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rinath Puducheri Sundaravaradhan" initials="" lastIdx="2" clrIdx="0"/>
  <p:cmAuthor id="1" name="Sindhu Verma" initials="" lastIdx="1" clrIdx="1"/>
  <p:cmAuthor id="2" name="Shubhodeep Adhikar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FB8F3CD-BA0E-4E07-8288-2D0A7BF5D35E}">
  <a:tblStyle styleId="{EFB8F3CD-BA0E-4E07-8288-2D0A7BF5D35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453" y="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9ac5d9f6d4_0_79:notes"/>
          <p:cNvSpPr txBox="1">
            <a:spLocks noGrp="1"/>
          </p:cNvSpPr>
          <p:nvPr>
            <p:ph type="hdr" idx="2"/>
          </p:nvPr>
        </p:nvSpPr>
        <p:spPr>
          <a:xfrm>
            <a:off x="5564915" y="111084"/>
            <a:ext cx="647400" cy="1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802.11-19/xxxxr0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29ac5d9f6d4_0_79:notes"/>
          <p:cNvSpPr txBox="1"/>
          <p:nvPr/>
        </p:nvSpPr>
        <p:spPr>
          <a:xfrm>
            <a:off x="647344" y="108581"/>
            <a:ext cx="1210200" cy="1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 2012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g29ac5d9f6d4_0_79:notes"/>
          <p:cNvSpPr txBox="1">
            <a:spLocks noGrp="1"/>
          </p:cNvSpPr>
          <p:nvPr>
            <p:ph type="ftr" idx="11"/>
          </p:nvPr>
        </p:nvSpPr>
        <p:spPr>
          <a:xfrm>
            <a:off x="4070307" y="8853135"/>
            <a:ext cx="2142000" cy="1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8787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(Broadcom)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g29ac5d9f6d4_0_79:notes"/>
          <p:cNvSpPr txBox="1">
            <a:spLocks noGrp="1"/>
          </p:cNvSpPr>
          <p:nvPr>
            <p:ph type="sldNum" idx="12"/>
          </p:nvPr>
        </p:nvSpPr>
        <p:spPr>
          <a:xfrm>
            <a:off x="3175831" y="8853135"/>
            <a:ext cx="517500" cy="1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g29ac5d9f6d4_0_79:notes"/>
          <p:cNvSpPr>
            <a:spLocks noGrp="1" noRot="1" noChangeAspect="1"/>
          </p:cNvSpPr>
          <p:nvPr>
            <p:ph type="sldImg" idx="3"/>
          </p:nvPr>
        </p:nvSpPr>
        <p:spPr>
          <a:xfrm>
            <a:off x="390525" y="690563"/>
            <a:ext cx="6076950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3" name="Google Shape;83;g29ac5d9f6d4_0_79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725" tIns="46075" rIns="93725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7ce8d54d79_0_9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9" name="Google Shape;149;g37ce8d54d79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f78013718c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6" name="Google Shape;156;g2f78013718c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624966a6f9_0_78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3" name="Google Shape;163;g2624966a6f9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90563"/>
            <a:ext cx="6075300" cy="34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c914d9fa49_0_1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1" name="Google Shape;91;g1c914d9fa49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6958c2a63c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g36958c2a63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7ce8d54d79_0_0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g37ce8d54d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7ce8d54d79_0_6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37ce8d54d7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7ce8d54d79_0_84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37ce8d54d79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7d77c5cc85_0_0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37d77c5cc8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7ce8d54d79_0_90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g37ce8d54d79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90563"/>
            <a:ext cx="6075362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7d77c5cc85_0_8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g37d77c5cc85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-3372431" y="2047325"/>
            <a:ext cx="37053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/>
          <p:nvPr/>
        </p:nvSpPr>
        <p:spPr>
          <a:xfrm>
            <a:off x="6468675" y="4751700"/>
            <a:ext cx="2319900" cy="3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et al., Broadcom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027363" y="-851296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 rot="5400000">
            <a:off x="5457750" y="1571700"/>
            <a:ext cx="40578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 rot="5400000">
            <a:off x="1495350" y="-295200"/>
            <a:ext cx="40578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>
  <p:cSld name="Conten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body" idx="1"/>
          </p:nvPr>
        </p:nvSpPr>
        <p:spPr>
          <a:xfrm>
            <a:off x="309753" y="891540"/>
            <a:ext cx="85245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–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Font typeface="Arial"/>
              <a:buChar char="–"/>
              <a:defRPr sz="1400"/>
            </a:lvl3pPr>
            <a:lvl4pPr marL="1828800" lvl="3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Char char="–"/>
              <a:defRPr/>
            </a:lvl4pPr>
            <a:lvl5pPr marL="2286000" lvl="4" indent="-2984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00"/>
              <a:buFont typeface="Arial"/>
              <a:buChar char="–"/>
              <a:defRPr sz="1100"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309753" y="342900"/>
            <a:ext cx="8524500" cy="2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155625" y="1821350"/>
            <a:ext cx="7182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5129148" y="248260"/>
            <a:ext cx="32829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4572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</a:t>
            </a:r>
            <a:r>
              <a:rPr lang="en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</a:t>
            </a:r>
            <a:r>
              <a:rPr lang="en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1447r0</a:t>
            </a: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1" name="Google Shape;11;p1"/>
          <p:cNvCxnSpPr/>
          <p:nvPr/>
        </p:nvCxnSpPr>
        <p:spPr>
          <a:xfrm>
            <a:off x="685800" y="4572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12;p1"/>
          <p:cNvSpPr/>
          <p:nvPr/>
        </p:nvSpPr>
        <p:spPr>
          <a:xfrm>
            <a:off x="685800" y="4856560"/>
            <a:ext cx="718200" cy="1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" name="Google Shape;13;p1"/>
          <p:cNvCxnSpPr/>
          <p:nvPr/>
        </p:nvCxnSpPr>
        <p:spPr>
          <a:xfrm>
            <a:off x="685813" y="4820875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" name="Google Shape;14;p1"/>
          <p:cNvSpPr txBox="1"/>
          <p:nvPr/>
        </p:nvSpPr>
        <p:spPr>
          <a:xfrm>
            <a:off x="545600" y="150000"/>
            <a:ext cx="1914000" cy="4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September 2025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105875" y="668025"/>
            <a:ext cx="8816100" cy="8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CBF sounding sequence additional details</a:t>
            </a:r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4294967295"/>
          </p:nvPr>
        </p:nvSpPr>
        <p:spPr>
          <a:xfrm>
            <a:off x="685799" y="1694702"/>
            <a:ext cx="7772400" cy="2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000"/>
              <a:t>Date:</a:t>
            </a:r>
            <a:r>
              <a:rPr lang="en" sz="2000" b="0"/>
              <a:t> 2025-09-10</a:t>
            </a:r>
            <a:endParaRPr sz="2000" b="0"/>
          </a:p>
        </p:txBody>
      </p:sp>
      <p:sp>
        <p:nvSpPr>
          <p:cNvPr id="87" name="Google Shape;87;p14"/>
          <p:cNvSpPr/>
          <p:nvPr/>
        </p:nvSpPr>
        <p:spPr>
          <a:xfrm>
            <a:off x="718260" y="2019547"/>
            <a:ext cx="1085700" cy="2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125" tIns="34550" rIns="69125" bIns="345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8" name="Google Shape;88;p14"/>
          <p:cNvGraphicFramePr/>
          <p:nvPr/>
        </p:nvGraphicFramePr>
        <p:xfrm>
          <a:off x="794460" y="2412323"/>
          <a:ext cx="7162500" cy="1309935"/>
        </p:xfrm>
        <a:graphic>
          <a:graphicData uri="http://schemas.openxmlformats.org/drawingml/2006/table">
            <a:tbl>
              <a:tblPr>
                <a:noFill/>
                <a:tableStyleId>{EFB8F3CD-BA0E-4E07-8288-2D0A7BF5D35E}</a:tableStyleId>
              </a:tblPr>
              <a:tblGrid>
                <a:gridCol w="158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7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4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 Verma</a:t>
                      </a:r>
                      <a:endParaRPr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sindhu.verma@broadcom.com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Srinath Puducheri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 Adhikari</a:t>
                      </a: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shubhodeep.adhikari@broadcom.com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Hang Su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3"/>
          <p:cNvSpPr txBox="1">
            <a:spLocks noGrp="1"/>
          </p:cNvSpPr>
          <p:nvPr>
            <p:ph type="title"/>
          </p:nvPr>
        </p:nvSpPr>
        <p:spPr>
          <a:xfrm>
            <a:off x="669275" y="517772"/>
            <a:ext cx="77292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00"/>
              <a:t>Draft SPs</a:t>
            </a:r>
            <a:endParaRPr sz="2200"/>
          </a:p>
        </p:txBody>
      </p:sp>
      <p:sp>
        <p:nvSpPr>
          <p:cNvPr id="152" name="Google Shape;152;p23"/>
          <p:cNvSpPr txBox="1">
            <a:spLocks noGrp="1"/>
          </p:cNvSpPr>
          <p:nvPr>
            <p:ph type="body" idx="1"/>
          </p:nvPr>
        </p:nvSpPr>
        <p:spPr>
          <a:xfrm>
            <a:off x="214975" y="864825"/>
            <a:ext cx="8785500" cy="381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SP1: Do you agree that the CBF sounding sequence will include necessary padding in the CBF-sounding-invite as negotiated between the two CBF APs.</a:t>
            </a:r>
            <a:endParaRPr sz="1600" b="0"/>
          </a:p>
          <a:p>
            <a:pPr marL="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SP2: Do you agree that the CBF sounding sequence will include necessary padding in the NDPA as negotiated between the two CBF APs.</a:t>
            </a:r>
            <a:endParaRPr sz="1600" b="0"/>
          </a:p>
          <a:p>
            <a:pPr marL="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SP3: Do you agree that any padding in the NDPA will be provisioned through repurposing the STA-info fields present at the end of the STA info list. The padding commences with AID11 set to 2047 and has all bits set to 1.</a:t>
            </a: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SP4: Do you agree that the CBF sounding sequence will include necessary padding in the BFRP as negotiated between the two CBF APs.</a:t>
            </a: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SP5: Do you agree that the NDPA and BFRP will be transmitted in non-HT (duplicate) and in non-HT mandatory rates where a lower maximum rate may be further negotiated between the 2 APs</a:t>
            </a:r>
            <a:endParaRPr sz="1600" b="0"/>
          </a:p>
          <a:p>
            <a:pPr marL="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53" name="Google Shape;153;p2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4"/>
          <p:cNvSpPr txBox="1">
            <a:spLocks noGrp="1"/>
          </p:cNvSpPr>
          <p:nvPr>
            <p:ph type="title"/>
          </p:nvPr>
        </p:nvSpPr>
        <p:spPr>
          <a:xfrm>
            <a:off x="669275" y="517772"/>
            <a:ext cx="77292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00"/>
              <a:t>Draft SPs</a:t>
            </a:r>
            <a:endParaRPr sz="2200"/>
          </a:p>
        </p:txBody>
      </p:sp>
      <p:sp>
        <p:nvSpPr>
          <p:cNvPr id="159" name="Google Shape;159;p24"/>
          <p:cNvSpPr txBox="1">
            <a:spLocks noGrp="1"/>
          </p:cNvSpPr>
          <p:nvPr>
            <p:ph type="body" idx="1"/>
          </p:nvPr>
        </p:nvSpPr>
        <p:spPr>
          <a:xfrm>
            <a:off x="214975" y="864825"/>
            <a:ext cx="8785500" cy="381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SP6: Do you agree that the AP transmitting NDPA/BFRP may send a CSI-reception-poll message to elicit an immediate CSI-reception-confirm response from the other AP confirming its reception of cross-BSS CSI.</a:t>
            </a: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SP7: Do you agree that the CSI-reception-poll/CSI-reception-confirm exchange may occur immediately after the cross-BSS sounding step in the same TXOP or even in another TXOP.</a:t>
            </a: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SP8: Do you agree that the CSI-reception-poll is a BSRP NTB frame and the CSI-reception-confirm frame is an M-BA frame.</a:t>
            </a: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0"/>
          </a:p>
          <a:p>
            <a:pPr marL="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600"/>
          </a:p>
        </p:txBody>
      </p:sp>
      <p:sp>
        <p:nvSpPr>
          <p:cNvPr id="160" name="Google Shape;160;p2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5"/>
          <p:cNvSpPr txBox="1">
            <a:spLocks noGrp="1"/>
          </p:cNvSpPr>
          <p:nvPr>
            <p:ph type="body" idx="1"/>
          </p:nvPr>
        </p:nvSpPr>
        <p:spPr>
          <a:xfrm>
            <a:off x="547750" y="1044150"/>
            <a:ext cx="7772400" cy="37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/>
              <a:t>[1] IEEE P802.11be™/D7.0</a:t>
            </a:r>
            <a:endParaRPr sz="1500" b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/>
              <a:t>[2] IEEE P802.11bn™/D1.0</a:t>
            </a:r>
            <a:endParaRPr sz="15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0"/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1600" b="0"/>
          </a:p>
        </p:txBody>
      </p:sp>
      <p:sp>
        <p:nvSpPr>
          <p:cNvPr id="166" name="Google Shape;166;p2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167" name="Google Shape;167;p25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52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400"/>
              <a:t>Reference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>
            <a:spLocks noGrp="1"/>
          </p:cNvSpPr>
          <p:nvPr>
            <p:ph type="title"/>
          </p:nvPr>
        </p:nvSpPr>
        <p:spPr>
          <a:xfrm>
            <a:off x="469850" y="462800"/>
            <a:ext cx="8407800" cy="5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100"/>
              <a:t>Contents</a:t>
            </a:r>
            <a:endParaRPr sz="2100"/>
          </a:p>
        </p:txBody>
      </p:sp>
      <p:sp>
        <p:nvSpPr>
          <p:cNvPr id="94" name="Google Shape;94;p15"/>
          <p:cNvSpPr txBox="1">
            <a:spLocks noGrp="1"/>
          </p:cNvSpPr>
          <p:nvPr>
            <p:ph type="body" idx="1"/>
          </p:nvPr>
        </p:nvSpPr>
        <p:spPr>
          <a:xfrm>
            <a:off x="290275" y="931900"/>
            <a:ext cx="8670600" cy="37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-323850" algn="just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 sz="1500" b="0" dirty="0"/>
              <a:t>Introduction</a:t>
            </a:r>
            <a:endParaRPr sz="1500" b="0" dirty="0"/>
          </a:p>
          <a:p>
            <a:pPr marL="342900" lvl="0" indent="-3238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0" dirty="0"/>
              <a:t>Requirement of padding in CBF-sounding-invite, NDPA and BFRP</a:t>
            </a:r>
            <a:endParaRPr sz="1500" b="0" dirty="0"/>
          </a:p>
          <a:p>
            <a:pPr marL="342900" lvl="0" indent="-3238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0" dirty="0"/>
              <a:t>Max rate for transmission of CBF-sounding-invite, CBF-sounding-response, NDPA and BFRP</a:t>
            </a:r>
            <a:endParaRPr sz="1500" b="0" dirty="0"/>
          </a:p>
          <a:p>
            <a:pPr marL="342900" lvl="0" indent="-3238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0" dirty="0"/>
              <a:t>Cross-BSS CSI reception confirmation for both Sequential/Joint sounding</a:t>
            </a:r>
            <a:endParaRPr sz="1500" b="0" dirty="0"/>
          </a:p>
          <a:p>
            <a:pPr marL="342900" lvl="0" indent="-3238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0" dirty="0"/>
              <a:t>Draft SPs</a:t>
            </a:r>
            <a:endParaRPr sz="1500" b="0" dirty="0"/>
          </a:p>
          <a:p>
            <a:pPr marL="0" lvl="0" indent="0" algn="just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600" b="0" dirty="0"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185150" y="462800"/>
            <a:ext cx="8958900" cy="5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100"/>
              <a:t>Introduction</a:t>
            </a:r>
            <a:endParaRPr sz="2100"/>
          </a:p>
        </p:txBody>
      </p:sp>
      <p:sp>
        <p:nvSpPr>
          <p:cNvPr id="101" name="Google Shape;101;p16"/>
          <p:cNvSpPr txBox="1">
            <a:spLocks noGrp="1"/>
          </p:cNvSpPr>
          <p:nvPr>
            <p:ph type="body" idx="1"/>
          </p:nvPr>
        </p:nvSpPr>
        <p:spPr>
          <a:xfrm>
            <a:off x="185050" y="931900"/>
            <a:ext cx="8775900" cy="37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-323850" algn="just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It has been agreed in TGbn to define a multi-AP coordinated beamforming (CBF) mechanism.</a:t>
            </a:r>
            <a:endParaRPr sz="1500" b="0"/>
          </a:p>
          <a:p>
            <a:pPr marL="342900" lvl="0" indent="-3238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There is a broad consensus regarding the sounding sequence to be used for CBF sounding</a:t>
            </a:r>
            <a:endParaRPr sz="1500" b="0"/>
          </a:p>
          <a:p>
            <a:pPr marL="342900" lvl="0" indent="-3238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This contribution discusses some remaining details of the CBF sounding sequence</a:t>
            </a:r>
            <a:endParaRPr sz="1500" b="0"/>
          </a:p>
          <a:p>
            <a:pPr marL="0" lvl="0" indent="0" algn="just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600" b="0"/>
          </a:p>
        </p:txBody>
      </p:sp>
      <p:sp>
        <p:nvSpPr>
          <p:cNvPr id="102" name="Google Shape;102;p16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>
            <a:spLocks noGrp="1"/>
          </p:cNvSpPr>
          <p:nvPr>
            <p:ph type="body" idx="1"/>
          </p:nvPr>
        </p:nvSpPr>
        <p:spPr>
          <a:xfrm>
            <a:off x="72225" y="929550"/>
            <a:ext cx="9003000" cy="38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206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•"/>
            </a:pPr>
            <a:r>
              <a:rPr lang="en" sz="1450" b="0"/>
              <a:t>As discussed in some of the earlier presentations, some of the inter-AP CBF frames need padding so as to provide enough time to the other AP to respond or react.</a:t>
            </a:r>
            <a:endParaRPr sz="1450" b="0"/>
          </a:p>
          <a:p>
            <a:pPr marL="914400" lvl="1" indent="-3206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–"/>
            </a:pPr>
            <a:r>
              <a:rPr lang="en" sz="1450"/>
              <a:t>Padding required in CBF-sounding invite: </a:t>
            </a:r>
            <a:r>
              <a:rPr lang="en" sz="1450" b="0"/>
              <a:t>T</a:t>
            </a:r>
            <a:r>
              <a:rPr lang="en" sz="1450"/>
              <a:t>his is required to be inserted by the CBF coordinating AP, in order  to allow the CBF coordinated AP enough time to prepare the CBF-sounding-response</a:t>
            </a:r>
            <a:endParaRPr sz="1450" b="0"/>
          </a:p>
          <a:p>
            <a:pPr marL="914400" lvl="1" indent="-3206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–"/>
            </a:pPr>
            <a:r>
              <a:rPr lang="en" sz="1450"/>
              <a:t>Padding required in NDPA: This is required to be inserted by the AP transmitting NDPA for the cross-BSS step of sequential sounding or for joint sounding to allow time to the other AP to prepare the NDP. </a:t>
            </a:r>
            <a:endParaRPr sz="1450"/>
          </a:p>
          <a:p>
            <a:pPr marL="1371600" lvl="2" indent="-3206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•"/>
            </a:pPr>
            <a:r>
              <a:rPr lang="en" sz="1450"/>
              <a:t>This can be provisioned through repurposing the STA-info fields present at the end of the STA info list. </a:t>
            </a:r>
            <a:endParaRPr sz="1450"/>
          </a:p>
          <a:p>
            <a:pPr marL="1371600" lvl="2" indent="-3206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•"/>
            </a:pPr>
            <a:r>
              <a:rPr lang="en" sz="1450"/>
              <a:t>The padding commences with AID11 set to 2047 and has all bits set to 1.</a:t>
            </a:r>
            <a:endParaRPr sz="1450"/>
          </a:p>
          <a:p>
            <a:pPr marL="914400" lvl="1" indent="-3206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–"/>
            </a:pPr>
            <a:r>
              <a:rPr lang="en" sz="1450"/>
              <a:t>Padding required in BFRP: This is required to be inserted by the AP transmitting BFRP for the cross-BSS step of sequential sounding or for joint sounding to allow time to the other AP to prepare to receive the BFR</a:t>
            </a:r>
            <a:endParaRPr sz="1450"/>
          </a:p>
          <a:p>
            <a:pPr marL="457200" lvl="0" indent="-3206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•"/>
            </a:pPr>
            <a:r>
              <a:rPr lang="en" sz="1450" b="0"/>
              <a:t>The above required padding values need to be negotiated individually between 2 CBF APs as a part of MAPC negotiation.</a:t>
            </a:r>
            <a:endParaRPr sz="145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5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50"/>
          </a:p>
        </p:txBody>
      </p:sp>
      <p:sp>
        <p:nvSpPr>
          <p:cNvPr id="108" name="Google Shape;108;p1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0" y="361950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Padding in CBF-sounding-invite, NDPA and BFRP</a:t>
            </a:r>
            <a:endParaRPr sz="2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body" idx="1"/>
          </p:nvPr>
        </p:nvSpPr>
        <p:spPr>
          <a:xfrm>
            <a:off x="72225" y="1238538"/>
            <a:ext cx="9003000" cy="35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Inter-AP messages like CBF-invite/response, CBF-sounding-invite/response, CBF-sync, NDPA, BFRP, etc which are transmitted by one CBF AP and need to be heard by the partner CBF AP, must have a minimum reliability.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In order to guarantee this minimum reliability, we propose the following: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AutoNum type="alphaLcPeriod"/>
            </a:pPr>
            <a:r>
              <a:rPr lang="en" sz="1500"/>
              <a:t>T</a:t>
            </a:r>
            <a:r>
              <a:rPr lang="en" sz="1500" b="0"/>
              <a:t>hese messages adhere to non-HT (dup) format and in non-HT mandatory rates of 6/12/24 Mbps and 1 NSS (e.g., similar to ICF requirements)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AutoNum type="alphaLcPeriod"/>
            </a:pPr>
            <a:r>
              <a:rPr lang="en" sz="1500"/>
              <a:t>Additionally</a:t>
            </a:r>
            <a:r>
              <a:rPr lang="en" sz="1500" b="0"/>
              <a:t> in some cases, depending on the mutual SINRs, the APs may </a:t>
            </a:r>
            <a:r>
              <a:rPr lang="en" sz="1500"/>
              <a:t>need to</a:t>
            </a:r>
            <a:r>
              <a:rPr lang="en" sz="1500" b="0"/>
              <a:t> further lower the rate </a:t>
            </a:r>
            <a:r>
              <a:rPr lang="en" sz="1500"/>
              <a:t>to</a:t>
            </a:r>
            <a:r>
              <a:rPr lang="en" sz="1500" b="0"/>
              <a:t> 6 or 12 Mbps for these inter-AP messages.</a:t>
            </a:r>
            <a:endParaRPr sz="1500" b="0"/>
          </a:p>
          <a:p>
            <a:pPr marL="1371600" lvl="2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Hence, there should be an option for one CBF AP to indicate to another CBF AP during MAPC negotiation that it prefers limiting the rate to 6 or 12 Mbps.</a:t>
            </a:r>
            <a:endParaRPr sz="1500" b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15" name="Google Shape;115;p1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title"/>
          </p:nvPr>
        </p:nvSpPr>
        <p:spPr>
          <a:xfrm>
            <a:off x="0" y="547413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Max rate for transmission of CBF-sounding-invite, </a:t>
            </a:r>
            <a:r>
              <a:rPr lang="en" sz="2300">
                <a:solidFill>
                  <a:schemeClr val="dk1"/>
                </a:solidFill>
              </a:rPr>
              <a:t>CBF-sounding-response, </a:t>
            </a:r>
            <a:r>
              <a:rPr lang="en" sz="2300"/>
              <a:t>NDPA and BFRP</a:t>
            </a:r>
            <a:endParaRPr sz="23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body" idx="1"/>
          </p:nvPr>
        </p:nvSpPr>
        <p:spPr>
          <a:xfrm>
            <a:off x="210200" y="929550"/>
            <a:ext cx="8692200" cy="16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The CBF sounding sequence for sequential sounding has been agreed to be as below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Here, the cross-BSS sounding step precedes the in-BSS sounding step if in the same TXOP.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It is also possible for the cross-BSS and in-BSS sounding steps to occur in separate TXOPs.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In either cases, it is necessary for the AP which is the transmitter of the BFRP for cross-BSS sounding to know the status of reception of cross-BSS CSI from its own clients at the other AP </a:t>
            </a:r>
            <a:endParaRPr sz="1500" b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22" name="Google Shape;122;p1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0" y="361950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Cross-BSS CSI reception confirmation (1)</a:t>
            </a:r>
            <a:endParaRPr sz="2300"/>
          </a:p>
        </p:txBody>
      </p:sp>
      <p:pic>
        <p:nvPicPr>
          <p:cNvPr id="124" name="Google Shape;12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375" y="2593263"/>
            <a:ext cx="8259275" cy="2113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>
            <a:spLocks noGrp="1"/>
          </p:cNvSpPr>
          <p:nvPr>
            <p:ph type="body" idx="1"/>
          </p:nvPr>
        </p:nvSpPr>
        <p:spPr>
          <a:xfrm>
            <a:off x="210200" y="929550"/>
            <a:ext cx="8692200" cy="16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The same is applicable to the joint sounding procedure agreed as below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Here too, tt is necessary for the AP which is the transmitter of the BFRP to know the status of reception of cross-BSS CSI (included in the joint CSI) from its own clients at the other AP </a:t>
            </a:r>
            <a:endParaRPr sz="1500" b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30" name="Google Shape;130;p2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title"/>
          </p:nvPr>
        </p:nvSpPr>
        <p:spPr>
          <a:xfrm>
            <a:off x="0" y="361950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Cross-BSS CSI reception confirmation (2)</a:t>
            </a:r>
            <a:endParaRPr sz="2300"/>
          </a:p>
        </p:txBody>
      </p:sp>
      <p:pic>
        <p:nvPicPr>
          <p:cNvPr id="132" name="Google Shape;13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552" y="2287297"/>
            <a:ext cx="8105775" cy="1771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>
            <a:spLocks noGrp="1"/>
          </p:cNvSpPr>
          <p:nvPr>
            <p:ph type="body" idx="1"/>
          </p:nvPr>
        </p:nvSpPr>
        <p:spPr>
          <a:xfrm>
            <a:off x="123650" y="929550"/>
            <a:ext cx="8951700" cy="38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Knowing the status of cross-BSS CSI reception at the other AP helps the AP transmitting the NDPA/BFRP decide whether to reattempt the sounding in case of error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The reattempt could be made in the same TXOP or another TXOP and should be left to the AP implementation.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b="0"/>
              <a:t>An AP which intends to reattempt sounding in the same TXOP should be allowed to do so. 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b="0"/>
              <a:t>Getting a prompt indication of sounding failure also prevents subsequent CBF opportunities from getting wasted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This is only possible if the AP which transmits the NDPA/BFRP is capable for fetching the cross-BSS CSI reception status using a CSI-reception poll message which elicits a CSI-reception-confirm message at any stage of the sounding. 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The CSI-reception poll and its immediate CSI-reception confirm may be in the same TXOP as the cross-BSS sounding or another TXOP. 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The message exchange can be immediately after the cross-BSS sounding  step or after the in-BSS sounding step (which can be optionally included in the same TXOP as the cross-BSS sounding step)</a:t>
            </a:r>
            <a:endParaRPr sz="1500" b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38" name="Google Shape;138;p2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0" y="361950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Cross-BSS CSI reception confirmation (3)</a:t>
            </a:r>
            <a:endParaRPr sz="23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>
            <a:spLocks noGrp="1"/>
          </p:cNvSpPr>
          <p:nvPr>
            <p:ph type="body" idx="1"/>
          </p:nvPr>
        </p:nvSpPr>
        <p:spPr>
          <a:xfrm>
            <a:off x="123650" y="929550"/>
            <a:ext cx="8951700" cy="22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The CSI-reception-poll can be a BSRP NTB frame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The CSI-reception-confirm can be an M-BA frame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If the CSI-reception status exchange occurs immediately after the cross-BSS sounding step of sequential sounding and before the in-BSS sounding step in the same TXOP, the EMLSR/DPS clients of the initiating AP may need to have an extended timeout so as to keep them in the receive mode/HC state longer on the same link. This extended timeout can be indicated in the ICF transmitted during the CBF sounding sequence</a:t>
            </a:r>
            <a:endParaRPr sz="1500" b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45" name="Google Shape;145;p2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title"/>
          </p:nvPr>
        </p:nvSpPr>
        <p:spPr>
          <a:xfrm>
            <a:off x="0" y="361950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Cross-BSS CSI reception confirmation (4)</a:t>
            </a:r>
            <a:endParaRPr sz="2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1213</Words>
  <Application>Microsoft Office PowerPoint</Application>
  <PresentationFormat>On-screen Show (16:9)</PresentationFormat>
  <Paragraphs>103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802-11-Submission</vt:lpstr>
      <vt:lpstr>CBF sounding sequence additional details</vt:lpstr>
      <vt:lpstr>Contents</vt:lpstr>
      <vt:lpstr>Introduction</vt:lpstr>
      <vt:lpstr>Padding in CBF-sounding-invite, NDPA and BFRP</vt:lpstr>
      <vt:lpstr>Max rate for transmission of CBF-sounding-invite, CBF-sounding-response, NDPA and BFRP</vt:lpstr>
      <vt:lpstr>Cross-BSS CSI reception confirmation (1)</vt:lpstr>
      <vt:lpstr>Cross-BSS CSI reception confirmation (2)</vt:lpstr>
      <vt:lpstr>Cross-BSS CSI reception confirmation (3)</vt:lpstr>
      <vt:lpstr>Cross-BSS CSI reception confirmation (4)</vt:lpstr>
      <vt:lpstr>Draft SPs</vt:lpstr>
      <vt:lpstr>Draft SPs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Sindhu Verma</cp:lastModifiedBy>
  <cp:revision>1</cp:revision>
  <dcterms:modified xsi:type="dcterms:W3CDTF">2025-09-10T13:09:38Z</dcterms:modified>
</cp:coreProperties>
</file>