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370" r:id="rId2"/>
    <p:sldId id="404" r:id="rId3"/>
    <p:sldId id="405" r:id="rId4"/>
    <p:sldId id="406" r:id="rId5"/>
    <p:sldId id="409" r:id="rId6"/>
    <p:sldId id="407" r:id="rId7"/>
    <p:sldId id="410" r:id="rId8"/>
    <p:sldId id="411" r:id="rId9"/>
    <p:sldId id="412" r:id="rId10"/>
    <p:sldId id="402" r:id="rId11"/>
    <p:sldId id="40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6" autoAdjust="0"/>
    <p:restoredTop sz="96488" autoAdjust="0"/>
  </p:normalViewPr>
  <p:slideViewPr>
    <p:cSldViewPr snapToGrid="0">
      <p:cViewPr varScale="1">
        <p:scale>
          <a:sx n="112" d="100"/>
          <a:sy n="112" d="100"/>
        </p:scale>
        <p:origin x="859"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1"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2025-09-02</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404140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87968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2470766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a:t>Jonghoe</a:t>
            </a:r>
            <a:r>
              <a:rPr lang="en-US" altLang="ko-KR" dirty="0"/>
              <a:t> Koo, Samsung Electronics</a:t>
            </a:r>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90414"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802.11-25/1443r1</a:t>
            </a:r>
            <a:endParaRPr kumimoji="0" lang="en-US" altLang="ko-KR" sz="1800" b="1" dirty="0">
              <a:cs typeface="Arial" charset="0"/>
            </a:endParaRP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1579600"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smtClean="0">
                <a:solidFill>
                  <a:schemeClr val="tx1"/>
                </a:solidFill>
                <a:latin typeface="Times New Roman" panose="02020603050405020304" pitchFamily="18" charset="0"/>
                <a:ea typeface="+mn-ea"/>
                <a:cs typeface="+mn-cs"/>
              </a:rPr>
              <a:t>September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On-demand IMMW </a:t>
            </a:r>
            <a:r>
              <a:rPr lang="en-US" altLang="ko-KR" dirty="0" smtClean="0">
                <a:solidFill>
                  <a:schemeClr val="tx1"/>
                </a:solidFill>
                <a:ea typeface="굴림" panose="020B0600000101010101" pitchFamily="50" charset="-127"/>
              </a:rPr>
              <a:t>Activation – follow up</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2025-09-02</a:t>
            </a:r>
            <a:endParaRPr lang="en-US" altLang="ko-KR" sz="2000" b="0" dirty="0">
              <a:ea typeface="굴림" panose="020B0600000101010101" pitchFamily="50" charset="-127"/>
            </a:endParaRPr>
          </a:p>
        </p:txBody>
      </p:sp>
      <p:sp>
        <p:nvSpPr>
          <p:cNvPr id="2" name="바닥글 개체 틀 1"/>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489567778"/>
              </p:ext>
            </p:extLst>
          </p:nvPr>
        </p:nvGraphicFramePr>
        <p:xfrm>
          <a:off x="1020763" y="2422525"/>
          <a:ext cx="9582150" cy="3579813"/>
        </p:xfrm>
        <a:graphic>
          <a:graphicData uri="http://schemas.openxmlformats.org/presentationml/2006/ole">
            <mc:AlternateContent xmlns:mc="http://schemas.openxmlformats.org/markup-compatibility/2006">
              <mc:Choice xmlns:v="urn:schemas-microsoft-com:vml" Requires="v">
                <p:oleObj spid="_x0000_s1060" name="Document" r:id="rId4" imgW="10279719" imgH="3847428" progId="Word.Document.8">
                  <p:embed/>
                </p:oleObj>
              </mc:Choice>
              <mc:Fallback>
                <p:oleObj name="Document" r:id="rId4" imgW="10279719" imgH="3847428" progId="Word.Document.8">
                  <p:embed/>
                  <p:pic>
                    <p:nvPicPr>
                      <p:cNvPr id="10" name="Object 3"/>
                      <p:cNvPicPr>
                        <a:picLocks noChangeAspect="1" noChangeArrowheads="1"/>
                      </p:cNvPicPr>
                      <p:nvPr/>
                    </p:nvPicPr>
                    <p:blipFill>
                      <a:blip r:embed="rId5"/>
                      <a:srcRect/>
                      <a:stretch>
                        <a:fillRect/>
                      </a:stretch>
                    </p:blipFill>
                    <p:spPr bwMode="auto">
                      <a:xfrm>
                        <a:off x="1020763" y="2422525"/>
                        <a:ext cx="9582150" cy="3579813"/>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555920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9E9B17-8D1C-63FD-49BC-3677C6BC919D}"/>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E72274FE-BA8C-5313-39A2-FCE03786C089}"/>
              </a:ext>
            </a:extLst>
          </p:cNvPr>
          <p:cNvSpPr>
            <a:spLocks noGrp="1"/>
          </p:cNvSpPr>
          <p:nvPr>
            <p:ph idx="1"/>
          </p:nvPr>
        </p:nvSpPr>
        <p:spPr/>
        <p:txBody>
          <a:bodyPr/>
          <a:lstStyle/>
          <a:p>
            <a:r>
              <a:rPr lang="en-US" altLang="ko-KR" dirty="0" smtClean="0"/>
              <a:t>We reviewed the </a:t>
            </a:r>
            <a:r>
              <a:rPr lang="en-US" altLang="ko-KR" dirty="0"/>
              <a:t>SP texts </a:t>
            </a:r>
            <a:r>
              <a:rPr lang="en-US" altLang="ko-KR" dirty="0" smtClean="0"/>
              <a:t>in [1] (IEEE 11-25/1193r1, On-demand </a:t>
            </a:r>
            <a:r>
              <a:rPr lang="en-US" altLang="ko-KR" dirty="0"/>
              <a:t>IMMW link activation), </a:t>
            </a:r>
            <a:r>
              <a:rPr lang="en-US" altLang="ko-KR" dirty="0" smtClean="0"/>
              <a:t>mentioning the intentions behind the proposals and presenting open discussion points.</a:t>
            </a:r>
            <a:endParaRPr lang="en-US" altLang="ko-KR" dirty="0"/>
          </a:p>
          <a:p>
            <a:pPr lvl="1"/>
            <a:endParaRPr lang="ko-KR" altLang="en-US" dirty="0"/>
          </a:p>
        </p:txBody>
      </p:sp>
      <p:sp>
        <p:nvSpPr>
          <p:cNvPr id="4" name="슬라이드 번호 개체 틀 3">
            <a:extLst>
              <a:ext uri="{FF2B5EF4-FFF2-40B4-BE49-F238E27FC236}">
                <a16:creationId xmlns:a16="http://schemas.microsoft.com/office/drawing/2014/main" id="{948B0DE4-8A1D-9F6C-094A-20FDE00334F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a:extLst>
              <a:ext uri="{FF2B5EF4-FFF2-40B4-BE49-F238E27FC236}">
                <a16:creationId xmlns:a16="http://schemas.microsoft.com/office/drawing/2014/main" id="{37A7AEBB-8EAB-3C6B-4706-6FD9D4226C2D}"/>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73884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EA23476-0F2E-B65A-5FB9-0970A4AEDBFD}"/>
              </a:ext>
            </a:extLst>
          </p:cNvPr>
          <p:cNvSpPr>
            <a:spLocks noGrp="1"/>
          </p:cNvSpPr>
          <p:nvPr>
            <p:ph type="title"/>
          </p:nvPr>
        </p:nvSpPr>
        <p:spPr/>
        <p:txBody>
          <a:bodyPr/>
          <a:lstStyle/>
          <a:p>
            <a:r>
              <a:rPr lang="en-US" altLang="ko-KR" dirty="0"/>
              <a:t>Reference</a:t>
            </a:r>
            <a:endParaRPr lang="ko-KR" altLang="en-US" dirty="0"/>
          </a:p>
        </p:txBody>
      </p:sp>
      <p:sp>
        <p:nvSpPr>
          <p:cNvPr id="3" name="내용 개체 틀 2">
            <a:extLst>
              <a:ext uri="{FF2B5EF4-FFF2-40B4-BE49-F238E27FC236}">
                <a16:creationId xmlns:a16="http://schemas.microsoft.com/office/drawing/2014/main" id="{A7075B21-6EA0-64A1-4705-FD35EC16B747}"/>
              </a:ext>
            </a:extLst>
          </p:cNvPr>
          <p:cNvSpPr>
            <a:spLocks noGrp="1"/>
          </p:cNvSpPr>
          <p:nvPr>
            <p:ph idx="1"/>
          </p:nvPr>
        </p:nvSpPr>
        <p:spPr/>
        <p:txBody>
          <a:bodyPr>
            <a:normAutofit/>
          </a:bodyPr>
          <a:lstStyle/>
          <a:p>
            <a:pPr>
              <a:lnSpc>
                <a:spcPct val="120000"/>
              </a:lnSpc>
            </a:pPr>
            <a:r>
              <a:rPr lang="en-US" altLang="ko-KR" sz="1800" dirty="0"/>
              <a:t>[1]</a:t>
            </a:r>
            <a:r>
              <a:rPr lang="ko-KR" altLang="en-US" sz="1800" dirty="0"/>
              <a:t> </a:t>
            </a:r>
            <a:r>
              <a:rPr lang="en-US" altLang="ko-KR" sz="1800" dirty="0" smtClean="0"/>
              <a:t>11-25/1193r1, On-demand IMMW link activation</a:t>
            </a:r>
            <a:endParaRPr lang="en-US" altLang="ko-KR" sz="1800" dirty="0"/>
          </a:p>
        </p:txBody>
      </p:sp>
      <p:sp>
        <p:nvSpPr>
          <p:cNvPr id="4" name="슬라이드 번호 개체 틀 3">
            <a:extLst>
              <a:ext uri="{FF2B5EF4-FFF2-40B4-BE49-F238E27FC236}">
                <a16:creationId xmlns:a16="http://schemas.microsoft.com/office/drawing/2014/main" id="{1E3A84C5-A39A-05CC-4B95-B444BB002D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a:extLst>
              <a:ext uri="{FF2B5EF4-FFF2-40B4-BE49-F238E27FC236}">
                <a16:creationId xmlns:a16="http://schemas.microsoft.com/office/drawing/2014/main" id="{214D365D-57AB-96A0-F45A-9B6681E8AB5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01355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4252C-9ABE-F656-5D87-41EC2CE5E7D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BFC9762-E1AC-8F4C-F86E-BCAB4F46EF5C}"/>
              </a:ext>
            </a:extLst>
          </p:cNvPr>
          <p:cNvSpPr>
            <a:spLocks noGrp="1"/>
          </p:cNvSpPr>
          <p:nvPr>
            <p:ph type="title"/>
          </p:nvPr>
        </p:nvSpPr>
        <p:spPr/>
        <p:txBody>
          <a:bodyPr/>
          <a:lstStyle/>
          <a:p>
            <a:r>
              <a:rPr lang="en-US" altLang="ko-KR" dirty="0" smtClean="0"/>
              <a:t>Recap (IEEE 11-25/1193r1 [1]): Introduction</a:t>
            </a:r>
            <a:endParaRPr lang="ko-KR" altLang="en-US" dirty="0"/>
          </a:p>
        </p:txBody>
      </p:sp>
      <p:sp>
        <p:nvSpPr>
          <p:cNvPr id="3" name="내용 개체 틀 2">
            <a:extLst>
              <a:ext uri="{FF2B5EF4-FFF2-40B4-BE49-F238E27FC236}">
                <a16:creationId xmlns:a16="http://schemas.microsoft.com/office/drawing/2014/main" id="{CF1F0EF6-1D4E-9C32-4CA7-AD9C299066C5}"/>
              </a:ext>
            </a:extLst>
          </p:cNvPr>
          <p:cNvSpPr>
            <a:spLocks noGrp="1"/>
          </p:cNvSpPr>
          <p:nvPr>
            <p:ph idx="1"/>
          </p:nvPr>
        </p:nvSpPr>
        <p:spPr>
          <a:xfrm>
            <a:off x="914400" y="1752600"/>
            <a:ext cx="5840963" cy="4343400"/>
          </a:xfrm>
        </p:spPr>
        <p:txBody>
          <a:bodyPr>
            <a:normAutofit fontScale="70000" lnSpcReduction="20000"/>
          </a:bodyPr>
          <a:lstStyle/>
          <a:p>
            <a:pPr>
              <a:lnSpc>
                <a:spcPct val="150000"/>
              </a:lnSpc>
            </a:pPr>
            <a:r>
              <a:rPr lang="en-US" altLang="ko-KR" sz="2000" dirty="0"/>
              <a:t>There have been discussed various consumer device use cases using </a:t>
            </a:r>
            <a:r>
              <a:rPr lang="en-US" altLang="ko-KR" sz="2000" dirty="0" err="1"/>
              <a:t>mmWave</a:t>
            </a:r>
            <a:r>
              <a:rPr lang="en-US" altLang="ko-KR" sz="2000" dirty="0"/>
              <a:t> [1,2]</a:t>
            </a:r>
          </a:p>
          <a:p>
            <a:pPr lvl="1">
              <a:lnSpc>
                <a:spcPct val="150000"/>
              </a:lnSpc>
            </a:pPr>
            <a:r>
              <a:rPr lang="en-US" altLang="ko-KR" sz="1800" dirty="0"/>
              <a:t>Cordless connection for high quality video/audio</a:t>
            </a:r>
          </a:p>
          <a:p>
            <a:pPr lvl="1">
              <a:lnSpc>
                <a:spcPct val="150000"/>
              </a:lnSpc>
            </a:pPr>
            <a:r>
              <a:rPr lang="en-US" altLang="ko-KR" sz="1800" dirty="0"/>
              <a:t>Immersive sounding experience with low latency multi-speaker synchronization. </a:t>
            </a:r>
          </a:p>
          <a:p>
            <a:pPr lvl="1">
              <a:lnSpc>
                <a:spcPct val="150000"/>
              </a:lnSpc>
            </a:pPr>
            <a:r>
              <a:rPr lang="en-US" altLang="ko-KR" sz="1800" dirty="0"/>
              <a:t>Multi-display UX, e.g., </a:t>
            </a:r>
            <a:r>
              <a:rPr lang="en-US" altLang="ko-KR" sz="1800" dirty="0" err="1"/>
              <a:t>InApp</a:t>
            </a:r>
            <a:r>
              <a:rPr lang="en-US" altLang="ko-KR" sz="1800" dirty="0"/>
              <a:t> Muti-view Sync</a:t>
            </a:r>
          </a:p>
          <a:p>
            <a:pPr lvl="1">
              <a:lnSpc>
                <a:spcPct val="150000"/>
              </a:lnSpc>
            </a:pPr>
            <a:r>
              <a:rPr lang="en-US" altLang="ko-KR" sz="1800" dirty="0"/>
              <a:t>High-end gaming UX (8K, 480Hz)</a:t>
            </a:r>
          </a:p>
          <a:p>
            <a:pPr lvl="1">
              <a:lnSpc>
                <a:spcPct val="150000"/>
              </a:lnSpc>
            </a:pPr>
            <a:r>
              <a:rPr lang="en-US" altLang="ko-KR" sz="1800" dirty="0"/>
              <a:t>File transfer to cloud storage  </a:t>
            </a:r>
          </a:p>
          <a:p>
            <a:pPr>
              <a:lnSpc>
                <a:spcPct val="150000"/>
              </a:lnSpc>
            </a:pPr>
            <a:r>
              <a:rPr lang="en-US" altLang="ko-KR" sz="2200" dirty="0"/>
              <a:t>Other use cases (e.g., industrial use case, sensing/ranging) have also been discussed [3-7]</a:t>
            </a:r>
          </a:p>
          <a:p>
            <a:pPr>
              <a:lnSpc>
                <a:spcPct val="150000"/>
              </a:lnSpc>
            </a:pPr>
            <a:r>
              <a:rPr lang="en-US" altLang="ko-KR" sz="2000" dirty="0"/>
              <a:t>This contribution focuses on use cases with consumer devices (e.g., smart phone) and tries to build up basic MLO features for the devices equipped with IMMW based on the key performance requirement, scenarios, and smartphone’s user journey.</a:t>
            </a:r>
            <a:endParaRPr lang="ko-KR" altLang="en-US" sz="2000" dirty="0"/>
          </a:p>
        </p:txBody>
      </p:sp>
      <p:sp>
        <p:nvSpPr>
          <p:cNvPr id="4" name="슬라이드 번호 개체 틀 3">
            <a:extLst>
              <a:ext uri="{FF2B5EF4-FFF2-40B4-BE49-F238E27FC236}">
                <a16:creationId xmlns:a16="http://schemas.microsoft.com/office/drawing/2014/main" id="{B97FD131-DFCE-62E1-5A1B-F1282659FA2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a:extLst>
              <a:ext uri="{FF2B5EF4-FFF2-40B4-BE49-F238E27FC236}">
                <a16:creationId xmlns:a16="http://schemas.microsoft.com/office/drawing/2014/main" id="{A668373B-C146-97B2-1233-D2BBEF2F3B9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
        <p:nvSpPr>
          <p:cNvPr id="6" name="직사각형 5">
            <a:extLst>
              <a:ext uri="{FF2B5EF4-FFF2-40B4-BE49-F238E27FC236}">
                <a16:creationId xmlns:a16="http://schemas.microsoft.com/office/drawing/2014/main" id="{9AD7F0BC-356E-5715-5478-B75CA7C1D85D}"/>
              </a:ext>
            </a:extLst>
          </p:cNvPr>
          <p:cNvSpPr/>
          <p:nvPr/>
        </p:nvSpPr>
        <p:spPr>
          <a:xfrm>
            <a:off x="8946379"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직사각형 6">
            <a:extLst>
              <a:ext uri="{FF2B5EF4-FFF2-40B4-BE49-F238E27FC236}">
                <a16:creationId xmlns:a16="http://schemas.microsoft.com/office/drawing/2014/main" id="{DF16DE26-0314-6BD8-B73A-6392312CB437}"/>
              </a:ext>
            </a:extLst>
          </p:cNvPr>
          <p:cNvSpPr/>
          <p:nvPr/>
        </p:nvSpPr>
        <p:spPr>
          <a:xfrm>
            <a:off x="11280276"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직선 화살표 연결선 7">
            <a:extLst>
              <a:ext uri="{FF2B5EF4-FFF2-40B4-BE49-F238E27FC236}">
                <a16:creationId xmlns:a16="http://schemas.microsoft.com/office/drawing/2014/main" id="{906988F5-E694-89F3-3010-548579561534}"/>
              </a:ext>
            </a:extLst>
          </p:cNvPr>
          <p:cNvCxnSpPr/>
          <p:nvPr/>
        </p:nvCxnSpPr>
        <p:spPr>
          <a:xfrm>
            <a:off x="9436236" y="2654265"/>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직선 화살표 연결선 8">
            <a:extLst>
              <a:ext uri="{FF2B5EF4-FFF2-40B4-BE49-F238E27FC236}">
                <a16:creationId xmlns:a16="http://schemas.microsoft.com/office/drawing/2014/main" id="{7DFCECC8-4B3C-1139-1371-159F173A44F2}"/>
              </a:ext>
            </a:extLst>
          </p:cNvPr>
          <p:cNvCxnSpPr/>
          <p:nvPr/>
        </p:nvCxnSpPr>
        <p:spPr>
          <a:xfrm>
            <a:off x="9436236" y="2834638"/>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D767198C-C3E8-A541-BD18-F7A5DF35B785}"/>
              </a:ext>
            </a:extLst>
          </p:cNvPr>
          <p:cNvCxnSpPr/>
          <p:nvPr/>
        </p:nvCxnSpPr>
        <p:spPr>
          <a:xfrm>
            <a:off x="9436236" y="3380560"/>
            <a:ext cx="1844040" cy="0"/>
          </a:xfrm>
          <a:prstGeom prst="straightConnector1">
            <a:avLst/>
          </a:prstGeom>
          <a:ln w="2857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그룹 10">
            <a:extLst>
              <a:ext uri="{FF2B5EF4-FFF2-40B4-BE49-F238E27FC236}">
                <a16:creationId xmlns:a16="http://schemas.microsoft.com/office/drawing/2014/main" id="{FA36358D-5CA0-6F3E-9FEA-A6E0F8FD66C0}"/>
              </a:ext>
            </a:extLst>
          </p:cNvPr>
          <p:cNvGrpSpPr/>
          <p:nvPr/>
        </p:nvGrpSpPr>
        <p:grpSpPr>
          <a:xfrm>
            <a:off x="9525088" y="1468582"/>
            <a:ext cx="2476942" cy="780288"/>
            <a:chOff x="7900416" y="2968752"/>
            <a:chExt cx="2100839" cy="780288"/>
          </a:xfrm>
        </p:grpSpPr>
        <p:cxnSp>
          <p:nvCxnSpPr>
            <p:cNvPr id="12" name="직선 화살표 연결선 11">
              <a:extLst>
                <a:ext uri="{FF2B5EF4-FFF2-40B4-BE49-F238E27FC236}">
                  <a16:creationId xmlns:a16="http://schemas.microsoft.com/office/drawing/2014/main" id="{2975DE1A-B212-5C07-85BA-D3617ED0ECF7}"/>
                </a:ext>
              </a:extLst>
            </p:cNvPr>
            <p:cNvCxnSpPr/>
            <p:nvPr/>
          </p:nvCxnSpPr>
          <p:spPr>
            <a:xfrm>
              <a:off x="8125968" y="3182112"/>
              <a:ext cx="316646" cy="0"/>
            </a:xfrm>
            <a:prstGeom prst="straightConnector1">
              <a:avLst/>
            </a:prstGeom>
            <a:ln w="381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97EAB716-C611-1C33-E453-1C31CF93EEE3}"/>
                </a:ext>
              </a:extLst>
            </p:cNvPr>
            <p:cNvCxnSpPr/>
            <p:nvPr/>
          </p:nvCxnSpPr>
          <p:spPr>
            <a:xfrm>
              <a:off x="8125968" y="3547872"/>
              <a:ext cx="316646" cy="0"/>
            </a:xfrm>
            <a:prstGeom prst="straightConnector1">
              <a:avLst/>
            </a:prstGeom>
            <a:ln w="381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BBF4BB2-64EE-1C8D-5490-F87EA7BD188B}"/>
                </a:ext>
              </a:extLst>
            </p:cNvPr>
            <p:cNvSpPr txBox="1"/>
            <p:nvPr/>
          </p:nvSpPr>
          <p:spPr>
            <a:xfrm>
              <a:off x="8480148" y="3051307"/>
              <a:ext cx="1447432" cy="253916"/>
            </a:xfrm>
            <a:prstGeom prst="rect">
              <a:avLst/>
            </a:prstGeom>
            <a:noFill/>
          </p:spPr>
          <p:txBody>
            <a:bodyPr wrap="square" rtlCol="0">
              <a:spAutoFit/>
            </a:bodyPr>
            <a:lstStyle/>
            <a:p>
              <a:r>
                <a:rPr lang="en-US" sz="1050" b="1" dirty="0"/>
                <a:t>Sub-7 GHz link</a:t>
              </a:r>
            </a:p>
          </p:txBody>
        </p:sp>
        <p:sp>
          <p:nvSpPr>
            <p:cNvPr id="15" name="TextBox 14">
              <a:extLst>
                <a:ext uri="{FF2B5EF4-FFF2-40B4-BE49-F238E27FC236}">
                  <a16:creationId xmlns:a16="http://schemas.microsoft.com/office/drawing/2014/main" id="{BD42A426-AAE4-3100-EDBD-5F68DD6B26E5}"/>
                </a:ext>
              </a:extLst>
            </p:cNvPr>
            <p:cNvSpPr txBox="1"/>
            <p:nvPr/>
          </p:nvSpPr>
          <p:spPr>
            <a:xfrm>
              <a:off x="8480148" y="3431045"/>
              <a:ext cx="1521107" cy="253916"/>
            </a:xfrm>
            <a:prstGeom prst="rect">
              <a:avLst/>
            </a:prstGeom>
            <a:noFill/>
          </p:spPr>
          <p:txBody>
            <a:bodyPr wrap="square" rtlCol="0">
              <a:spAutoFit/>
            </a:bodyPr>
            <a:lstStyle/>
            <a:p>
              <a:r>
                <a:rPr lang="en-US" sz="1050" b="1" dirty="0" err="1"/>
                <a:t>mmWave</a:t>
              </a:r>
              <a:r>
                <a:rPr lang="en-US" sz="1050" b="1" dirty="0"/>
                <a:t> link</a:t>
              </a:r>
            </a:p>
          </p:txBody>
        </p:sp>
        <p:sp>
          <p:nvSpPr>
            <p:cNvPr id="16" name="직사각형 15">
              <a:extLst>
                <a:ext uri="{FF2B5EF4-FFF2-40B4-BE49-F238E27FC236}">
                  <a16:creationId xmlns:a16="http://schemas.microsoft.com/office/drawing/2014/main" id="{D7C0167C-9694-2100-AEB0-4A9ECD0E0002}"/>
                </a:ext>
              </a:extLst>
            </p:cNvPr>
            <p:cNvSpPr/>
            <p:nvPr/>
          </p:nvSpPr>
          <p:spPr>
            <a:xfrm>
              <a:off x="7900416" y="2968752"/>
              <a:ext cx="2029968" cy="7802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cxnSp>
        <p:nvCxnSpPr>
          <p:cNvPr id="20" name="꺾인 연결선 17">
            <a:extLst>
              <a:ext uri="{FF2B5EF4-FFF2-40B4-BE49-F238E27FC236}">
                <a16:creationId xmlns:a16="http://schemas.microsoft.com/office/drawing/2014/main" id="{AB52456C-9FBC-8FC5-C203-DB906421707B}"/>
              </a:ext>
            </a:extLst>
          </p:cNvPr>
          <p:cNvCxnSpPr>
            <a:cxnSpLocks/>
            <a:stCxn id="17" idx="2"/>
          </p:cNvCxnSpPr>
          <p:nvPr/>
        </p:nvCxnSpPr>
        <p:spPr>
          <a:xfrm rot="16200000" flipH="1">
            <a:off x="8210197" y="2076121"/>
            <a:ext cx="406374" cy="1009421"/>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꺾인 연결선 18">
            <a:extLst>
              <a:ext uri="{FF2B5EF4-FFF2-40B4-BE49-F238E27FC236}">
                <a16:creationId xmlns:a16="http://schemas.microsoft.com/office/drawing/2014/main" id="{DAF00EC4-2287-4FAF-D195-F3A43ACFE9C3}"/>
              </a:ext>
            </a:extLst>
          </p:cNvPr>
          <p:cNvCxnSpPr>
            <a:stCxn id="18" idx="2"/>
            <a:endCxn id="24" idx="1"/>
          </p:cNvCxnSpPr>
          <p:nvPr/>
        </p:nvCxnSpPr>
        <p:spPr>
          <a:xfrm rot="16200000" flipH="1">
            <a:off x="7698116" y="2155223"/>
            <a:ext cx="987526" cy="1432371"/>
          </a:xfrm>
          <a:prstGeom prst="bentConnector2">
            <a:avLst/>
          </a:prstGeom>
          <a:ln w="28575">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22" name="그룹 21">
            <a:extLst>
              <a:ext uri="{FF2B5EF4-FFF2-40B4-BE49-F238E27FC236}">
                <a16:creationId xmlns:a16="http://schemas.microsoft.com/office/drawing/2014/main" id="{3939309F-9724-1B1F-0927-37AA3BD3BDAC}"/>
              </a:ext>
            </a:extLst>
          </p:cNvPr>
          <p:cNvGrpSpPr/>
          <p:nvPr/>
        </p:nvGrpSpPr>
        <p:grpSpPr>
          <a:xfrm>
            <a:off x="8908065" y="3249756"/>
            <a:ext cx="584564" cy="230832"/>
            <a:chOff x="8339327" y="2060950"/>
            <a:chExt cx="584564" cy="230832"/>
          </a:xfrm>
        </p:grpSpPr>
        <p:sp>
          <p:nvSpPr>
            <p:cNvPr id="23" name="직사각형 22">
              <a:extLst>
                <a:ext uri="{FF2B5EF4-FFF2-40B4-BE49-F238E27FC236}">
                  <a16:creationId xmlns:a16="http://schemas.microsoft.com/office/drawing/2014/main" id="{9300CA9C-9FA1-0244-6A69-7FEB84BA1D40}"/>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4" name="TextBox 23">
              <a:extLst>
                <a:ext uri="{FF2B5EF4-FFF2-40B4-BE49-F238E27FC236}">
                  <a16:creationId xmlns:a16="http://schemas.microsoft.com/office/drawing/2014/main" id="{8BFCAD98-A575-7F3D-614A-36524C5C4024}"/>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5" name="그룹 24">
            <a:extLst>
              <a:ext uri="{FF2B5EF4-FFF2-40B4-BE49-F238E27FC236}">
                <a16:creationId xmlns:a16="http://schemas.microsoft.com/office/drawing/2014/main" id="{AB086B98-BBD2-3096-C70B-6E9B43C86B97}"/>
              </a:ext>
            </a:extLst>
          </p:cNvPr>
          <p:cNvGrpSpPr/>
          <p:nvPr/>
        </p:nvGrpSpPr>
        <p:grpSpPr>
          <a:xfrm>
            <a:off x="11247396" y="3249756"/>
            <a:ext cx="584564" cy="230832"/>
            <a:chOff x="8339327" y="2060950"/>
            <a:chExt cx="584564" cy="230832"/>
          </a:xfrm>
        </p:grpSpPr>
        <p:sp>
          <p:nvSpPr>
            <p:cNvPr id="26" name="직사각형 25">
              <a:extLst>
                <a:ext uri="{FF2B5EF4-FFF2-40B4-BE49-F238E27FC236}">
                  <a16:creationId xmlns:a16="http://schemas.microsoft.com/office/drawing/2014/main" id="{B71F351B-04FC-DFA2-9419-289BCA16A63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7" name="TextBox 26">
              <a:extLst>
                <a:ext uri="{FF2B5EF4-FFF2-40B4-BE49-F238E27FC236}">
                  <a16:creationId xmlns:a16="http://schemas.microsoft.com/office/drawing/2014/main" id="{0E86454E-7F9C-0C3A-120D-D0784202D6C7}"/>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8" name="그룹 27">
            <a:extLst>
              <a:ext uri="{FF2B5EF4-FFF2-40B4-BE49-F238E27FC236}">
                <a16:creationId xmlns:a16="http://schemas.microsoft.com/office/drawing/2014/main" id="{2A9A209E-CC24-12B1-89F0-D139AADFBE80}"/>
              </a:ext>
            </a:extLst>
          </p:cNvPr>
          <p:cNvGrpSpPr/>
          <p:nvPr/>
        </p:nvGrpSpPr>
        <p:grpSpPr>
          <a:xfrm>
            <a:off x="8946378" y="2542488"/>
            <a:ext cx="584564" cy="538529"/>
            <a:chOff x="8377640" y="2020849"/>
            <a:chExt cx="584564" cy="275544"/>
          </a:xfrm>
        </p:grpSpPr>
        <p:sp>
          <p:nvSpPr>
            <p:cNvPr id="29" name="직사각형 28">
              <a:extLst>
                <a:ext uri="{FF2B5EF4-FFF2-40B4-BE49-F238E27FC236}">
                  <a16:creationId xmlns:a16="http://schemas.microsoft.com/office/drawing/2014/main" id="{23E8144F-B4B1-440B-5059-21A15513782A}"/>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00" dirty="0">
                <a:solidFill>
                  <a:srgbClr val="0000FF"/>
                </a:solidFill>
              </a:endParaRPr>
            </a:p>
          </p:txBody>
        </p:sp>
        <p:sp>
          <p:nvSpPr>
            <p:cNvPr id="30" name="TextBox 29">
              <a:extLst>
                <a:ext uri="{FF2B5EF4-FFF2-40B4-BE49-F238E27FC236}">
                  <a16:creationId xmlns:a16="http://schemas.microsoft.com/office/drawing/2014/main" id="{D0D0D65C-3B32-1F16-3CD4-43A3FC66D1A1}"/>
                </a:ext>
              </a:extLst>
            </p:cNvPr>
            <p:cNvSpPr txBox="1"/>
            <p:nvPr/>
          </p:nvSpPr>
          <p:spPr>
            <a:xfrm>
              <a:off x="8377640" y="2020849"/>
              <a:ext cx="584564" cy="212594"/>
            </a:xfrm>
            <a:prstGeom prst="rect">
              <a:avLst/>
            </a:prstGeom>
            <a:noFill/>
          </p:spPr>
          <p:txBody>
            <a:bodyPr wrap="square" rtlCol="0">
              <a:spAutoFit/>
            </a:bodyPr>
            <a:lstStyle/>
            <a:p>
              <a:endParaRPr lang="en-US" sz="1050" dirty="0">
                <a:solidFill>
                  <a:srgbClr val="0000FF"/>
                </a:solidFill>
              </a:endParaRPr>
            </a:p>
            <a:p>
              <a:r>
                <a:rPr lang="en-US" sz="1050" dirty="0">
                  <a:solidFill>
                    <a:srgbClr val="0000FF"/>
                  </a:solidFill>
                </a:rPr>
                <a:t>Sub-7</a:t>
              </a:r>
            </a:p>
          </p:txBody>
        </p:sp>
      </p:grpSp>
      <p:grpSp>
        <p:nvGrpSpPr>
          <p:cNvPr id="31" name="그룹 30">
            <a:extLst>
              <a:ext uri="{FF2B5EF4-FFF2-40B4-BE49-F238E27FC236}">
                <a16:creationId xmlns:a16="http://schemas.microsoft.com/office/drawing/2014/main" id="{0D293651-9BF9-3B1F-A0D0-4206E5254774}"/>
              </a:ext>
            </a:extLst>
          </p:cNvPr>
          <p:cNvGrpSpPr/>
          <p:nvPr/>
        </p:nvGrpSpPr>
        <p:grpSpPr>
          <a:xfrm>
            <a:off x="11265994" y="2542488"/>
            <a:ext cx="584564" cy="538529"/>
            <a:chOff x="8377640" y="2020849"/>
            <a:chExt cx="584564" cy="275544"/>
          </a:xfrm>
        </p:grpSpPr>
        <p:sp>
          <p:nvSpPr>
            <p:cNvPr id="32" name="직사각형 31">
              <a:extLst>
                <a:ext uri="{FF2B5EF4-FFF2-40B4-BE49-F238E27FC236}">
                  <a16:creationId xmlns:a16="http://schemas.microsoft.com/office/drawing/2014/main" id="{74E6A104-2D3D-9FFC-6EC2-B7100889F25F}"/>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chemeClr val="tx1"/>
                </a:solidFill>
              </a:endParaRPr>
            </a:p>
          </p:txBody>
        </p:sp>
        <p:sp>
          <p:nvSpPr>
            <p:cNvPr id="33" name="TextBox 32">
              <a:extLst>
                <a:ext uri="{FF2B5EF4-FFF2-40B4-BE49-F238E27FC236}">
                  <a16:creationId xmlns:a16="http://schemas.microsoft.com/office/drawing/2014/main" id="{95851391-0D06-31D2-A1C0-18ED30E7218F}"/>
                </a:ext>
              </a:extLst>
            </p:cNvPr>
            <p:cNvSpPr txBox="1"/>
            <p:nvPr/>
          </p:nvSpPr>
          <p:spPr>
            <a:xfrm>
              <a:off x="8377640" y="2020849"/>
              <a:ext cx="584564" cy="212594"/>
            </a:xfrm>
            <a:prstGeom prst="rect">
              <a:avLst/>
            </a:prstGeom>
            <a:noFill/>
          </p:spPr>
          <p:txBody>
            <a:bodyPr wrap="square" rtlCol="0">
              <a:spAutoFit/>
            </a:bodyPr>
            <a:lstStyle/>
            <a:p>
              <a:endParaRPr lang="en-US" sz="1000" dirty="0"/>
            </a:p>
            <a:p>
              <a:r>
                <a:rPr lang="en-US" sz="1000" dirty="0">
                  <a:solidFill>
                    <a:srgbClr val="0000FF"/>
                  </a:solidFill>
                </a:rPr>
                <a:t>Sub-7</a:t>
              </a:r>
            </a:p>
          </p:txBody>
        </p:sp>
      </p:grpSp>
      <p:sp>
        <p:nvSpPr>
          <p:cNvPr id="34" name="TextBox 33">
            <a:extLst>
              <a:ext uri="{FF2B5EF4-FFF2-40B4-BE49-F238E27FC236}">
                <a16:creationId xmlns:a16="http://schemas.microsoft.com/office/drawing/2014/main" id="{1ABDCC01-8761-1AED-8239-1321E7480D42}"/>
              </a:ext>
            </a:extLst>
          </p:cNvPr>
          <p:cNvSpPr txBox="1"/>
          <p:nvPr/>
        </p:nvSpPr>
        <p:spPr>
          <a:xfrm>
            <a:off x="7475693" y="2764474"/>
            <a:ext cx="1557812" cy="646331"/>
          </a:xfrm>
          <a:prstGeom prst="rect">
            <a:avLst/>
          </a:prstGeom>
          <a:noFill/>
        </p:spPr>
        <p:txBody>
          <a:bodyPr wrap="square" rtlCol="0">
            <a:spAutoFit/>
          </a:bodyPr>
          <a:lstStyle/>
          <a:p>
            <a:r>
              <a:rPr lang="en-US" sz="1200" dirty="0" err="1">
                <a:solidFill>
                  <a:srgbClr val="0000FF"/>
                </a:solidFill>
              </a:rPr>
              <a:t>mmWave</a:t>
            </a:r>
            <a:r>
              <a:rPr lang="en-US" sz="1200" dirty="0">
                <a:solidFill>
                  <a:srgbClr val="0000FF"/>
                </a:solidFill>
              </a:rPr>
              <a:t> link (re)setup</a:t>
            </a:r>
            <a:r>
              <a:rPr lang="en-US" altLang="ko-KR" sz="1200" dirty="0">
                <a:solidFill>
                  <a:srgbClr val="0000FF"/>
                </a:solidFill>
              </a:rPr>
              <a:t>, Control/management</a:t>
            </a:r>
            <a:endParaRPr lang="en-US" sz="1200" dirty="0">
              <a:solidFill>
                <a:srgbClr val="0000FF"/>
              </a:solidFill>
            </a:endParaRPr>
          </a:p>
        </p:txBody>
      </p:sp>
      <p:sp>
        <p:nvSpPr>
          <p:cNvPr id="41" name="TextBox 40">
            <a:extLst>
              <a:ext uri="{FF2B5EF4-FFF2-40B4-BE49-F238E27FC236}">
                <a16:creationId xmlns:a16="http://schemas.microsoft.com/office/drawing/2014/main" id="{CCF793A0-F0B4-C567-D9BE-A8A4DF1D2464}"/>
              </a:ext>
            </a:extLst>
          </p:cNvPr>
          <p:cNvSpPr txBox="1"/>
          <p:nvPr/>
        </p:nvSpPr>
        <p:spPr>
          <a:xfrm>
            <a:off x="7362674" y="3388635"/>
            <a:ext cx="1292229" cy="461665"/>
          </a:xfrm>
          <a:prstGeom prst="rect">
            <a:avLst/>
          </a:prstGeom>
          <a:noFill/>
        </p:spPr>
        <p:txBody>
          <a:bodyPr wrap="square" rtlCol="0">
            <a:spAutoFit/>
          </a:bodyPr>
          <a:lstStyle/>
          <a:p>
            <a:pPr algn="ctr"/>
            <a:r>
              <a:rPr lang="en-US" altLang="ko-KR" sz="1200" dirty="0">
                <a:solidFill>
                  <a:srgbClr val="C00000"/>
                </a:solidFill>
              </a:rPr>
              <a:t>Bulk</a:t>
            </a:r>
            <a:r>
              <a:rPr lang="ko-KR" altLang="en-US" sz="1200" dirty="0">
                <a:solidFill>
                  <a:srgbClr val="C00000"/>
                </a:solidFill>
              </a:rPr>
              <a:t> </a:t>
            </a:r>
            <a:r>
              <a:rPr lang="en-US" altLang="ko-KR" sz="1200" dirty="0">
                <a:solidFill>
                  <a:srgbClr val="C00000"/>
                </a:solidFill>
              </a:rPr>
              <a:t>DL data transmission</a:t>
            </a:r>
            <a:endParaRPr lang="en-US" sz="1200" dirty="0">
              <a:solidFill>
                <a:srgbClr val="C00000"/>
              </a:solidFill>
            </a:endParaRPr>
          </a:p>
        </p:txBody>
      </p:sp>
      <p:grpSp>
        <p:nvGrpSpPr>
          <p:cNvPr id="68" name="그룹 67">
            <a:extLst>
              <a:ext uri="{FF2B5EF4-FFF2-40B4-BE49-F238E27FC236}">
                <a16:creationId xmlns:a16="http://schemas.microsoft.com/office/drawing/2014/main" id="{E2918B0E-1DA6-B1D7-E4EA-39C77FE7A825}"/>
              </a:ext>
            </a:extLst>
          </p:cNvPr>
          <p:cNvGrpSpPr/>
          <p:nvPr/>
        </p:nvGrpSpPr>
        <p:grpSpPr>
          <a:xfrm>
            <a:off x="7089219" y="1374816"/>
            <a:ext cx="1210649" cy="1002830"/>
            <a:chOff x="7095618" y="734556"/>
            <a:chExt cx="1210649" cy="1002830"/>
          </a:xfrm>
        </p:grpSpPr>
        <p:sp>
          <p:nvSpPr>
            <p:cNvPr id="17" name="직사각형 16">
              <a:extLst>
                <a:ext uri="{FF2B5EF4-FFF2-40B4-BE49-F238E27FC236}">
                  <a16:creationId xmlns:a16="http://schemas.microsoft.com/office/drawing/2014/main" id="{49CC72C1-834B-B555-3FCF-B5E6EAD4C2D2}"/>
                </a:ext>
              </a:extLst>
            </p:cNvPr>
            <p:cNvSpPr/>
            <p:nvPr/>
          </p:nvSpPr>
          <p:spPr>
            <a:xfrm>
              <a:off x="7892213" y="1525156"/>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8" name="직사각형 17">
              <a:extLst>
                <a:ext uri="{FF2B5EF4-FFF2-40B4-BE49-F238E27FC236}">
                  <a16:creationId xmlns:a16="http://schemas.microsoft.com/office/drawing/2014/main" id="{595D96F4-92CA-DA73-043D-EA506A0546B0}"/>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9" name="모서리가 둥근 직사각형 16">
              <a:extLst>
                <a:ext uri="{FF2B5EF4-FFF2-40B4-BE49-F238E27FC236}">
                  <a16:creationId xmlns:a16="http://schemas.microsoft.com/office/drawing/2014/main" id="{1C8F8C7E-A234-4B76-C813-8C9E6946DEDF}"/>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35" name="그룹 34">
              <a:extLst>
                <a:ext uri="{FF2B5EF4-FFF2-40B4-BE49-F238E27FC236}">
                  <a16:creationId xmlns:a16="http://schemas.microsoft.com/office/drawing/2014/main" id="{8F668551-A9A4-3FB2-2229-9492CFA8047B}"/>
                </a:ext>
              </a:extLst>
            </p:cNvPr>
            <p:cNvGrpSpPr/>
            <p:nvPr/>
          </p:nvGrpSpPr>
          <p:grpSpPr>
            <a:xfrm>
              <a:off x="7213557" y="1293669"/>
              <a:ext cx="584564" cy="230832"/>
              <a:chOff x="8361097" y="2058361"/>
              <a:chExt cx="584564" cy="230832"/>
            </a:xfrm>
          </p:grpSpPr>
          <p:sp>
            <p:nvSpPr>
              <p:cNvPr id="36" name="직사각형 35">
                <a:extLst>
                  <a:ext uri="{FF2B5EF4-FFF2-40B4-BE49-F238E27FC236}">
                    <a16:creationId xmlns:a16="http://schemas.microsoft.com/office/drawing/2014/main" id="{57DF14AE-E1A5-AB24-E5DE-D2450BCD2027}"/>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37" name="TextBox 36">
                <a:extLst>
                  <a:ext uri="{FF2B5EF4-FFF2-40B4-BE49-F238E27FC236}">
                    <a16:creationId xmlns:a16="http://schemas.microsoft.com/office/drawing/2014/main" id="{D7D677EE-E895-7B94-C0A4-29089FAB7355}"/>
                  </a:ext>
                </a:extLst>
              </p:cNvPr>
              <p:cNvSpPr txBox="1"/>
              <p:nvPr/>
            </p:nvSpPr>
            <p:spPr>
              <a:xfrm>
                <a:off x="8361097" y="2058361"/>
                <a:ext cx="584564" cy="230832"/>
              </a:xfrm>
              <a:prstGeom prst="rect">
                <a:avLst/>
              </a:prstGeom>
              <a:noFill/>
            </p:spPr>
            <p:txBody>
              <a:bodyPr wrap="square" rtlCol="0">
                <a:spAutoFit/>
              </a:bodyPr>
              <a:lstStyle/>
              <a:p>
                <a:r>
                  <a:rPr lang="en-US" sz="900" dirty="0" err="1">
                    <a:solidFill>
                      <a:srgbClr val="C00000"/>
                    </a:solidFill>
                  </a:rPr>
                  <a:t>mmW</a:t>
                </a:r>
                <a:endParaRPr lang="en-US" sz="900" dirty="0">
                  <a:solidFill>
                    <a:srgbClr val="C00000"/>
                  </a:solidFill>
                </a:endParaRPr>
              </a:p>
            </p:txBody>
          </p:sp>
        </p:grpSp>
        <p:grpSp>
          <p:nvGrpSpPr>
            <p:cNvPr id="38" name="그룹 37">
              <a:extLst>
                <a:ext uri="{FF2B5EF4-FFF2-40B4-BE49-F238E27FC236}">
                  <a16:creationId xmlns:a16="http://schemas.microsoft.com/office/drawing/2014/main" id="{7C1A43F6-4840-F283-F46D-5528724622C3}"/>
                </a:ext>
              </a:extLst>
            </p:cNvPr>
            <p:cNvGrpSpPr/>
            <p:nvPr/>
          </p:nvGrpSpPr>
          <p:grpSpPr>
            <a:xfrm>
              <a:off x="7649550" y="1302855"/>
              <a:ext cx="584564" cy="230832"/>
              <a:chOff x="8361097" y="2058361"/>
              <a:chExt cx="584564" cy="230832"/>
            </a:xfrm>
          </p:grpSpPr>
          <p:sp>
            <p:nvSpPr>
              <p:cNvPr id="39" name="직사각형 38">
                <a:extLst>
                  <a:ext uri="{FF2B5EF4-FFF2-40B4-BE49-F238E27FC236}">
                    <a16:creationId xmlns:a16="http://schemas.microsoft.com/office/drawing/2014/main" id="{D4790DC2-CD8F-140A-3958-4F348648E8D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0" name="TextBox 39">
                <a:extLst>
                  <a:ext uri="{FF2B5EF4-FFF2-40B4-BE49-F238E27FC236}">
                    <a16:creationId xmlns:a16="http://schemas.microsoft.com/office/drawing/2014/main" id="{89100C72-FEA8-59AD-8340-891CE1BA39B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0000FF"/>
                    </a:solidFill>
                  </a:rPr>
                  <a:t>sub-7</a:t>
                </a:r>
              </a:p>
            </p:txBody>
          </p:sp>
        </p:grpSp>
        <p:sp>
          <p:nvSpPr>
            <p:cNvPr id="42" name="TextBox 41">
              <a:extLst>
                <a:ext uri="{FF2B5EF4-FFF2-40B4-BE49-F238E27FC236}">
                  <a16:creationId xmlns:a16="http://schemas.microsoft.com/office/drawing/2014/main" id="{DDFBBCAA-434F-47AF-2839-52794B6206BE}"/>
                </a:ext>
              </a:extLst>
            </p:cNvPr>
            <p:cNvSpPr txBox="1"/>
            <p:nvPr/>
          </p:nvSpPr>
          <p:spPr>
            <a:xfrm>
              <a:off x="7095618" y="734556"/>
              <a:ext cx="1210649" cy="430887"/>
            </a:xfrm>
            <a:prstGeom prst="rect">
              <a:avLst/>
            </a:prstGeom>
            <a:noFill/>
          </p:spPr>
          <p:txBody>
            <a:bodyPr wrap="square" rtlCol="0">
              <a:spAutoFit/>
            </a:bodyPr>
            <a:lstStyle/>
            <a:p>
              <a:pPr algn="ctr"/>
              <a:r>
                <a:rPr lang="en-US" sz="1100" b="1" dirty="0"/>
                <a:t>IMMW AP</a:t>
              </a:r>
            </a:p>
            <a:p>
              <a:pPr algn="ctr"/>
              <a:r>
                <a:rPr lang="en-US" sz="1100" b="1" dirty="0"/>
                <a:t>(AP MLD)</a:t>
              </a:r>
            </a:p>
          </p:txBody>
        </p:sp>
      </p:grpSp>
      <p:sp>
        <p:nvSpPr>
          <p:cNvPr id="43" name="TextBox 42">
            <a:extLst>
              <a:ext uri="{FF2B5EF4-FFF2-40B4-BE49-F238E27FC236}">
                <a16:creationId xmlns:a16="http://schemas.microsoft.com/office/drawing/2014/main" id="{D4715E77-7AB1-3103-469B-4FD005F5B1D4}"/>
              </a:ext>
            </a:extLst>
          </p:cNvPr>
          <p:cNvSpPr txBox="1"/>
          <p:nvPr/>
        </p:nvSpPr>
        <p:spPr>
          <a:xfrm>
            <a:off x="8572838" y="3546485"/>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4" name="TextBox 43">
            <a:extLst>
              <a:ext uri="{FF2B5EF4-FFF2-40B4-BE49-F238E27FC236}">
                <a16:creationId xmlns:a16="http://schemas.microsoft.com/office/drawing/2014/main" id="{44D0AA95-6736-2BBB-4C82-1ECCB1E7D19C}"/>
              </a:ext>
            </a:extLst>
          </p:cNvPr>
          <p:cNvSpPr txBox="1"/>
          <p:nvPr/>
        </p:nvSpPr>
        <p:spPr>
          <a:xfrm>
            <a:off x="10896394" y="3558473"/>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5" name="TextBox 44">
            <a:extLst>
              <a:ext uri="{FF2B5EF4-FFF2-40B4-BE49-F238E27FC236}">
                <a16:creationId xmlns:a16="http://schemas.microsoft.com/office/drawing/2014/main" id="{69A109E5-4003-FA26-58D2-28853EB036B9}"/>
              </a:ext>
            </a:extLst>
          </p:cNvPr>
          <p:cNvSpPr txBox="1"/>
          <p:nvPr/>
        </p:nvSpPr>
        <p:spPr>
          <a:xfrm>
            <a:off x="9783426" y="3167288"/>
            <a:ext cx="1392498" cy="646331"/>
          </a:xfrm>
          <a:prstGeom prst="rect">
            <a:avLst/>
          </a:prstGeom>
          <a:noFill/>
        </p:spPr>
        <p:txBody>
          <a:bodyPr wrap="square" rtlCol="0">
            <a:spAutoFit/>
          </a:bodyPr>
          <a:lstStyle/>
          <a:p>
            <a:pPr algn="ctr"/>
            <a:r>
              <a:rPr lang="en-US" altLang="ko-KR" sz="1200" dirty="0">
                <a:solidFill>
                  <a:srgbClr val="C00000"/>
                </a:solidFill>
              </a:rPr>
              <a:t>P2P data </a:t>
            </a:r>
            <a:r>
              <a:rPr lang="en-US" altLang="ko-KR" sz="1200" dirty="0" err="1">
                <a:solidFill>
                  <a:srgbClr val="C00000"/>
                </a:solidFill>
              </a:rPr>
              <a:t>tx</a:t>
            </a:r>
            <a:endParaRPr lang="en-US" altLang="ko-KR" sz="1200" dirty="0">
              <a:solidFill>
                <a:srgbClr val="C00000"/>
              </a:solidFill>
            </a:endParaRPr>
          </a:p>
          <a:p>
            <a:pPr algn="ctr"/>
            <a:r>
              <a:rPr lang="en-US" sz="1200" dirty="0">
                <a:solidFill>
                  <a:srgbClr val="C00000"/>
                </a:solidFill>
              </a:rPr>
              <a:t>(e.g., low latency</a:t>
            </a:r>
            <a:r>
              <a:rPr lang="ko-KR" altLang="en-US" sz="1200" dirty="0">
                <a:solidFill>
                  <a:srgbClr val="C00000"/>
                </a:solidFill>
              </a:rPr>
              <a:t> </a:t>
            </a:r>
            <a:r>
              <a:rPr lang="en-US" altLang="ko-KR" sz="1200" dirty="0">
                <a:solidFill>
                  <a:srgbClr val="C00000"/>
                </a:solidFill>
              </a:rPr>
              <a:t>XR/VR)</a:t>
            </a:r>
            <a:endParaRPr lang="en-US" sz="1200" dirty="0">
              <a:solidFill>
                <a:srgbClr val="C00000"/>
              </a:solidFill>
            </a:endParaRPr>
          </a:p>
        </p:txBody>
      </p:sp>
      <p:sp>
        <p:nvSpPr>
          <p:cNvPr id="112" name="직사각형 111">
            <a:extLst>
              <a:ext uri="{FF2B5EF4-FFF2-40B4-BE49-F238E27FC236}">
                <a16:creationId xmlns:a16="http://schemas.microsoft.com/office/drawing/2014/main" id="{4F75C959-0CA6-18D1-786B-3542B22CEDA1}"/>
              </a:ext>
            </a:extLst>
          </p:cNvPr>
          <p:cNvSpPr/>
          <p:nvPr/>
        </p:nvSpPr>
        <p:spPr bwMode="auto">
          <a:xfrm>
            <a:off x="7979906" y="2153137"/>
            <a:ext cx="45719" cy="224507"/>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7" name="꺾인 연결선 17">
            <a:extLst>
              <a:ext uri="{FF2B5EF4-FFF2-40B4-BE49-F238E27FC236}">
                <a16:creationId xmlns:a16="http://schemas.microsoft.com/office/drawing/2014/main" id="{21A4735C-EC44-B194-6157-147095088956}"/>
              </a:ext>
            </a:extLst>
          </p:cNvPr>
          <p:cNvCxnSpPr>
            <a:cxnSpLocks/>
            <a:stCxn id="112" idx="2"/>
          </p:cNvCxnSpPr>
          <p:nvPr/>
        </p:nvCxnSpPr>
        <p:spPr>
          <a:xfrm rot="16200000" flipH="1">
            <a:off x="8309771" y="2070639"/>
            <a:ext cx="290829" cy="904838"/>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9" name="그룹 68">
            <a:extLst>
              <a:ext uri="{FF2B5EF4-FFF2-40B4-BE49-F238E27FC236}">
                <a16:creationId xmlns:a16="http://schemas.microsoft.com/office/drawing/2014/main" id="{5444529A-03EB-FC20-6458-F78D2CEF56DC}"/>
              </a:ext>
            </a:extLst>
          </p:cNvPr>
          <p:cNvGrpSpPr/>
          <p:nvPr/>
        </p:nvGrpSpPr>
        <p:grpSpPr>
          <a:xfrm>
            <a:off x="7424734" y="4273425"/>
            <a:ext cx="922160" cy="551134"/>
            <a:chOff x="7213557" y="1186252"/>
            <a:chExt cx="922160" cy="551134"/>
          </a:xfrm>
        </p:grpSpPr>
        <p:sp>
          <p:nvSpPr>
            <p:cNvPr id="70" name="직사각형 69">
              <a:extLst>
                <a:ext uri="{FF2B5EF4-FFF2-40B4-BE49-F238E27FC236}">
                  <a16:creationId xmlns:a16="http://schemas.microsoft.com/office/drawing/2014/main" id="{A3808ECA-8CC0-E420-655A-E7F8DAA10237}"/>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1" name="직사각형 70">
              <a:extLst>
                <a:ext uri="{FF2B5EF4-FFF2-40B4-BE49-F238E27FC236}">
                  <a16:creationId xmlns:a16="http://schemas.microsoft.com/office/drawing/2014/main" id="{D6D3B09C-C38F-EDDD-9A9B-90D0EE8FB7F8}"/>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2" name="모서리가 둥근 직사각형 16">
              <a:extLst>
                <a:ext uri="{FF2B5EF4-FFF2-40B4-BE49-F238E27FC236}">
                  <a16:creationId xmlns:a16="http://schemas.microsoft.com/office/drawing/2014/main" id="{EDF3BA17-B14C-806B-6582-DA217C6B1D94}"/>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73" name="그룹 72">
              <a:extLst>
                <a:ext uri="{FF2B5EF4-FFF2-40B4-BE49-F238E27FC236}">
                  <a16:creationId xmlns:a16="http://schemas.microsoft.com/office/drawing/2014/main" id="{AF81AE07-DF91-A4BE-AB06-6079030C7DEC}"/>
                </a:ext>
              </a:extLst>
            </p:cNvPr>
            <p:cNvGrpSpPr/>
            <p:nvPr/>
          </p:nvGrpSpPr>
          <p:grpSpPr>
            <a:xfrm>
              <a:off x="7213557" y="1293669"/>
              <a:ext cx="584564" cy="230832"/>
              <a:chOff x="8361097" y="2058361"/>
              <a:chExt cx="584564" cy="230832"/>
            </a:xfrm>
          </p:grpSpPr>
          <p:sp>
            <p:nvSpPr>
              <p:cNvPr id="78" name="직사각형 77">
                <a:extLst>
                  <a:ext uri="{FF2B5EF4-FFF2-40B4-BE49-F238E27FC236}">
                    <a16:creationId xmlns:a16="http://schemas.microsoft.com/office/drawing/2014/main" id="{0FC903B1-B786-98D3-B5F7-421975B3CDB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79" name="TextBox 78">
                <a:extLst>
                  <a:ext uri="{FF2B5EF4-FFF2-40B4-BE49-F238E27FC236}">
                    <a16:creationId xmlns:a16="http://schemas.microsoft.com/office/drawing/2014/main" id="{BF1DA95C-AD1C-85F2-8336-1CF265DA6EF2}"/>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74" name="그룹 73">
              <a:extLst>
                <a:ext uri="{FF2B5EF4-FFF2-40B4-BE49-F238E27FC236}">
                  <a16:creationId xmlns:a16="http://schemas.microsoft.com/office/drawing/2014/main" id="{85CD731A-D5B3-1E32-D295-FF3CDF985FC4}"/>
                </a:ext>
              </a:extLst>
            </p:cNvPr>
            <p:cNvGrpSpPr/>
            <p:nvPr/>
          </p:nvGrpSpPr>
          <p:grpSpPr>
            <a:xfrm>
              <a:off x="7648708" y="1291945"/>
              <a:ext cx="487009" cy="230832"/>
              <a:chOff x="8360255" y="2047451"/>
              <a:chExt cx="487009" cy="230832"/>
            </a:xfrm>
          </p:grpSpPr>
          <p:sp>
            <p:nvSpPr>
              <p:cNvPr id="76" name="직사각형 75">
                <a:extLst>
                  <a:ext uri="{FF2B5EF4-FFF2-40B4-BE49-F238E27FC236}">
                    <a16:creationId xmlns:a16="http://schemas.microsoft.com/office/drawing/2014/main" id="{6E462772-2729-0A78-B0D4-E1E4073F9B6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77" name="TextBox 76">
                <a:extLst>
                  <a:ext uri="{FF2B5EF4-FFF2-40B4-BE49-F238E27FC236}">
                    <a16:creationId xmlns:a16="http://schemas.microsoft.com/office/drawing/2014/main" id="{84665845-6CAE-8ECC-7C01-785EC214D372}"/>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0" name="직사각형 79">
            <a:extLst>
              <a:ext uri="{FF2B5EF4-FFF2-40B4-BE49-F238E27FC236}">
                <a16:creationId xmlns:a16="http://schemas.microsoft.com/office/drawing/2014/main" id="{D72842DF-9865-68FE-75DA-52047903244B}"/>
              </a:ext>
            </a:extLst>
          </p:cNvPr>
          <p:cNvSpPr/>
          <p:nvPr/>
        </p:nvSpPr>
        <p:spPr>
          <a:xfrm>
            <a:off x="8153054" y="461233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1" name="그룹 80">
            <a:extLst>
              <a:ext uri="{FF2B5EF4-FFF2-40B4-BE49-F238E27FC236}">
                <a16:creationId xmlns:a16="http://schemas.microsoft.com/office/drawing/2014/main" id="{7959BA76-91B2-8064-CCFD-D1C0EA8FC836}"/>
              </a:ext>
            </a:extLst>
          </p:cNvPr>
          <p:cNvGrpSpPr/>
          <p:nvPr/>
        </p:nvGrpSpPr>
        <p:grpSpPr>
          <a:xfrm>
            <a:off x="8876817" y="4262483"/>
            <a:ext cx="922160" cy="551134"/>
            <a:chOff x="7213557" y="1186252"/>
            <a:chExt cx="922160" cy="551134"/>
          </a:xfrm>
        </p:grpSpPr>
        <p:sp>
          <p:nvSpPr>
            <p:cNvPr id="82" name="직사각형 81">
              <a:extLst>
                <a:ext uri="{FF2B5EF4-FFF2-40B4-BE49-F238E27FC236}">
                  <a16:creationId xmlns:a16="http://schemas.microsoft.com/office/drawing/2014/main" id="{61291007-8DCB-D0EC-D1D5-5DC71AE7B63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3" name="직사각형 82">
              <a:extLst>
                <a:ext uri="{FF2B5EF4-FFF2-40B4-BE49-F238E27FC236}">
                  <a16:creationId xmlns:a16="http://schemas.microsoft.com/office/drawing/2014/main" id="{0D99F35F-6233-AA01-D81E-CA5A84A1457A}"/>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4" name="모서리가 둥근 직사각형 16">
              <a:extLst>
                <a:ext uri="{FF2B5EF4-FFF2-40B4-BE49-F238E27FC236}">
                  <a16:creationId xmlns:a16="http://schemas.microsoft.com/office/drawing/2014/main" id="{536E1216-E965-986B-ECB3-63B48AD9F8A5}"/>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5" name="그룹 84">
              <a:extLst>
                <a:ext uri="{FF2B5EF4-FFF2-40B4-BE49-F238E27FC236}">
                  <a16:creationId xmlns:a16="http://schemas.microsoft.com/office/drawing/2014/main" id="{25E3042C-552E-75A8-057E-60995039C060}"/>
                </a:ext>
              </a:extLst>
            </p:cNvPr>
            <p:cNvGrpSpPr/>
            <p:nvPr/>
          </p:nvGrpSpPr>
          <p:grpSpPr>
            <a:xfrm>
              <a:off x="7213557" y="1293669"/>
              <a:ext cx="584564" cy="230832"/>
              <a:chOff x="8361097" y="2058361"/>
              <a:chExt cx="584564" cy="230832"/>
            </a:xfrm>
          </p:grpSpPr>
          <p:sp>
            <p:nvSpPr>
              <p:cNvPr id="89" name="직사각형 88">
                <a:extLst>
                  <a:ext uri="{FF2B5EF4-FFF2-40B4-BE49-F238E27FC236}">
                    <a16:creationId xmlns:a16="http://schemas.microsoft.com/office/drawing/2014/main" id="{46AE1358-0C5D-554E-858E-E2FC1931509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90" name="TextBox 89">
                <a:extLst>
                  <a:ext uri="{FF2B5EF4-FFF2-40B4-BE49-F238E27FC236}">
                    <a16:creationId xmlns:a16="http://schemas.microsoft.com/office/drawing/2014/main" id="{2E471D2D-62B4-992D-B1BC-526DBAB06C9F}"/>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6" name="그룹 85">
              <a:extLst>
                <a:ext uri="{FF2B5EF4-FFF2-40B4-BE49-F238E27FC236}">
                  <a16:creationId xmlns:a16="http://schemas.microsoft.com/office/drawing/2014/main" id="{4D7E7AAA-770A-CD93-B68E-C6851482E30D}"/>
                </a:ext>
              </a:extLst>
            </p:cNvPr>
            <p:cNvGrpSpPr/>
            <p:nvPr/>
          </p:nvGrpSpPr>
          <p:grpSpPr>
            <a:xfrm>
              <a:off x="7648708" y="1291945"/>
              <a:ext cx="487009" cy="230832"/>
              <a:chOff x="8360255" y="2047451"/>
              <a:chExt cx="487009" cy="230832"/>
            </a:xfrm>
          </p:grpSpPr>
          <p:sp>
            <p:nvSpPr>
              <p:cNvPr id="87" name="직사각형 86">
                <a:extLst>
                  <a:ext uri="{FF2B5EF4-FFF2-40B4-BE49-F238E27FC236}">
                    <a16:creationId xmlns:a16="http://schemas.microsoft.com/office/drawing/2014/main" id="{6132C5DB-CD11-B75C-99FC-E3E42E8C2719}"/>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8" name="TextBox 87">
                <a:extLst>
                  <a:ext uri="{FF2B5EF4-FFF2-40B4-BE49-F238E27FC236}">
                    <a16:creationId xmlns:a16="http://schemas.microsoft.com/office/drawing/2014/main" id="{7375D538-8DFF-4D8E-8415-A7CED1E8D168}"/>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91" name="직사각형 90">
            <a:extLst>
              <a:ext uri="{FF2B5EF4-FFF2-40B4-BE49-F238E27FC236}">
                <a16:creationId xmlns:a16="http://schemas.microsoft.com/office/drawing/2014/main" id="{C4033736-665A-3D6E-489E-F5E98C30CBCE}"/>
              </a:ext>
            </a:extLst>
          </p:cNvPr>
          <p:cNvSpPr/>
          <p:nvPr/>
        </p:nvSpPr>
        <p:spPr>
          <a:xfrm>
            <a:off x="9605137"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2" name="그룹 91">
            <a:extLst>
              <a:ext uri="{FF2B5EF4-FFF2-40B4-BE49-F238E27FC236}">
                <a16:creationId xmlns:a16="http://schemas.microsoft.com/office/drawing/2014/main" id="{A76882BC-39F9-E116-81EF-659050B45D05}"/>
              </a:ext>
            </a:extLst>
          </p:cNvPr>
          <p:cNvGrpSpPr/>
          <p:nvPr/>
        </p:nvGrpSpPr>
        <p:grpSpPr>
          <a:xfrm>
            <a:off x="10265258" y="4262483"/>
            <a:ext cx="922160" cy="551134"/>
            <a:chOff x="7213557" y="1186252"/>
            <a:chExt cx="922160" cy="551134"/>
          </a:xfrm>
        </p:grpSpPr>
        <p:sp>
          <p:nvSpPr>
            <p:cNvPr id="93" name="직사각형 92">
              <a:extLst>
                <a:ext uri="{FF2B5EF4-FFF2-40B4-BE49-F238E27FC236}">
                  <a16:creationId xmlns:a16="http://schemas.microsoft.com/office/drawing/2014/main" id="{248CDBDD-84F6-C208-2A06-C37AD8E72D95}"/>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4" name="직사각형 93">
              <a:extLst>
                <a:ext uri="{FF2B5EF4-FFF2-40B4-BE49-F238E27FC236}">
                  <a16:creationId xmlns:a16="http://schemas.microsoft.com/office/drawing/2014/main" id="{33EC242D-7186-E09C-671D-CBA51FC39BDC}"/>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5" name="모서리가 둥근 직사각형 16">
              <a:extLst>
                <a:ext uri="{FF2B5EF4-FFF2-40B4-BE49-F238E27FC236}">
                  <a16:creationId xmlns:a16="http://schemas.microsoft.com/office/drawing/2014/main" id="{A82D62D8-2BC4-24F5-1F74-C20BC9505C11}"/>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6" name="그룹 95">
              <a:extLst>
                <a:ext uri="{FF2B5EF4-FFF2-40B4-BE49-F238E27FC236}">
                  <a16:creationId xmlns:a16="http://schemas.microsoft.com/office/drawing/2014/main" id="{7105FFB1-CE22-A62C-AE9D-DCBA67655CC9}"/>
                </a:ext>
              </a:extLst>
            </p:cNvPr>
            <p:cNvGrpSpPr/>
            <p:nvPr/>
          </p:nvGrpSpPr>
          <p:grpSpPr>
            <a:xfrm>
              <a:off x="7213557" y="1293669"/>
              <a:ext cx="584564" cy="230832"/>
              <a:chOff x="8361097" y="2058361"/>
              <a:chExt cx="584564" cy="230832"/>
            </a:xfrm>
          </p:grpSpPr>
          <p:sp>
            <p:nvSpPr>
              <p:cNvPr id="100" name="직사각형 99">
                <a:extLst>
                  <a:ext uri="{FF2B5EF4-FFF2-40B4-BE49-F238E27FC236}">
                    <a16:creationId xmlns:a16="http://schemas.microsoft.com/office/drawing/2014/main" id="{B677C7A5-6901-06EA-3FE9-EE5359EDB8C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01" name="TextBox 100">
                <a:extLst>
                  <a:ext uri="{FF2B5EF4-FFF2-40B4-BE49-F238E27FC236}">
                    <a16:creationId xmlns:a16="http://schemas.microsoft.com/office/drawing/2014/main" id="{C17FADB4-F800-10C6-BC6E-2E56A1AA35F1}"/>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97" name="그룹 96">
              <a:extLst>
                <a:ext uri="{FF2B5EF4-FFF2-40B4-BE49-F238E27FC236}">
                  <a16:creationId xmlns:a16="http://schemas.microsoft.com/office/drawing/2014/main" id="{E2E3AF11-B80F-5826-5D1C-7E6E2A6BB53E}"/>
                </a:ext>
              </a:extLst>
            </p:cNvPr>
            <p:cNvGrpSpPr/>
            <p:nvPr/>
          </p:nvGrpSpPr>
          <p:grpSpPr>
            <a:xfrm>
              <a:off x="7648708" y="1291945"/>
              <a:ext cx="487009" cy="230832"/>
              <a:chOff x="8360255" y="2047451"/>
              <a:chExt cx="487009" cy="230832"/>
            </a:xfrm>
          </p:grpSpPr>
          <p:sp>
            <p:nvSpPr>
              <p:cNvPr id="98" name="직사각형 97">
                <a:extLst>
                  <a:ext uri="{FF2B5EF4-FFF2-40B4-BE49-F238E27FC236}">
                    <a16:creationId xmlns:a16="http://schemas.microsoft.com/office/drawing/2014/main" id="{B0644017-AF17-AC67-6139-3C1B7FB5A1F5}"/>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99" name="TextBox 98">
                <a:extLst>
                  <a:ext uri="{FF2B5EF4-FFF2-40B4-BE49-F238E27FC236}">
                    <a16:creationId xmlns:a16="http://schemas.microsoft.com/office/drawing/2014/main" id="{E9316174-4308-27B4-EF66-7670A07C518C}"/>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02" name="직사각형 101">
            <a:extLst>
              <a:ext uri="{FF2B5EF4-FFF2-40B4-BE49-F238E27FC236}">
                <a16:creationId xmlns:a16="http://schemas.microsoft.com/office/drawing/2014/main" id="{6DD82E10-9F25-D87F-3923-F9633D317C14}"/>
              </a:ext>
            </a:extLst>
          </p:cNvPr>
          <p:cNvSpPr/>
          <p:nvPr/>
        </p:nvSpPr>
        <p:spPr>
          <a:xfrm>
            <a:off x="10993578"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04" name="직선 연결선 103">
            <a:extLst>
              <a:ext uri="{FF2B5EF4-FFF2-40B4-BE49-F238E27FC236}">
                <a16:creationId xmlns:a16="http://schemas.microsoft.com/office/drawing/2014/main" id="{7ADF1994-C85F-F238-62B9-74AFAF29188D}"/>
              </a:ext>
            </a:extLst>
          </p:cNvPr>
          <p:cNvCxnSpPr>
            <a:cxnSpLocks/>
          </p:cNvCxnSpPr>
          <p:nvPr/>
        </p:nvCxnSpPr>
        <p:spPr bwMode="auto">
          <a:xfrm flipH="1">
            <a:off x="7187093"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06" name="직선 연결선 105">
            <a:extLst>
              <a:ext uri="{FF2B5EF4-FFF2-40B4-BE49-F238E27FC236}">
                <a16:creationId xmlns:a16="http://schemas.microsoft.com/office/drawing/2014/main" id="{C1ABAA9A-BF1A-0DA9-4972-A78AF1D9C620}"/>
              </a:ext>
            </a:extLst>
          </p:cNvPr>
          <p:cNvCxnSpPr>
            <a:cxnSpLocks/>
            <a:stCxn id="79" idx="2"/>
          </p:cNvCxnSpPr>
          <p:nvPr/>
        </p:nvCxnSpPr>
        <p:spPr bwMode="auto">
          <a:xfrm>
            <a:off x="7717016"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16" name="타원 115">
            <a:extLst>
              <a:ext uri="{FF2B5EF4-FFF2-40B4-BE49-F238E27FC236}">
                <a16:creationId xmlns:a16="http://schemas.microsoft.com/office/drawing/2014/main" id="{49CC2360-6F7D-25D0-79B5-9D442A9ADB88}"/>
              </a:ext>
            </a:extLst>
          </p:cNvPr>
          <p:cNvSpPr/>
          <p:nvPr/>
        </p:nvSpPr>
        <p:spPr bwMode="auto">
          <a:xfrm>
            <a:off x="7200805"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9" name="직선 연결선 118">
            <a:extLst>
              <a:ext uri="{FF2B5EF4-FFF2-40B4-BE49-F238E27FC236}">
                <a16:creationId xmlns:a16="http://schemas.microsoft.com/office/drawing/2014/main" id="{1E5203E9-9AE2-69DA-84E5-46695E8E8E60}"/>
              </a:ext>
            </a:extLst>
          </p:cNvPr>
          <p:cNvCxnSpPr>
            <a:cxnSpLocks/>
          </p:cNvCxnSpPr>
          <p:nvPr/>
        </p:nvCxnSpPr>
        <p:spPr bwMode="auto">
          <a:xfrm flipH="1">
            <a:off x="8628848"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0" name="직선 연결선 119">
            <a:extLst>
              <a:ext uri="{FF2B5EF4-FFF2-40B4-BE49-F238E27FC236}">
                <a16:creationId xmlns:a16="http://schemas.microsoft.com/office/drawing/2014/main" id="{78810943-4146-189A-F00A-96218DFBE652}"/>
              </a:ext>
            </a:extLst>
          </p:cNvPr>
          <p:cNvCxnSpPr>
            <a:cxnSpLocks/>
          </p:cNvCxnSpPr>
          <p:nvPr/>
        </p:nvCxnSpPr>
        <p:spPr bwMode="auto">
          <a:xfrm>
            <a:off x="9158771"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1" name="타원 120">
            <a:extLst>
              <a:ext uri="{FF2B5EF4-FFF2-40B4-BE49-F238E27FC236}">
                <a16:creationId xmlns:a16="http://schemas.microsoft.com/office/drawing/2014/main" id="{3C465274-C07C-2267-C7E9-CB490CC8C31D}"/>
              </a:ext>
            </a:extLst>
          </p:cNvPr>
          <p:cNvSpPr/>
          <p:nvPr/>
        </p:nvSpPr>
        <p:spPr bwMode="auto">
          <a:xfrm>
            <a:off x="8642560"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2" name="직선 연결선 121">
            <a:extLst>
              <a:ext uri="{FF2B5EF4-FFF2-40B4-BE49-F238E27FC236}">
                <a16:creationId xmlns:a16="http://schemas.microsoft.com/office/drawing/2014/main" id="{16D73628-464A-9A8B-7D03-6D1EBAF1B129}"/>
              </a:ext>
            </a:extLst>
          </p:cNvPr>
          <p:cNvCxnSpPr>
            <a:cxnSpLocks/>
          </p:cNvCxnSpPr>
          <p:nvPr/>
        </p:nvCxnSpPr>
        <p:spPr bwMode="auto">
          <a:xfrm flipH="1">
            <a:off x="10020323" y="4604515"/>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3" name="직선 연결선 122">
            <a:extLst>
              <a:ext uri="{FF2B5EF4-FFF2-40B4-BE49-F238E27FC236}">
                <a16:creationId xmlns:a16="http://schemas.microsoft.com/office/drawing/2014/main" id="{CBB88619-4EE8-2EFE-C39E-1FA968F26191}"/>
              </a:ext>
            </a:extLst>
          </p:cNvPr>
          <p:cNvCxnSpPr>
            <a:cxnSpLocks/>
          </p:cNvCxnSpPr>
          <p:nvPr/>
        </p:nvCxnSpPr>
        <p:spPr bwMode="auto">
          <a:xfrm>
            <a:off x="10550246" y="4617181"/>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4" name="타원 123">
            <a:extLst>
              <a:ext uri="{FF2B5EF4-FFF2-40B4-BE49-F238E27FC236}">
                <a16:creationId xmlns:a16="http://schemas.microsoft.com/office/drawing/2014/main" id="{A1BE71F6-2A10-BEAF-8DA5-C5738AF91113}"/>
              </a:ext>
            </a:extLst>
          </p:cNvPr>
          <p:cNvSpPr/>
          <p:nvPr/>
        </p:nvSpPr>
        <p:spPr bwMode="auto">
          <a:xfrm>
            <a:off x="10034035" y="5690147"/>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6" name="직선 연결선 125">
            <a:extLst>
              <a:ext uri="{FF2B5EF4-FFF2-40B4-BE49-F238E27FC236}">
                <a16:creationId xmlns:a16="http://schemas.microsoft.com/office/drawing/2014/main" id="{1A8EA6DE-3BEA-FF30-4D03-57E73D0D6D00}"/>
              </a:ext>
            </a:extLst>
          </p:cNvPr>
          <p:cNvCxnSpPr>
            <a:cxnSpLocks/>
            <a:stCxn id="77" idx="2"/>
            <a:endCxn id="129" idx="2"/>
          </p:cNvCxnSpPr>
          <p:nvPr/>
        </p:nvCxnSpPr>
        <p:spPr bwMode="auto">
          <a:xfrm flipH="1">
            <a:off x="6078145" y="460995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28" name="직선 연결선 127">
            <a:extLst>
              <a:ext uri="{FF2B5EF4-FFF2-40B4-BE49-F238E27FC236}">
                <a16:creationId xmlns:a16="http://schemas.microsoft.com/office/drawing/2014/main" id="{1A28B750-598D-DD6F-005B-7F8EFE21FB9E}"/>
              </a:ext>
            </a:extLst>
          </p:cNvPr>
          <p:cNvCxnSpPr>
            <a:cxnSpLocks/>
            <a:stCxn id="77" idx="2"/>
            <a:endCxn id="129" idx="6"/>
          </p:cNvCxnSpPr>
          <p:nvPr/>
        </p:nvCxnSpPr>
        <p:spPr bwMode="auto">
          <a:xfrm>
            <a:off x="8103390" y="460995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29" name="타원 128">
            <a:extLst>
              <a:ext uri="{FF2B5EF4-FFF2-40B4-BE49-F238E27FC236}">
                <a16:creationId xmlns:a16="http://schemas.microsoft.com/office/drawing/2014/main" id="{634CD405-E2BA-ECF5-5C0B-C4FAD4097CCE}"/>
              </a:ext>
            </a:extLst>
          </p:cNvPr>
          <p:cNvSpPr/>
          <p:nvPr/>
        </p:nvSpPr>
        <p:spPr bwMode="auto">
          <a:xfrm>
            <a:off x="6078145" y="579120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32" name="직선 연결선 131">
            <a:extLst>
              <a:ext uri="{FF2B5EF4-FFF2-40B4-BE49-F238E27FC236}">
                <a16:creationId xmlns:a16="http://schemas.microsoft.com/office/drawing/2014/main" id="{8CA210B1-AADA-19FA-F957-EDACE817D873}"/>
              </a:ext>
            </a:extLst>
          </p:cNvPr>
          <p:cNvCxnSpPr>
            <a:cxnSpLocks/>
            <a:endCxn id="134" idx="2"/>
          </p:cNvCxnSpPr>
          <p:nvPr/>
        </p:nvCxnSpPr>
        <p:spPr bwMode="auto">
          <a:xfrm flipH="1">
            <a:off x="7580009" y="463756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33" name="직선 연결선 132">
            <a:extLst>
              <a:ext uri="{FF2B5EF4-FFF2-40B4-BE49-F238E27FC236}">
                <a16:creationId xmlns:a16="http://schemas.microsoft.com/office/drawing/2014/main" id="{F63D2A76-3068-C122-21A9-0D9D6A9D9C15}"/>
              </a:ext>
            </a:extLst>
          </p:cNvPr>
          <p:cNvCxnSpPr>
            <a:cxnSpLocks/>
            <a:endCxn id="134" idx="6"/>
          </p:cNvCxnSpPr>
          <p:nvPr/>
        </p:nvCxnSpPr>
        <p:spPr bwMode="auto">
          <a:xfrm>
            <a:off x="9605254" y="463756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34" name="타원 133">
            <a:extLst>
              <a:ext uri="{FF2B5EF4-FFF2-40B4-BE49-F238E27FC236}">
                <a16:creationId xmlns:a16="http://schemas.microsoft.com/office/drawing/2014/main" id="{CAFCB9EC-E197-E6C7-6DCA-DD468DF770C7}"/>
              </a:ext>
            </a:extLst>
          </p:cNvPr>
          <p:cNvSpPr/>
          <p:nvPr/>
        </p:nvSpPr>
        <p:spPr bwMode="auto">
          <a:xfrm>
            <a:off x="7580009" y="581881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152" name="그림 151">
            <a:extLst>
              <a:ext uri="{FF2B5EF4-FFF2-40B4-BE49-F238E27FC236}">
                <a16:creationId xmlns:a16="http://schemas.microsoft.com/office/drawing/2014/main" id="{FC8C9D4A-B778-03E7-33DE-04F96E91A7C9}"/>
              </a:ext>
            </a:extLst>
          </p:cNvPr>
          <p:cNvPicPr>
            <a:picLocks noChangeAspect="1"/>
          </p:cNvPicPr>
          <p:nvPr/>
        </p:nvPicPr>
        <p:blipFill>
          <a:blip r:embed="rId2"/>
          <a:srcRect r="15879"/>
          <a:stretch>
            <a:fillRect/>
          </a:stretch>
        </p:blipFill>
        <p:spPr>
          <a:xfrm>
            <a:off x="8946895" y="4599105"/>
            <a:ext cx="3236068" cy="1377815"/>
          </a:xfrm>
          <a:prstGeom prst="rect">
            <a:avLst/>
          </a:prstGeom>
        </p:spPr>
      </p:pic>
      <p:grpSp>
        <p:nvGrpSpPr>
          <p:cNvPr id="153" name="그룹 152">
            <a:extLst>
              <a:ext uri="{FF2B5EF4-FFF2-40B4-BE49-F238E27FC236}">
                <a16:creationId xmlns:a16="http://schemas.microsoft.com/office/drawing/2014/main" id="{462F17EB-9EFC-C2CB-F70F-0F089904FFBE}"/>
              </a:ext>
            </a:extLst>
          </p:cNvPr>
          <p:cNvGrpSpPr/>
          <p:nvPr/>
        </p:nvGrpSpPr>
        <p:grpSpPr>
          <a:xfrm>
            <a:off x="7463374" y="5234040"/>
            <a:ext cx="516532" cy="696138"/>
            <a:chOff x="9800292" y="2610870"/>
            <a:chExt cx="516532" cy="696138"/>
          </a:xfrm>
        </p:grpSpPr>
        <p:sp>
          <p:nvSpPr>
            <p:cNvPr id="154" name="타원 153">
              <a:extLst>
                <a:ext uri="{FF2B5EF4-FFF2-40B4-BE49-F238E27FC236}">
                  <a16:creationId xmlns:a16="http://schemas.microsoft.com/office/drawing/2014/main" id="{EF390C0A-6568-A7A4-B95A-F2F075BE7FAA}"/>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5" name="사각형: 잘린 위쪽 모서리 154">
              <a:extLst>
                <a:ext uri="{FF2B5EF4-FFF2-40B4-BE49-F238E27FC236}">
                  <a16:creationId xmlns:a16="http://schemas.microsoft.com/office/drawing/2014/main" id="{B7DCCBAF-B392-42A5-8723-AE910E883981}"/>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6" name="그룹 155">
            <a:extLst>
              <a:ext uri="{FF2B5EF4-FFF2-40B4-BE49-F238E27FC236}">
                <a16:creationId xmlns:a16="http://schemas.microsoft.com/office/drawing/2014/main" id="{94AF7EED-4729-405F-7D54-EA76646C1243}"/>
              </a:ext>
            </a:extLst>
          </p:cNvPr>
          <p:cNvGrpSpPr/>
          <p:nvPr/>
        </p:nvGrpSpPr>
        <p:grpSpPr>
          <a:xfrm>
            <a:off x="8965896" y="5240901"/>
            <a:ext cx="516532" cy="696138"/>
            <a:chOff x="9800292" y="2610870"/>
            <a:chExt cx="516532" cy="696138"/>
          </a:xfrm>
        </p:grpSpPr>
        <p:sp>
          <p:nvSpPr>
            <p:cNvPr id="157" name="타원 156">
              <a:extLst>
                <a:ext uri="{FF2B5EF4-FFF2-40B4-BE49-F238E27FC236}">
                  <a16:creationId xmlns:a16="http://schemas.microsoft.com/office/drawing/2014/main" id="{6703747B-58DE-DEB4-F46B-79FA30C43060}"/>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8" name="사각형: 잘린 위쪽 모서리 157">
              <a:extLst>
                <a:ext uri="{FF2B5EF4-FFF2-40B4-BE49-F238E27FC236}">
                  <a16:creationId xmlns:a16="http://schemas.microsoft.com/office/drawing/2014/main" id="{F53014B2-C5E1-F5A8-9C93-8CA8EEC3D560}"/>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9" name="그룹 158">
            <a:extLst>
              <a:ext uri="{FF2B5EF4-FFF2-40B4-BE49-F238E27FC236}">
                <a16:creationId xmlns:a16="http://schemas.microsoft.com/office/drawing/2014/main" id="{A3A05A37-DB01-DF91-5C89-B0F2776AF9AC}"/>
              </a:ext>
            </a:extLst>
          </p:cNvPr>
          <p:cNvGrpSpPr/>
          <p:nvPr/>
        </p:nvGrpSpPr>
        <p:grpSpPr>
          <a:xfrm>
            <a:off x="10348827" y="5232309"/>
            <a:ext cx="516532" cy="696138"/>
            <a:chOff x="9800292" y="2610870"/>
            <a:chExt cx="516532" cy="696138"/>
          </a:xfrm>
        </p:grpSpPr>
        <p:sp>
          <p:nvSpPr>
            <p:cNvPr id="160" name="타원 159">
              <a:extLst>
                <a:ext uri="{FF2B5EF4-FFF2-40B4-BE49-F238E27FC236}">
                  <a16:creationId xmlns:a16="http://schemas.microsoft.com/office/drawing/2014/main" id="{B80DDB89-33F3-9BA7-98F8-93E1327C24FD}"/>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1" name="사각형: 잘린 위쪽 모서리 160">
              <a:extLst>
                <a:ext uri="{FF2B5EF4-FFF2-40B4-BE49-F238E27FC236}">
                  <a16:creationId xmlns:a16="http://schemas.microsoft.com/office/drawing/2014/main" id="{ED22CEAB-C66E-B2DF-709F-6CFB208E3CE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63" name="직선 연결선 162">
            <a:extLst>
              <a:ext uri="{FF2B5EF4-FFF2-40B4-BE49-F238E27FC236}">
                <a16:creationId xmlns:a16="http://schemas.microsoft.com/office/drawing/2014/main" id="{E0D149AA-69EA-A336-70FC-E9DF30E680FB}"/>
              </a:ext>
            </a:extLst>
          </p:cNvPr>
          <p:cNvCxnSpPr>
            <a:cxnSpLocks/>
            <a:stCxn id="71" idx="2"/>
            <a:endCxn id="154" idx="0"/>
          </p:cNvCxnSpPr>
          <p:nvPr/>
        </p:nvCxnSpPr>
        <p:spPr bwMode="auto">
          <a:xfrm>
            <a:off x="7693270" y="482455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5" name="직선 연결선 164">
            <a:extLst>
              <a:ext uri="{FF2B5EF4-FFF2-40B4-BE49-F238E27FC236}">
                <a16:creationId xmlns:a16="http://schemas.microsoft.com/office/drawing/2014/main" id="{695AB228-567C-3AD8-4D40-EF9EA59CFF46}"/>
              </a:ext>
            </a:extLst>
          </p:cNvPr>
          <p:cNvCxnSpPr>
            <a:cxnSpLocks/>
          </p:cNvCxnSpPr>
          <p:nvPr/>
        </p:nvCxnSpPr>
        <p:spPr bwMode="auto">
          <a:xfrm>
            <a:off x="9163421" y="4812390"/>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6" name="직선 연결선 165">
            <a:extLst>
              <a:ext uri="{FF2B5EF4-FFF2-40B4-BE49-F238E27FC236}">
                <a16:creationId xmlns:a16="http://schemas.microsoft.com/office/drawing/2014/main" id="{E9504A88-C2D9-4ACE-F3A6-A62EFF3A7316}"/>
              </a:ext>
            </a:extLst>
          </p:cNvPr>
          <p:cNvCxnSpPr>
            <a:cxnSpLocks/>
          </p:cNvCxnSpPr>
          <p:nvPr/>
        </p:nvCxnSpPr>
        <p:spPr bwMode="auto">
          <a:xfrm>
            <a:off x="10527946" y="48187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167" name="TextBox 166">
            <a:extLst>
              <a:ext uri="{FF2B5EF4-FFF2-40B4-BE49-F238E27FC236}">
                <a16:creationId xmlns:a16="http://schemas.microsoft.com/office/drawing/2014/main" id="{BFB19630-F724-058D-69FF-78A1B91D3BF6}"/>
              </a:ext>
            </a:extLst>
          </p:cNvPr>
          <p:cNvSpPr txBox="1"/>
          <p:nvPr/>
        </p:nvSpPr>
        <p:spPr>
          <a:xfrm>
            <a:off x="6641403" y="4839473"/>
            <a:ext cx="2619640" cy="369332"/>
          </a:xfrm>
          <a:prstGeom prst="rect">
            <a:avLst/>
          </a:prstGeom>
          <a:noFill/>
        </p:spPr>
        <p:txBody>
          <a:bodyPr wrap="square" rtlCol="0">
            <a:spAutoFit/>
          </a:bodyPr>
          <a:lstStyle/>
          <a:p>
            <a:r>
              <a:rPr lang="en-US" altLang="ko-KR" dirty="0">
                <a:solidFill>
                  <a:srgbClr val="FF0000"/>
                </a:solidFill>
              </a:rPr>
              <a:t>service on </a:t>
            </a:r>
            <a:r>
              <a:rPr lang="en-US" altLang="ko-KR" dirty="0" err="1">
                <a:solidFill>
                  <a:srgbClr val="FF0000"/>
                </a:solidFill>
              </a:rPr>
              <a:t>mmWave</a:t>
            </a:r>
            <a:r>
              <a:rPr lang="en-US" altLang="ko-KR" dirty="0">
                <a:solidFill>
                  <a:srgbClr val="FF0000"/>
                </a:solidFill>
              </a:rPr>
              <a:t> link</a:t>
            </a:r>
            <a:endParaRPr lang="ko-KR" altLang="en-US" dirty="0">
              <a:solidFill>
                <a:srgbClr val="FF0000"/>
              </a:solidFill>
            </a:endParaRPr>
          </a:p>
        </p:txBody>
      </p:sp>
    </p:spTree>
    <p:extLst>
      <p:ext uri="{BB962C8B-B14F-4D97-AF65-F5344CB8AC3E}">
        <p14:creationId xmlns:p14="http://schemas.microsoft.com/office/powerpoint/2010/main" val="181365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3172B-8EB9-3393-CEFF-75B09214FCC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0DC1330-4D2D-E105-0375-12CABF12A696}"/>
              </a:ext>
            </a:extLst>
          </p:cNvPr>
          <p:cNvSpPr>
            <a:spLocks noGrp="1"/>
          </p:cNvSpPr>
          <p:nvPr>
            <p:ph type="title"/>
          </p:nvPr>
        </p:nvSpPr>
        <p:spPr/>
        <p:txBody>
          <a:bodyPr/>
          <a:lstStyle/>
          <a:p>
            <a:r>
              <a:rPr lang="en-US" altLang="ko-KR" sz="2800" dirty="0"/>
              <a:t>Recap </a:t>
            </a:r>
            <a:r>
              <a:rPr lang="en-US" altLang="ko-KR" sz="2800" dirty="0" smtClean="0"/>
              <a:t>[1]: </a:t>
            </a:r>
            <a:r>
              <a:rPr lang="en-US" altLang="ko-KR" sz="2800" dirty="0"/>
              <a:t>Scenarios to utilize </a:t>
            </a:r>
            <a:r>
              <a:rPr lang="en-US" altLang="ko-KR" sz="2800" dirty="0" err="1"/>
              <a:t>mmWave</a:t>
            </a:r>
            <a:r>
              <a:rPr lang="en-US" altLang="ko-KR" sz="2800" dirty="0"/>
              <a:t> link</a:t>
            </a:r>
            <a:endParaRPr lang="ko-KR" altLang="en-US" sz="2800" dirty="0"/>
          </a:p>
        </p:txBody>
      </p:sp>
      <p:sp>
        <p:nvSpPr>
          <p:cNvPr id="3" name="내용 개체 틀 2">
            <a:extLst>
              <a:ext uri="{FF2B5EF4-FFF2-40B4-BE49-F238E27FC236}">
                <a16:creationId xmlns:a16="http://schemas.microsoft.com/office/drawing/2014/main" id="{310C0C4F-B5A0-ED42-E72D-E8FDC18521A3}"/>
              </a:ext>
            </a:extLst>
          </p:cNvPr>
          <p:cNvSpPr>
            <a:spLocks noGrp="1"/>
          </p:cNvSpPr>
          <p:nvPr>
            <p:ph idx="1"/>
          </p:nvPr>
        </p:nvSpPr>
        <p:spPr>
          <a:xfrm>
            <a:off x="180644" y="1821309"/>
            <a:ext cx="8011424" cy="4716125"/>
          </a:xfrm>
        </p:spPr>
        <p:txBody>
          <a:bodyPr>
            <a:noAutofit/>
          </a:bodyPr>
          <a:lstStyle/>
          <a:p>
            <a:pPr>
              <a:lnSpc>
                <a:spcPct val="120000"/>
              </a:lnSpc>
            </a:pPr>
            <a:r>
              <a:rPr lang="en-US" altLang="ko-KR" sz="1600" dirty="0"/>
              <a:t>Case 1) association with both Sub-7 GHz link and </a:t>
            </a:r>
            <a:r>
              <a:rPr lang="en-US" altLang="ko-KR" sz="1600" dirty="0" err="1"/>
              <a:t>mmWave</a:t>
            </a:r>
            <a:r>
              <a:rPr lang="en-US" altLang="ko-KR" sz="1600" dirty="0"/>
              <a:t> link simultaneously</a:t>
            </a:r>
          </a:p>
          <a:p>
            <a:pPr lvl="1">
              <a:lnSpc>
                <a:spcPct val="120000"/>
              </a:lnSpc>
            </a:pPr>
            <a:r>
              <a:rPr lang="en-US" altLang="ko-KR" sz="1400" dirty="0"/>
              <a:t>When an application (e.g., VR/XR application, file sharing, cloud-based service, etc.) that is going to be served by the </a:t>
            </a:r>
            <a:r>
              <a:rPr lang="en-US" altLang="ko-KR" sz="1400" dirty="0" err="1"/>
              <a:t>mmWave</a:t>
            </a:r>
            <a:r>
              <a:rPr lang="en-US" altLang="ko-KR" sz="1400" dirty="0"/>
              <a:t> link and is activated in the user device, then the user device tries to associate with the AP for both sub-7 GHz link and </a:t>
            </a:r>
            <a:r>
              <a:rPr lang="en-US" altLang="ko-KR" sz="1400" dirty="0" err="1"/>
              <a:t>mmWave</a:t>
            </a:r>
            <a:r>
              <a:rPr lang="en-US" altLang="ko-KR" sz="1400" dirty="0"/>
              <a:t> link.</a:t>
            </a:r>
          </a:p>
          <a:p>
            <a:pPr lvl="1">
              <a:lnSpc>
                <a:spcPct val="120000"/>
              </a:lnSpc>
            </a:pPr>
            <a:r>
              <a:rPr lang="en-US" altLang="ko-KR" sz="1400" dirty="0"/>
              <a:t>For successful association of the </a:t>
            </a:r>
            <a:r>
              <a:rPr lang="en-US" altLang="ko-KR" sz="1400" dirty="0" err="1"/>
              <a:t>mmWave</a:t>
            </a:r>
            <a:r>
              <a:rPr lang="en-US" altLang="ko-KR" sz="1400" dirty="0"/>
              <a:t> link, the user needs to run the application inside the IMMW service area where the </a:t>
            </a:r>
            <a:r>
              <a:rPr lang="en-US" altLang="ko-KR" sz="1400" dirty="0" err="1"/>
              <a:t>mmWave</a:t>
            </a:r>
            <a:r>
              <a:rPr lang="en-US" altLang="ko-KR" sz="1400" dirty="0"/>
              <a:t> link is reachable.</a:t>
            </a:r>
            <a:endParaRPr lang="ko-KR" altLang="en-US" sz="1400" dirty="0"/>
          </a:p>
          <a:p>
            <a:pPr>
              <a:lnSpc>
                <a:spcPct val="120000"/>
              </a:lnSpc>
            </a:pPr>
            <a:r>
              <a:rPr lang="en-US" altLang="ko-KR" sz="1600" dirty="0"/>
              <a:t>Case 2) association with Sub-7 GHz link </a:t>
            </a:r>
            <a:r>
              <a:rPr lang="en-US" altLang="ko-KR" sz="1600" dirty="0">
                <a:sym typeface="Wingdings" panose="05000000000000000000" pitchFamily="2" charset="2"/>
              </a:rPr>
              <a:t></a:t>
            </a:r>
            <a:r>
              <a:rPr lang="en-US" altLang="ko-KR" sz="1600" dirty="0"/>
              <a:t> </a:t>
            </a:r>
            <a:r>
              <a:rPr lang="en-US" altLang="ko-KR" sz="1600" dirty="0" err="1"/>
              <a:t>mmWave</a:t>
            </a:r>
            <a:r>
              <a:rPr lang="en-US" altLang="ko-KR" sz="1600" dirty="0"/>
              <a:t> link addition</a:t>
            </a:r>
          </a:p>
          <a:p>
            <a:pPr lvl="1">
              <a:lnSpc>
                <a:spcPct val="120000"/>
              </a:lnSpc>
            </a:pPr>
            <a:r>
              <a:rPr lang="en-US" altLang="ko-KR" sz="1400" dirty="0"/>
              <a:t>User device (IMMW non-AP MLD) first associates with the IMMW AP MLD </a:t>
            </a:r>
            <a:br>
              <a:rPr lang="en-US" altLang="ko-KR" sz="1400" dirty="0"/>
            </a:br>
            <a:r>
              <a:rPr lang="en-US" altLang="ko-KR" sz="1400" dirty="0"/>
              <a:t>only on sub-7 GHz link(s).</a:t>
            </a:r>
          </a:p>
          <a:p>
            <a:pPr lvl="1">
              <a:lnSpc>
                <a:spcPct val="120000"/>
              </a:lnSpc>
            </a:pPr>
            <a:r>
              <a:rPr lang="en-US" altLang="ko-KR" sz="1400" dirty="0"/>
              <a:t>User device tries to enable and activate the </a:t>
            </a:r>
            <a:r>
              <a:rPr lang="en-US" altLang="ko-KR" sz="1400" dirty="0" err="1"/>
              <a:t>mmWave</a:t>
            </a:r>
            <a:r>
              <a:rPr lang="en-US" altLang="ko-KR" sz="1400" dirty="0"/>
              <a:t> link with some reasons:</a:t>
            </a:r>
          </a:p>
          <a:p>
            <a:pPr lvl="2">
              <a:lnSpc>
                <a:spcPct val="120000"/>
              </a:lnSpc>
            </a:pPr>
            <a:r>
              <a:rPr lang="en-US" altLang="ko-KR" sz="1200" b="1" dirty="0"/>
              <a:t>Specific use case</a:t>
            </a:r>
            <a:r>
              <a:rPr lang="en-US" altLang="ko-KR" sz="1200" dirty="0"/>
              <a:t>: User device knows that the </a:t>
            </a:r>
            <a:r>
              <a:rPr lang="en-US" altLang="ko-KR" sz="1200" dirty="0" err="1"/>
              <a:t>mmWave</a:t>
            </a:r>
            <a:r>
              <a:rPr lang="en-US" altLang="ko-KR" sz="1200" dirty="0"/>
              <a:t> link is now reachable and wans to utilize the </a:t>
            </a:r>
            <a:r>
              <a:rPr lang="en-US" altLang="ko-KR" sz="1200" dirty="0" err="1"/>
              <a:t>mmWave</a:t>
            </a:r>
            <a:r>
              <a:rPr lang="en-US" altLang="ko-KR" sz="1200" dirty="0"/>
              <a:t> link to support a specific application (similar to Case 1 above).</a:t>
            </a:r>
          </a:p>
          <a:p>
            <a:pPr lvl="2">
              <a:lnSpc>
                <a:spcPct val="120000"/>
              </a:lnSpc>
            </a:pPr>
            <a:r>
              <a:rPr lang="en-US" altLang="ko-KR" sz="1200" b="1" dirty="0"/>
              <a:t>Opportunistic offloading</a:t>
            </a:r>
            <a:r>
              <a:rPr lang="en-US" altLang="ko-KR" sz="1200" dirty="0"/>
              <a:t>: AP recommends to the user device to add and use the </a:t>
            </a:r>
            <a:r>
              <a:rPr lang="en-US" altLang="ko-KR" sz="1200" dirty="0" err="1"/>
              <a:t>mmWave</a:t>
            </a:r>
            <a:r>
              <a:rPr lang="en-US" altLang="ko-KR" sz="1200" dirty="0"/>
              <a:t> link for opportunistic traffic offloading from sub-7 GHz link to </a:t>
            </a:r>
            <a:r>
              <a:rPr lang="en-US" altLang="ko-KR" sz="1200" dirty="0" err="1"/>
              <a:t>mmWave</a:t>
            </a:r>
            <a:r>
              <a:rPr lang="en-US" altLang="ko-KR" sz="1200" dirty="0"/>
              <a:t> link. </a:t>
            </a:r>
          </a:p>
        </p:txBody>
      </p:sp>
      <p:sp>
        <p:nvSpPr>
          <p:cNvPr id="4" name="슬라이드 번호 개체 틀 3">
            <a:extLst>
              <a:ext uri="{FF2B5EF4-FFF2-40B4-BE49-F238E27FC236}">
                <a16:creationId xmlns:a16="http://schemas.microsoft.com/office/drawing/2014/main" id="{EF373ECE-F71C-353B-C850-43BFA2D5338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a:extLst>
              <a:ext uri="{FF2B5EF4-FFF2-40B4-BE49-F238E27FC236}">
                <a16:creationId xmlns:a16="http://schemas.microsoft.com/office/drawing/2014/main" id="{779FDC7E-E690-195F-9B4D-8E39B4FB3B0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6" name="그룹 5">
            <a:extLst>
              <a:ext uri="{FF2B5EF4-FFF2-40B4-BE49-F238E27FC236}">
                <a16:creationId xmlns:a16="http://schemas.microsoft.com/office/drawing/2014/main" id="{D1496320-B5F5-8C3A-2C0E-941152CD24C3}"/>
              </a:ext>
            </a:extLst>
          </p:cNvPr>
          <p:cNvGrpSpPr/>
          <p:nvPr/>
        </p:nvGrpSpPr>
        <p:grpSpPr>
          <a:xfrm>
            <a:off x="9200599" y="1600200"/>
            <a:ext cx="922160" cy="551134"/>
            <a:chOff x="7213557" y="1186252"/>
            <a:chExt cx="922160" cy="551134"/>
          </a:xfrm>
        </p:grpSpPr>
        <p:sp>
          <p:nvSpPr>
            <p:cNvPr id="7" name="직사각형 6">
              <a:extLst>
                <a:ext uri="{FF2B5EF4-FFF2-40B4-BE49-F238E27FC236}">
                  <a16:creationId xmlns:a16="http://schemas.microsoft.com/office/drawing/2014/main" id="{69C3E080-5AB8-4FDD-FF65-F01924488F7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 name="직사각형 7">
              <a:extLst>
                <a:ext uri="{FF2B5EF4-FFF2-40B4-BE49-F238E27FC236}">
                  <a16:creationId xmlns:a16="http://schemas.microsoft.com/office/drawing/2014/main" id="{59C70B25-5322-A381-FB95-A6E5362C9D16}"/>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모서리가 둥근 직사각형 16">
              <a:extLst>
                <a:ext uri="{FF2B5EF4-FFF2-40B4-BE49-F238E27FC236}">
                  <a16:creationId xmlns:a16="http://schemas.microsoft.com/office/drawing/2014/main" id="{77BAFD32-30D9-CC16-CC2E-5397940B8E77}"/>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0" name="그룹 9">
              <a:extLst>
                <a:ext uri="{FF2B5EF4-FFF2-40B4-BE49-F238E27FC236}">
                  <a16:creationId xmlns:a16="http://schemas.microsoft.com/office/drawing/2014/main" id="{E7272025-86E2-A964-D1DC-74E97DA0C274}"/>
                </a:ext>
              </a:extLst>
            </p:cNvPr>
            <p:cNvGrpSpPr/>
            <p:nvPr/>
          </p:nvGrpSpPr>
          <p:grpSpPr>
            <a:xfrm>
              <a:off x="7213557" y="1293669"/>
              <a:ext cx="584564" cy="230832"/>
              <a:chOff x="8361097" y="2058361"/>
              <a:chExt cx="584564" cy="230832"/>
            </a:xfrm>
          </p:grpSpPr>
          <p:sp>
            <p:nvSpPr>
              <p:cNvPr id="14" name="직사각형 13">
                <a:extLst>
                  <a:ext uri="{FF2B5EF4-FFF2-40B4-BE49-F238E27FC236}">
                    <a16:creationId xmlns:a16="http://schemas.microsoft.com/office/drawing/2014/main" id="{B2C704F7-6F0B-EE30-DA59-6A16704E171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5" name="TextBox 14">
                <a:extLst>
                  <a:ext uri="{FF2B5EF4-FFF2-40B4-BE49-F238E27FC236}">
                    <a16:creationId xmlns:a16="http://schemas.microsoft.com/office/drawing/2014/main" id="{2F768AC0-57DA-A85B-B751-51B3919B52B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1" name="그룹 10">
              <a:extLst>
                <a:ext uri="{FF2B5EF4-FFF2-40B4-BE49-F238E27FC236}">
                  <a16:creationId xmlns:a16="http://schemas.microsoft.com/office/drawing/2014/main" id="{8D9A818A-C29D-9A55-C2CC-28D0CE612280}"/>
                </a:ext>
              </a:extLst>
            </p:cNvPr>
            <p:cNvGrpSpPr/>
            <p:nvPr/>
          </p:nvGrpSpPr>
          <p:grpSpPr>
            <a:xfrm>
              <a:off x="7648708" y="1291945"/>
              <a:ext cx="487009" cy="230832"/>
              <a:chOff x="8360255" y="2047451"/>
              <a:chExt cx="487009" cy="230832"/>
            </a:xfrm>
          </p:grpSpPr>
          <p:sp>
            <p:nvSpPr>
              <p:cNvPr id="12" name="직사각형 11">
                <a:extLst>
                  <a:ext uri="{FF2B5EF4-FFF2-40B4-BE49-F238E27FC236}">
                    <a16:creationId xmlns:a16="http://schemas.microsoft.com/office/drawing/2014/main" id="{C827144A-8FF6-5E73-59B2-D32A6E85827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3" name="TextBox 12">
                <a:extLst>
                  <a:ext uri="{FF2B5EF4-FFF2-40B4-BE49-F238E27FC236}">
                    <a16:creationId xmlns:a16="http://schemas.microsoft.com/office/drawing/2014/main" id="{BA291DDD-5057-C063-129C-187732BE80B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6" name="직사각형 15">
            <a:extLst>
              <a:ext uri="{FF2B5EF4-FFF2-40B4-BE49-F238E27FC236}">
                <a16:creationId xmlns:a16="http://schemas.microsoft.com/office/drawing/2014/main" id="{030F4286-356C-1671-615B-868E10F74713}"/>
              </a:ext>
            </a:extLst>
          </p:cNvPr>
          <p:cNvSpPr/>
          <p:nvPr/>
        </p:nvSpPr>
        <p:spPr>
          <a:xfrm>
            <a:off x="9928919" y="1939105"/>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39" name="직선 연결선 38">
            <a:extLst>
              <a:ext uri="{FF2B5EF4-FFF2-40B4-BE49-F238E27FC236}">
                <a16:creationId xmlns:a16="http://schemas.microsoft.com/office/drawing/2014/main" id="{45D49F52-C0D9-F7FB-718A-00E415FD724D}"/>
              </a:ext>
            </a:extLst>
          </p:cNvPr>
          <p:cNvCxnSpPr>
            <a:cxnSpLocks/>
          </p:cNvCxnSpPr>
          <p:nvPr/>
        </p:nvCxnSpPr>
        <p:spPr bwMode="auto">
          <a:xfrm flipH="1">
            <a:off x="8962958" y="192578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0" name="직선 연결선 39">
            <a:extLst>
              <a:ext uri="{FF2B5EF4-FFF2-40B4-BE49-F238E27FC236}">
                <a16:creationId xmlns:a16="http://schemas.microsoft.com/office/drawing/2014/main" id="{665F9397-CA0B-712A-E279-77F90C5D60E6}"/>
              </a:ext>
            </a:extLst>
          </p:cNvPr>
          <p:cNvCxnSpPr>
            <a:cxnSpLocks/>
            <a:stCxn id="15" idx="2"/>
          </p:cNvCxnSpPr>
          <p:nvPr/>
        </p:nvCxnSpPr>
        <p:spPr bwMode="auto">
          <a:xfrm>
            <a:off x="9492881" y="193844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1" name="타원 40">
            <a:extLst>
              <a:ext uri="{FF2B5EF4-FFF2-40B4-BE49-F238E27FC236}">
                <a16:creationId xmlns:a16="http://schemas.microsoft.com/office/drawing/2014/main" id="{5B73ABC0-5C1B-C5C7-4FA9-69A7E3E0418E}"/>
              </a:ext>
            </a:extLst>
          </p:cNvPr>
          <p:cNvSpPr/>
          <p:nvPr/>
        </p:nvSpPr>
        <p:spPr bwMode="auto">
          <a:xfrm>
            <a:off x="8976670" y="301141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8" name="직선 연결선 47">
            <a:extLst>
              <a:ext uri="{FF2B5EF4-FFF2-40B4-BE49-F238E27FC236}">
                <a16:creationId xmlns:a16="http://schemas.microsoft.com/office/drawing/2014/main" id="{9F56FB09-7A19-9EF7-EE4E-7DC5800D3E09}"/>
              </a:ext>
            </a:extLst>
          </p:cNvPr>
          <p:cNvCxnSpPr>
            <a:cxnSpLocks/>
            <a:stCxn id="13" idx="2"/>
            <a:endCxn id="50" idx="2"/>
          </p:cNvCxnSpPr>
          <p:nvPr/>
        </p:nvCxnSpPr>
        <p:spPr bwMode="auto">
          <a:xfrm flipH="1">
            <a:off x="7854010" y="193672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51DB14DE-28F6-F89B-E6AD-4FE4AEC40D5B}"/>
              </a:ext>
            </a:extLst>
          </p:cNvPr>
          <p:cNvCxnSpPr>
            <a:cxnSpLocks/>
            <a:stCxn id="13" idx="2"/>
            <a:endCxn id="50" idx="6"/>
          </p:cNvCxnSpPr>
          <p:nvPr/>
        </p:nvCxnSpPr>
        <p:spPr bwMode="auto">
          <a:xfrm>
            <a:off x="9879255" y="193672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0" name="타원 49">
            <a:extLst>
              <a:ext uri="{FF2B5EF4-FFF2-40B4-BE49-F238E27FC236}">
                <a16:creationId xmlns:a16="http://schemas.microsoft.com/office/drawing/2014/main" id="{02FB4A5D-DF22-AD53-44A4-7B4732EF110D}"/>
              </a:ext>
            </a:extLst>
          </p:cNvPr>
          <p:cNvSpPr/>
          <p:nvPr/>
        </p:nvSpPr>
        <p:spPr bwMode="auto">
          <a:xfrm>
            <a:off x="7854010" y="311797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5" name="그룹 54">
            <a:extLst>
              <a:ext uri="{FF2B5EF4-FFF2-40B4-BE49-F238E27FC236}">
                <a16:creationId xmlns:a16="http://schemas.microsoft.com/office/drawing/2014/main" id="{193EEB85-1385-259E-917F-7D724CFB2627}"/>
              </a:ext>
            </a:extLst>
          </p:cNvPr>
          <p:cNvGrpSpPr/>
          <p:nvPr/>
        </p:nvGrpSpPr>
        <p:grpSpPr>
          <a:xfrm>
            <a:off x="9239239" y="2560815"/>
            <a:ext cx="516532" cy="696138"/>
            <a:chOff x="9800292" y="2610870"/>
            <a:chExt cx="516532" cy="696138"/>
          </a:xfrm>
        </p:grpSpPr>
        <p:sp>
          <p:nvSpPr>
            <p:cNvPr id="56" name="타원 55">
              <a:extLst>
                <a:ext uri="{FF2B5EF4-FFF2-40B4-BE49-F238E27FC236}">
                  <a16:creationId xmlns:a16="http://schemas.microsoft.com/office/drawing/2014/main" id="{04E78122-0014-4785-4C4F-B0CA04FF8AA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7" name="사각형: 잘린 위쪽 모서리 56">
              <a:extLst>
                <a:ext uri="{FF2B5EF4-FFF2-40B4-BE49-F238E27FC236}">
                  <a16:creationId xmlns:a16="http://schemas.microsoft.com/office/drawing/2014/main" id="{07FE2BF9-FC95-1D1E-A48F-921CA9B66C6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64" name="직선 연결선 63">
            <a:extLst>
              <a:ext uri="{FF2B5EF4-FFF2-40B4-BE49-F238E27FC236}">
                <a16:creationId xmlns:a16="http://schemas.microsoft.com/office/drawing/2014/main" id="{62304372-B101-9F73-7B46-0CC2DBFD2D9E}"/>
              </a:ext>
            </a:extLst>
          </p:cNvPr>
          <p:cNvCxnSpPr>
            <a:cxnSpLocks/>
            <a:stCxn id="8" idx="2"/>
            <a:endCxn id="56" idx="0"/>
          </p:cNvCxnSpPr>
          <p:nvPr/>
        </p:nvCxnSpPr>
        <p:spPr bwMode="auto">
          <a:xfrm>
            <a:off x="9469135" y="2151334"/>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76" name="그룹 75">
            <a:extLst>
              <a:ext uri="{FF2B5EF4-FFF2-40B4-BE49-F238E27FC236}">
                <a16:creationId xmlns:a16="http://schemas.microsoft.com/office/drawing/2014/main" id="{8A5465BC-8087-F312-04A1-7CFF37CB69E2}"/>
              </a:ext>
            </a:extLst>
          </p:cNvPr>
          <p:cNvGrpSpPr/>
          <p:nvPr/>
        </p:nvGrpSpPr>
        <p:grpSpPr>
          <a:xfrm>
            <a:off x="9250263" y="3893275"/>
            <a:ext cx="922160" cy="551134"/>
            <a:chOff x="7213557" y="1186252"/>
            <a:chExt cx="922160" cy="551134"/>
          </a:xfrm>
        </p:grpSpPr>
        <p:sp>
          <p:nvSpPr>
            <p:cNvPr id="77" name="직사각형 76">
              <a:extLst>
                <a:ext uri="{FF2B5EF4-FFF2-40B4-BE49-F238E27FC236}">
                  <a16:creationId xmlns:a16="http://schemas.microsoft.com/office/drawing/2014/main" id="{57BEB12C-E9B9-08DB-BD23-CC18B323C596}"/>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8" name="직사각형 77">
              <a:extLst>
                <a:ext uri="{FF2B5EF4-FFF2-40B4-BE49-F238E27FC236}">
                  <a16:creationId xmlns:a16="http://schemas.microsoft.com/office/drawing/2014/main" id="{702A82DB-A0C3-C740-302D-8CFF0DA9E1D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9" name="모서리가 둥근 직사각형 16">
              <a:extLst>
                <a:ext uri="{FF2B5EF4-FFF2-40B4-BE49-F238E27FC236}">
                  <a16:creationId xmlns:a16="http://schemas.microsoft.com/office/drawing/2014/main" id="{CFE5EDEA-3293-3EC3-32B5-BB873A55FBD9}"/>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0" name="그룹 79">
              <a:extLst>
                <a:ext uri="{FF2B5EF4-FFF2-40B4-BE49-F238E27FC236}">
                  <a16:creationId xmlns:a16="http://schemas.microsoft.com/office/drawing/2014/main" id="{0CEC2F8E-BB18-C026-241B-A8F603A4DFD0}"/>
                </a:ext>
              </a:extLst>
            </p:cNvPr>
            <p:cNvGrpSpPr/>
            <p:nvPr/>
          </p:nvGrpSpPr>
          <p:grpSpPr>
            <a:xfrm>
              <a:off x="7213557" y="1293669"/>
              <a:ext cx="584564" cy="230832"/>
              <a:chOff x="8361097" y="2058361"/>
              <a:chExt cx="584564" cy="230832"/>
            </a:xfrm>
          </p:grpSpPr>
          <p:sp>
            <p:nvSpPr>
              <p:cNvPr id="84" name="직사각형 83">
                <a:extLst>
                  <a:ext uri="{FF2B5EF4-FFF2-40B4-BE49-F238E27FC236}">
                    <a16:creationId xmlns:a16="http://schemas.microsoft.com/office/drawing/2014/main" id="{219EFB18-4E55-1E1B-7E46-C448D2F1272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85" name="TextBox 84">
                <a:extLst>
                  <a:ext uri="{FF2B5EF4-FFF2-40B4-BE49-F238E27FC236}">
                    <a16:creationId xmlns:a16="http://schemas.microsoft.com/office/drawing/2014/main" id="{FD0DF0E1-8132-BA6D-1BDA-E34830C6326C}"/>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1" name="그룹 80">
              <a:extLst>
                <a:ext uri="{FF2B5EF4-FFF2-40B4-BE49-F238E27FC236}">
                  <a16:creationId xmlns:a16="http://schemas.microsoft.com/office/drawing/2014/main" id="{E19E12C7-CE00-9833-D73B-B84B9D8226A9}"/>
                </a:ext>
              </a:extLst>
            </p:cNvPr>
            <p:cNvGrpSpPr/>
            <p:nvPr/>
          </p:nvGrpSpPr>
          <p:grpSpPr>
            <a:xfrm>
              <a:off x="7648708" y="1291945"/>
              <a:ext cx="487009" cy="230832"/>
              <a:chOff x="8360255" y="2047451"/>
              <a:chExt cx="487009" cy="230832"/>
            </a:xfrm>
          </p:grpSpPr>
          <p:sp>
            <p:nvSpPr>
              <p:cNvPr id="82" name="직사각형 81">
                <a:extLst>
                  <a:ext uri="{FF2B5EF4-FFF2-40B4-BE49-F238E27FC236}">
                    <a16:creationId xmlns:a16="http://schemas.microsoft.com/office/drawing/2014/main" id="{2DFEB275-F0FA-ED31-0874-591AFA759578}"/>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3" name="TextBox 82">
                <a:extLst>
                  <a:ext uri="{FF2B5EF4-FFF2-40B4-BE49-F238E27FC236}">
                    <a16:creationId xmlns:a16="http://schemas.microsoft.com/office/drawing/2014/main" id="{CEE61727-B9F0-900F-6487-7CF7AF967547}"/>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6" name="직사각형 85">
            <a:extLst>
              <a:ext uri="{FF2B5EF4-FFF2-40B4-BE49-F238E27FC236}">
                <a16:creationId xmlns:a16="http://schemas.microsoft.com/office/drawing/2014/main" id="{2889B05A-F37A-515A-5BD4-BF408A140EBA}"/>
              </a:ext>
            </a:extLst>
          </p:cNvPr>
          <p:cNvSpPr/>
          <p:nvPr/>
        </p:nvSpPr>
        <p:spPr>
          <a:xfrm>
            <a:off x="9978583" y="423218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87" name="직선 연결선 86">
            <a:extLst>
              <a:ext uri="{FF2B5EF4-FFF2-40B4-BE49-F238E27FC236}">
                <a16:creationId xmlns:a16="http://schemas.microsoft.com/office/drawing/2014/main" id="{E5DC9FD7-0485-FD01-7A21-2E9448CA8B8B}"/>
              </a:ext>
            </a:extLst>
          </p:cNvPr>
          <p:cNvCxnSpPr>
            <a:cxnSpLocks/>
          </p:cNvCxnSpPr>
          <p:nvPr/>
        </p:nvCxnSpPr>
        <p:spPr bwMode="auto">
          <a:xfrm flipH="1">
            <a:off x="9012622" y="421885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89" name="직선 연결선 88">
            <a:extLst>
              <a:ext uri="{FF2B5EF4-FFF2-40B4-BE49-F238E27FC236}">
                <a16:creationId xmlns:a16="http://schemas.microsoft.com/office/drawing/2014/main" id="{EBD4B3D3-9D60-040E-F107-3E35B6EBDA33}"/>
              </a:ext>
            </a:extLst>
          </p:cNvPr>
          <p:cNvCxnSpPr>
            <a:cxnSpLocks/>
            <a:stCxn id="85" idx="2"/>
          </p:cNvCxnSpPr>
          <p:nvPr/>
        </p:nvCxnSpPr>
        <p:spPr bwMode="auto">
          <a:xfrm>
            <a:off x="9542545" y="423152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99" name="타원 98">
            <a:extLst>
              <a:ext uri="{FF2B5EF4-FFF2-40B4-BE49-F238E27FC236}">
                <a16:creationId xmlns:a16="http://schemas.microsoft.com/office/drawing/2014/main" id="{FEA55B6D-52A9-D9DA-5F60-C6C57BAD6A29}"/>
              </a:ext>
            </a:extLst>
          </p:cNvPr>
          <p:cNvSpPr/>
          <p:nvPr/>
        </p:nvSpPr>
        <p:spPr bwMode="auto">
          <a:xfrm>
            <a:off x="9026334" y="530449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00" name="직선 연결선 99">
            <a:extLst>
              <a:ext uri="{FF2B5EF4-FFF2-40B4-BE49-F238E27FC236}">
                <a16:creationId xmlns:a16="http://schemas.microsoft.com/office/drawing/2014/main" id="{D5C7066A-D243-1BF0-EE55-F5BBB28CFF8E}"/>
              </a:ext>
            </a:extLst>
          </p:cNvPr>
          <p:cNvCxnSpPr>
            <a:cxnSpLocks/>
            <a:stCxn id="83" idx="2"/>
            <a:endCxn id="102" idx="2"/>
          </p:cNvCxnSpPr>
          <p:nvPr/>
        </p:nvCxnSpPr>
        <p:spPr bwMode="auto">
          <a:xfrm flipH="1">
            <a:off x="7903674" y="422980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01" name="직선 연결선 100">
            <a:extLst>
              <a:ext uri="{FF2B5EF4-FFF2-40B4-BE49-F238E27FC236}">
                <a16:creationId xmlns:a16="http://schemas.microsoft.com/office/drawing/2014/main" id="{0B97C228-EB29-323E-7DB5-D62F28EFA846}"/>
              </a:ext>
            </a:extLst>
          </p:cNvPr>
          <p:cNvCxnSpPr>
            <a:cxnSpLocks/>
            <a:stCxn id="83" idx="2"/>
            <a:endCxn id="102" idx="6"/>
          </p:cNvCxnSpPr>
          <p:nvPr/>
        </p:nvCxnSpPr>
        <p:spPr bwMode="auto">
          <a:xfrm>
            <a:off x="9928919" y="422980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02" name="타원 101">
            <a:extLst>
              <a:ext uri="{FF2B5EF4-FFF2-40B4-BE49-F238E27FC236}">
                <a16:creationId xmlns:a16="http://schemas.microsoft.com/office/drawing/2014/main" id="{8D43E66C-7CEF-41C7-8C42-7CA4DCAB6E75}"/>
              </a:ext>
            </a:extLst>
          </p:cNvPr>
          <p:cNvSpPr/>
          <p:nvPr/>
        </p:nvSpPr>
        <p:spPr bwMode="auto">
          <a:xfrm>
            <a:off x="7903674" y="541105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03" name="그룹 102">
            <a:extLst>
              <a:ext uri="{FF2B5EF4-FFF2-40B4-BE49-F238E27FC236}">
                <a16:creationId xmlns:a16="http://schemas.microsoft.com/office/drawing/2014/main" id="{6E3CC72D-0331-D44C-8330-AC53B0C635CC}"/>
              </a:ext>
            </a:extLst>
          </p:cNvPr>
          <p:cNvGrpSpPr/>
          <p:nvPr/>
        </p:nvGrpSpPr>
        <p:grpSpPr>
          <a:xfrm>
            <a:off x="9288903" y="4853890"/>
            <a:ext cx="516532" cy="696138"/>
            <a:chOff x="9800292" y="2610870"/>
            <a:chExt cx="516532" cy="696138"/>
          </a:xfrm>
        </p:grpSpPr>
        <p:sp>
          <p:nvSpPr>
            <p:cNvPr id="104" name="타원 103">
              <a:extLst>
                <a:ext uri="{FF2B5EF4-FFF2-40B4-BE49-F238E27FC236}">
                  <a16:creationId xmlns:a16="http://schemas.microsoft.com/office/drawing/2014/main" id="{0C9369D9-C2E3-2FDD-CBE3-A8A13392A8A5}"/>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5" name="사각형: 잘린 위쪽 모서리 104">
              <a:extLst>
                <a:ext uri="{FF2B5EF4-FFF2-40B4-BE49-F238E27FC236}">
                  <a16:creationId xmlns:a16="http://schemas.microsoft.com/office/drawing/2014/main" id="{2740B9C6-42F7-6F2A-E93F-F75B2FE56ED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06" name="직선 연결선 105">
            <a:extLst>
              <a:ext uri="{FF2B5EF4-FFF2-40B4-BE49-F238E27FC236}">
                <a16:creationId xmlns:a16="http://schemas.microsoft.com/office/drawing/2014/main" id="{98C6CF8D-4D6B-1EA1-2E31-849D932EEA0D}"/>
              </a:ext>
            </a:extLst>
          </p:cNvPr>
          <p:cNvCxnSpPr>
            <a:cxnSpLocks/>
            <a:stCxn id="78" idx="2"/>
            <a:endCxn id="104" idx="0"/>
          </p:cNvCxnSpPr>
          <p:nvPr/>
        </p:nvCxnSpPr>
        <p:spPr bwMode="auto">
          <a:xfrm>
            <a:off x="9518799" y="44444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107" name="그룹 106">
            <a:extLst>
              <a:ext uri="{FF2B5EF4-FFF2-40B4-BE49-F238E27FC236}">
                <a16:creationId xmlns:a16="http://schemas.microsoft.com/office/drawing/2014/main" id="{F0D1D49E-5648-EF7E-1E5F-3598071DB7FE}"/>
              </a:ext>
            </a:extLst>
          </p:cNvPr>
          <p:cNvGrpSpPr/>
          <p:nvPr/>
        </p:nvGrpSpPr>
        <p:grpSpPr>
          <a:xfrm>
            <a:off x="8162909" y="4840301"/>
            <a:ext cx="516532" cy="696138"/>
            <a:chOff x="9800292" y="2610870"/>
            <a:chExt cx="516532" cy="696138"/>
          </a:xfrm>
          <a:solidFill>
            <a:schemeClr val="bg1">
              <a:lumMod val="50000"/>
            </a:schemeClr>
          </a:solidFill>
        </p:grpSpPr>
        <p:sp>
          <p:nvSpPr>
            <p:cNvPr id="108" name="타원 107">
              <a:extLst>
                <a:ext uri="{FF2B5EF4-FFF2-40B4-BE49-F238E27FC236}">
                  <a16:creationId xmlns:a16="http://schemas.microsoft.com/office/drawing/2014/main" id="{5868F166-F490-532B-F6C4-DAD160DBEB1F}"/>
                </a:ext>
              </a:extLst>
            </p:cNvPr>
            <p:cNvSpPr/>
            <p:nvPr/>
          </p:nvSpPr>
          <p:spPr bwMode="auto">
            <a:xfrm>
              <a:off x="9941248" y="2610870"/>
              <a:ext cx="230598" cy="230598"/>
            </a:xfrm>
            <a:prstGeom prst="ellipse">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9" name="사각형: 잘린 위쪽 모서리 108">
              <a:extLst>
                <a:ext uri="{FF2B5EF4-FFF2-40B4-BE49-F238E27FC236}">
                  <a16:creationId xmlns:a16="http://schemas.microsoft.com/office/drawing/2014/main" id="{4B6ABD90-78F1-E0A2-7271-2D059652E03A}"/>
                </a:ext>
              </a:extLst>
            </p:cNvPr>
            <p:cNvSpPr/>
            <p:nvPr/>
          </p:nvSpPr>
          <p:spPr bwMode="auto">
            <a:xfrm>
              <a:off x="9800292" y="2877007"/>
              <a:ext cx="516532" cy="430001"/>
            </a:xfrm>
            <a:prstGeom prst="snip2SameRect">
              <a:avLst>
                <a:gd name="adj1" fmla="val 33206"/>
                <a:gd name="adj2" fmla="val 0"/>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119" name="말풍선: 타원형 118">
            <a:extLst>
              <a:ext uri="{FF2B5EF4-FFF2-40B4-BE49-F238E27FC236}">
                <a16:creationId xmlns:a16="http://schemas.microsoft.com/office/drawing/2014/main" id="{6861FAA0-7DA8-F6E8-06F5-ADB30CD60B0E}"/>
              </a:ext>
            </a:extLst>
          </p:cNvPr>
          <p:cNvSpPr/>
          <p:nvPr/>
        </p:nvSpPr>
        <p:spPr bwMode="auto">
          <a:xfrm>
            <a:off x="10093791" y="1705893"/>
            <a:ext cx="1791233" cy="1274868"/>
          </a:xfrm>
          <a:prstGeom prst="wedgeEllipseCallout">
            <a:avLst>
              <a:gd name="adj1" fmla="val -58076"/>
              <a:gd name="adj2" fmla="val 49327"/>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 want to start IMMW (XR/VR) app and I’m inside the IMMW coverage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1" name="말풍선: 타원형 120">
            <a:extLst>
              <a:ext uri="{FF2B5EF4-FFF2-40B4-BE49-F238E27FC236}">
                <a16:creationId xmlns:a16="http://schemas.microsoft.com/office/drawing/2014/main" id="{2DC1C139-05A5-9D4D-E47D-B86905BAC5D8}"/>
              </a:ext>
            </a:extLst>
          </p:cNvPr>
          <p:cNvSpPr/>
          <p:nvPr/>
        </p:nvSpPr>
        <p:spPr bwMode="auto">
          <a:xfrm>
            <a:off x="7455359" y="3607253"/>
            <a:ext cx="1748656" cy="924099"/>
          </a:xfrm>
          <a:prstGeom prst="wedgeEllipseCallout">
            <a:avLst>
              <a:gd name="adj1" fmla="val 7072"/>
              <a:gd name="adj2" fmla="val 72738"/>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in sub-7 coverage but not </a:t>
            </a:r>
            <a:r>
              <a:rPr lang="en-US" altLang="ko-KR" sz="1200" b="1" dirty="0">
                <a:latin typeface="Times New Roman" pitchFamily="18" charset="0"/>
              </a:rPr>
              <a:t>IMMW</a:t>
            </a:r>
            <a:r>
              <a:rPr lang="ko-KR" altLang="en-US" sz="1200" b="1" dirty="0">
                <a:latin typeface="Times New Roman" pitchFamily="18" charset="0"/>
              </a:rPr>
              <a:t> </a:t>
            </a:r>
            <a:r>
              <a:rPr kumimoji="0" lang="en-US" altLang="ko-KR" sz="1200" b="1" i="0" u="none" strike="noStrike" cap="none" normalizeH="0" baseline="0" dirty="0">
                <a:ln>
                  <a:noFill/>
                </a:ln>
                <a:solidFill>
                  <a:schemeClr val="tx1"/>
                </a:solidFill>
                <a:effectLst/>
                <a:latin typeface="Times New Roman" pitchFamily="18" charset="0"/>
              </a:rPr>
              <a:t>coverage.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Let’s move to IMMW zone.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2" name="말풍선: 타원형 121">
            <a:extLst>
              <a:ext uri="{FF2B5EF4-FFF2-40B4-BE49-F238E27FC236}">
                <a16:creationId xmlns:a16="http://schemas.microsoft.com/office/drawing/2014/main" id="{F0B7254A-127C-235F-BB25-3344D14637DE}"/>
              </a:ext>
            </a:extLst>
          </p:cNvPr>
          <p:cNvSpPr/>
          <p:nvPr/>
        </p:nvSpPr>
        <p:spPr bwMode="auto">
          <a:xfrm>
            <a:off x="10236704" y="4338294"/>
            <a:ext cx="1644238" cy="1129785"/>
          </a:xfrm>
          <a:prstGeom prst="wedgeEllipseCallout">
            <a:avLst>
              <a:gd name="adj1" fmla="val -69308"/>
              <a:gd name="adj2" fmla="val 17856"/>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now in IMMW coverage. </a:t>
            </a:r>
            <a:r>
              <a:rPr lang="en-US" altLang="ko-KR" sz="1200" b="1" dirty="0">
                <a:latin typeface="Times New Roman" pitchFamily="18" charset="0"/>
              </a:rPr>
              <a:t>I can enjoy IMMW app</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7" name="화살표: 오른쪽 16">
            <a:extLst>
              <a:ext uri="{FF2B5EF4-FFF2-40B4-BE49-F238E27FC236}">
                <a16:creationId xmlns:a16="http://schemas.microsoft.com/office/drawing/2014/main" id="{964745FB-5099-43F6-0E0D-D8084CBA8A83}"/>
              </a:ext>
            </a:extLst>
          </p:cNvPr>
          <p:cNvSpPr/>
          <p:nvPr/>
        </p:nvSpPr>
        <p:spPr bwMode="auto">
          <a:xfrm>
            <a:off x="8733394" y="5225142"/>
            <a:ext cx="483701" cy="152851"/>
          </a:xfrm>
          <a:prstGeom prst="rightArrow">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11375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565E80-8FBA-42EC-DAE7-8DF0E9B4142E}"/>
              </a:ext>
            </a:extLst>
          </p:cNvPr>
          <p:cNvSpPr>
            <a:spLocks noGrp="1"/>
          </p:cNvSpPr>
          <p:nvPr>
            <p:ph type="title"/>
          </p:nvPr>
        </p:nvSpPr>
        <p:spPr/>
        <p:txBody>
          <a:bodyPr/>
          <a:lstStyle/>
          <a:p>
            <a:r>
              <a:rPr lang="en-US" altLang="ko-KR" dirty="0"/>
              <a:t>Recap </a:t>
            </a:r>
            <a:r>
              <a:rPr lang="en-US" altLang="ko-KR" dirty="0" smtClean="0"/>
              <a:t>[1]: IMMW </a:t>
            </a:r>
            <a:r>
              <a:rPr lang="en-US" altLang="ko-KR" dirty="0"/>
              <a:t>STA’s (simple) state machine</a:t>
            </a:r>
            <a:endParaRPr lang="ko-KR" altLang="en-US" dirty="0"/>
          </a:p>
        </p:txBody>
      </p:sp>
      <p:sp>
        <p:nvSpPr>
          <p:cNvPr id="4" name="슬라이드 번호 개체 틀 3">
            <a:extLst>
              <a:ext uri="{FF2B5EF4-FFF2-40B4-BE49-F238E27FC236}">
                <a16:creationId xmlns:a16="http://schemas.microsoft.com/office/drawing/2014/main" id="{45BA0E27-2833-4D36-807D-207D7BD6C1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a:extLst>
              <a:ext uri="{FF2B5EF4-FFF2-40B4-BE49-F238E27FC236}">
                <a16:creationId xmlns:a16="http://schemas.microsoft.com/office/drawing/2014/main" id="{CD36C3A4-C670-BB85-395E-3DD02041EB89}"/>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7" name="그룹 6">
            <a:extLst>
              <a:ext uri="{FF2B5EF4-FFF2-40B4-BE49-F238E27FC236}">
                <a16:creationId xmlns:a16="http://schemas.microsoft.com/office/drawing/2014/main" id="{219FA357-39B9-5C63-8341-B803EEE24932}"/>
              </a:ext>
            </a:extLst>
          </p:cNvPr>
          <p:cNvGrpSpPr/>
          <p:nvPr/>
        </p:nvGrpSpPr>
        <p:grpSpPr>
          <a:xfrm>
            <a:off x="8458993" y="1979614"/>
            <a:ext cx="922160" cy="551134"/>
            <a:chOff x="7213557" y="1186252"/>
            <a:chExt cx="922160" cy="551134"/>
          </a:xfrm>
        </p:grpSpPr>
        <p:sp>
          <p:nvSpPr>
            <p:cNvPr id="8" name="직사각형 7">
              <a:extLst>
                <a:ext uri="{FF2B5EF4-FFF2-40B4-BE49-F238E27FC236}">
                  <a16:creationId xmlns:a16="http://schemas.microsoft.com/office/drawing/2014/main" id="{68BF7C62-E640-F572-4030-842E4F6C9C6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직사각형 8">
              <a:extLst>
                <a:ext uri="{FF2B5EF4-FFF2-40B4-BE49-F238E27FC236}">
                  <a16:creationId xmlns:a16="http://schemas.microsoft.com/office/drawing/2014/main" id="{25FDD6A7-711D-134B-AF33-368C6072667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0" name="모서리가 둥근 직사각형 16">
              <a:extLst>
                <a:ext uri="{FF2B5EF4-FFF2-40B4-BE49-F238E27FC236}">
                  <a16:creationId xmlns:a16="http://schemas.microsoft.com/office/drawing/2014/main" id="{D29D5646-B29D-AAC6-0097-16DD92A5826C}"/>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1" name="그룹 10">
              <a:extLst>
                <a:ext uri="{FF2B5EF4-FFF2-40B4-BE49-F238E27FC236}">
                  <a16:creationId xmlns:a16="http://schemas.microsoft.com/office/drawing/2014/main" id="{67862FDB-5A5B-F875-2443-77D11F9478CA}"/>
                </a:ext>
              </a:extLst>
            </p:cNvPr>
            <p:cNvGrpSpPr/>
            <p:nvPr/>
          </p:nvGrpSpPr>
          <p:grpSpPr>
            <a:xfrm>
              <a:off x="7213557" y="1293669"/>
              <a:ext cx="584564" cy="230832"/>
              <a:chOff x="8361097" y="2058361"/>
              <a:chExt cx="584564" cy="230832"/>
            </a:xfrm>
          </p:grpSpPr>
          <p:sp>
            <p:nvSpPr>
              <p:cNvPr id="15" name="직사각형 14">
                <a:extLst>
                  <a:ext uri="{FF2B5EF4-FFF2-40B4-BE49-F238E27FC236}">
                    <a16:creationId xmlns:a16="http://schemas.microsoft.com/office/drawing/2014/main" id="{D6192042-66B7-2117-8642-A79DDEEAB179}"/>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6" name="TextBox 15">
                <a:extLst>
                  <a:ext uri="{FF2B5EF4-FFF2-40B4-BE49-F238E27FC236}">
                    <a16:creationId xmlns:a16="http://schemas.microsoft.com/office/drawing/2014/main" id="{F16BEDEF-BF40-7CC7-388D-6932CF97E86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2" name="그룹 11">
              <a:extLst>
                <a:ext uri="{FF2B5EF4-FFF2-40B4-BE49-F238E27FC236}">
                  <a16:creationId xmlns:a16="http://schemas.microsoft.com/office/drawing/2014/main" id="{94FBDC4F-D124-D6FF-A53B-0C8FFB69EC3F}"/>
                </a:ext>
              </a:extLst>
            </p:cNvPr>
            <p:cNvGrpSpPr/>
            <p:nvPr/>
          </p:nvGrpSpPr>
          <p:grpSpPr>
            <a:xfrm>
              <a:off x="7648708" y="1291945"/>
              <a:ext cx="487009" cy="230832"/>
              <a:chOff x="8360255" y="2047451"/>
              <a:chExt cx="487009" cy="230832"/>
            </a:xfrm>
          </p:grpSpPr>
          <p:sp>
            <p:nvSpPr>
              <p:cNvPr id="13" name="직사각형 12">
                <a:extLst>
                  <a:ext uri="{FF2B5EF4-FFF2-40B4-BE49-F238E27FC236}">
                    <a16:creationId xmlns:a16="http://schemas.microsoft.com/office/drawing/2014/main" id="{182B8E76-8EA1-7D3B-0235-C5EE664D7BA2}"/>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4" name="TextBox 13">
                <a:extLst>
                  <a:ext uri="{FF2B5EF4-FFF2-40B4-BE49-F238E27FC236}">
                    <a16:creationId xmlns:a16="http://schemas.microsoft.com/office/drawing/2014/main" id="{030D15FF-3F56-2463-96EF-DC770ED4CE5A}"/>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7" name="직사각형 16">
            <a:extLst>
              <a:ext uri="{FF2B5EF4-FFF2-40B4-BE49-F238E27FC236}">
                <a16:creationId xmlns:a16="http://schemas.microsoft.com/office/drawing/2014/main" id="{9C545B77-8D96-0FE5-D276-0F54925A41FE}"/>
              </a:ext>
            </a:extLst>
          </p:cNvPr>
          <p:cNvSpPr/>
          <p:nvPr/>
        </p:nvSpPr>
        <p:spPr>
          <a:xfrm>
            <a:off x="9187313" y="2318519"/>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8" name="직선 연결선 17">
            <a:extLst>
              <a:ext uri="{FF2B5EF4-FFF2-40B4-BE49-F238E27FC236}">
                <a16:creationId xmlns:a16="http://schemas.microsoft.com/office/drawing/2014/main" id="{EF6FC97F-6185-4F6E-F575-5089F380DC65}"/>
              </a:ext>
            </a:extLst>
          </p:cNvPr>
          <p:cNvCxnSpPr>
            <a:cxnSpLocks/>
          </p:cNvCxnSpPr>
          <p:nvPr/>
        </p:nvCxnSpPr>
        <p:spPr bwMode="auto">
          <a:xfrm flipH="1">
            <a:off x="8221352" y="2305197"/>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9" name="직선 연결선 18">
            <a:extLst>
              <a:ext uri="{FF2B5EF4-FFF2-40B4-BE49-F238E27FC236}">
                <a16:creationId xmlns:a16="http://schemas.microsoft.com/office/drawing/2014/main" id="{293C7998-85AB-A547-FD2F-3BDCF7F3DFB3}"/>
              </a:ext>
            </a:extLst>
          </p:cNvPr>
          <p:cNvCxnSpPr>
            <a:cxnSpLocks/>
            <a:stCxn id="16" idx="2"/>
          </p:cNvCxnSpPr>
          <p:nvPr/>
        </p:nvCxnSpPr>
        <p:spPr bwMode="auto">
          <a:xfrm>
            <a:off x="8751275" y="2317863"/>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20" name="타원 19">
            <a:extLst>
              <a:ext uri="{FF2B5EF4-FFF2-40B4-BE49-F238E27FC236}">
                <a16:creationId xmlns:a16="http://schemas.microsoft.com/office/drawing/2014/main" id="{170E2E4C-F4ED-9C7D-8165-78FD32FE2B7B}"/>
              </a:ext>
            </a:extLst>
          </p:cNvPr>
          <p:cNvSpPr/>
          <p:nvPr/>
        </p:nvSpPr>
        <p:spPr bwMode="auto">
          <a:xfrm>
            <a:off x="8235064" y="3390829"/>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21" name="직선 연결선 20">
            <a:extLst>
              <a:ext uri="{FF2B5EF4-FFF2-40B4-BE49-F238E27FC236}">
                <a16:creationId xmlns:a16="http://schemas.microsoft.com/office/drawing/2014/main" id="{3155EECC-D1D7-00CF-0950-8EB518FF9C33}"/>
              </a:ext>
            </a:extLst>
          </p:cNvPr>
          <p:cNvCxnSpPr>
            <a:cxnSpLocks/>
            <a:stCxn id="14" idx="2"/>
            <a:endCxn id="23" idx="2"/>
          </p:cNvCxnSpPr>
          <p:nvPr/>
        </p:nvCxnSpPr>
        <p:spPr bwMode="auto">
          <a:xfrm flipH="1">
            <a:off x="7112404" y="2316139"/>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22" name="직선 연결선 21">
            <a:extLst>
              <a:ext uri="{FF2B5EF4-FFF2-40B4-BE49-F238E27FC236}">
                <a16:creationId xmlns:a16="http://schemas.microsoft.com/office/drawing/2014/main" id="{DBC95FFC-42DD-E040-8DF9-050AC49C484E}"/>
              </a:ext>
            </a:extLst>
          </p:cNvPr>
          <p:cNvCxnSpPr>
            <a:cxnSpLocks/>
            <a:stCxn id="14" idx="2"/>
            <a:endCxn id="23" idx="6"/>
          </p:cNvCxnSpPr>
          <p:nvPr/>
        </p:nvCxnSpPr>
        <p:spPr bwMode="auto">
          <a:xfrm>
            <a:off x="9137649" y="2316139"/>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23" name="타원 22">
            <a:extLst>
              <a:ext uri="{FF2B5EF4-FFF2-40B4-BE49-F238E27FC236}">
                <a16:creationId xmlns:a16="http://schemas.microsoft.com/office/drawing/2014/main" id="{CDCE8A9B-53AC-4D7E-4630-8AF4EF8BCDB6}"/>
              </a:ext>
            </a:extLst>
          </p:cNvPr>
          <p:cNvSpPr/>
          <p:nvPr/>
        </p:nvSpPr>
        <p:spPr bwMode="auto">
          <a:xfrm>
            <a:off x="7112404" y="3497389"/>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24" name="그룹 23">
            <a:extLst>
              <a:ext uri="{FF2B5EF4-FFF2-40B4-BE49-F238E27FC236}">
                <a16:creationId xmlns:a16="http://schemas.microsoft.com/office/drawing/2014/main" id="{E13AA985-B622-8117-B08B-6A49E7A16CA8}"/>
              </a:ext>
            </a:extLst>
          </p:cNvPr>
          <p:cNvGrpSpPr/>
          <p:nvPr/>
        </p:nvGrpSpPr>
        <p:grpSpPr>
          <a:xfrm>
            <a:off x="7253528" y="2856768"/>
            <a:ext cx="516532" cy="696138"/>
            <a:chOff x="9800292" y="2610870"/>
            <a:chExt cx="516532" cy="696138"/>
          </a:xfrm>
        </p:grpSpPr>
        <p:sp>
          <p:nvSpPr>
            <p:cNvPr id="25" name="타원 24">
              <a:extLst>
                <a:ext uri="{FF2B5EF4-FFF2-40B4-BE49-F238E27FC236}">
                  <a16:creationId xmlns:a16="http://schemas.microsoft.com/office/drawing/2014/main" id="{657AB0BE-2A54-0841-724B-E76952A13DC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사각형: 잘린 위쪽 모서리 25">
              <a:extLst>
                <a:ext uri="{FF2B5EF4-FFF2-40B4-BE49-F238E27FC236}">
                  <a16:creationId xmlns:a16="http://schemas.microsoft.com/office/drawing/2014/main" id="{06D5EF7D-C409-6717-E6E2-64C6876A3B1E}"/>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30" name="직선 화살표 연결선 29">
            <a:extLst>
              <a:ext uri="{FF2B5EF4-FFF2-40B4-BE49-F238E27FC236}">
                <a16:creationId xmlns:a16="http://schemas.microsoft.com/office/drawing/2014/main" id="{0F0AFCA7-3846-AB74-DF63-1F48F0F06BCC}"/>
              </a:ext>
            </a:extLst>
          </p:cNvPr>
          <p:cNvCxnSpPr/>
          <p:nvPr/>
        </p:nvCxnSpPr>
        <p:spPr bwMode="auto">
          <a:xfrm flipH="1">
            <a:off x="7702598" y="2530748"/>
            <a:ext cx="1484715" cy="362925"/>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32" name="TextBox 31">
            <a:extLst>
              <a:ext uri="{FF2B5EF4-FFF2-40B4-BE49-F238E27FC236}">
                <a16:creationId xmlns:a16="http://schemas.microsoft.com/office/drawing/2014/main" id="{155FAB85-00E6-7524-6D77-A026F2747A86}"/>
              </a:ext>
            </a:extLst>
          </p:cNvPr>
          <p:cNvSpPr txBox="1"/>
          <p:nvPr/>
        </p:nvSpPr>
        <p:spPr>
          <a:xfrm>
            <a:off x="7014883" y="2359090"/>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34" name="직선 화살표 연결선 33">
            <a:extLst>
              <a:ext uri="{FF2B5EF4-FFF2-40B4-BE49-F238E27FC236}">
                <a16:creationId xmlns:a16="http://schemas.microsoft.com/office/drawing/2014/main" id="{7DA49907-6713-85DF-1FF0-FF407F159324}"/>
              </a:ext>
            </a:extLst>
          </p:cNvPr>
          <p:cNvCxnSpPr>
            <a:cxnSpLocks/>
          </p:cNvCxnSpPr>
          <p:nvPr/>
        </p:nvCxnSpPr>
        <p:spPr bwMode="auto">
          <a:xfrm flipV="1">
            <a:off x="7719174" y="2615463"/>
            <a:ext cx="1513858" cy="412441"/>
          </a:xfrm>
          <a:prstGeom prst="straightConnector1">
            <a:avLst/>
          </a:prstGeom>
          <a:solidFill>
            <a:schemeClr val="accent1"/>
          </a:solidFill>
          <a:ln w="28575" cap="flat" cmpd="sng" algn="ctr">
            <a:solidFill>
              <a:schemeClr val="accent2"/>
            </a:solidFill>
            <a:prstDash val="solid"/>
            <a:round/>
            <a:headEnd type="triangle"/>
            <a:tailEnd type="triangle"/>
          </a:ln>
          <a:effectLst/>
        </p:spPr>
      </p:cxnSp>
      <p:sp>
        <p:nvSpPr>
          <p:cNvPr id="36" name="TextBox 35">
            <a:extLst>
              <a:ext uri="{FF2B5EF4-FFF2-40B4-BE49-F238E27FC236}">
                <a16:creationId xmlns:a16="http://schemas.microsoft.com/office/drawing/2014/main" id="{FFC448D1-AD02-75DA-4D43-605CDB78BE9A}"/>
              </a:ext>
            </a:extLst>
          </p:cNvPr>
          <p:cNvSpPr txBox="1"/>
          <p:nvPr/>
        </p:nvSpPr>
        <p:spPr>
          <a:xfrm>
            <a:off x="8035687" y="2893673"/>
            <a:ext cx="2279482" cy="307777"/>
          </a:xfrm>
          <a:prstGeom prst="rect">
            <a:avLst/>
          </a:prstGeom>
          <a:noFill/>
        </p:spPr>
        <p:txBody>
          <a:bodyPr wrap="square" rtlCol="0">
            <a:spAutoFit/>
          </a:bodyPr>
          <a:lstStyle/>
          <a:p>
            <a:r>
              <a:rPr lang="en-US" altLang="ko-KR" sz="1400" dirty="0">
                <a:solidFill>
                  <a:schemeClr val="accent2"/>
                </a:solidFill>
              </a:rPr>
              <a:t>Sub-7 GHz link association</a:t>
            </a:r>
            <a:endParaRPr lang="ko-KR" altLang="en-US" sz="1400" dirty="0">
              <a:solidFill>
                <a:schemeClr val="accent2"/>
              </a:solidFill>
            </a:endParaRPr>
          </a:p>
        </p:txBody>
      </p:sp>
      <p:grpSp>
        <p:nvGrpSpPr>
          <p:cNvPr id="37" name="그룹 36">
            <a:extLst>
              <a:ext uri="{FF2B5EF4-FFF2-40B4-BE49-F238E27FC236}">
                <a16:creationId xmlns:a16="http://schemas.microsoft.com/office/drawing/2014/main" id="{FFB6E39C-B2D0-139C-3C28-CB9E76AB2C55}"/>
              </a:ext>
            </a:extLst>
          </p:cNvPr>
          <p:cNvGrpSpPr/>
          <p:nvPr/>
        </p:nvGrpSpPr>
        <p:grpSpPr>
          <a:xfrm>
            <a:off x="8498053" y="3853469"/>
            <a:ext cx="922160" cy="551134"/>
            <a:chOff x="7213557" y="1186252"/>
            <a:chExt cx="922160" cy="551134"/>
          </a:xfrm>
        </p:grpSpPr>
        <p:sp>
          <p:nvSpPr>
            <p:cNvPr id="38" name="직사각형 37">
              <a:extLst>
                <a:ext uri="{FF2B5EF4-FFF2-40B4-BE49-F238E27FC236}">
                  <a16:creationId xmlns:a16="http://schemas.microsoft.com/office/drawing/2014/main" id="{C9F70198-8759-CDCC-E636-1C013329ED5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9" name="직사각형 38">
              <a:extLst>
                <a:ext uri="{FF2B5EF4-FFF2-40B4-BE49-F238E27FC236}">
                  <a16:creationId xmlns:a16="http://schemas.microsoft.com/office/drawing/2014/main" id="{54E9DBAA-DDC5-61E4-024D-531179FEE99E}"/>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40" name="모서리가 둥근 직사각형 16">
              <a:extLst>
                <a:ext uri="{FF2B5EF4-FFF2-40B4-BE49-F238E27FC236}">
                  <a16:creationId xmlns:a16="http://schemas.microsoft.com/office/drawing/2014/main" id="{EB228576-53DF-E617-01C8-576983DAC57B}"/>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41" name="그룹 40">
              <a:extLst>
                <a:ext uri="{FF2B5EF4-FFF2-40B4-BE49-F238E27FC236}">
                  <a16:creationId xmlns:a16="http://schemas.microsoft.com/office/drawing/2014/main" id="{E68107FA-D8D5-B62D-85D7-7CDB8870BA6C}"/>
                </a:ext>
              </a:extLst>
            </p:cNvPr>
            <p:cNvGrpSpPr/>
            <p:nvPr/>
          </p:nvGrpSpPr>
          <p:grpSpPr>
            <a:xfrm>
              <a:off x="7213557" y="1293669"/>
              <a:ext cx="584564" cy="230832"/>
              <a:chOff x="8361097" y="2058361"/>
              <a:chExt cx="584564" cy="230832"/>
            </a:xfrm>
          </p:grpSpPr>
          <p:sp>
            <p:nvSpPr>
              <p:cNvPr id="45" name="직사각형 44">
                <a:extLst>
                  <a:ext uri="{FF2B5EF4-FFF2-40B4-BE49-F238E27FC236}">
                    <a16:creationId xmlns:a16="http://schemas.microsoft.com/office/drawing/2014/main" id="{057F4DF2-27AD-B4C5-BA32-F1604B9A617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46" name="TextBox 45">
                <a:extLst>
                  <a:ext uri="{FF2B5EF4-FFF2-40B4-BE49-F238E27FC236}">
                    <a16:creationId xmlns:a16="http://schemas.microsoft.com/office/drawing/2014/main" id="{4BB8C7AB-E5C5-BFA4-1476-76C0965877D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42" name="그룹 41">
              <a:extLst>
                <a:ext uri="{FF2B5EF4-FFF2-40B4-BE49-F238E27FC236}">
                  <a16:creationId xmlns:a16="http://schemas.microsoft.com/office/drawing/2014/main" id="{12ACE172-56A2-9239-9555-EE4E40738345}"/>
                </a:ext>
              </a:extLst>
            </p:cNvPr>
            <p:cNvGrpSpPr/>
            <p:nvPr/>
          </p:nvGrpSpPr>
          <p:grpSpPr>
            <a:xfrm>
              <a:off x="7648708" y="1291945"/>
              <a:ext cx="487009" cy="230832"/>
              <a:chOff x="8360255" y="2047451"/>
              <a:chExt cx="487009" cy="230832"/>
            </a:xfrm>
          </p:grpSpPr>
          <p:sp>
            <p:nvSpPr>
              <p:cNvPr id="43" name="직사각형 42">
                <a:extLst>
                  <a:ext uri="{FF2B5EF4-FFF2-40B4-BE49-F238E27FC236}">
                    <a16:creationId xmlns:a16="http://schemas.microsoft.com/office/drawing/2014/main" id="{CFB62F7F-0712-BEB3-F00B-56DD06590540}"/>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4" name="TextBox 43">
                <a:extLst>
                  <a:ext uri="{FF2B5EF4-FFF2-40B4-BE49-F238E27FC236}">
                    <a16:creationId xmlns:a16="http://schemas.microsoft.com/office/drawing/2014/main" id="{0345EBD0-1494-EE19-2E74-40EA18B698E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47" name="직사각형 46">
            <a:extLst>
              <a:ext uri="{FF2B5EF4-FFF2-40B4-BE49-F238E27FC236}">
                <a16:creationId xmlns:a16="http://schemas.microsoft.com/office/drawing/2014/main" id="{453F0B79-17BC-46C1-0C9D-B81383CFD0FF}"/>
              </a:ext>
            </a:extLst>
          </p:cNvPr>
          <p:cNvSpPr/>
          <p:nvPr/>
        </p:nvSpPr>
        <p:spPr>
          <a:xfrm>
            <a:off x="9226373" y="4192374"/>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48" name="직선 연결선 47">
            <a:extLst>
              <a:ext uri="{FF2B5EF4-FFF2-40B4-BE49-F238E27FC236}">
                <a16:creationId xmlns:a16="http://schemas.microsoft.com/office/drawing/2014/main" id="{1AE51101-AC4D-0715-67FF-F5EE503A7847}"/>
              </a:ext>
            </a:extLst>
          </p:cNvPr>
          <p:cNvCxnSpPr>
            <a:cxnSpLocks/>
          </p:cNvCxnSpPr>
          <p:nvPr/>
        </p:nvCxnSpPr>
        <p:spPr bwMode="auto">
          <a:xfrm flipH="1">
            <a:off x="8260412" y="4179052"/>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C6AC6558-9DCB-C5ED-E452-AC394D26164C}"/>
              </a:ext>
            </a:extLst>
          </p:cNvPr>
          <p:cNvCxnSpPr>
            <a:cxnSpLocks/>
            <a:stCxn id="46" idx="2"/>
          </p:cNvCxnSpPr>
          <p:nvPr/>
        </p:nvCxnSpPr>
        <p:spPr bwMode="auto">
          <a:xfrm>
            <a:off x="8790335" y="4191718"/>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50" name="타원 49">
            <a:extLst>
              <a:ext uri="{FF2B5EF4-FFF2-40B4-BE49-F238E27FC236}">
                <a16:creationId xmlns:a16="http://schemas.microsoft.com/office/drawing/2014/main" id="{941739FC-6447-8438-D56E-C56F88127B66}"/>
              </a:ext>
            </a:extLst>
          </p:cNvPr>
          <p:cNvSpPr/>
          <p:nvPr/>
        </p:nvSpPr>
        <p:spPr bwMode="auto">
          <a:xfrm>
            <a:off x="8274124" y="5264684"/>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51" name="직선 연결선 50">
            <a:extLst>
              <a:ext uri="{FF2B5EF4-FFF2-40B4-BE49-F238E27FC236}">
                <a16:creationId xmlns:a16="http://schemas.microsoft.com/office/drawing/2014/main" id="{F53757D0-94FE-37BF-CA23-005672B24C55}"/>
              </a:ext>
            </a:extLst>
          </p:cNvPr>
          <p:cNvCxnSpPr>
            <a:cxnSpLocks/>
            <a:stCxn id="44" idx="2"/>
            <a:endCxn id="53" idx="2"/>
          </p:cNvCxnSpPr>
          <p:nvPr/>
        </p:nvCxnSpPr>
        <p:spPr bwMode="auto">
          <a:xfrm flipH="1">
            <a:off x="7151464" y="4189994"/>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52" name="직선 연결선 51">
            <a:extLst>
              <a:ext uri="{FF2B5EF4-FFF2-40B4-BE49-F238E27FC236}">
                <a16:creationId xmlns:a16="http://schemas.microsoft.com/office/drawing/2014/main" id="{5094465C-B90C-E809-E3D2-B3613B6FA037}"/>
              </a:ext>
            </a:extLst>
          </p:cNvPr>
          <p:cNvCxnSpPr>
            <a:cxnSpLocks/>
            <a:stCxn id="44" idx="2"/>
            <a:endCxn id="53" idx="6"/>
          </p:cNvCxnSpPr>
          <p:nvPr/>
        </p:nvCxnSpPr>
        <p:spPr bwMode="auto">
          <a:xfrm>
            <a:off x="9176709" y="4189994"/>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3" name="타원 52">
            <a:extLst>
              <a:ext uri="{FF2B5EF4-FFF2-40B4-BE49-F238E27FC236}">
                <a16:creationId xmlns:a16="http://schemas.microsoft.com/office/drawing/2014/main" id="{1AB8FD2E-8641-BCF8-0D60-4ABAFB40898D}"/>
              </a:ext>
            </a:extLst>
          </p:cNvPr>
          <p:cNvSpPr/>
          <p:nvPr/>
        </p:nvSpPr>
        <p:spPr bwMode="auto">
          <a:xfrm>
            <a:off x="7151464" y="5371244"/>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4" name="그룹 53">
            <a:extLst>
              <a:ext uri="{FF2B5EF4-FFF2-40B4-BE49-F238E27FC236}">
                <a16:creationId xmlns:a16="http://schemas.microsoft.com/office/drawing/2014/main" id="{E07A7F91-BFCE-C5EE-817C-A406E986E52D}"/>
              </a:ext>
            </a:extLst>
          </p:cNvPr>
          <p:cNvGrpSpPr/>
          <p:nvPr/>
        </p:nvGrpSpPr>
        <p:grpSpPr>
          <a:xfrm>
            <a:off x="8467151" y="4712380"/>
            <a:ext cx="516532" cy="696138"/>
            <a:chOff x="9800292" y="2610870"/>
            <a:chExt cx="516532" cy="696138"/>
          </a:xfrm>
        </p:grpSpPr>
        <p:sp>
          <p:nvSpPr>
            <p:cNvPr id="55" name="타원 54">
              <a:extLst>
                <a:ext uri="{FF2B5EF4-FFF2-40B4-BE49-F238E27FC236}">
                  <a16:creationId xmlns:a16="http://schemas.microsoft.com/office/drawing/2014/main" id="{6B705F4B-5D98-7700-FFA3-DC4D06B5F08C}"/>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6" name="사각형: 잘린 위쪽 모서리 55">
              <a:extLst>
                <a:ext uri="{FF2B5EF4-FFF2-40B4-BE49-F238E27FC236}">
                  <a16:creationId xmlns:a16="http://schemas.microsoft.com/office/drawing/2014/main" id="{3339712C-49C1-6CC6-06EA-BBC96EA2370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57" name="직선 화살표 연결선 56">
            <a:extLst>
              <a:ext uri="{FF2B5EF4-FFF2-40B4-BE49-F238E27FC236}">
                <a16:creationId xmlns:a16="http://schemas.microsoft.com/office/drawing/2014/main" id="{7071E72B-519D-D827-38BD-26FE94844A43}"/>
              </a:ext>
            </a:extLst>
          </p:cNvPr>
          <p:cNvCxnSpPr>
            <a:cxnSpLocks/>
            <a:endCxn id="55" idx="7"/>
          </p:cNvCxnSpPr>
          <p:nvPr/>
        </p:nvCxnSpPr>
        <p:spPr bwMode="auto">
          <a:xfrm flipH="1">
            <a:off x="8804935" y="4404603"/>
            <a:ext cx="421438" cy="341547"/>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58" name="TextBox 57">
            <a:extLst>
              <a:ext uri="{FF2B5EF4-FFF2-40B4-BE49-F238E27FC236}">
                <a16:creationId xmlns:a16="http://schemas.microsoft.com/office/drawing/2014/main" id="{46C79FCD-61CC-F960-CCDB-A8C2D3EA2E62}"/>
              </a:ext>
            </a:extLst>
          </p:cNvPr>
          <p:cNvSpPr txBox="1"/>
          <p:nvPr/>
        </p:nvSpPr>
        <p:spPr>
          <a:xfrm>
            <a:off x="9131015" y="4409935"/>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63" name="직선 연결선 62">
            <a:extLst>
              <a:ext uri="{FF2B5EF4-FFF2-40B4-BE49-F238E27FC236}">
                <a16:creationId xmlns:a16="http://schemas.microsoft.com/office/drawing/2014/main" id="{96321A04-96D2-7F54-92DC-806F1E52A9DE}"/>
              </a:ext>
            </a:extLst>
          </p:cNvPr>
          <p:cNvCxnSpPr>
            <a:cxnSpLocks/>
            <a:endCxn id="55" idx="0"/>
          </p:cNvCxnSpPr>
          <p:nvPr/>
        </p:nvCxnSpPr>
        <p:spPr bwMode="auto">
          <a:xfrm flipH="1">
            <a:off x="8723406" y="4370635"/>
            <a:ext cx="44865" cy="341745"/>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66" name="TextBox 65">
            <a:extLst>
              <a:ext uri="{FF2B5EF4-FFF2-40B4-BE49-F238E27FC236}">
                <a16:creationId xmlns:a16="http://schemas.microsoft.com/office/drawing/2014/main" id="{4FF809D9-EC71-C57D-8E8F-13137937D45F}"/>
              </a:ext>
            </a:extLst>
          </p:cNvPr>
          <p:cNvSpPr txBox="1"/>
          <p:nvPr/>
        </p:nvSpPr>
        <p:spPr>
          <a:xfrm>
            <a:off x="6648289" y="4326428"/>
            <a:ext cx="2279482" cy="523220"/>
          </a:xfrm>
          <a:prstGeom prst="rect">
            <a:avLst/>
          </a:prstGeom>
          <a:noFill/>
        </p:spPr>
        <p:txBody>
          <a:bodyPr wrap="square" rtlCol="0">
            <a:spAutoFit/>
          </a:bodyPr>
          <a:lstStyle/>
          <a:p>
            <a:r>
              <a:rPr lang="en-US" altLang="ko-KR" sz="1400" dirty="0" err="1">
                <a:solidFill>
                  <a:srgbClr val="C00000"/>
                </a:solidFill>
              </a:rPr>
              <a:t>mmWave</a:t>
            </a:r>
            <a:r>
              <a:rPr lang="en-US" altLang="ko-KR" sz="1400" dirty="0">
                <a:solidFill>
                  <a:srgbClr val="C00000"/>
                </a:solidFill>
              </a:rPr>
              <a:t> link association </a:t>
            </a:r>
          </a:p>
          <a:p>
            <a:r>
              <a:rPr lang="en-US" altLang="ko-KR" sz="1400" dirty="0">
                <a:solidFill>
                  <a:srgbClr val="C00000"/>
                </a:solidFill>
              </a:rPr>
              <a:t>(or adding </a:t>
            </a:r>
            <a:r>
              <a:rPr lang="en-US" altLang="ko-KR" sz="1400" dirty="0" err="1">
                <a:solidFill>
                  <a:srgbClr val="C00000"/>
                </a:solidFill>
              </a:rPr>
              <a:t>mmWave</a:t>
            </a:r>
            <a:r>
              <a:rPr lang="en-US" altLang="ko-KR" sz="1400" dirty="0">
                <a:solidFill>
                  <a:srgbClr val="C00000"/>
                </a:solidFill>
              </a:rPr>
              <a:t> link)</a:t>
            </a:r>
            <a:endParaRPr lang="ko-KR" altLang="en-US" sz="1400" dirty="0">
              <a:solidFill>
                <a:srgbClr val="C00000"/>
              </a:solidFill>
            </a:endParaRPr>
          </a:p>
        </p:txBody>
      </p:sp>
      <p:sp>
        <p:nvSpPr>
          <p:cNvPr id="67" name="사각형: 둥근 모서리 66">
            <a:extLst>
              <a:ext uri="{FF2B5EF4-FFF2-40B4-BE49-F238E27FC236}">
                <a16:creationId xmlns:a16="http://schemas.microsoft.com/office/drawing/2014/main" id="{90FC5A95-DA81-308E-FC0D-3B8110ECC14D}"/>
              </a:ext>
            </a:extLst>
          </p:cNvPr>
          <p:cNvSpPr/>
          <p:nvPr/>
        </p:nvSpPr>
        <p:spPr bwMode="auto">
          <a:xfrm>
            <a:off x="1539804" y="1712997"/>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18" charset="0"/>
              </a:rPr>
              <a:t>Unassociated</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8" name="사각형: 둥근 모서리 67">
            <a:extLst>
              <a:ext uri="{FF2B5EF4-FFF2-40B4-BE49-F238E27FC236}">
                <a16:creationId xmlns:a16="http://schemas.microsoft.com/office/drawing/2014/main" id="{5B5063B6-03F4-D266-5D05-03F88B31DBAB}"/>
              </a:ext>
            </a:extLst>
          </p:cNvPr>
          <p:cNvSpPr/>
          <p:nvPr/>
        </p:nvSpPr>
        <p:spPr bwMode="auto">
          <a:xfrm>
            <a:off x="1539804" y="3465876"/>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9" name="사각형: 둥근 모서리 68">
            <a:extLst>
              <a:ext uri="{FF2B5EF4-FFF2-40B4-BE49-F238E27FC236}">
                <a16:creationId xmlns:a16="http://schemas.microsoft.com/office/drawing/2014/main" id="{CADB7DFD-ED5D-712D-4470-89AF42DFDFBE}"/>
              </a:ext>
            </a:extLst>
          </p:cNvPr>
          <p:cNvSpPr/>
          <p:nvPr/>
        </p:nvSpPr>
        <p:spPr bwMode="auto">
          <a:xfrm>
            <a:off x="1539804" y="4896868"/>
            <a:ext cx="1898248" cy="848383"/>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&amp; </a:t>
            </a:r>
            <a:r>
              <a:rPr kumimoji="0" lang="en-US" altLang="ko-KR" sz="1600" b="0" i="0" u="none" strike="noStrike" cap="none" normalizeH="0" baseline="0" dirty="0" err="1">
                <a:ln>
                  <a:noFill/>
                </a:ln>
                <a:solidFill>
                  <a:srgbClr val="C00000"/>
                </a:solidFill>
                <a:effectLst/>
                <a:latin typeface="Times New Roman" pitchFamily="18" charset="0"/>
              </a:rPr>
              <a:t>mmWave</a:t>
            </a:r>
            <a:r>
              <a:rPr kumimoji="0" lang="en-US" altLang="ko-KR" sz="1600" b="0" i="0" u="none" strike="noStrike" cap="none" normalizeH="0" baseline="0" dirty="0">
                <a:ln>
                  <a:noFill/>
                </a:ln>
                <a:solidFill>
                  <a:srgbClr val="C00000"/>
                </a:solidFill>
                <a:effectLst/>
                <a:latin typeface="Times New Roman" pitchFamily="18" charset="0"/>
              </a:rPr>
              <a:t>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cxnSp>
        <p:nvCxnSpPr>
          <p:cNvPr id="71" name="직선 화살표 연결선 70">
            <a:extLst>
              <a:ext uri="{FF2B5EF4-FFF2-40B4-BE49-F238E27FC236}">
                <a16:creationId xmlns:a16="http://schemas.microsoft.com/office/drawing/2014/main" id="{3EDEFA07-76ED-09B4-2ABE-A4257C4CF010}"/>
              </a:ext>
            </a:extLst>
          </p:cNvPr>
          <p:cNvCxnSpPr>
            <a:stCxn id="68" idx="2"/>
            <a:endCxn id="69" idx="0"/>
          </p:cNvCxnSpPr>
          <p:nvPr/>
        </p:nvCxnSpPr>
        <p:spPr bwMode="auto">
          <a:xfrm>
            <a:off x="2488928" y="4058033"/>
            <a:ext cx="0" cy="838835"/>
          </a:xfrm>
          <a:prstGeom prst="straightConnector1">
            <a:avLst/>
          </a:prstGeom>
          <a:solidFill>
            <a:schemeClr val="accent1"/>
          </a:solidFill>
          <a:ln w="28575" cap="flat" cmpd="sng" algn="ctr">
            <a:solidFill>
              <a:srgbClr val="C00000"/>
            </a:solidFill>
            <a:prstDash val="solid"/>
            <a:round/>
            <a:headEnd type="none" w="sm" len="sm"/>
            <a:tailEnd type="triangle"/>
          </a:ln>
          <a:effectLst/>
        </p:spPr>
      </p:cxnSp>
      <p:sp>
        <p:nvSpPr>
          <p:cNvPr id="72" name="TextBox 71">
            <a:extLst>
              <a:ext uri="{FF2B5EF4-FFF2-40B4-BE49-F238E27FC236}">
                <a16:creationId xmlns:a16="http://schemas.microsoft.com/office/drawing/2014/main" id="{2EB2CFF6-D224-64E4-13DE-F47D120506AD}"/>
              </a:ext>
            </a:extLst>
          </p:cNvPr>
          <p:cNvSpPr txBox="1"/>
          <p:nvPr/>
        </p:nvSpPr>
        <p:spPr>
          <a:xfrm>
            <a:off x="1569832" y="4110984"/>
            <a:ext cx="1874570" cy="738664"/>
          </a:xfrm>
          <a:prstGeom prst="rect">
            <a:avLst/>
          </a:prstGeom>
          <a:noFill/>
        </p:spPr>
        <p:txBody>
          <a:bodyPr wrap="square" rtlCol="0">
            <a:spAutoFit/>
          </a:bodyPr>
          <a:lstStyle/>
          <a:p>
            <a:pPr algn="ctr"/>
            <a:r>
              <a:rPr lang="en-US" altLang="ko-KR" sz="1400" dirty="0">
                <a:solidFill>
                  <a:srgbClr val="C00000"/>
                </a:solidFill>
              </a:rPr>
              <a:t>Adding </a:t>
            </a:r>
            <a:r>
              <a:rPr lang="en-US" altLang="ko-KR" sz="1400" dirty="0" err="1">
                <a:solidFill>
                  <a:srgbClr val="C00000"/>
                </a:solidFill>
              </a:rPr>
              <a:t>mmWave</a:t>
            </a:r>
            <a:r>
              <a:rPr lang="en-US" altLang="ko-KR" sz="1400" dirty="0">
                <a:solidFill>
                  <a:srgbClr val="C00000"/>
                </a:solidFill>
              </a:rPr>
              <a:t> link</a:t>
            </a:r>
          </a:p>
          <a:p>
            <a:pPr algn="ctr"/>
            <a:r>
              <a:rPr lang="en-US" altLang="ko-KR" sz="1400" dirty="0">
                <a:solidFill>
                  <a:srgbClr val="C00000"/>
                </a:solidFill>
              </a:rPr>
              <a:t>( ML (re)setup, </a:t>
            </a:r>
          </a:p>
          <a:p>
            <a:pPr algn="ctr"/>
            <a:r>
              <a:rPr lang="en-US" altLang="ko-KR" sz="1400" dirty="0">
                <a:solidFill>
                  <a:srgbClr val="C00000"/>
                </a:solidFill>
              </a:rPr>
              <a:t>ML reconfiguration)</a:t>
            </a:r>
            <a:endParaRPr lang="ko-KR" altLang="en-US" sz="1400" dirty="0">
              <a:solidFill>
                <a:srgbClr val="C00000"/>
              </a:solidFill>
            </a:endParaRPr>
          </a:p>
        </p:txBody>
      </p:sp>
      <p:sp>
        <p:nvSpPr>
          <p:cNvPr id="74" name="TextBox 73">
            <a:extLst>
              <a:ext uri="{FF2B5EF4-FFF2-40B4-BE49-F238E27FC236}">
                <a16:creationId xmlns:a16="http://schemas.microsoft.com/office/drawing/2014/main" id="{F75C45D1-39D1-9851-59FD-11D009510C9C}"/>
              </a:ext>
            </a:extLst>
          </p:cNvPr>
          <p:cNvSpPr txBox="1"/>
          <p:nvPr/>
        </p:nvSpPr>
        <p:spPr>
          <a:xfrm>
            <a:off x="1402873" y="2407394"/>
            <a:ext cx="2068406" cy="523220"/>
          </a:xfrm>
          <a:prstGeom prst="rect">
            <a:avLst/>
          </a:prstGeom>
          <a:noFill/>
        </p:spPr>
        <p:txBody>
          <a:bodyPr wrap="square" rtlCol="0">
            <a:spAutoFit/>
          </a:bodyPr>
          <a:lstStyle/>
          <a:p>
            <a:pPr algn="ctr"/>
            <a:r>
              <a:rPr lang="en-US" altLang="ko-KR" sz="1400" dirty="0"/>
              <a:t>Setup sub-7 GHz link </a:t>
            </a:r>
          </a:p>
          <a:p>
            <a:pPr algn="ctr"/>
            <a:r>
              <a:rPr lang="en-US" altLang="ko-KR" sz="1400" dirty="0"/>
              <a:t>( ML setup)</a:t>
            </a:r>
            <a:endParaRPr lang="ko-KR" altLang="en-US" sz="1400" dirty="0"/>
          </a:p>
        </p:txBody>
      </p:sp>
      <p:cxnSp>
        <p:nvCxnSpPr>
          <p:cNvPr id="76" name="직선 화살표 연결선 75">
            <a:extLst>
              <a:ext uri="{FF2B5EF4-FFF2-40B4-BE49-F238E27FC236}">
                <a16:creationId xmlns:a16="http://schemas.microsoft.com/office/drawing/2014/main" id="{6A9BBF4B-9856-4BBF-E36B-48F5BA7F31F5}"/>
              </a:ext>
            </a:extLst>
          </p:cNvPr>
          <p:cNvCxnSpPr>
            <a:cxnSpLocks/>
            <a:stCxn id="67" idx="2"/>
            <a:endCxn id="68" idx="0"/>
          </p:cNvCxnSpPr>
          <p:nvPr/>
        </p:nvCxnSpPr>
        <p:spPr bwMode="auto">
          <a:xfrm>
            <a:off x="2488928" y="2305154"/>
            <a:ext cx="0" cy="11607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1" name="연결선: 꺾임 80">
            <a:extLst>
              <a:ext uri="{FF2B5EF4-FFF2-40B4-BE49-F238E27FC236}">
                <a16:creationId xmlns:a16="http://schemas.microsoft.com/office/drawing/2014/main" id="{6B559A37-74B7-9EF0-A813-002973CF764F}"/>
              </a:ext>
            </a:extLst>
          </p:cNvPr>
          <p:cNvCxnSpPr>
            <a:cxnSpLocks/>
            <a:stCxn id="69" idx="3"/>
            <a:endCxn id="68" idx="3"/>
          </p:cNvCxnSpPr>
          <p:nvPr/>
        </p:nvCxnSpPr>
        <p:spPr bwMode="auto">
          <a:xfrm flipV="1">
            <a:off x="3438052" y="3761955"/>
            <a:ext cx="12700" cy="1559105"/>
          </a:xfrm>
          <a:prstGeom prst="bentConnector3">
            <a:avLst>
              <a:gd name="adj1" fmla="val 4297961"/>
            </a:avLst>
          </a:prstGeom>
          <a:solidFill>
            <a:schemeClr val="accent1"/>
          </a:solidFill>
          <a:ln w="28575" cap="flat" cmpd="sng" algn="ctr">
            <a:solidFill>
              <a:srgbClr val="C00000"/>
            </a:solidFill>
            <a:prstDash val="solid"/>
            <a:round/>
            <a:headEnd type="none" w="sm" len="sm"/>
            <a:tailEnd type="triangle"/>
          </a:ln>
          <a:effectLst/>
        </p:spPr>
      </p:cxnSp>
      <p:cxnSp>
        <p:nvCxnSpPr>
          <p:cNvPr id="83" name="연결선: 꺾임 82">
            <a:extLst>
              <a:ext uri="{FF2B5EF4-FFF2-40B4-BE49-F238E27FC236}">
                <a16:creationId xmlns:a16="http://schemas.microsoft.com/office/drawing/2014/main" id="{DF2793CC-4923-C26B-C632-C7EBDBFC023B}"/>
              </a:ext>
            </a:extLst>
          </p:cNvPr>
          <p:cNvCxnSpPr>
            <a:stCxn id="69" idx="3"/>
            <a:endCxn id="67" idx="3"/>
          </p:cNvCxnSpPr>
          <p:nvPr/>
        </p:nvCxnSpPr>
        <p:spPr bwMode="auto">
          <a:xfrm flipV="1">
            <a:off x="3438052" y="2009076"/>
            <a:ext cx="12700" cy="3311984"/>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sp>
        <p:nvSpPr>
          <p:cNvPr id="88" name="TextBox 87">
            <a:extLst>
              <a:ext uri="{FF2B5EF4-FFF2-40B4-BE49-F238E27FC236}">
                <a16:creationId xmlns:a16="http://schemas.microsoft.com/office/drawing/2014/main" id="{4E9AEFFF-F5F1-18A3-2C49-7EB6C878C066}"/>
              </a:ext>
            </a:extLst>
          </p:cNvPr>
          <p:cNvSpPr txBox="1"/>
          <p:nvPr/>
        </p:nvSpPr>
        <p:spPr>
          <a:xfrm>
            <a:off x="3953131" y="4126008"/>
            <a:ext cx="2565350" cy="830997"/>
          </a:xfrm>
          <a:prstGeom prst="rect">
            <a:avLst/>
          </a:prstGeom>
          <a:noFill/>
        </p:spPr>
        <p:txBody>
          <a:bodyPr wrap="square" rtlCol="0">
            <a:spAutoFit/>
          </a:bodyPr>
          <a:lstStyle/>
          <a:p>
            <a:pPr algn="ctr"/>
            <a:r>
              <a:rPr lang="en-US" altLang="ko-KR" sz="1600" dirty="0">
                <a:solidFill>
                  <a:srgbClr val="C00000"/>
                </a:solidFill>
              </a:rPr>
              <a:t>deleting </a:t>
            </a:r>
            <a:r>
              <a:rPr lang="en-US" altLang="ko-KR" sz="1600" dirty="0" err="1">
                <a:solidFill>
                  <a:srgbClr val="C00000"/>
                </a:solidFill>
              </a:rPr>
              <a:t>mmWave</a:t>
            </a:r>
            <a:r>
              <a:rPr lang="en-US" altLang="ko-KR" sz="1600" dirty="0">
                <a:solidFill>
                  <a:srgbClr val="C00000"/>
                </a:solidFill>
              </a:rPr>
              <a:t> link</a:t>
            </a:r>
          </a:p>
          <a:p>
            <a:pPr algn="ctr"/>
            <a:r>
              <a:rPr lang="en-US" altLang="ko-KR" sz="1600" dirty="0">
                <a:solidFill>
                  <a:srgbClr val="C00000"/>
                </a:solidFill>
              </a:rPr>
              <a:t>( ML (re)setup, </a:t>
            </a:r>
          </a:p>
          <a:p>
            <a:pPr algn="ctr"/>
            <a:r>
              <a:rPr lang="en-US" altLang="ko-KR" sz="1600" dirty="0">
                <a:solidFill>
                  <a:srgbClr val="C00000"/>
                </a:solidFill>
              </a:rPr>
              <a:t>ML reconfiguration)</a:t>
            </a:r>
            <a:endParaRPr lang="ko-KR" altLang="en-US" sz="1600" dirty="0">
              <a:solidFill>
                <a:srgbClr val="C00000"/>
              </a:solidFill>
            </a:endParaRPr>
          </a:p>
        </p:txBody>
      </p:sp>
      <p:sp>
        <p:nvSpPr>
          <p:cNvPr id="89" name="TextBox 88">
            <a:extLst>
              <a:ext uri="{FF2B5EF4-FFF2-40B4-BE49-F238E27FC236}">
                <a16:creationId xmlns:a16="http://schemas.microsoft.com/office/drawing/2014/main" id="{F7DFD340-AAD0-E6EC-90A3-CBE82A5A1C04}"/>
              </a:ext>
            </a:extLst>
          </p:cNvPr>
          <p:cNvSpPr txBox="1"/>
          <p:nvPr/>
        </p:nvSpPr>
        <p:spPr>
          <a:xfrm>
            <a:off x="3686795" y="2716238"/>
            <a:ext cx="1939047" cy="338554"/>
          </a:xfrm>
          <a:prstGeom prst="rect">
            <a:avLst/>
          </a:prstGeom>
          <a:noFill/>
        </p:spPr>
        <p:txBody>
          <a:bodyPr wrap="square" rtlCol="0">
            <a:spAutoFit/>
          </a:bodyPr>
          <a:lstStyle/>
          <a:p>
            <a:pPr algn="ctr"/>
            <a:r>
              <a:rPr lang="en-US" altLang="ko-KR" sz="1600" dirty="0"/>
              <a:t>disassociation</a:t>
            </a:r>
            <a:endParaRPr lang="ko-KR" altLang="en-US" sz="1600" dirty="0"/>
          </a:p>
        </p:txBody>
      </p:sp>
      <p:cxnSp>
        <p:nvCxnSpPr>
          <p:cNvPr id="91" name="연결선: 꺾임 90">
            <a:extLst>
              <a:ext uri="{FF2B5EF4-FFF2-40B4-BE49-F238E27FC236}">
                <a16:creationId xmlns:a16="http://schemas.microsoft.com/office/drawing/2014/main" id="{8CEE106B-B0D0-2611-E84F-D6128EABB875}"/>
              </a:ext>
            </a:extLst>
          </p:cNvPr>
          <p:cNvCxnSpPr>
            <a:cxnSpLocks/>
            <a:stCxn id="68" idx="3"/>
            <a:endCxn id="67" idx="3"/>
          </p:cNvCxnSpPr>
          <p:nvPr/>
        </p:nvCxnSpPr>
        <p:spPr bwMode="auto">
          <a:xfrm flipV="1">
            <a:off x="3438052" y="2009076"/>
            <a:ext cx="12700" cy="1752879"/>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cxnSp>
        <p:nvCxnSpPr>
          <p:cNvPr id="100" name="연결선: 꺾임 99">
            <a:extLst>
              <a:ext uri="{FF2B5EF4-FFF2-40B4-BE49-F238E27FC236}">
                <a16:creationId xmlns:a16="http://schemas.microsoft.com/office/drawing/2014/main" id="{750B0A1D-88F4-99FA-C4FE-DFE8FAB5AED2}"/>
              </a:ext>
            </a:extLst>
          </p:cNvPr>
          <p:cNvCxnSpPr>
            <a:stCxn id="67" idx="1"/>
            <a:endCxn id="69" idx="1"/>
          </p:cNvCxnSpPr>
          <p:nvPr/>
        </p:nvCxnSpPr>
        <p:spPr bwMode="auto">
          <a:xfrm rot="10800000" flipV="1">
            <a:off x="1539804" y="2009076"/>
            <a:ext cx="12700" cy="3311984"/>
          </a:xfrm>
          <a:prstGeom prst="bentConnector3">
            <a:avLst>
              <a:gd name="adj1" fmla="val 8559189"/>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589EEECB-D445-9657-5164-86B35B22F6B9}"/>
              </a:ext>
            </a:extLst>
          </p:cNvPr>
          <p:cNvSpPr txBox="1"/>
          <p:nvPr/>
        </p:nvSpPr>
        <p:spPr>
          <a:xfrm>
            <a:off x="-33911" y="2652165"/>
            <a:ext cx="1791564" cy="738664"/>
          </a:xfrm>
          <a:prstGeom prst="rect">
            <a:avLst/>
          </a:prstGeom>
          <a:noFill/>
        </p:spPr>
        <p:txBody>
          <a:bodyPr wrap="square" rtlCol="0">
            <a:spAutoFit/>
          </a:bodyPr>
          <a:lstStyle/>
          <a:p>
            <a:pPr algn="ctr"/>
            <a:r>
              <a:rPr lang="en-US" altLang="ko-KR" sz="1400" dirty="0"/>
              <a:t>Setup sub-7 GHz link </a:t>
            </a:r>
          </a:p>
          <a:p>
            <a:pPr algn="ctr"/>
            <a:r>
              <a:rPr lang="en-US" altLang="ko-KR" sz="1400" dirty="0"/>
              <a:t>and </a:t>
            </a:r>
            <a:r>
              <a:rPr lang="en-US" altLang="ko-KR" sz="1400" dirty="0" err="1"/>
              <a:t>mmWave</a:t>
            </a:r>
            <a:r>
              <a:rPr lang="en-US" altLang="ko-KR" sz="1400" dirty="0"/>
              <a:t> link </a:t>
            </a:r>
          </a:p>
          <a:p>
            <a:pPr algn="ctr"/>
            <a:r>
              <a:rPr lang="en-US" altLang="ko-KR" sz="1400" dirty="0"/>
              <a:t>( ML setup)</a:t>
            </a:r>
            <a:endParaRPr lang="ko-KR" altLang="en-US" sz="1400" dirty="0"/>
          </a:p>
        </p:txBody>
      </p:sp>
    </p:spTree>
    <p:extLst>
      <p:ext uri="{BB962C8B-B14F-4D97-AF65-F5344CB8AC3E}">
        <p14:creationId xmlns:p14="http://schemas.microsoft.com/office/powerpoint/2010/main" val="202740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smtClean="0"/>
              <a:t>Discussion on SP1 </a:t>
            </a:r>
            <a:r>
              <a:rPr lang="en-US" altLang="ko-KR" dirty="0"/>
              <a:t>in </a:t>
            </a:r>
            <a:r>
              <a:rPr lang="en-US" altLang="ko-KR" dirty="0" smtClean="0"/>
              <a:t>[1]</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normAutofit fontScale="92500" lnSpcReduction="10000"/>
          </a:bodyPr>
          <a:lstStyle/>
          <a:p>
            <a:pPr>
              <a:lnSpc>
                <a:spcPct val="150000"/>
              </a:lnSpc>
            </a:pPr>
            <a:r>
              <a:rPr lang="en-US" altLang="ko-KR" sz="2000" dirty="0"/>
              <a:t>Do you support to define the following terminologies for </a:t>
            </a:r>
            <a:r>
              <a:rPr lang="en-US" altLang="ko-KR" sz="2000" dirty="0" err="1"/>
              <a:t>TGbq</a:t>
            </a:r>
            <a:r>
              <a:rPr lang="en-US" altLang="ko-KR" sz="2000" dirty="0"/>
              <a:t>?</a:t>
            </a:r>
          </a:p>
          <a:p>
            <a:pPr lvl="1">
              <a:lnSpc>
                <a:spcPct val="150000"/>
              </a:lnSpc>
            </a:pPr>
            <a:r>
              <a:rPr lang="en-US" altLang="ko-KR" sz="1800" dirty="0" smtClean="0"/>
              <a:t>IMMW </a:t>
            </a:r>
            <a:r>
              <a:rPr lang="en-US" altLang="ko-KR" sz="1800" dirty="0"/>
              <a:t>AP </a:t>
            </a:r>
            <a:r>
              <a:rPr lang="en-US" altLang="ko-KR" sz="1800" dirty="0" smtClean="0"/>
              <a:t>MLD is </a:t>
            </a:r>
            <a:r>
              <a:rPr lang="en-US" altLang="ko-KR" sz="1800" dirty="0"/>
              <a:t>the AP MLD that has one or more than one link operating on 2.4, 5, or 6 GHz bandwidth and has the </a:t>
            </a:r>
            <a:r>
              <a:rPr lang="en-US" altLang="ko-KR" sz="1800" b="1" dirty="0">
                <a:solidFill>
                  <a:srgbClr val="C00000"/>
                </a:solidFill>
              </a:rPr>
              <a:t>only one link</a:t>
            </a:r>
            <a:r>
              <a:rPr lang="en-US" altLang="ko-KR" sz="1800" dirty="0"/>
              <a:t> operating on 42-71 GHz bandwidth</a:t>
            </a:r>
          </a:p>
          <a:p>
            <a:pPr lvl="1">
              <a:lnSpc>
                <a:spcPct val="150000"/>
              </a:lnSpc>
            </a:pPr>
            <a:r>
              <a:rPr lang="en-US" altLang="ko-KR" sz="1800" dirty="0" smtClean="0"/>
              <a:t>IMMW Non-AP MLD </a:t>
            </a:r>
            <a:r>
              <a:rPr lang="en-US" altLang="ko-KR" sz="1800" dirty="0"/>
              <a:t>is the non-AP MLD that has one or more than one link operating on 2.4, 5, or 6 GHz bandwidth and has the </a:t>
            </a:r>
            <a:r>
              <a:rPr lang="en-US" altLang="ko-KR" sz="1800" b="1" dirty="0">
                <a:solidFill>
                  <a:srgbClr val="C00000"/>
                </a:solidFill>
              </a:rPr>
              <a:t>only one link</a:t>
            </a:r>
            <a:r>
              <a:rPr lang="en-US" altLang="ko-KR" sz="1800" dirty="0"/>
              <a:t> operating on </a:t>
            </a:r>
            <a:r>
              <a:rPr lang="en-US" altLang="ko-KR" sz="1800" dirty="0" smtClean="0"/>
              <a:t>42-71 </a:t>
            </a:r>
            <a:r>
              <a:rPr lang="en-US" altLang="ko-KR" sz="1800" dirty="0"/>
              <a:t>GHz bandwidth</a:t>
            </a:r>
          </a:p>
          <a:p>
            <a:pPr marL="457188" lvl="1" indent="0">
              <a:lnSpc>
                <a:spcPct val="150000"/>
              </a:lnSpc>
              <a:buNone/>
            </a:pPr>
            <a:endParaRPr lang="en-US" altLang="ko-KR" sz="1200" dirty="0"/>
          </a:p>
          <a:p>
            <a:pPr marL="457188" lvl="1" indent="0">
              <a:lnSpc>
                <a:spcPct val="150000"/>
              </a:lnSpc>
              <a:buNone/>
            </a:pPr>
            <a:r>
              <a:rPr lang="en-US" altLang="ko-KR" sz="1200" dirty="0"/>
              <a:t>NOTE 1: </a:t>
            </a:r>
            <a:r>
              <a:rPr lang="en-US" altLang="ko-KR" sz="1200" dirty="0" smtClean="0"/>
              <a:t>sub-7 </a:t>
            </a:r>
            <a:r>
              <a:rPr lang="en-US" altLang="ko-KR" sz="1200" dirty="0"/>
              <a:t>GHz link is the term to indicate the one of the links operating on 2.4, 5, or 6 GHz bandwidth</a:t>
            </a:r>
          </a:p>
          <a:p>
            <a:pPr marL="457188" lvl="1" indent="0">
              <a:lnSpc>
                <a:spcPct val="150000"/>
              </a:lnSpc>
              <a:buNone/>
            </a:pPr>
            <a:r>
              <a:rPr lang="en-US" altLang="ko-KR" sz="1200" dirty="0"/>
              <a:t>NOTE 2: </a:t>
            </a:r>
            <a:r>
              <a:rPr lang="en-US" altLang="ko-KR" sz="1200" dirty="0" err="1" smtClean="0"/>
              <a:t>mmWave</a:t>
            </a:r>
            <a:r>
              <a:rPr lang="en-US" altLang="ko-KR" sz="1200" dirty="0" smtClean="0"/>
              <a:t> </a:t>
            </a:r>
            <a:r>
              <a:rPr lang="en-US" altLang="ko-KR" sz="1200" dirty="0"/>
              <a:t>link is the term to indicate the link operating on 42-71 GHz bandwidth and defined by the </a:t>
            </a:r>
            <a:r>
              <a:rPr lang="en-US" altLang="ko-KR" sz="1200" dirty="0" err="1"/>
              <a:t>TGbq</a:t>
            </a:r>
            <a:r>
              <a:rPr lang="en-US" altLang="ko-KR" sz="1200" dirty="0"/>
              <a:t> amendment</a:t>
            </a:r>
          </a:p>
          <a:p>
            <a:pPr marL="457188" lvl="1" indent="0">
              <a:lnSpc>
                <a:spcPct val="150000"/>
              </a:lnSpc>
              <a:buNone/>
            </a:pPr>
            <a:r>
              <a:rPr lang="en-US" altLang="ko-KR" sz="1200" dirty="0"/>
              <a:t>NOTE 3: Both </a:t>
            </a:r>
            <a:r>
              <a:rPr lang="en-US" altLang="ko-KR" sz="1200" dirty="0" smtClean="0"/>
              <a:t>IMMW </a:t>
            </a:r>
            <a:r>
              <a:rPr lang="en-US" altLang="ko-KR" sz="1200" dirty="0"/>
              <a:t>AP </a:t>
            </a:r>
            <a:r>
              <a:rPr lang="en-US" altLang="ko-KR" sz="1200" dirty="0" smtClean="0"/>
              <a:t>MLD and IMMW Non-AP MLD </a:t>
            </a:r>
            <a:r>
              <a:rPr lang="en-US" altLang="ko-KR" sz="1200" dirty="0"/>
              <a:t>shall follow the additional rules or exceptions as defined in the </a:t>
            </a:r>
            <a:r>
              <a:rPr lang="en-US" altLang="ko-KR" sz="1200" dirty="0" err="1"/>
              <a:t>TGbq</a:t>
            </a:r>
            <a:r>
              <a:rPr lang="en-US" altLang="ko-KR" sz="1200" dirty="0"/>
              <a:t> amendment</a:t>
            </a:r>
          </a:p>
          <a:p>
            <a:pPr>
              <a:lnSpc>
                <a:spcPct val="150000"/>
              </a:lnSpc>
            </a:pPr>
            <a:r>
              <a:rPr lang="en-US" altLang="ko-KR" sz="1800" dirty="0" smtClean="0"/>
              <a:t>The purpose of introducing SP1 is </a:t>
            </a:r>
          </a:p>
          <a:p>
            <a:pPr lvl="1">
              <a:lnSpc>
                <a:spcPct val="150000"/>
              </a:lnSpc>
            </a:pPr>
            <a:r>
              <a:rPr lang="en-US" altLang="ko-KR" sz="1400" dirty="0" smtClean="0"/>
              <a:t>1) to define short terminologies/alias to indicate an AP MLD or Non-AP MLD that are used in </a:t>
            </a:r>
            <a:r>
              <a:rPr lang="en-US" altLang="ko-KR" sz="1400" dirty="0" err="1" smtClean="0"/>
              <a:t>TGbq</a:t>
            </a:r>
            <a:r>
              <a:rPr lang="en-US" altLang="ko-KR" sz="1400" dirty="0" smtClean="0"/>
              <a:t> discussion</a:t>
            </a:r>
          </a:p>
          <a:p>
            <a:pPr lvl="1">
              <a:lnSpc>
                <a:spcPct val="150000"/>
              </a:lnSpc>
            </a:pPr>
            <a:r>
              <a:rPr lang="en-US" altLang="ko-KR" sz="1400" dirty="0" smtClean="0"/>
              <a:t>2) to limit the number of </a:t>
            </a:r>
            <a:r>
              <a:rPr lang="en-US" altLang="ko-KR" sz="1400" dirty="0" err="1" smtClean="0"/>
              <a:t>mmWave</a:t>
            </a:r>
            <a:r>
              <a:rPr lang="en-US" altLang="ko-KR" sz="1400" dirty="0" smtClean="0"/>
              <a:t> link in the AP or Non-AP (need more discussion with the next slide)</a:t>
            </a:r>
            <a:endParaRPr lang="ko-KR" altLang="en-US" sz="1400" dirty="0"/>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cxnSp>
        <p:nvCxnSpPr>
          <p:cNvPr id="6" name="직선 연결선 5"/>
          <p:cNvCxnSpPr/>
          <p:nvPr/>
        </p:nvCxnSpPr>
        <p:spPr bwMode="auto">
          <a:xfrm>
            <a:off x="713232" y="4925568"/>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5771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SP1 in [1]</a:t>
            </a:r>
            <a:endParaRPr lang="en-US" dirty="0"/>
          </a:p>
        </p:txBody>
      </p:sp>
      <p:sp>
        <p:nvSpPr>
          <p:cNvPr id="3" name="내용 개체 틀 2"/>
          <p:cNvSpPr>
            <a:spLocks noGrp="1"/>
          </p:cNvSpPr>
          <p:nvPr>
            <p:ph idx="1"/>
          </p:nvPr>
        </p:nvSpPr>
        <p:spPr>
          <a:xfrm>
            <a:off x="914399" y="1752600"/>
            <a:ext cx="7080433" cy="4343400"/>
          </a:xfrm>
        </p:spPr>
        <p:txBody>
          <a:bodyPr/>
          <a:lstStyle/>
          <a:p>
            <a:pPr>
              <a:lnSpc>
                <a:spcPct val="120000"/>
              </a:lnSpc>
            </a:pPr>
            <a:r>
              <a:rPr lang="en-US" sz="1600" b="0" dirty="0"/>
              <a:t>We agree that the STA discussed in </a:t>
            </a:r>
            <a:r>
              <a:rPr lang="en-US" sz="1600" b="0" dirty="0" err="1"/>
              <a:t>TGbq</a:t>
            </a:r>
            <a:r>
              <a:rPr lang="en-US" sz="1600" b="0" dirty="0"/>
              <a:t> </a:t>
            </a:r>
            <a:r>
              <a:rPr lang="en-US" sz="1600" b="0" dirty="0" smtClean="0"/>
              <a:t>SHALL </a:t>
            </a:r>
            <a:r>
              <a:rPr lang="en-US" sz="1600" b="0" dirty="0"/>
              <a:t>be MLD. </a:t>
            </a:r>
            <a:r>
              <a:rPr lang="en-US" sz="1600" b="0" dirty="0" smtClean="0"/>
              <a:t/>
            </a:r>
            <a:br>
              <a:rPr lang="en-US" sz="1600" b="0" dirty="0" smtClean="0"/>
            </a:br>
            <a:r>
              <a:rPr lang="en-US" sz="1600" b="0" dirty="0" smtClean="0"/>
              <a:t>Additionally</a:t>
            </a:r>
            <a:r>
              <a:rPr lang="en-US" sz="1600" b="0" dirty="0"/>
              <a:t>, it is clear that it </a:t>
            </a:r>
            <a:r>
              <a:rPr lang="en-US" sz="1600" b="0" dirty="0" smtClean="0"/>
              <a:t>SHALL </a:t>
            </a:r>
            <a:r>
              <a:rPr lang="en-US" sz="1600" b="0" dirty="0"/>
              <a:t>support one </a:t>
            </a:r>
            <a:r>
              <a:rPr lang="en-US" sz="1600" b="0" dirty="0" smtClean="0"/>
              <a:t>or </a:t>
            </a:r>
            <a:r>
              <a:rPr lang="en-US" sz="1600" b="0" dirty="0"/>
              <a:t>multiple sub-7GHz </a:t>
            </a:r>
            <a:r>
              <a:rPr lang="en-US" sz="1600" b="0" dirty="0" smtClean="0"/>
              <a:t>link(s).</a:t>
            </a:r>
          </a:p>
          <a:p>
            <a:pPr>
              <a:lnSpc>
                <a:spcPct val="120000"/>
              </a:lnSpc>
            </a:pPr>
            <a:r>
              <a:rPr lang="en-US" sz="1600" b="0" dirty="0" smtClean="0"/>
              <a:t>It is also clear that the STA discussed in </a:t>
            </a:r>
            <a:r>
              <a:rPr lang="en-US" sz="1600" b="0" dirty="0" err="1" smtClean="0"/>
              <a:t>TGbq</a:t>
            </a:r>
            <a:r>
              <a:rPr lang="en-US" sz="1600" b="0" dirty="0" smtClean="0"/>
              <a:t> SHALL support at least one </a:t>
            </a:r>
            <a:r>
              <a:rPr lang="en-US" sz="1600" b="0" dirty="0" err="1" smtClean="0"/>
              <a:t>mmWave</a:t>
            </a:r>
            <a:r>
              <a:rPr lang="en-US" sz="1600" b="0" dirty="0" smtClean="0"/>
              <a:t> link.</a:t>
            </a:r>
          </a:p>
          <a:p>
            <a:pPr>
              <a:lnSpc>
                <a:spcPct val="120000"/>
              </a:lnSpc>
            </a:pPr>
            <a:r>
              <a:rPr lang="en-US" sz="1600" b="0" dirty="0" smtClean="0"/>
              <a:t>Open questions</a:t>
            </a:r>
          </a:p>
          <a:p>
            <a:pPr lvl="1">
              <a:lnSpc>
                <a:spcPct val="120000"/>
              </a:lnSpc>
            </a:pPr>
            <a:r>
              <a:rPr lang="en-US" sz="1400" dirty="0" smtClean="0"/>
              <a:t>Q1) In order to achieve minimum interoperability between AP and Non-AP STA, do we need a link of a particular band (e.g., 2.4GHz) to be mandatorily implemented?</a:t>
            </a:r>
          </a:p>
          <a:p>
            <a:pPr lvl="1">
              <a:lnSpc>
                <a:spcPct val="120000"/>
              </a:lnSpc>
            </a:pPr>
            <a:r>
              <a:rPr lang="en-US" sz="1400" b="0" dirty="0" smtClean="0"/>
              <a:t>Q2) As a part of </a:t>
            </a:r>
            <a:r>
              <a:rPr lang="en-US" sz="1400" b="0" dirty="0" err="1" smtClean="0"/>
              <a:t>TGbq</a:t>
            </a:r>
            <a:r>
              <a:rPr lang="en-US" sz="1400" b="0" dirty="0" smtClean="0"/>
              <a:t> scope, what is the number of </a:t>
            </a:r>
            <a:r>
              <a:rPr lang="en-US" sz="1400" b="0" dirty="0" err="1" smtClean="0"/>
              <a:t>mmWave</a:t>
            </a:r>
            <a:r>
              <a:rPr lang="en-US" sz="1400" b="0" dirty="0" smtClean="0"/>
              <a:t> link(s) that can be implemented in AP MLD or Non-AP MLD?</a:t>
            </a:r>
          </a:p>
          <a:p>
            <a:pPr lvl="2">
              <a:lnSpc>
                <a:spcPct val="120000"/>
              </a:lnSpc>
            </a:pPr>
            <a:r>
              <a:rPr lang="en-US" sz="1200" dirty="0"/>
              <a:t>Considering factors such as 60GHz antennas and RF </a:t>
            </a:r>
            <a:r>
              <a:rPr lang="en-US" sz="1200" dirty="0" smtClean="0"/>
              <a:t>modules equipped in a device, </a:t>
            </a:r>
            <a:r>
              <a:rPr lang="en-US" sz="1200" dirty="0"/>
              <a:t>it is </a:t>
            </a:r>
            <a:r>
              <a:rPr lang="en-US" sz="1200" dirty="0" smtClean="0"/>
              <a:t>practical </a:t>
            </a:r>
            <a:r>
              <a:rPr lang="en-US" sz="1200" dirty="0"/>
              <a:t>for Non-AP MLD to have </a:t>
            </a:r>
            <a:r>
              <a:rPr lang="en-US" sz="1200" dirty="0" smtClean="0"/>
              <a:t>one </a:t>
            </a:r>
            <a:r>
              <a:rPr lang="en-US" sz="1200" dirty="0" err="1" smtClean="0"/>
              <a:t>mmWave</a:t>
            </a:r>
            <a:r>
              <a:rPr lang="en-US" sz="1200" dirty="0" smtClean="0"/>
              <a:t> link. </a:t>
            </a:r>
            <a:r>
              <a:rPr lang="en-US" sz="1200" dirty="0"/>
              <a:t>However, </a:t>
            </a:r>
            <a:r>
              <a:rPr lang="en-US" sz="1200" dirty="0" smtClean="0"/>
              <a:t>whether </a:t>
            </a:r>
            <a:r>
              <a:rPr lang="en-US" sz="1200" dirty="0"/>
              <a:t>there is a need to impose such </a:t>
            </a:r>
            <a:r>
              <a:rPr lang="en-US" sz="1200" dirty="0" smtClean="0"/>
              <a:t>a limitation </a:t>
            </a:r>
            <a:r>
              <a:rPr lang="en-US" sz="1200" dirty="0"/>
              <a:t>from the perspective of specification development </a:t>
            </a:r>
            <a:r>
              <a:rPr lang="en-US" sz="1200" dirty="0" smtClean="0"/>
              <a:t>remains </a:t>
            </a:r>
            <a:r>
              <a:rPr lang="en-US" sz="1200" dirty="0"/>
              <a:t>an additional </a:t>
            </a:r>
            <a:r>
              <a:rPr lang="en-US" sz="1200" dirty="0" smtClean="0"/>
              <a:t>discussion point.</a:t>
            </a:r>
          </a:p>
          <a:p>
            <a:pPr lvl="2">
              <a:lnSpc>
                <a:spcPct val="120000"/>
              </a:lnSpc>
            </a:pPr>
            <a:r>
              <a:rPr lang="en-US" sz="1200" dirty="0" smtClean="0"/>
              <a:t>If multiple </a:t>
            </a:r>
            <a:r>
              <a:rPr lang="en-US" sz="1200" dirty="0" err="1" smtClean="0"/>
              <a:t>mmWave</a:t>
            </a:r>
            <a:r>
              <a:rPr lang="en-US" sz="1200" dirty="0" smtClean="0"/>
              <a:t> links are allowed, is there a possibility that the protocol could become more complex to handle those multiple </a:t>
            </a:r>
            <a:r>
              <a:rPr lang="en-US" sz="1200" dirty="0" err="1" smtClean="0"/>
              <a:t>mmWave</a:t>
            </a:r>
            <a:r>
              <a:rPr lang="en-US" sz="1200" dirty="0" smtClean="0"/>
              <a:t> links from association, management, or operation perspective?</a:t>
            </a:r>
          </a:p>
          <a:p>
            <a:pPr lvl="2">
              <a:lnSpc>
                <a:spcPct val="120000"/>
              </a:lnSpc>
            </a:pPr>
            <a:endParaRPr lang="en-US" sz="1200" dirty="0" smtClean="0"/>
          </a:p>
          <a:p>
            <a:pPr lvl="2">
              <a:lnSpc>
                <a:spcPct val="120000"/>
              </a:lnSpc>
            </a:pPr>
            <a:endParaRPr lang="en-US" sz="1200" b="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
        <p:nvSpPr>
          <p:cNvPr id="6" name="직사각형 5"/>
          <p:cNvSpPr/>
          <p:nvPr/>
        </p:nvSpPr>
        <p:spPr bwMode="auto">
          <a:xfrm>
            <a:off x="7916091" y="1600200"/>
            <a:ext cx="4153989" cy="10659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직사각형 6"/>
          <p:cNvSpPr/>
          <p:nvPr/>
        </p:nvSpPr>
        <p:spPr bwMode="auto">
          <a:xfrm>
            <a:off x="8053251" y="2150148"/>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Sub-7 Link 1</a:t>
            </a:r>
          </a:p>
        </p:txBody>
      </p:sp>
      <p:sp>
        <p:nvSpPr>
          <p:cNvPr id="10" name="직사각형 9"/>
          <p:cNvSpPr/>
          <p:nvPr/>
        </p:nvSpPr>
        <p:spPr bwMode="auto">
          <a:xfrm>
            <a:off x="9130211" y="2150148"/>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smtClean="0">
                <a:ln>
                  <a:noFill/>
                </a:ln>
                <a:solidFill>
                  <a:schemeClr val="tx1"/>
                </a:solidFill>
                <a:effectLst/>
                <a:latin typeface="Times New Roman" pitchFamily="18" charset="0"/>
              </a:rPr>
              <a:t>Sub-7 Link </a:t>
            </a:r>
            <a:r>
              <a:rPr kumimoji="0" lang="en-US" sz="1200" i="1" u="none" strike="noStrike" cap="none" normalizeH="0" baseline="0" dirty="0" err="1" smtClean="0">
                <a:ln>
                  <a:noFill/>
                </a:ln>
                <a:solidFill>
                  <a:schemeClr val="tx1"/>
                </a:solidFill>
                <a:effectLst/>
                <a:latin typeface="Times New Roman" pitchFamily="18" charset="0"/>
              </a:rPr>
              <a:t>i</a:t>
            </a:r>
            <a:endParaRPr kumimoji="0" lang="en-US" sz="1200" i="1"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8788400" y="2165277"/>
            <a:ext cx="243840" cy="307777"/>
          </a:xfrm>
          <a:prstGeom prst="rect">
            <a:avLst/>
          </a:prstGeom>
          <a:noFill/>
        </p:spPr>
        <p:txBody>
          <a:bodyPr wrap="square" rtlCol="0">
            <a:spAutoFit/>
          </a:bodyPr>
          <a:lstStyle/>
          <a:p>
            <a:r>
              <a:rPr lang="en-US" sz="1400" dirty="0" smtClean="0"/>
              <a:t>…</a:t>
            </a:r>
            <a:endParaRPr lang="en-US" sz="1400" dirty="0"/>
          </a:p>
        </p:txBody>
      </p:sp>
      <p:sp>
        <p:nvSpPr>
          <p:cNvPr id="12" name="직사각형 11"/>
          <p:cNvSpPr/>
          <p:nvPr/>
        </p:nvSpPr>
        <p:spPr bwMode="auto">
          <a:xfrm>
            <a:off x="10115731" y="2165142"/>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Times New Roman" pitchFamily="18" charset="0"/>
              </a:rPr>
              <a:t>mmWave</a:t>
            </a:r>
            <a:r>
              <a:rPr kumimoji="0" lang="en-US" sz="1200" b="0" i="0" u="none" strike="noStrike" cap="none" normalizeH="0" baseline="0" dirty="0" smtClean="0">
                <a:ln>
                  <a:noFill/>
                </a:ln>
                <a:solidFill>
                  <a:schemeClr val="tx1"/>
                </a:solidFill>
                <a:effectLst/>
                <a:latin typeface="Times New Roman" pitchFamily="18" charset="0"/>
              </a:rPr>
              <a:t> Link 1</a:t>
            </a:r>
          </a:p>
        </p:txBody>
      </p:sp>
      <p:sp>
        <p:nvSpPr>
          <p:cNvPr id="13" name="직사각형 12"/>
          <p:cNvSpPr/>
          <p:nvPr/>
        </p:nvSpPr>
        <p:spPr bwMode="auto">
          <a:xfrm>
            <a:off x="11192691" y="2150148"/>
            <a:ext cx="777240" cy="437606"/>
          </a:xfrm>
          <a:prstGeom prst="rect">
            <a:avLst/>
          </a:prstGeom>
          <a:noFill/>
          <a:ln w="1270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err="1" smtClean="0">
                <a:ln>
                  <a:noFill/>
                </a:ln>
                <a:solidFill>
                  <a:schemeClr val="bg1">
                    <a:lumMod val="75000"/>
                  </a:schemeClr>
                </a:solidFill>
                <a:effectLst/>
                <a:latin typeface="Times New Roman" pitchFamily="18" charset="0"/>
              </a:rPr>
              <a:t>mmWaveLink</a:t>
            </a:r>
            <a:r>
              <a:rPr kumimoji="0" lang="en-US" sz="1200" i="0" u="none" strike="noStrike" cap="none" normalizeH="0" baseline="0" dirty="0" smtClean="0">
                <a:ln>
                  <a:noFill/>
                </a:ln>
                <a:solidFill>
                  <a:schemeClr val="bg1">
                    <a:lumMod val="75000"/>
                  </a:schemeClr>
                </a:solidFill>
                <a:effectLst/>
                <a:latin typeface="Times New Roman" pitchFamily="18" charset="0"/>
              </a:rPr>
              <a:t> </a:t>
            </a:r>
            <a:r>
              <a:rPr lang="en-US" sz="1200" i="1" dirty="0" smtClean="0">
                <a:solidFill>
                  <a:schemeClr val="bg1">
                    <a:lumMod val="75000"/>
                  </a:schemeClr>
                </a:solidFill>
                <a:latin typeface="Times New Roman" pitchFamily="18" charset="0"/>
              </a:rPr>
              <a:t>j</a:t>
            </a:r>
            <a:endParaRPr kumimoji="0" lang="en-US" sz="1200" i="1" u="none" strike="noStrike" cap="none" normalizeH="0" baseline="0" dirty="0" smtClean="0">
              <a:ln>
                <a:noFill/>
              </a:ln>
              <a:solidFill>
                <a:schemeClr val="bg1">
                  <a:lumMod val="75000"/>
                </a:schemeClr>
              </a:solidFill>
              <a:effectLst/>
              <a:latin typeface="Times New Roman" pitchFamily="18" charset="0"/>
            </a:endParaRPr>
          </a:p>
        </p:txBody>
      </p:sp>
      <p:sp>
        <p:nvSpPr>
          <p:cNvPr id="14" name="TextBox 13"/>
          <p:cNvSpPr txBox="1"/>
          <p:nvPr/>
        </p:nvSpPr>
        <p:spPr>
          <a:xfrm>
            <a:off x="10850880" y="2165277"/>
            <a:ext cx="243840" cy="307777"/>
          </a:xfrm>
          <a:prstGeom prst="rect">
            <a:avLst/>
          </a:prstGeom>
          <a:noFill/>
        </p:spPr>
        <p:txBody>
          <a:bodyPr wrap="square" rtlCol="0">
            <a:spAutoFit/>
          </a:bodyPr>
          <a:lstStyle/>
          <a:p>
            <a:r>
              <a:rPr lang="en-US" sz="1400" dirty="0" smtClean="0"/>
              <a:t>…</a:t>
            </a:r>
            <a:endParaRPr lang="en-US" sz="1400" dirty="0"/>
          </a:p>
        </p:txBody>
      </p:sp>
      <p:sp>
        <p:nvSpPr>
          <p:cNvPr id="18" name="TextBox 17"/>
          <p:cNvSpPr txBox="1"/>
          <p:nvPr/>
        </p:nvSpPr>
        <p:spPr>
          <a:xfrm>
            <a:off x="8788400" y="1614963"/>
            <a:ext cx="2339340" cy="369332"/>
          </a:xfrm>
          <a:prstGeom prst="rect">
            <a:avLst/>
          </a:prstGeom>
          <a:noFill/>
        </p:spPr>
        <p:txBody>
          <a:bodyPr wrap="square" rtlCol="0">
            <a:spAutoFit/>
          </a:bodyPr>
          <a:lstStyle/>
          <a:p>
            <a:pPr algn="ctr"/>
            <a:r>
              <a:rPr lang="en-US" dirty="0" smtClean="0"/>
              <a:t>AP MLD</a:t>
            </a:r>
            <a:endParaRPr lang="en-US" dirty="0"/>
          </a:p>
        </p:txBody>
      </p:sp>
      <p:sp>
        <p:nvSpPr>
          <p:cNvPr id="19" name="직사각형 18"/>
          <p:cNvSpPr/>
          <p:nvPr/>
        </p:nvSpPr>
        <p:spPr bwMode="auto">
          <a:xfrm>
            <a:off x="7916091" y="3137702"/>
            <a:ext cx="4153989" cy="10678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805325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Sub-7 Link 1</a:t>
            </a:r>
          </a:p>
        </p:txBody>
      </p:sp>
      <p:sp>
        <p:nvSpPr>
          <p:cNvPr id="21" name="직사각형 20"/>
          <p:cNvSpPr/>
          <p:nvPr/>
        </p:nvSpPr>
        <p:spPr bwMode="auto">
          <a:xfrm>
            <a:off x="913021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smtClean="0">
                <a:ln>
                  <a:noFill/>
                </a:ln>
                <a:solidFill>
                  <a:schemeClr val="tx1"/>
                </a:solidFill>
                <a:effectLst/>
                <a:latin typeface="Times New Roman" pitchFamily="18" charset="0"/>
              </a:rPr>
              <a:t>Sub-7 Link </a:t>
            </a:r>
            <a:r>
              <a:rPr kumimoji="0" lang="en-US" sz="1200" i="1" u="none" strike="noStrike" cap="none" normalizeH="0" baseline="0" dirty="0" err="1" smtClean="0">
                <a:ln>
                  <a:noFill/>
                </a:ln>
                <a:solidFill>
                  <a:schemeClr val="tx1"/>
                </a:solidFill>
                <a:effectLst/>
                <a:latin typeface="Times New Roman" pitchFamily="18" charset="0"/>
              </a:rPr>
              <a:t>i</a:t>
            </a:r>
            <a:endParaRPr kumimoji="0" lang="en-US" sz="1200" i="1"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8788400" y="3274073"/>
            <a:ext cx="243840" cy="307777"/>
          </a:xfrm>
          <a:prstGeom prst="rect">
            <a:avLst/>
          </a:prstGeom>
          <a:noFill/>
        </p:spPr>
        <p:txBody>
          <a:bodyPr wrap="square" rtlCol="0">
            <a:spAutoFit/>
          </a:bodyPr>
          <a:lstStyle/>
          <a:p>
            <a:r>
              <a:rPr lang="en-US" sz="1400" dirty="0" smtClean="0"/>
              <a:t>…</a:t>
            </a:r>
            <a:endParaRPr lang="en-US" sz="1400" dirty="0"/>
          </a:p>
        </p:txBody>
      </p:sp>
      <p:sp>
        <p:nvSpPr>
          <p:cNvPr id="23" name="직사각형 22"/>
          <p:cNvSpPr/>
          <p:nvPr/>
        </p:nvSpPr>
        <p:spPr bwMode="auto">
          <a:xfrm>
            <a:off x="1011573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Times New Roman" pitchFamily="18" charset="0"/>
              </a:rPr>
              <a:t>mmWave</a:t>
            </a:r>
            <a:r>
              <a:rPr kumimoji="0" lang="en-US" sz="1200" b="0" i="0" u="none" strike="noStrike" cap="none" normalizeH="0" baseline="0" dirty="0" smtClean="0">
                <a:ln>
                  <a:noFill/>
                </a:ln>
                <a:solidFill>
                  <a:schemeClr val="tx1"/>
                </a:solidFill>
                <a:effectLst/>
                <a:latin typeface="Times New Roman" pitchFamily="18" charset="0"/>
              </a:rPr>
              <a:t> Link 1</a:t>
            </a:r>
          </a:p>
        </p:txBody>
      </p:sp>
      <p:sp>
        <p:nvSpPr>
          <p:cNvPr id="24" name="직사각형 23"/>
          <p:cNvSpPr/>
          <p:nvPr/>
        </p:nvSpPr>
        <p:spPr bwMode="auto">
          <a:xfrm>
            <a:off x="11192691" y="3258944"/>
            <a:ext cx="777240" cy="437606"/>
          </a:xfrm>
          <a:prstGeom prst="rect">
            <a:avLst/>
          </a:prstGeom>
          <a:noFill/>
          <a:ln w="1270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err="1" smtClean="0">
                <a:ln>
                  <a:noFill/>
                </a:ln>
                <a:solidFill>
                  <a:schemeClr val="bg1">
                    <a:lumMod val="75000"/>
                  </a:schemeClr>
                </a:solidFill>
                <a:effectLst/>
                <a:latin typeface="Times New Roman" pitchFamily="18" charset="0"/>
              </a:rPr>
              <a:t>mmWaveLink</a:t>
            </a:r>
            <a:r>
              <a:rPr kumimoji="0" lang="en-US" sz="1200" i="0" u="none" strike="noStrike" cap="none" normalizeH="0" baseline="0" dirty="0" smtClean="0">
                <a:ln>
                  <a:noFill/>
                </a:ln>
                <a:solidFill>
                  <a:schemeClr val="bg1">
                    <a:lumMod val="75000"/>
                  </a:schemeClr>
                </a:solidFill>
                <a:effectLst/>
                <a:latin typeface="Times New Roman" pitchFamily="18" charset="0"/>
              </a:rPr>
              <a:t> </a:t>
            </a:r>
            <a:r>
              <a:rPr lang="en-US" sz="1200" i="1" dirty="0" smtClean="0">
                <a:solidFill>
                  <a:schemeClr val="bg1">
                    <a:lumMod val="75000"/>
                  </a:schemeClr>
                </a:solidFill>
                <a:latin typeface="Times New Roman" pitchFamily="18" charset="0"/>
              </a:rPr>
              <a:t>j</a:t>
            </a:r>
            <a:endParaRPr kumimoji="0" lang="en-US" sz="1200" i="1" u="none" strike="noStrike" cap="none" normalizeH="0" baseline="0" dirty="0" smtClean="0">
              <a:ln>
                <a:noFill/>
              </a:ln>
              <a:solidFill>
                <a:schemeClr val="bg1">
                  <a:lumMod val="75000"/>
                </a:schemeClr>
              </a:solidFill>
              <a:effectLst/>
              <a:latin typeface="Times New Roman" pitchFamily="18" charset="0"/>
            </a:endParaRPr>
          </a:p>
        </p:txBody>
      </p:sp>
      <p:sp>
        <p:nvSpPr>
          <p:cNvPr id="25" name="TextBox 24"/>
          <p:cNvSpPr txBox="1"/>
          <p:nvPr/>
        </p:nvSpPr>
        <p:spPr>
          <a:xfrm>
            <a:off x="10850880" y="3274073"/>
            <a:ext cx="243840" cy="307777"/>
          </a:xfrm>
          <a:prstGeom prst="rect">
            <a:avLst/>
          </a:prstGeom>
          <a:noFill/>
        </p:spPr>
        <p:txBody>
          <a:bodyPr wrap="square" rtlCol="0">
            <a:spAutoFit/>
          </a:bodyPr>
          <a:lstStyle/>
          <a:p>
            <a:r>
              <a:rPr lang="en-US" sz="1400" dirty="0" smtClean="0">
                <a:solidFill>
                  <a:schemeClr val="bg1">
                    <a:lumMod val="75000"/>
                  </a:schemeClr>
                </a:solidFill>
              </a:rPr>
              <a:t>…</a:t>
            </a:r>
            <a:endParaRPr lang="en-US" sz="1400" dirty="0">
              <a:solidFill>
                <a:schemeClr val="bg1">
                  <a:lumMod val="75000"/>
                </a:schemeClr>
              </a:solidFill>
            </a:endParaRPr>
          </a:p>
        </p:txBody>
      </p:sp>
      <p:sp>
        <p:nvSpPr>
          <p:cNvPr id="26" name="TextBox 25"/>
          <p:cNvSpPr txBox="1"/>
          <p:nvPr/>
        </p:nvSpPr>
        <p:spPr>
          <a:xfrm>
            <a:off x="8737781" y="3770004"/>
            <a:ext cx="2339340" cy="369332"/>
          </a:xfrm>
          <a:prstGeom prst="rect">
            <a:avLst/>
          </a:prstGeom>
          <a:noFill/>
        </p:spPr>
        <p:txBody>
          <a:bodyPr wrap="square" rtlCol="0">
            <a:spAutoFit/>
          </a:bodyPr>
          <a:lstStyle/>
          <a:p>
            <a:pPr algn="ctr"/>
            <a:r>
              <a:rPr lang="en-US" dirty="0" smtClean="0"/>
              <a:t>Non-AP MLD</a:t>
            </a:r>
            <a:endParaRPr lang="en-US" dirty="0"/>
          </a:p>
        </p:txBody>
      </p:sp>
      <p:cxnSp>
        <p:nvCxnSpPr>
          <p:cNvPr id="28" name="직선 화살표 연결선 27"/>
          <p:cNvCxnSpPr>
            <a:stCxn id="20" idx="0"/>
            <a:endCxn id="7" idx="2"/>
          </p:cNvCxnSpPr>
          <p:nvPr/>
        </p:nvCxnSpPr>
        <p:spPr bwMode="auto">
          <a:xfrm flipV="1">
            <a:off x="8441871" y="2587754"/>
            <a:ext cx="0" cy="67119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0" name="직선 화살표 연결선 29"/>
          <p:cNvCxnSpPr>
            <a:stCxn id="23" idx="0"/>
            <a:endCxn id="12" idx="2"/>
          </p:cNvCxnSpPr>
          <p:nvPr/>
        </p:nvCxnSpPr>
        <p:spPr bwMode="auto">
          <a:xfrm flipV="1">
            <a:off x="10504351" y="2602748"/>
            <a:ext cx="0" cy="656196"/>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3" name="직선 화살표 연결선 32"/>
          <p:cNvCxnSpPr>
            <a:stCxn id="24" idx="0"/>
            <a:endCxn id="13" idx="2"/>
          </p:cNvCxnSpPr>
          <p:nvPr/>
        </p:nvCxnSpPr>
        <p:spPr bwMode="auto">
          <a:xfrm flipV="1">
            <a:off x="11581311" y="2587754"/>
            <a:ext cx="0" cy="671190"/>
          </a:xfrm>
          <a:prstGeom prst="straightConnector1">
            <a:avLst/>
          </a:prstGeom>
          <a:solidFill>
            <a:schemeClr val="accent1"/>
          </a:solidFill>
          <a:ln w="12700" cap="flat" cmpd="sng" algn="ctr">
            <a:solidFill>
              <a:schemeClr val="bg1">
                <a:lumMod val="75000"/>
              </a:schemeClr>
            </a:solidFill>
            <a:prstDash val="solid"/>
            <a:round/>
            <a:headEnd type="triangle"/>
            <a:tailEnd type="triangle"/>
          </a:ln>
          <a:effectLst/>
        </p:spPr>
      </p:cxnSp>
      <p:sp>
        <p:nvSpPr>
          <p:cNvPr id="34" name="TextBox 33"/>
          <p:cNvSpPr txBox="1"/>
          <p:nvPr/>
        </p:nvSpPr>
        <p:spPr>
          <a:xfrm>
            <a:off x="11562044" y="2723942"/>
            <a:ext cx="292608" cy="369332"/>
          </a:xfrm>
          <a:prstGeom prst="rect">
            <a:avLst/>
          </a:prstGeom>
          <a:noFill/>
        </p:spPr>
        <p:txBody>
          <a:bodyPr wrap="square" rtlCol="0">
            <a:spAutoFit/>
          </a:bodyPr>
          <a:lstStyle/>
          <a:p>
            <a:r>
              <a:rPr lang="en-US" dirty="0" smtClean="0">
                <a:solidFill>
                  <a:srgbClr val="C00000"/>
                </a:solidFill>
              </a:rPr>
              <a:t>?</a:t>
            </a:r>
            <a:endParaRPr lang="en-US" dirty="0">
              <a:solidFill>
                <a:srgbClr val="C00000"/>
              </a:solidFill>
            </a:endParaRPr>
          </a:p>
        </p:txBody>
      </p:sp>
      <p:cxnSp>
        <p:nvCxnSpPr>
          <p:cNvPr id="37" name="직선 화살표 연결선 36"/>
          <p:cNvCxnSpPr>
            <a:stCxn id="10" idx="2"/>
            <a:endCxn id="21" idx="0"/>
          </p:cNvCxnSpPr>
          <p:nvPr/>
        </p:nvCxnSpPr>
        <p:spPr bwMode="auto">
          <a:xfrm>
            <a:off x="9518831" y="2587754"/>
            <a:ext cx="0" cy="67119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99596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Discussion on SP2 and SP3 </a:t>
            </a:r>
            <a:r>
              <a:rPr lang="en-US" altLang="ko-KR" dirty="0"/>
              <a:t>in [1]</a:t>
            </a:r>
            <a:endParaRPr lang="en-US" dirty="0"/>
          </a:p>
        </p:txBody>
      </p:sp>
      <p:sp>
        <p:nvSpPr>
          <p:cNvPr id="3" name="내용 개체 틀 2"/>
          <p:cNvSpPr>
            <a:spLocks noGrp="1"/>
          </p:cNvSpPr>
          <p:nvPr>
            <p:ph idx="1"/>
          </p:nvPr>
        </p:nvSpPr>
        <p:spPr/>
        <p:txBody>
          <a:bodyPr>
            <a:normAutofit fontScale="62500" lnSpcReduction="20000"/>
          </a:bodyPr>
          <a:lstStyle/>
          <a:p>
            <a:pPr>
              <a:lnSpc>
                <a:spcPct val="150000"/>
              </a:lnSpc>
            </a:pPr>
            <a:r>
              <a:rPr lang="en-US" altLang="ko-KR" dirty="0" smtClean="0"/>
              <a:t>SP2) Do </a:t>
            </a:r>
            <a:r>
              <a:rPr lang="en-US" altLang="ko-KR" dirty="0"/>
              <a:t>you support to add the following statement to the </a:t>
            </a:r>
            <a:r>
              <a:rPr lang="en-US" altLang="ko-KR" dirty="0" err="1"/>
              <a:t>TGbq</a:t>
            </a:r>
            <a:r>
              <a:rPr lang="en-US" altLang="ko-KR" dirty="0"/>
              <a:t> SFD?</a:t>
            </a:r>
          </a:p>
          <a:p>
            <a:pPr lvl="1">
              <a:lnSpc>
                <a:spcPct val="150000"/>
              </a:lnSpc>
            </a:pPr>
            <a:r>
              <a:rPr lang="en-US" altLang="ko-KR" strike="sngStrike" dirty="0" smtClean="0"/>
              <a:t>TBD IMMW AP shall transmit a Beacon via one of TBD sub-7GHz links containing the Basic Multi-Link element with the Per-STA Profile </a:t>
            </a:r>
            <a:r>
              <a:rPr lang="en-US" altLang="ko-KR" strike="sngStrike" dirty="0" err="1" smtClean="0"/>
              <a:t>subelement</a:t>
            </a:r>
            <a:r>
              <a:rPr lang="en-US" altLang="ko-KR" strike="sngStrike" dirty="0" smtClean="0"/>
              <a:t> corresponding to the TBD </a:t>
            </a:r>
            <a:r>
              <a:rPr lang="en-US" altLang="ko-KR" strike="sngStrike" dirty="0" err="1" smtClean="0"/>
              <a:t>mmWave</a:t>
            </a:r>
            <a:r>
              <a:rPr lang="en-US" altLang="ko-KR" strike="sngStrike" dirty="0" smtClean="0"/>
              <a:t> link in the Basic Multi-Link element </a:t>
            </a:r>
            <a:r>
              <a:rPr lang="en-US" altLang="ko-KR" dirty="0" smtClean="0">
                <a:solidFill>
                  <a:srgbClr val="C00000"/>
                </a:solidFill>
              </a:rPr>
              <a:t>(Currently, we hold a negative stance on this statement)</a:t>
            </a:r>
          </a:p>
          <a:p>
            <a:pPr lvl="1">
              <a:lnSpc>
                <a:spcPct val="150000"/>
              </a:lnSpc>
            </a:pPr>
            <a:r>
              <a:rPr lang="en-US" altLang="ko-KR" dirty="0" smtClean="0"/>
              <a:t>IMMW </a:t>
            </a:r>
            <a:r>
              <a:rPr lang="en-US" altLang="ko-KR" dirty="0" smtClean="0"/>
              <a:t>AP </a:t>
            </a:r>
            <a:r>
              <a:rPr lang="en-US" altLang="ko-KR" dirty="0" smtClean="0"/>
              <a:t>MLD shall </a:t>
            </a:r>
            <a:r>
              <a:rPr lang="en-US" altLang="ko-KR" dirty="0" smtClean="0"/>
              <a:t>not transmit a Beacon via the </a:t>
            </a:r>
            <a:r>
              <a:rPr lang="en-US" altLang="ko-KR" dirty="0" err="1" smtClean="0"/>
              <a:t>mmWave</a:t>
            </a:r>
            <a:r>
              <a:rPr lang="en-US" altLang="ko-KR" dirty="0" smtClean="0"/>
              <a:t> </a:t>
            </a:r>
            <a:r>
              <a:rPr lang="en-US" altLang="ko-KR" dirty="0" smtClean="0"/>
              <a:t>link containing the Basic Multi-Link element with the Per-STA Profile </a:t>
            </a:r>
            <a:r>
              <a:rPr lang="en-US" altLang="ko-KR" dirty="0" err="1" smtClean="0"/>
              <a:t>subelement</a:t>
            </a:r>
            <a:r>
              <a:rPr lang="en-US" altLang="ko-KR" dirty="0" smtClean="0"/>
              <a:t> corresponding to the </a:t>
            </a:r>
            <a:r>
              <a:rPr lang="en-US" altLang="ko-KR" dirty="0" smtClean="0"/>
              <a:t>one of the sub-7GHz </a:t>
            </a:r>
            <a:r>
              <a:rPr lang="en-US" altLang="ko-KR" dirty="0" smtClean="0"/>
              <a:t>links </a:t>
            </a:r>
          </a:p>
          <a:p>
            <a:pPr>
              <a:lnSpc>
                <a:spcPct val="150000"/>
              </a:lnSpc>
            </a:pPr>
            <a:r>
              <a:rPr lang="en-US" altLang="ko-KR" dirty="0" smtClean="0"/>
              <a:t>SP3) Do </a:t>
            </a:r>
            <a:r>
              <a:rPr lang="en-US" altLang="ko-KR" dirty="0"/>
              <a:t>you agree the following statement?</a:t>
            </a:r>
          </a:p>
          <a:p>
            <a:pPr lvl="1">
              <a:lnSpc>
                <a:spcPct val="150000"/>
              </a:lnSpc>
            </a:pPr>
            <a:r>
              <a:rPr lang="en-US" altLang="ko-KR" dirty="0" smtClean="0"/>
              <a:t>IMMW </a:t>
            </a:r>
            <a:r>
              <a:rPr lang="en-US" altLang="ko-KR" dirty="0"/>
              <a:t>AP </a:t>
            </a:r>
            <a:r>
              <a:rPr lang="en-US" altLang="ko-KR" dirty="0" smtClean="0"/>
              <a:t>MLD may </a:t>
            </a:r>
            <a:r>
              <a:rPr lang="en-US" altLang="ko-KR" dirty="0"/>
              <a:t>transmit via the </a:t>
            </a:r>
            <a:r>
              <a:rPr lang="en-US" altLang="ko-KR" dirty="0" err="1" smtClean="0"/>
              <a:t>mmWave</a:t>
            </a:r>
            <a:r>
              <a:rPr lang="en-US" altLang="ko-KR" dirty="0" smtClean="0"/>
              <a:t> </a:t>
            </a:r>
            <a:r>
              <a:rPr lang="en-US" altLang="ko-KR" dirty="0"/>
              <a:t>link a </a:t>
            </a:r>
            <a:r>
              <a:rPr lang="en-US" altLang="ko-KR" dirty="0" err="1" smtClean="0"/>
              <a:t>mmWave</a:t>
            </a:r>
            <a:r>
              <a:rPr lang="en-US" altLang="ko-KR" dirty="0" smtClean="0"/>
              <a:t> </a:t>
            </a:r>
            <a:r>
              <a:rPr lang="en-US" altLang="ko-KR" dirty="0"/>
              <a:t>Beacon in addition to the Beacon transmitted on one of the </a:t>
            </a:r>
            <a:r>
              <a:rPr lang="en-US" altLang="ko-KR" dirty="0" smtClean="0"/>
              <a:t>sub-7GHz </a:t>
            </a:r>
            <a:r>
              <a:rPr lang="en-US" altLang="ko-KR" dirty="0" smtClean="0"/>
              <a:t>links</a:t>
            </a:r>
          </a:p>
          <a:p>
            <a:pPr>
              <a:lnSpc>
                <a:spcPct val="150000"/>
              </a:lnSpc>
            </a:pPr>
            <a:r>
              <a:rPr lang="en-US" altLang="ko-KR" dirty="0" smtClean="0"/>
              <a:t>The purpose of introducing these SPs is </a:t>
            </a:r>
          </a:p>
          <a:p>
            <a:pPr lvl="1">
              <a:lnSpc>
                <a:spcPct val="150000"/>
              </a:lnSpc>
            </a:pPr>
            <a:r>
              <a:rPr lang="en-US" altLang="ko-KR" dirty="0" smtClean="0"/>
              <a:t>to discuss a method for unassociated Non-AP MLDs to determine whether nearby APs support </a:t>
            </a:r>
            <a:r>
              <a:rPr lang="en-US" altLang="ko-KR" dirty="0" err="1" smtClean="0"/>
              <a:t>mmWave</a:t>
            </a:r>
            <a:r>
              <a:rPr lang="en-US" altLang="ko-KR" dirty="0" smtClean="0"/>
              <a:t> links without operating the </a:t>
            </a:r>
            <a:r>
              <a:rPr lang="en-US" altLang="ko-KR" dirty="0" err="1" smtClean="0"/>
              <a:t>mmWave</a:t>
            </a:r>
            <a:r>
              <a:rPr lang="en-US" altLang="ko-KR" dirty="0" smtClean="0"/>
              <a:t> link before an association procedure</a:t>
            </a:r>
          </a:p>
          <a:p>
            <a:pPr lvl="1">
              <a:lnSpc>
                <a:spcPct val="150000"/>
              </a:lnSpc>
            </a:pPr>
            <a:r>
              <a:rPr lang="en-US" altLang="ko-KR" dirty="0" smtClean="0"/>
              <a:t>to provide an example to convey </a:t>
            </a:r>
            <a:r>
              <a:rPr lang="en-US" altLang="ko-KR" dirty="0" err="1" smtClean="0"/>
              <a:t>mmWave</a:t>
            </a:r>
            <a:r>
              <a:rPr lang="en-US" altLang="ko-KR" dirty="0" smtClean="0"/>
              <a:t> link attributes in a Beacon transmitted over sub-7GHz link</a:t>
            </a:r>
          </a:p>
          <a:p>
            <a:pPr>
              <a:lnSpc>
                <a:spcPct val="150000"/>
              </a:lnSpc>
            </a:pPr>
            <a:r>
              <a:rPr lang="en-US" altLang="ko-KR" dirty="0" smtClean="0"/>
              <a:t>It should need more discussion on Sub-7GHz link Beacon extension and </a:t>
            </a:r>
            <a:r>
              <a:rPr lang="en-US" altLang="ko-KR" dirty="0" err="1" smtClean="0"/>
              <a:t>mmWave</a:t>
            </a:r>
            <a:r>
              <a:rPr lang="en-US" altLang="ko-KR" dirty="0" smtClean="0"/>
              <a:t> link Beacon design </a:t>
            </a:r>
            <a:endParaRPr lang="en-US" altLang="ko-KR" dirty="0"/>
          </a:p>
          <a:p>
            <a:pPr marL="457188" lvl="1" indent="0">
              <a:lnSpc>
                <a:spcPct val="150000"/>
              </a:lnSpc>
              <a:buNone/>
            </a:pPr>
            <a:endParaRPr lang="en-US" altLang="ko-KR" sz="160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cxnSp>
        <p:nvCxnSpPr>
          <p:cNvPr id="7" name="직선 연결선 6"/>
          <p:cNvCxnSpPr/>
          <p:nvPr/>
        </p:nvCxnSpPr>
        <p:spPr bwMode="auto">
          <a:xfrm>
            <a:off x="816864" y="4145280"/>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75497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Discussion on SP4 and SP5 </a:t>
            </a:r>
            <a:r>
              <a:rPr lang="en-US" altLang="ko-KR" dirty="0"/>
              <a:t>in [1]</a:t>
            </a:r>
            <a:endParaRPr lang="en-US" dirty="0"/>
          </a:p>
        </p:txBody>
      </p:sp>
      <p:sp>
        <p:nvSpPr>
          <p:cNvPr id="3" name="내용 개체 틀 2"/>
          <p:cNvSpPr>
            <a:spLocks noGrp="1"/>
          </p:cNvSpPr>
          <p:nvPr>
            <p:ph idx="1"/>
          </p:nvPr>
        </p:nvSpPr>
        <p:spPr/>
        <p:txBody>
          <a:bodyPr>
            <a:normAutofit fontScale="47500" lnSpcReduction="20000"/>
          </a:bodyPr>
          <a:lstStyle/>
          <a:p>
            <a:pPr>
              <a:lnSpc>
                <a:spcPct val="150000"/>
              </a:lnSpc>
            </a:pPr>
            <a:r>
              <a:rPr lang="en-US" altLang="ko-KR" sz="2900" dirty="0" smtClean="0"/>
              <a:t>SP4) Do </a:t>
            </a:r>
            <a:r>
              <a:rPr lang="en-US" altLang="ko-KR" sz="2900" dirty="0"/>
              <a:t>you agree the followings?</a:t>
            </a:r>
          </a:p>
          <a:p>
            <a:pPr lvl="1">
              <a:lnSpc>
                <a:spcPct val="150000"/>
              </a:lnSpc>
            </a:pPr>
            <a:r>
              <a:rPr lang="en-US" altLang="ko-KR" sz="2600" dirty="0" smtClean="0"/>
              <a:t>IMMW Non-AP MLD </a:t>
            </a:r>
            <a:r>
              <a:rPr lang="en-US" altLang="ko-KR" sz="2600" dirty="0"/>
              <a:t>shall follow the MLO defined in </a:t>
            </a:r>
            <a:r>
              <a:rPr lang="en-US" altLang="ko-KR" sz="2600" dirty="0" err="1"/>
              <a:t>TGbe</a:t>
            </a:r>
            <a:r>
              <a:rPr lang="en-US" altLang="ko-KR" sz="2600" dirty="0"/>
              <a:t> when it performs (re)association </a:t>
            </a:r>
            <a:r>
              <a:rPr lang="en-US" altLang="ko-KR" sz="2600" dirty="0" smtClean="0"/>
              <a:t>procedure </a:t>
            </a:r>
            <a:r>
              <a:rPr lang="en-US" altLang="ko-KR" sz="2600" dirty="0"/>
              <a:t>with </a:t>
            </a:r>
            <a:r>
              <a:rPr lang="en-US" altLang="ko-KR" sz="2600" dirty="0" smtClean="0"/>
              <a:t>an IMMW AP MLD</a:t>
            </a:r>
            <a:endParaRPr lang="en-US" altLang="ko-KR" sz="2600" dirty="0"/>
          </a:p>
          <a:p>
            <a:pPr lvl="1">
              <a:lnSpc>
                <a:spcPct val="150000"/>
              </a:lnSpc>
            </a:pPr>
            <a:r>
              <a:rPr lang="en-US" altLang="ko-KR" sz="2600" dirty="0" smtClean="0"/>
              <a:t>IMMW Non-AP MLD </a:t>
            </a:r>
            <a:r>
              <a:rPr lang="en-US" altLang="ko-KR" sz="2600" dirty="0"/>
              <a:t>and </a:t>
            </a:r>
            <a:r>
              <a:rPr lang="en-US" altLang="ko-KR" sz="2600" dirty="0" smtClean="0"/>
              <a:t>IMMW </a:t>
            </a:r>
            <a:r>
              <a:rPr lang="en-US" altLang="ko-KR" sz="2600" dirty="0"/>
              <a:t>AP </a:t>
            </a:r>
            <a:r>
              <a:rPr lang="en-US" altLang="ko-KR" sz="2600" dirty="0" smtClean="0"/>
              <a:t>MLD shall </a:t>
            </a:r>
            <a:r>
              <a:rPr lang="en-US" altLang="ko-KR" sz="2600" dirty="0"/>
              <a:t>follow the ML (re)setup and the ML reconfiguration procedures defined in </a:t>
            </a:r>
            <a:r>
              <a:rPr lang="en-US" altLang="ko-KR" sz="2600" dirty="0" err="1"/>
              <a:t>TGbe</a:t>
            </a:r>
            <a:r>
              <a:rPr lang="en-US" altLang="ko-KR" sz="2600" dirty="0"/>
              <a:t> </a:t>
            </a:r>
            <a:r>
              <a:rPr lang="en-US" altLang="ko-KR" sz="2600" u="sng" dirty="0">
                <a:solidFill>
                  <a:srgbClr val="0070C0"/>
                </a:solidFill>
              </a:rPr>
              <a:t>over a sub-7GHz link</a:t>
            </a:r>
            <a:r>
              <a:rPr lang="en-US" altLang="ko-KR" sz="2600" dirty="0"/>
              <a:t> </a:t>
            </a:r>
            <a:r>
              <a:rPr lang="en-US" altLang="ko-KR" sz="2600" dirty="0" smtClean="0"/>
              <a:t>when </a:t>
            </a:r>
            <a:r>
              <a:rPr lang="en-US" altLang="ko-KR" sz="2600" dirty="0"/>
              <a:t>it adds/deletes/removes the TBD </a:t>
            </a:r>
            <a:r>
              <a:rPr lang="en-US" altLang="ko-KR" sz="2600" dirty="0" err="1"/>
              <a:t>mmWave</a:t>
            </a:r>
            <a:r>
              <a:rPr lang="en-US" altLang="ko-KR" sz="2600" dirty="0"/>
              <a:t> link </a:t>
            </a:r>
            <a:endParaRPr lang="en-US" altLang="ko-KR" sz="2600" dirty="0" smtClean="0"/>
          </a:p>
          <a:p>
            <a:pPr>
              <a:lnSpc>
                <a:spcPct val="150000"/>
              </a:lnSpc>
            </a:pPr>
            <a:r>
              <a:rPr lang="en-US" altLang="ko-KR" sz="2900" dirty="0" smtClean="0"/>
              <a:t>SP5) </a:t>
            </a:r>
            <a:r>
              <a:rPr lang="en-US" altLang="ko-KR" sz="2900" dirty="0"/>
              <a:t>Do you agree the following statement?</a:t>
            </a:r>
          </a:p>
          <a:p>
            <a:pPr lvl="1">
              <a:lnSpc>
                <a:spcPct val="150000"/>
              </a:lnSpc>
            </a:pPr>
            <a:r>
              <a:rPr lang="en-US" altLang="ko-KR" sz="2500" dirty="0"/>
              <a:t>TBD IMMW STA shall not transmit a </a:t>
            </a:r>
            <a:r>
              <a:rPr lang="en-US" altLang="ko-KR" sz="2500" strike="sngStrike" dirty="0"/>
              <a:t>Probe Request frame or</a:t>
            </a:r>
            <a:r>
              <a:rPr lang="en-US" altLang="ko-KR" sz="2500" dirty="0"/>
              <a:t> multi-link Probe Request frame to the TBD IMMW </a:t>
            </a:r>
            <a:r>
              <a:rPr lang="en-US" altLang="ko-KR" sz="2500" dirty="0" smtClean="0"/>
              <a:t>AP</a:t>
            </a:r>
          </a:p>
          <a:p>
            <a:pPr>
              <a:lnSpc>
                <a:spcPct val="150000"/>
              </a:lnSpc>
            </a:pPr>
            <a:r>
              <a:rPr lang="en-US" altLang="ko-KR" sz="2900" dirty="0" smtClean="0"/>
              <a:t>SP7) Do </a:t>
            </a:r>
            <a:r>
              <a:rPr lang="en-US" altLang="ko-KR" sz="2900" dirty="0"/>
              <a:t>you agree the followings?</a:t>
            </a:r>
          </a:p>
          <a:p>
            <a:pPr lvl="1">
              <a:lnSpc>
                <a:spcPct val="150000"/>
              </a:lnSpc>
            </a:pPr>
            <a:r>
              <a:rPr lang="en-US" altLang="ko-KR" sz="2500" dirty="0"/>
              <a:t>TBD IMMW STA shall not delete or remove the all the TBD sub-7 GHz links if the TBD </a:t>
            </a:r>
            <a:r>
              <a:rPr lang="en-US" altLang="ko-KR" sz="2500" dirty="0" err="1"/>
              <a:t>mmWave</a:t>
            </a:r>
            <a:r>
              <a:rPr lang="en-US" altLang="ko-KR" sz="2500" dirty="0"/>
              <a:t> link is enabled, i.e., the TBD IMMW STA shall not have the TBD </a:t>
            </a:r>
            <a:r>
              <a:rPr lang="en-US" altLang="ko-KR" sz="2500" dirty="0" err="1"/>
              <a:t>mmWave</a:t>
            </a:r>
            <a:r>
              <a:rPr lang="en-US" altLang="ko-KR" sz="2500" dirty="0"/>
              <a:t> link as the only one setup link. </a:t>
            </a:r>
          </a:p>
          <a:p>
            <a:pPr>
              <a:lnSpc>
                <a:spcPct val="150000"/>
              </a:lnSpc>
            </a:pPr>
            <a:r>
              <a:rPr lang="en-US" altLang="ko-KR" sz="2900" dirty="0" smtClean="0"/>
              <a:t>The purpose of introducing SP4 and SP5 is </a:t>
            </a:r>
          </a:p>
          <a:p>
            <a:pPr lvl="1">
              <a:lnSpc>
                <a:spcPct val="150000"/>
              </a:lnSpc>
            </a:pPr>
            <a:r>
              <a:rPr lang="en-US" altLang="ko-KR" sz="2500" dirty="0" smtClean="0"/>
              <a:t>to propose the adoption of </a:t>
            </a:r>
            <a:r>
              <a:rPr lang="en-US" altLang="ko-KR" sz="2500" dirty="0" err="1" smtClean="0"/>
              <a:t>TGbe’s</a:t>
            </a:r>
            <a:r>
              <a:rPr lang="en-US" altLang="ko-KR" sz="2500" dirty="0" smtClean="0"/>
              <a:t> definition of ML (re)setup and ML reconfiguration for designing </a:t>
            </a:r>
            <a:r>
              <a:rPr lang="en-US" altLang="ko-KR" sz="2500" dirty="0" err="1" smtClean="0"/>
              <a:t>mmWave</a:t>
            </a:r>
            <a:r>
              <a:rPr lang="en-US" altLang="ko-KR" sz="2500" dirty="0" smtClean="0"/>
              <a:t> link association and link management that will be defined by </a:t>
            </a:r>
            <a:r>
              <a:rPr lang="en-US" altLang="ko-KR" sz="2500" dirty="0" err="1" smtClean="0"/>
              <a:t>TGbq</a:t>
            </a:r>
            <a:r>
              <a:rPr lang="en-US" altLang="ko-KR" sz="2500" dirty="0" smtClean="0"/>
              <a:t> with some exception as follows:</a:t>
            </a:r>
          </a:p>
          <a:p>
            <a:pPr lvl="2">
              <a:lnSpc>
                <a:spcPct val="150000"/>
              </a:lnSpc>
            </a:pPr>
            <a:r>
              <a:rPr lang="en-US" altLang="ko-KR" sz="2300" dirty="0" err="1" smtClean="0"/>
              <a:t>mmWave</a:t>
            </a:r>
            <a:r>
              <a:rPr lang="en-US" altLang="ko-KR" sz="2300" dirty="0" smtClean="0"/>
              <a:t> link cannot be the STA that transmits the multi-link Probe Request/Response frame and Link Reconfiguration frame</a:t>
            </a:r>
          </a:p>
          <a:p>
            <a:pPr lvl="2">
              <a:lnSpc>
                <a:spcPct val="150000"/>
              </a:lnSpc>
            </a:pPr>
            <a:r>
              <a:rPr lang="en-US" altLang="ko-KR" sz="2300" dirty="0" err="1" smtClean="0"/>
              <a:t>mmWave</a:t>
            </a:r>
            <a:r>
              <a:rPr lang="en-US" altLang="ko-KR" sz="2300" dirty="0" smtClean="0"/>
              <a:t> link cannot be the only one setup link, i.e., </a:t>
            </a:r>
            <a:r>
              <a:rPr lang="en-US" altLang="ko-KR" sz="2300" dirty="0" err="1" smtClean="0"/>
              <a:t>mmWave</a:t>
            </a:r>
            <a:r>
              <a:rPr lang="en-US" altLang="ko-KR" sz="2300" dirty="0" smtClean="0"/>
              <a:t> link is non-standalone</a:t>
            </a:r>
          </a:p>
          <a:p>
            <a:pPr lvl="2">
              <a:lnSpc>
                <a:spcPct val="150000"/>
              </a:lnSpc>
            </a:pPr>
            <a:endParaRPr lang="en-US" altLang="ko-KR" dirty="0"/>
          </a:p>
          <a:p>
            <a:pPr lvl="1">
              <a:lnSpc>
                <a:spcPct val="150000"/>
              </a:lnSpc>
            </a:pPr>
            <a:endParaRPr lang="en-US" altLang="ko-KR" dirty="0" smtClean="0"/>
          </a:p>
          <a:p>
            <a:pPr lvl="1">
              <a:lnSpc>
                <a:spcPct val="150000"/>
              </a:lnSpc>
            </a:pPr>
            <a:endParaRPr lang="en-US" altLang="ko-KR" dirty="0"/>
          </a:p>
          <a:p>
            <a:pPr>
              <a:lnSpc>
                <a:spcPct val="150000"/>
              </a:lnSpc>
            </a:pPr>
            <a:endParaRPr lang="en-US" altLang="ko-KR" sz="3000" dirty="0"/>
          </a:p>
          <a:p>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cxnSp>
        <p:nvCxnSpPr>
          <p:cNvPr id="6" name="직선 연결선 5"/>
          <p:cNvCxnSpPr/>
          <p:nvPr/>
        </p:nvCxnSpPr>
        <p:spPr bwMode="auto">
          <a:xfrm>
            <a:off x="822960" y="4315968"/>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55724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Discussion on SP6 in </a:t>
            </a:r>
            <a:r>
              <a:rPr lang="en-US" altLang="ko-KR" dirty="0"/>
              <a:t>[1]</a:t>
            </a:r>
            <a:endParaRPr lang="en-US" dirty="0"/>
          </a:p>
        </p:txBody>
      </p:sp>
      <p:sp>
        <p:nvSpPr>
          <p:cNvPr id="3" name="내용 개체 틀 2"/>
          <p:cNvSpPr>
            <a:spLocks noGrp="1"/>
          </p:cNvSpPr>
          <p:nvPr>
            <p:ph idx="1"/>
          </p:nvPr>
        </p:nvSpPr>
        <p:spPr>
          <a:xfrm>
            <a:off x="914400" y="1752600"/>
            <a:ext cx="10363200" cy="4907480"/>
          </a:xfrm>
        </p:spPr>
        <p:txBody>
          <a:bodyPr>
            <a:noAutofit/>
          </a:bodyPr>
          <a:lstStyle/>
          <a:p>
            <a:pPr>
              <a:lnSpc>
                <a:spcPct val="140000"/>
              </a:lnSpc>
            </a:pPr>
            <a:r>
              <a:rPr lang="en-US" altLang="ko-KR" sz="1400" dirty="0"/>
              <a:t>Do you agree the followings?</a:t>
            </a:r>
          </a:p>
          <a:p>
            <a:pPr lvl="1">
              <a:lnSpc>
                <a:spcPct val="140000"/>
              </a:lnSpc>
            </a:pPr>
            <a:r>
              <a:rPr lang="en-US" altLang="ko-KR" sz="1200" dirty="0"/>
              <a:t>There are two cases that </a:t>
            </a:r>
            <a:r>
              <a:rPr lang="en-US" altLang="ko-KR" sz="1200" dirty="0" smtClean="0"/>
              <a:t>IMMW Non-AP MLD </a:t>
            </a:r>
            <a:r>
              <a:rPr lang="en-US" altLang="ko-KR" sz="1200" dirty="0"/>
              <a:t>(re)associates with the </a:t>
            </a:r>
            <a:r>
              <a:rPr lang="en-US" altLang="ko-KR" sz="1200" dirty="0" smtClean="0"/>
              <a:t>IMMW AP MLD </a:t>
            </a:r>
            <a:r>
              <a:rPr lang="en-US" altLang="ko-KR" sz="1200" dirty="0"/>
              <a:t>and enables the </a:t>
            </a:r>
            <a:r>
              <a:rPr lang="en-US" altLang="ko-KR" sz="1200" dirty="0" err="1" smtClean="0"/>
              <a:t>mmWave</a:t>
            </a:r>
            <a:r>
              <a:rPr lang="en-US" altLang="ko-KR" sz="1200" dirty="0" smtClean="0"/>
              <a:t> </a:t>
            </a:r>
            <a:r>
              <a:rPr lang="en-US" altLang="ko-KR" sz="1200" dirty="0"/>
              <a:t>link.</a:t>
            </a:r>
          </a:p>
          <a:p>
            <a:pPr lvl="2">
              <a:lnSpc>
                <a:spcPct val="140000"/>
              </a:lnSpc>
            </a:pPr>
            <a:r>
              <a:rPr lang="en-US" altLang="ko-KR" sz="1100" dirty="0"/>
              <a:t>Case 1) </a:t>
            </a:r>
            <a:r>
              <a:rPr lang="en-US" altLang="ko-KR" sz="1100" dirty="0" smtClean="0"/>
              <a:t>IMMW Non-AP MLD </a:t>
            </a:r>
            <a:r>
              <a:rPr lang="en-US" altLang="ko-KR" sz="1100" dirty="0"/>
              <a:t>associates with </a:t>
            </a:r>
            <a:r>
              <a:rPr lang="en-US" altLang="ko-KR" sz="1100" dirty="0" smtClean="0"/>
              <a:t>an IMMW </a:t>
            </a:r>
            <a:r>
              <a:rPr lang="en-US" altLang="ko-KR" sz="1100" dirty="0"/>
              <a:t>AP </a:t>
            </a:r>
            <a:r>
              <a:rPr lang="en-US" altLang="ko-KR" sz="1100" dirty="0" smtClean="0"/>
              <a:t>MLD by </a:t>
            </a:r>
            <a:r>
              <a:rPr lang="en-US" altLang="ko-KR" sz="1100" dirty="0"/>
              <a:t>transmitting a multi-link Association Request frame with Basic Multi-Link element containing the Per-STA Profile for the </a:t>
            </a:r>
            <a:r>
              <a:rPr lang="en-US" altLang="ko-KR" sz="1100" dirty="0" err="1" smtClean="0"/>
              <a:t>mmWave</a:t>
            </a:r>
            <a:r>
              <a:rPr lang="en-US" altLang="ko-KR" sz="1100" dirty="0" smtClean="0"/>
              <a:t> </a:t>
            </a:r>
            <a:r>
              <a:rPr lang="en-US" altLang="ko-KR" sz="1100" dirty="0"/>
              <a:t>link in the Basic Multi-Link element</a:t>
            </a:r>
          </a:p>
          <a:p>
            <a:pPr lvl="2">
              <a:lnSpc>
                <a:spcPct val="140000"/>
              </a:lnSpc>
            </a:pPr>
            <a:r>
              <a:rPr lang="en-US" altLang="ko-KR" sz="1100" dirty="0"/>
              <a:t>Case 2) </a:t>
            </a:r>
            <a:r>
              <a:rPr lang="en-US" altLang="ko-KR" sz="1100" dirty="0" smtClean="0"/>
              <a:t>IMMW Non-AP MLD </a:t>
            </a:r>
            <a:r>
              <a:rPr lang="en-US" altLang="ko-KR" sz="1100" dirty="0"/>
              <a:t>which has associated with the </a:t>
            </a:r>
            <a:r>
              <a:rPr lang="en-US" altLang="ko-KR" sz="1100" dirty="0" smtClean="0"/>
              <a:t>IMMW AP MLD </a:t>
            </a:r>
            <a:r>
              <a:rPr lang="en-US" altLang="ko-KR" sz="1100" dirty="0"/>
              <a:t>performs ML (re)setup to add the </a:t>
            </a:r>
            <a:r>
              <a:rPr lang="en-US" altLang="ko-KR" sz="1100" dirty="0" err="1" smtClean="0"/>
              <a:t>mmWave</a:t>
            </a:r>
            <a:r>
              <a:rPr lang="en-US" altLang="ko-KR" sz="1100" dirty="0" smtClean="0"/>
              <a:t> </a:t>
            </a:r>
            <a:r>
              <a:rPr lang="en-US" altLang="ko-KR" sz="1100" dirty="0"/>
              <a:t>link by transmitting to the </a:t>
            </a:r>
            <a:r>
              <a:rPr lang="en-US" altLang="ko-KR" sz="1100" dirty="0" smtClean="0"/>
              <a:t>IMMW AP MLD </a:t>
            </a:r>
            <a:r>
              <a:rPr lang="en-US" altLang="ko-KR" sz="1100" dirty="0"/>
              <a:t>a Link Reconfiguration Request frame and the </a:t>
            </a:r>
            <a:r>
              <a:rPr lang="en-US" altLang="ko-KR" sz="1100" dirty="0" smtClean="0"/>
              <a:t>IMMW </a:t>
            </a:r>
            <a:r>
              <a:rPr lang="en-US" altLang="ko-KR" sz="1100" dirty="0"/>
              <a:t>AP </a:t>
            </a:r>
            <a:r>
              <a:rPr lang="en-US" altLang="ko-KR" sz="1100" dirty="0" smtClean="0"/>
              <a:t>MLD responds </a:t>
            </a:r>
            <a:r>
              <a:rPr lang="en-US" altLang="ko-KR" sz="1100" dirty="0"/>
              <a:t>to the </a:t>
            </a:r>
            <a:r>
              <a:rPr lang="en-US" altLang="ko-KR" sz="1100" dirty="0" smtClean="0"/>
              <a:t>IMMW Non-AP MLD </a:t>
            </a:r>
            <a:r>
              <a:rPr lang="en-US" altLang="ko-KR" sz="1100" dirty="0"/>
              <a:t>with the Link Reconfiguration Response </a:t>
            </a:r>
            <a:r>
              <a:rPr lang="en-US" altLang="ko-KR" sz="1100" dirty="0" smtClean="0"/>
              <a:t>frame. </a:t>
            </a:r>
            <a:endParaRPr lang="en-US" altLang="ko-KR" sz="1100" dirty="0"/>
          </a:p>
          <a:p>
            <a:pPr lvl="1">
              <a:lnSpc>
                <a:spcPct val="140000"/>
              </a:lnSpc>
            </a:pPr>
            <a:r>
              <a:rPr lang="en-US" altLang="ko-KR" sz="1200" dirty="0"/>
              <a:t>Other additional cases are TBD</a:t>
            </a:r>
          </a:p>
          <a:p>
            <a:pPr>
              <a:lnSpc>
                <a:spcPct val="140000"/>
              </a:lnSpc>
            </a:pPr>
            <a:r>
              <a:rPr lang="en-US" sz="1400" dirty="0" smtClean="0"/>
              <a:t>The purpose of introducing SP6 is </a:t>
            </a:r>
          </a:p>
          <a:p>
            <a:pPr lvl="1">
              <a:lnSpc>
                <a:spcPct val="140000"/>
              </a:lnSpc>
            </a:pPr>
            <a:r>
              <a:rPr lang="en-US" sz="1200" dirty="0" smtClean="0"/>
              <a:t>to demonstrate possible scenarios during the initial link setup between the AP MLD and the Non-AP MLD, especially for the </a:t>
            </a:r>
            <a:r>
              <a:rPr lang="en-US" sz="1200" dirty="0" err="1" smtClean="0"/>
              <a:t>mmWave</a:t>
            </a:r>
            <a:r>
              <a:rPr lang="en-US" sz="1200" dirty="0" smtClean="0"/>
              <a:t> link</a:t>
            </a:r>
          </a:p>
          <a:p>
            <a:pPr>
              <a:lnSpc>
                <a:spcPct val="140000"/>
              </a:lnSpc>
            </a:pPr>
            <a:r>
              <a:rPr lang="en-US" sz="1400" dirty="0" smtClean="0"/>
              <a:t>However, as with the questions during the July Madrid meeting, there is ambiguity regarding issues related to authentication/association delay when </a:t>
            </a:r>
            <a:r>
              <a:rPr lang="en-US" sz="1400" dirty="0" err="1" smtClean="0"/>
              <a:t>connectinv</a:t>
            </a:r>
            <a:r>
              <a:rPr lang="en-US" sz="1400" dirty="0" smtClean="0"/>
              <a:t> the </a:t>
            </a:r>
            <a:r>
              <a:rPr lang="en-US" sz="1400" dirty="0" err="1" smtClean="0"/>
              <a:t>mmWave</a:t>
            </a:r>
            <a:r>
              <a:rPr lang="en-US" sz="1400" dirty="0" smtClean="0"/>
              <a:t> link later than the initial association, as well as there should be a clear definition of the ‘</a:t>
            </a:r>
            <a:r>
              <a:rPr lang="en-US" sz="1400" dirty="0" err="1" smtClean="0"/>
              <a:t>mmWave</a:t>
            </a:r>
            <a:r>
              <a:rPr lang="en-US" sz="1400" dirty="0" smtClean="0"/>
              <a:t> link associated’ state (in Slide 4), e.g., whether it is related to the active state.</a:t>
            </a:r>
          </a:p>
          <a:p>
            <a:pPr>
              <a:lnSpc>
                <a:spcPct val="140000"/>
              </a:lnSpc>
            </a:pPr>
            <a:r>
              <a:rPr lang="en-US" sz="1400" dirty="0" smtClean="0"/>
              <a:t>So, we’d better to have further discussion on the initial association stage between the AP MLD and the Non-AP MLD</a:t>
            </a:r>
            <a:endParaRPr lang="en-US" sz="140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cxnSp>
        <p:nvCxnSpPr>
          <p:cNvPr id="6" name="직선 연결선 5"/>
          <p:cNvCxnSpPr/>
          <p:nvPr/>
        </p:nvCxnSpPr>
        <p:spPr bwMode="auto">
          <a:xfrm>
            <a:off x="694944" y="3992880"/>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0124054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125060</TotalTime>
  <Words>1771</Words>
  <Application>Microsoft Office PowerPoint</Application>
  <PresentationFormat>와이드스크린</PresentationFormat>
  <Paragraphs>180</Paragraphs>
  <Slides>11</Slides>
  <Notes>1</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8" baseType="lpstr">
      <vt:lpstr>굴림</vt:lpstr>
      <vt:lpstr>맑은 고딕</vt:lpstr>
      <vt:lpstr>Arial</vt:lpstr>
      <vt:lpstr>Times New Roman</vt:lpstr>
      <vt:lpstr>Wingdings</vt:lpstr>
      <vt:lpstr>802-11-Submission</vt:lpstr>
      <vt:lpstr>Document</vt:lpstr>
      <vt:lpstr>On-demand IMMW Activation – follow up</vt:lpstr>
      <vt:lpstr>Recap (IEEE 11-25/1193r1 [1]): Introduction</vt:lpstr>
      <vt:lpstr>Recap [1]: Scenarios to utilize mmWave link</vt:lpstr>
      <vt:lpstr>Recap [1]: IMMW STA’s (simple) state machine</vt:lpstr>
      <vt:lpstr>Discussion on SP1 in [1]</vt:lpstr>
      <vt:lpstr>Discussion on SP1 in [1]</vt:lpstr>
      <vt:lpstr>Discussion on SP2 and SP3 in [1]</vt:lpstr>
      <vt:lpstr>Discussion on SP4 and SP5 in [1]</vt:lpstr>
      <vt:lpstr>Discussion on SP6 in [1]</vt:lpstr>
      <vt:lpstr>Conclusion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On-demand IMMW link activation - follow up</dc:title>
  <dc:creator>Jonghoe Koo</dc:creator>
  <cp:keywords>25/1443r0</cp:keywords>
  <cp:lastModifiedBy>Jonghoe Koo</cp:lastModifiedBy>
  <cp:revision>958</cp:revision>
  <dcterms:created xsi:type="dcterms:W3CDTF">2024-02-21T05:50:27Z</dcterms:created>
  <dcterms:modified xsi:type="dcterms:W3CDTF">2025-09-02T12:55:34Z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FLCMData">
    <vt:lpwstr>C72B03C46CD1E80090ABC36F79B4B2E1C343A5109FB6B8D9DCAA9B46208B8EA8B9E8E3EE311B654F59B151BD78F973B5E168AA35E6F46A24804023D81BC8000E</vt:lpwstr>
  </property>
</Properties>
</file>