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3" r:id="rId3"/>
    <p:sldId id="381" r:id="rId4"/>
    <p:sldId id="384" r:id="rId5"/>
    <p:sldId id="365" r:id="rId6"/>
    <p:sldId id="385" r:id="rId7"/>
    <p:sldId id="383" r:id="rId8"/>
    <p:sldId id="328" r:id="rId9"/>
    <p:sldId id="386" r:id="rId10"/>
    <p:sldId id="387" r:id="rId11"/>
    <p:sldId id="348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D9C666-8142-42C1-9EDA-3B312161E1AB}">
          <p14:sldIdLst>
            <p14:sldId id="256"/>
            <p14:sldId id="343"/>
            <p14:sldId id="381"/>
            <p14:sldId id="384"/>
            <p14:sldId id="365"/>
            <p14:sldId id="385"/>
            <p14:sldId id="383"/>
            <p14:sldId id="328"/>
            <p14:sldId id="386"/>
            <p14:sldId id="387"/>
            <p14:sldId id="3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3" d="100"/>
          <a:sy n="83" d="100"/>
        </p:scale>
        <p:origin x="36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68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93929A-AA3E-BB01-A730-37E092A0CF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4672D0-73CE-191B-150D-CB7BF32EAD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992CB2-9919-4209-BC69-F9AC68AC99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5F6A210-EEDD-746A-1630-9706E761301E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79BA8-7271-8B69-3DC2-E6AFAA41C61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ADF67-A607-5889-6697-FF9AA8FB2E8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225A4-591C-E8A0-8254-749F8C5A0340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15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99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3F182-D249-5170-4164-15D75F855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32A598-CCF6-6E54-1745-35FF1F16A7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11B100-A5AD-EB37-3174-9043988DE4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E313312-867B-54E0-9AD1-EDDECBE5D4D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D34F1-8232-19AC-7B73-38E9E4D1EBB2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7C4E5-261A-102A-A2A1-9ACF31316D93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3F898-4936-787F-EBAF-362089D445ED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26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81A99-AE5F-399F-2BB0-26578E130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80D1ED-9417-BE4F-D0A2-4E4105B95F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B462B8-9F9F-239B-DA90-26C80AE7DB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BDCAA1E-62CD-A2E5-2371-EE6A8FCA5B1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6407D-0B3C-6355-7634-1CF82541BB5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01CDA-CAF8-6A3C-279C-DD6827D3AF4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6162A-DA13-160E-8BBD-1D0013CDD6D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30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5C8B29-FBD2-5439-D08D-BD2AEB5FF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8FC200-563F-CEF3-FCA2-52BFBEBBE9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D2D53B-B7D4-3E2F-8F4E-4F3EE54E14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5B1B3EF-FBCD-E1A7-EB4B-2FA87E11C862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B03208-3694-82BB-47C5-8D7C91519780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ECCFBB-E78D-00BB-912D-E36834CF8CA9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554FC-645B-5DC4-0827-EAC6A4CF9AA7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63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CC2C4-7DE4-2015-34E4-94EB6DEE5E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2AB47F-9AEC-66CA-141D-7726378141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3EDC0A-A128-F1B2-94B6-028B402AA8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E3734C1-7A54-8CB1-61ED-88055D8D7C4E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987B5-24CF-0ECA-06CE-1EE235FFED8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855DA-AD3E-0A87-A1D6-46F676CDB99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1AA6F9-34AE-51B4-ED5E-1F39005A1A90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83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2A798A-6C6F-4461-D0CC-CB52C26E3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46B9EC-C5A1-0C49-3945-D571B81277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24F7C5-30FB-E1F8-8845-8D4830F199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2364A92-BBF7-DE59-2046-F00E900814FF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14275-4EEC-9990-9134-905EB92B1E29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57436-72CD-4647-FCE9-1D913B9D389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D853A-0182-F366-544F-CA08FBBA476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60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EBCF9-741A-63F8-9EDE-C829C51CD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17E157-48CE-DB16-C5CC-CB999E591C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BC96B8-E837-43A9-73F2-14F98783FC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A2486D5-37B3-5885-4AEF-5705AF489663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41520-2A17-633A-D20F-C67FA31FF04F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D6A2C-F481-8FE8-BB2B-17862AAC34E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4DCEA-FF2A-3544-7159-690C4191A37F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14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8F42DF5-7D23-36A6-1A5F-052694642A6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6934201" y="6475414"/>
            <a:ext cx="4455584" cy="180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572000"/>
          </a:xfrm>
        </p:spPr>
        <p:txBody>
          <a:bodyPr/>
          <a:lstStyle>
            <a:lvl1pPr marL="252000" indent="-288000">
              <a:buFont typeface="Wingdings" panose="05000000000000000000" pitchFamily="2" charset="2"/>
              <a:buChar char="§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6000" indent="-2880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64000" indent="-28800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/>
            </a:lvl4pPr>
            <a:lvl5pPr marL="2114550" indent="-28575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 2025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707515-0917-6939-78D9-AFA6AA2474B4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6934201" y="6475414"/>
            <a:ext cx="4455584" cy="180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 2025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6934201" y="6475414"/>
            <a:ext cx="4455584" cy="180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29400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802.11-25/1437r1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vlpubs.nist.gov/nistpubs/fips/nist.fips.203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print.iacr.org/2021/049.pdf" TargetMode="External"/><Relationship Id="rId4" Type="http://schemas.openxmlformats.org/officeDocument/2006/relationships/hyperlink" Target="https://mcs.csueastbay.edu/~lertaul/AESCCMCAMREADY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143000" y="8382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 Scalable Low-Complexity Provisioning Method and Its Improvement for Secure AMP Communication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69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2025-8-8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 2025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477038"/>
              </p:ext>
            </p:extLst>
          </p:nvPr>
        </p:nvGraphicFramePr>
        <p:xfrm>
          <a:off x="923925" y="3398838"/>
          <a:ext cx="10356850" cy="324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80018" imgH="2529818" progId="Word.Document.8">
                  <p:embed/>
                </p:oleObj>
              </mc:Choice>
              <mc:Fallback>
                <p:oleObj name="Document" r:id="rId3" imgW="8080018" imgH="252981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3398838"/>
                        <a:ext cx="10356850" cy="3240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9571" y="30178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BE0923-EDF1-45FA-891B-45E6C163CAE0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7010401" y="6475414"/>
            <a:ext cx="4379384" cy="180975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A51F1-0A6D-10B8-BE40-7D624C644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0F313-65FA-B70A-A084-CD17AE209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57206-C9E5-8C17-0A06-52EC8E67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523999"/>
            <a:ext cx="10460567" cy="4648199"/>
          </a:xfrm>
        </p:spPr>
        <p:txBody>
          <a:bodyPr/>
          <a:lstStyle/>
          <a:p>
            <a:r>
              <a:rPr lang="en-US" sz="2000" dirty="0"/>
              <a:t>Do you agree to add the following text in the </a:t>
            </a:r>
            <a:r>
              <a:rPr lang="en-US" sz="2000" dirty="0" err="1"/>
              <a:t>TGbp</a:t>
            </a:r>
            <a:r>
              <a:rPr lang="en-US" sz="2000" dirty="0"/>
              <a:t> SFD --- 802.11bp shall specify an optional data field identifying a PMK ID and an AMP AP ID in the first authentication message in which the AMP AP sends </a:t>
            </a:r>
            <a:r>
              <a:rPr lang="en-US" sz="2000" dirty="0" err="1"/>
              <a:t>ANonce</a:t>
            </a:r>
            <a:r>
              <a:rPr lang="en-US" sz="2000" dirty="0"/>
              <a:t> to an AMP non-AP STA, such that the AMP non-AP STA can derive a PMK for secure communication with the AMP AP from a pre-configured PMK identified by the PMK ID for scalability purpose?</a:t>
            </a:r>
          </a:p>
          <a:p>
            <a:r>
              <a:rPr lang="en-US" sz="2000" dirty="0"/>
              <a:t>Note:</a:t>
            </a:r>
          </a:p>
          <a:p>
            <a:pPr lvl="1"/>
            <a:r>
              <a:rPr lang="en-US" sz="2000" dirty="0"/>
              <a:t>The secure AMP communication method is defined in Motion 64, 65, 66.</a:t>
            </a:r>
          </a:p>
          <a:p>
            <a:pPr lvl="1"/>
            <a:r>
              <a:rPr lang="en-US" sz="2000" dirty="0"/>
              <a:t>Whether to include backscatter non-AP STAs in this method is TBD.</a:t>
            </a:r>
          </a:p>
          <a:p>
            <a:r>
              <a:rPr lang="en-US" sz="2000" dirty="0"/>
              <a:t>Reference: 11-25/1437, 11-25/1086, 11-25/0831.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55865-820C-673A-9F13-87D528731F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6E1EE-B57A-2A1F-FDE4-2320C684DB46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1F8F5E-A4D3-4ADE-46C6-0F6A2D852D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</a:t>
            </a:r>
            <a:r>
              <a:rPr lang="en-GB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3979392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371600"/>
            <a:ext cx="10460567" cy="5103814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300" dirty="0"/>
              <a:t>Amichai </a:t>
            </a:r>
            <a:r>
              <a:rPr lang="en-US" sz="1300" dirty="0" err="1"/>
              <a:t>Sanderovich</a:t>
            </a:r>
            <a:r>
              <a:rPr lang="en-US" sz="1300" dirty="0"/>
              <a:t>, Sagi Kupferman, Yuval Amran, “Considerations for AMP Devices”, doc: IEEE 802.11-23/1140r0, July 10, 2023.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Joerg Robert, Clemens Korn, “Power Consumption Calculation”, doc: IEEE 802.11-23/1232r0, July 11, 2023.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 err="1"/>
              <a:t>Chuangfeng</a:t>
            </a:r>
            <a:r>
              <a:rPr lang="en-US" sz="1300" dirty="0"/>
              <a:t> He, “Authentication and Security transaction for AMP”, doc: IEEE 802.11-24/1203r0, July 12, 2024.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Hui Luo, Rakesh </a:t>
            </a:r>
            <a:r>
              <a:rPr lang="en-US" sz="1300" dirty="0" err="1"/>
              <a:t>Taori</a:t>
            </a:r>
            <a:r>
              <a:rPr lang="en-US" sz="1300" dirty="0"/>
              <a:t>, “Secure transaction methods with low computation complexity for AMP”, doc: IEEE 802.11-24/1998r1, Jan 7, 2025.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Sanket Kalamkar, George Cherian, Alfred </a:t>
            </a:r>
            <a:r>
              <a:rPr lang="en-US" sz="1300" dirty="0" err="1"/>
              <a:t>Asterjadhi</a:t>
            </a:r>
            <a:r>
              <a:rPr lang="en-US" sz="1300" dirty="0"/>
              <a:t>, “Secure E2E Operation for AMP”, doc: IEEE 802.11-24/2112r0, Dec. 16, 2024.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Hui Luo, Rakesh </a:t>
            </a:r>
            <a:r>
              <a:rPr lang="en-US" sz="1300" dirty="0" err="1"/>
              <a:t>Taori</a:t>
            </a:r>
            <a:r>
              <a:rPr lang="en-US" sz="1300" dirty="0"/>
              <a:t>, Guy-Armand </a:t>
            </a:r>
            <a:r>
              <a:rPr lang="en-US" sz="1300" dirty="0" err="1"/>
              <a:t>Kamendje</a:t>
            </a:r>
            <a:r>
              <a:rPr lang="en-US" sz="1300" dirty="0"/>
              <a:t>, Nelson Costa, “Low-Complexity Provisioning Methods for Low-Complexity Secure AMP Communications”, doc: IEEE 802.11-25/0831r1, May 14, 2025.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Rojan </a:t>
            </a:r>
            <a:r>
              <a:rPr lang="en-US" sz="1300" dirty="0" err="1"/>
              <a:t>Chitrakar</a:t>
            </a:r>
            <a:r>
              <a:rPr lang="en-US" sz="1300" dirty="0"/>
              <a:t>, Lei Huang, Ian Bajaj, “AMP security follow up”, doc: IEEE 802.11-25/0819r0, May 11, 2025.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Hui Luo, Rakesh </a:t>
            </a:r>
            <a:r>
              <a:rPr lang="en-US" sz="1300" dirty="0" err="1"/>
              <a:t>Taori</a:t>
            </a:r>
            <a:r>
              <a:rPr lang="en-US" sz="1300" dirty="0"/>
              <a:t>, Guy-Armand </a:t>
            </a:r>
            <a:r>
              <a:rPr lang="en-US" sz="1300" dirty="0" err="1"/>
              <a:t>Kamendje</a:t>
            </a:r>
            <a:r>
              <a:rPr lang="en-US" sz="1300" dirty="0"/>
              <a:t>, Nelson Costa, “</a:t>
            </a:r>
            <a:r>
              <a:rPr lang="en-GB" sz="1300" dirty="0"/>
              <a:t>Low-Complexity Provisioning Methods for Low-Complexity Secure AMP Communications – Follow Up</a:t>
            </a:r>
            <a:r>
              <a:rPr lang="en-US" sz="1300" dirty="0"/>
              <a:t>”, doc: IEEE 802.11-25/1086r2, July 28, 2025.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NIST, FIPS 203 “Module-Lattice-Based Key-Encapsulation Mechanism Standard”, </a:t>
            </a:r>
            <a:r>
              <a:rPr lang="en-US" sz="1300" dirty="0">
                <a:hlinkClick r:id="rId3"/>
              </a:rPr>
              <a:t>https://nvlpubs.nist.gov/nistpubs/fips/nist.fips.203.pdf</a:t>
            </a:r>
            <a:r>
              <a:rPr lang="en-US" sz="1300" dirty="0"/>
              <a:t>, August 13, 2024.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Levent </a:t>
            </a:r>
            <a:r>
              <a:rPr lang="en-US" sz="1300" dirty="0" err="1"/>
              <a:t>Ertaul</a:t>
            </a:r>
            <a:r>
              <a:rPr lang="en-US" sz="1300" dirty="0"/>
              <a:t>, Anup Mudan, Nausheen Sarfaraz, “Performance Comparison of AES-CCM and AES-GCM Authenticated Encryption Methods”, 2018, </a:t>
            </a:r>
            <a:r>
              <a:rPr lang="en-US" sz="1300" dirty="0">
                <a:hlinkClick r:id="rId4"/>
              </a:rPr>
              <a:t>https://mcs.csueastbay.edu/~lertaul/AESCCMCAMREADY.pdf</a:t>
            </a:r>
            <a:endParaRPr lang="en-US" sz="1300" dirty="0"/>
          </a:p>
          <a:p>
            <a:pPr marL="342900" indent="-342900">
              <a:buFont typeface="+mj-lt"/>
              <a:buAutoNum type="arabicPeriod"/>
            </a:pPr>
            <a:r>
              <a:rPr lang="en-US" sz="1300" b="0" i="0" dirty="0">
                <a:solidFill>
                  <a:srgbClr val="333333"/>
                </a:solidFill>
                <a:effectLst/>
                <a:latin typeface="HelveticaNeue Regular"/>
              </a:rPr>
              <a:t>B. Kieu-Do-Nguyen, T. -T. Hoang, C. -K. Pham and C. Pham-Quoc, "A Power-efficient Implementation of SHA-256 Hash Function for Embedded Applications," </a:t>
            </a:r>
            <a:r>
              <a:rPr lang="en-US" sz="1300" b="0" i="1" dirty="0">
                <a:solidFill>
                  <a:srgbClr val="333333"/>
                </a:solidFill>
                <a:effectLst/>
                <a:latin typeface="HelveticaNeue Regular"/>
              </a:rPr>
              <a:t>2021 International Conference on Advanced Technologies for Communications (ATC)</a:t>
            </a:r>
            <a:r>
              <a:rPr lang="en-US" sz="1300" b="0" i="0" dirty="0">
                <a:solidFill>
                  <a:srgbClr val="333333"/>
                </a:solidFill>
                <a:effectLst/>
                <a:latin typeface="HelveticaNeue Regular"/>
              </a:rPr>
              <a:t>, Ho Chi Minh City, Vietnam, 2021, pp. 39-44, </a:t>
            </a:r>
            <a:r>
              <a:rPr lang="en-US" sz="1300" b="0" i="0" dirty="0" err="1">
                <a:solidFill>
                  <a:srgbClr val="333333"/>
                </a:solidFill>
                <a:effectLst/>
                <a:latin typeface="HelveticaNeue Regular"/>
              </a:rPr>
              <a:t>doi</a:t>
            </a:r>
            <a:r>
              <a:rPr lang="en-US" sz="1300" b="0" i="0" dirty="0">
                <a:solidFill>
                  <a:srgbClr val="333333"/>
                </a:solidFill>
                <a:effectLst/>
                <a:latin typeface="HelveticaNeue Regular"/>
              </a:rPr>
              <a:t>: 10.1109/ATC52653.2021.9598264. (0.018uJ per 32B by SHA256)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Mark D. Aagaard, Nusa </a:t>
            </a:r>
            <a:r>
              <a:rPr lang="en-US" sz="1300" dirty="0" err="1"/>
              <a:t>Zidaric</a:t>
            </a:r>
            <a:r>
              <a:rPr lang="en-US" sz="1300" dirty="0"/>
              <a:t>, “ASIC Benchmarking of Round 2 Candidates in the NIST Lightweight Cryptography Standardization Process”, 2021, </a:t>
            </a:r>
            <a:r>
              <a:rPr lang="en-US" sz="1300" dirty="0">
                <a:hlinkClick r:id="rId5"/>
              </a:rPr>
              <a:t>https://eprint.iacr.org/2021/049.pdf</a:t>
            </a:r>
            <a:r>
              <a:rPr lang="en-US" sz="1300" dirty="0"/>
              <a:t> (AES128 GCM: 12 bits per cycle</a:t>
            </a:r>
            <a:r>
              <a:rPr lang="en-US" sz="1300" b="0" i="0" dirty="0">
                <a:solidFill>
                  <a:srgbClr val="333333"/>
                </a:solidFill>
                <a:effectLst/>
                <a:latin typeface="HelveticaNeue Regular"/>
              </a:rPr>
              <a:t>; </a:t>
            </a:r>
            <a:r>
              <a:rPr lang="en-US" sz="1300" dirty="0"/>
              <a:t>0.28uJ/0.98uJ per 16B block by ASCON/AES128)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5"/>
            <a:ext cx="4379384" cy="1539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</a:t>
            </a:r>
            <a:r>
              <a:rPr lang="en-GB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30974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76400"/>
            <a:ext cx="10460567" cy="4648200"/>
          </a:xfrm>
        </p:spPr>
        <p:txBody>
          <a:bodyPr/>
          <a:lstStyle/>
          <a:p>
            <a:pPr marL="288000">
              <a:spcAft>
                <a:spcPts val="600"/>
              </a:spcAft>
            </a:pPr>
            <a:r>
              <a:rPr lang="en-US" dirty="0"/>
              <a:t>Motion 64, 65, 66 specified a secure AMP communication method using PMK, </a:t>
            </a:r>
            <a:r>
              <a:rPr lang="en-US" dirty="0" err="1"/>
              <a:t>SNonce</a:t>
            </a:r>
            <a:r>
              <a:rPr lang="en-US" dirty="0"/>
              <a:t>, </a:t>
            </a:r>
            <a:r>
              <a:rPr lang="en-US" dirty="0" err="1"/>
              <a:t>ANonce</a:t>
            </a:r>
            <a:r>
              <a:rPr lang="en-US" dirty="0"/>
              <a:t>, and PTK (11-24/1998, 11-24/2112, 11-25/0860, 11-24/1203). The method has low computation complexity (only hash and symmetric cryptography algorithms are used), requiring a high-entropy shared secret (PMK) for mutual authentication and PTK generation for encrypted data exchanges between an AMP AP and an AMP non-AP STA.</a:t>
            </a:r>
          </a:p>
          <a:p>
            <a:pPr marL="288000">
              <a:spcAft>
                <a:spcPts val="600"/>
              </a:spcAft>
            </a:pPr>
            <a:r>
              <a:rPr lang="en-US" dirty="0"/>
              <a:t>If there are </a:t>
            </a:r>
            <a:r>
              <a:rPr lang="en-US" b="1" i="1" dirty="0"/>
              <a:t>m</a:t>
            </a:r>
            <a:r>
              <a:rPr lang="en-US" dirty="0"/>
              <a:t> AMP APs and </a:t>
            </a:r>
            <a:r>
              <a:rPr lang="en-US" b="1" i="1" dirty="0"/>
              <a:t>n</a:t>
            </a:r>
            <a:r>
              <a:rPr lang="en-US" dirty="0"/>
              <a:t> AMP non-AP STAs and if every AMP AP needs secure access to every AMP non-AP STA, a total of </a:t>
            </a:r>
            <a:r>
              <a:rPr lang="en-US" b="1" i="1" dirty="0"/>
              <a:t>m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different PMKs are needed to prevent eavesdropping and impersonating attack, and every AMP non-AP STA needs to store </a:t>
            </a:r>
            <a:r>
              <a:rPr lang="en-US" b="1" i="1" dirty="0"/>
              <a:t>m</a:t>
            </a:r>
            <a:r>
              <a:rPr lang="en-US" dirty="0"/>
              <a:t> PMKs. This is a big burden for PMK provisioning, management, and storage.</a:t>
            </a:r>
          </a:p>
          <a:p>
            <a:pPr marL="288000">
              <a:spcAft>
                <a:spcPts val="600"/>
              </a:spcAft>
            </a:pPr>
            <a:r>
              <a:rPr lang="en-US" dirty="0"/>
              <a:t>This contribution proposes a scalable low-complexity provisioning method and an improvement to the low-complexity secure communication method specified in Motion 64, 65, 66. It can reduce the provisioning burden from </a:t>
            </a:r>
            <a:r>
              <a:rPr lang="en-US" b="1" i="1" dirty="0"/>
              <a:t>m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to </a:t>
            </a:r>
            <a:r>
              <a:rPr lang="en-US" b="1" i="1" dirty="0"/>
              <a:t>m</a:t>
            </a:r>
            <a:r>
              <a:rPr lang="en-US" dirty="0"/>
              <a:t> + </a:t>
            </a:r>
            <a:r>
              <a:rPr lang="en-US" b="1" i="1" dirty="0"/>
              <a:t>n</a:t>
            </a:r>
            <a:r>
              <a:rPr lang="en-US" dirty="0"/>
              <a:t>. Every AMP non-AP STA only needs to store one PMK.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651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71638-F3C2-4814-5920-72EBDD577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40AFE-E954-2F40-8644-8C2FEF80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96069-6573-7022-6A64-60B37C635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47800"/>
            <a:ext cx="10460567" cy="4876800"/>
          </a:xfrm>
        </p:spPr>
        <p:txBody>
          <a:bodyPr/>
          <a:lstStyle/>
          <a:p>
            <a:pPr marL="288000">
              <a:spcAft>
                <a:spcPts val="600"/>
              </a:spcAft>
            </a:pPr>
            <a:r>
              <a:rPr lang="en-US" dirty="0"/>
              <a:t>Use case: </a:t>
            </a:r>
            <a:r>
              <a:rPr lang="en-US" b="1" i="1" dirty="0"/>
              <a:t>n</a:t>
            </a:r>
            <a:r>
              <a:rPr lang="en-US" dirty="0"/>
              <a:t> products (each with a built-in AMP non-AP STA tag) need to go through </a:t>
            </a:r>
            <a:r>
              <a:rPr lang="en-US" b="1" i="1" dirty="0"/>
              <a:t>m</a:t>
            </a:r>
            <a:r>
              <a:rPr lang="en-US" dirty="0"/>
              <a:t> - 1 transitions. At each transition, the delivering person and the receiving person must use their reading devices (AMP AP) to independently verify the existence of </a:t>
            </a:r>
            <a:r>
              <a:rPr lang="en-US" b="1" i="1" dirty="0"/>
              <a:t>n</a:t>
            </a:r>
            <a:r>
              <a:rPr lang="en-US" dirty="0"/>
              <a:t> products with security assurance. </a:t>
            </a:r>
            <a:r>
              <a:rPr lang="en-US" b="1" i="1" dirty="0"/>
              <a:t>m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unique PMKs are needed to prevent missing products at all transitions.</a:t>
            </a:r>
          </a:p>
          <a:p>
            <a:pPr marL="612000" lvl="1">
              <a:spcAft>
                <a:spcPts val="600"/>
              </a:spcAft>
            </a:pPr>
            <a:r>
              <a:rPr lang="en-US" dirty="0"/>
              <a:t>If a tag Ai and a tag Aj use the same PMK in communications with a reading device R, the product with tag Ai can be counted twice and the product with tag Aj can be missing.</a:t>
            </a:r>
          </a:p>
          <a:p>
            <a:pPr marL="612000" lvl="1">
              <a:spcAft>
                <a:spcPts val="600"/>
              </a:spcAft>
            </a:pPr>
            <a:r>
              <a:rPr lang="en-US" dirty="0"/>
              <a:t>If a reading device Ri and a reading device </a:t>
            </a:r>
            <a:r>
              <a:rPr lang="en-US" dirty="0" err="1"/>
              <a:t>Rj</a:t>
            </a:r>
            <a:r>
              <a:rPr lang="en-US" dirty="0"/>
              <a:t> use the same PMK in communications with a tag A, the owner of Ri who knows the PMK between Ri and A can provision the PMK into another tag A’ and replace the product with the tag A by the tag A’ only, without being detected by the owner of </a:t>
            </a:r>
            <a:r>
              <a:rPr lang="en-US" dirty="0" err="1"/>
              <a:t>Rj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D41A3-30AD-31F1-FBA4-4AA5D8F532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B86D5-BFB4-CCF4-8D17-81969DA3AE0B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11DE17-213E-7737-D89F-E61A95DA6D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2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EC046-0BBF-E9E8-ABDA-617148AD4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422FB-E55F-E9AB-D023-D602274F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Scalable Provisioning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47B25-785C-0922-51E8-C18880DF1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47800"/>
            <a:ext cx="10460567" cy="4876800"/>
          </a:xfrm>
        </p:spPr>
        <p:txBody>
          <a:bodyPr/>
          <a:lstStyle/>
          <a:p>
            <a:pPr marL="288000">
              <a:spcAft>
                <a:spcPts val="600"/>
              </a:spcAft>
            </a:pPr>
            <a:r>
              <a:rPr lang="en-US" sz="1600" dirty="0"/>
              <a:t>A dedicated configurator C (an AMP AP identified by C_ID) runs the provisioning protocol based on 11-25/1086 and 11-25/0819 with every tag (AMP non-AP STAs denoted as A1, A2, …, An), generating and saving &lt;A1_ID, PMK1_ID, PMK1&gt;, &lt;A2_ID, PMK2_ID, PMK2&gt;, …, &lt;</a:t>
            </a:r>
            <a:r>
              <a:rPr lang="en-US" sz="1600" dirty="0" err="1"/>
              <a:t>An_ID</a:t>
            </a:r>
            <a:r>
              <a:rPr lang="en-US" sz="1600" dirty="0"/>
              <a:t>, </a:t>
            </a:r>
            <a:r>
              <a:rPr lang="en-US" sz="1600" dirty="0" err="1"/>
              <a:t>PMKn_ID</a:t>
            </a:r>
            <a:r>
              <a:rPr lang="en-US" sz="1600" dirty="0"/>
              <a:t>, </a:t>
            </a:r>
            <a:r>
              <a:rPr lang="en-US" sz="1600" dirty="0" err="1"/>
              <a:t>PMKn</a:t>
            </a:r>
            <a:r>
              <a:rPr lang="en-US" sz="1600" dirty="0"/>
              <a:t>&gt; in C’s memory.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A1_ID is Tag A1’s ID; A2_ID is Tag A2’s ID; …; and </a:t>
            </a:r>
            <a:r>
              <a:rPr lang="en-US" sz="1200" dirty="0" err="1"/>
              <a:t>An_ID</a:t>
            </a:r>
            <a:r>
              <a:rPr lang="en-US" sz="1200" dirty="0"/>
              <a:t> is Tag An’s ID.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Each tag only needs to store one PMK, e.g., Tag A1 only saves &lt;PMK1_ID, PMK1&gt; in its non-volatile memory.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Totally </a:t>
            </a:r>
            <a:r>
              <a:rPr lang="en-US" sz="1200" b="1" i="1" dirty="0"/>
              <a:t>n</a:t>
            </a:r>
            <a:r>
              <a:rPr lang="en-US" sz="1200" dirty="0"/>
              <a:t> runs of 11bp provisioning protocol, between C and </a:t>
            </a:r>
            <a:r>
              <a:rPr lang="en-US" sz="1200" b="1" i="1" dirty="0"/>
              <a:t>n</a:t>
            </a:r>
            <a:r>
              <a:rPr lang="en-US" sz="1200" dirty="0"/>
              <a:t> tags.</a:t>
            </a:r>
          </a:p>
          <a:p>
            <a:pPr marL="288000">
              <a:spcAft>
                <a:spcPts val="600"/>
              </a:spcAft>
            </a:pPr>
            <a:r>
              <a:rPr lang="en-US" sz="1600" dirty="0"/>
              <a:t>C sends a data block {&lt;A1_ID, PMK1_ID, hash(R1_ID || PMK1)&gt;, &lt;A2_ID, PMK2_ID, hash(R1_ID || PMK2)&gt;, …, &lt;</a:t>
            </a:r>
            <a:r>
              <a:rPr lang="en-US" sz="1600" dirty="0" err="1"/>
              <a:t>An_ID</a:t>
            </a:r>
            <a:r>
              <a:rPr lang="en-US" sz="1600" dirty="0"/>
              <a:t>, </a:t>
            </a:r>
            <a:r>
              <a:rPr lang="en-US" sz="1600" dirty="0" err="1"/>
              <a:t>PMKn_ID</a:t>
            </a:r>
            <a:r>
              <a:rPr lang="en-US" sz="1600" dirty="0"/>
              <a:t>, hash(R1_ID || </a:t>
            </a:r>
            <a:r>
              <a:rPr lang="en-US" sz="1600" dirty="0" err="1"/>
              <a:t>PMKn</a:t>
            </a:r>
            <a:r>
              <a:rPr lang="en-US" sz="1600" dirty="0"/>
              <a:t>)&gt;} to reading device R1 using a method out of scope of 11bp.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hash(R1_ID || PMK1) is used as the PMK between R1 and A1; hash(R1_ID || PMK2) is used as the PMK between R1 and A2; …; and hash(R1_ID || </a:t>
            </a:r>
            <a:r>
              <a:rPr lang="en-US" sz="1200" dirty="0" err="1"/>
              <a:t>PMKn</a:t>
            </a:r>
            <a:r>
              <a:rPr lang="en-US" sz="1200" dirty="0"/>
              <a:t>) is used as the PMK between R1 and An.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Similarly, C sends a data block {&lt;A1_ID, PMK1_ID, hash(R2_ID || PMK1)&gt;, &lt;A2_ID, PMK2_ID, hash(R2_ID || PMK2)&gt;, …, &lt;</a:t>
            </a:r>
            <a:r>
              <a:rPr lang="en-US" sz="1200" dirty="0" err="1"/>
              <a:t>An_ID</a:t>
            </a:r>
            <a:r>
              <a:rPr lang="en-US" sz="1200" dirty="0"/>
              <a:t>, </a:t>
            </a:r>
            <a:r>
              <a:rPr lang="en-US" sz="1200" dirty="0" err="1"/>
              <a:t>PMKn_ID</a:t>
            </a:r>
            <a:r>
              <a:rPr lang="en-US" sz="1200" dirty="0"/>
              <a:t>, hash(R2_ID || </a:t>
            </a:r>
            <a:r>
              <a:rPr lang="en-US" sz="1200" dirty="0" err="1"/>
              <a:t>PMKn</a:t>
            </a:r>
            <a:r>
              <a:rPr lang="en-US" sz="1200" dirty="0"/>
              <a:t>)&gt;} to reading device R2. C repeats this process to reading device R3, R4, …, Rm.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Totally </a:t>
            </a:r>
            <a:r>
              <a:rPr lang="en-US" sz="1200" b="1" i="1" dirty="0"/>
              <a:t>m</a:t>
            </a:r>
            <a:r>
              <a:rPr lang="en-US" sz="1200" dirty="0"/>
              <a:t> block transfers from C to </a:t>
            </a:r>
            <a:r>
              <a:rPr lang="en-US" sz="1200" b="1" i="1" dirty="0"/>
              <a:t>m</a:t>
            </a:r>
            <a:r>
              <a:rPr lang="en-US" sz="1200" dirty="0"/>
              <a:t> reading devices.</a:t>
            </a:r>
          </a:p>
          <a:p>
            <a:pPr marL="288000">
              <a:spcAft>
                <a:spcPts val="600"/>
              </a:spcAft>
            </a:pPr>
            <a:r>
              <a:rPr lang="en-US" sz="1600" dirty="0"/>
              <a:t>The PMK used for secure communication between Ri and Aj is hash(</a:t>
            </a:r>
            <a:r>
              <a:rPr lang="en-US" sz="1600" dirty="0" err="1"/>
              <a:t>Ri_ID</a:t>
            </a:r>
            <a:r>
              <a:rPr lang="en-US" sz="1600" dirty="0"/>
              <a:t> || </a:t>
            </a:r>
            <a:r>
              <a:rPr lang="en-US" sz="1600" dirty="0" err="1"/>
              <a:t>PMKj</a:t>
            </a:r>
            <a:r>
              <a:rPr lang="en-US" sz="1600" dirty="0"/>
              <a:t>).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These PMKs are different from each other. Knowing one cannot derive another (C shall never reveal PMK1, PMK2, …, </a:t>
            </a:r>
            <a:r>
              <a:rPr lang="en-US" sz="1200" dirty="0" err="1"/>
              <a:t>PMKn</a:t>
            </a:r>
            <a:r>
              <a:rPr lang="en-US" sz="1200" dirty="0"/>
              <a:t> to anyone).</a:t>
            </a:r>
          </a:p>
          <a:p>
            <a:pPr marL="612000" lvl="1">
              <a:spcAft>
                <a:spcPts val="600"/>
              </a:spcAft>
            </a:pPr>
            <a:r>
              <a:rPr lang="en-US" sz="1200" b="1" i="1" dirty="0"/>
              <a:t>m</a:t>
            </a:r>
            <a:r>
              <a:rPr lang="en-US" sz="1200" dirty="0"/>
              <a:t> x </a:t>
            </a:r>
            <a:r>
              <a:rPr lang="en-US" sz="1200" b="1" i="1" dirty="0"/>
              <a:t>n</a:t>
            </a:r>
            <a:r>
              <a:rPr lang="en-US" sz="1200" dirty="0"/>
              <a:t> PMKs are obtained by </a:t>
            </a:r>
            <a:r>
              <a:rPr lang="en-US" sz="1200" b="1" i="1" dirty="0"/>
              <a:t>m</a:t>
            </a:r>
            <a:r>
              <a:rPr lang="en-US" sz="1200" dirty="0"/>
              <a:t> + </a:t>
            </a:r>
            <a:r>
              <a:rPr lang="en-US" sz="1200" b="1" i="1" dirty="0"/>
              <a:t>n</a:t>
            </a:r>
            <a:r>
              <a:rPr lang="en-US" sz="1200" dirty="0"/>
              <a:t> provisioning operations.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24338C-A7E8-9CFC-19D8-2B622ED783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03963-4B78-CF8B-9F06-C3AC49993C49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535CE6-4550-95B7-0ED8-6318417B28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08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7CD0A-D5DB-C56F-0E03-8A6B0C22F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9B4E9-B220-B64E-1E5C-4A44861F0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762000"/>
            <a:ext cx="6614584" cy="533399"/>
          </a:xfrm>
        </p:spPr>
        <p:txBody>
          <a:bodyPr/>
          <a:lstStyle/>
          <a:p>
            <a:r>
              <a:rPr lang="en-US" dirty="0"/>
              <a:t>Provisioning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84987-189B-E7AE-8CDE-1C76F597E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600200"/>
            <a:ext cx="6614584" cy="4799014"/>
          </a:xfrm>
        </p:spPr>
        <p:txBody>
          <a:bodyPr/>
          <a:lstStyle/>
          <a:p>
            <a:pPr marL="0" indent="0" defTabSz="449263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None/>
              <a:defRPr/>
            </a:pPr>
            <a:r>
              <a:rPr lang="en-US" sz="1050" b="1" kern="0" dirty="0">
                <a:ea typeface="MS Gothic"/>
              </a:rPr>
              <a:t>11bp </a:t>
            </a:r>
            <a:r>
              <a:rPr lang="en-US" sz="1050" b="1" dirty="0">
                <a:ea typeface="MS Gothic"/>
              </a:rPr>
              <a:t>p</a:t>
            </a:r>
            <a:r>
              <a:rPr lang="en-US" sz="1050" b="1" kern="0" dirty="0">
                <a:ea typeface="MS Gothic"/>
              </a:rPr>
              <a:t>rovisioning protocol </a:t>
            </a:r>
            <a:r>
              <a:rPr lang="en-US" sz="1050" b="1" dirty="0">
                <a:ea typeface="MS Gothic"/>
              </a:rPr>
              <a:t>based on</a:t>
            </a:r>
            <a:r>
              <a:rPr lang="en-US" sz="1050" b="1" kern="0" dirty="0">
                <a:ea typeface="MS Gothic"/>
              </a:rPr>
              <a:t> 11-25/1086 and 11-25/0819 (C </a:t>
            </a:r>
            <a:r>
              <a:rPr lang="en-US" sz="1050" b="1" dirty="0">
                <a:ea typeface="MS Gothic"/>
              </a:rPr>
              <a:t>to</a:t>
            </a:r>
            <a:r>
              <a:rPr lang="en-US" sz="1050" b="1" kern="0" dirty="0">
                <a:ea typeface="MS Gothic"/>
              </a:rPr>
              <a:t> Aj)</a:t>
            </a:r>
            <a:endParaRPr lang="en-US" sz="1050" b="1" kern="0" dirty="0">
              <a:solidFill>
                <a:srgbClr val="000000"/>
              </a:solidFill>
              <a:ea typeface="MS Gothic"/>
            </a:endParaRPr>
          </a:p>
          <a:p>
            <a:pPr marL="196632" indent="-22860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</a:pPr>
            <a:r>
              <a:rPr lang="en-US" sz="1000" kern="0" dirty="0"/>
              <a:t>C and Aj share a </a:t>
            </a:r>
            <a:r>
              <a:rPr lang="en-US" sz="1000" dirty="0"/>
              <a:t>high-entropy secret </a:t>
            </a:r>
            <a:r>
              <a:rPr lang="en-US" sz="1000" dirty="0" err="1"/>
              <a:t>PSKj</a:t>
            </a:r>
            <a:r>
              <a:rPr lang="en-US" sz="1000" dirty="0"/>
              <a:t>. </a:t>
            </a:r>
            <a:r>
              <a:rPr lang="en-US" sz="1000" dirty="0" err="1"/>
              <a:t>PSKj</a:t>
            </a:r>
            <a:r>
              <a:rPr lang="en-US" sz="1000" dirty="0"/>
              <a:t> is only used for initializing and updating </a:t>
            </a:r>
            <a:r>
              <a:rPr lang="en-US" sz="1000" dirty="0" err="1"/>
              <a:t>PMKj</a:t>
            </a:r>
            <a:r>
              <a:rPr lang="en-US" sz="1000" dirty="0"/>
              <a:t> between them. C obtains </a:t>
            </a:r>
            <a:r>
              <a:rPr lang="en-US" sz="1000" dirty="0" err="1"/>
              <a:t>PSKj</a:t>
            </a:r>
            <a:r>
              <a:rPr lang="en-US" sz="1000" dirty="0"/>
              <a:t> </a:t>
            </a:r>
            <a:r>
              <a:rPr lang="en-US" sz="1000" kern="0" dirty="0"/>
              <a:t>using an OOB method.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000" kern="0" dirty="0"/>
              <a:t>C broadcasts a Provisioning Request frame with a source address AA, a broadcast destination address,</a:t>
            </a:r>
            <a:r>
              <a:rPr lang="en-US" sz="1000" dirty="0"/>
              <a:t> and a</a:t>
            </a:r>
            <a:r>
              <a:rPr lang="en-US" sz="1000" kern="0" dirty="0"/>
              <a:t> payload containing an incremental </a:t>
            </a:r>
            <a:r>
              <a:rPr lang="en-US" sz="1000" kern="0" dirty="0" err="1"/>
              <a:t>Anonce</a:t>
            </a:r>
            <a:r>
              <a:rPr lang="en-US" sz="1000" kern="0" dirty="0"/>
              <a:t>, PMK input data</a:t>
            </a:r>
            <a:r>
              <a:rPr lang="en-US" sz="1000" dirty="0"/>
              <a:t>, and hash(</a:t>
            </a:r>
            <a:r>
              <a:rPr lang="en-US" sz="1000" dirty="0" err="1"/>
              <a:t>Anonce</a:t>
            </a:r>
            <a:r>
              <a:rPr lang="en-US" sz="1000" dirty="0"/>
              <a:t>, PMK input data, Aj_ID). PMK input data includes an </a:t>
            </a:r>
            <a:r>
              <a:rPr lang="en-US" sz="1000" dirty="0" err="1"/>
              <a:t>PMKj_ID</a:t>
            </a:r>
            <a:r>
              <a:rPr lang="en-US" sz="1000" dirty="0"/>
              <a:t> and algorithm-specific parameters for generating PMK. Aj_ID is a permanent long ID built in Aj</a:t>
            </a:r>
            <a:r>
              <a:rPr lang="en-US" sz="1000" kern="0" dirty="0"/>
              <a:t>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000" kern="0" dirty="0"/>
              <a:t>Every AMP device received the broadcast Provision Request frame computes hash(</a:t>
            </a:r>
            <a:r>
              <a:rPr lang="en-US" sz="1000" kern="0" dirty="0" err="1"/>
              <a:t>Anonce</a:t>
            </a:r>
            <a:r>
              <a:rPr lang="en-US" sz="1000" dirty="0"/>
              <a:t>, PMK input data, built-in ID). </a:t>
            </a:r>
            <a:r>
              <a:rPr lang="en-US" sz="1000" kern="0" dirty="0"/>
              <a:t>Only Aj finds the computed hash matches </a:t>
            </a:r>
            <a:r>
              <a:rPr lang="en-US" sz="1000" dirty="0"/>
              <a:t>the received hash(</a:t>
            </a:r>
            <a:r>
              <a:rPr lang="en-US" sz="1000" dirty="0" err="1"/>
              <a:t>Anonce</a:t>
            </a:r>
            <a:r>
              <a:rPr lang="en-US" sz="1000" dirty="0"/>
              <a:t>, PMK input data, Aj_ID).</a:t>
            </a:r>
            <a:endParaRPr lang="en-US" sz="1000" kern="0" dirty="0"/>
          </a:p>
          <a:p>
            <a:pPr marL="196632" indent="-22860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</a:pPr>
            <a:r>
              <a:rPr lang="en-US" sz="1000" kern="0" dirty="0"/>
              <a:t>Aj generates a random source address SA and </a:t>
            </a:r>
            <a:r>
              <a:rPr lang="en-US" sz="1000" kern="0" dirty="0" err="1"/>
              <a:t>Snonce</a:t>
            </a:r>
            <a:r>
              <a:rPr lang="en-US" sz="1000" dirty="0"/>
              <a:t>,</a:t>
            </a:r>
            <a:r>
              <a:rPr lang="en-US" sz="1000" kern="0" dirty="0"/>
              <a:t> </a:t>
            </a:r>
            <a:r>
              <a:rPr lang="en-US" sz="1000" dirty="0"/>
              <a:t>generates </a:t>
            </a:r>
            <a:r>
              <a:rPr lang="en-US" sz="1000" dirty="0" err="1"/>
              <a:t>PMKj</a:t>
            </a:r>
            <a:r>
              <a:rPr lang="en-US" sz="1000" dirty="0"/>
              <a:t> based on </a:t>
            </a:r>
            <a:r>
              <a:rPr lang="en-US" sz="1000" dirty="0" err="1"/>
              <a:t>PSKj</a:t>
            </a:r>
            <a:r>
              <a:rPr lang="en-US" sz="1000" dirty="0"/>
              <a:t> and PMK input data, computes </a:t>
            </a:r>
            <a:r>
              <a:rPr lang="en-US" sz="1000" dirty="0" err="1"/>
              <a:t>PTKj</a:t>
            </a:r>
            <a:r>
              <a:rPr lang="en-US" sz="1000" dirty="0"/>
              <a:t> based on </a:t>
            </a:r>
            <a:r>
              <a:rPr lang="en-US" sz="1000" dirty="0" err="1"/>
              <a:t>PMKj</a:t>
            </a:r>
            <a:r>
              <a:rPr lang="en-US" sz="1000" dirty="0"/>
              <a:t>, </a:t>
            </a:r>
            <a:r>
              <a:rPr lang="en-US" sz="1000" dirty="0" err="1"/>
              <a:t>Anonce</a:t>
            </a:r>
            <a:r>
              <a:rPr lang="en-US" sz="1000" dirty="0"/>
              <a:t>, </a:t>
            </a:r>
            <a:r>
              <a:rPr lang="en-US" sz="1000" dirty="0" err="1"/>
              <a:t>Snonce</a:t>
            </a:r>
            <a:r>
              <a:rPr lang="en-US" sz="1000" dirty="0"/>
              <a:t>, AA, and SA, derives </a:t>
            </a:r>
            <a:r>
              <a:rPr lang="en-US" sz="1000" dirty="0" err="1"/>
              <a:t>TKj</a:t>
            </a:r>
            <a:r>
              <a:rPr lang="en-US" sz="1000" dirty="0"/>
              <a:t>, </a:t>
            </a:r>
            <a:r>
              <a:rPr lang="en-US" sz="1000" dirty="0" err="1"/>
              <a:t>KCKj</a:t>
            </a:r>
            <a:r>
              <a:rPr lang="en-US" sz="1000" dirty="0"/>
              <a:t> from </a:t>
            </a:r>
            <a:r>
              <a:rPr lang="en-US" sz="1000" dirty="0" err="1"/>
              <a:t>PTKj</a:t>
            </a:r>
            <a:r>
              <a:rPr lang="en-US" sz="1000" dirty="0"/>
              <a:t>, encrypts an optional PMK output data using </a:t>
            </a:r>
            <a:r>
              <a:rPr lang="en-US" sz="1000" dirty="0" err="1"/>
              <a:t>TKj</a:t>
            </a:r>
            <a:r>
              <a:rPr lang="en-US" sz="1000" dirty="0"/>
              <a:t> as the key and </a:t>
            </a:r>
            <a:r>
              <a:rPr lang="en-US" sz="1000" dirty="0" err="1"/>
              <a:t>Anonce</a:t>
            </a:r>
            <a:r>
              <a:rPr lang="en-US" sz="1000" dirty="0"/>
              <a:t> as the nonce, computes a MIC using </a:t>
            </a:r>
            <a:r>
              <a:rPr lang="en-US" sz="1000" dirty="0" err="1"/>
              <a:t>KCKj</a:t>
            </a:r>
            <a:r>
              <a:rPr lang="en-US" sz="1000" dirty="0"/>
              <a:t>, then sends back a Provisioning Response frame with a source address SA, a destination address AA, and a payload containing </a:t>
            </a:r>
            <a:r>
              <a:rPr lang="en-US" sz="1000" dirty="0" err="1"/>
              <a:t>Anonce</a:t>
            </a:r>
            <a:r>
              <a:rPr lang="en-US" sz="1000" dirty="0"/>
              <a:t>, </a:t>
            </a:r>
            <a:r>
              <a:rPr lang="en-US" sz="1000" dirty="0" err="1"/>
              <a:t>Sonce</a:t>
            </a:r>
            <a:r>
              <a:rPr lang="en-US" sz="1000" dirty="0"/>
              <a:t>, an optional encrypted PMK output data, and the MIC. The optional PMK output data includes a confirmed </a:t>
            </a:r>
            <a:r>
              <a:rPr lang="en-US" sz="1000" dirty="0" err="1"/>
              <a:t>PMKj_ID</a:t>
            </a:r>
            <a:r>
              <a:rPr lang="en-US" sz="1000" dirty="0"/>
              <a:t> and </a:t>
            </a:r>
            <a:r>
              <a:rPr lang="en-US" sz="1000" kern="0" dirty="0"/>
              <a:t>a generated </a:t>
            </a:r>
            <a:r>
              <a:rPr lang="en-US" sz="1000" kern="0" dirty="0" err="1"/>
              <a:t>PMKj</a:t>
            </a:r>
            <a:r>
              <a:rPr lang="en-US" sz="1000" dirty="0"/>
              <a:t> (it exists if Aj cannot save </a:t>
            </a:r>
            <a:r>
              <a:rPr lang="en-US" sz="1000" dirty="0" err="1"/>
              <a:t>PMKj</a:t>
            </a:r>
            <a:r>
              <a:rPr lang="en-US" sz="1000" dirty="0"/>
              <a:t> in persistent memory, so Aj has to generate a </a:t>
            </a:r>
            <a:r>
              <a:rPr lang="en-US" sz="1000" dirty="0" err="1"/>
              <a:t>PMKj</a:t>
            </a:r>
            <a:r>
              <a:rPr lang="en-US" sz="1000" dirty="0"/>
              <a:t> based on a never-revealed device-specific built-in secret and </a:t>
            </a:r>
            <a:r>
              <a:rPr lang="en-US" sz="1000" dirty="0" err="1"/>
              <a:t>PMKj_ID</a:t>
            </a:r>
            <a:r>
              <a:rPr lang="en-US" sz="1000" dirty="0"/>
              <a:t>).</a:t>
            </a:r>
            <a:endParaRPr lang="en-US" sz="1000" kern="0" dirty="0"/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000" kern="0" dirty="0"/>
              <a:t>C </a:t>
            </a:r>
            <a:r>
              <a:rPr lang="en-US" sz="1000" dirty="0"/>
              <a:t>generates </a:t>
            </a:r>
            <a:r>
              <a:rPr lang="en-US" sz="1000" dirty="0" err="1"/>
              <a:t>PMKj</a:t>
            </a:r>
            <a:r>
              <a:rPr lang="en-US" sz="1000" dirty="0"/>
              <a:t> based on </a:t>
            </a:r>
            <a:r>
              <a:rPr lang="en-US" sz="1000" dirty="0" err="1"/>
              <a:t>PSKj</a:t>
            </a:r>
            <a:r>
              <a:rPr lang="en-US" sz="1000" dirty="0"/>
              <a:t> and PMK input data, computes </a:t>
            </a:r>
            <a:r>
              <a:rPr lang="en-US" sz="1000" dirty="0" err="1"/>
              <a:t>PTKj</a:t>
            </a:r>
            <a:r>
              <a:rPr lang="en-US" sz="1000" dirty="0"/>
              <a:t> based on </a:t>
            </a:r>
            <a:r>
              <a:rPr lang="en-US" sz="1000" dirty="0" err="1"/>
              <a:t>PMKj</a:t>
            </a:r>
            <a:r>
              <a:rPr lang="en-US" sz="1000" dirty="0"/>
              <a:t>, </a:t>
            </a:r>
            <a:r>
              <a:rPr lang="en-US" sz="1000" dirty="0" err="1"/>
              <a:t>Anonce</a:t>
            </a:r>
            <a:r>
              <a:rPr lang="en-US" sz="1000" dirty="0"/>
              <a:t>, </a:t>
            </a:r>
            <a:r>
              <a:rPr lang="en-US" sz="1000" dirty="0" err="1"/>
              <a:t>Snonce</a:t>
            </a:r>
            <a:r>
              <a:rPr lang="en-US" sz="1000" dirty="0"/>
              <a:t>, AA, and SA, derives </a:t>
            </a:r>
            <a:r>
              <a:rPr lang="en-US" sz="1000" dirty="0" err="1"/>
              <a:t>TKj</a:t>
            </a:r>
            <a:r>
              <a:rPr lang="en-US" sz="1000" dirty="0"/>
              <a:t>, </a:t>
            </a:r>
            <a:r>
              <a:rPr lang="en-US" sz="1000" dirty="0" err="1"/>
              <a:t>KCKj</a:t>
            </a:r>
            <a:r>
              <a:rPr lang="en-US" sz="1000" dirty="0"/>
              <a:t> from </a:t>
            </a:r>
            <a:r>
              <a:rPr lang="en-US" sz="1000" dirty="0" err="1"/>
              <a:t>PTKj</a:t>
            </a:r>
            <a:r>
              <a:rPr lang="en-US" sz="1000" dirty="0"/>
              <a:t>, and verifies the MIC using </a:t>
            </a:r>
            <a:r>
              <a:rPr lang="en-US" sz="1000" dirty="0" err="1"/>
              <a:t>KCKj</a:t>
            </a:r>
            <a:r>
              <a:rPr lang="en-US" sz="1000" dirty="0"/>
              <a:t>. If there is no optional PMK output data, C saves &lt;Aj_ID, </a:t>
            </a:r>
            <a:r>
              <a:rPr lang="en-US" sz="1000" dirty="0" err="1"/>
              <a:t>PMKj_ID</a:t>
            </a:r>
            <a:r>
              <a:rPr lang="en-US" sz="1000" dirty="0"/>
              <a:t>, </a:t>
            </a:r>
            <a:r>
              <a:rPr lang="en-US" sz="1000" dirty="0" err="1"/>
              <a:t>PMKj</a:t>
            </a:r>
            <a:r>
              <a:rPr lang="en-US" sz="1000" dirty="0"/>
              <a:t>&gt; in its persistent memory; if an optional PMK output data exists, C decrypts the PMK output data, then saves &lt;Aj_ID, </a:t>
            </a:r>
            <a:r>
              <a:rPr lang="en-US" sz="1000" dirty="0" err="1"/>
              <a:t>PMKj_ID</a:t>
            </a:r>
            <a:r>
              <a:rPr lang="en-US" sz="1000" dirty="0"/>
              <a:t>, </a:t>
            </a:r>
            <a:r>
              <a:rPr lang="en-US" sz="1000" dirty="0" err="1"/>
              <a:t>PMKj</a:t>
            </a:r>
            <a:r>
              <a:rPr lang="en-US" sz="1000" dirty="0"/>
              <a:t> from PMK output data&gt; in its persistent memory for future secure communication with Aj. C then sends an optional Provision Confirm frame with a source address AA, a destination address SA, a payload containing </a:t>
            </a:r>
            <a:r>
              <a:rPr lang="en-US" sz="1000" dirty="0" err="1"/>
              <a:t>Anonce</a:t>
            </a:r>
            <a:r>
              <a:rPr lang="en-US" sz="1000" dirty="0"/>
              <a:t>, </a:t>
            </a:r>
            <a:r>
              <a:rPr lang="en-US" sz="1000" dirty="0" err="1"/>
              <a:t>Snonce</a:t>
            </a:r>
            <a:r>
              <a:rPr lang="en-US" sz="1000" dirty="0"/>
              <a:t>, and a MIC to Aj (the Provision Confirm frame is not needed if Aj cannot save </a:t>
            </a:r>
            <a:r>
              <a:rPr lang="en-US" sz="1000" dirty="0" err="1"/>
              <a:t>PMKj</a:t>
            </a:r>
            <a:r>
              <a:rPr lang="en-US" sz="1000" dirty="0"/>
              <a:t> in persistent memory).</a:t>
            </a:r>
            <a:endParaRPr lang="en-US" sz="1000" kern="0" dirty="0"/>
          </a:p>
          <a:p>
            <a:pPr marL="196632" indent="-22860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</a:pPr>
            <a:r>
              <a:rPr lang="en-US" sz="1000" kern="0" dirty="0"/>
              <a:t>Aj verifies the MIC </a:t>
            </a:r>
            <a:r>
              <a:rPr lang="en-US" sz="1000" dirty="0"/>
              <a:t>of the received Provisioning Confirm frame. If the MIC is correct, Aj saves &lt;</a:t>
            </a:r>
            <a:r>
              <a:rPr lang="en-US" sz="1000" dirty="0" err="1"/>
              <a:t>PMKj_ID</a:t>
            </a:r>
            <a:r>
              <a:rPr lang="en-US" sz="1000" dirty="0"/>
              <a:t>, </a:t>
            </a:r>
            <a:r>
              <a:rPr lang="en-US" sz="1000" dirty="0" err="1"/>
              <a:t>PMKj</a:t>
            </a:r>
            <a:r>
              <a:rPr lang="en-US" sz="1000" dirty="0"/>
              <a:t>&gt; in its persistent memory for future secure communication with any AMP AP knowing </a:t>
            </a:r>
            <a:r>
              <a:rPr lang="en-US" sz="1000" dirty="0" err="1"/>
              <a:t>PMKj_ID</a:t>
            </a:r>
            <a:r>
              <a:rPr lang="en-US" sz="1000" dirty="0"/>
              <a:t> and </a:t>
            </a:r>
            <a:r>
              <a:rPr lang="en-US" sz="1000" dirty="0" err="1"/>
              <a:t>PMKj</a:t>
            </a:r>
            <a:r>
              <a:rPr lang="en-US" sz="1000" dirty="0"/>
              <a:t>. If Aj cannot save </a:t>
            </a:r>
            <a:r>
              <a:rPr lang="en-US" sz="1000" dirty="0" err="1"/>
              <a:t>PMKj</a:t>
            </a:r>
            <a:r>
              <a:rPr lang="en-US" sz="1000" dirty="0"/>
              <a:t> into persistent memory, this step is not needed.</a:t>
            </a:r>
            <a:endParaRPr lang="en-US" sz="1050" b="1" kern="0" dirty="0">
              <a:ea typeface="MS Gothic"/>
            </a:endParaRPr>
          </a:p>
          <a:p>
            <a:pPr marL="0" indent="0" defTabSz="449263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None/>
              <a:defRPr/>
            </a:pPr>
            <a:r>
              <a:rPr lang="en-US" sz="1050" b="1" kern="0" dirty="0">
                <a:ea typeface="MS Gothic"/>
              </a:rPr>
              <a:t>Provisioning from C </a:t>
            </a:r>
            <a:r>
              <a:rPr lang="en-US" sz="1050" b="1" dirty="0">
                <a:ea typeface="MS Gothic"/>
              </a:rPr>
              <a:t>to</a:t>
            </a:r>
            <a:r>
              <a:rPr lang="en-US" sz="1050" b="1" kern="0" dirty="0">
                <a:ea typeface="MS Gothic"/>
              </a:rPr>
              <a:t> Ri using a method out of 11bp scope</a:t>
            </a:r>
            <a:endParaRPr lang="en-US" sz="1050" b="1" kern="0" dirty="0">
              <a:solidFill>
                <a:srgbClr val="000000"/>
              </a:solidFill>
              <a:ea typeface="MS Gothic"/>
            </a:endParaRPr>
          </a:p>
          <a:p>
            <a:pPr marL="196632" indent="-22860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</a:pPr>
            <a:r>
              <a:rPr lang="en-US" sz="1000" kern="0" dirty="0"/>
              <a:t>C sends &lt;Aj_ID, </a:t>
            </a:r>
            <a:r>
              <a:rPr lang="en-US" sz="1000" kern="0" dirty="0" err="1"/>
              <a:t>PMKj_ID</a:t>
            </a:r>
            <a:r>
              <a:rPr lang="en-US" sz="1000" kern="0" dirty="0"/>
              <a:t>, hash(</a:t>
            </a:r>
            <a:r>
              <a:rPr lang="en-US" sz="1000" kern="0" dirty="0" err="1"/>
              <a:t>Ri_ID</a:t>
            </a:r>
            <a:r>
              <a:rPr lang="en-US" sz="1000" dirty="0"/>
              <a:t> || </a:t>
            </a:r>
            <a:r>
              <a:rPr lang="en-US" sz="1000" dirty="0" err="1"/>
              <a:t>PMKj</a:t>
            </a:r>
            <a:r>
              <a:rPr lang="en-US" sz="1000" dirty="0"/>
              <a:t>)&gt; to Ri. The PMK between Ri and Aj is hash(</a:t>
            </a:r>
            <a:r>
              <a:rPr lang="en-US" sz="1000" dirty="0" err="1"/>
              <a:t>Ri_ID</a:t>
            </a:r>
            <a:r>
              <a:rPr lang="en-US" sz="1000" dirty="0"/>
              <a:t> || </a:t>
            </a:r>
            <a:r>
              <a:rPr lang="en-US" sz="1000" dirty="0" err="1"/>
              <a:t>PMKj</a:t>
            </a:r>
            <a:r>
              <a:rPr lang="en-US" sz="1000" dirty="0"/>
              <a:t>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4CBC1-0413-70DD-CA66-F669A0A610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F3BBF-B43E-81FF-304B-C383ECB8D39B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5"/>
            <a:ext cx="4379384" cy="152400"/>
          </a:xfrm>
        </p:spPr>
        <p:txBody>
          <a:bodyPr/>
          <a:lstStyle/>
          <a:p>
            <a:r>
              <a:rPr lang="en-GB"/>
              <a:t>Hui Luo, Rakesh Taori (Infineon), Guy-Armand, Nelson Costa (Haila)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89C393-46E6-72C4-AC55-2B3C8F0DA0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</a:t>
            </a:r>
            <a:r>
              <a:rPr lang="en-GB" dirty="0"/>
              <a:t>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ACE782-4CAE-0031-E77F-2FD9C7DA3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9063" y="1477437"/>
            <a:ext cx="4906737" cy="495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80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405739-9CD0-DC5C-4DEC-F138BD4F3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0C88-393E-0FCF-A546-8433903A8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AMP Communication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9B6DA-4970-A054-B69F-A7067DCA0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47800"/>
            <a:ext cx="10460567" cy="4876800"/>
          </a:xfrm>
        </p:spPr>
        <p:txBody>
          <a:bodyPr/>
          <a:lstStyle/>
          <a:p>
            <a:pPr marL="288000">
              <a:spcAft>
                <a:spcPts val="600"/>
              </a:spcAft>
            </a:pPr>
            <a:r>
              <a:rPr lang="en-US" sz="1600" dirty="0"/>
              <a:t>Setup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The PMK used for secure communication between Ri and Aj is hash(</a:t>
            </a:r>
            <a:r>
              <a:rPr lang="en-US" sz="1600" dirty="0" err="1"/>
              <a:t>Ri_ID</a:t>
            </a:r>
            <a:r>
              <a:rPr lang="en-US" sz="1600" dirty="0"/>
              <a:t> || </a:t>
            </a:r>
            <a:r>
              <a:rPr lang="en-US" sz="1600" dirty="0" err="1"/>
              <a:t>PMKj</a:t>
            </a:r>
            <a:r>
              <a:rPr lang="en-US" sz="1600" dirty="0"/>
              <a:t>).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Ri has &lt;Aj_ID, </a:t>
            </a:r>
            <a:r>
              <a:rPr lang="en-US" sz="1600" dirty="0" err="1"/>
              <a:t>PMKj_ID</a:t>
            </a:r>
            <a:r>
              <a:rPr lang="en-US" sz="1600" dirty="0"/>
              <a:t>, hash(</a:t>
            </a:r>
            <a:r>
              <a:rPr lang="en-US" sz="1600" dirty="0" err="1"/>
              <a:t>Ri_ID</a:t>
            </a:r>
            <a:r>
              <a:rPr lang="en-US" sz="1600" dirty="0"/>
              <a:t> || </a:t>
            </a:r>
            <a:r>
              <a:rPr lang="en-US" sz="1600" dirty="0" err="1"/>
              <a:t>PMKj</a:t>
            </a:r>
            <a:r>
              <a:rPr lang="en-US" sz="1600" dirty="0"/>
              <a:t>&gt; in its permanent memory.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Aj has &lt;</a:t>
            </a:r>
            <a:r>
              <a:rPr lang="en-US" sz="1600" dirty="0" err="1"/>
              <a:t>PMKj_ID</a:t>
            </a:r>
            <a:r>
              <a:rPr lang="en-US" sz="1600" dirty="0"/>
              <a:t>, </a:t>
            </a:r>
            <a:r>
              <a:rPr lang="en-US" sz="1600" dirty="0" err="1"/>
              <a:t>PMKj</a:t>
            </a:r>
            <a:r>
              <a:rPr lang="en-US" sz="1600" dirty="0"/>
              <a:t>&gt; in its persistent memory or can derive </a:t>
            </a:r>
            <a:r>
              <a:rPr lang="en-US" sz="1600" dirty="0" err="1"/>
              <a:t>PMKj</a:t>
            </a:r>
            <a:r>
              <a:rPr lang="en-US" sz="1600" dirty="0"/>
              <a:t> using </a:t>
            </a:r>
            <a:r>
              <a:rPr lang="en-US" sz="1600" dirty="0" err="1"/>
              <a:t>PMKj_ID</a:t>
            </a:r>
            <a:r>
              <a:rPr lang="en-US" sz="1600" dirty="0"/>
              <a:t> and a never-revealed device-specific built-in secret.</a:t>
            </a:r>
          </a:p>
          <a:p>
            <a:pPr marL="288000">
              <a:spcAft>
                <a:spcPts val="600"/>
              </a:spcAft>
            </a:pPr>
            <a:r>
              <a:rPr lang="en-US" sz="1600" dirty="0"/>
              <a:t>PMK, </a:t>
            </a:r>
            <a:r>
              <a:rPr lang="en-US" sz="1600" dirty="0" err="1"/>
              <a:t>ANonce</a:t>
            </a:r>
            <a:r>
              <a:rPr lang="en-US" sz="1600" dirty="0"/>
              <a:t>, </a:t>
            </a:r>
            <a:r>
              <a:rPr lang="en-US" sz="1600" dirty="0" err="1"/>
              <a:t>SNonce</a:t>
            </a:r>
            <a:r>
              <a:rPr lang="en-US" sz="1600" dirty="0"/>
              <a:t>, PTK-based secure AMP communication method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Ri sends a random </a:t>
            </a:r>
            <a:r>
              <a:rPr lang="en-US" sz="1600" dirty="0" err="1"/>
              <a:t>ANonce</a:t>
            </a:r>
            <a:r>
              <a:rPr lang="en-US" sz="1600" dirty="0"/>
              <a:t> and </a:t>
            </a:r>
            <a:r>
              <a:rPr lang="en-US" sz="1600" dirty="0">
                <a:highlight>
                  <a:srgbClr val="FFFF00"/>
                </a:highlight>
              </a:rPr>
              <a:t>a hint field (</a:t>
            </a:r>
            <a:r>
              <a:rPr lang="en-US" sz="1600" dirty="0" err="1">
                <a:highlight>
                  <a:srgbClr val="FFFF00"/>
                </a:highlight>
              </a:rPr>
              <a:t>PMKj_ID.Ri_ID</a:t>
            </a:r>
            <a:r>
              <a:rPr lang="en-US" sz="1600" dirty="0">
                <a:highlight>
                  <a:srgbClr val="FFFF00"/>
                </a:highlight>
              </a:rPr>
              <a:t>) </a:t>
            </a:r>
            <a:r>
              <a:rPr lang="en-US" sz="1600" dirty="0"/>
              <a:t>to Aj.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Aj finds </a:t>
            </a:r>
            <a:r>
              <a:rPr lang="en-US" sz="1600" dirty="0" err="1"/>
              <a:t>PMKj</a:t>
            </a:r>
            <a:r>
              <a:rPr lang="en-US" sz="1600" dirty="0"/>
              <a:t> using </a:t>
            </a:r>
            <a:r>
              <a:rPr lang="en-US" sz="1600" dirty="0" err="1"/>
              <a:t>PMKj_ID</a:t>
            </a:r>
            <a:r>
              <a:rPr lang="en-US" sz="1600" dirty="0"/>
              <a:t> (Aj could be provisioned with multiple PMKs). Aj generates a random </a:t>
            </a:r>
            <a:r>
              <a:rPr lang="en-US" sz="1600" dirty="0" err="1"/>
              <a:t>SNonce</a:t>
            </a:r>
            <a:r>
              <a:rPr lang="en-US" sz="1600" dirty="0"/>
              <a:t>, derives </a:t>
            </a:r>
            <a:r>
              <a:rPr lang="en-US" sz="1600" dirty="0" err="1"/>
              <a:t>PTKj</a:t>
            </a:r>
            <a:r>
              <a:rPr lang="en-US" sz="1600" dirty="0"/>
              <a:t> from hash(</a:t>
            </a:r>
            <a:r>
              <a:rPr lang="en-US" sz="1600" dirty="0" err="1"/>
              <a:t>Ri_ID</a:t>
            </a:r>
            <a:r>
              <a:rPr lang="en-US" sz="1600" dirty="0"/>
              <a:t> || </a:t>
            </a:r>
            <a:r>
              <a:rPr lang="en-US" sz="1600" dirty="0" err="1"/>
              <a:t>PMKj</a:t>
            </a:r>
            <a:r>
              <a:rPr lang="en-US" sz="1600" dirty="0"/>
              <a:t>), AA, SA, </a:t>
            </a:r>
            <a:r>
              <a:rPr lang="en-US" sz="1600" dirty="0" err="1"/>
              <a:t>ANonce</a:t>
            </a:r>
            <a:r>
              <a:rPr lang="en-US" sz="1600" dirty="0"/>
              <a:t>, and </a:t>
            </a:r>
            <a:r>
              <a:rPr lang="en-US" sz="1600" dirty="0" err="1"/>
              <a:t>SNonce</a:t>
            </a:r>
            <a:r>
              <a:rPr lang="en-US" sz="1600" dirty="0"/>
              <a:t>, generates a MIC using </a:t>
            </a:r>
            <a:r>
              <a:rPr lang="en-US" sz="1600" dirty="0" err="1"/>
              <a:t>KCKj</a:t>
            </a:r>
            <a:r>
              <a:rPr lang="en-US" sz="1600" dirty="0"/>
              <a:t> derived from </a:t>
            </a:r>
            <a:r>
              <a:rPr lang="en-US" sz="1600" dirty="0" err="1"/>
              <a:t>PTKj</a:t>
            </a:r>
            <a:r>
              <a:rPr lang="en-US" sz="1600" dirty="0"/>
              <a:t>, and sends back </a:t>
            </a:r>
            <a:r>
              <a:rPr lang="en-US" sz="1600" dirty="0" err="1"/>
              <a:t>SNonce</a:t>
            </a:r>
            <a:r>
              <a:rPr lang="en-US" sz="1600" dirty="0"/>
              <a:t> and the MIC to Ri.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Ri derives </a:t>
            </a:r>
            <a:r>
              <a:rPr lang="en-US" sz="1600" dirty="0" err="1"/>
              <a:t>PTKj</a:t>
            </a:r>
            <a:r>
              <a:rPr lang="en-US" sz="1600" dirty="0"/>
              <a:t> from hash(</a:t>
            </a:r>
            <a:r>
              <a:rPr lang="en-US" sz="1600" dirty="0" err="1"/>
              <a:t>Ri_ID</a:t>
            </a:r>
            <a:r>
              <a:rPr lang="en-US" sz="1600" dirty="0"/>
              <a:t> || </a:t>
            </a:r>
            <a:r>
              <a:rPr lang="en-US" sz="1600" dirty="0" err="1"/>
              <a:t>PMKj</a:t>
            </a:r>
            <a:r>
              <a:rPr lang="en-US" sz="1600" dirty="0"/>
              <a:t>), AA, SA, </a:t>
            </a:r>
            <a:r>
              <a:rPr lang="en-US" sz="1600" dirty="0" err="1"/>
              <a:t>ANonce</a:t>
            </a:r>
            <a:r>
              <a:rPr lang="en-US" sz="1600" dirty="0"/>
              <a:t>, and </a:t>
            </a:r>
            <a:r>
              <a:rPr lang="en-US" sz="1600" dirty="0" err="1"/>
              <a:t>SNonce</a:t>
            </a:r>
            <a:r>
              <a:rPr lang="en-US" sz="1600" dirty="0"/>
              <a:t>, and starts encrypted data communication with Aj using </a:t>
            </a:r>
            <a:r>
              <a:rPr lang="en-US" sz="1600" dirty="0" err="1"/>
              <a:t>TKj</a:t>
            </a:r>
            <a:r>
              <a:rPr lang="en-US" sz="1600" dirty="0"/>
              <a:t> derived from </a:t>
            </a:r>
            <a:r>
              <a:rPr lang="en-US" sz="1600" dirty="0" err="1"/>
              <a:t>PTKj</a:t>
            </a:r>
            <a:r>
              <a:rPr lang="en-US" sz="1600" dirty="0"/>
              <a:t> after validating the MIC.</a:t>
            </a:r>
          </a:p>
          <a:p>
            <a:pPr marL="288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600" dirty="0">
                <a:ea typeface="MS Gothic"/>
              </a:rPr>
              <a:t>The existence of the hint field is optional.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0B3DE-97F4-2BC3-C347-0A9442B0FE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22016-DC61-887B-FA92-53B5408ED7C7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958A3A-4933-0F6D-91F3-AE30CE1FE0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608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93C19A-28C3-3E0C-125C-EFBEC4329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ADEEC-362E-A869-543C-478310F4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82" y="723899"/>
            <a:ext cx="7010400" cy="533399"/>
          </a:xfrm>
        </p:spPr>
        <p:txBody>
          <a:bodyPr/>
          <a:lstStyle/>
          <a:p>
            <a:r>
              <a:rPr lang="en-US" dirty="0"/>
              <a:t>Improved secure AMP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28C82-2F49-79C3-CD3B-F3E2D5A9E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4772"/>
            <a:ext cx="6919382" cy="5024442"/>
          </a:xfrm>
        </p:spPr>
        <p:txBody>
          <a:bodyPr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SzPct val="100000"/>
              <a:buNone/>
              <a:tabLst/>
              <a:defRPr/>
            </a:pPr>
            <a:r>
              <a:rPr lang="en-US" sz="1400" b="1" dirty="0">
                <a:ea typeface="MS Gothic"/>
              </a:rPr>
              <a:t>Secure communication protocol (between Ri and Aj) without the need of pairing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200" dirty="0"/>
              <a:t>Ri generates a random MAC address AA and </a:t>
            </a:r>
            <a:r>
              <a:rPr lang="en-US" sz="1200" dirty="0" err="1"/>
              <a:t>ANonce</a:t>
            </a:r>
            <a:r>
              <a:rPr lang="en-US" sz="1200" dirty="0"/>
              <a:t>, broadcasts an Authentication Request frame with a source address AA, a broadcast destination address, and a payload containing </a:t>
            </a:r>
            <a:r>
              <a:rPr lang="en-US" sz="1200" dirty="0" err="1"/>
              <a:t>ANonce</a:t>
            </a:r>
            <a:r>
              <a:rPr lang="en-US" sz="1200" dirty="0"/>
              <a:t>, </a:t>
            </a:r>
            <a:r>
              <a:rPr lang="en-US" sz="1200" dirty="0" err="1"/>
              <a:t>PMKj_ID.Ri_ID</a:t>
            </a:r>
            <a:r>
              <a:rPr lang="en-US" sz="1200" dirty="0"/>
              <a:t>, and hash(</a:t>
            </a:r>
            <a:r>
              <a:rPr lang="en-US" sz="1200" dirty="0" err="1"/>
              <a:t>Anonce</a:t>
            </a:r>
            <a:r>
              <a:rPr lang="en-US" sz="1200" dirty="0"/>
              <a:t> || </a:t>
            </a:r>
            <a:r>
              <a:rPr lang="en-US" sz="1200" dirty="0" err="1"/>
              <a:t>PMKj_ID.Ri_ID</a:t>
            </a:r>
            <a:r>
              <a:rPr lang="en-US" sz="1200" dirty="0"/>
              <a:t> || Aj_ID), where </a:t>
            </a:r>
            <a:r>
              <a:rPr lang="en-US" sz="1200" dirty="0" err="1">
                <a:highlight>
                  <a:srgbClr val="FFFF00"/>
                </a:highlight>
              </a:rPr>
              <a:t>PMKj_ID.Ri_ID</a:t>
            </a:r>
            <a:r>
              <a:rPr lang="en-US" sz="1200" dirty="0">
                <a:highlight>
                  <a:srgbClr val="FFFF00"/>
                </a:highlight>
              </a:rPr>
              <a:t> hints Aj on how to derive PMK for scalability.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200" dirty="0"/>
              <a:t>Every AMP device received the broadcast Authentication Request frame checks if hash(</a:t>
            </a:r>
            <a:r>
              <a:rPr lang="en-US" sz="1200" dirty="0" err="1"/>
              <a:t>Anonce</a:t>
            </a:r>
            <a:r>
              <a:rPr lang="en-US" sz="1200" dirty="0"/>
              <a:t> || </a:t>
            </a:r>
            <a:r>
              <a:rPr lang="en-US" sz="1200" dirty="0" err="1"/>
              <a:t>PMKj_ID.Ri_ID</a:t>
            </a:r>
            <a:r>
              <a:rPr lang="en-US" sz="1200" dirty="0"/>
              <a:t> || built-in ID) matches the received hash(</a:t>
            </a:r>
            <a:r>
              <a:rPr lang="en-US" sz="1200" dirty="0" err="1"/>
              <a:t>Anonce</a:t>
            </a:r>
            <a:r>
              <a:rPr lang="en-US" sz="1200" dirty="0"/>
              <a:t> || </a:t>
            </a:r>
            <a:r>
              <a:rPr lang="en-US" sz="1200" dirty="0" err="1"/>
              <a:t>PMKj_ID.Ri_ID</a:t>
            </a:r>
            <a:r>
              <a:rPr lang="en-US" sz="1200" dirty="0"/>
              <a:t> || Aj_ID). Only Aj finds a match and responds.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200" dirty="0"/>
              <a:t>Aj generates a random MAC address SA and </a:t>
            </a:r>
            <a:r>
              <a:rPr lang="en-US" sz="1200" dirty="0" err="1"/>
              <a:t>SNonce</a:t>
            </a:r>
            <a:r>
              <a:rPr lang="en-US" sz="1200" dirty="0"/>
              <a:t>, locates or derives </a:t>
            </a:r>
            <a:r>
              <a:rPr lang="en-US" sz="1200" dirty="0" err="1"/>
              <a:t>PMKj</a:t>
            </a:r>
            <a:r>
              <a:rPr lang="en-US" sz="1200" dirty="0"/>
              <a:t> from its persistent memory using </a:t>
            </a:r>
            <a:r>
              <a:rPr lang="en-US" sz="1200" dirty="0" err="1"/>
              <a:t>PMKj_ID</a:t>
            </a:r>
            <a:r>
              <a:rPr lang="en-US" sz="1200" dirty="0"/>
              <a:t>, computes PMK = hash(</a:t>
            </a:r>
            <a:r>
              <a:rPr lang="en-US" sz="1200" dirty="0" err="1"/>
              <a:t>Ri_ID</a:t>
            </a:r>
            <a:r>
              <a:rPr lang="en-US" sz="1200" dirty="0"/>
              <a:t> || </a:t>
            </a:r>
            <a:r>
              <a:rPr lang="en-US" sz="1200" dirty="0" err="1"/>
              <a:t>PMKj</a:t>
            </a:r>
            <a:r>
              <a:rPr lang="en-US" sz="1200" dirty="0"/>
              <a:t>) and PTK from hash(PMK, </a:t>
            </a:r>
            <a:r>
              <a:rPr lang="en-US" sz="1200" dirty="0" err="1"/>
              <a:t>ANonce</a:t>
            </a:r>
            <a:r>
              <a:rPr lang="en-US" sz="1200" dirty="0"/>
              <a:t>, </a:t>
            </a:r>
            <a:r>
              <a:rPr lang="en-US" sz="1200" dirty="0" err="1"/>
              <a:t>SNonce</a:t>
            </a:r>
            <a:r>
              <a:rPr lang="en-US" sz="1200" dirty="0"/>
              <a:t>, AA, SA), generates UL data if needed, encrypts the UL data using TK derived from PTK as the encryption key and </a:t>
            </a:r>
            <a:r>
              <a:rPr lang="en-US" sz="1200" dirty="0" err="1"/>
              <a:t>Anonce+Snonce</a:t>
            </a:r>
            <a:r>
              <a:rPr lang="en-US" sz="1200" dirty="0"/>
              <a:t> as the starting UL PN, and sends back </a:t>
            </a:r>
            <a:r>
              <a:rPr lang="en-US" sz="1200" dirty="0" err="1"/>
              <a:t>ANonce</a:t>
            </a:r>
            <a:r>
              <a:rPr lang="en-US" sz="1200" dirty="0"/>
              <a:t>, </a:t>
            </a:r>
            <a:r>
              <a:rPr lang="en-US" sz="1200" dirty="0" err="1"/>
              <a:t>SNonce</a:t>
            </a:r>
            <a:r>
              <a:rPr lang="en-US" sz="1200" dirty="0"/>
              <a:t>, Enc(UL data, TK, </a:t>
            </a:r>
            <a:r>
              <a:rPr lang="en-US" sz="1200" dirty="0" err="1"/>
              <a:t>ANonce+SNonce</a:t>
            </a:r>
            <a:r>
              <a:rPr lang="en-US" sz="1200" dirty="0"/>
              <a:t>), and a MIC in an Authentication Response frame with a source address SA and a destination address AA.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200" dirty="0"/>
              <a:t>If Ri finds SA in the received Authentication Response frame collides with another non-AP STA’s short address, Ri restarts the authentication protocol until the received SA is unique.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200" dirty="0"/>
              <a:t>Ri locates &lt;</a:t>
            </a:r>
            <a:r>
              <a:rPr lang="en-US" sz="1200" dirty="0" err="1"/>
              <a:t>Ai_ID</a:t>
            </a:r>
            <a:r>
              <a:rPr lang="en-US" sz="1200" dirty="0"/>
              <a:t>, </a:t>
            </a:r>
            <a:r>
              <a:rPr lang="en-US" sz="1200" dirty="0" err="1"/>
              <a:t>PMKj_ID</a:t>
            </a:r>
            <a:r>
              <a:rPr lang="en-US" sz="1200" dirty="0"/>
              <a:t>, hash(</a:t>
            </a:r>
            <a:r>
              <a:rPr lang="en-US" sz="1200" dirty="0" err="1"/>
              <a:t>Ri_ID</a:t>
            </a:r>
            <a:r>
              <a:rPr lang="en-US" sz="1200" dirty="0"/>
              <a:t> || </a:t>
            </a:r>
            <a:r>
              <a:rPr lang="en-US" sz="1200" dirty="0" err="1"/>
              <a:t>PMKj</a:t>
            </a:r>
            <a:r>
              <a:rPr lang="en-US" sz="1200" dirty="0"/>
              <a:t>&gt; from its permanent memory based on Aj_ID and </a:t>
            </a:r>
            <a:r>
              <a:rPr lang="en-US" sz="1200" dirty="0" err="1"/>
              <a:t>PMKj_ID</a:t>
            </a:r>
            <a:r>
              <a:rPr lang="en-US" sz="1200" dirty="0"/>
              <a:t>, computes PTK from hash(</a:t>
            </a:r>
            <a:r>
              <a:rPr lang="en-US" sz="1200" dirty="0" err="1"/>
              <a:t>Ri_ID</a:t>
            </a:r>
            <a:r>
              <a:rPr lang="en-US" sz="1200" dirty="0"/>
              <a:t> || </a:t>
            </a:r>
            <a:r>
              <a:rPr lang="en-US" sz="1200" dirty="0" err="1"/>
              <a:t>PMKj</a:t>
            </a:r>
            <a:r>
              <a:rPr lang="en-US" sz="1200" dirty="0"/>
              <a:t>), </a:t>
            </a:r>
            <a:r>
              <a:rPr lang="en-US" sz="1200" dirty="0" err="1"/>
              <a:t>ANonce</a:t>
            </a:r>
            <a:r>
              <a:rPr lang="en-US" sz="1200" dirty="0"/>
              <a:t>, </a:t>
            </a:r>
            <a:r>
              <a:rPr lang="en-US" sz="1200" dirty="0" err="1"/>
              <a:t>SNonce</a:t>
            </a:r>
            <a:r>
              <a:rPr lang="en-US" sz="1200" dirty="0"/>
              <a:t>, AA, and SA, verifies if TK derived from PTK can authenticate and decrypt the Access Response frame correctly and/or if KCK derived from PTK can validate the MIC (UL authentication), then sends an encrypted DL Data frame to Aj using TK as the encryption key and (</a:t>
            </a:r>
            <a:r>
              <a:rPr lang="en-US" sz="1200" dirty="0" err="1"/>
              <a:t>Anonce+Snonce</a:t>
            </a:r>
            <a:r>
              <a:rPr lang="en-US" sz="1200" dirty="0"/>
              <a:t> XOR 1@MSB) as the starting DL PN.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200" dirty="0"/>
              <a:t>Aj verifies if TK can authenticate and decrypt DL Data frame correctly and/or if KCK can validate the MIC (DL authentication), then Ri and Aj can continue exchanging UL Data frame and DL Data frame encrypted by TK.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B77E6B-46F6-C6E1-4C58-0B0EB9B581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17A5-E9B2-D3C1-2DDE-DFAFEADB0274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5"/>
            <a:ext cx="4379384" cy="152400"/>
          </a:xfrm>
        </p:spPr>
        <p:txBody>
          <a:bodyPr/>
          <a:lstStyle/>
          <a:p>
            <a:r>
              <a:rPr lang="en-GB"/>
              <a:t>Hui Luo, Rakesh Taori (Infineon), Guy-Armand, Nelson Costa (Haila)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2686C2-9632-63E3-E092-B7927D0983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</a:t>
            </a:r>
            <a:r>
              <a:rPr lang="en-GB" dirty="0"/>
              <a:t>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A1205B-5DDD-9C55-D52D-D16357052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1366" y="723898"/>
            <a:ext cx="4668543" cy="575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314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828800"/>
            <a:ext cx="10460567" cy="4495800"/>
          </a:xfrm>
        </p:spPr>
        <p:txBody>
          <a:bodyPr/>
          <a:lstStyle/>
          <a:p>
            <a:r>
              <a:rPr lang="en-US" dirty="0"/>
              <a:t>A scalable low-complexity provisioning method is proposed to address the mesh use case that </a:t>
            </a:r>
            <a:r>
              <a:rPr lang="en-US" b="1" i="1" dirty="0"/>
              <a:t>m</a:t>
            </a:r>
            <a:r>
              <a:rPr lang="en-US" dirty="0"/>
              <a:t> AMP APs communicate with </a:t>
            </a:r>
            <a:r>
              <a:rPr lang="en-US" b="1" i="1" dirty="0"/>
              <a:t>n</a:t>
            </a:r>
            <a:r>
              <a:rPr lang="en-US" dirty="0"/>
              <a:t> AMP non-AP STAs. It can configure </a:t>
            </a:r>
            <a:r>
              <a:rPr lang="en-US" b="1" i="1" dirty="0"/>
              <a:t>m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different PMKs with only </a:t>
            </a:r>
            <a:r>
              <a:rPr lang="en-US" b="1" i="1" dirty="0"/>
              <a:t>m</a:t>
            </a:r>
            <a:r>
              <a:rPr lang="en-US" dirty="0"/>
              <a:t> + </a:t>
            </a:r>
            <a:r>
              <a:rPr lang="en-US" b="1" i="1" dirty="0"/>
              <a:t>n</a:t>
            </a:r>
            <a:r>
              <a:rPr lang="en-US" dirty="0"/>
              <a:t> provisioning operations. Every AMP non-AP STA only needs to be configured one PMK.</a:t>
            </a:r>
          </a:p>
          <a:p>
            <a:r>
              <a:rPr lang="en-US" dirty="0"/>
              <a:t>The corresponding improvement for the PMK, </a:t>
            </a:r>
            <a:r>
              <a:rPr lang="en-US" dirty="0" err="1"/>
              <a:t>ANonce</a:t>
            </a:r>
            <a:r>
              <a:rPr lang="en-US" dirty="0"/>
              <a:t>, </a:t>
            </a:r>
            <a:r>
              <a:rPr lang="en-US" dirty="0" err="1"/>
              <a:t>SNonce</a:t>
            </a:r>
            <a:r>
              <a:rPr lang="en-US" dirty="0"/>
              <a:t>, PTK-based secure AMP communication method is to add a hint field containing a configurator’s ID and an AMP AP’s ID in the first authentication message sent by the AMP AP to an AMP non-AP STA, such that the AMP non-AP STA can derive a PMK from the PMK provisioned by the configurator for secure communication with the AMP AP.</a:t>
            </a:r>
          </a:p>
          <a:p>
            <a:r>
              <a:rPr lang="en-US" dirty="0"/>
              <a:t>The provisioning protocol is updated from 11-25/1086 and adapted to 11-25/0819 for harmonization purpose.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</a:t>
            </a:r>
            <a:r>
              <a:rPr lang="en-GB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2810423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B51CE-A9C9-CE93-60CA-067838404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5CB83-5FDD-A689-E50F-523117A24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AB257-3174-D253-6524-6C8E185E3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523999"/>
            <a:ext cx="10460567" cy="4648199"/>
          </a:xfrm>
        </p:spPr>
        <p:txBody>
          <a:bodyPr/>
          <a:lstStyle/>
          <a:p>
            <a:r>
              <a:rPr lang="en-US" sz="2000" dirty="0"/>
              <a:t>Do you agree to add the following text in the </a:t>
            </a:r>
            <a:r>
              <a:rPr lang="en-US" sz="2000" dirty="0" err="1"/>
              <a:t>TGbp</a:t>
            </a:r>
            <a:r>
              <a:rPr lang="en-US" sz="2000" dirty="0"/>
              <a:t> SFD --- 802.11bp shall specify a provisioning protocol that can initialize or update a PMK identified by a PMK ID with mutual authentication using a PSK shared between a configuration AMP AP and an AMP non-AP STA, where the PSK is built in the AMP non-AP STA and obtained by the configuration AMP AP using an OOB method and the AMP non-AP STA can have an option to send back an encrypted PMK_ID and PMK using an encryption key derived from PSK-based mutual authentication?</a:t>
            </a:r>
          </a:p>
          <a:p>
            <a:r>
              <a:rPr lang="en-US" sz="2000" dirty="0"/>
              <a:t>Note:</a:t>
            </a:r>
          </a:p>
          <a:p>
            <a:pPr lvl="1"/>
            <a:r>
              <a:rPr lang="en-US" sz="2000" dirty="0"/>
              <a:t>The secure AMP communication method is defined in Motion 64, 65, 66.</a:t>
            </a:r>
          </a:p>
          <a:p>
            <a:pPr lvl="1"/>
            <a:r>
              <a:rPr lang="en-US" sz="2000" dirty="0"/>
              <a:t>Whether to include backscatter non-AP STAs in this method is TBD.</a:t>
            </a:r>
          </a:p>
          <a:p>
            <a:r>
              <a:rPr lang="en-US" sz="2000" dirty="0"/>
              <a:t>Reference: 11-25/1437, 11-25/1086, 11-25/0831.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AE610E-EC44-88CB-55DA-68F9179079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915FD-FF37-8587-6572-E15E0EDFF7B7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28DB1C-13A4-1CB5-3E6D-69CDF345EF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</a:t>
            </a:r>
            <a:r>
              <a:rPr lang="en-GB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677419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101087</TotalTime>
  <Words>3295</Words>
  <Application>Microsoft Office PowerPoint</Application>
  <PresentationFormat>Widescreen</PresentationFormat>
  <Paragraphs>167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MS Gothic</vt:lpstr>
      <vt:lpstr>Arial</vt:lpstr>
      <vt:lpstr>Arial Unicode MS</vt:lpstr>
      <vt:lpstr>HelveticaNeue Regular</vt:lpstr>
      <vt:lpstr>Times New Roman</vt:lpstr>
      <vt:lpstr>Wingdings</vt:lpstr>
      <vt:lpstr>Office Theme</vt:lpstr>
      <vt:lpstr>Document</vt:lpstr>
      <vt:lpstr>A Scalable Low-Complexity Provisioning Method and Its Improvement for Secure AMP Communication</vt:lpstr>
      <vt:lpstr>Background</vt:lpstr>
      <vt:lpstr>Problem statement</vt:lpstr>
      <vt:lpstr>A Scalable Provisioning Solution</vt:lpstr>
      <vt:lpstr>Provisioning Protocol</vt:lpstr>
      <vt:lpstr>Secure AMP Communication Improvement</vt:lpstr>
      <vt:lpstr>Improved secure AMP communication</vt:lpstr>
      <vt:lpstr>Conclusion</vt:lpstr>
      <vt:lpstr>SP1</vt:lpstr>
      <vt:lpstr>SP2</vt:lpstr>
      <vt:lpstr>Reference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Hui</cp:lastModifiedBy>
  <cp:revision>2020</cp:revision>
  <cp:lastPrinted>1601-01-01T00:00:00Z</cp:lastPrinted>
  <dcterms:created xsi:type="dcterms:W3CDTF">2018-05-10T16:45:22Z</dcterms:created>
  <dcterms:modified xsi:type="dcterms:W3CDTF">2025-09-17T17:52:10Z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  <property fmtid="{D5CDD505-2E9C-101B-9397-08002B2CF9AE}" pid="12" name="MSIP_Label_a15a25aa-e944-415d-b7a7-40f6b9180b6b_Enabled">
    <vt:lpwstr>-1</vt:lpwstr>
  </property>
  <property fmtid="{D5CDD505-2E9C-101B-9397-08002B2CF9AE}" pid="13" name="MSIP_Label_a15a25aa-e944-415d-b7a7-40f6b9180b6b_SetDate">
    <vt:lpwstr>2025-09-17 13:33:58Z</vt:lpwstr>
  </property>
  <property fmtid="{D5CDD505-2E9C-101B-9397-08002B2CF9AE}" pid="14" name="MSIP_Label_a15a25aa-e944-415d-b7a7-40f6b9180b6b_Method">
    <vt:lpwstr>Privileged</vt:lpwstr>
  </property>
  <property fmtid="{D5CDD505-2E9C-101B-9397-08002B2CF9AE}" pid="15" name="MSIP_Label_a15a25aa-e944-415d-b7a7-40f6b9180b6b_Name">
    <vt:lpwstr>a15a25aa-e944-415d-b7a7-40f6b9180b6b</vt:lpwstr>
  </property>
  <property fmtid="{D5CDD505-2E9C-101B-9397-08002B2CF9AE}" pid="16" name="MSIP_Label_a15a25aa-e944-415d-b7a7-40f6b9180b6b_SiteId">
    <vt:lpwstr>eeb8d0e8-3544-41d3-aac6-934c309faf5a</vt:lpwstr>
  </property>
  <property fmtid="{D5CDD505-2E9C-101B-9397-08002B2CF9AE}" pid="17" name="MSIP_Label_a15a25aa-e944-415d-b7a7-40f6b9180b6b_ActionId">
    <vt:lpwstr>bd8f689d-082d-4223-a358-1d7b2c2ff5b1</vt:lpwstr>
  </property>
  <property fmtid="{D5CDD505-2E9C-101B-9397-08002B2CF9AE}" pid="18" name="MSIP_Label_a15a25aa-e944-415d-b7a7-40f6b9180b6b_ContentBits">
    <vt:lpwstr>0</vt:lpwstr>
  </property>
  <property fmtid="{D5CDD505-2E9C-101B-9397-08002B2CF9AE}" pid="19" name="empower.integration.Classification.DocumentId">
    <vt:lpwstr/>
  </property>
  <property fmtid="{D5CDD505-2E9C-101B-9397-08002B2CF9AE}" pid="20" name="empower.integration.Classification.DocumentVersion">
    <vt:lpwstr/>
  </property>
  <property fmtid="{D5CDD505-2E9C-101B-9397-08002B2CF9AE}" pid="21" name="empower.integration.Classification.DocumentOwner">
    <vt:lpwstr/>
  </property>
  <property fmtid="{D5CDD505-2E9C-101B-9397-08002B2CF9AE}" pid="22" name="empower.integration.Classification.ShowFooter">
    <vt:bool>true</vt:bool>
  </property>
  <property fmtid="{D5CDD505-2E9C-101B-9397-08002B2CF9AE}" pid="23" name="empower.integration.Classification.RestrictionLevel">
    <vt:i4>1</vt:i4>
  </property>
  <property fmtid="{D5CDD505-2E9C-101B-9397-08002B2CF9AE}" pid="24" name="empower.integration.Classification.FooterDate">
    <vt:filetime>2025-09-17T13:33:58Z</vt:filetime>
  </property>
  <property fmtid="{D5CDD505-2E9C-101B-9397-08002B2CF9AE}" pid="25" name="empower.integration.Classification.DateFormat">
    <vt:lpwstr/>
  </property>
  <property fmtid="{D5CDD505-2E9C-101B-9397-08002B2CF9AE}" pid="26" name="empower.integration.Classification.IsDraft">
    <vt:bool>false</vt:bool>
  </property>
  <property fmtid="{D5CDD505-2E9C-101B-9397-08002B2CF9AE}" pid="27" name="empower.integration.Classification.IsProprietary">
    <vt:bool>false</vt:bool>
  </property>
  <property fmtid="{D5CDD505-2E9C-101B-9397-08002B2CF9AE}" pid="28" name="empower.integration.Classification.HasAdditionalMarking">
    <vt:bool>false</vt:bool>
  </property>
  <property fmtid="{D5CDD505-2E9C-101B-9397-08002B2CF9AE}" pid="29" name="empower.integration.Classification.AdditionalMarking">
    <vt:lpwstr/>
  </property>
  <property fmtid="{D5CDD505-2E9C-101B-9397-08002B2CF9AE}" pid="30" name="empower.integration.Classification.IsEmpowerClassified">
    <vt:bool>false</vt:bool>
  </property>
</Properties>
</file>