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343" r:id="rId3"/>
    <p:sldId id="381" r:id="rId4"/>
    <p:sldId id="384" r:id="rId5"/>
    <p:sldId id="365" r:id="rId6"/>
    <p:sldId id="385" r:id="rId7"/>
    <p:sldId id="383" r:id="rId8"/>
    <p:sldId id="328" r:id="rId9"/>
    <p:sldId id="386" r:id="rId10"/>
    <p:sldId id="348" r:id="rId11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38D9C666-8142-42C1-9EDA-3B312161E1AB}">
          <p14:sldIdLst>
            <p14:sldId id="256"/>
            <p14:sldId id="343"/>
            <p14:sldId id="381"/>
            <p14:sldId id="384"/>
            <p14:sldId id="365"/>
            <p14:sldId id="385"/>
            <p14:sldId id="383"/>
            <p14:sldId id="328"/>
            <p14:sldId id="386"/>
            <p14:sldId id="348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F81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6282" autoAdjust="0"/>
    <p:restoredTop sz="94453" autoAdjust="0"/>
  </p:normalViewPr>
  <p:slideViewPr>
    <p:cSldViewPr>
      <p:cViewPr varScale="1">
        <p:scale>
          <a:sx n="83" d="100"/>
          <a:sy n="83" d="100"/>
        </p:scale>
        <p:origin x="364" y="5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-568"/>
    </p:cViewPr>
  </p:sorterViewPr>
  <p:notesViewPr>
    <p:cSldViewPr>
      <p:cViewPr varScale="1">
        <p:scale>
          <a:sx n="54" d="100"/>
          <a:sy n="54" d="100"/>
        </p:scale>
        <p:origin x="1848" y="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802.11-23/0003r38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dirty="0"/>
              <a:t>November 2023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802.11-23/0003r38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November 2023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802.11-23/0003r38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November 2023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https://unit42.paloaltonetworks.com/iot-threat-report-2020/ </a:t>
            </a:r>
          </a:p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802.11-23/0003r38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November 2023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493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https://unit42.paloaltonetworks.com/iot-threat-report-2020/ </a:t>
            </a:r>
          </a:p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802.11-23/0003r38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November 2023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02995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8D3F182-D249-5170-4164-15D75F855FC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EF32A598-CCF6-6E54-1745-35FF1F16A7F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4311B100-A5AD-EB37-3174-9043988DE46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https://unit42.paloaltonetworks.com/iot-threat-report-2020/ </a:t>
            </a:r>
          </a:p>
          <a:p>
            <a:endParaRPr lang="en-US" dirty="0"/>
          </a:p>
        </p:txBody>
      </p:sp>
      <p:sp>
        <p:nvSpPr>
          <p:cNvPr id="4" name="Header Placeholder 3">
            <a:extLst>
              <a:ext uri="{FF2B5EF4-FFF2-40B4-BE49-F238E27FC236}">
                <a16:creationId xmlns:a16="http://schemas.microsoft.com/office/drawing/2014/main" id="{1E313312-867B-54E0-9AD1-EDDECBE5D4D8}"/>
              </a:ext>
            </a:extLst>
          </p:cNvPr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802.11-23/0003r38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DBD34F1-8232-19AC-7B73-38E9E4D1EBB2}"/>
              </a:ext>
            </a:extLst>
          </p:cNvPr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November 2023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3E7C4E5-261A-102A-A2A1-9ACF31316D93}"/>
              </a:ext>
            </a:extLst>
          </p:cNvPr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423F898-4936-787F-EBAF-362089D445ED}"/>
              </a:ext>
            </a:extLst>
          </p:cNvPr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812653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6D81A99-AE5F-399F-2BB0-26578E1309D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3780D1ED-9417-BE4F-D0A2-4E4105B95F0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88B462B8-9F9F-239B-DA90-26C80AE7DB6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https://unit42.paloaltonetworks.com/iot-threat-report-2020/ </a:t>
            </a:r>
          </a:p>
          <a:p>
            <a:endParaRPr lang="en-US" dirty="0"/>
          </a:p>
        </p:txBody>
      </p:sp>
      <p:sp>
        <p:nvSpPr>
          <p:cNvPr id="4" name="Header Placeholder 3">
            <a:extLst>
              <a:ext uri="{FF2B5EF4-FFF2-40B4-BE49-F238E27FC236}">
                <a16:creationId xmlns:a16="http://schemas.microsoft.com/office/drawing/2014/main" id="{7BDCAA1E-62CD-A2E5-2371-EE6A8FCA5B11}"/>
              </a:ext>
            </a:extLst>
          </p:cNvPr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802.11-23/0003r38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946407D-0B3C-6355-7634-1CF82541BB55}"/>
              </a:ext>
            </a:extLst>
          </p:cNvPr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November 2023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6D01CDA-CAF8-6A3C-279C-DD6827D3AF4C}"/>
              </a:ext>
            </a:extLst>
          </p:cNvPr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9C6162A-DA13-160E-8BBD-1D0013CDD6D3}"/>
              </a:ext>
            </a:extLst>
          </p:cNvPr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83093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C5C8B29-FBD2-5439-D08D-BD2AEB5FF4C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DC8FC200-563F-CEF3-FCA2-52BFBEBBE98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79D2D53B-B7D4-3E2F-8F4E-4F3EE54E14C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https://unit42.paloaltonetworks.com/iot-threat-report-2020/ </a:t>
            </a:r>
          </a:p>
          <a:p>
            <a:endParaRPr lang="en-US" dirty="0"/>
          </a:p>
        </p:txBody>
      </p:sp>
      <p:sp>
        <p:nvSpPr>
          <p:cNvPr id="4" name="Header Placeholder 3">
            <a:extLst>
              <a:ext uri="{FF2B5EF4-FFF2-40B4-BE49-F238E27FC236}">
                <a16:creationId xmlns:a16="http://schemas.microsoft.com/office/drawing/2014/main" id="{A5B1B3EF-FBCD-E1A7-EB4B-2FA87E11C862}"/>
              </a:ext>
            </a:extLst>
          </p:cNvPr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802.11-23/0003r38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FB03208-3694-82BB-47C5-8D7C91519780}"/>
              </a:ext>
            </a:extLst>
          </p:cNvPr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November 2023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FECCFBB-E78D-00BB-912D-E36834CF8CA9}"/>
              </a:ext>
            </a:extLst>
          </p:cNvPr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19554FC-645B-5DC4-0827-EAC6A4CF9AA7}"/>
              </a:ext>
            </a:extLst>
          </p:cNvPr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616307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C2CC2C4-7DE4-2015-34E4-94EB6DEE5EB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EB2AB47F-9AEC-66CA-141D-7726378141D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353EDC0A-A128-F1B2-94B6-028B402AA83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https://unit42.paloaltonetworks.com/iot-threat-report-2020/ </a:t>
            </a:r>
          </a:p>
          <a:p>
            <a:endParaRPr lang="en-US" dirty="0"/>
          </a:p>
        </p:txBody>
      </p:sp>
      <p:sp>
        <p:nvSpPr>
          <p:cNvPr id="4" name="Header Placeholder 3">
            <a:extLst>
              <a:ext uri="{FF2B5EF4-FFF2-40B4-BE49-F238E27FC236}">
                <a16:creationId xmlns:a16="http://schemas.microsoft.com/office/drawing/2014/main" id="{4E3734C1-7A54-8CB1-61ED-88055D8D7C4E}"/>
              </a:ext>
            </a:extLst>
          </p:cNvPr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802.11-23/0003r38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13987B5-24CF-0ECA-06CE-1EE235FFED84}"/>
              </a:ext>
            </a:extLst>
          </p:cNvPr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November 2023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E6855DA-AD3E-0A87-A1D6-46F676CDB99C}"/>
              </a:ext>
            </a:extLst>
          </p:cNvPr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E1AA6F9-34AE-51B4-ED5E-1F39005A1A90}"/>
              </a:ext>
            </a:extLst>
          </p:cNvPr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028343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F2A798A-6C6F-4461-D0CC-CB52C26E3DA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8A46B9EC-C5A1-0C49-3945-D571B812775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3824F7C5-30FB-E1F8-8845-8D4830F1993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https://unit42.paloaltonetworks.com/iot-threat-report-2020/ </a:t>
            </a:r>
          </a:p>
          <a:p>
            <a:endParaRPr lang="en-US" dirty="0"/>
          </a:p>
        </p:txBody>
      </p:sp>
      <p:sp>
        <p:nvSpPr>
          <p:cNvPr id="4" name="Header Placeholder 3">
            <a:extLst>
              <a:ext uri="{FF2B5EF4-FFF2-40B4-BE49-F238E27FC236}">
                <a16:creationId xmlns:a16="http://schemas.microsoft.com/office/drawing/2014/main" id="{A2364A92-BBF7-DE59-2046-F00E900814FF}"/>
              </a:ext>
            </a:extLst>
          </p:cNvPr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802.11-23/0003r38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9F14275-4EEC-9990-9134-905EB92B1E29}"/>
              </a:ext>
            </a:extLst>
          </p:cNvPr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November 2023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6257436-72CD-4647-FCE9-1D913B9D3891}"/>
              </a:ext>
            </a:extLst>
          </p:cNvPr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A2D853A-0182-F366-544F-CA08FBBA4763}"/>
              </a:ext>
            </a:extLst>
          </p:cNvPr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516028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https://unit42.paloaltonetworks.com/iot-threat-report-2020/ </a:t>
            </a:r>
          </a:p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802.11-23/0003r38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November 2023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2507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4AEBCF9-741A-63F8-9EDE-C829C51CDB2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C017E157-48CE-DB16-C5CC-CB999E591C6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A9BC96B8-E837-43A9-73F2-14F98783FC7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https://unit42.paloaltonetworks.com/iot-threat-report-2020/ </a:t>
            </a:r>
          </a:p>
          <a:p>
            <a:endParaRPr lang="en-US" dirty="0"/>
          </a:p>
        </p:txBody>
      </p:sp>
      <p:sp>
        <p:nvSpPr>
          <p:cNvPr id="4" name="Header Placeholder 3">
            <a:extLst>
              <a:ext uri="{FF2B5EF4-FFF2-40B4-BE49-F238E27FC236}">
                <a16:creationId xmlns:a16="http://schemas.microsoft.com/office/drawing/2014/main" id="{1A2486D5-37B3-5885-4AEF-5705AF489663}"/>
              </a:ext>
            </a:extLst>
          </p:cNvPr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802.11-23/0003r38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7D41520-2A17-633A-D20F-C67FA31FF04F}"/>
              </a:ext>
            </a:extLst>
          </p:cNvPr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November 2023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04D6A2C-F481-8FE8-BB2B-17862AAC34EC}"/>
              </a:ext>
            </a:extLst>
          </p:cNvPr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FA4DCEA-FF2A-3544-7159-690C4191A37F}"/>
              </a:ext>
            </a:extLst>
          </p:cNvPr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04148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Aug 2025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D8F42DF5-7D23-36A6-1A5F-052694642A6F}"/>
              </a:ext>
            </a:extLst>
          </p:cNvPr>
          <p:cNvSpPr>
            <a:spLocks noGrp="1" noChangeArrowheads="1"/>
          </p:cNvSpPr>
          <p:nvPr>
            <p:ph type="ftr" idx="13"/>
          </p:nvPr>
        </p:nvSpPr>
        <p:spPr bwMode="auto">
          <a:xfrm>
            <a:off x="6934201" y="6475414"/>
            <a:ext cx="4455584" cy="18097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Hui Luo, Rakesh </a:t>
            </a:r>
            <a:r>
              <a:rPr lang="en-GB" dirty="0" err="1"/>
              <a:t>Taori</a:t>
            </a:r>
            <a:r>
              <a:rPr lang="en-GB" dirty="0"/>
              <a:t> (Infineon), Guy-Armand, Nelson Costa (Haila)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838199"/>
          </a:xfrm>
        </p:spPr>
        <p:txBody>
          <a:bodyPr/>
          <a:lstStyle>
            <a:lvl1pPr>
              <a:defRPr sz="28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1" y="1676400"/>
            <a:ext cx="10361084" cy="4572000"/>
          </a:xfrm>
        </p:spPr>
        <p:txBody>
          <a:bodyPr/>
          <a:lstStyle>
            <a:lvl1pPr marL="252000" indent="-288000">
              <a:buFont typeface="Wingdings" panose="05000000000000000000" pitchFamily="2" charset="2"/>
              <a:buChar char="§"/>
              <a:defRPr sz="1800" b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576000" indent="-288000">
              <a:buFont typeface="Wingdings" panose="05000000000000000000" pitchFamily="2" charset="2"/>
              <a:buChar char="§"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864000" indent="-288000">
              <a:buFont typeface="Wingdings" panose="05000000000000000000" pitchFamily="2" charset="2"/>
              <a:buChar char="§"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57350" indent="-285750">
              <a:buFont typeface="Wingdings" panose="05000000000000000000" pitchFamily="2" charset="2"/>
              <a:buChar char="§"/>
              <a:defRPr/>
            </a:lvl4pPr>
            <a:lvl5pPr marL="2114550" indent="-285750">
              <a:buFont typeface="Wingdings" panose="05000000000000000000" pitchFamily="2" charset="2"/>
              <a:buChar char="§"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Aug 2025</a:t>
            </a:r>
            <a:endParaRPr lang="en-GB" dirty="0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0707515-0917-6939-78D9-AFA6AA2474B4}"/>
              </a:ext>
            </a:extLst>
          </p:cNvPr>
          <p:cNvSpPr>
            <a:spLocks noGrp="1" noChangeArrowheads="1"/>
          </p:cNvSpPr>
          <p:nvPr>
            <p:ph type="ftr" idx="16"/>
          </p:nvPr>
        </p:nvSpPr>
        <p:spPr bwMode="auto">
          <a:xfrm>
            <a:off x="6934201" y="6475414"/>
            <a:ext cx="4455584" cy="18097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Hui Luo, Rakesh </a:t>
            </a:r>
            <a:r>
              <a:rPr lang="en-GB" dirty="0" err="1"/>
              <a:t>Taori</a:t>
            </a:r>
            <a:r>
              <a:rPr lang="en-GB" dirty="0"/>
              <a:t> (Infineon), Guy-Armand, Nelson Costa (Haila)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Aug 2025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6934201" y="6475414"/>
            <a:ext cx="4455584" cy="18097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Hui Luo, Rakesh </a:t>
            </a:r>
            <a:r>
              <a:rPr lang="en-GB" dirty="0" err="1"/>
              <a:t>Taori</a:t>
            </a:r>
            <a:r>
              <a:rPr lang="en-GB" dirty="0"/>
              <a:t> (Infineon), Guy-Armand, Nelson Costa (Haila)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29400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802.11-25/1437r0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nvlpubs.nist.gov/nistpubs/fips/nist.fips.203.pdf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eprint.iacr.org/2021/049.pdf" TargetMode="External"/><Relationship Id="rId4" Type="http://schemas.openxmlformats.org/officeDocument/2006/relationships/hyperlink" Target="https://mcs.csueastbay.edu/~lertaul/AESCCMCAMREADY.pdf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1143000" y="8382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800" dirty="0"/>
              <a:t>A Scalable Low-Complexity Provisioning Method and Its Improvement for Secure AMP Communication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2266950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2025-8-8</a:t>
            </a:r>
          </a:p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Aug 2025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 smtClean="0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83477038"/>
              </p:ext>
            </p:extLst>
          </p:nvPr>
        </p:nvGraphicFramePr>
        <p:xfrm>
          <a:off x="923925" y="3398838"/>
          <a:ext cx="10356850" cy="3240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080018" imgH="2529818" progId="Word.Document.8">
                  <p:embed/>
                </p:oleObj>
              </mc:Choice>
              <mc:Fallback>
                <p:oleObj name="Document" r:id="rId3" imgW="8080018" imgH="2529818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23925" y="3398838"/>
                        <a:ext cx="10356850" cy="324008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89571" y="3017837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3DBE0923-EDF1-45FA-891B-45E6C163CAE0}"/>
              </a:ext>
            </a:extLst>
          </p:cNvPr>
          <p:cNvSpPr>
            <a:spLocks noGrp="1"/>
          </p:cNvSpPr>
          <p:nvPr>
            <p:ph type="ftr" idx="13"/>
          </p:nvPr>
        </p:nvSpPr>
        <p:spPr>
          <a:xfrm>
            <a:off x="7010401" y="6475414"/>
            <a:ext cx="4379384" cy="180975"/>
          </a:xfrm>
        </p:spPr>
        <p:txBody>
          <a:bodyPr/>
          <a:lstStyle/>
          <a:p>
            <a:r>
              <a:rPr lang="en-GB" dirty="0"/>
              <a:t>Hui Luo, Rakesh </a:t>
            </a:r>
            <a:r>
              <a:rPr lang="en-GB" dirty="0" err="1"/>
              <a:t>Taori</a:t>
            </a:r>
            <a:r>
              <a:rPr lang="en-GB" dirty="0"/>
              <a:t> (Infineon), Guy-Armand, Nelson Costa (Haila)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12D735-1475-42AC-9C9B-BDFA03B4CC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85A6FD-19C5-46A7-9617-B4EA189DD5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9217" y="1371600"/>
            <a:ext cx="10460567" cy="5103814"/>
          </a:xfrm>
        </p:spPr>
        <p:txBody>
          <a:bodyPr/>
          <a:lstStyle/>
          <a:p>
            <a:pPr marL="342900" indent="-342900">
              <a:buFont typeface="+mj-lt"/>
              <a:buAutoNum type="arabicPeriod"/>
            </a:pPr>
            <a:r>
              <a:rPr lang="en-US" sz="1300" dirty="0"/>
              <a:t>Amichai </a:t>
            </a:r>
            <a:r>
              <a:rPr lang="en-US" sz="1300" dirty="0" err="1"/>
              <a:t>Sanderovich</a:t>
            </a:r>
            <a:r>
              <a:rPr lang="en-US" sz="1300" dirty="0"/>
              <a:t>, Sagi Kupferman, Yuval Amran, “Considerations for AMP Devices”, doc: IEEE 802.11-23/1140r0, July 10, 2023.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300" dirty="0"/>
              <a:t>Joerg Robert, Clemens Korn, “Power Consumption Calculation”, doc: IEEE 802.11-23/1232r0, July 11, 2023.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300" dirty="0" err="1"/>
              <a:t>Chuangfeng</a:t>
            </a:r>
            <a:r>
              <a:rPr lang="en-US" sz="1300" dirty="0"/>
              <a:t> He, “Authentication and Security transaction for AMP”, doc: IEEE 802.11-24/1203r0, July 12, 2024.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300" dirty="0"/>
              <a:t>Hui Luo, Rakesh </a:t>
            </a:r>
            <a:r>
              <a:rPr lang="en-US" sz="1300" dirty="0" err="1"/>
              <a:t>Taori</a:t>
            </a:r>
            <a:r>
              <a:rPr lang="en-US" sz="1300" dirty="0"/>
              <a:t>, “Secure transaction methods with low computation complexity for AMP”, doc: IEEE 802.11-24/1998r1, Jan 7, 2025.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300" dirty="0"/>
              <a:t>Sanket Kalamkar, George Cherian, Alfred </a:t>
            </a:r>
            <a:r>
              <a:rPr lang="en-US" sz="1300" dirty="0" err="1"/>
              <a:t>Asterjadhi</a:t>
            </a:r>
            <a:r>
              <a:rPr lang="en-US" sz="1300" dirty="0"/>
              <a:t>, “Secure E2E Operation for AMP”, doc: IEEE 802.11-24/2112r0, Dec. 16, 2024.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300" dirty="0"/>
              <a:t>Hui Luo, Rakesh </a:t>
            </a:r>
            <a:r>
              <a:rPr lang="en-US" sz="1300" dirty="0" err="1"/>
              <a:t>Taori</a:t>
            </a:r>
            <a:r>
              <a:rPr lang="en-US" sz="1300" dirty="0"/>
              <a:t>, Guy-Armand </a:t>
            </a:r>
            <a:r>
              <a:rPr lang="en-US" sz="1300" dirty="0" err="1"/>
              <a:t>Kamendje</a:t>
            </a:r>
            <a:r>
              <a:rPr lang="en-US" sz="1300" dirty="0"/>
              <a:t>, Nelson Costa, “Low-Complexity Provisioning Methods for Low-Complexity Secure AMP Communications”, doc: IEEE 802.11-25/0831r1, May 14, 2025.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300" dirty="0"/>
              <a:t>Hui Luo, Rakesh </a:t>
            </a:r>
            <a:r>
              <a:rPr lang="en-US" sz="1300" dirty="0" err="1"/>
              <a:t>Taori</a:t>
            </a:r>
            <a:r>
              <a:rPr lang="en-US" sz="1300" dirty="0"/>
              <a:t>, Guy-Armand </a:t>
            </a:r>
            <a:r>
              <a:rPr lang="en-US" sz="1300" dirty="0" err="1"/>
              <a:t>Kamendje</a:t>
            </a:r>
            <a:r>
              <a:rPr lang="en-US" sz="1300" dirty="0"/>
              <a:t>, Nelson Costa, “</a:t>
            </a:r>
            <a:r>
              <a:rPr lang="en-GB" sz="1300" dirty="0"/>
              <a:t>Low-Complexity Provisioning Methods for Low-Complexity Secure AMP Communications – Follow Up</a:t>
            </a:r>
            <a:r>
              <a:rPr lang="en-US" sz="1300" dirty="0"/>
              <a:t>”, doc: IEEE 802.11-25/1086r2, July 28, 2025.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300" dirty="0"/>
              <a:t>NIST, FIPS 203 “Module-Lattice-Based Key-Encapsulation Mechanism Standard”, </a:t>
            </a:r>
            <a:r>
              <a:rPr lang="en-US" sz="1300" dirty="0">
                <a:hlinkClick r:id="rId3"/>
              </a:rPr>
              <a:t>https://nvlpubs.nist.gov/nistpubs/fips/nist.fips.203.pdf</a:t>
            </a:r>
            <a:r>
              <a:rPr lang="en-US" sz="1300" dirty="0"/>
              <a:t>, August 13, 2024.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300" dirty="0"/>
              <a:t>Levent </a:t>
            </a:r>
            <a:r>
              <a:rPr lang="en-US" sz="1300" dirty="0" err="1"/>
              <a:t>Ertaul</a:t>
            </a:r>
            <a:r>
              <a:rPr lang="en-US" sz="1300" dirty="0"/>
              <a:t>, Anup Mudan, Nausheen Sarfaraz, “Performance Comparison of AES-CCM and AES-GCM Authenticated Encryption Methods”, 2018, </a:t>
            </a:r>
            <a:r>
              <a:rPr lang="en-US" sz="1300" dirty="0">
                <a:hlinkClick r:id="rId4"/>
              </a:rPr>
              <a:t>https://mcs.csueastbay.edu/~lertaul/AESCCMCAMREADY.pdf</a:t>
            </a:r>
            <a:endParaRPr lang="en-US" sz="1300" dirty="0"/>
          </a:p>
          <a:p>
            <a:pPr marL="342900" indent="-342900">
              <a:buFont typeface="+mj-lt"/>
              <a:buAutoNum type="arabicPeriod"/>
            </a:pPr>
            <a:r>
              <a:rPr lang="en-US" sz="1300" b="0" i="0" dirty="0">
                <a:solidFill>
                  <a:srgbClr val="333333"/>
                </a:solidFill>
                <a:effectLst/>
                <a:latin typeface="HelveticaNeue Regular"/>
              </a:rPr>
              <a:t>B. Kieu-Do-Nguyen, T. -T. Hoang, C. -K. Pham and C. Pham-Quoc, "A Power-efficient Implementation of SHA-256 Hash Function for Embedded Applications," </a:t>
            </a:r>
            <a:r>
              <a:rPr lang="en-US" sz="1300" b="0" i="1" dirty="0">
                <a:solidFill>
                  <a:srgbClr val="333333"/>
                </a:solidFill>
                <a:effectLst/>
                <a:latin typeface="HelveticaNeue Regular"/>
              </a:rPr>
              <a:t>2021 International Conference on Advanced Technologies for Communications (ATC)</a:t>
            </a:r>
            <a:r>
              <a:rPr lang="en-US" sz="1300" b="0" i="0" dirty="0">
                <a:solidFill>
                  <a:srgbClr val="333333"/>
                </a:solidFill>
                <a:effectLst/>
                <a:latin typeface="HelveticaNeue Regular"/>
              </a:rPr>
              <a:t>, Ho Chi Minh City, Vietnam, 2021, pp. 39-44, </a:t>
            </a:r>
            <a:r>
              <a:rPr lang="en-US" sz="1300" b="0" i="0" dirty="0" err="1">
                <a:solidFill>
                  <a:srgbClr val="333333"/>
                </a:solidFill>
                <a:effectLst/>
                <a:latin typeface="HelveticaNeue Regular"/>
              </a:rPr>
              <a:t>doi</a:t>
            </a:r>
            <a:r>
              <a:rPr lang="en-US" sz="1300" b="0" i="0" dirty="0">
                <a:solidFill>
                  <a:srgbClr val="333333"/>
                </a:solidFill>
                <a:effectLst/>
                <a:latin typeface="HelveticaNeue Regular"/>
              </a:rPr>
              <a:t>: 10.1109/ATC52653.2021.9598264. (0.018uJ per 32B by SHA256)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300" dirty="0"/>
              <a:t>Mark D. Aagaard, Nusa </a:t>
            </a:r>
            <a:r>
              <a:rPr lang="en-US" sz="1300" dirty="0" err="1"/>
              <a:t>Zidaric</a:t>
            </a:r>
            <a:r>
              <a:rPr lang="en-US" sz="1300" dirty="0"/>
              <a:t>, “ASIC Benchmarking of Round 2 Candidates in the NIST Lightweight Cryptography Standardization Process”, 2021, </a:t>
            </a:r>
            <a:r>
              <a:rPr lang="en-US" sz="1300" dirty="0">
                <a:hlinkClick r:id="rId5"/>
              </a:rPr>
              <a:t>https://eprint.iacr.org/2021/049.pdf</a:t>
            </a:r>
            <a:r>
              <a:rPr lang="en-US" sz="1300" dirty="0"/>
              <a:t> (AES128 GCM: 12 bits per cycle</a:t>
            </a:r>
            <a:r>
              <a:rPr lang="en-US" sz="1300" b="0" i="0" dirty="0">
                <a:solidFill>
                  <a:srgbClr val="333333"/>
                </a:solidFill>
                <a:effectLst/>
                <a:latin typeface="HelveticaNeue Regular"/>
              </a:rPr>
              <a:t>; </a:t>
            </a:r>
            <a:r>
              <a:rPr lang="en-US" sz="1300" dirty="0"/>
              <a:t>0.28uJ/0.98uJ per 16B block by ASCON/AES128)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12EC11-5386-4313-9F39-44FF5552C10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5B2A63-61F1-48EB-9F06-413447F3EA7D}"/>
              </a:ext>
            </a:extLst>
          </p:cNvPr>
          <p:cNvSpPr>
            <a:spLocks noGrp="1"/>
          </p:cNvSpPr>
          <p:nvPr>
            <p:ph type="ftr" idx="16"/>
          </p:nvPr>
        </p:nvSpPr>
        <p:spPr>
          <a:xfrm>
            <a:off x="7010401" y="6475415"/>
            <a:ext cx="4379384" cy="153986"/>
          </a:xfrm>
        </p:spPr>
        <p:txBody>
          <a:bodyPr/>
          <a:lstStyle/>
          <a:p>
            <a:r>
              <a:rPr lang="en-GB" dirty="0"/>
              <a:t>Hui Luo, Rakesh </a:t>
            </a:r>
            <a:r>
              <a:rPr lang="en-GB" dirty="0" err="1"/>
              <a:t>Taori</a:t>
            </a:r>
            <a:r>
              <a:rPr lang="en-GB" dirty="0"/>
              <a:t> (Infineon), Guy-Armand, Nelson Costa (Haila)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E6A89C8-7D15-464F-BC14-6DC0CAA0704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</a:t>
            </a:r>
            <a:r>
              <a:rPr lang="en-GB" dirty="0"/>
              <a:t> 2025</a:t>
            </a:r>
          </a:p>
        </p:txBody>
      </p:sp>
    </p:spTree>
    <p:extLst>
      <p:ext uri="{BB962C8B-B14F-4D97-AF65-F5344CB8AC3E}">
        <p14:creationId xmlns:p14="http://schemas.microsoft.com/office/powerpoint/2010/main" val="3097446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12D735-1475-42AC-9C9B-BDFA03B4CC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85A6FD-19C5-46A7-9617-B4EA189DD5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9217" y="1676400"/>
            <a:ext cx="10460567" cy="4648200"/>
          </a:xfrm>
        </p:spPr>
        <p:txBody>
          <a:bodyPr/>
          <a:lstStyle/>
          <a:p>
            <a:pPr marL="288000">
              <a:spcAft>
                <a:spcPts val="600"/>
              </a:spcAft>
            </a:pPr>
            <a:r>
              <a:rPr lang="en-US" dirty="0"/>
              <a:t>Motion 64, 65, 66 specified a secure AMP communication method using PMK, </a:t>
            </a:r>
            <a:r>
              <a:rPr lang="en-US" dirty="0" err="1"/>
              <a:t>SNonce</a:t>
            </a:r>
            <a:r>
              <a:rPr lang="en-US" dirty="0"/>
              <a:t>, </a:t>
            </a:r>
            <a:r>
              <a:rPr lang="en-US" dirty="0" err="1"/>
              <a:t>ANonce</a:t>
            </a:r>
            <a:r>
              <a:rPr lang="en-US" dirty="0"/>
              <a:t>, and PTK (11-24/1998, 11-24/2112, 11-25/0860, 11-24/1203). The method has low computation complexity (only hash and symmetric cryptography algorithms are used), requiring a high-entropy shared secret (PMK) for mutual authentication and PTK generation for encrypted data exchanges between an AMP AP and an AMP non-AP STA.</a:t>
            </a:r>
          </a:p>
          <a:p>
            <a:pPr marL="288000">
              <a:spcAft>
                <a:spcPts val="600"/>
              </a:spcAft>
            </a:pPr>
            <a:r>
              <a:rPr lang="en-US" dirty="0"/>
              <a:t>If there are </a:t>
            </a:r>
            <a:r>
              <a:rPr lang="en-US" b="1" i="1" dirty="0"/>
              <a:t>m</a:t>
            </a:r>
            <a:r>
              <a:rPr lang="en-US" dirty="0"/>
              <a:t> AMP APs and </a:t>
            </a:r>
            <a:r>
              <a:rPr lang="en-US" b="1" i="1" dirty="0"/>
              <a:t>n</a:t>
            </a:r>
            <a:r>
              <a:rPr lang="en-US" dirty="0"/>
              <a:t> AMP non-AP STAs and if every AMP AP needs secure access to every AMP non-AP STA, a total of </a:t>
            </a:r>
            <a:r>
              <a:rPr lang="en-US" b="1" i="1" dirty="0"/>
              <a:t>m</a:t>
            </a:r>
            <a:r>
              <a:rPr lang="en-US" dirty="0"/>
              <a:t> x </a:t>
            </a:r>
            <a:r>
              <a:rPr lang="en-US" b="1" i="1" dirty="0"/>
              <a:t>n</a:t>
            </a:r>
            <a:r>
              <a:rPr lang="en-US" dirty="0"/>
              <a:t> different PMKs are needed to prevent eavesdropping and impersonating attack, and every AMP non-AP STA needs to store </a:t>
            </a:r>
            <a:r>
              <a:rPr lang="en-US" b="1" i="1" dirty="0"/>
              <a:t>m</a:t>
            </a:r>
            <a:r>
              <a:rPr lang="en-US" dirty="0"/>
              <a:t> PMKs. This is a big burden for PMK provisioning, management, and storage.</a:t>
            </a:r>
          </a:p>
          <a:p>
            <a:pPr marL="288000">
              <a:spcAft>
                <a:spcPts val="600"/>
              </a:spcAft>
            </a:pPr>
            <a:r>
              <a:rPr lang="en-US" dirty="0"/>
              <a:t>This contribution proposes a scalable low-complexity provisioning method and an improvement to the low-complexity secure communication method specified in Motion 64, 65, 66. It can reduce the provisioning burden from </a:t>
            </a:r>
            <a:r>
              <a:rPr lang="en-US" b="1" i="1" dirty="0"/>
              <a:t>m</a:t>
            </a:r>
            <a:r>
              <a:rPr lang="en-US" dirty="0"/>
              <a:t> x </a:t>
            </a:r>
            <a:r>
              <a:rPr lang="en-US" b="1" i="1" dirty="0"/>
              <a:t>n</a:t>
            </a:r>
            <a:r>
              <a:rPr lang="en-US" dirty="0"/>
              <a:t> to </a:t>
            </a:r>
            <a:r>
              <a:rPr lang="en-US" b="1" i="1" dirty="0"/>
              <a:t>m</a:t>
            </a:r>
            <a:r>
              <a:rPr lang="en-US" dirty="0"/>
              <a:t> + </a:t>
            </a:r>
            <a:r>
              <a:rPr lang="en-US" b="1" i="1" dirty="0"/>
              <a:t>n</a:t>
            </a:r>
            <a:r>
              <a:rPr lang="en-US" dirty="0"/>
              <a:t>. Every AMP non-AP STA only needs to store one PMK.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12EC11-5386-4313-9F39-44FF5552C10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5B2A63-61F1-48EB-9F06-413447F3EA7D}"/>
              </a:ext>
            </a:extLst>
          </p:cNvPr>
          <p:cNvSpPr>
            <a:spLocks noGrp="1"/>
          </p:cNvSpPr>
          <p:nvPr>
            <p:ph type="ftr" idx="16"/>
          </p:nvPr>
        </p:nvSpPr>
        <p:spPr>
          <a:xfrm>
            <a:off x="7010401" y="6475414"/>
            <a:ext cx="4379384" cy="230186"/>
          </a:xfrm>
        </p:spPr>
        <p:txBody>
          <a:bodyPr/>
          <a:lstStyle/>
          <a:p>
            <a:r>
              <a:rPr lang="en-GB" dirty="0"/>
              <a:t>Hui Luo, Rakesh </a:t>
            </a:r>
            <a:r>
              <a:rPr lang="en-GB" dirty="0" err="1"/>
              <a:t>Taori</a:t>
            </a:r>
            <a:r>
              <a:rPr lang="en-GB" dirty="0"/>
              <a:t> (Infineon), Guy-Armand, Nelson Costa (Haila)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E6A89C8-7D15-464F-BC14-6DC0CAA0704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996515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DD71638-F3C2-4814-5920-72EBDD57748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E40AFE-E954-2F40-8644-8C2FEF809F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statement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D96069-6573-7022-6A64-60B37C6359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9217" y="1447800"/>
            <a:ext cx="10460567" cy="4876800"/>
          </a:xfrm>
        </p:spPr>
        <p:txBody>
          <a:bodyPr/>
          <a:lstStyle/>
          <a:p>
            <a:pPr marL="288000">
              <a:spcAft>
                <a:spcPts val="600"/>
              </a:spcAft>
            </a:pPr>
            <a:r>
              <a:rPr lang="en-US" dirty="0"/>
              <a:t>Use case: </a:t>
            </a:r>
            <a:r>
              <a:rPr lang="en-US" b="1" i="1" dirty="0"/>
              <a:t>n</a:t>
            </a:r>
            <a:r>
              <a:rPr lang="en-US" dirty="0"/>
              <a:t> products (each with a built-in AMP non-AP STA tag) need to go through </a:t>
            </a:r>
            <a:r>
              <a:rPr lang="en-US" b="1" i="1" dirty="0"/>
              <a:t>m</a:t>
            </a:r>
            <a:r>
              <a:rPr lang="en-US" dirty="0"/>
              <a:t> - 1 transitions. At each transition, the delivering person and the receiving person must use their reading devices (AMP AP) to independently verify the existence of </a:t>
            </a:r>
            <a:r>
              <a:rPr lang="en-US" b="1" i="1" dirty="0"/>
              <a:t>n</a:t>
            </a:r>
            <a:r>
              <a:rPr lang="en-US" dirty="0"/>
              <a:t> products with security assurance. </a:t>
            </a:r>
            <a:r>
              <a:rPr lang="en-US" b="1" i="1" dirty="0"/>
              <a:t>m</a:t>
            </a:r>
            <a:r>
              <a:rPr lang="en-US" dirty="0"/>
              <a:t> x </a:t>
            </a:r>
            <a:r>
              <a:rPr lang="en-US" b="1" i="1" dirty="0"/>
              <a:t>n</a:t>
            </a:r>
            <a:r>
              <a:rPr lang="en-US" dirty="0"/>
              <a:t> unique PMKs are needed to prevent missing products at all transitions.</a:t>
            </a:r>
          </a:p>
          <a:p>
            <a:pPr marL="612000" lvl="1">
              <a:spcAft>
                <a:spcPts val="600"/>
              </a:spcAft>
            </a:pPr>
            <a:r>
              <a:rPr lang="en-US" dirty="0"/>
              <a:t>If a tag Ai and a tag Aj use the same PMK in communications with a reading device R, the product with tag Ai can be counted twice and the product with tag Aj can be missing.</a:t>
            </a:r>
          </a:p>
          <a:p>
            <a:pPr marL="612000" lvl="1">
              <a:spcAft>
                <a:spcPts val="600"/>
              </a:spcAft>
            </a:pPr>
            <a:r>
              <a:rPr lang="en-US" dirty="0"/>
              <a:t>If a reading device Ri and a reading device </a:t>
            </a:r>
            <a:r>
              <a:rPr lang="en-US" dirty="0" err="1"/>
              <a:t>Rj</a:t>
            </a:r>
            <a:r>
              <a:rPr lang="en-US" dirty="0"/>
              <a:t> use the same PMK in communications with a tag A, the owner of Ri who knows the PMK between Ri and A can provision the PMK into another tag A’ and replace the product with the tag A by the tag A’ only, without being detected by the owner of </a:t>
            </a:r>
            <a:r>
              <a:rPr lang="en-US" dirty="0" err="1"/>
              <a:t>Rj</a:t>
            </a:r>
            <a:r>
              <a:rPr lang="en-US" dirty="0"/>
              <a:t>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27D41A3-30AD-31F1-FBA4-4AA5D8F5323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6B86D5-BFB4-CCF4-8D17-81969DA3AE0B}"/>
              </a:ext>
            </a:extLst>
          </p:cNvPr>
          <p:cNvSpPr>
            <a:spLocks noGrp="1"/>
          </p:cNvSpPr>
          <p:nvPr>
            <p:ph type="ftr" idx="16"/>
          </p:nvPr>
        </p:nvSpPr>
        <p:spPr>
          <a:xfrm>
            <a:off x="7010401" y="6475414"/>
            <a:ext cx="4379384" cy="230186"/>
          </a:xfrm>
        </p:spPr>
        <p:txBody>
          <a:bodyPr/>
          <a:lstStyle/>
          <a:p>
            <a:r>
              <a:rPr lang="en-GB" dirty="0"/>
              <a:t>Hui Luo, Rakesh </a:t>
            </a:r>
            <a:r>
              <a:rPr lang="en-GB" dirty="0" err="1"/>
              <a:t>Taori</a:t>
            </a:r>
            <a:r>
              <a:rPr lang="en-GB" dirty="0"/>
              <a:t> (Infineon), Guy-Armand, Nelson Costa (Haila)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B11DE17-213E-7737-D89F-E61A95DA6DD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58247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F4EC046-0BBF-E9E8-ABDA-617148AD497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8422FB-E55F-E9AB-D023-D602274F68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Scalable Provisioning Solution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647B25-785C-0922-51E8-C18880DF14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9217" y="1447800"/>
            <a:ext cx="10460567" cy="4876800"/>
          </a:xfrm>
        </p:spPr>
        <p:txBody>
          <a:bodyPr/>
          <a:lstStyle/>
          <a:p>
            <a:pPr marL="288000">
              <a:spcAft>
                <a:spcPts val="600"/>
              </a:spcAft>
            </a:pPr>
            <a:r>
              <a:rPr lang="en-US" sz="1600" dirty="0"/>
              <a:t>A dedicated configurator C (identified by C_ID) runs the provisioning protocol described in 11-25/1086 with every tag (denoted as A1, A2, …, An), generating and saving &lt;A1_ID, PMK1&gt;, &lt;A2_ID, PMK2&gt;, …, &lt;</a:t>
            </a:r>
            <a:r>
              <a:rPr lang="en-US" sz="1600" dirty="0" err="1"/>
              <a:t>An_ID</a:t>
            </a:r>
            <a:r>
              <a:rPr lang="en-US" sz="1600" dirty="0"/>
              <a:t>, </a:t>
            </a:r>
            <a:r>
              <a:rPr lang="en-US" sz="1600" dirty="0" err="1"/>
              <a:t>PMKn</a:t>
            </a:r>
            <a:r>
              <a:rPr lang="en-US" sz="1600" dirty="0"/>
              <a:t>&gt; in C’s permanent memory.</a:t>
            </a:r>
          </a:p>
          <a:p>
            <a:pPr marL="612000" lvl="1">
              <a:spcAft>
                <a:spcPts val="600"/>
              </a:spcAft>
            </a:pPr>
            <a:r>
              <a:rPr lang="en-US" sz="1200" dirty="0"/>
              <a:t>A1_ID is Tag A1’s ID; A2_ID is Tag A2’s ID; …; and </a:t>
            </a:r>
            <a:r>
              <a:rPr lang="en-US" sz="1200" dirty="0" err="1"/>
              <a:t>An_ID</a:t>
            </a:r>
            <a:r>
              <a:rPr lang="en-US" sz="1200" dirty="0"/>
              <a:t> is Tag An’s ID.</a:t>
            </a:r>
          </a:p>
          <a:p>
            <a:pPr marL="612000" lvl="1">
              <a:spcAft>
                <a:spcPts val="600"/>
              </a:spcAft>
            </a:pPr>
            <a:r>
              <a:rPr lang="en-US" sz="1200" dirty="0"/>
              <a:t>Each tag only needs to store one PMK, e.g., Tag A1 only saves &lt;C_ID, PMK1&gt; in its non-volatile memory.</a:t>
            </a:r>
          </a:p>
          <a:p>
            <a:pPr marL="612000" lvl="1">
              <a:spcAft>
                <a:spcPts val="600"/>
              </a:spcAft>
            </a:pPr>
            <a:r>
              <a:rPr lang="en-US" sz="1200" dirty="0"/>
              <a:t>Totally </a:t>
            </a:r>
            <a:r>
              <a:rPr lang="en-US" sz="1200" b="1" i="1" dirty="0"/>
              <a:t>n</a:t>
            </a:r>
            <a:r>
              <a:rPr lang="en-US" sz="1200" dirty="0"/>
              <a:t> runs of 11bp provisioning protocol, between C and </a:t>
            </a:r>
            <a:r>
              <a:rPr lang="en-US" sz="1200" b="1" i="1" dirty="0"/>
              <a:t>n</a:t>
            </a:r>
            <a:r>
              <a:rPr lang="en-US" sz="1200" dirty="0"/>
              <a:t> tags.</a:t>
            </a:r>
          </a:p>
          <a:p>
            <a:pPr marL="288000">
              <a:spcAft>
                <a:spcPts val="600"/>
              </a:spcAft>
            </a:pPr>
            <a:r>
              <a:rPr lang="en-US" sz="1600" dirty="0"/>
              <a:t>C sends a data block {&lt;A1_ID, hash(R1_ID || PMK1)&gt;, &lt;A2_ID, hash(R1_ID || PMK2)&gt;, …, &lt;</a:t>
            </a:r>
            <a:r>
              <a:rPr lang="en-US" sz="1600" dirty="0" err="1"/>
              <a:t>An_ID</a:t>
            </a:r>
            <a:r>
              <a:rPr lang="en-US" sz="1600" dirty="0"/>
              <a:t>, hash(R1_ID || </a:t>
            </a:r>
            <a:r>
              <a:rPr lang="en-US" sz="1600" dirty="0" err="1"/>
              <a:t>PMKn</a:t>
            </a:r>
            <a:r>
              <a:rPr lang="en-US" sz="1600" dirty="0"/>
              <a:t>)&gt;} to reading device R1 using a method out of scope of 11bp.</a:t>
            </a:r>
          </a:p>
          <a:p>
            <a:pPr marL="612000" lvl="1">
              <a:spcAft>
                <a:spcPts val="600"/>
              </a:spcAft>
            </a:pPr>
            <a:r>
              <a:rPr lang="en-US" sz="1200" dirty="0"/>
              <a:t>hash(R1_ID || PMK1) is used as the PMK between R1 and A1; hash(R1_ID || PMK2) is used as the PMK between R1 and A2; …; and hash(R1_ID || </a:t>
            </a:r>
            <a:r>
              <a:rPr lang="en-US" sz="1200" dirty="0" err="1"/>
              <a:t>PMKn</a:t>
            </a:r>
            <a:r>
              <a:rPr lang="en-US" sz="1200" dirty="0"/>
              <a:t>) is used as the PMK between R1 and An.</a:t>
            </a:r>
          </a:p>
          <a:p>
            <a:pPr marL="612000" lvl="1">
              <a:spcAft>
                <a:spcPts val="600"/>
              </a:spcAft>
            </a:pPr>
            <a:r>
              <a:rPr lang="en-US" sz="1200" dirty="0"/>
              <a:t>Similarly, C sends a data block {&lt;A1_ID, hash(R2_ID || PMK1)&gt;, &lt;A2_ID, hash(R2_ID || PMK2)&gt;, …, &lt;</a:t>
            </a:r>
            <a:r>
              <a:rPr lang="en-US" sz="1200" dirty="0" err="1"/>
              <a:t>An_ID</a:t>
            </a:r>
            <a:r>
              <a:rPr lang="en-US" sz="1200" dirty="0"/>
              <a:t>, hash(R2_ID || </a:t>
            </a:r>
            <a:r>
              <a:rPr lang="en-US" sz="1200" dirty="0" err="1"/>
              <a:t>PMKn</a:t>
            </a:r>
            <a:r>
              <a:rPr lang="en-US" sz="1200" dirty="0"/>
              <a:t>)&gt;} to reading device R2. C repeats this process to reading device R3, R4, …, Rm.</a:t>
            </a:r>
          </a:p>
          <a:p>
            <a:pPr marL="612000" lvl="1">
              <a:spcAft>
                <a:spcPts val="600"/>
              </a:spcAft>
            </a:pPr>
            <a:r>
              <a:rPr lang="en-US" sz="1200" dirty="0"/>
              <a:t>Totally </a:t>
            </a:r>
            <a:r>
              <a:rPr lang="en-US" sz="1200" b="1" i="1" dirty="0"/>
              <a:t>m</a:t>
            </a:r>
            <a:r>
              <a:rPr lang="en-US" sz="1200" dirty="0"/>
              <a:t> block transfers from C to </a:t>
            </a:r>
            <a:r>
              <a:rPr lang="en-US" sz="1200" b="1" i="1" dirty="0"/>
              <a:t>m</a:t>
            </a:r>
            <a:r>
              <a:rPr lang="en-US" sz="1200" dirty="0"/>
              <a:t> reading devices.</a:t>
            </a:r>
          </a:p>
          <a:p>
            <a:pPr marL="288000">
              <a:spcAft>
                <a:spcPts val="600"/>
              </a:spcAft>
            </a:pPr>
            <a:r>
              <a:rPr lang="en-US" sz="1600" dirty="0"/>
              <a:t>The PMK used for secure communication between Ri and Aj is hash(</a:t>
            </a:r>
            <a:r>
              <a:rPr lang="en-US" sz="1600" dirty="0" err="1"/>
              <a:t>Ri_ID</a:t>
            </a:r>
            <a:r>
              <a:rPr lang="en-US" sz="1600" dirty="0"/>
              <a:t> || </a:t>
            </a:r>
            <a:r>
              <a:rPr lang="en-US" sz="1600" dirty="0" err="1"/>
              <a:t>PMKj</a:t>
            </a:r>
            <a:r>
              <a:rPr lang="en-US" sz="1600" dirty="0"/>
              <a:t>).</a:t>
            </a:r>
          </a:p>
          <a:p>
            <a:pPr marL="612000" lvl="1">
              <a:spcAft>
                <a:spcPts val="600"/>
              </a:spcAft>
            </a:pPr>
            <a:r>
              <a:rPr lang="en-US" sz="1200" dirty="0"/>
              <a:t>These PMKs are different from each other. Knowing one cannot derive another (C shall never reveal PMK1, PMK2, …, </a:t>
            </a:r>
            <a:r>
              <a:rPr lang="en-US" sz="1200" dirty="0" err="1"/>
              <a:t>PMKn</a:t>
            </a:r>
            <a:r>
              <a:rPr lang="en-US" sz="1200" dirty="0"/>
              <a:t> to anyone).</a:t>
            </a:r>
          </a:p>
          <a:p>
            <a:pPr marL="612000" lvl="1">
              <a:spcAft>
                <a:spcPts val="600"/>
              </a:spcAft>
            </a:pPr>
            <a:r>
              <a:rPr lang="en-US" sz="1200" b="1" i="1" dirty="0"/>
              <a:t>m</a:t>
            </a:r>
            <a:r>
              <a:rPr lang="en-US" sz="1200" dirty="0"/>
              <a:t> x </a:t>
            </a:r>
            <a:r>
              <a:rPr lang="en-US" sz="1200" b="1" i="1" dirty="0"/>
              <a:t>n</a:t>
            </a:r>
            <a:r>
              <a:rPr lang="en-US" sz="1200" dirty="0"/>
              <a:t> PMKs are obtained by </a:t>
            </a:r>
            <a:r>
              <a:rPr lang="en-US" sz="1200" b="1" i="1" dirty="0"/>
              <a:t>m</a:t>
            </a:r>
            <a:r>
              <a:rPr lang="en-US" sz="1200" dirty="0"/>
              <a:t> + </a:t>
            </a:r>
            <a:r>
              <a:rPr lang="en-US" sz="1200" b="1" i="1" dirty="0"/>
              <a:t>n</a:t>
            </a:r>
            <a:r>
              <a:rPr lang="en-US" sz="1200" dirty="0"/>
              <a:t> provisioning operations.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924338C-A7E8-9CFC-19D8-2B622ED783C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103963-4B78-CF8B-9F06-C3AC49993C49}"/>
              </a:ext>
            </a:extLst>
          </p:cNvPr>
          <p:cNvSpPr>
            <a:spLocks noGrp="1"/>
          </p:cNvSpPr>
          <p:nvPr>
            <p:ph type="ftr" idx="16"/>
          </p:nvPr>
        </p:nvSpPr>
        <p:spPr>
          <a:xfrm>
            <a:off x="7010401" y="6475414"/>
            <a:ext cx="4379384" cy="230186"/>
          </a:xfrm>
        </p:spPr>
        <p:txBody>
          <a:bodyPr/>
          <a:lstStyle/>
          <a:p>
            <a:r>
              <a:rPr lang="en-GB" dirty="0"/>
              <a:t>Hui Luo, Rakesh </a:t>
            </a:r>
            <a:r>
              <a:rPr lang="en-GB" dirty="0" err="1"/>
              <a:t>Taori</a:t>
            </a:r>
            <a:r>
              <a:rPr lang="en-GB" dirty="0"/>
              <a:t> (Infineon), Guy-Armand, Nelson Costa (Haila)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F535CE6-4550-95B7-0ED8-6318417B282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940858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147CD0A-D5DB-C56F-0E03-8A6B0C22FEE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19B4E9-B220-B64E-1E5C-4A44861F04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71800" y="762000"/>
            <a:ext cx="6614584" cy="533399"/>
          </a:xfrm>
        </p:spPr>
        <p:txBody>
          <a:bodyPr/>
          <a:lstStyle/>
          <a:p>
            <a:r>
              <a:rPr lang="en-US" dirty="0"/>
              <a:t>Provisioning Protocol Recap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684987-189B-E7AE-8CDE-1C76F597EC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98" y="1600200"/>
            <a:ext cx="6614584" cy="4799014"/>
          </a:xfrm>
        </p:spPr>
        <p:txBody>
          <a:bodyPr/>
          <a:lstStyle/>
          <a:p>
            <a:pPr marL="0" indent="0" defTabSz="449263">
              <a:spcBef>
                <a:spcPts val="200"/>
              </a:spcBef>
              <a:spcAft>
                <a:spcPts val="200"/>
              </a:spcAft>
              <a:buClr>
                <a:srgbClr val="000000"/>
              </a:buClr>
              <a:buNone/>
              <a:defRPr/>
            </a:pPr>
            <a:r>
              <a:rPr lang="en-US" sz="1400" b="1" kern="0" dirty="0">
                <a:ea typeface="MS Gothic"/>
              </a:rPr>
              <a:t>11bp </a:t>
            </a:r>
            <a:r>
              <a:rPr lang="en-US" sz="1400" b="1" dirty="0">
                <a:ea typeface="MS Gothic"/>
              </a:rPr>
              <a:t>p</a:t>
            </a:r>
            <a:r>
              <a:rPr lang="en-US" sz="1400" b="1" kern="0" dirty="0">
                <a:ea typeface="MS Gothic"/>
              </a:rPr>
              <a:t>rovisioning protocol proposed in 11-25/1086 (from C </a:t>
            </a:r>
            <a:r>
              <a:rPr lang="en-US" sz="1400" b="1" dirty="0">
                <a:ea typeface="MS Gothic"/>
              </a:rPr>
              <a:t>to</a:t>
            </a:r>
            <a:r>
              <a:rPr lang="en-US" sz="1400" b="1" kern="0" dirty="0">
                <a:ea typeface="MS Gothic"/>
              </a:rPr>
              <a:t> Aj)</a:t>
            </a:r>
            <a:endParaRPr lang="en-US" sz="1400" b="1" kern="0" dirty="0">
              <a:solidFill>
                <a:srgbClr val="000000"/>
              </a:solidFill>
              <a:ea typeface="MS Gothic"/>
            </a:endParaRPr>
          </a:p>
          <a:p>
            <a:pPr marL="196632" indent="-228600">
              <a:spcBef>
                <a:spcPts val="200"/>
              </a:spcBef>
              <a:spcAft>
                <a:spcPts val="200"/>
              </a:spcAft>
              <a:buClr>
                <a:srgbClr val="000000"/>
              </a:buClr>
            </a:pPr>
            <a:r>
              <a:rPr lang="en-US" sz="1200" kern="0" dirty="0"/>
              <a:t>C fetches Aj’s ID </a:t>
            </a:r>
            <a:r>
              <a:rPr lang="en-US" sz="1200" kern="0" dirty="0" err="1"/>
              <a:t>Aj_ID</a:t>
            </a:r>
            <a:r>
              <a:rPr lang="en-US" sz="1200" kern="0" dirty="0"/>
              <a:t> and a device-specific secret </a:t>
            </a:r>
            <a:r>
              <a:rPr lang="en-US" sz="1200" kern="0" dirty="0" err="1"/>
              <a:t>Aj_K</a:t>
            </a:r>
            <a:r>
              <a:rPr lang="en-US" sz="1200" kern="0" dirty="0"/>
              <a:t> for provisioning purpose using an OOB method.</a:t>
            </a:r>
          </a:p>
          <a:p>
            <a:pPr marL="196632" indent="-228600">
              <a:spcBef>
                <a:spcPts val="200"/>
              </a:spcBef>
              <a:spcAft>
                <a:spcPts val="200"/>
              </a:spcAft>
              <a:buClr>
                <a:srgbClr val="000000"/>
              </a:buClr>
            </a:pPr>
            <a:r>
              <a:rPr lang="en-US" sz="1200" kern="0" dirty="0"/>
              <a:t>C broadcasts a Provisioning Request frame, containing an incremental random nonce </a:t>
            </a:r>
            <a:r>
              <a:rPr lang="en-US" sz="1200" dirty="0"/>
              <a:t>N</a:t>
            </a:r>
            <a:r>
              <a:rPr lang="en-US" sz="1200" kern="0" dirty="0"/>
              <a:t>j, C_ID, and Enc((</a:t>
            </a:r>
            <a:r>
              <a:rPr lang="en-US" sz="1200" kern="0" dirty="0" err="1"/>
              <a:t>Aj_ID</a:t>
            </a:r>
            <a:r>
              <a:rPr lang="en-US" sz="1200" kern="0" dirty="0"/>
              <a:t>, PMK </a:t>
            </a:r>
            <a:r>
              <a:rPr lang="en-US" sz="1200" dirty="0"/>
              <a:t>input</a:t>
            </a:r>
            <a:r>
              <a:rPr lang="en-US" sz="1200" kern="0" dirty="0"/>
              <a:t>), </a:t>
            </a:r>
            <a:r>
              <a:rPr lang="en-US" sz="1200" kern="0" dirty="0" err="1"/>
              <a:t>Kj</a:t>
            </a:r>
            <a:r>
              <a:rPr lang="en-US" sz="1200" kern="0" dirty="0"/>
              <a:t>, </a:t>
            </a:r>
            <a:r>
              <a:rPr lang="en-US" sz="1200" kern="0" dirty="0" err="1"/>
              <a:t>Rj</a:t>
            </a:r>
            <a:r>
              <a:rPr lang="en-US" sz="1200" kern="0" dirty="0"/>
              <a:t>). PMK input is either a proposed PMK or some input for generating a PMK. </a:t>
            </a:r>
            <a:r>
              <a:rPr lang="en-US" sz="1200" kern="0" dirty="0" err="1"/>
              <a:t>Kj</a:t>
            </a:r>
            <a:r>
              <a:rPr lang="en-US" sz="1200" kern="0" dirty="0"/>
              <a:t> is an encryption key derived from hash(</a:t>
            </a:r>
            <a:r>
              <a:rPr lang="en-US" sz="1200" dirty="0"/>
              <a:t>N</a:t>
            </a:r>
            <a:r>
              <a:rPr lang="en-US" sz="1200" kern="0" dirty="0"/>
              <a:t>j || C_ID || </a:t>
            </a:r>
            <a:r>
              <a:rPr lang="en-US" sz="1200" kern="0" dirty="0" err="1"/>
              <a:t>Aj_K</a:t>
            </a:r>
            <a:r>
              <a:rPr lang="en-US" sz="1200" kern="0" dirty="0"/>
              <a:t>). </a:t>
            </a:r>
            <a:r>
              <a:rPr lang="en-US" sz="1200" dirty="0"/>
              <a:t>N</a:t>
            </a:r>
            <a:r>
              <a:rPr lang="en-US" sz="1200" kern="0" dirty="0"/>
              <a:t>j is a nonce used by an encryption algorithm such as AES-128. Enc((</a:t>
            </a:r>
            <a:r>
              <a:rPr lang="en-US" sz="1200" kern="0" dirty="0" err="1"/>
              <a:t>Aj_ID</a:t>
            </a:r>
            <a:r>
              <a:rPr lang="en-US" sz="1200" kern="0" dirty="0"/>
              <a:t>, PMK input), </a:t>
            </a:r>
            <a:r>
              <a:rPr lang="en-US" sz="1200" kern="0" dirty="0" err="1"/>
              <a:t>Kj</a:t>
            </a:r>
            <a:r>
              <a:rPr lang="en-US" sz="1200" kern="0" dirty="0"/>
              <a:t>, </a:t>
            </a:r>
            <a:r>
              <a:rPr lang="en-US" sz="1200" dirty="0"/>
              <a:t>N</a:t>
            </a:r>
            <a:r>
              <a:rPr lang="en-US" sz="1200" kern="0" dirty="0"/>
              <a:t>j) means encrypting </a:t>
            </a:r>
            <a:r>
              <a:rPr lang="en-US" sz="1200" kern="0" dirty="0" err="1"/>
              <a:t>Aj_ID</a:t>
            </a:r>
            <a:r>
              <a:rPr lang="en-US" sz="1200" kern="0" dirty="0"/>
              <a:t> and PMK data using </a:t>
            </a:r>
            <a:r>
              <a:rPr lang="en-US" sz="1200" kern="0" dirty="0" err="1"/>
              <a:t>Kj</a:t>
            </a:r>
            <a:r>
              <a:rPr lang="en-US" sz="1200" kern="0" dirty="0"/>
              <a:t> as the key and </a:t>
            </a:r>
            <a:r>
              <a:rPr lang="en-US" sz="1200" dirty="0"/>
              <a:t>N</a:t>
            </a:r>
            <a:r>
              <a:rPr lang="en-US" sz="1200" kern="0" dirty="0"/>
              <a:t>j as the nonce.</a:t>
            </a:r>
          </a:p>
          <a:p>
            <a:pPr marL="196632" indent="-228600">
              <a:spcBef>
                <a:spcPts val="200"/>
              </a:spcBef>
              <a:spcAft>
                <a:spcPts val="200"/>
              </a:spcAft>
              <a:buClr>
                <a:srgbClr val="000000"/>
              </a:buClr>
            </a:pPr>
            <a:r>
              <a:rPr lang="en-US" sz="1200" kern="0" dirty="0"/>
              <a:t>Every AMP device received the broadcast Provision Request frame derives its own version of </a:t>
            </a:r>
            <a:r>
              <a:rPr lang="en-US" sz="1200" kern="0" dirty="0" err="1"/>
              <a:t>Kj</a:t>
            </a:r>
            <a:r>
              <a:rPr lang="en-US" sz="1200" kern="0" dirty="0"/>
              <a:t> from hash(</a:t>
            </a:r>
            <a:r>
              <a:rPr lang="en-US" sz="1200" dirty="0"/>
              <a:t>N</a:t>
            </a:r>
            <a:r>
              <a:rPr lang="en-US" sz="1200" kern="0" dirty="0"/>
              <a:t>j || C_ID || built-in provisioning secret), then checks if it can authenticate and decrypt the payload using </a:t>
            </a:r>
            <a:r>
              <a:rPr lang="en-US" sz="1200" kern="0" dirty="0" err="1"/>
              <a:t>Kj</a:t>
            </a:r>
            <a:r>
              <a:rPr lang="en-US" sz="1200" kern="0" dirty="0"/>
              <a:t> and if the decrypted </a:t>
            </a:r>
            <a:r>
              <a:rPr lang="en-US" sz="1200" kern="0" dirty="0" err="1"/>
              <a:t>Aj_ID</a:t>
            </a:r>
            <a:r>
              <a:rPr lang="en-US" sz="1200" kern="0" dirty="0"/>
              <a:t> matches its built-in ID. Only Aj finds a match and responds.</a:t>
            </a:r>
          </a:p>
          <a:p>
            <a:pPr marL="196632" indent="-228600">
              <a:spcBef>
                <a:spcPts val="200"/>
              </a:spcBef>
              <a:spcAft>
                <a:spcPts val="200"/>
              </a:spcAft>
              <a:buClr>
                <a:srgbClr val="000000"/>
              </a:buClr>
            </a:pPr>
            <a:r>
              <a:rPr lang="en-US" sz="1200" kern="0" dirty="0"/>
              <a:t>Aj checks if it allows provisioning. If not, Aj returns an error code (e.g., Aj already has a PMK with C_ID); otherwise, Aj sends back an OK status code and a generated </a:t>
            </a:r>
            <a:r>
              <a:rPr lang="en-US" sz="1200" kern="0" dirty="0" err="1"/>
              <a:t>PMKj</a:t>
            </a:r>
            <a:r>
              <a:rPr lang="en-US" sz="1200" kern="0" dirty="0"/>
              <a:t> if the PMK input is not a proposed </a:t>
            </a:r>
            <a:r>
              <a:rPr lang="en-US" sz="1200" kern="0" dirty="0" err="1"/>
              <a:t>PMKj</a:t>
            </a:r>
            <a:r>
              <a:rPr lang="en-US" sz="1200" kern="0" dirty="0"/>
              <a:t>. The returned content is encrypted using </a:t>
            </a:r>
            <a:r>
              <a:rPr lang="en-US" sz="1200" kern="0" dirty="0" err="1"/>
              <a:t>Kj</a:t>
            </a:r>
            <a:r>
              <a:rPr lang="en-US" sz="1200" kern="0" dirty="0"/>
              <a:t> and sent in a Provisioning Response frame. Aj saves &lt;C_ID, </a:t>
            </a:r>
            <a:r>
              <a:rPr lang="en-US" sz="1200" kern="0" dirty="0" err="1"/>
              <a:t>PMKj</a:t>
            </a:r>
            <a:r>
              <a:rPr lang="en-US" sz="1200" kern="0" dirty="0"/>
              <a:t>&gt; for future use.</a:t>
            </a:r>
          </a:p>
          <a:p>
            <a:pPr marL="196632" indent="-228600">
              <a:spcBef>
                <a:spcPts val="200"/>
              </a:spcBef>
              <a:spcAft>
                <a:spcPts val="200"/>
              </a:spcAft>
              <a:buClr>
                <a:srgbClr val="000000"/>
              </a:buClr>
            </a:pPr>
            <a:r>
              <a:rPr lang="en-US" sz="1200" kern="0" dirty="0"/>
              <a:t>C checks if it can authenticate and decrypt the payload using </a:t>
            </a:r>
            <a:r>
              <a:rPr lang="en-US" sz="1200" kern="0" dirty="0" err="1"/>
              <a:t>Kp</a:t>
            </a:r>
            <a:r>
              <a:rPr lang="en-US" sz="1200" kern="0" dirty="0"/>
              <a:t>. If everything is OK, C saves &lt;</a:t>
            </a:r>
            <a:r>
              <a:rPr lang="en-US" sz="1200" kern="0" dirty="0" err="1"/>
              <a:t>Aj_ID</a:t>
            </a:r>
            <a:r>
              <a:rPr lang="en-US" sz="1200" kern="0" dirty="0"/>
              <a:t>, </a:t>
            </a:r>
            <a:r>
              <a:rPr lang="en-US" sz="1200" kern="0" dirty="0" err="1"/>
              <a:t>PMKj</a:t>
            </a:r>
            <a:r>
              <a:rPr lang="en-US" sz="1200" kern="0" dirty="0"/>
              <a:t>&gt; in its permanent memory for future use.</a:t>
            </a:r>
          </a:p>
          <a:p>
            <a:pPr marL="0" indent="0" defTabSz="449263">
              <a:spcBef>
                <a:spcPts val="200"/>
              </a:spcBef>
              <a:spcAft>
                <a:spcPts val="200"/>
              </a:spcAft>
              <a:buClr>
                <a:srgbClr val="000000"/>
              </a:buClr>
              <a:buNone/>
              <a:defRPr/>
            </a:pPr>
            <a:endParaRPr lang="en-US" sz="1400" b="1" kern="0" dirty="0">
              <a:ea typeface="MS Gothic"/>
            </a:endParaRPr>
          </a:p>
          <a:p>
            <a:pPr marL="0" indent="0" defTabSz="449263">
              <a:spcBef>
                <a:spcPts val="200"/>
              </a:spcBef>
              <a:spcAft>
                <a:spcPts val="200"/>
              </a:spcAft>
              <a:buClr>
                <a:srgbClr val="000000"/>
              </a:buClr>
              <a:buNone/>
              <a:defRPr/>
            </a:pPr>
            <a:r>
              <a:rPr lang="en-US" sz="1400" b="1" kern="0" dirty="0">
                <a:ea typeface="MS Gothic"/>
              </a:rPr>
              <a:t>Provisioning from C </a:t>
            </a:r>
            <a:r>
              <a:rPr lang="en-US" sz="1400" b="1" dirty="0">
                <a:ea typeface="MS Gothic"/>
              </a:rPr>
              <a:t>to</a:t>
            </a:r>
            <a:r>
              <a:rPr lang="en-US" sz="1400" b="1" kern="0" dirty="0">
                <a:ea typeface="MS Gothic"/>
              </a:rPr>
              <a:t> Ri using a method out of 11bp scope</a:t>
            </a:r>
            <a:endParaRPr lang="en-US" sz="1400" b="1" kern="0" dirty="0">
              <a:solidFill>
                <a:srgbClr val="000000"/>
              </a:solidFill>
              <a:ea typeface="MS Gothic"/>
            </a:endParaRPr>
          </a:p>
          <a:p>
            <a:pPr marL="196632" indent="-228600">
              <a:spcBef>
                <a:spcPts val="200"/>
              </a:spcBef>
              <a:spcAft>
                <a:spcPts val="200"/>
              </a:spcAft>
              <a:buClr>
                <a:srgbClr val="000000"/>
              </a:buClr>
            </a:pPr>
            <a:r>
              <a:rPr lang="en-US" sz="1200" kern="0" dirty="0"/>
              <a:t>C sends &lt;</a:t>
            </a:r>
            <a:r>
              <a:rPr lang="en-US" sz="1200" kern="0" dirty="0" err="1"/>
              <a:t>Aj_ID</a:t>
            </a:r>
            <a:r>
              <a:rPr lang="en-US" sz="1200" kern="0" dirty="0"/>
              <a:t>, hash(</a:t>
            </a:r>
            <a:r>
              <a:rPr lang="en-US" sz="1200" kern="0" dirty="0" err="1"/>
              <a:t>Ri_ID</a:t>
            </a:r>
            <a:r>
              <a:rPr lang="en-US" sz="1200" dirty="0"/>
              <a:t> || </a:t>
            </a:r>
            <a:r>
              <a:rPr lang="en-US" sz="1200" dirty="0" err="1"/>
              <a:t>PMKj</a:t>
            </a:r>
            <a:r>
              <a:rPr lang="en-US" sz="1200" dirty="0"/>
              <a:t>)&gt; to Ri, specifying the PMK between Ri and Aj is hash(</a:t>
            </a:r>
            <a:r>
              <a:rPr lang="en-US" sz="1200" dirty="0" err="1"/>
              <a:t>Ri_ID</a:t>
            </a:r>
            <a:r>
              <a:rPr lang="en-US" sz="1200" dirty="0"/>
              <a:t> || </a:t>
            </a:r>
            <a:r>
              <a:rPr lang="en-US" sz="1200" dirty="0" err="1"/>
              <a:t>PMKj</a:t>
            </a:r>
            <a:r>
              <a:rPr lang="en-US" sz="1200" dirty="0"/>
              <a:t>).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5A4CBC1-0413-70DD-CA66-F669A0A610E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AF3BBF-B43E-81FF-304B-C383ECB8D39B}"/>
              </a:ext>
            </a:extLst>
          </p:cNvPr>
          <p:cNvSpPr>
            <a:spLocks noGrp="1"/>
          </p:cNvSpPr>
          <p:nvPr>
            <p:ph type="ftr" idx="16"/>
          </p:nvPr>
        </p:nvSpPr>
        <p:spPr>
          <a:xfrm>
            <a:off x="7010401" y="6475415"/>
            <a:ext cx="4379384" cy="152400"/>
          </a:xfrm>
        </p:spPr>
        <p:txBody>
          <a:bodyPr/>
          <a:lstStyle/>
          <a:p>
            <a:r>
              <a:rPr lang="en-GB"/>
              <a:t>Hui Luo, Rakesh Taori (Infineon), Guy-Armand, Nelson Costa (Haila)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389C393-46E6-72C4-AC55-2B3C8F0DA06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</a:t>
            </a:r>
            <a:r>
              <a:rPr lang="en-GB" dirty="0"/>
              <a:t> 2025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A491615E-AC00-5086-E621-47555EE6203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30962" y="1752600"/>
            <a:ext cx="4977674" cy="4343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58076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F405739-9CD0-DC5C-4DEC-F138BD4F3C7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080C88-393E-0FCF-A546-8433903A85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Secure AMP Communication Improvement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39B6DA-4970-A054-B69F-A7067DCA0D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9217" y="1447800"/>
            <a:ext cx="10460567" cy="4876800"/>
          </a:xfrm>
        </p:spPr>
        <p:txBody>
          <a:bodyPr/>
          <a:lstStyle/>
          <a:p>
            <a:pPr marL="288000">
              <a:spcAft>
                <a:spcPts val="600"/>
              </a:spcAft>
            </a:pPr>
            <a:r>
              <a:rPr lang="en-US" sz="1600" dirty="0"/>
              <a:t>Setup</a:t>
            </a:r>
          </a:p>
          <a:p>
            <a:pPr marL="612000" lvl="1">
              <a:spcAft>
                <a:spcPts val="600"/>
              </a:spcAft>
            </a:pPr>
            <a:r>
              <a:rPr lang="en-US" sz="1600" dirty="0"/>
              <a:t>The PMK used for secure communication between Ri and Aj is hash(</a:t>
            </a:r>
            <a:r>
              <a:rPr lang="en-US" sz="1600" dirty="0" err="1"/>
              <a:t>Ri_ID</a:t>
            </a:r>
            <a:r>
              <a:rPr lang="en-US" sz="1600" dirty="0"/>
              <a:t> || </a:t>
            </a:r>
            <a:r>
              <a:rPr lang="en-US" sz="1600" dirty="0" err="1"/>
              <a:t>PMKj</a:t>
            </a:r>
            <a:r>
              <a:rPr lang="en-US" sz="1600" dirty="0"/>
              <a:t>).</a:t>
            </a:r>
          </a:p>
          <a:p>
            <a:pPr marL="612000" lvl="1">
              <a:spcAft>
                <a:spcPts val="600"/>
              </a:spcAft>
            </a:pPr>
            <a:r>
              <a:rPr lang="en-US" sz="1600" dirty="0"/>
              <a:t>Ri has C_ID and &lt;</a:t>
            </a:r>
            <a:r>
              <a:rPr lang="en-US" sz="1600" dirty="0" err="1"/>
              <a:t>Aj_ID</a:t>
            </a:r>
            <a:r>
              <a:rPr lang="en-US" sz="1600" dirty="0"/>
              <a:t>, hash(</a:t>
            </a:r>
            <a:r>
              <a:rPr lang="en-US" sz="1600" dirty="0" err="1"/>
              <a:t>Ri_ID</a:t>
            </a:r>
            <a:r>
              <a:rPr lang="en-US" sz="1600" dirty="0"/>
              <a:t> || </a:t>
            </a:r>
            <a:r>
              <a:rPr lang="en-US" sz="1600" dirty="0" err="1"/>
              <a:t>PMKj</a:t>
            </a:r>
            <a:r>
              <a:rPr lang="en-US" sz="1600" dirty="0"/>
              <a:t>&gt; in its permanent memory.</a:t>
            </a:r>
          </a:p>
          <a:p>
            <a:pPr marL="612000" lvl="1">
              <a:spcAft>
                <a:spcPts val="600"/>
              </a:spcAft>
            </a:pPr>
            <a:r>
              <a:rPr lang="en-US" sz="1600" dirty="0"/>
              <a:t>Aj has &lt;C_ID, </a:t>
            </a:r>
            <a:r>
              <a:rPr lang="en-US" sz="1600" dirty="0" err="1"/>
              <a:t>PMKj</a:t>
            </a:r>
            <a:r>
              <a:rPr lang="en-US" sz="1600" dirty="0"/>
              <a:t>&gt; in its non-volatile memory.</a:t>
            </a:r>
          </a:p>
          <a:p>
            <a:pPr marL="288000">
              <a:spcAft>
                <a:spcPts val="600"/>
              </a:spcAft>
            </a:pPr>
            <a:r>
              <a:rPr lang="en-US" sz="1600" dirty="0"/>
              <a:t>PMK, </a:t>
            </a:r>
            <a:r>
              <a:rPr lang="en-US" sz="1600" dirty="0" err="1"/>
              <a:t>ANonce</a:t>
            </a:r>
            <a:r>
              <a:rPr lang="en-US" sz="1600" dirty="0"/>
              <a:t>, </a:t>
            </a:r>
            <a:r>
              <a:rPr lang="en-US" sz="1600" dirty="0" err="1"/>
              <a:t>SNonce</a:t>
            </a:r>
            <a:r>
              <a:rPr lang="en-US" sz="1600" dirty="0"/>
              <a:t>, PTK-based secure AMP communication method</a:t>
            </a:r>
          </a:p>
          <a:p>
            <a:pPr marL="612000" lvl="1">
              <a:spcAft>
                <a:spcPts val="600"/>
              </a:spcAft>
            </a:pPr>
            <a:r>
              <a:rPr lang="en-US" sz="1600" dirty="0"/>
              <a:t>Ri sends a random </a:t>
            </a:r>
            <a:r>
              <a:rPr lang="en-US" sz="1600" dirty="0" err="1"/>
              <a:t>ANonce</a:t>
            </a:r>
            <a:r>
              <a:rPr lang="en-US" sz="1600" dirty="0"/>
              <a:t> and </a:t>
            </a:r>
            <a:r>
              <a:rPr lang="en-US" sz="1600" dirty="0">
                <a:highlight>
                  <a:srgbClr val="FFFF00"/>
                </a:highlight>
              </a:rPr>
              <a:t>a hint field (</a:t>
            </a:r>
            <a:r>
              <a:rPr lang="en-US" sz="1600" dirty="0" err="1">
                <a:highlight>
                  <a:srgbClr val="FFFF00"/>
                </a:highlight>
              </a:rPr>
              <a:t>C_ID.Ri_ID</a:t>
            </a:r>
            <a:r>
              <a:rPr lang="en-US" sz="1600" dirty="0">
                <a:highlight>
                  <a:srgbClr val="FFFF00"/>
                </a:highlight>
              </a:rPr>
              <a:t>) </a:t>
            </a:r>
            <a:r>
              <a:rPr lang="en-US" sz="1600" dirty="0"/>
              <a:t>to Aj.</a:t>
            </a:r>
          </a:p>
          <a:p>
            <a:pPr marL="612000" lvl="1">
              <a:spcAft>
                <a:spcPts val="600"/>
              </a:spcAft>
            </a:pPr>
            <a:r>
              <a:rPr lang="en-US" sz="1600" dirty="0"/>
              <a:t>Aj finds </a:t>
            </a:r>
            <a:r>
              <a:rPr lang="en-US" sz="1600" dirty="0" err="1"/>
              <a:t>PMKj</a:t>
            </a:r>
            <a:r>
              <a:rPr lang="en-US" sz="1600" dirty="0"/>
              <a:t> using C_ID (Aj could be provisioned by multiple configurators, C_ID is one of them). Aj generates a random </a:t>
            </a:r>
            <a:r>
              <a:rPr lang="en-US" sz="1600" dirty="0" err="1"/>
              <a:t>SNonce</a:t>
            </a:r>
            <a:r>
              <a:rPr lang="en-US" sz="1600" dirty="0"/>
              <a:t>, derives PTK from hash(hash(</a:t>
            </a:r>
            <a:r>
              <a:rPr lang="en-US" sz="1600" dirty="0" err="1"/>
              <a:t>Ri_ID</a:t>
            </a:r>
            <a:r>
              <a:rPr lang="en-US" sz="1600" dirty="0"/>
              <a:t> || </a:t>
            </a:r>
            <a:r>
              <a:rPr lang="en-US" sz="1600" dirty="0" err="1"/>
              <a:t>PMKj</a:t>
            </a:r>
            <a:r>
              <a:rPr lang="en-US" sz="1600" dirty="0"/>
              <a:t>), AA, SA, </a:t>
            </a:r>
            <a:r>
              <a:rPr lang="en-US" sz="1600" dirty="0" err="1"/>
              <a:t>ANonce</a:t>
            </a:r>
            <a:r>
              <a:rPr lang="en-US" sz="1600" dirty="0"/>
              <a:t>, </a:t>
            </a:r>
            <a:r>
              <a:rPr lang="en-US" sz="1600" dirty="0" err="1"/>
              <a:t>SNonce</a:t>
            </a:r>
            <a:r>
              <a:rPr lang="en-US" sz="1600" dirty="0"/>
              <a:t>), generates a MIC using KCK derived from PTK, and sends back </a:t>
            </a:r>
            <a:r>
              <a:rPr lang="en-US" sz="1600" dirty="0" err="1"/>
              <a:t>SNonce</a:t>
            </a:r>
            <a:r>
              <a:rPr lang="en-US" sz="1600" dirty="0"/>
              <a:t> and the MIC to Ri.</a:t>
            </a:r>
          </a:p>
          <a:p>
            <a:pPr marL="612000" lvl="1">
              <a:spcAft>
                <a:spcPts val="600"/>
              </a:spcAft>
            </a:pPr>
            <a:r>
              <a:rPr lang="en-US" sz="1600" dirty="0"/>
              <a:t>Ri derives PTK from hash(hash(</a:t>
            </a:r>
            <a:r>
              <a:rPr lang="en-US" sz="1600" dirty="0" err="1"/>
              <a:t>Ri_ID</a:t>
            </a:r>
            <a:r>
              <a:rPr lang="en-US" sz="1600" dirty="0"/>
              <a:t> || </a:t>
            </a:r>
            <a:r>
              <a:rPr lang="en-US" sz="1600" dirty="0" err="1"/>
              <a:t>PMKj</a:t>
            </a:r>
            <a:r>
              <a:rPr lang="en-US" sz="1600" dirty="0"/>
              <a:t>), AA, SA, </a:t>
            </a:r>
            <a:r>
              <a:rPr lang="en-US" sz="1600" dirty="0" err="1"/>
              <a:t>ANonce</a:t>
            </a:r>
            <a:r>
              <a:rPr lang="en-US" sz="1600" dirty="0"/>
              <a:t>, </a:t>
            </a:r>
            <a:r>
              <a:rPr lang="en-US" sz="1600" dirty="0" err="1"/>
              <a:t>SNonce</a:t>
            </a:r>
            <a:r>
              <a:rPr lang="en-US" sz="1600" dirty="0"/>
              <a:t>), and starts encrypted data communication with Aj using TK derived from PTK after validating the MIC.</a:t>
            </a:r>
          </a:p>
          <a:p>
            <a:pPr marL="288000" marR="0" lvl="0" indent="-288000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000000"/>
              </a:buClr>
              <a:buSzPct val="100000"/>
              <a:buFont typeface="Wingdings" panose="05000000000000000000" pitchFamily="2" charset="2"/>
              <a:buChar char="§"/>
              <a:tabLst/>
              <a:defRPr/>
            </a:pPr>
            <a:r>
              <a:rPr lang="en-US" sz="1600" dirty="0">
                <a:ea typeface="MS Gothic"/>
              </a:rPr>
              <a:t>The existence of the hint field is optional.</a:t>
            </a:r>
            <a:endParaRPr kumimoji="0" lang="en-US" sz="16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MS Gothic"/>
              <a:cs typeface="Arial" panose="020B0604020202020204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70B3DE-97F4-2BC3-C347-0A9442B0FE7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E22016-DC61-887B-FA92-53B5408ED7C7}"/>
              </a:ext>
            </a:extLst>
          </p:cNvPr>
          <p:cNvSpPr>
            <a:spLocks noGrp="1"/>
          </p:cNvSpPr>
          <p:nvPr>
            <p:ph type="ftr" idx="16"/>
          </p:nvPr>
        </p:nvSpPr>
        <p:spPr>
          <a:xfrm>
            <a:off x="7010401" y="6475414"/>
            <a:ext cx="4379384" cy="230186"/>
          </a:xfrm>
        </p:spPr>
        <p:txBody>
          <a:bodyPr/>
          <a:lstStyle/>
          <a:p>
            <a:r>
              <a:rPr lang="en-GB" dirty="0"/>
              <a:t>Hui Luo, Rakesh </a:t>
            </a:r>
            <a:r>
              <a:rPr lang="en-GB" dirty="0" err="1"/>
              <a:t>Taori</a:t>
            </a:r>
            <a:r>
              <a:rPr lang="en-GB" dirty="0"/>
              <a:t> (Infineon), Guy-Armand, Nelson Costa (Haila)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D958A3A-4933-0F6D-91F3-AE30CE1FE07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906083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093C19A-28C3-3E0C-125C-EFBEC432917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2ADEEC-362E-A869-543C-478310F49E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3782" y="723899"/>
            <a:ext cx="7010400" cy="533399"/>
          </a:xfrm>
        </p:spPr>
        <p:txBody>
          <a:bodyPr/>
          <a:lstStyle/>
          <a:p>
            <a:r>
              <a:rPr lang="en-US" dirty="0"/>
              <a:t>Improved secure AMP communication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228C82-2F49-79C3-CD3B-F3E2D5A9EE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676400"/>
            <a:ext cx="6919382" cy="4722814"/>
          </a:xfrm>
        </p:spPr>
        <p:txBody>
          <a:bodyPr/>
          <a:lstStyle/>
          <a:p>
            <a:pPr marL="0" marR="0" lvl="0" indent="0" algn="l" defTabSz="449263" rtl="0" eaLnBrk="1" fontAlgn="base" latinLnBrk="0" hangingPunct="1"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  <a:buClr>
                <a:srgbClr val="000000"/>
              </a:buClr>
              <a:buSzPct val="100000"/>
              <a:buNone/>
              <a:tabLst/>
              <a:defRPr/>
            </a:pPr>
            <a:r>
              <a:rPr lang="en-US" sz="1600" b="1" dirty="0">
                <a:ea typeface="MS Gothic"/>
              </a:rPr>
              <a:t>Secure communication protocol (between Ri and Aj)</a:t>
            </a:r>
            <a:endParaRPr kumimoji="0" lang="en-US" sz="16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MS Gothic"/>
              <a:cs typeface="Arial" panose="020B0604020202020204" pitchFamily="34" charset="0"/>
            </a:endParaRPr>
          </a:p>
          <a:p>
            <a:pPr marL="196632" indent="-228600">
              <a:spcBef>
                <a:spcPts val="200"/>
              </a:spcBef>
              <a:spcAft>
                <a:spcPts val="200"/>
              </a:spcAft>
            </a:pPr>
            <a:r>
              <a:rPr lang="en-US" sz="1400" dirty="0"/>
              <a:t>Ri generates a random MAC address AA and </a:t>
            </a:r>
            <a:r>
              <a:rPr lang="en-US" sz="1400" dirty="0" err="1"/>
              <a:t>ANonce</a:t>
            </a:r>
            <a:r>
              <a:rPr lang="en-US" sz="1400" dirty="0"/>
              <a:t>, broadcasts an Access Request frame containing </a:t>
            </a:r>
            <a:r>
              <a:rPr lang="en-US" sz="1400" dirty="0" err="1"/>
              <a:t>ANonce</a:t>
            </a:r>
            <a:r>
              <a:rPr lang="en-US" sz="1400" dirty="0"/>
              <a:t>, </a:t>
            </a:r>
            <a:r>
              <a:rPr lang="en-US" sz="1400" dirty="0" err="1"/>
              <a:t>C_ID.Ri_ID</a:t>
            </a:r>
            <a:r>
              <a:rPr lang="en-US" sz="1400" dirty="0"/>
              <a:t>, and hash(</a:t>
            </a:r>
            <a:r>
              <a:rPr lang="en-US" sz="1400" dirty="0" err="1"/>
              <a:t>Anonce</a:t>
            </a:r>
            <a:r>
              <a:rPr lang="en-US" sz="1400" dirty="0"/>
              <a:t> || </a:t>
            </a:r>
            <a:r>
              <a:rPr lang="en-US" sz="1400" dirty="0" err="1"/>
              <a:t>C_ID.Ri_ID</a:t>
            </a:r>
            <a:r>
              <a:rPr lang="en-US" sz="1400" dirty="0"/>
              <a:t> || </a:t>
            </a:r>
            <a:r>
              <a:rPr lang="en-US" sz="1400" dirty="0" err="1"/>
              <a:t>Aj_ID</a:t>
            </a:r>
            <a:r>
              <a:rPr lang="en-US" sz="1400" dirty="0"/>
              <a:t>), where </a:t>
            </a:r>
            <a:r>
              <a:rPr lang="en-US" sz="1400" dirty="0" err="1">
                <a:highlight>
                  <a:srgbClr val="FFFF00"/>
                </a:highlight>
              </a:rPr>
              <a:t>C_ID.Ri_ID</a:t>
            </a:r>
            <a:r>
              <a:rPr lang="en-US" sz="1400" dirty="0">
                <a:highlight>
                  <a:srgbClr val="FFFF00"/>
                </a:highlight>
              </a:rPr>
              <a:t> hints Aj on how to derive PMK.</a:t>
            </a:r>
          </a:p>
          <a:p>
            <a:pPr marL="196632" indent="-228600">
              <a:spcBef>
                <a:spcPts val="200"/>
              </a:spcBef>
              <a:spcAft>
                <a:spcPts val="200"/>
              </a:spcAft>
            </a:pPr>
            <a:r>
              <a:rPr lang="en-US" sz="1400" dirty="0"/>
              <a:t>Every AMP device received the broadcast Access Request frame checks if hash(</a:t>
            </a:r>
            <a:r>
              <a:rPr lang="en-US" sz="1400" dirty="0" err="1"/>
              <a:t>Anonce</a:t>
            </a:r>
            <a:r>
              <a:rPr lang="en-US" sz="1400" dirty="0"/>
              <a:t> || </a:t>
            </a:r>
            <a:r>
              <a:rPr lang="en-US" sz="1400" dirty="0" err="1"/>
              <a:t>C_ID.Ri_ID</a:t>
            </a:r>
            <a:r>
              <a:rPr lang="en-US" sz="1400" dirty="0"/>
              <a:t> || built-in ID) matches the received hash(</a:t>
            </a:r>
            <a:r>
              <a:rPr lang="en-US" sz="1400" dirty="0" err="1"/>
              <a:t>Anonce</a:t>
            </a:r>
            <a:r>
              <a:rPr lang="en-US" sz="1400" dirty="0"/>
              <a:t> || </a:t>
            </a:r>
            <a:r>
              <a:rPr lang="en-US" sz="1400" dirty="0" err="1"/>
              <a:t>C_ID.Ri_ID</a:t>
            </a:r>
            <a:r>
              <a:rPr lang="en-US" sz="1400" dirty="0"/>
              <a:t> || </a:t>
            </a:r>
            <a:r>
              <a:rPr lang="en-US" sz="1400" dirty="0" err="1"/>
              <a:t>Aj_ID</a:t>
            </a:r>
            <a:r>
              <a:rPr lang="en-US" sz="1400" dirty="0"/>
              <a:t>). Only Aj finds a match and responds.</a:t>
            </a:r>
          </a:p>
          <a:p>
            <a:pPr marL="196632" indent="-228600">
              <a:spcBef>
                <a:spcPts val="200"/>
              </a:spcBef>
              <a:spcAft>
                <a:spcPts val="200"/>
              </a:spcAft>
            </a:pPr>
            <a:r>
              <a:rPr lang="en-US" sz="1400" dirty="0"/>
              <a:t>Aj generates a random MAC address SA and </a:t>
            </a:r>
            <a:r>
              <a:rPr lang="en-US" sz="1400" dirty="0" err="1"/>
              <a:t>SNonce</a:t>
            </a:r>
            <a:r>
              <a:rPr lang="en-US" sz="1400" dirty="0"/>
              <a:t>, locates &lt;C_ID, </a:t>
            </a:r>
            <a:r>
              <a:rPr lang="en-US" sz="1400" dirty="0" err="1"/>
              <a:t>PMKj</a:t>
            </a:r>
            <a:r>
              <a:rPr lang="en-US" sz="1400" dirty="0"/>
              <a:t>&gt; from its permanent memory based on the received C_ID, computes PMK = hash(</a:t>
            </a:r>
            <a:r>
              <a:rPr lang="en-US" sz="1400" dirty="0" err="1"/>
              <a:t>Ri_ID</a:t>
            </a:r>
            <a:r>
              <a:rPr lang="en-US" sz="1400" dirty="0"/>
              <a:t> || </a:t>
            </a:r>
            <a:r>
              <a:rPr lang="en-US" sz="1400" dirty="0" err="1"/>
              <a:t>PMKj</a:t>
            </a:r>
            <a:r>
              <a:rPr lang="en-US" sz="1400" dirty="0"/>
              <a:t>) and PTK from hash(PMK, </a:t>
            </a:r>
            <a:r>
              <a:rPr lang="en-US" sz="1400" dirty="0" err="1"/>
              <a:t>ANonce</a:t>
            </a:r>
            <a:r>
              <a:rPr lang="en-US" sz="1400" dirty="0"/>
              <a:t>, </a:t>
            </a:r>
            <a:r>
              <a:rPr lang="en-US" sz="1400" dirty="0" err="1"/>
              <a:t>SNonce</a:t>
            </a:r>
            <a:r>
              <a:rPr lang="en-US" sz="1400" dirty="0"/>
              <a:t>, AA, SA), generates UL data if needed, encrypts the UL data using TK derived from PTK, and sends back </a:t>
            </a:r>
            <a:r>
              <a:rPr lang="en-US" sz="1400" dirty="0" err="1"/>
              <a:t>ANonce</a:t>
            </a:r>
            <a:r>
              <a:rPr lang="en-US" sz="1400" dirty="0"/>
              <a:t>, </a:t>
            </a:r>
            <a:r>
              <a:rPr lang="en-US" sz="1400" dirty="0" err="1"/>
              <a:t>SNonce</a:t>
            </a:r>
            <a:r>
              <a:rPr lang="en-US" sz="1400" dirty="0"/>
              <a:t>, and Enc(UL data, TK, </a:t>
            </a:r>
            <a:r>
              <a:rPr lang="en-US" sz="1400" dirty="0" err="1"/>
              <a:t>ANonce+SNonce</a:t>
            </a:r>
            <a:r>
              <a:rPr lang="en-US" sz="1400" dirty="0"/>
              <a:t>) in an Access Response frame.</a:t>
            </a:r>
          </a:p>
          <a:p>
            <a:pPr marL="196632" indent="-228600">
              <a:spcBef>
                <a:spcPts val="200"/>
              </a:spcBef>
              <a:spcAft>
                <a:spcPts val="200"/>
              </a:spcAft>
            </a:pPr>
            <a:r>
              <a:rPr lang="en-US" sz="1400" dirty="0"/>
              <a:t>Ri locates &lt;</a:t>
            </a:r>
            <a:r>
              <a:rPr lang="en-US" sz="1400" dirty="0" err="1"/>
              <a:t>Ai_ID</a:t>
            </a:r>
            <a:r>
              <a:rPr lang="en-US" sz="1400" dirty="0"/>
              <a:t>, hash(</a:t>
            </a:r>
            <a:r>
              <a:rPr lang="en-US" sz="1400" dirty="0" err="1"/>
              <a:t>Ri_ID</a:t>
            </a:r>
            <a:r>
              <a:rPr lang="en-US" sz="1400" dirty="0"/>
              <a:t> || </a:t>
            </a:r>
            <a:r>
              <a:rPr lang="en-US" sz="1400" dirty="0" err="1"/>
              <a:t>PMKj</a:t>
            </a:r>
            <a:r>
              <a:rPr lang="en-US" sz="1400" dirty="0"/>
              <a:t>&gt; from its permanent memory based on </a:t>
            </a:r>
            <a:r>
              <a:rPr lang="en-US" sz="1400" dirty="0" err="1"/>
              <a:t>Aj_ID</a:t>
            </a:r>
            <a:r>
              <a:rPr lang="en-US" sz="1400" dirty="0"/>
              <a:t>, computes PTK from hash(hash(</a:t>
            </a:r>
            <a:r>
              <a:rPr lang="en-US" sz="1400" dirty="0" err="1"/>
              <a:t>Ri_ID</a:t>
            </a:r>
            <a:r>
              <a:rPr lang="en-US" sz="1400" dirty="0"/>
              <a:t> || </a:t>
            </a:r>
            <a:r>
              <a:rPr lang="en-US" sz="1400" dirty="0" err="1"/>
              <a:t>PMKj</a:t>
            </a:r>
            <a:r>
              <a:rPr lang="en-US" sz="1400" dirty="0"/>
              <a:t>), </a:t>
            </a:r>
            <a:r>
              <a:rPr lang="en-US" sz="1400" dirty="0" err="1"/>
              <a:t>ANonce</a:t>
            </a:r>
            <a:r>
              <a:rPr lang="en-US" sz="1400" dirty="0"/>
              <a:t>, </a:t>
            </a:r>
            <a:r>
              <a:rPr lang="en-US" sz="1400" dirty="0" err="1"/>
              <a:t>SNonce</a:t>
            </a:r>
            <a:r>
              <a:rPr lang="en-US" sz="1400" dirty="0"/>
              <a:t>, AA, SA), verifies if TK derived from PTK can authenticate and decrypt the Access Response frame correctly (UL authentication), then sends an encrypted DL Data frame to Aj.</a:t>
            </a:r>
          </a:p>
          <a:p>
            <a:pPr marL="196632" indent="-228600">
              <a:spcBef>
                <a:spcPts val="200"/>
              </a:spcBef>
              <a:spcAft>
                <a:spcPts val="200"/>
              </a:spcAft>
            </a:pPr>
            <a:r>
              <a:rPr lang="en-US" sz="1400" dirty="0"/>
              <a:t>Aj verifies if TK can authenticate and decrypt DL Data frame correctly (DL authentication), then Ri and Aj can continue exchanging UL Data frame and DL Data frame encrypted by TK.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2B77E6B-46F6-C6E1-4C58-0B0EB9B581F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2117A5-E9B2-D3C1-2DDE-DFAFEADB0274}"/>
              </a:ext>
            </a:extLst>
          </p:cNvPr>
          <p:cNvSpPr>
            <a:spLocks noGrp="1"/>
          </p:cNvSpPr>
          <p:nvPr>
            <p:ph type="ftr" idx="16"/>
          </p:nvPr>
        </p:nvSpPr>
        <p:spPr>
          <a:xfrm>
            <a:off x="7010401" y="6475415"/>
            <a:ext cx="4379384" cy="152400"/>
          </a:xfrm>
        </p:spPr>
        <p:txBody>
          <a:bodyPr/>
          <a:lstStyle/>
          <a:p>
            <a:r>
              <a:rPr lang="en-GB"/>
              <a:t>Hui Luo, Rakesh Taori (Infineon), Guy-Armand, Nelson Costa (Haila)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B2686C2-9632-63E3-E092-B7927D09831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</a:t>
            </a:r>
            <a:r>
              <a:rPr lang="en-GB" dirty="0"/>
              <a:t> 2025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14F5B4A4-A486-E11C-3152-72F86CA1A91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713582"/>
            <a:ext cx="4581041" cy="56437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33140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12D735-1475-42AC-9C9B-BDFA03B4CC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85A6FD-19C5-46A7-9617-B4EA189DD5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9217" y="1828800"/>
            <a:ext cx="10460567" cy="4495800"/>
          </a:xfrm>
        </p:spPr>
        <p:txBody>
          <a:bodyPr/>
          <a:lstStyle/>
          <a:p>
            <a:r>
              <a:rPr lang="en-US" dirty="0"/>
              <a:t>A scalable low-complexity provisioning method is proposed to address the mesh use case that </a:t>
            </a:r>
            <a:r>
              <a:rPr lang="en-US" b="1" i="1" dirty="0"/>
              <a:t>m</a:t>
            </a:r>
            <a:r>
              <a:rPr lang="en-US" dirty="0"/>
              <a:t> AMP APs communicate with </a:t>
            </a:r>
            <a:r>
              <a:rPr lang="en-US" b="1" i="1" dirty="0"/>
              <a:t>n</a:t>
            </a:r>
            <a:r>
              <a:rPr lang="en-US" dirty="0"/>
              <a:t> AMP non-AP STAs. It can configure </a:t>
            </a:r>
            <a:r>
              <a:rPr lang="en-US" b="1" i="1" dirty="0"/>
              <a:t>m</a:t>
            </a:r>
            <a:r>
              <a:rPr lang="en-US" dirty="0"/>
              <a:t> x </a:t>
            </a:r>
            <a:r>
              <a:rPr lang="en-US" b="1" i="1" dirty="0"/>
              <a:t>n</a:t>
            </a:r>
            <a:r>
              <a:rPr lang="en-US" dirty="0"/>
              <a:t> different PMKs with only </a:t>
            </a:r>
            <a:r>
              <a:rPr lang="en-US" b="1" i="1" dirty="0"/>
              <a:t>m</a:t>
            </a:r>
            <a:r>
              <a:rPr lang="en-US" dirty="0"/>
              <a:t> + </a:t>
            </a:r>
            <a:r>
              <a:rPr lang="en-US" b="1" i="1" dirty="0"/>
              <a:t>n</a:t>
            </a:r>
            <a:r>
              <a:rPr lang="en-US" dirty="0"/>
              <a:t> provisioning operations. Every AMP non-AP STA only needs to be configured one PMK.</a:t>
            </a:r>
          </a:p>
          <a:p>
            <a:r>
              <a:rPr lang="en-US" dirty="0"/>
              <a:t>The corresponding improvement for the PMK, </a:t>
            </a:r>
            <a:r>
              <a:rPr lang="en-US" dirty="0" err="1"/>
              <a:t>ANonce</a:t>
            </a:r>
            <a:r>
              <a:rPr lang="en-US" dirty="0"/>
              <a:t>, </a:t>
            </a:r>
            <a:r>
              <a:rPr lang="en-US" dirty="0" err="1"/>
              <a:t>SNonce</a:t>
            </a:r>
            <a:r>
              <a:rPr lang="en-US" dirty="0"/>
              <a:t>, PTK-based secure AMP communication method is to add a hint field containing a configurator’s ID and an AMP AP’s ID in the first authentication message sent by the AMP AP to an AMP non-AP STA, such that the AMP non-AP STA can derive a PMK from the PMK provisioned by the configurator for secure communication with the AMP AP.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12EC11-5386-4313-9F39-44FF5552C10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5B2A63-61F1-48EB-9F06-413447F3EA7D}"/>
              </a:ext>
            </a:extLst>
          </p:cNvPr>
          <p:cNvSpPr>
            <a:spLocks noGrp="1"/>
          </p:cNvSpPr>
          <p:nvPr>
            <p:ph type="ftr" idx="16"/>
          </p:nvPr>
        </p:nvSpPr>
        <p:spPr>
          <a:xfrm>
            <a:off x="7010401" y="6475414"/>
            <a:ext cx="4379384" cy="230186"/>
          </a:xfrm>
        </p:spPr>
        <p:txBody>
          <a:bodyPr/>
          <a:lstStyle/>
          <a:p>
            <a:r>
              <a:rPr lang="en-GB" dirty="0"/>
              <a:t>Hui Luo, Rakesh </a:t>
            </a:r>
            <a:r>
              <a:rPr lang="en-GB" dirty="0" err="1"/>
              <a:t>Taori</a:t>
            </a:r>
            <a:r>
              <a:rPr lang="en-GB" dirty="0"/>
              <a:t> (Infineon), Guy-Armand, Nelson Costa (Haila)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E6A89C8-7D15-464F-BC14-6DC0CAA0704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</a:t>
            </a:r>
            <a:r>
              <a:rPr lang="en-GB" dirty="0"/>
              <a:t> 2025</a:t>
            </a:r>
          </a:p>
        </p:txBody>
      </p:sp>
    </p:spTree>
    <p:extLst>
      <p:ext uri="{BB962C8B-B14F-4D97-AF65-F5344CB8AC3E}">
        <p14:creationId xmlns:p14="http://schemas.microsoft.com/office/powerpoint/2010/main" val="28104239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ACB51CE-A9C9-CE93-60CA-0678384044D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F5CB83-5FDD-A689-E50F-523117A24B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4AB257-3174-D253-6524-6C8E185E30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9217" y="1523999"/>
            <a:ext cx="10460567" cy="4648199"/>
          </a:xfrm>
        </p:spPr>
        <p:txBody>
          <a:bodyPr/>
          <a:lstStyle/>
          <a:p>
            <a:r>
              <a:rPr lang="en-US" sz="2000" dirty="0"/>
              <a:t>Do you agree to add the following text in the </a:t>
            </a:r>
            <a:r>
              <a:rPr lang="en-US" sz="2000" dirty="0" err="1"/>
              <a:t>TGbp</a:t>
            </a:r>
            <a:r>
              <a:rPr lang="en-US" sz="2000" dirty="0"/>
              <a:t> SFD --- 802.11bp shall specify an optional data field identifying a configurator ID and an AMP AP ID in the first authentication message that the AMP AP sends </a:t>
            </a:r>
            <a:r>
              <a:rPr lang="en-US" sz="2000" dirty="0" err="1"/>
              <a:t>ANonce</a:t>
            </a:r>
            <a:r>
              <a:rPr lang="en-US" sz="2000" dirty="0"/>
              <a:t> to an AMP non-AP STA, such that the AMP non-AP STA can derive a PMK for secure communication with the AMP AP from a PMK provisioned by the configurator?</a:t>
            </a:r>
          </a:p>
          <a:p>
            <a:r>
              <a:rPr lang="en-US" sz="2000" dirty="0"/>
              <a:t>Note:</a:t>
            </a:r>
          </a:p>
          <a:p>
            <a:pPr lvl="1"/>
            <a:r>
              <a:rPr lang="en-US" sz="2000" dirty="0"/>
              <a:t>The secure AMP communication method is defined in Motion 64, 65, 66.</a:t>
            </a:r>
          </a:p>
          <a:p>
            <a:pPr lvl="1"/>
            <a:r>
              <a:rPr lang="en-US" sz="2000" dirty="0"/>
              <a:t>Whether to include backscatter non-AP STAs in this method is TBD.</a:t>
            </a:r>
          </a:p>
          <a:p>
            <a:r>
              <a:rPr lang="en-US" sz="2000" dirty="0"/>
              <a:t>Reference: 11-25/1437, 11-25/1086, 11-25/0831.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BAE610E-EC44-88CB-55DA-68F91790799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8915FD-FF37-8587-6572-E15E0EDFF7B7}"/>
              </a:ext>
            </a:extLst>
          </p:cNvPr>
          <p:cNvSpPr>
            <a:spLocks noGrp="1"/>
          </p:cNvSpPr>
          <p:nvPr>
            <p:ph type="ftr" idx="16"/>
          </p:nvPr>
        </p:nvSpPr>
        <p:spPr>
          <a:xfrm>
            <a:off x="7010401" y="6475414"/>
            <a:ext cx="4379384" cy="230186"/>
          </a:xfrm>
        </p:spPr>
        <p:txBody>
          <a:bodyPr/>
          <a:lstStyle/>
          <a:p>
            <a:r>
              <a:rPr lang="en-GB" dirty="0"/>
              <a:t>Hui Luo, Rakesh </a:t>
            </a:r>
            <a:r>
              <a:rPr lang="en-GB" dirty="0" err="1"/>
              <a:t>Taori</a:t>
            </a:r>
            <a:r>
              <a:rPr lang="en-GB" dirty="0"/>
              <a:t> (Infineon), Guy-Armand, Nelson Costa (Haila)</a:t>
            </a:r>
          </a:p>
          <a:p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528DB1C-13A4-1CB5-3E6D-69CDF345EF2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</a:t>
            </a:r>
            <a:r>
              <a:rPr lang="en-GB" dirty="0"/>
              <a:t> 2025</a:t>
            </a:r>
          </a:p>
        </p:txBody>
      </p:sp>
    </p:spTree>
    <p:extLst>
      <p:ext uri="{BB962C8B-B14F-4D97-AF65-F5344CB8AC3E}">
        <p14:creationId xmlns:p14="http://schemas.microsoft.com/office/powerpoint/2010/main" val="6774195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99462</TotalTime>
  <Words>2706</Words>
  <Application>Microsoft Office PowerPoint</Application>
  <PresentationFormat>Widescreen</PresentationFormat>
  <Paragraphs>150</Paragraphs>
  <Slides>10</Slides>
  <Notes>10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8" baseType="lpstr">
      <vt:lpstr>MS Gothic</vt:lpstr>
      <vt:lpstr>Arial</vt:lpstr>
      <vt:lpstr>Arial Unicode MS</vt:lpstr>
      <vt:lpstr>HelveticaNeue Regular</vt:lpstr>
      <vt:lpstr>Times New Roman</vt:lpstr>
      <vt:lpstr>Wingdings</vt:lpstr>
      <vt:lpstr>Office Theme</vt:lpstr>
      <vt:lpstr>Document</vt:lpstr>
      <vt:lpstr>A Scalable Low-Complexity Provisioning Method and Its Improvement for Secure AMP Communication</vt:lpstr>
      <vt:lpstr>Background</vt:lpstr>
      <vt:lpstr>Problem statement</vt:lpstr>
      <vt:lpstr>A Scalable Provisioning Solution</vt:lpstr>
      <vt:lpstr>Provisioning Protocol Recap</vt:lpstr>
      <vt:lpstr>Secure AMP Communication Improvement</vt:lpstr>
      <vt:lpstr>Improved secure AMP communication</vt:lpstr>
      <vt:lpstr>Conclusion</vt:lpstr>
      <vt:lpstr>SP1</vt:lpstr>
      <vt:lpstr>Reference</vt:lpstr>
    </vt:vector>
  </TitlesOfParts>
  <Company>BlackBerry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Teleconference Information</dc:title>
  <dc:creator>Stephen McCann</dc:creator>
  <cp:keywords/>
  <cp:lastModifiedBy>Hui</cp:lastModifiedBy>
  <cp:revision>2016</cp:revision>
  <cp:lastPrinted>1601-01-01T00:00:00Z</cp:lastPrinted>
  <dcterms:created xsi:type="dcterms:W3CDTF">2018-05-10T16:45:22Z</dcterms:created>
  <dcterms:modified xsi:type="dcterms:W3CDTF">2025-09-02T14:14:36Z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2020-01-17 18:33:44Z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  <property fmtid="{D5CDD505-2E9C-101B-9397-08002B2CF9AE}" pid="8" name="_readonly">
    <vt:lpwstr/>
  </property>
  <property fmtid="{D5CDD505-2E9C-101B-9397-08002B2CF9AE}" pid="9" name="_change">
    <vt:lpwstr/>
  </property>
  <property fmtid="{D5CDD505-2E9C-101B-9397-08002B2CF9AE}" pid="10" name="_full-control">
    <vt:lpwstr/>
  </property>
  <property fmtid="{D5CDD505-2E9C-101B-9397-08002B2CF9AE}" pid="11" name="sflag">
    <vt:lpwstr>1668744131</vt:lpwstr>
  </property>
  <property fmtid="{D5CDD505-2E9C-101B-9397-08002B2CF9AE}" pid="12" name="MSIP_Label_a15a25aa-e944-415d-b7a7-40f6b9180b6b_Enabled">
    <vt:lpwstr>-1</vt:lpwstr>
  </property>
  <property fmtid="{D5CDD505-2E9C-101B-9397-08002B2CF9AE}" pid="13" name="MSIP_Label_a15a25aa-e944-415d-b7a7-40f6b9180b6b_SetDate">
    <vt:lpwstr>2025-09-02 14:12:57Z</vt:lpwstr>
  </property>
  <property fmtid="{D5CDD505-2E9C-101B-9397-08002B2CF9AE}" pid="14" name="MSIP_Label_a15a25aa-e944-415d-b7a7-40f6b9180b6b_Method">
    <vt:lpwstr>Privileged</vt:lpwstr>
  </property>
  <property fmtid="{D5CDD505-2E9C-101B-9397-08002B2CF9AE}" pid="15" name="MSIP_Label_a15a25aa-e944-415d-b7a7-40f6b9180b6b_Name">
    <vt:lpwstr>a15a25aa-e944-415d-b7a7-40f6b9180b6b</vt:lpwstr>
  </property>
  <property fmtid="{D5CDD505-2E9C-101B-9397-08002B2CF9AE}" pid="16" name="MSIP_Label_a15a25aa-e944-415d-b7a7-40f6b9180b6b_SiteId">
    <vt:lpwstr>eeb8d0e8-3544-41d3-aac6-934c309faf5a</vt:lpwstr>
  </property>
  <property fmtid="{D5CDD505-2E9C-101B-9397-08002B2CF9AE}" pid="17" name="MSIP_Label_a15a25aa-e944-415d-b7a7-40f6b9180b6b_ActionId">
    <vt:lpwstr>1d56cc45-d598-45b4-be04-df48bd46a6f0</vt:lpwstr>
  </property>
  <property fmtid="{D5CDD505-2E9C-101B-9397-08002B2CF9AE}" pid="18" name="MSIP_Label_a15a25aa-e944-415d-b7a7-40f6b9180b6b_ContentBits">
    <vt:lpwstr>0</vt:lpwstr>
  </property>
  <property fmtid="{D5CDD505-2E9C-101B-9397-08002B2CF9AE}" pid="19" name="empower.integration.Classification.DocumentId">
    <vt:lpwstr/>
  </property>
  <property fmtid="{D5CDD505-2E9C-101B-9397-08002B2CF9AE}" pid="20" name="empower.integration.Classification.DocumentVersion">
    <vt:lpwstr/>
  </property>
  <property fmtid="{D5CDD505-2E9C-101B-9397-08002B2CF9AE}" pid="21" name="empower.integration.Classification.DocumentOwner">
    <vt:lpwstr/>
  </property>
  <property fmtid="{D5CDD505-2E9C-101B-9397-08002B2CF9AE}" pid="22" name="empower.integration.Classification.ShowFooter">
    <vt:bool>true</vt:bool>
  </property>
  <property fmtid="{D5CDD505-2E9C-101B-9397-08002B2CF9AE}" pid="23" name="empower.integration.Classification.RestrictionLevel">
    <vt:i4>1</vt:i4>
  </property>
  <property fmtid="{D5CDD505-2E9C-101B-9397-08002B2CF9AE}" pid="24" name="empower.integration.Classification.FooterDate">
    <vt:filetime>2025-09-02T14:12:57Z</vt:filetime>
  </property>
  <property fmtid="{D5CDD505-2E9C-101B-9397-08002B2CF9AE}" pid="25" name="empower.integration.Classification.DateFormat">
    <vt:lpwstr/>
  </property>
  <property fmtid="{D5CDD505-2E9C-101B-9397-08002B2CF9AE}" pid="26" name="empower.integration.Classification.IsDraft">
    <vt:bool>false</vt:bool>
  </property>
  <property fmtid="{D5CDD505-2E9C-101B-9397-08002B2CF9AE}" pid="27" name="empower.integration.Classification.IsProprietary">
    <vt:bool>false</vt:bool>
  </property>
  <property fmtid="{D5CDD505-2E9C-101B-9397-08002B2CF9AE}" pid="28" name="empower.integration.Classification.HasAdditionalMarking">
    <vt:bool>false</vt:bool>
  </property>
  <property fmtid="{D5CDD505-2E9C-101B-9397-08002B2CF9AE}" pid="29" name="empower.integration.Classification.AdditionalMarking">
    <vt:lpwstr/>
  </property>
  <property fmtid="{D5CDD505-2E9C-101B-9397-08002B2CF9AE}" pid="30" name="empower.integration.Classification.IsEmpowerClassified">
    <vt:bool>false</vt:bool>
  </property>
</Properties>
</file>