
<file path=[Content_Types].xml><?xml version="1.0" encoding="utf-8"?>
<Types xmlns="http://schemas.openxmlformats.org/package/2006/content-types">
  <Default Extension="bin" ContentType="application/vnd.openxmlformats-officedocument.oleObject"/>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7"/>
  </p:notesMasterIdLst>
  <p:handoutMasterIdLst>
    <p:handoutMasterId r:id="rId28"/>
  </p:handoutMasterIdLst>
  <p:sldIdLst>
    <p:sldId id="850" r:id="rId2"/>
    <p:sldId id="851" r:id="rId3"/>
    <p:sldId id="2367" r:id="rId4"/>
    <p:sldId id="423" r:id="rId5"/>
    <p:sldId id="2369" r:id="rId6"/>
    <p:sldId id="2385" r:id="rId7"/>
    <p:sldId id="2386" r:id="rId8"/>
    <p:sldId id="2387" r:id="rId9"/>
    <p:sldId id="2384" r:id="rId10"/>
    <p:sldId id="2383" r:id="rId11"/>
    <p:sldId id="2380" r:id="rId12"/>
    <p:sldId id="863" r:id="rId13"/>
    <p:sldId id="848" r:id="rId14"/>
    <p:sldId id="2388" r:id="rId15"/>
    <p:sldId id="260" r:id="rId16"/>
    <p:sldId id="261" r:id="rId17"/>
    <p:sldId id="262" r:id="rId18"/>
    <p:sldId id="263" r:id="rId19"/>
    <p:sldId id="283" r:id="rId20"/>
    <p:sldId id="284" r:id="rId21"/>
    <p:sldId id="287" r:id="rId22"/>
    <p:sldId id="288" r:id="rId23"/>
    <p:sldId id="289" r:id="rId24"/>
    <p:sldId id="266" r:id="rId25"/>
    <p:sldId id="267" r:id="rId26"/>
  </p:sldIdLst>
  <p:sldSz cx="12192000" cy="6858000"/>
  <p:notesSz cx="6934200" cy="9280525"/>
  <p:defaultTextStyle>
    <a:defPPr>
      <a:defRPr lang="en-US"/>
    </a:defPPr>
    <a:lvl1pPr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1pPr>
    <a:lvl2pPr marL="4572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2pPr>
    <a:lvl3pPr marL="9144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3pPr>
    <a:lvl4pPr marL="13716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4pPr>
    <a:lvl5pPr marL="18288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9pPr>
  </p:defaultTextStyle>
  <p:extLst>
    <p:ext uri="{521415D9-36F7-43E2-AB2F-B90AF26B5E84}">
      <p14:sectionLst xmlns:p14="http://schemas.microsoft.com/office/powerpoint/2010/main">
        <p14:section name="Default Section" id="{8DFE7571-C873-4DEA-B855-E32A36A3D0A1}">
          <p14:sldIdLst>
            <p14:sldId id="850"/>
            <p14:sldId id="851"/>
            <p14:sldId id="2367"/>
            <p14:sldId id="423"/>
          </p14:sldIdLst>
        </p14:section>
        <p14:section name="Meeting Material" id="{F44E1842-5D5B-4EA7-906B-C061226394F5}">
          <p14:sldIdLst>
            <p14:sldId id="2369"/>
            <p14:sldId id="2385"/>
            <p14:sldId id="2386"/>
            <p14:sldId id="2387"/>
            <p14:sldId id="2384"/>
            <p14:sldId id="2383"/>
            <p14:sldId id="2380"/>
            <p14:sldId id="863"/>
            <p14:sldId id="848"/>
            <p14:sldId id="2388"/>
          </p14:sldIdLst>
        </p14:section>
        <p14:section name="Patent - Copywrite - Participation" id="{1C77BFCC-A88E-8E40-8508-5949A33633CC}">
          <p14:sldIdLst>
            <p14:sldId id="260"/>
            <p14:sldId id="261"/>
            <p14:sldId id="262"/>
            <p14:sldId id="263"/>
            <p14:sldId id="283"/>
            <p14:sldId id="284"/>
            <p14:sldId id="287"/>
            <p14:sldId id="288"/>
            <p14:sldId id="289"/>
            <p14:sldId id="266"/>
            <p14:sldId id="267"/>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D80C2E-4D08-0948-8D34-8B4C764D34CC}" v="1" dt="2025-09-17T03:00:08.38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22" autoAdjust="0"/>
    <p:restoredTop sz="95975" autoAdjust="0"/>
  </p:normalViewPr>
  <p:slideViewPr>
    <p:cSldViewPr>
      <p:cViewPr varScale="1">
        <p:scale>
          <a:sx n="118" d="100"/>
          <a:sy n="118" d="100"/>
        </p:scale>
        <p:origin x="592" y="192"/>
      </p:cViewPr>
      <p:guideLst>
        <p:guide orient="horz" pos="2160"/>
        <p:guide pos="3840"/>
      </p:guideLst>
    </p:cSldViewPr>
  </p:slideViewPr>
  <p:outlineViewPr>
    <p:cViewPr>
      <p:scale>
        <a:sx n="50" d="100"/>
        <a:sy n="50"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p:cViewPr>
        <p:scale>
          <a:sx n="66" d="100"/>
          <a:sy n="66" d="100"/>
        </p:scale>
        <p:origin x="4194" y="744"/>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ke Montemurro" userId="40c20c913ca7511e" providerId="LiveId" clId="{95D0E198-00DD-5E5D-B3C4-F870ACB5EC1B}"/>
    <pc:docChg chg="modSld">
      <pc:chgData name="Mike Montemurro" userId="40c20c913ca7511e" providerId="LiveId" clId="{95D0E198-00DD-5E5D-B3C4-F870ACB5EC1B}" dt="2025-09-17T03:35:12.406" v="59" actId="20577"/>
      <pc:docMkLst>
        <pc:docMk/>
      </pc:docMkLst>
      <pc:sldChg chg="modSp mod">
        <pc:chgData name="Mike Montemurro" userId="40c20c913ca7511e" providerId="LiveId" clId="{95D0E198-00DD-5E5D-B3C4-F870ACB5EC1B}" dt="2025-09-17T03:35:12.406" v="59" actId="20577"/>
        <pc:sldMkLst>
          <pc:docMk/>
          <pc:sldMk cId="3908971409" sldId="2386"/>
        </pc:sldMkLst>
        <pc:spChg chg="mod">
          <ac:chgData name="Mike Montemurro" userId="40c20c913ca7511e" providerId="LiveId" clId="{95D0E198-00DD-5E5D-B3C4-F870ACB5EC1B}" dt="2025-09-17T03:35:12.406" v="59" actId="20577"/>
          <ac:spMkLst>
            <pc:docMk/>
            <pc:sldMk cId="3908971409" sldId="2386"/>
            <ac:spMk id="4103" creationId="{67150DE0-059D-3559-8D4D-3EB178315DA4}"/>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5" name="Rectangle 3"/>
          <p:cNvSpPr>
            <a:spLocks noGrp="1" noChangeArrowheads="1"/>
          </p:cNvSpPr>
          <p:nvPr>
            <p:ph type="dt" sz="quarter" idx="1"/>
          </p:nvPr>
        </p:nvSpPr>
        <p:spPr bwMode="auto">
          <a:xfrm>
            <a:off x="695325" y="174625"/>
            <a:ext cx="1041400" cy="215900"/>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400" b="1">
                <a:latin typeface="Times New Roman" pitchFamily="18" charset="0"/>
                <a:ea typeface="+mn-ea"/>
                <a:cs typeface="+mn-cs"/>
              </a:defRPr>
            </a:lvl1pPr>
          </a:lstStyle>
          <a:p>
            <a:pPr>
              <a:defRPr/>
            </a:pPr>
            <a:r>
              <a:rPr lang="en-US"/>
              <a:t>January 2016</a:t>
            </a:r>
          </a:p>
        </p:txBody>
      </p:sp>
      <p:sp>
        <p:nvSpPr>
          <p:cNvPr id="3076" name="Rectangle 4"/>
          <p:cNvSpPr>
            <a:spLocks noGrp="1" noChangeArrowheads="1"/>
          </p:cNvSpPr>
          <p:nvPr>
            <p:ph type="ftr" sz="quarter" idx="2"/>
          </p:nvPr>
        </p:nvSpPr>
        <p:spPr bwMode="auto">
          <a:xfrm>
            <a:off x="3892550" y="8982075"/>
            <a:ext cx="2425700" cy="184150"/>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latin typeface="Times New Roman" pitchFamily="18" charset="0"/>
                <a:ea typeface="+mn-ea"/>
                <a:cs typeface="+mn-cs"/>
              </a:defRPr>
            </a:lvl1pPr>
          </a:lstStyle>
          <a:p>
            <a:pPr>
              <a:defRPr/>
            </a:pPr>
            <a:r>
              <a:rPr lang="en-US"/>
              <a:t>Tony Xiao Han (Huawei Technologies)</a:t>
            </a:r>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eaLnBrk="0" hangingPunct="0">
              <a:defRPr/>
            </a:lvl1pPr>
          </a:lstStyle>
          <a:p>
            <a:pPr>
              <a:defRPr/>
            </a:pPr>
            <a:r>
              <a:rPr lang="en-US" altLang="en-US"/>
              <a:t>Page </a:t>
            </a:r>
            <a:fld id="{9F288A74-A044-4BEA-A240-DEFB332E57C4}" type="slidenum">
              <a:rPr lang="en-US" altLang="en-US"/>
              <a:pPr>
                <a:defRPr/>
              </a:pPr>
              <a:t>‹#›</a:t>
            </a:fld>
            <a:endParaRPr lang="en-US" altLang="en-US"/>
          </a:p>
        </p:txBody>
      </p:sp>
      <p:sp>
        <p:nvSpPr>
          <p:cNvPr id="2"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4342" name="Rectangle 7"/>
          <p:cNvSpPr>
            <a:spLocks noChangeArrowheads="1"/>
          </p:cNvSpPr>
          <p:nvPr/>
        </p:nvSpPr>
        <p:spPr bwMode="auto">
          <a:xfrm>
            <a:off x="693738" y="8982075"/>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33450">
              <a:defRPr sz="1200">
                <a:solidFill>
                  <a:schemeClr val="tx1"/>
                </a:solidFill>
                <a:latin typeface="Times New Roman" panose="02020603050405020304" pitchFamily="18" charset="0"/>
                <a:ea typeface="MS PGothic" panose="020B0600070205080204" pitchFamily="34" charset="-128"/>
              </a:defRPr>
            </a:lvl1pPr>
            <a:lvl2pPr marL="742950" indent="-285750" defTabSz="933450">
              <a:defRPr sz="1200">
                <a:solidFill>
                  <a:schemeClr val="tx1"/>
                </a:solidFill>
                <a:latin typeface="Times New Roman" panose="02020603050405020304" pitchFamily="18" charset="0"/>
                <a:ea typeface="MS PGothic" panose="020B0600070205080204" pitchFamily="34" charset="-128"/>
              </a:defRPr>
            </a:lvl2pPr>
            <a:lvl3pPr marL="1143000" indent="-228600" defTabSz="933450">
              <a:defRPr sz="1200">
                <a:solidFill>
                  <a:schemeClr val="tx1"/>
                </a:solidFill>
                <a:latin typeface="Times New Roman" panose="02020603050405020304" pitchFamily="18" charset="0"/>
                <a:ea typeface="MS PGothic" panose="020B0600070205080204" pitchFamily="34" charset="-128"/>
              </a:defRPr>
            </a:lvl3pPr>
            <a:lvl4pPr marL="1600200" indent="-228600" defTabSz="933450">
              <a:defRPr sz="1200">
                <a:solidFill>
                  <a:schemeClr val="tx1"/>
                </a:solidFill>
                <a:latin typeface="Times New Roman" panose="02020603050405020304" pitchFamily="18" charset="0"/>
                <a:ea typeface="MS PGothic" panose="020B0600070205080204" pitchFamily="34" charset="-128"/>
              </a:defRPr>
            </a:lvl4pPr>
            <a:lvl5pPr marL="2057400" indent="-228600" defTabSz="933450">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defRPr/>
            </a:pPr>
            <a:r>
              <a:rPr lang="en-US" altLang="en-US"/>
              <a:t>Submission</a:t>
            </a:r>
          </a:p>
        </p:txBody>
      </p:sp>
      <p:sp>
        <p:nvSpPr>
          <p:cNvPr id="3079"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Tree>
    <p:extLst>
      <p:ext uri="{BB962C8B-B14F-4D97-AF65-F5344CB8AC3E}">
        <p14:creationId xmlns:p14="http://schemas.microsoft.com/office/powerpoint/2010/main" val="364295087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4086225" y="95250"/>
            <a:ext cx="2195513" cy="215900"/>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400" b="1">
                <a:latin typeface="Times New Roman" pitchFamily="18" charset="0"/>
                <a:ea typeface="+mn-ea"/>
                <a:cs typeface="+mn-cs"/>
              </a:defRPr>
            </a:lvl1pPr>
          </a:lstStyle>
          <a:p>
            <a:pPr>
              <a:defRPr/>
            </a:pPr>
            <a:r>
              <a:rPr lang="en-US"/>
              <a:t>doc.: IEEE 802.11-15/1472r0</a:t>
            </a:r>
          </a:p>
        </p:txBody>
      </p:sp>
      <p:sp>
        <p:nvSpPr>
          <p:cNvPr id="2051" name="Rectangle 3"/>
          <p:cNvSpPr>
            <a:spLocks noGrp="1" noChangeArrowheads="1"/>
          </p:cNvSpPr>
          <p:nvPr>
            <p:ph type="dt" idx="1"/>
          </p:nvPr>
        </p:nvSpPr>
        <p:spPr bwMode="auto">
          <a:xfrm>
            <a:off x="654050" y="95250"/>
            <a:ext cx="1041400" cy="215900"/>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400" b="1">
                <a:latin typeface="Times New Roman" pitchFamily="18" charset="0"/>
                <a:ea typeface="+mn-ea"/>
                <a:cs typeface="+mn-cs"/>
              </a:defRPr>
            </a:lvl1pPr>
          </a:lstStyle>
          <a:p>
            <a:pPr>
              <a:defRPr/>
            </a:pPr>
            <a:r>
              <a:rPr lang="en-US"/>
              <a:t>January 2016</a:t>
            </a:r>
          </a:p>
        </p:txBody>
      </p:sp>
      <p:sp>
        <p:nvSpPr>
          <p:cNvPr id="2052" name="Rectangle 4"/>
          <p:cNvSpPr>
            <a:spLocks noGrp="1" noRot="1" noChangeAspect="1" noChangeArrowheads="1" noTextEdit="1"/>
          </p:cNvSpPr>
          <p:nvPr>
            <p:ph type="sldImg" idx="2"/>
          </p:nvPr>
        </p:nvSpPr>
        <p:spPr bwMode="auto">
          <a:xfrm>
            <a:off x="384175" y="701675"/>
            <a:ext cx="6165850" cy="346868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4" name="Rectangle 6"/>
          <p:cNvSpPr>
            <a:spLocks noGrp="1" noChangeArrowheads="1"/>
          </p:cNvSpPr>
          <p:nvPr>
            <p:ph type="ftr" sz="quarter" idx="4"/>
          </p:nvPr>
        </p:nvSpPr>
        <p:spPr bwMode="auto">
          <a:xfrm>
            <a:off x="3395663" y="8985250"/>
            <a:ext cx="2886075" cy="184150"/>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7200" lvl="4" algn="r" defTabSz="933450" eaLnBrk="0" hangingPunct="0">
              <a:defRPr>
                <a:latin typeface="Times New Roman" pitchFamily="18" charset="0"/>
                <a:ea typeface="+mn-ea"/>
                <a:cs typeface="+mn-cs"/>
              </a:defRPr>
            </a:lvl5pPr>
          </a:lstStyle>
          <a:p>
            <a:pPr lvl="4">
              <a:defRPr/>
            </a:pPr>
            <a:r>
              <a:rPr lang="en-US"/>
              <a:t>Tony Xiao Han (Huawei Technologies)</a:t>
            </a:r>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lvl1pPr>
          </a:lstStyle>
          <a:p>
            <a:pPr>
              <a:defRPr/>
            </a:pPr>
            <a:r>
              <a:rPr lang="en-US" altLang="en-US"/>
              <a:t>Page </a:t>
            </a:r>
            <a:fld id="{DF5FBB85-B9F8-4899-8B5B-B90AEDFA23A9}" type="slidenum">
              <a:rPr lang="en-US" altLang="en-US"/>
              <a:pPr>
                <a:defRPr/>
              </a:pPr>
              <a:t>‹#›</a:t>
            </a:fld>
            <a:endParaRPr lang="en-US" altLang="en-US"/>
          </a:p>
        </p:txBody>
      </p:sp>
      <p:sp>
        <p:nvSpPr>
          <p:cNvPr id="13320" name="Rectangle 8"/>
          <p:cNvSpPr>
            <a:spLocks noChangeArrowheads="1"/>
          </p:cNvSpPr>
          <p:nvPr/>
        </p:nvSpPr>
        <p:spPr bwMode="auto">
          <a:xfrm>
            <a:off x="723900" y="8985250"/>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defRPr/>
            </a:pPr>
            <a:r>
              <a:rPr lang="en-US" altLang="en-US"/>
              <a:t>Submission</a:t>
            </a:r>
          </a:p>
        </p:txBody>
      </p:sp>
      <p:sp>
        <p:nvSpPr>
          <p:cNvPr id="2057"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
        <p:nvSpPr>
          <p:cNvPr id="2058"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Tree>
    <p:extLst>
      <p:ext uri="{BB962C8B-B14F-4D97-AF65-F5344CB8AC3E}">
        <p14:creationId xmlns:p14="http://schemas.microsoft.com/office/powerpoint/2010/main" val="2098812939"/>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6077586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2900" y="703263"/>
            <a:ext cx="6172200" cy="347345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defRPr/>
            </a:pPr>
            <a:r>
              <a:rPr lang="en-US"/>
              <a:t>doc.: IEEE 802.11-24/1002r0</a:t>
            </a:r>
          </a:p>
        </p:txBody>
      </p:sp>
      <p:sp>
        <p:nvSpPr>
          <p:cNvPr id="5" name="Date Placeholder 4"/>
          <p:cNvSpPr>
            <a:spLocks noGrp="1"/>
          </p:cNvSpPr>
          <p:nvPr>
            <p:ph type="dt" idx="11"/>
          </p:nvPr>
        </p:nvSpPr>
        <p:spPr/>
        <p:txBody>
          <a:bodyPr/>
          <a:lstStyle/>
          <a:p>
            <a:pPr>
              <a:defRPr/>
            </a:pPr>
            <a:r>
              <a:rPr lang="en-US" dirty="0"/>
              <a:t>September 2024</a:t>
            </a:r>
          </a:p>
        </p:txBody>
      </p:sp>
      <p:sp>
        <p:nvSpPr>
          <p:cNvPr id="6" name="Footer Placeholder 5"/>
          <p:cNvSpPr>
            <a:spLocks noGrp="1"/>
          </p:cNvSpPr>
          <p:nvPr>
            <p:ph type="ftr" sz="quarter" idx="12"/>
          </p:nvPr>
        </p:nvSpPr>
        <p:spPr/>
        <p:txBody>
          <a:bodyPr/>
          <a:lstStyle/>
          <a:p>
            <a:pPr lvl="4">
              <a:defRPr/>
            </a:pPr>
            <a:r>
              <a:rPr lang="en-US"/>
              <a:t>Stephen McCann, Huawei</a:t>
            </a:r>
          </a:p>
        </p:txBody>
      </p:sp>
      <p:sp>
        <p:nvSpPr>
          <p:cNvPr id="7" name="Slide Number Placeholder 6"/>
          <p:cNvSpPr>
            <a:spLocks noGrp="1"/>
          </p:cNvSpPr>
          <p:nvPr>
            <p:ph type="sldNum" sz="quarter" idx="13"/>
          </p:nvPr>
        </p:nvSpPr>
        <p:spPr>
          <a:xfrm>
            <a:off x="3279163" y="9000621"/>
            <a:ext cx="415177" cy="184666"/>
          </a:xfrm>
        </p:spPr>
        <p:txBody>
          <a:bodyPr/>
          <a:lstStyle/>
          <a:p>
            <a:pPr>
              <a:defRPr/>
            </a:pPr>
            <a:r>
              <a:rPr lang="en-US"/>
              <a:t>Page </a:t>
            </a:r>
            <a:fld id="{F4F34E98-D62A-4186-8764-CE3AA6FA445F}" type="slidenum">
              <a:rPr lang="en-US" smtClean="0"/>
              <a:pPr>
                <a:defRPr/>
              </a:pPr>
              <a:t>25</a:t>
            </a:fld>
            <a:endParaRPr lang="en-US"/>
          </a:p>
        </p:txBody>
      </p:sp>
    </p:spTree>
    <p:extLst>
      <p:ext uri="{BB962C8B-B14F-4D97-AF65-F5344CB8AC3E}">
        <p14:creationId xmlns:p14="http://schemas.microsoft.com/office/powerpoint/2010/main" val="2517620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59087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doc.: IEEE 802.11-17/0xxxr0</a:t>
            </a:r>
          </a:p>
        </p:txBody>
      </p:sp>
      <p:sp>
        <p:nvSpPr>
          <p:cNvPr id="19459"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May 2017</a:t>
            </a:r>
          </a:p>
        </p:txBody>
      </p:sp>
      <p:sp>
        <p:nvSpPr>
          <p:cNvPr id="19460"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a:t>Dorothy Stanley, HP Enterprise</a:t>
            </a:r>
          </a:p>
        </p:txBody>
      </p:sp>
      <p:sp>
        <p:nvSpPr>
          <p:cNvPr id="19461"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a:t>Page </a:t>
            </a:r>
            <a:fld id="{81CEE20B-EFCB-4243-971C-5ADEB57723BE}" type="slidenum">
              <a:rPr lang="en-US" smtClean="0"/>
              <a:pPr>
                <a:defRPr/>
              </a:pPr>
              <a:t>5</a:t>
            </a:fld>
            <a:endParaRPr lang="en-US"/>
          </a:p>
        </p:txBody>
      </p:sp>
      <p:sp>
        <p:nvSpPr>
          <p:cNvPr id="31750" name="Rectangle 2"/>
          <p:cNvSpPr>
            <a:spLocks noGrp="1" noRot="1" noChangeAspect="1" noChangeArrowheads="1" noTextEdit="1"/>
          </p:cNvSpPr>
          <p:nvPr>
            <p:ph type="sldImg"/>
          </p:nvPr>
        </p:nvSpPr>
        <p:spPr>
          <a:xfrm>
            <a:off x="384175" y="701675"/>
            <a:ext cx="6165850" cy="3468688"/>
          </a:xfrm>
          <a:ln/>
        </p:spPr>
      </p:sp>
      <p:sp>
        <p:nvSpPr>
          <p:cNvPr id="31751" name="Rectangle 3"/>
          <p:cNvSpPr>
            <a:spLocks noGrp="1" noChangeArrowheads="1"/>
          </p:cNvSpPr>
          <p:nvPr>
            <p:ph type="body" idx="1"/>
          </p:nvPr>
        </p:nvSpPr>
        <p:spPr>
          <a:noFill/>
        </p:spPr>
        <p:txBody>
          <a:bodyPr/>
          <a:lstStyle/>
          <a:p>
            <a:endParaRPr lang="en-US" altLang="en-US" dirty="0"/>
          </a:p>
        </p:txBody>
      </p:sp>
    </p:spTree>
    <p:extLst>
      <p:ext uri="{BB962C8B-B14F-4D97-AF65-F5344CB8AC3E}">
        <p14:creationId xmlns:p14="http://schemas.microsoft.com/office/powerpoint/2010/main" val="10571429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5B52F2-6828-A7FB-07EE-CCA72821648E}"/>
            </a:ext>
          </a:extLst>
        </p:cNvPr>
        <p:cNvGrpSpPr/>
        <p:nvPr/>
      </p:nvGrpSpPr>
      <p:grpSpPr>
        <a:xfrm>
          <a:off x="0" y="0"/>
          <a:ext cx="0" cy="0"/>
          <a:chOff x="0" y="0"/>
          <a:chExt cx="0" cy="0"/>
        </a:xfrm>
      </p:grpSpPr>
      <p:sp>
        <p:nvSpPr>
          <p:cNvPr id="19458" name="Rectangle 2">
            <a:extLst>
              <a:ext uri="{FF2B5EF4-FFF2-40B4-BE49-F238E27FC236}">
                <a16:creationId xmlns:a16="http://schemas.microsoft.com/office/drawing/2014/main" id="{4BEC265D-4251-972C-0B50-BA5B0724AD23}"/>
              </a:ext>
            </a:extLst>
          </p:cNvPr>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doc.: IEEE 802.11-17/0xxxr0</a:t>
            </a:r>
          </a:p>
        </p:txBody>
      </p:sp>
      <p:sp>
        <p:nvSpPr>
          <p:cNvPr id="19459" name="Rectangle 3">
            <a:extLst>
              <a:ext uri="{FF2B5EF4-FFF2-40B4-BE49-F238E27FC236}">
                <a16:creationId xmlns:a16="http://schemas.microsoft.com/office/drawing/2014/main" id="{E2E6151C-8F3F-2B78-FE84-21647AC810EA}"/>
              </a:ext>
            </a:extLst>
          </p:cNvPr>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May 2017</a:t>
            </a:r>
          </a:p>
        </p:txBody>
      </p:sp>
      <p:sp>
        <p:nvSpPr>
          <p:cNvPr id="19460" name="Rectangle 6">
            <a:extLst>
              <a:ext uri="{FF2B5EF4-FFF2-40B4-BE49-F238E27FC236}">
                <a16:creationId xmlns:a16="http://schemas.microsoft.com/office/drawing/2014/main" id="{213C320C-A0F3-BDA7-ADEE-D5D5834F8D24}"/>
              </a:ext>
            </a:extLst>
          </p:cNvPr>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a:t>Dorothy Stanley, HP Enterprise</a:t>
            </a:r>
          </a:p>
        </p:txBody>
      </p:sp>
      <p:sp>
        <p:nvSpPr>
          <p:cNvPr id="19461" name="Rectangle 7">
            <a:extLst>
              <a:ext uri="{FF2B5EF4-FFF2-40B4-BE49-F238E27FC236}">
                <a16:creationId xmlns:a16="http://schemas.microsoft.com/office/drawing/2014/main" id="{2CB4A769-E3BD-2DE0-FF5E-F5196A29FE42}"/>
              </a:ext>
            </a:extLst>
          </p:cNvPr>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a:t>Page </a:t>
            </a:r>
            <a:fld id="{81CEE20B-EFCB-4243-971C-5ADEB57723BE}" type="slidenum">
              <a:rPr lang="en-US" smtClean="0"/>
              <a:pPr>
                <a:defRPr/>
              </a:pPr>
              <a:t>6</a:t>
            </a:fld>
            <a:endParaRPr lang="en-US"/>
          </a:p>
        </p:txBody>
      </p:sp>
      <p:sp>
        <p:nvSpPr>
          <p:cNvPr id="31750" name="Rectangle 2">
            <a:extLst>
              <a:ext uri="{FF2B5EF4-FFF2-40B4-BE49-F238E27FC236}">
                <a16:creationId xmlns:a16="http://schemas.microsoft.com/office/drawing/2014/main" id="{60193063-8B6C-E42A-2ECD-6C318B941A9B}"/>
              </a:ext>
            </a:extLst>
          </p:cNvPr>
          <p:cNvSpPr>
            <a:spLocks noGrp="1" noRot="1" noChangeAspect="1" noChangeArrowheads="1" noTextEdit="1"/>
          </p:cNvSpPr>
          <p:nvPr>
            <p:ph type="sldImg"/>
          </p:nvPr>
        </p:nvSpPr>
        <p:spPr>
          <a:xfrm>
            <a:off x="384175" y="701675"/>
            <a:ext cx="6165850" cy="3468688"/>
          </a:xfrm>
          <a:ln/>
        </p:spPr>
      </p:sp>
      <p:sp>
        <p:nvSpPr>
          <p:cNvPr id="31751" name="Rectangle 3">
            <a:extLst>
              <a:ext uri="{FF2B5EF4-FFF2-40B4-BE49-F238E27FC236}">
                <a16:creationId xmlns:a16="http://schemas.microsoft.com/office/drawing/2014/main" id="{D7EFDC5E-D2D7-96A7-24FB-CE14C8DC064D}"/>
              </a:ext>
            </a:extLst>
          </p:cNvPr>
          <p:cNvSpPr>
            <a:spLocks noGrp="1" noChangeArrowheads="1"/>
          </p:cNvSpPr>
          <p:nvPr>
            <p:ph type="body" idx="1"/>
          </p:nvPr>
        </p:nvSpPr>
        <p:spPr>
          <a:noFill/>
        </p:spPr>
        <p:txBody>
          <a:bodyPr/>
          <a:lstStyle/>
          <a:p>
            <a:endParaRPr lang="en-US" altLang="en-US" dirty="0"/>
          </a:p>
        </p:txBody>
      </p:sp>
    </p:spTree>
    <p:extLst>
      <p:ext uri="{BB962C8B-B14F-4D97-AF65-F5344CB8AC3E}">
        <p14:creationId xmlns:p14="http://schemas.microsoft.com/office/powerpoint/2010/main" val="5282889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5D385D-CAA7-0121-C908-0A60AECC0CDE}"/>
            </a:ext>
          </a:extLst>
        </p:cNvPr>
        <p:cNvGrpSpPr/>
        <p:nvPr/>
      </p:nvGrpSpPr>
      <p:grpSpPr>
        <a:xfrm>
          <a:off x="0" y="0"/>
          <a:ext cx="0" cy="0"/>
          <a:chOff x="0" y="0"/>
          <a:chExt cx="0" cy="0"/>
        </a:xfrm>
      </p:grpSpPr>
      <p:sp>
        <p:nvSpPr>
          <p:cNvPr id="19458" name="Rectangle 2">
            <a:extLst>
              <a:ext uri="{FF2B5EF4-FFF2-40B4-BE49-F238E27FC236}">
                <a16:creationId xmlns:a16="http://schemas.microsoft.com/office/drawing/2014/main" id="{5F9D893E-0A96-C92B-BD2A-3CA0CD5A951E}"/>
              </a:ext>
            </a:extLst>
          </p:cNvPr>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doc.: IEEE 802.11-17/0xxxr0</a:t>
            </a:r>
          </a:p>
        </p:txBody>
      </p:sp>
      <p:sp>
        <p:nvSpPr>
          <p:cNvPr id="19459" name="Rectangle 3">
            <a:extLst>
              <a:ext uri="{FF2B5EF4-FFF2-40B4-BE49-F238E27FC236}">
                <a16:creationId xmlns:a16="http://schemas.microsoft.com/office/drawing/2014/main" id="{CDA1C43B-B1A6-C518-BC34-116E5966EE56}"/>
              </a:ext>
            </a:extLst>
          </p:cNvPr>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May 2017</a:t>
            </a:r>
          </a:p>
        </p:txBody>
      </p:sp>
      <p:sp>
        <p:nvSpPr>
          <p:cNvPr id="19460" name="Rectangle 6">
            <a:extLst>
              <a:ext uri="{FF2B5EF4-FFF2-40B4-BE49-F238E27FC236}">
                <a16:creationId xmlns:a16="http://schemas.microsoft.com/office/drawing/2014/main" id="{1C1BB096-0F55-E31E-E9AE-950368670D1A}"/>
              </a:ext>
            </a:extLst>
          </p:cNvPr>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a:t>Dorothy Stanley, HP Enterprise</a:t>
            </a:r>
          </a:p>
        </p:txBody>
      </p:sp>
      <p:sp>
        <p:nvSpPr>
          <p:cNvPr id="19461" name="Rectangle 7">
            <a:extLst>
              <a:ext uri="{FF2B5EF4-FFF2-40B4-BE49-F238E27FC236}">
                <a16:creationId xmlns:a16="http://schemas.microsoft.com/office/drawing/2014/main" id="{F6B92D32-AA29-4D63-DB05-081962C6051D}"/>
              </a:ext>
            </a:extLst>
          </p:cNvPr>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a:t>Page </a:t>
            </a:r>
            <a:fld id="{81CEE20B-EFCB-4243-971C-5ADEB57723BE}" type="slidenum">
              <a:rPr lang="en-US" smtClean="0"/>
              <a:pPr>
                <a:defRPr/>
              </a:pPr>
              <a:t>7</a:t>
            </a:fld>
            <a:endParaRPr lang="en-US"/>
          </a:p>
        </p:txBody>
      </p:sp>
      <p:sp>
        <p:nvSpPr>
          <p:cNvPr id="31750" name="Rectangle 2">
            <a:extLst>
              <a:ext uri="{FF2B5EF4-FFF2-40B4-BE49-F238E27FC236}">
                <a16:creationId xmlns:a16="http://schemas.microsoft.com/office/drawing/2014/main" id="{6C42B560-CCDA-5487-BE89-4A2904108DEC}"/>
              </a:ext>
            </a:extLst>
          </p:cNvPr>
          <p:cNvSpPr>
            <a:spLocks noGrp="1" noRot="1" noChangeAspect="1" noChangeArrowheads="1" noTextEdit="1"/>
          </p:cNvSpPr>
          <p:nvPr>
            <p:ph type="sldImg"/>
          </p:nvPr>
        </p:nvSpPr>
        <p:spPr>
          <a:xfrm>
            <a:off x="384175" y="701675"/>
            <a:ext cx="6165850" cy="3468688"/>
          </a:xfrm>
          <a:ln/>
        </p:spPr>
      </p:sp>
      <p:sp>
        <p:nvSpPr>
          <p:cNvPr id="31751" name="Rectangle 3">
            <a:extLst>
              <a:ext uri="{FF2B5EF4-FFF2-40B4-BE49-F238E27FC236}">
                <a16:creationId xmlns:a16="http://schemas.microsoft.com/office/drawing/2014/main" id="{E54F4FD8-3BA1-71B2-113D-2D446ACF915B}"/>
              </a:ext>
            </a:extLst>
          </p:cNvPr>
          <p:cNvSpPr>
            <a:spLocks noGrp="1" noChangeArrowheads="1"/>
          </p:cNvSpPr>
          <p:nvPr>
            <p:ph type="body" idx="1"/>
          </p:nvPr>
        </p:nvSpPr>
        <p:spPr>
          <a:noFill/>
        </p:spPr>
        <p:txBody>
          <a:bodyPr/>
          <a:lstStyle/>
          <a:p>
            <a:endParaRPr lang="en-US" altLang="en-US" dirty="0"/>
          </a:p>
        </p:txBody>
      </p:sp>
    </p:spTree>
    <p:extLst>
      <p:ext uri="{BB962C8B-B14F-4D97-AF65-F5344CB8AC3E}">
        <p14:creationId xmlns:p14="http://schemas.microsoft.com/office/powerpoint/2010/main" val="39961896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528616-D60C-304C-7920-0032707C0933}"/>
            </a:ext>
          </a:extLst>
        </p:cNvPr>
        <p:cNvGrpSpPr/>
        <p:nvPr/>
      </p:nvGrpSpPr>
      <p:grpSpPr>
        <a:xfrm>
          <a:off x="0" y="0"/>
          <a:ext cx="0" cy="0"/>
          <a:chOff x="0" y="0"/>
          <a:chExt cx="0" cy="0"/>
        </a:xfrm>
      </p:grpSpPr>
      <p:sp>
        <p:nvSpPr>
          <p:cNvPr id="19458" name="Rectangle 2">
            <a:extLst>
              <a:ext uri="{FF2B5EF4-FFF2-40B4-BE49-F238E27FC236}">
                <a16:creationId xmlns:a16="http://schemas.microsoft.com/office/drawing/2014/main" id="{453CEC30-C6FD-939C-4F67-F2E42D00690F}"/>
              </a:ext>
            </a:extLst>
          </p:cNvPr>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doc.: IEEE 802.11-17/0xxxr0</a:t>
            </a:r>
          </a:p>
        </p:txBody>
      </p:sp>
      <p:sp>
        <p:nvSpPr>
          <p:cNvPr id="19459" name="Rectangle 3">
            <a:extLst>
              <a:ext uri="{FF2B5EF4-FFF2-40B4-BE49-F238E27FC236}">
                <a16:creationId xmlns:a16="http://schemas.microsoft.com/office/drawing/2014/main" id="{95FE2B6C-1623-5FD9-7AE9-6A8CA5838472}"/>
              </a:ext>
            </a:extLst>
          </p:cNvPr>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May 2017</a:t>
            </a:r>
          </a:p>
        </p:txBody>
      </p:sp>
      <p:sp>
        <p:nvSpPr>
          <p:cNvPr id="19460" name="Rectangle 6">
            <a:extLst>
              <a:ext uri="{FF2B5EF4-FFF2-40B4-BE49-F238E27FC236}">
                <a16:creationId xmlns:a16="http://schemas.microsoft.com/office/drawing/2014/main" id="{A0FC02D7-5061-C5F1-8A6E-B0EC771F64E4}"/>
              </a:ext>
            </a:extLst>
          </p:cNvPr>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a:t>Dorothy Stanley, HP Enterprise</a:t>
            </a:r>
          </a:p>
        </p:txBody>
      </p:sp>
      <p:sp>
        <p:nvSpPr>
          <p:cNvPr id="19461" name="Rectangle 7">
            <a:extLst>
              <a:ext uri="{FF2B5EF4-FFF2-40B4-BE49-F238E27FC236}">
                <a16:creationId xmlns:a16="http://schemas.microsoft.com/office/drawing/2014/main" id="{E15D3735-617C-6347-D2F0-4E5C6AB1788B}"/>
              </a:ext>
            </a:extLst>
          </p:cNvPr>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a:t>Page </a:t>
            </a:r>
            <a:fld id="{81CEE20B-EFCB-4243-971C-5ADEB57723BE}" type="slidenum">
              <a:rPr lang="en-US" smtClean="0"/>
              <a:pPr>
                <a:defRPr/>
              </a:pPr>
              <a:t>8</a:t>
            </a:fld>
            <a:endParaRPr lang="en-US"/>
          </a:p>
        </p:txBody>
      </p:sp>
      <p:sp>
        <p:nvSpPr>
          <p:cNvPr id="31750" name="Rectangle 2">
            <a:extLst>
              <a:ext uri="{FF2B5EF4-FFF2-40B4-BE49-F238E27FC236}">
                <a16:creationId xmlns:a16="http://schemas.microsoft.com/office/drawing/2014/main" id="{89A6F5F1-EF6B-48B3-67D7-3E942B7BFC80}"/>
              </a:ext>
            </a:extLst>
          </p:cNvPr>
          <p:cNvSpPr>
            <a:spLocks noGrp="1" noRot="1" noChangeAspect="1" noChangeArrowheads="1" noTextEdit="1"/>
          </p:cNvSpPr>
          <p:nvPr>
            <p:ph type="sldImg"/>
          </p:nvPr>
        </p:nvSpPr>
        <p:spPr>
          <a:xfrm>
            <a:off x="384175" y="701675"/>
            <a:ext cx="6165850" cy="3468688"/>
          </a:xfrm>
          <a:ln/>
        </p:spPr>
      </p:sp>
      <p:sp>
        <p:nvSpPr>
          <p:cNvPr id="31751" name="Rectangle 3">
            <a:extLst>
              <a:ext uri="{FF2B5EF4-FFF2-40B4-BE49-F238E27FC236}">
                <a16:creationId xmlns:a16="http://schemas.microsoft.com/office/drawing/2014/main" id="{E7488697-0388-7A96-5BCA-7A0795FDC48A}"/>
              </a:ext>
            </a:extLst>
          </p:cNvPr>
          <p:cNvSpPr>
            <a:spLocks noGrp="1" noChangeArrowheads="1"/>
          </p:cNvSpPr>
          <p:nvPr>
            <p:ph type="body" idx="1"/>
          </p:nvPr>
        </p:nvSpPr>
        <p:spPr>
          <a:noFill/>
        </p:spPr>
        <p:txBody>
          <a:bodyPr/>
          <a:lstStyle/>
          <a:p>
            <a:endParaRPr lang="en-US" altLang="en-US" dirty="0"/>
          </a:p>
        </p:txBody>
      </p:sp>
    </p:spTree>
    <p:extLst>
      <p:ext uri="{BB962C8B-B14F-4D97-AF65-F5344CB8AC3E}">
        <p14:creationId xmlns:p14="http://schemas.microsoft.com/office/powerpoint/2010/main" val="18912987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7D7596-3BFD-B1B2-BEE8-41E6183340E5}"/>
            </a:ext>
          </a:extLst>
        </p:cNvPr>
        <p:cNvGrpSpPr/>
        <p:nvPr/>
      </p:nvGrpSpPr>
      <p:grpSpPr>
        <a:xfrm>
          <a:off x="0" y="0"/>
          <a:ext cx="0" cy="0"/>
          <a:chOff x="0" y="0"/>
          <a:chExt cx="0" cy="0"/>
        </a:xfrm>
      </p:grpSpPr>
      <p:sp>
        <p:nvSpPr>
          <p:cNvPr id="19458" name="Rectangle 2">
            <a:extLst>
              <a:ext uri="{FF2B5EF4-FFF2-40B4-BE49-F238E27FC236}">
                <a16:creationId xmlns:a16="http://schemas.microsoft.com/office/drawing/2014/main" id="{C0651FFC-4303-1202-2A80-BEA7A1F4365B}"/>
              </a:ext>
            </a:extLst>
          </p:cNvPr>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doc.: IEEE 802.11-17/0xxxr0</a:t>
            </a:r>
          </a:p>
        </p:txBody>
      </p:sp>
      <p:sp>
        <p:nvSpPr>
          <p:cNvPr id="19459" name="Rectangle 3">
            <a:extLst>
              <a:ext uri="{FF2B5EF4-FFF2-40B4-BE49-F238E27FC236}">
                <a16:creationId xmlns:a16="http://schemas.microsoft.com/office/drawing/2014/main" id="{70040653-27EF-776C-69AD-10D042748BE5}"/>
              </a:ext>
            </a:extLst>
          </p:cNvPr>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May 2017</a:t>
            </a:r>
          </a:p>
        </p:txBody>
      </p:sp>
      <p:sp>
        <p:nvSpPr>
          <p:cNvPr id="19460" name="Rectangle 6">
            <a:extLst>
              <a:ext uri="{FF2B5EF4-FFF2-40B4-BE49-F238E27FC236}">
                <a16:creationId xmlns:a16="http://schemas.microsoft.com/office/drawing/2014/main" id="{5774EB08-32DC-612A-ED18-2F55AE9003E2}"/>
              </a:ext>
            </a:extLst>
          </p:cNvPr>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a:t>Dorothy Stanley, HP Enterprise</a:t>
            </a:r>
          </a:p>
        </p:txBody>
      </p:sp>
      <p:sp>
        <p:nvSpPr>
          <p:cNvPr id="19461" name="Rectangle 7">
            <a:extLst>
              <a:ext uri="{FF2B5EF4-FFF2-40B4-BE49-F238E27FC236}">
                <a16:creationId xmlns:a16="http://schemas.microsoft.com/office/drawing/2014/main" id="{A0AE1D76-717D-A91F-C3E3-A892926276E8}"/>
              </a:ext>
            </a:extLst>
          </p:cNvPr>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a:t>Page </a:t>
            </a:r>
            <a:fld id="{81CEE20B-EFCB-4243-971C-5ADEB57723BE}" type="slidenum">
              <a:rPr lang="en-US" smtClean="0"/>
              <a:pPr>
                <a:defRPr/>
              </a:pPr>
              <a:t>9</a:t>
            </a:fld>
            <a:endParaRPr lang="en-US"/>
          </a:p>
        </p:txBody>
      </p:sp>
      <p:sp>
        <p:nvSpPr>
          <p:cNvPr id="31750" name="Rectangle 2">
            <a:extLst>
              <a:ext uri="{FF2B5EF4-FFF2-40B4-BE49-F238E27FC236}">
                <a16:creationId xmlns:a16="http://schemas.microsoft.com/office/drawing/2014/main" id="{CC90C377-06A3-51CB-538D-B9BB380019AC}"/>
              </a:ext>
            </a:extLst>
          </p:cNvPr>
          <p:cNvSpPr>
            <a:spLocks noGrp="1" noRot="1" noChangeAspect="1" noChangeArrowheads="1" noTextEdit="1"/>
          </p:cNvSpPr>
          <p:nvPr>
            <p:ph type="sldImg"/>
          </p:nvPr>
        </p:nvSpPr>
        <p:spPr>
          <a:xfrm>
            <a:off x="384175" y="701675"/>
            <a:ext cx="6165850" cy="3468688"/>
          </a:xfrm>
          <a:ln/>
        </p:spPr>
      </p:sp>
      <p:sp>
        <p:nvSpPr>
          <p:cNvPr id="31751" name="Rectangle 3">
            <a:extLst>
              <a:ext uri="{FF2B5EF4-FFF2-40B4-BE49-F238E27FC236}">
                <a16:creationId xmlns:a16="http://schemas.microsoft.com/office/drawing/2014/main" id="{9740D9BA-F983-ADD1-F44A-AFC18D92A4B6}"/>
              </a:ext>
            </a:extLst>
          </p:cNvPr>
          <p:cNvSpPr>
            <a:spLocks noGrp="1" noChangeArrowheads="1"/>
          </p:cNvSpPr>
          <p:nvPr>
            <p:ph type="body" idx="1"/>
          </p:nvPr>
        </p:nvSpPr>
        <p:spPr>
          <a:noFill/>
        </p:spPr>
        <p:txBody>
          <a:bodyPr/>
          <a:lstStyle/>
          <a:p>
            <a:endParaRPr lang="en-US" altLang="en-US" dirty="0"/>
          </a:p>
        </p:txBody>
      </p:sp>
    </p:spTree>
    <p:extLst>
      <p:ext uri="{BB962C8B-B14F-4D97-AF65-F5344CB8AC3E}">
        <p14:creationId xmlns:p14="http://schemas.microsoft.com/office/powerpoint/2010/main" val="34131963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spcBef>
                <a:spcPct val="30000"/>
              </a:spcBef>
              <a:defRPr sz="1200">
                <a:solidFill>
                  <a:schemeClr val="tx1"/>
                </a:solidFill>
                <a:latin typeface="Times New Roman" panose="02020603050405020304" pitchFamily="18" charset="0"/>
              </a:defRPr>
            </a:lvl1pPr>
            <a:lvl2pPr marL="742950" indent="-285750" defTabSz="966788" eaLnBrk="0" hangingPunct="0">
              <a:spcBef>
                <a:spcPct val="30000"/>
              </a:spcBef>
              <a:defRPr sz="1200">
                <a:solidFill>
                  <a:schemeClr val="tx1"/>
                </a:solidFill>
                <a:latin typeface="Times New Roman" panose="02020603050405020304" pitchFamily="18" charset="0"/>
              </a:defRPr>
            </a:lvl2pPr>
            <a:lvl3pPr marL="1143000" indent="-228600" defTabSz="966788" eaLnBrk="0" hangingPunct="0">
              <a:spcBef>
                <a:spcPct val="30000"/>
              </a:spcBef>
              <a:defRPr sz="1200">
                <a:solidFill>
                  <a:schemeClr val="tx1"/>
                </a:solidFill>
                <a:latin typeface="Times New Roman" panose="02020603050405020304" pitchFamily="18" charset="0"/>
              </a:defRPr>
            </a:lvl3pPr>
            <a:lvl4pPr marL="1600200" indent="-228600" defTabSz="966788" eaLnBrk="0" hangingPunct="0">
              <a:spcBef>
                <a:spcPct val="30000"/>
              </a:spcBef>
              <a:defRPr sz="1200">
                <a:solidFill>
                  <a:schemeClr val="tx1"/>
                </a:solidFill>
                <a:latin typeface="Times New Roman" panose="02020603050405020304" pitchFamily="18" charset="0"/>
              </a:defRPr>
            </a:lvl4pPr>
            <a:lvl5pPr marL="2057400" indent="-228600" defTabSz="966788" eaLnBrk="0" hangingPunct="0">
              <a:spcBef>
                <a:spcPct val="30000"/>
              </a:spcBef>
              <a:defRPr sz="1200">
                <a:solidFill>
                  <a:schemeClr val="tx1"/>
                </a:solidFill>
                <a:latin typeface="Times New Roman" panose="02020603050405020304" pitchFamily="18" charset="0"/>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A6ABF37-7216-45CB-BD9C-7F0A7BB04421}" type="slidenum">
              <a:rPr lang="en-US" altLang="en-US" sz="1300"/>
              <a:pPr>
                <a:spcBef>
                  <a:spcPct val="0"/>
                </a:spcBef>
              </a:pPr>
              <a:t>18</a:t>
            </a:fld>
            <a:endParaRPr lang="en-US" altLang="en-US" sz="1300"/>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40910306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2900" y="703263"/>
            <a:ext cx="6172200" cy="3473450"/>
          </a:xfrm>
        </p:spPr>
      </p:sp>
      <p:sp>
        <p:nvSpPr>
          <p:cNvPr id="3" name="Notes Placeholder 2"/>
          <p:cNvSpPr>
            <a:spLocks noGrp="1"/>
          </p:cNvSpPr>
          <p:nvPr>
            <p:ph type="body" idx="1"/>
          </p:nvPr>
        </p:nvSpPr>
        <p:spPr/>
        <p:txBody>
          <a:bodyPr/>
          <a:lstStyle/>
          <a:p>
            <a:r>
              <a:rPr lang="en-US" dirty="0"/>
              <a:t>Agenda item 2.1.2.1</a:t>
            </a:r>
          </a:p>
        </p:txBody>
      </p:sp>
      <p:sp>
        <p:nvSpPr>
          <p:cNvPr id="4" name="Header Placeholder 3"/>
          <p:cNvSpPr>
            <a:spLocks noGrp="1"/>
          </p:cNvSpPr>
          <p:nvPr>
            <p:ph type="hdr" sz="quarter" idx="10"/>
          </p:nvPr>
        </p:nvSpPr>
        <p:spPr/>
        <p:txBody>
          <a:bodyPr/>
          <a:lstStyle/>
          <a:p>
            <a:pPr>
              <a:defRPr/>
            </a:pPr>
            <a:r>
              <a:rPr lang="en-US"/>
              <a:t>doc.: IEEE 802.11-24/1002r0</a:t>
            </a:r>
          </a:p>
        </p:txBody>
      </p:sp>
      <p:sp>
        <p:nvSpPr>
          <p:cNvPr id="5" name="Date Placeholder 4"/>
          <p:cNvSpPr>
            <a:spLocks noGrp="1"/>
          </p:cNvSpPr>
          <p:nvPr>
            <p:ph type="dt" idx="11"/>
          </p:nvPr>
        </p:nvSpPr>
        <p:spPr/>
        <p:txBody>
          <a:bodyPr/>
          <a:lstStyle/>
          <a:p>
            <a:pPr>
              <a:defRPr/>
            </a:pPr>
            <a:r>
              <a:rPr lang="en-US" dirty="0"/>
              <a:t>September 2024</a:t>
            </a:r>
          </a:p>
        </p:txBody>
      </p:sp>
      <p:sp>
        <p:nvSpPr>
          <p:cNvPr id="6" name="Footer Placeholder 5"/>
          <p:cNvSpPr>
            <a:spLocks noGrp="1"/>
          </p:cNvSpPr>
          <p:nvPr>
            <p:ph type="ftr" sz="quarter" idx="12"/>
          </p:nvPr>
        </p:nvSpPr>
        <p:spPr/>
        <p:txBody>
          <a:bodyPr/>
          <a:lstStyle/>
          <a:p>
            <a:pPr lvl="4">
              <a:defRPr/>
            </a:pPr>
            <a:r>
              <a:rPr lang="en-US"/>
              <a:t>Stephen McCann, Huawei</a:t>
            </a:r>
          </a:p>
        </p:txBody>
      </p:sp>
      <p:sp>
        <p:nvSpPr>
          <p:cNvPr id="7" name="Slide Number Placeholder 6"/>
          <p:cNvSpPr>
            <a:spLocks noGrp="1"/>
          </p:cNvSpPr>
          <p:nvPr>
            <p:ph type="sldNum" sz="quarter" idx="13"/>
          </p:nvPr>
        </p:nvSpPr>
        <p:spPr>
          <a:xfrm>
            <a:off x="3279163" y="9000621"/>
            <a:ext cx="415177" cy="184666"/>
          </a:xfrm>
        </p:spPr>
        <p:txBody>
          <a:bodyPr/>
          <a:lstStyle/>
          <a:p>
            <a:pPr>
              <a:defRPr/>
            </a:pPr>
            <a:r>
              <a:rPr lang="en-US"/>
              <a:t>Page </a:t>
            </a:r>
            <a:fld id="{F4F34E98-D62A-4186-8764-CE3AA6FA445F}" type="slidenum">
              <a:rPr lang="en-US" smtClean="0"/>
              <a:pPr>
                <a:defRPr/>
              </a:pPr>
              <a:t>24</a:t>
            </a:fld>
            <a:endParaRPr lang="en-US"/>
          </a:p>
        </p:txBody>
      </p:sp>
    </p:spTree>
    <p:extLst>
      <p:ext uri="{BB962C8B-B14F-4D97-AF65-F5344CB8AC3E}">
        <p14:creationId xmlns:p14="http://schemas.microsoft.com/office/powerpoint/2010/main" val="1736068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a:t>Michael Montemurro, Huawei</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a:t>Slide </a:t>
            </a:r>
            <a:fld id="{B1F1DA77-CFCE-4DC0-B4B1-291C6A6AE146}" type="slidenum">
              <a:rPr lang="en-US" altLang="en-US"/>
              <a:pPr>
                <a:defRPr/>
              </a:pPr>
              <a:t>‹#›</a:t>
            </a:fld>
            <a:endParaRPr lang="en-US" altLang="en-US"/>
          </a:p>
        </p:txBody>
      </p:sp>
    </p:spTree>
    <p:extLst>
      <p:ext uri="{BB962C8B-B14F-4D97-AF65-F5344CB8AC3E}">
        <p14:creationId xmlns:p14="http://schemas.microsoft.com/office/powerpoint/2010/main" val="2614432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a:t>Michael Montemurro, Huawei</a:t>
            </a:r>
          </a:p>
        </p:txBody>
      </p:sp>
      <p:sp>
        <p:nvSpPr>
          <p:cNvPr id="3" name="Rectangle 6"/>
          <p:cNvSpPr>
            <a:spLocks noGrp="1" noChangeArrowheads="1"/>
          </p:cNvSpPr>
          <p:nvPr>
            <p:ph type="sldNum" sz="quarter" idx="11"/>
          </p:nvPr>
        </p:nvSpPr>
        <p:spPr>
          <a:ln/>
        </p:spPr>
        <p:txBody>
          <a:bodyPr/>
          <a:lstStyle>
            <a:lvl1pPr>
              <a:defRPr/>
            </a:lvl1pPr>
          </a:lstStyle>
          <a:p>
            <a:pPr>
              <a:defRPr/>
            </a:pPr>
            <a:r>
              <a:rPr lang="en-US" altLang="en-US"/>
              <a:t>Slide </a:t>
            </a:r>
            <a:fld id="{6835F41C-DEDC-4438-917D-1D94D2D033D6}" type="slidenum">
              <a:rPr lang="en-US" altLang="en-US"/>
              <a:pPr>
                <a:defRPr/>
              </a:pPr>
              <a:t>‹#›</a:t>
            </a:fld>
            <a:endParaRPr lang="en-US" altLang="en-US"/>
          </a:p>
        </p:txBody>
      </p:sp>
    </p:spTree>
    <p:extLst>
      <p:ext uri="{BB962C8B-B14F-4D97-AF65-F5344CB8AC3E}">
        <p14:creationId xmlns:p14="http://schemas.microsoft.com/office/powerpoint/2010/main" val="41650942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a:t>Michael Montemurro, Huawei</a:t>
            </a:r>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0E93BDA3-DD93-4E4E-8EDC-3FA158570F5C}" type="slidenum">
              <a:rPr lang="en-US"/>
              <a:pPr>
                <a:defRPr/>
              </a:pPr>
              <a:t>‹#›</a:t>
            </a:fld>
            <a:endParaRPr lang="en-US"/>
          </a:p>
        </p:txBody>
      </p:sp>
    </p:spTree>
    <p:extLst>
      <p:ext uri="{BB962C8B-B14F-4D97-AF65-F5344CB8AC3E}">
        <p14:creationId xmlns:p14="http://schemas.microsoft.com/office/powerpoint/2010/main" val="152300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el und Inhalt">
    <p:spTree>
      <p:nvGrpSpPr>
        <p:cNvPr id="1" name=""/>
        <p:cNvGrpSpPr/>
        <p:nvPr/>
      </p:nvGrpSpPr>
      <p:grpSpPr>
        <a:xfrm>
          <a:off x="0" y="0"/>
          <a:ext cx="0" cy="0"/>
          <a:chOff x="0" y="0"/>
          <a:chExt cx="0" cy="0"/>
        </a:xfrm>
      </p:grpSpPr>
      <p:sp>
        <p:nvSpPr>
          <p:cNvPr id="4" name="TextBox 3"/>
          <p:cNvSpPr txBox="1"/>
          <p:nvPr userDrawn="1"/>
        </p:nvSpPr>
        <p:spPr>
          <a:xfrm>
            <a:off x="8026400" y="381001"/>
            <a:ext cx="711200" cy="276225"/>
          </a:xfrm>
          <a:prstGeom prst="rect">
            <a:avLst/>
          </a:prstGeom>
          <a:noFill/>
        </p:spPr>
        <p:txBody>
          <a:bodyPr>
            <a:spAutoFit/>
          </a:bodyPr>
          <a:lstStyle/>
          <a:p>
            <a:pPr eaLnBrk="0" hangingPunct="0">
              <a:defRPr/>
            </a:pPr>
            <a:endParaRPr lang="en-US" sz="1200" dirty="0">
              <a:latin typeface="Times New Roman" pitchFamily="18" charset="0"/>
            </a:endParaRPr>
          </a:p>
        </p:txBody>
      </p:sp>
      <p:sp>
        <p:nvSpPr>
          <p:cNvPr id="3" name="Inhaltsplatzhalter 2"/>
          <p:cNvSpPr>
            <a:spLocks noGrp="1"/>
          </p:cNvSpPr>
          <p:nvPr>
            <p:ph idx="1"/>
          </p:nvPr>
        </p:nvSpPr>
        <p:spPr/>
        <p:txBody>
          <a:body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2" name="Title 1">
            <a:extLst>
              <a:ext uri="{FF2B5EF4-FFF2-40B4-BE49-F238E27FC236}">
                <a16:creationId xmlns:a16="http://schemas.microsoft.com/office/drawing/2014/main" id="{2CB95CDD-E1F6-2D43-A6DE-DFE5E038FF14}"/>
              </a:ext>
            </a:extLst>
          </p:cNvPr>
          <p:cNvSpPr>
            <a:spLocks noGrp="1"/>
          </p:cNvSpPr>
          <p:nvPr>
            <p:ph type="title"/>
          </p:nvPr>
        </p:nvSpPr>
        <p:spPr/>
        <p:txBody>
          <a:bodyPr/>
          <a:lstStyle/>
          <a:p>
            <a:r>
              <a:rPr lang="en-US"/>
              <a:t>Click to edit Master title style</a:t>
            </a:r>
          </a:p>
        </p:txBody>
      </p:sp>
      <p:sp>
        <p:nvSpPr>
          <p:cNvPr id="11" name="Date Placeholder 10">
            <a:extLst>
              <a:ext uri="{FF2B5EF4-FFF2-40B4-BE49-F238E27FC236}">
                <a16:creationId xmlns:a16="http://schemas.microsoft.com/office/drawing/2014/main" id="{E8C9794E-61A5-714F-A1C3-0B830A40B19C}"/>
              </a:ext>
            </a:extLst>
          </p:cNvPr>
          <p:cNvSpPr>
            <a:spLocks noGrp="1"/>
          </p:cNvSpPr>
          <p:nvPr>
            <p:ph type="dt" sz="half" idx="10"/>
          </p:nvPr>
        </p:nvSpPr>
        <p:spPr>
          <a:xfrm>
            <a:off x="929217" y="332601"/>
            <a:ext cx="968214" cy="276999"/>
          </a:xfrm>
        </p:spPr>
        <p:txBody>
          <a:bodyPr/>
          <a:lstStyle/>
          <a:p>
            <a:pPr>
              <a:defRPr/>
            </a:pPr>
            <a:r>
              <a:rPr lang="en-US" dirty="0"/>
              <a:t>May 2023</a:t>
            </a:r>
          </a:p>
        </p:txBody>
      </p:sp>
      <p:sp>
        <p:nvSpPr>
          <p:cNvPr id="13" name="Footer Placeholder 12">
            <a:extLst>
              <a:ext uri="{FF2B5EF4-FFF2-40B4-BE49-F238E27FC236}">
                <a16:creationId xmlns:a16="http://schemas.microsoft.com/office/drawing/2014/main" id="{8DF689E7-6B72-2C4B-99D0-CD708FC1A435}"/>
              </a:ext>
            </a:extLst>
          </p:cNvPr>
          <p:cNvSpPr>
            <a:spLocks noGrp="1"/>
          </p:cNvSpPr>
          <p:nvPr>
            <p:ph type="ftr" sz="quarter" idx="11"/>
          </p:nvPr>
        </p:nvSpPr>
        <p:spPr/>
        <p:txBody>
          <a:bodyPr/>
          <a:lstStyle/>
          <a:p>
            <a:pPr>
              <a:defRPr/>
            </a:pPr>
            <a:r>
              <a:rPr lang="en-US"/>
              <a:t>Michael Montemurro, Huawei</a:t>
            </a:r>
          </a:p>
        </p:txBody>
      </p:sp>
      <p:sp>
        <p:nvSpPr>
          <p:cNvPr id="14" name="Slide Number Placeholder 13">
            <a:extLst>
              <a:ext uri="{FF2B5EF4-FFF2-40B4-BE49-F238E27FC236}">
                <a16:creationId xmlns:a16="http://schemas.microsoft.com/office/drawing/2014/main" id="{92BF0E52-58D7-5042-997A-535993AD5256}"/>
              </a:ext>
            </a:extLst>
          </p:cNvPr>
          <p:cNvSpPr>
            <a:spLocks noGrp="1"/>
          </p:cNvSpPr>
          <p:nvPr>
            <p:ph type="sldNum" sz="quarter" idx="12"/>
          </p:nvPr>
        </p:nvSpPr>
        <p:spPr/>
        <p:txBody>
          <a:bodyPr/>
          <a:lstStyle/>
          <a:p>
            <a:pPr>
              <a:defRPr/>
            </a:pPr>
            <a:r>
              <a:rPr lang="en-US"/>
              <a:t>Slide </a:t>
            </a:r>
            <a:fld id="{C0237118-83BD-4B23-982E-CD5E6FF86FA7}" type="slidenum">
              <a:rPr lang="en-US" smtClean="0"/>
              <a:pPr>
                <a:defRPr/>
              </a:pPr>
              <a:t>‹#›</a:t>
            </a:fld>
            <a:endParaRPr lang="en-US"/>
          </a:p>
        </p:txBody>
      </p:sp>
    </p:spTree>
    <p:extLst>
      <p:ext uri="{BB962C8B-B14F-4D97-AF65-F5344CB8AC3E}">
        <p14:creationId xmlns:p14="http://schemas.microsoft.com/office/powerpoint/2010/main" val="322253067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685800"/>
            <a:ext cx="103632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dirty="0"/>
              <a:t>Click to edit Master title style</a:t>
            </a:r>
          </a:p>
        </p:txBody>
      </p:sp>
      <p:sp>
        <p:nvSpPr>
          <p:cNvPr id="1027" name="Rectangle 3"/>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9" name="Rectangle 5"/>
          <p:cNvSpPr>
            <a:spLocks noGrp="1" noChangeArrowheads="1"/>
          </p:cNvSpPr>
          <p:nvPr>
            <p:ph type="ftr" sz="quarter" idx="3"/>
          </p:nvPr>
        </p:nvSpPr>
        <p:spPr bwMode="auto">
          <a:xfrm>
            <a:off x="7721601" y="6475413"/>
            <a:ext cx="3670300" cy="184150"/>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eaLnBrk="0" hangingPunct="0">
              <a:defRPr>
                <a:latin typeface="Times New Roman" pitchFamily="18" charset="0"/>
                <a:ea typeface="+mn-ea"/>
                <a:cs typeface="+mn-cs"/>
              </a:defRPr>
            </a:lvl1pPr>
          </a:lstStyle>
          <a:p>
            <a:pPr>
              <a:defRPr/>
            </a:pPr>
            <a:r>
              <a:rPr lang="en-US"/>
              <a:t>Michael Montemurro, Huawei</a:t>
            </a:r>
          </a:p>
        </p:txBody>
      </p:sp>
      <p:sp>
        <p:nvSpPr>
          <p:cNvPr id="1030" name="Rectangle 6"/>
          <p:cNvSpPr>
            <a:spLocks noGrp="1" noChangeArrowheads="1"/>
          </p:cNvSpPr>
          <p:nvPr>
            <p:ph type="sldNum" sz="quarter" idx="4"/>
          </p:nvPr>
        </p:nvSpPr>
        <p:spPr bwMode="auto">
          <a:xfrm>
            <a:off x="5879100" y="6475413"/>
            <a:ext cx="535403"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eaLnBrk="0" hangingPunct="0">
              <a:defRPr/>
            </a:lvl1pPr>
          </a:lstStyle>
          <a:p>
            <a:pPr>
              <a:defRPr/>
            </a:pPr>
            <a:r>
              <a:rPr lang="en-US" altLang="en-US"/>
              <a:t>Slide </a:t>
            </a:r>
            <a:fld id="{5DFA9695-C1BB-41B2-BF85-AF49C303836D}" type="slidenum">
              <a:rPr lang="en-US" altLang="en-US"/>
              <a:pPr>
                <a:defRPr/>
              </a:pPr>
              <a:t>‹#›</a:t>
            </a:fld>
            <a:endParaRPr lang="en-US" altLang="en-US"/>
          </a:p>
        </p:txBody>
      </p:sp>
      <p:sp>
        <p:nvSpPr>
          <p:cNvPr id="1031" name="Rectangle 7"/>
          <p:cNvSpPr>
            <a:spLocks noChangeArrowheads="1"/>
          </p:cNvSpPr>
          <p:nvPr userDrawn="1"/>
        </p:nvSpPr>
        <p:spPr bwMode="auto">
          <a:xfrm>
            <a:off x="7918385" y="329063"/>
            <a:ext cx="335921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lvl1pPr marL="342900" indent="-342900">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457200">
              <a:defRPr sz="1200">
                <a:solidFill>
                  <a:schemeClr val="tx1"/>
                </a:solidFill>
                <a:latin typeface="Times New Roman" panose="02020603050405020304" pitchFamily="18" charset="0"/>
                <a:ea typeface="MS PGothic" panose="020B0600070205080204" pitchFamily="34" charset="-128"/>
              </a:defRPr>
            </a:lvl5pPr>
            <a:lvl6pPr marL="9144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1371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18288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22860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lvl="4" algn="r">
              <a:defRPr/>
            </a:pPr>
            <a:r>
              <a:rPr lang="en-US" altLang="en-US" sz="1800" b="1" dirty="0"/>
              <a:t>doc.: IEEE 802.11-25/1433r4</a:t>
            </a:r>
          </a:p>
        </p:txBody>
      </p:sp>
      <p:sp>
        <p:nvSpPr>
          <p:cNvPr id="1033" name="Rectangle 9"/>
          <p:cNvSpPr>
            <a:spLocks noChangeArrowheads="1"/>
          </p:cNvSpPr>
          <p:nvPr/>
        </p:nvSpPr>
        <p:spPr bwMode="auto">
          <a:xfrm>
            <a:off x="914400" y="6475413"/>
            <a:ext cx="102387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defRPr/>
            </a:pPr>
            <a:r>
              <a:rPr lang="en-US" altLang="en-US" sz="1200" dirty="0"/>
              <a:t>Meeting Agenda</a:t>
            </a:r>
          </a:p>
        </p:txBody>
      </p:sp>
      <p:sp>
        <p:nvSpPr>
          <p:cNvPr id="3" name="Line 10"/>
          <p:cNvSpPr>
            <a:spLocks noChangeShapeType="1"/>
          </p:cNvSpPr>
          <p:nvPr/>
        </p:nvSpPr>
        <p:spPr bwMode="auto">
          <a:xfrm>
            <a:off x="914400" y="6477000"/>
            <a:ext cx="10464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sz="1200"/>
          </a:p>
        </p:txBody>
      </p:sp>
      <p:sp>
        <p:nvSpPr>
          <p:cNvPr id="11" name="Rectangle 7"/>
          <p:cNvSpPr>
            <a:spLocks noChangeArrowheads="1"/>
          </p:cNvSpPr>
          <p:nvPr userDrawn="1"/>
        </p:nvSpPr>
        <p:spPr bwMode="auto">
          <a:xfrm>
            <a:off x="762000" y="304800"/>
            <a:ext cx="15796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marL="342900" indent="-342900">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457200">
              <a:defRPr sz="1200">
                <a:solidFill>
                  <a:schemeClr val="tx1"/>
                </a:solidFill>
                <a:latin typeface="Times New Roman" panose="02020603050405020304" pitchFamily="18" charset="0"/>
                <a:ea typeface="MS PGothic" panose="020B0600070205080204" pitchFamily="34" charset="-128"/>
              </a:defRPr>
            </a:lvl5pPr>
            <a:lvl6pPr marL="9144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1371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18288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22860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marL="0" lvl="4">
              <a:defRPr/>
            </a:pPr>
            <a:r>
              <a:rPr lang="en-US" altLang="zh-CN" sz="1800" b="1" dirty="0"/>
              <a:t>September 2025</a:t>
            </a:r>
            <a:endParaRPr lang="en-US" altLang="en-US" sz="1800" b="1" dirty="0"/>
          </a:p>
        </p:txBody>
      </p:sp>
      <p:sp>
        <p:nvSpPr>
          <p:cNvPr id="4" name="Line 10">
            <a:extLst>
              <a:ext uri="{FF2B5EF4-FFF2-40B4-BE49-F238E27FC236}">
                <a16:creationId xmlns:a16="http://schemas.microsoft.com/office/drawing/2014/main" id="{ECD59C23-7D48-0029-0129-5474E5469AF5}"/>
              </a:ext>
            </a:extLst>
          </p:cNvPr>
          <p:cNvSpPr>
            <a:spLocks noChangeShapeType="1"/>
          </p:cNvSpPr>
          <p:nvPr userDrawn="1"/>
        </p:nvSpPr>
        <p:spPr bwMode="auto">
          <a:xfrm>
            <a:off x="762000" y="609600"/>
            <a:ext cx="10464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sz="120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hdr="0" dt="0"/>
  <p:txStyles>
    <p:titleStyle>
      <a:lvl1pPr algn="ctr" rtl="0" eaLnBrk="0" fontAlgn="base" hangingPunct="0">
        <a:spcBef>
          <a:spcPct val="0"/>
        </a:spcBef>
        <a:spcAft>
          <a:spcPct val="0"/>
        </a:spcAft>
        <a:defRPr sz="3200" b="1">
          <a:solidFill>
            <a:schemeClr val="tx2"/>
          </a:solidFill>
          <a:latin typeface="+mj-lt"/>
          <a:ea typeface="MS PGothic" pitchFamily="34" charset="-128"/>
          <a:cs typeface="MS PGothic" charset="0"/>
        </a:defRPr>
      </a:lvl1pPr>
      <a:lvl2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2pPr>
      <a:lvl3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3pPr>
      <a:lvl4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4pPr>
      <a:lvl5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5pPr>
      <a:lvl6pPr marL="457200" algn="ctr" rtl="0" eaLnBrk="0" fontAlgn="base" hangingPunct="0">
        <a:spcBef>
          <a:spcPct val="0"/>
        </a:spcBef>
        <a:spcAft>
          <a:spcPct val="0"/>
        </a:spcAft>
        <a:defRPr sz="3200" b="1">
          <a:solidFill>
            <a:schemeClr val="tx2"/>
          </a:solidFill>
          <a:latin typeface="Times New Roman" pitchFamily="18" charset="0"/>
        </a:defRPr>
      </a:lvl6pPr>
      <a:lvl7pPr marL="914400" algn="ctr" rtl="0" eaLnBrk="0" fontAlgn="base" hangingPunct="0">
        <a:spcBef>
          <a:spcPct val="0"/>
        </a:spcBef>
        <a:spcAft>
          <a:spcPct val="0"/>
        </a:spcAft>
        <a:defRPr sz="3200" b="1">
          <a:solidFill>
            <a:schemeClr val="tx2"/>
          </a:solidFill>
          <a:latin typeface="Times New Roman" pitchFamily="18" charset="0"/>
        </a:defRPr>
      </a:lvl7pPr>
      <a:lvl8pPr marL="1371600" algn="ctr" rtl="0" eaLnBrk="0" fontAlgn="base" hangingPunct="0">
        <a:spcBef>
          <a:spcPct val="0"/>
        </a:spcBef>
        <a:spcAft>
          <a:spcPct val="0"/>
        </a:spcAft>
        <a:defRPr sz="3200" b="1">
          <a:solidFill>
            <a:schemeClr val="tx2"/>
          </a:solidFill>
          <a:latin typeface="Times New Roman" pitchFamily="18" charset="0"/>
        </a:defRPr>
      </a:lvl8pPr>
      <a:lvl9pPr marL="1828800" algn="ctr" rtl="0" eaLnBrk="0" fontAlgn="base" hangingPunct="0">
        <a:spcBef>
          <a:spcPct val="0"/>
        </a:spcBef>
        <a:spcAft>
          <a:spcPct val="0"/>
        </a:spcAft>
        <a:defRPr sz="32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2pPr>
      <a:lvl3pPr marL="1085850" indent="-228600" algn="l" rtl="0" eaLnBrk="0" fontAlgn="base" hangingPunct="0">
        <a:spcBef>
          <a:spcPct val="20000"/>
        </a:spcBef>
        <a:spcAft>
          <a:spcPct val="0"/>
        </a:spcAft>
        <a:buChar char="•"/>
        <a:defRPr>
          <a:solidFill>
            <a:schemeClr val="tx1"/>
          </a:solidFill>
          <a:latin typeface="+mn-lt"/>
          <a:ea typeface="MS PGothic" pitchFamily="34" charset="-128"/>
          <a:cs typeface="MS PGothic" charset="0"/>
        </a:defRPr>
      </a:lvl3pPr>
      <a:lvl4pPr marL="14287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4pPr>
      <a:lvl5pPr marL="17716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https://standards.ieee.org/about/policies/bylaws/sect6-7.html#6"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hyperlink" Target="http://standards.ieee.org/about/sasb/patcom/materials.html" TargetMode="External"/><Relationship Id="rId4" Type="http://schemas.openxmlformats.org/officeDocument/2006/relationships/hyperlink" Target="https://standards.ieee.org/about/policies/opman/sect6.html#6.3"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https://standards.ieee.org/about/policies/opman/sect6.html" TargetMode="External"/><Relationship Id="rId2" Type="http://schemas.openxmlformats.org/officeDocument/2006/relationships/hyperlink" Target="https://standards.ieee.org/about/policies/bylaws/sect6-7.html#7" TargetMode="External"/><Relationship Id="rId1" Type="http://schemas.openxmlformats.org/officeDocument/2006/relationships/slideLayout" Target="../slideLayouts/slideLayout1.xml"/><Relationship Id="rId6" Type="http://schemas.openxmlformats.org/officeDocument/2006/relationships/hyperlink" Target="http://standards.ieee.org/develop/policies/best_practices_for_ieee_standards_development_051215.pdf" TargetMode="External"/><Relationship Id="rId5" Type="http://schemas.openxmlformats.org/officeDocument/2006/relationships/hyperlink" Target="http://standards.ieee.org/faqs/copyrights.html/" TargetMode="External"/><Relationship Id="rId4" Type="http://schemas.openxmlformats.org/officeDocument/2006/relationships/hyperlink" Target="https://standards.ieee.org/content/dam/ieee-standards/standards/web/documents/other/permissionltrs.zip"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s://www.ieee.org/content/dam/ieee-org/ieee/web/org/about/ieee_code_of_conduct.pdf" TargetMode="External"/><Relationship Id="rId2" Type="http://schemas.openxmlformats.org/officeDocument/2006/relationships/hyperlink" Target="http://www.ieee.org/about/corporate/governance/p7-8.html" TargetMode="External"/><Relationship Id="rId1" Type="http://schemas.openxmlformats.org/officeDocument/2006/relationships/slideLayout" Target="../slideLayouts/slideLayout1.xml"/><Relationship Id="rId4" Type="http://schemas.openxmlformats.org/officeDocument/2006/relationships/hyperlink" Target="http://www.ieee.org/about/corporate/governance" TargetMode="External"/></Relationships>
</file>

<file path=ppt/slides/_rels/slide22.xml.rels><?xml version="1.0" encoding="UTF-8" standalone="yes"?>
<Relationships xmlns="http://schemas.openxmlformats.org/package/2006/relationships"><Relationship Id="rId2" Type="http://schemas.openxmlformats.org/officeDocument/2006/relationships/hyperlink" Target="http://standards.ieee.org/develop/policies/bylaws/sb_bylaws.pdf" TargetMode="Externa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hyperlink" Target="http://standards.ieee.org/develop/policies/bylaws/sb_bylaws.pdf" TargetMode="Externa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8" Type="http://schemas.openxmlformats.org/officeDocument/2006/relationships/hyperlink" Target="https://mentor.ieee.org/myproject/Public/mytools/mob/loa.pdf" TargetMode="External"/><Relationship Id="rId3" Type="http://schemas.openxmlformats.org/officeDocument/2006/relationships/hyperlink" Target="https://www.ieee.org/about/corporate/governance/p7-8.html" TargetMode="External"/><Relationship Id="rId7" Type="http://schemas.openxmlformats.org/officeDocument/2006/relationships/hyperlink" Target="http://standards.ieee.org/develop/policies/bylaws/sect6-7.html#loa"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hyperlink" Target="http://standards.ieee.org/board/pat/pat-slideset.ppt" TargetMode="External"/><Relationship Id="rId5" Type="http://schemas.openxmlformats.org/officeDocument/2006/relationships/hyperlink" Target="https://standards.ieee.org/content/dam/ieee-standards/standards/web/documents/other/antitrust.pdf" TargetMode="External"/><Relationship Id="rId10" Type="http://schemas.openxmlformats.org/officeDocument/2006/relationships/hyperlink" Target="https://mentor.ieee.org/myproject/Public/mytools/mob/patut.pdf" TargetMode="External"/><Relationship Id="rId4" Type="http://schemas.openxmlformats.org/officeDocument/2006/relationships/hyperlink" Target="https://standards.ieee.org/faqs/affiliation.html" TargetMode="External"/><Relationship Id="rId9" Type="http://schemas.openxmlformats.org/officeDocument/2006/relationships/hyperlink" Target="https://standards.ieee.org/content/dam/ieee-standards/standards/web/documents/other/patents.pdf"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standards.ieee.org/develop/policies/bylaws/index.html" TargetMode="External"/><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hyperlink" Target="http://standards.ieee.org/develop/policies/opman/sb_om.pdf" TargetMode="External"/><Relationship Id="rId5" Type="http://schemas.openxmlformats.org/officeDocument/2006/relationships/hyperlink" Target="http://standards.ieee.org/develop/policies/opman/index.html" TargetMode="External"/><Relationship Id="rId4" Type="http://schemas.openxmlformats.org/officeDocument/2006/relationships/hyperlink" Target="http://standards.ieee.org/develop/policies/bylaws/sb_bylaws.pdf"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cvent.me/NMqv0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imat.ieee.org/attendance"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hyperlink" Target="mailto:jrosdahl@ieee.org" TargetMode="External"/><Relationship Id="rId4" Type="http://schemas.openxmlformats.org/officeDocument/2006/relationships/hyperlink" Target="http://mentor.ieee.org/"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5E50707-98ED-4145-A9F6-065F4ABFF80D}"/>
              </a:ext>
            </a:extLst>
          </p:cNvPr>
          <p:cNvSpPr>
            <a:spLocks noGrp="1"/>
          </p:cNvSpPr>
          <p:nvPr>
            <p:ph type="ftr" sz="quarter" idx="10"/>
          </p:nvPr>
        </p:nvSpPr>
        <p:spPr/>
        <p:txBody>
          <a:bodyPr/>
          <a:lstStyle/>
          <a:p>
            <a:pPr>
              <a:defRPr/>
            </a:pPr>
            <a:r>
              <a:rPr lang="en-US"/>
              <a:t>Michael Montemurro, Huawei</a:t>
            </a:r>
          </a:p>
        </p:txBody>
      </p:sp>
      <p:sp>
        <p:nvSpPr>
          <p:cNvPr id="3" name="Slide Number Placeholder 2">
            <a:extLst>
              <a:ext uri="{FF2B5EF4-FFF2-40B4-BE49-F238E27FC236}">
                <a16:creationId xmlns:a16="http://schemas.microsoft.com/office/drawing/2014/main" id="{12F4FC0A-8470-4D50-BF11-A989BDCF2C78}"/>
              </a:ext>
            </a:extLst>
          </p:cNvPr>
          <p:cNvSpPr>
            <a:spLocks noGrp="1"/>
          </p:cNvSpPr>
          <p:nvPr>
            <p:ph type="sldNum" sz="quarter" idx="11"/>
          </p:nvPr>
        </p:nvSpPr>
        <p:spPr>
          <a:xfrm>
            <a:off x="5930396" y="6475413"/>
            <a:ext cx="432811" cy="184666"/>
          </a:xfrm>
        </p:spPr>
        <p:txBody>
          <a:bodyPr/>
          <a:lstStyle/>
          <a:p>
            <a:pPr>
              <a:defRPr/>
            </a:pPr>
            <a:r>
              <a:rPr lang="en-US" altLang="en-US"/>
              <a:t>Slide </a:t>
            </a:r>
            <a:fld id="{6835F41C-DEDC-4438-917D-1D94D2D033D6}" type="slidenum">
              <a:rPr lang="en-US" altLang="en-US" smtClean="0"/>
              <a:pPr>
                <a:defRPr/>
              </a:pPr>
              <a:t>1</a:t>
            </a:fld>
            <a:endParaRPr lang="en-US" altLang="en-US"/>
          </a:p>
        </p:txBody>
      </p:sp>
      <p:sp>
        <p:nvSpPr>
          <p:cNvPr id="4" name="Rectangle 2">
            <a:extLst>
              <a:ext uri="{FF2B5EF4-FFF2-40B4-BE49-F238E27FC236}">
                <a16:creationId xmlns:a16="http://schemas.microsoft.com/office/drawing/2014/main" id="{27F8E238-240A-4782-BD7C-888A610FFE0E}"/>
              </a:ext>
            </a:extLst>
          </p:cNvPr>
          <p:cNvSpPr txBox="1">
            <a:spLocks noChangeArrowheads="1"/>
          </p:cNvSpPr>
          <p:nvPr/>
        </p:nvSpPr>
        <p:spPr>
          <a:xfrm>
            <a:off x="2209800" y="685800"/>
            <a:ext cx="7924800" cy="1066800"/>
          </a:xfrm>
          <a:prstGeom prst="rect">
            <a:avLst/>
          </a:prstGeom>
        </p:spPr>
        <p:txBody>
          <a:bodyPr/>
          <a:lstStyle>
            <a:lvl1pPr algn="ctr" rtl="0" eaLnBrk="0" fontAlgn="base" hangingPunct="0">
              <a:spcBef>
                <a:spcPct val="0"/>
              </a:spcBef>
              <a:spcAft>
                <a:spcPct val="0"/>
              </a:spcAft>
              <a:defRPr sz="3200" b="1">
                <a:solidFill>
                  <a:schemeClr val="tx2"/>
                </a:solidFill>
                <a:latin typeface="+mj-lt"/>
                <a:ea typeface="MS PGothic" pitchFamily="34" charset="-128"/>
                <a:cs typeface="MS PGothic" charset="0"/>
              </a:defRPr>
            </a:lvl1pPr>
            <a:lvl2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2pPr>
            <a:lvl3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3pPr>
            <a:lvl4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4pPr>
            <a:lvl5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5pPr>
            <a:lvl6pPr marL="457200" algn="ctr" rtl="0" eaLnBrk="0" fontAlgn="base" hangingPunct="0">
              <a:spcBef>
                <a:spcPct val="0"/>
              </a:spcBef>
              <a:spcAft>
                <a:spcPct val="0"/>
              </a:spcAft>
              <a:defRPr sz="3200" b="1">
                <a:solidFill>
                  <a:schemeClr val="tx2"/>
                </a:solidFill>
                <a:latin typeface="Times New Roman" pitchFamily="18" charset="0"/>
              </a:defRPr>
            </a:lvl6pPr>
            <a:lvl7pPr marL="914400" algn="ctr" rtl="0" eaLnBrk="0" fontAlgn="base" hangingPunct="0">
              <a:spcBef>
                <a:spcPct val="0"/>
              </a:spcBef>
              <a:spcAft>
                <a:spcPct val="0"/>
              </a:spcAft>
              <a:defRPr sz="3200" b="1">
                <a:solidFill>
                  <a:schemeClr val="tx2"/>
                </a:solidFill>
                <a:latin typeface="Times New Roman" pitchFamily="18" charset="0"/>
              </a:defRPr>
            </a:lvl7pPr>
            <a:lvl8pPr marL="1371600" algn="ctr" rtl="0" eaLnBrk="0" fontAlgn="base" hangingPunct="0">
              <a:spcBef>
                <a:spcPct val="0"/>
              </a:spcBef>
              <a:spcAft>
                <a:spcPct val="0"/>
              </a:spcAft>
              <a:defRPr sz="3200" b="1">
                <a:solidFill>
                  <a:schemeClr val="tx2"/>
                </a:solidFill>
                <a:latin typeface="Times New Roman" pitchFamily="18" charset="0"/>
              </a:defRPr>
            </a:lvl8pPr>
            <a:lvl9pPr marL="1828800" algn="ctr" rtl="0" eaLnBrk="0" fontAlgn="base" hangingPunct="0">
              <a:spcBef>
                <a:spcPct val="0"/>
              </a:spcBef>
              <a:spcAft>
                <a:spcPct val="0"/>
              </a:spcAft>
              <a:defRPr sz="3200" b="1">
                <a:solidFill>
                  <a:schemeClr val="tx2"/>
                </a:solidFill>
                <a:latin typeface="Times New Roman" pitchFamily="18" charset="0"/>
              </a:defRPr>
            </a:lvl9pPr>
          </a:lstStyle>
          <a:p>
            <a:r>
              <a:rPr lang="en-US" altLang="en-US" kern="0" dirty="0" err="1"/>
              <a:t>TGmf</a:t>
            </a:r>
            <a:r>
              <a:rPr lang="en-US" altLang="en-US" kern="0" dirty="0"/>
              <a:t> Agenda – September 2025 Session</a:t>
            </a:r>
          </a:p>
        </p:txBody>
      </p:sp>
      <p:sp>
        <p:nvSpPr>
          <p:cNvPr id="5" name="Rectangle 6">
            <a:extLst>
              <a:ext uri="{FF2B5EF4-FFF2-40B4-BE49-F238E27FC236}">
                <a16:creationId xmlns:a16="http://schemas.microsoft.com/office/drawing/2014/main" id="{5C289E12-1085-4168-A398-0F7249308ABA}"/>
              </a:ext>
            </a:extLst>
          </p:cNvPr>
          <p:cNvSpPr txBox="1">
            <a:spLocks noChangeArrowheads="1"/>
          </p:cNvSpPr>
          <p:nvPr/>
        </p:nvSpPr>
        <p:spPr>
          <a:xfrm>
            <a:off x="1982788" y="1241571"/>
            <a:ext cx="7772400" cy="381000"/>
          </a:xfrm>
          <a:prstGeom prst="rect">
            <a:avLst/>
          </a:prstGeom>
        </p:spPr>
        <p:txBody>
          <a:bodyPr/>
          <a:lstStyle>
            <a:lvl1pPr marL="342900" indent="-342900" algn="l" rtl="0" eaLnBrk="0" fontAlgn="base" hangingPunct="0">
              <a:spcBef>
                <a:spcPct val="20000"/>
              </a:spcBef>
              <a:spcAft>
                <a:spcPct val="0"/>
              </a:spcAft>
              <a:buChar char="•"/>
              <a:defRPr sz="2400" b="1">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2pPr>
            <a:lvl3pPr marL="1085850" indent="-228600" algn="l" rtl="0" eaLnBrk="0" fontAlgn="base" hangingPunct="0">
              <a:spcBef>
                <a:spcPct val="20000"/>
              </a:spcBef>
              <a:spcAft>
                <a:spcPct val="0"/>
              </a:spcAft>
              <a:buChar char="•"/>
              <a:defRPr>
                <a:solidFill>
                  <a:schemeClr val="tx1"/>
                </a:solidFill>
                <a:latin typeface="+mn-lt"/>
                <a:ea typeface="MS PGothic" pitchFamily="34" charset="-128"/>
                <a:cs typeface="MS PGothic" charset="0"/>
              </a:defRPr>
            </a:lvl3pPr>
            <a:lvl4pPr marL="14287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4pPr>
            <a:lvl5pPr marL="17716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algn="ctr">
              <a:lnSpc>
                <a:spcPct val="90000"/>
              </a:lnSpc>
              <a:buFontTx/>
              <a:buNone/>
            </a:pPr>
            <a:r>
              <a:rPr lang="en-US" altLang="en-US" sz="2000" kern="0" dirty="0"/>
              <a:t>Date</a:t>
            </a:r>
            <a:r>
              <a:rPr lang="en-US" altLang="en-US" sz="2000" kern="0"/>
              <a:t>:</a:t>
            </a:r>
            <a:r>
              <a:rPr lang="en-US" altLang="en-US" sz="2000" b="0" kern="0"/>
              <a:t> 2025-09-16</a:t>
            </a:r>
            <a:endParaRPr lang="en-US" altLang="en-US" sz="2000" b="0" kern="0" dirty="0"/>
          </a:p>
        </p:txBody>
      </p:sp>
      <p:graphicFrame>
        <p:nvGraphicFramePr>
          <p:cNvPr id="6" name="Object 11">
            <a:extLst>
              <a:ext uri="{FF2B5EF4-FFF2-40B4-BE49-F238E27FC236}">
                <a16:creationId xmlns:a16="http://schemas.microsoft.com/office/drawing/2014/main" id="{5DED06DA-EE4D-40C6-9AB6-747267BE2806}"/>
              </a:ext>
            </a:extLst>
          </p:cNvPr>
          <p:cNvGraphicFramePr>
            <a:graphicFrameLocks noChangeAspect="1"/>
          </p:cNvGraphicFramePr>
          <p:nvPr>
            <p:extLst>
              <p:ext uri="{D42A27DB-BD31-4B8C-83A1-F6EECF244321}">
                <p14:modId xmlns:p14="http://schemas.microsoft.com/office/powerpoint/2010/main" val="1465331796"/>
              </p:ext>
            </p:extLst>
          </p:nvPr>
        </p:nvGraphicFramePr>
        <p:xfrm>
          <a:off x="2123281" y="2320925"/>
          <a:ext cx="8097838" cy="2500312"/>
        </p:xfrm>
        <a:graphic>
          <a:graphicData uri="http://schemas.openxmlformats.org/presentationml/2006/ole">
            <mc:AlternateContent xmlns:mc="http://schemas.openxmlformats.org/markup-compatibility/2006">
              <mc:Choice xmlns:v="urn:schemas-microsoft-com:vml" Requires="v">
                <p:oleObj name="Document" r:id="rId2" imgW="8249760" imgH="2544840" progId="Word.Document.8">
                  <p:embed/>
                </p:oleObj>
              </mc:Choice>
              <mc:Fallback>
                <p:oleObj name="Document" r:id="rId2" imgW="8249760" imgH="2544840" progId="Word.Document.8">
                  <p:embed/>
                  <p:pic>
                    <p:nvPicPr>
                      <p:cNvPr id="6" name="Object 11">
                        <a:extLst>
                          <a:ext uri="{FF2B5EF4-FFF2-40B4-BE49-F238E27FC236}">
                            <a16:creationId xmlns:a16="http://schemas.microsoft.com/office/drawing/2014/main" id="{5DED06DA-EE4D-40C6-9AB6-747267BE2806}"/>
                          </a:ext>
                        </a:extLst>
                      </p:cNvPr>
                      <p:cNvPicPr>
                        <a:picLocks noChangeAspect="1" noChangeArrowheads="1"/>
                      </p:cNvPicPr>
                      <p:nvPr/>
                    </p:nvPicPr>
                    <p:blipFill>
                      <a:blip r:embed="rId3"/>
                      <a:srcRect/>
                      <a:stretch>
                        <a:fillRect/>
                      </a:stretch>
                    </p:blipFill>
                    <p:spPr bwMode="auto">
                      <a:xfrm>
                        <a:off x="2123281" y="2320925"/>
                        <a:ext cx="8097838" cy="25003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 name="Rectangle 12">
            <a:extLst>
              <a:ext uri="{FF2B5EF4-FFF2-40B4-BE49-F238E27FC236}">
                <a16:creationId xmlns:a16="http://schemas.microsoft.com/office/drawing/2014/main" id="{8E041250-97D7-46D2-AEEC-E733E6175A8A}"/>
              </a:ext>
            </a:extLst>
          </p:cNvPr>
          <p:cNvSpPr>
            <a:spLocks noChangeArrowheads="1"/>
          </p:cNvSpPr>
          <p:nvPr/>
        </p:nvSpPr>
        <p:spPr bwMode="auto">
          <a:xfrm>
            <a:off x="2057400" y="1939925"/>
            <a:ext cx="1447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a:buFontTx/>
              <a:buNone/>
            </a:pPr>
            <a:r>
              <a:rPr lang="en-US" altLang="en-US" sz="2000" dirty="0"/>
              <a:t>Authors:</a:t>
            </a:r>
            <a:endParaRPr lang="en-US" altLang="en-US" sz="2000" b="0" dirty="0"/>
          </a:p>
        </p:txBody>
      </p:sp>
    </p:spTree>
    <p:extLst>
      <p:ext uri="{BB962C8B-B14F-4D97-AF65-F5344CB8AC3E}">
        <p14:creationId xmlns:p14="http://schemas.microsoft.com/office/powerpoint/2010/main" val="28227436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12E63CB-7AA4-47E9-A213-073D8CADFEE1}"/>
              </a:ext>
            </a:extLst>
          </p:cNvPr>
          <p:cNvSpPr>
            <a:spLocks noGrp="1"/>
          </p:cNvSpPr>
          <p:nvPr>
            <p:ph idx="1"/>
          </p:nvPr>
        </p:nvSpPr>
        <p:spPr>
          <a:xfrm>
            <a:off x="800099" y="1773046"/>
            <a:ext cx="10477501" cy="4702368"/>
          </a:xfrm>
        </p:spPr>
        <p:txBody>
          <a:bodyPr/>
          <a:lstStyle/>
          <a:p>
            <a:pPr marL="0" indent="0">
              <a:lnSpc>
                <a:spcPct val="80000"/>
              </a:lnSpc>
              <a:buNone/>
            </a:pPr>
            <a:r>
              <a:rPr lang="en-US" altLang="en-US" sz="2800" dirty="0"/>
              <a:t>Approve the minutes in document</a:t>
            </a:r>
            <a:endParaRPr lang="en-US" altLang="en-US" sz="1800" dirty="0"/>
          </a:p>
          <a:p>
            <a:pPr lvl="1">
              <a:lnSpc>
                <a:spcPct val="80000"/>
              </a:lnSpc>
            </a:pPr>
            <a:r>
              <a:rPr lang="en-US" altLang="en-US" dirty="0"/>
              <a:t>July Meeting: &lt;11-25/1646&gt;</a:t>
            </a:r>
          </a:p>
          <a:p>
            <a:pPr marL="457200" lvl="1" indent="0">
              <a:lnSpc>
                <a:spcPct val="80000"/>
              </a:lnSpc>
              <a:buNone/>
            </a:pPr>
            <a:endParaRPr lang="en-CA" sz="2800" dirty="0"/>
          </a:p>
          <a:p>
            <a:pPr marL="0" indent="0">
              <a:lnSpc>
                <a:spcPct val="80000"/>
              </a:lnSpc>
              <a:buNone/>
            </a:pPr>
            <a:r>
              <a:rPr lang="en-CA" dirty="0"/>
              <a:t>Moved: &lt;&gt;</a:t>
            </a:r>
          </a:p>
          <a:p>
            <a:pPr marL="0" indent="0">
              <a:buNone/>
            </a:pPr>
            <a:r>
              <a:rPr lang="en-CA" dirty="0"/>
              <a:t>Seconded: &lt;&gt;</a:t>
            </a:r>
          </a:p>
          <a:p>
            <a:pPr marL="0" indent="0">
              <a:buNone/>
            </a:pPr>
            <a:r>
              <a:rPr lang="en-CA" dirty="0"/>
              <a:t>Results: &lt;&gt;. &lt;&gt;.</a:t>
            </a:r>
            <a:endParaRPr lang="en-US" altLang="en-US" dirty="0"/>
          </a:p>
          <a:p>
            <a:pPr lvl="1">
              <a:lnSpc>
                <a:spcPct val="80000"/>
              </a:lnSpc>
            </a:pPr>
            <a:endParaRPr lang="en-US" altLang="en-US" dirty="0"/>
          </a:p>
          <a:p>
            <a:pPr marL="0" indent="0">
              <a:lnSpc>
                <a:spcPct val="80000"/>
              </a:lnSpc>
              <a:buNone/>
            </a:pPr>
            <a:endParaRPr lang="en-US" altLang="en-US" sz="2000" dirty="0"/>
          </a:p>
        </p:txBody>
      </p:sp>
      <p:sp>
        <p:nvSpPr>
          <p:cNvPr id="4" name="Title 3">
            <a:extLst>
              <a:ext uri="{FF2B5EF4-FFF2-40B4-BE49-F238E27FC236}">
                <a16:creationId xmlns:a16="http://schemas.microsoft.com/office/drawing/2014/main" id="{2D54C6BD-C858-48E4-ADDB-E13D7A95204A}"/>
              </a:ext>
            </a:extLst>
          </p:cNvPr>
          <p:cNvSpPr>
            <a:spLocks noGrp="1"/>
          </p:cNvSpPr>
          <p:nvPr>
            <p:ph type="title"/>
          </p:nvPr>
        </p:nvSpPr>
        <p:spPr/>
        <p:txBody>
          <a:bodyPr/>
          <a:lstStyle/>
          <a:p>
            <a:r>
              <a:rPr lang="en-CA" dirty="0" err="1"/>
              <a:t>REVmf</a:t>
            </a:r>
            <a:r>
              <a:rPr lang="en-CA" dirty="0"/>
              <a:t> minutes approval</a:t>
            </a:r>
          </a:p>
        </p:txBody>
      </p:sp>
      <p:sp>
        <p:nvSpPr>
          <p:cNvPr id="2" name="Footer Placeholder 1">
            <a:extLst>
              <a:ext uri="{FF2B5EF4-FFF2-40B4-BE49-F238E27FC236}">
                <a16:creationId xmlns:a16="http://schemas.microsoft.com/office/drawing/2014/main" id="{ED124A4A-423D-4E3C-9AD0-6A363399DA6B}"/>
              </a:ext>
            </a:extLst>
          </p:cNvPr>
          <p:cNvSpPr>
            <a:spLocks noGrp="1"/>
          </p:cNvSpPr>
          <p:nvPr>
            <p:ph type="ftr" sz="quarter" idx="10"/>
          </p:nvPr>
        </p:nvSpPr>
        <p:spPr/>
        <p:txBody>
          <a:bodyPr/>
          <a:lstStyle/>
          <a:p>
            <a:pPr>
              <a:defRPr/>
            </a:pPr>
            <a:r>
              <a:rPr lang="en-US"/>
              <a:t>Michael Montemurro, Huawei</a:t>
            </a:r>
          </a:p>
        </p:txBody>
      </p:sp>
      <p:sp>
        <p:nvSpPr>
          <p:cNvPr id="3" name="Slide Number Placeholder 2">
            <a:extLst>
              <a:ext uri="{FF2B5EF4-FFF2-40B4-BE49-F238E27FC236}">
                <a16:creationId xmlns:a16="http://schemas.microsoft.com/office/drawing/2014/main" id="{7BC7C395-02DA-4E32-87CE-F3AA0F9A11C9}"/>
              </a:ext>
            </a:extLst>
          </p:cNvPr>
          <p:cNvSpPr>
            <a:spLocks noGrp="1"/>
          </p:cNvSpPr>
          <p:nvPr>
            <p:ph type="sldNum" sz="quarter" idx="11"/>
          </p:nvPr>
        </p:nvSpPr>
        <p:spPr>
          <a:xfrm>
            <a:off x="5930396" y="6475413"/>
            <a:ext cx="432811" cy="184666"/>
          </a:xfrm>
        </p:spPr>
        <p:txBody>
          <a:bodyPr/>
          <a:lstStyle/>
          <a:p>
            <a:pPr>
              <a:defRPr/>
            </a:pPr>
            <a:r>
              <a:rPr lang="en-US" altLang="en-US"/>
              <a:t>Slide </a:t>
            </a:r>
            <a:fld id="{6835F41C-DEDC-4438-917D-1D94D2D033D6}" type="slidenum">
              <a:rPr lang="en-US" altLang="en-US" smtClean="0"/>
              <a:pPr>
                <a:defRPr/>
              </a:pPr>
              <a:t>10</a:t>
            </a:fld>
            <a:endParaRPr lang="en-US" altLang="en-US"/>
          </a:p>
        </p:txBody>
      </p:sp>
    </p:spTree>
    <p:extLst>
      <p:ext uri="{BB962C8B-B14F-4D97-AF65-F5344CB8AC3E}">
        <p14:creationId xmlns:p14="http://schemas.microsoft.com/office/powerpoint/2010/main" val="9415001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B8E515-96DA-763A-92F9-06D2B2C3BE1E}"/>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E2780D3F-E060-0E58-966B-2A1DB7840C47}"/>
              </a:ext>
            </a:extLst>
          </p:cNvPr>
          <p:cNvSpPr>
            <a:spLocks noGrp="1"/>
          </p:cNvSpPr>
          <p:nvPr>
            <p:ph idx="1"/>
          </p:nvPr>
        </p:nvSpPr>
        <p:spPr>
          <a:xfrm>
            <a:off x="800099" y="1773046"/>
            <a:ext cx="10477501" cy="3941954"/>
          </a:xfrm>
        </p:spPr>
        <p:txBody>
          <a:bodyPr/>
          <a:lstStyle/>
          <a:p>
            <a:pPr marL="0" indent="0">
              <a:buNone/>
              <a:tabLst>
                <a:tab pos="457200" algn="l"/>
              </a:tabLst>
            </a:pPr>
            <a:r>
              <a:rPr lang="en-GB" dirty="0">
                <a:latin typeface="Times New Roman" panose="02020603050405020304" pitchFamily="18" charset="0"/>
                <a:ea typeface="Times New Roman" panose="02020603050405020304" pitchFamily="18" charset="0"/>
              </a:rPr>
              <a:t>Authorize </a:t>
            </a:r>
            <a:r>
              <a:rPr lang="en-GB" dirty="0" err="1">
                <a:latin typeface="Times New Roman" panose="02020603050405020304" pitchFamily="18" charset="0"/>
                <a:ea typeface="Times New Roman" panose="02020603050405020304" pitchFamily="18" charset="0"/>
              </a:rPr>
              <a:t>TGmf</a:t>
            </a:r>
            <a:r>
              <a:rPr lang="en-GB" dirty="0">
                <a:latin typeface="Times New Roman" panose="02020603050405020304" pitchFamily="18" charset="0"/>
                <a:ea typeface="Times New Roman" panose="02020603050405020304" pitchFamily="18" charset="0"/>
              </a:rPr>
              <a:t> to hold an ad-hoc meeting on Dec x-y, 2025 with the venue being Piscataway, NJ, for the purpose of Letter Ballot comment resolution.</a:t>
            </a:r>
            <a:endParaRPr lang="en-CA" dirty="0">
              <a:latin typeface="Times New Roman" panose="02020603050405020304" pitchFamily="18" charset="0"/>
              <a:ea typeface="Times New Roman" panose="02020603050405020304" pitchFamily="18" charset="0"/>
            </a:endParaRPr>
          </a:p>
          <a:p>
            <a:pPr marL="0" lvl="0" indent="0">
              <a:buNone/>
              <a:tabLst>
                <a:tab pos="457200" algn="l"/>
              </a:tabLst>
            </a:pPr>
            <a:endParaRPr lang="en-US" b="0" dirty="0">
              <a:latin typeface="Times New Roman" panose="02020603050405020304" pitchFamily="18" charset="0"/>
              <a:ea typeface="Times New Roman" panose="02020603050405020304" pitchFamily="18" charset="0"/>
            </a:endParaRPr>
          </a:p>
          <a:p>
            <a:pPr marL="0" lvl="0" indent="0">
              <a:buNone/>
              <a:tabLst>
                <a:tab pos="457200" algn="l"/>
              </a:tabLst>
            </a:pPr>
            <a:endParaRPr lang="en-US" dirty="0">
              <a:effectLst/>
              <a:latin typeface="Times New Roman" panose="02020603050405020304" pitchFamily="18" charset="0"/>
              <a:ea typeface="Times New Roman" panose="02020603050405020304" pitchFamily="18" charset="0"/>
            </a:endParaRPr>
          </a:p>
          <a:p>
            <a:pPr marL="0" lvl="0" indent="0">
              <a:buNone/>
              <a:tabLst>
                <a:tab pos="457200" algn="l"/>
              </a:tabLst>
            </a:pPr>
            <a:r>
              <a:rPr lang="en-US" dirty="0">
                <a:latin typeface="Times New Roman" panose="02020603050405020304" pitchFamily="18" charset="0"/>
                <a:ea typeface="Times New Roman" panose="02020603050405020304" pitchFamily="18" charset="0"/>
              </a:rPr>
              <a:t>Moved:</a:t>
            </a:r>
          </a:p>
          <a:p>
            <a:pPr marL="0" lvl="0" indent="0">
              <a:buNone/>
              <a:tabLst>
                <a:tab pos="457200" algn="l"/>
              </a:tabLst>
            </a:pPr>
            <a:r>
              <a:rPr lang="en-US" dirty="0">
                <a:effectLst/>
                <a:latin typeface="Times New Roman" panose="02020603050405020304" pitchFamily="18" charset="0"/>
                <a:ea typeface="Times New Roman" panose="02020603050405020304" pitchFamily="18" charset="0"/>
              </a:rPr>
              <a:t>Second:</a:t>
            </a:r>
          </a:p>
          <a:p>
            <a:pPr marL="0" lvl="0" indent="0">
              <a:buNone/>
              <a:tabLst>
                <a:tab pos="457200" algn="l"/>
              </a:tabLst>
            </a:pPr>
            <a:r>
              <a:rPr lang="en-US" dirty="0">
                <a:latin typeface="Times New Roman" panose="02020603050405020304" pitchFamily="18" charset="0"/>
                <a:ea typeface="Times New Roman" panose="02020603050405020304" pitchFamily="18" charset="0"/>
              </a:rPr>
              <a:t>Results: </a:t>
            </a:r>
            <a:endParaRPr lang="en-CA" dirty="0">
              <a:effectLst/>
              <a:latin typeface="Times New Roman" panose="02020603050405020304" pitchFamily="18" charset="0"/>
              <a:ea typeface="Times New Roman" panose="02020603050405020304" pitchFamily="18" charset="0"/>
            </a:endParaRPr>
          </a:p>
          <a:p>
            <a:pPr marL="0" indent="0">
              <a:buNone/>
            </a:pPr>
            <a:r>
              <a:rPr lang="en-GB" b="1" dirty="0">
                <a:effectLst/>
                <a:latin typeface="Times New Roman" panose="02020603050405020304" pitchFamily="18" charset="0"/>
                <a:ea typeface="Times New Roman" panose="02020603050405020304" pitchFamily="18" charset="0"/>
              </a:rPr>
              <a:t> </a:t>
            </a:r>
            <a:endParaRPr lang="en-CA" dirty="0">
              <a:effectLst/>
              <a:latin typeface="Times New Roman" panose="02020603050405020304" pitchFamily="18" charset="0"/>
              <a:ea typeface="Times New Roman" panose="02020603050405020304" pitchFamily="18" charset="0"/>
            </a:endParaRPr>
          </a:p>
          <a:p>
            <a:pPr marL="0" indent="0">
              <a:lnSpc>
                <a:spcPct val="80000"/>
              </a:lnSpc>
              <a:buNone/>
            </a:pPr>
            <a:endParaRPr lang="en-US" altLang="en-US" sz="2000" dirty="0"/>
          </a:p>
        </p:txBody>
      </p:sp>
      <p:sp>
        <p:nvSpPr>
          <p:cNvPr id="4" name="Title 3">
            <a:extLst>
              <a:ext uri="{FF2B5EF4-FFF2-40B4-BE49-F238E27FC236}">
                <a16:creationId xmlns:a16="http://schemas.microsoft.com/office/drawing/2014/main" id="{908D2BE0-4106-0399-CD89-5B7BF9A465AA}"/>
              </a:ext>
            </a:extLst>
          </p:cNvPr>
          <p:cNvSpPr>
            <a:spLocks noGrp="1"/>
          </p:cNvSpPr>
          <p:nvPr>
            <p:ph type="title"/>
          </p:nvPr>
        </p:nvSpPr>
        <p:spPr/>
        <p:txBody>
          <a:bodyPr/>
          <a:lstStyle/>
          <a:p>
            <a:r>
              <a:rPr lang="en-CA" dirty="0" err="1"/>
              <a:t>Adhoc</a:t>
            </a:r>
            <a:r>
              <a:rPr lang="en-CA" dirty="0"/>
              <a:t> Motion</a:t>
            </a:r>
          </a:p>
        </p:txBody>
      </p:sp>
      <p:sp>
        <p:nvSpPr>
          <p:cNvPr id="2" name="Footer Placeholder 1">
            <a:extLst>
              <a:ext uri="{FF2B5EF4-FFF2-40B4-BE49-F238E27FC236}">
                <a16:creationId xmlns:a16="http://schemas.microsoft.com/office/drawing/2014/main" id="{ABF10329-3BE9-F8D2-D7F7-75FF39536F43}"/>
              </a:ext>
            </a:extLst>
          </p:cNvPr>
          <p:cNvSpPr>
            <a:spLocks noGrp="1"/>
          </p:cNvSpPr>
          <p:nvPr>
            <p:ph type="ftr" sz="quarter" idx="10"/>
          </p:nvPr>
        </p:nvSpPr>
        <p:spPr/>
        <p:txBody>
          <a:bodyPr/>
          <a:lstStyle/>
          <a:p>
            <a:pPr>
              <a:defRPr/>
            </a:pPr>
            <a:r>
              <a:rPr lang="en-US"/>
              <a:t>Michael Montemurro, Huawei</a:t>
            </a:r>
          </a:p>
        </p:txBody>
      </p:sp>
      <p:sp>
        <p:nvSpPr>
          <p:cNvPr id="3" name="Slide Number Placeholder 2">
            <a:extLst>
              <a:ext uri="{FF2B5EF4-FFF2-40B4-BE49-F238E27FC236}">
                <a16:creationId xmlns:a16="http://schemas.microsoft.com/office/drawing/2014/main" id="{3936EE6F-E713-2440-4983-5137D9E35E7D}"/>
              </a:ext>
            </a:extLst>
          </p:cNvPr>
          <p:cNvSpPr>
            <a:spLocks noGrp="1"/>
          </p:cNvSpPr>
          <p:nvPr>
            <p:ph type="sldNum" sz="quarter" idx="11"/>
          </p:nvPr>
        </p:nvSpPr>
        <p:spPr>
          <a:xfrm>
            <a:off x="5930396" y="6475413"/>
            <a:ext cx="432811" cy="184666"/>
          </a:xfrm>
        </p:spPr>
        <p:txBody>
          <a:bodyPr/>
          <a:lstStyle/>
          <a:p>
            <a:pPr>
              <a:defRPr/>
            </a:pPr>
            <a:r>
              <a:rPr lang="en-US" altLang="en-US"/>
              <a:t>Slide </a:t>
            </a:r>
            <a:fld id="{6835F41C-DEDC-4438-917D-1D94D2D033D6}" type="slidenum">
              <a:rPr lang="en-US" altLang="en-US" smtClean="0"/>
              <a:pPr>
                <a:defRPr/>
              </a:pPr>
              <a:t>11</a:t>
            </a:fld>
            <a:endParaRPr lang="en-US" altLang="en-US"/>
          </a:p>
        </p:txBody>
      </p:sp>
    </p:spTree>
    <p:extLst>
      <p:ext uri="{BB962C8B-B14F-4D97-AF65-F5344CB8AC3E}">
        <p14:creationId xmlns:p14="http://schemas.microsoft.com/office/powerpoint/2010/main" val="6671353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15AE0E6-06E4-00FD-8348-9A2CF3BA10EA}"/>
              </a:ext>
            </a:extLst>
          </p:cNvPr>
          <p:cNvSpPr>
            <a:spLocks noGrp="1"/>
          </p:cNvSpPr>
          <p:nvPr>
            <p:ph type="title"/>
          </p:nvPr>
        </p:nvSpPr>
        <p:spPr/>
        <p:txBody>
          <a:bodyPr/>
          <a:lstStyle/>
          <a:p>
            <a:r>
              <a:rPr lang="en-CA" dirty="0" err="1"/>
              <a:t>TGmf</a:t>
            </a:r>
            <a:r>
              <a:rPr lang="en-CA" dirty="0"/>
              <a:t> Timeline</a:t>
            </a:r>
          </a:p>
        </p:txBody>
      </p:sp>
      <p:sp>
        <p:nvSpPr>
          <p:cNvPr id="2" name="Content Placeholder 1">
            <a:extLst>
              <a:ext uri="{FF2B5EF4-FFF2-40B4-BE49-F238E27FC236}">
                <a16:creationId xmlns:a16="http://schemas.microsoft.com/office/drawing/2014/main" id="{6F345F46-AFF6-18FA-4D1E-837DFE5D44B7}"/>
              </a:ext>
            </a:extLst>
          </p:cNvPr>
          <p:cNvSpPr>
            <a:spLocks noGrp="1"/>
          </p:cNvSpPr>
          <p:nvPr>
            <p:ph idx="1"/>
          </p:nvPr>
        </p:nvSpPr>
        <p:spPr/>
        <p:txBody>
          <a:bodyPr/>
          <a:lstStyle/>
          <a:p>
            <a:pPr>
              <a:lnSpc>
                <a:spcPct val="80000"/>
              </a:lnSpc>
            </a:pPr>
            <a:r>
              <a:rPr lang="en-US" altLang="en-US" sz="1800" dirty="0">
                <a:solidFill>
                  <a:srgbClr val="00B050"/>
                </a:solidFill>
              </a:rPr>
              <a:t>Nov 2024 – PAR Approval</a:t>
            </a:r>
          </a:p>
          <a:p>
            <a:pPr>
              <a:lnSpc>
                <a:spcPct val="80000"/>
              </a:lnSpc>
            </a:pPr>
            <a:r>
              <a:rPr lang="en-US" altLang="en-US" sz="1800" dirty="0">
                <a:solidFill>
                  <a:srgbClr val="00B050"/>
                </a:solidFill>
              </a:rPr>
              <a:t>Nov 2024 – Initial meeting, contributions on </a:t>
            </a:r>
            <a:r>
              <a:rPr lang="en-US" altLang="en-US" sz="1800" dirty="0" err="1">
                <a:solidFill>
                  <a:srgbClr val="00B050"/>
                </a:solidFill>
              </a:rPr>
              <a:t>REVme</a:t>
            </a:r>
            <a:r>
              <a:rPr lang="en-US" altLang="en-US" sz="1800" dirty="0">
                <a:solidFill>
                  <a:srgbClr val="00B050"/>
                </a:solidFill>
              </a:rPr>
              <a:t> D7.0</a:t>
            </a:r>
          </a:p>
          <a:p>
            <a:pPr>
              <a:lnSpc>
                <a:spcPct val="80000"/>
              </a:lnSpc>
            </a:pPr>
            <a:r>
              <a:rPr lang="en-US" altLang="en-US" sz="1800" dirty="0">
                <a:solidFill>
                  <a:srgbClr val="00B050"/>
                </a:solidFill>
              </a:rPr>
              <a:t>Jan/Mar 2025 – Contributions on </a:t>
            </a:r>
            <a:r>
              <a:rPr lang="en-US" altLang="en-US" sz="1800" dirty="0" err="1">
                <a:solidFill>
                  <a:srgbClr val="00B050"/>
                </a:solidFill>
              </a:rPr>
              <a:t>REVme</a:t>
            </a:r>
            <a:r>
              <a:rPr lang="en-US" altLang="en-US" sz="1800" dirty="0">
                <a:solidFill>
                  <a:srgbClr val="00B050"/>
                </a:solidFill>
              </a:rPr>
              <a:t> D7.0/IEEE 802.11-2024</a:t>
            </a:r>
          </a:p>
          <a:p>
            <a:pPr>
              <a:lnSpc>
                <a:spcPct val="80000"/>
              </a:lnSpc>
            </a:pPr>
            <a:r>
              <a:rPr lang="en-US" altLang="en-US" sz="1800" dirty="0">
                <a:solidFill>
                  <a:srgbClr val="FF0000"/>
                </a:solidFill>
              </a:rPr>
              <a:t>Mar - </a:t>
            </a:r>
            <a:r>
              <a:rPr lang="en-US" altLang="en-US" sz="1800" strike="sngStrike" dirty="0">
                <a:solidFill>
                  <a:srgbClr val="FF0000"/>
                </a:solidFill>
              </a:rPr>
              <a:t>May</a:t>
            </a:r>
            <a:r>
              <a:rPr lang="en-US" altLang="en-US" sz="1800" dirty="0">
                <a:solidFill>
                  <a:srgbClr val="FF0000"/>
                </a:solidFill>
              </a:rPr>
              <a:t>  July 2025 – Publication of 802.11-2024 and roll-in of </a:t>
            </a:r>
            <a:r>
              <a:rPr lang="en-US" altLang="en-US" sz="1800" dirty="0" err="1">
                <a:solidFill>
                  <a:srgbClr val="FF0000"/>
                </a:solidFill>
              </a:rPr>
              <a:t>TGbh</a:t>
            </a:r>
            <a:r>
              <a:rPr lang="en-US" altLang="en-US" sz="1800" dirty="0">
                <a:solidFill>
                  <a:srgbClr val="FF0000"/>
                </a:solidFill>
              </a:rPr>
              <a:t> and </a:t>
            </a:r>
            <a:r>
              <a:rPr lang="en-US" altLang="en-US" sz="1800" dirty="0" err="1">
                <a:solidFill>
                  <a:srgbClr val="FF0000"/>
                </a:solidFill>
              </a:rPr>
              <a:t>TGbe</a:t>
            </a:r>
            <a:endParaRPr lang="en-US" altLang="en-US" sz="1800" dirty="0">
              <a:solidFill>
                <a:srgbClr val="FF0000"/>
              </a:solidFill>
            </a:endParaRPr>
          </a:p>
          <a:p>
            <a:pPr>
              <a:lnSpc>
                <a:spcPct val="80000"/>
              </a:lnSpc>
            </a:pPr>
            <a:r>
              <a:rPr lang="en-US" altLang="en-US" sz="1800" strike="sngStrike" dirty="0">
                <a:solidFill>
                  <a:srgbClr val="FF0000"/>
                </a:solidFill>
              </a:rPr>
              <a:t>May 2025 </a:t>
            </a:r>
            <a:r>
              <a:rPr lang="en-US" altLang="en-US" sz="1800" dirty="0">
                <a:solidFill>
                  <a:srgbClr val="FF0000"/>
                </a:solidFill>
              </a:rPr>
              <a:t> Aug 2025– Initial D1.0 WG Letter ballot </a:t>
            </a:r>
          </a:p>
          <a:p>
            <a:pPr>
              <a:lnSpc>
                <a:spcPct val="80000"/>
              </a:lnSpc>
            </a:pPr>
            <a:r>
              <a:rPr lang="en-US" altLang="en-US" sz="1800" dirty="0">
                <a:solidFill>
                  <a:srgbClr val="0070C0"/>
                </a:solidFill>
              </a:rPr>
              <a:t>May-Nov 2025 – Roll-in </a:t>
            </a:r>
            <a:r>
              <a:rPr lang="en-US" altLang="en-US" sz="1800" dirty="0" err="1">
                <a:solidFill>
                  <a:srgbClr val="0070C0"/>
                </a:solidFill>
              </a:rPr>
              <a:t>TGbf</a:t>
            </a:r>
            <a:r>
              <a:rPr lang="en-US" altLang="en-US" sz="1800" dirty="0">
                <a:solidFill>
                  <a:srgbClr val="0070C0"/>
                </a:solidFill>
              </a:rPr>
              <a:t> and </a:t>
            </a:r>
            <a:r>
              <a:rPr lang="en-US" altLang="en-US" sz="1800" dirty="0" err="1">
                <a:solidFill>
                  <a:srgbClr val="0070C0"/>
                </a:solidFill>
              </a:rPr>
              <a:t>TGbk</a:t>
            </a:r>
            <a:endParaRPr lang="en-US" altLang="en-US" sz="1800" dirty="0">
              <a:solidFill>
                <a:srgbClr val="0070C0"/>
              </a:solidFill>
            </a:endParaRPr>
          </a:p>
          <a:p>
            <a:pPr>
              <a:lnSpc>
                <a:spcPct val="80000"/>
              </a:lnSpc>
            </a:pPr>
            <a:r>
              <a:rPr lang="en-US" altLang="en-US" sz="1800" dirty="0">
                <a:solidFill>
                  <a:srgbClr val="0070C0"/>
                </a:solidFill>
              </a:rPr>
              <a:t>Jan 2026 – D2.0 Recirculation LB </a:t>
            </a:r>
          </a:p>
          <a:p>
            <a:pPr>
              <a:lnSpc>
                <a:spcPct val="80000"/>
              </a:lnSpc>
            </a:pPr>
            <a:r>
              <a:rPr lang="en-US" altLang="en-US" sz="1800" dirty="0">
                <a:solidFill>
                  <a:srgbClr val="0070C0"/>
                </a:solidFill>
              </a:rPr>
              <a:t>Jul 2026 – D3.0 Recirculation </a:t>
            </a:r>
          </a:p>
          <a:p>
            <a:pPr>
              <a:lnSpc>
                <a:spcPct val="80000"/>
              </a:lnSpc>
            </a:pPr>
            <a:r>
              <a:rPr lang="en-US" altLang="en-US" sz="1800" dirty="0">
                <a:solidFill>
                  <a:srgbClr val="0070C0"/>
                </a:solidFill>
              </a:rPr>
              <a:t>Jan 2027 – D4.0 Initial SA Ballot – Roll-in </a:t>
            </a:r>
            <a:r>
              <a:rPr lang="en-US" altLang="en-US" sz="1800" dirty="0" err="1">
                <a:solidFill>
                  <a:srgbClr val="0070C0"/>
                </a:solidFill>
              </a:rPr>
              <a:t>TGbi</a:t>
            </a:r>
            <a:endParaRPr lang="en-US" altLang="en-US" sz="1800" dirty="0">
              <a:solidFill>
                <a:srgbClr val="0070C0"/>
              </a:solidFill>
            </a:endParaRPr>
          </a:p>
          <a:p>
            <a:pPr>
              <a:lnSpc>
                <a:spcPct val="80000"/>
              </a:lnSpc>
            </a:pPr>
            <a:r>
              <a:rPr lang="en-US" altLang="en-US" sz="1800" dirty="0">
                <a:solidFill>
                  <a:srgbClr val="0070C0"/>
                </a:solidFill>
              </a:rPr>
              <a:t>Jul 2027 – D5.0 Recirculation SA Ballot </a:t>
            </a:r>
          </a:p>
          <a:p>
            <a:pPr>
              <a:lnSpc>
                <a:spcPct val="80000"/>
              </a:lnSpc>
            </a:pPr>
            <a:r>
              <a:rPr lang="en-US" altLang="en-US" sz="1800" dirty="0">
                <a:solidFill>
                  <a:srgbClr val="0070C0"/>
                </a:solidFill>
              </a:rPr>
              <a:t>Nov 2027 – D6.0 Recirculation SA Ballot</a:t>
            </a:r>
          </a:p>
          <a:p>
            <a:pPr>
              <a:lnSpc>
                <a:spcPct val="80000"/>
              </a:lnSpc>
            </a:pPr>
            <a:r>
              <a:rPr lang="en-US" altLang="en-US" sz="1800" dirty="0">
                <a:solidFill>
                  <a:srgbClr val="0070C0"/>
                </a:solidFill>
              </a:rPr>
              <a:t>Jan 2028 – D6.0 Recirculation SA Ballot (clean recirculation)</a:t>
            </a:r>
          </a:p>
          <a:p>
            <a:pPr>
              <a:lnSpc>
                <a:spcPct val="80000"/>
              </a:lnSpc>
            </a:pPr>
            <a:r>
              <a:rPr lang="en-US" altLang="en-US" sz="1800" dirty="0">
                <a:solidFill>
                  <a:srgbClr val="0070C0"/>
                </a:solidFill>
              </a:rPr>
              <a:t>Feb 2028 – RevCom/SASB Approval</a:t>
            </a:r>
          </a:p>
        </p:txBody>
      </p:sp>
      <p:sp>
        <p:nvSpPr>
          <p:cNvPr id="5" name="Footer Placeholder 4">
            <a:extLst>
              <a:ext uri="{FF2B5EF4-FFF2-40B4-BE49-F238E27FC236}">
                <a16:creationId xmlns:a16="http://schemas.microsoft.com/office/drawing/2014/main" id="{7F9576EA-0C94-35A4-540B-5B382E4A80CD}"/>
              </a:ext>
            </a:extLst>
          </p:cNvPr>
          <p:cNvSpPr>
            <a:spLocks noGrp="1"/>
          </p:cNvSpPr>
          <p:nvPr>
            <p:ph type="ftr" sz="quarter" idx="10"/>
          </p:nvPr>
        </p:nvSpPr>
        <p:spPr/>
        <p:txBody>
          <a:bodyPr/>
          <a:lstStyle/>
          <a:p>
            <a:pPr>
              <a:defRPr/>
            </a:pPr>
            <a:r>
              <a:rPr lang="en-US"/>
              <a:t>Michael Montemurro, Huawei</a:t>
            </a:r>
          </a:p>
        </p:txBody>
      </p:sp>
    </p:spTree>
    <p:extLst>
      <p:ext uri="{BB962C8B-B14F-4D97-AF65-F5344CB8AC3E}">
        <p14:creationId xmlns:p14="http://schemas.microsoft.com/office/powerpoint/2010/main" val="32760473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12E63CB-7AA4-47E9-A213-073D8CADFEE1}"/>
              </a:ext>
            </a:extLst>
          </p:cNvPr>
          <p:cNvSpPr>
            <a:spLocks noGrp="1"/>
          </p:cNvSpPr>
          <p:nvPr>
            <p:ph idx="1"/>
          </p:nvPr>
        </p:nvSpPr>
        <p:spPr>
          <a:xfrm>
            <a:off x="2209800" y="2022663"/>
            <a:ext cx="7772400" cy="4114800"/>
          </a:xfrm>
        </p:spPr>
        <p:txBody>
          <a:bodyPr/>
          <a:lstStyle/>
          <a:p>
            <a:pPr marL="0" indent="0">
              <a:lnSpc>
                <a:spcPct val="80000"/>
              </a:lnSpc>
              <a:buNone/>
            </a:pPr>
            <a:endParaRPr lang="en-US" altLang="en-US" sz="2000" dirty="0"/>
          </a:p>
          <a:p>
            <a:pPr>
              <a:lnSpc>
                <a:spcPct val="80000"/>
              </a:lnSpc>
            </a:pPr>
            <a:r>
              <a:rPr lang="en-US" altLang="en-US" dirty="0"/>
              <a:t>Telecons: &lt;&gt;</a:t>
            </a:r>
          </a:p>
          <a:p>
            <a:pPr>
              <a:lnSpc>
                <a:spcPct val="80000"/>
              </a:lnSpc>
            </a:pPr>
            <a:r>
              <a:rPr lang="en-US" altLang="en-US" dirty="0" err="1"/>
              <a:t>Adhoc</a:t>
            </a:r>
            <a:r>
              <a:rPr lang="en-US" altLang="en-US" dirty="0"/>
              <a:t>: </a:t>
            </a:r>
          </a:p>
          <a:p>
            <a:pPr lvl="1">
              <a:lnSpc>
                <a:spcPct val="80000"/>
              </a:lnSpc>
            </a:pPr>
            <a:r>
              <a:rPr lang="en-US" altLang="en-US" sz="2400" dirty="0"/>
              <a:t>Cambridge, UK – Sep 30, Oct 1, and Oct 2</a:t>
            </a:r>
          </a:p>
          <a:p>
            <a:pPr lvl="1">
              <a:lnSpc>
                <a:spcPct val="80000"/>
              </a:lnSpc>
            </a:pPr>
            <a:r>
              <a:rPr lang="en-US" altLang="en-US" sz="2400" dirty="0"/>
              <a:t>Dec </a:t>
            </a:r>
            <a:r>
              <a:rPr lang="en-US" altLang="en-US" sz="2400" dirty="0" err="1"/>
              <a:t>adhoc</a:t>
            </a:r>
            <a:endParaRPr lang="en-US" altLang="en-US" sz="1800" dirty="0"/>
          </a:p>
          <a:p>
            <a:pPr>
              <a:lnSpc>
                <a:spcPct val="80000"/>
              </a:lnSpc>
            </a:pPr>
            <a:r>
              <a:rPr lang="en-US" altLang="en-US" dirty="0"/>
              <a:t>For the November Plenary: 5 sessions</a:t>
            </a:r>
          </a:p>
        </p:txBody>
      </p:sp>
      <p:sp>
        <p:nvSpPr>
          <p:cNvPr id="4" name="Title 3">
            <a:extLst>
              <a:ext uri="{FF2B5EF4-FFF2-40B4-BE49-F238E27FC236}">
                <a16:creationId xmlns:a16="http://schemas.microsoft.com/office/drawing/2014/main" id="{2D54C6BD-C858-48E4-ADDB-E13D7A95204A}"/>
              </a:ext>
            </a:extLst>
          </p:cNvPr>
          <p:cNvSpPr>
            <a:spLocks noGrp="1"/>
          </p:cNvSpPr>
          <p:nvPr>
            <p:ph type="title"/>
          </p:nvPr>
        </p:nvSpPr>
        <p:spPr/>
        <p:txBody>
          <a:bodyPr/>
          <a:lstStyle/>
          <a:p>
            <a:r>
              <a:rPr lang="en-CA" dirty="0"/>
              <a:t>Teleconference/Meeting plan</a:t>
            </a:r>
          </a:p>
        </p:txBody>
      </p:sp>
      <p:sp>
        <p:nvSpPr>
          <p:cNvPr id="2" name="Footer Placeholder 1">
            <a:extLst>
              <a:ext uri="{FF2B5EF4-FFF2-40B4-BE49-F238E27FC236}">
                <a16:creationId xmlns:a16="http://schemas.microsoft.com/office/drawing/2014/main" id="{ED124A4A-423D-4E3C-9AD0-6A363399DA6B}"/>
              </a:ext>
            </a:extLst>
          </p:cNvPr>
          <p:cNvSpPr>
            <a:spLocks noGrp="1"/>
          </p:cNvSpPr>
          <p:nvPr>
            <p:ph type="ftr" sz="quarter" idx="10"/>
          </p:nvPr>
        </p:nvSpPr>
        <p:spPr/>
        <p:txBody>
          <a:bodyPr/>
          <a:lstStyle/>
          <a:p>
            <a:pPr>
              <a:defRPr/>
            </a:pPr>
            <a:r>
              <a:rPr lang="en-US"/>
              <a:t>Michael Montemurro, Huawei</a:t>
            </a:r>
          </a:p>
        </p:txBody>
      </p:sp>
      <p:sp>
        <p:nvSpPr>
          <p:cNvPr id="3" name="Slide Number Placeholder 2">
            <a:extLst>
              <a:ext uri="{FF2B5EF4-FFF2-40B4-BE49-F238E27FC236}">
                <a16:creationId xmlns:a16="http://schemas.microsoft.com/office/drawing/2014/main" id="{7BC7C395-02DA-4E32-87CE-F3AA0F9A11C9}"/>
              </a:ext>
            </a:extLst>
          </p:cNvPr>
          <p:cNvSpPr>
            <a:spLocks noGrp="1"/>
          </p:cNvSpPr>
          <p:nvPr>
            <p:ph type="sldNum" sz="quarter" idx="11"/>
          </p:nvPr>
        </p:nvSpPr>
        <p:spPr>
          <a:xfrm>
            <a:off x="5930396" y="6475413"/>
            <a:ext cx="432811" cy="184666"/>
          </a:xfrm>
        </p:spPr>
        <p:txBody>
          <a:bodyPr/>
          <a:lstStyle/>
          <a:p>
            <a:pPr>
              <a:defRPr/>
            </a:pPr>
            <a:r>
              <a:rPr lang="en-US" altLang="en-US"/>
              <a:t>Slide </a:t>
            </a:r>
            <a:fld id="{6835F41C-DEDC-4438-917D-1D94D2D033D6}" type="slidenum">
              <a:rPr lang="en-US" altLang="en-US" smtClean="0"/>
              <a:pPr>
                <a:defRPr/>
              </a:pPr>
              <a:t>13</a:t>
            </a:fld>
            <a:endParaRPr lang="en-US" altLang="en-US"/>
          </a:p>
        </p:txBody>
      </p:sp>
    </p:spTree>
    <p:extLst>
      <p:ext uri="{BB962C8B-B14F-4D97-AF65-F5344CB8AC3E}">
        <p14:creationId xmlns:p14="http://schemas.microsoft.com/office/powerpoint/2010/main" val="30561789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1A9B7E7-1FF4-52AD-650B-2EB46124D6FC}"/>
              </a:ext>
            </a:extLst>
          </p:cNvPr>
          <p:cNvSpPr>
            <a:spLocks noGrp="1"/>
          </p:cNvSpPr>
          <p:nvPr>
            <p:ph type="title"/>
          </p:nvPr>
        </p:nvSpPr>
        <p:spPr/>
        <p:txBody>
          <a:bodyPr/>
          <a:lstStyle/>
          <a:p>
            <a:r>
              <a:rPr lang="en-US" dirty="0"/>
              <a:t>Misc Notes</a:t>
            </a:r>
          </a:p>
        </p:txBody>
      </p:sp>
      <p:sp>
        <p:nvSpPr>
          <p:cNvPr id="5" name="Content Placeholder 4">
            <a:extLst>
              <a:ext uri="{FF2B5EF4-FFF2-40B4-BE49-F238E27FC236}">
                <a16:creationId xmlns:a16="http://schemas.microsoft.com/office/drawing/2014/main" id="{CE8BE8F9-C065-74FC-D414-2BA64AC28765}"/>
              </a:ext>
            </a:extLst>
          </p:cNvPr>
          <p:cNvSpPr>
            <a:spLocks noGrp="1"/>
          </p:cNvSpPr>
          <p:nvPr>
            <p:ph idx="1"/>
          </p:nvPr>
        </p:nvSpPr>
        <p:spPr/>
        <p:txBody>
          <a:bodyPr/>
          <a:lstStyle/>
          <a:p>
            <a:r>
              <a:rPr lang="en-US" dirty="0"/>
              <a:t>Al Petrick – Change vote to Yes</a:t>
            </a:r>
          </a:p>
          <a:p>
            <a:r>
              <a:rPr lang="en-US" dirty="0"/>
              <a:t>Presentations for UK </a:t>
            </a:r>
            <a:r>
              <a:rPr lang="en-US" dirty="0" err="1"/>
              <a:t>adhoc</a:t>
            </a:r>
            <a:r>
              <a:rPr lang="en-US" dirty="0"/>
              <a:t>:</a:t>
            </a:r>
          </a:p>
          <a:p>
            <a:pPr lvl="1"/>
            <a:r>
              <a:rPr lang="en-US" dirty="0" err="1"/>
              <a:t>Vanhoef</a:t>
            </a:r>
            <a:r>
              <a:rPr lang="en-US" dirty="0"/>
              <a:t> – A-MSDU and mesh</a:t>
            </a:r>
          </a:p>
          <a:p>
            <a:pPr lvl="1"/>
            <a:r>
              <a:rPr lang="en-US" dirty="0"/>
              <a:t>LORGEOUX – CID 259, 260</a:t>
            </a:r>
          </a:p>
          <a:p>
            <a:pPr marL="457200" lvl="1" indent="0">
              <a:buNone/>
            </a:pPr>
            <a:endParaRPr lang="en-US" dirty="0"/>
          </a:p>
          <a:p>
            <a:pPr lvl="1"/>
            <a:endParaRPr lang="en-US" dirty="0"/>
          </a:p>
        </p:txBody>
      </p:sp>
      <p:sp>
        <p:nvSpPr>
          <p:cNvPr id="2" name="Footer Placeholder 1">
            <a:extLst>
              <a:ext uri="{FF2B5EF4-FFF2-40B4-BE49-F238E27FC236}">
                <a16:creationId xmlns:a16="http://schemas.microsoft.com/office/drawing/2014/main" id="{A77767D7-C213-2A17-81BC-BEAA74EF22F1}"/>
              </a:ext>
            </a:extLst>
          </p:cNvPr>
          <p:cNvSpPr>
            <a:spLocks noGrp="1"/>
          </p:cNvSpPr>
          <p:nvPr>
            <p:ph type="ftr" sz="quarter" idx="10"/>
          </p:nvPr>
        </p:nvSpPr>
        <p:spPr/>
        <p:txBody>
          <a:bodyPr/>
          <a:lstStyle/>
          <a:p>
            <a:pPr>
              <a:defRPr/>
            </a:pPr>
            <a:r>
              <a:rPr lang="en-US"/>
              <a:t>Michael Montemurro, Huawei</a:t>
            </a:r>
          </a:p>
        </p:txBody>
      </p:sp>
      <p:sp>
        <p:nvSpPr>
          <p:cNvPr id="3" name="Slide Number Placeholder 2">
            <a:extLst>
              <a:ext uri="{FF2B5EF4-FFF2-40B4-BE49-F238E27FC236}">
                <a16:creationId xmlns:a16="http://schemas.microsoft.com/office/drawing/2014/main" id="{80949B27-6AA2-00F0-EBA4-05F8F30D2F5C}"/>
              </a:ext>
            </a:extLst>
          </p:cNvPr>
          <p:cNvSpPr>
            <a:spLocks noGrp="1"/>
          </p:cNvSpPr>
          <p:nvPr>
            <p:ph type="sldNum" sz="quarter" idx="11"/>
          </p:nvPr>
        </p:nvSpPr>
        <p:spPr/>
        <p:txBody>
          <a:bodyPr/>
          <a:lstStyle/>
          <a:p>
            <a:pPr>
              <a:defRPr/>
            </a:pPr>
            <a:r>
              <a:rPr lang="en-US" altLang="en-US"/>
              <a:t>Slide </a:t>
            </a:r>
            <a:fld id="{6835F41C-DEDC-4438-917D-1D94D2D033D6}" type="slidenum">
              <a:rPr lang="en-US" altLang="en-US" smtClean="0"/>
              <a:pPr>
                <a:defRPr/>
              </a:pPr>
              <a:t>14</a:t>
            </a:fld>
            <a:endParaRPr lang="en-US" altLang="en-US"/>
          </a:p>
        </p:txBody>
      </p:sp>
    </p:spTree>
    <p:extLst>
      <p:ext uri="{BB962C8B-B14F-4D97-AF65-F5344CB8AC3E}">
        <p14:creationId xmlns:p14="http://schemas.microsoft.com/office/powerpoint/2010/main" val="3937917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026"/>
          <p:cNvSpPr>
            <a:spLocks noGrp="1" noChangeArrowheads="1"/>
          </p:cNvSpPr>
          <p:nvPr>
            <p:ph type="title"/>
          </p:nvPr>
        </p:nvSpPr>
        <p:spPr/>
        <p:txBody>
          <a:bodyPr/>
          <a:lstStyle/>
          <a:p>
            <a:r>
              <a:rPr lang="en-US" altLang="en-US" u="sng" dirty="0">
                <a:solidFill>
                  <a:schemeClr val="tx1"/>
                </a:solidFill>
                <a:latin typeface="Calibri" panose="020F0502020204030204" pitchFamily="34" charset="0"/>
                <a:cs typeface="Calibri" panose="020F0502020204030204" pitchFamily="34" charset="0"/>
              </a:rPr>
              <a:t>Participants have a duty to inform the IEEE</a:t>
            </a:r>
            <a:endParaRPr lang="en-US" altLang="en-US" dirty="0"/>
          </a:p>
        </p:txBody>
      </p:sp>
      <p:sp>
        <p:nvSpPr>
          <p:cNvPr id="8195" name="Rectangle 1027"/>
          <p:cNvSpPr>
            <a:spLocks noGrp="1" noChangeArrowheads="1"/>
          </p:cNvSpPr>
          <p:nvPr>
            <p:ph idx="1"/>
          </p:nvPr>
        </p:nvSpPr>
        <p:spPr/>
        <p:txBody>
          <a:bodyPr/>
          <a:lstStyle/>
          <a:p>
            <a:pPr lvl="1">
              <a:buSzPct val="150000"/>
              <a:buFont typeface="Arial" panose="020B0604020202020204" pitchFamily="34" charset="0"/>
              <a:buChar char="•"/>
              <a:defRPr/>
            </a:pPr>
            <a:r>
              <a:rPr lang="en-US" altLang="en-US" b="1" dirty="0">
                <a:solidFill>
                  <a:schemeClr val="tx1"/>
                </a:solidFill>
                <a:latin typeface="Calibri" panose="020F0502020204030204" pitchFamily="34" charset="0"/>
                <a:cs typeface="Calibri" panose="020F0502020204030204" pitchFamily="34" charset="0"/>
              </a:rPr>
              <a:t>Participants </a:t>
            </a:r>
            <a:r>
              <a:rPr lang="en-US" altLang="en-US" b="1" u="sng" dirty="0">
                <a:solidFill>
                  <a:schemeClr val="tx1"/>
                </a:solidFill>
                <a:latin typeface="Calibri" panose="020F0502020204030204" pitchFamily="34" charset="0"/>
                <a:cs typeface="Calibri" panose="020F0502020204030204" pitchFamily="34" charset="0"/>
              </a:rPr>
              <a:t>shall</a:t>
            </a:r>
            <a:r>
              <a:rPr lang="en-US" altLang="en-US" b="1" dirty="0">
                <a:solidFill>
                  <a:schemeClr val="tx1"/>
                </a:solidFill>
                <a:latin typeface="Calibri" panose="020F0502020204030204" pitchFamily="34" charset="0"/>
                <a:cs typeface="Calibri" panose="020F0502020204030204" pitchFamily="34" charset="0"/>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p>
          <a:p>
            <a:pPr lvl="1">
              <a:buSzPct val="150000"/>
              <a:buFont typeface="Arial" panose="020B0604020202020204" pitchFamily="34" charset="0"/>
              <a:buChar char="•"/>
              <a:defRPr/>
            </a:pPr>
            <a:endParaRPr lang="en-US" altLang="en-US" b="1" dirty="0">
              <a:solidFill>
                <a:schemeClr val="tx1"/>
              </a:solidFill>
              <a:latin typeface="Calibri" panose="020F0502020204030204" pitchFamily="34" charset="0"/>
              <a:cs typeface="Calibri" panose="020F0502020204030204" pitchFamily="34" charset="0"/>
            </a:endParaRPr>
          </a:p>
          <a:p>
            <a:pPr lvl="1">
              <a:buSzPct val="150000"/>
              <a:buFont typeface="Arial" panose="020B0604020202020204" pitchFamily="34" charset="0"/>
              <a:buChar char="•"/>
              <a:defRPr/>
            </a:pPr>
            <a:r>
              <a:rPr lang="en-US" altLang="en-US" b="1" dirty="0">
                <a:solidFill>
                  <a:schemeClr val="tx1"/>
                </a:solidFill>
                <a:latin typeface="Calibri" panose="020F0502020204030204" pitchFamily="34" charset="0"/>
                <a:cs typeface="Calibri" panose="020F0502020204030204" pitchFamily="34" charset="0"/>
              </a:rPr>
              <a:t>Participants </a:t>
            </a:r>
            <a:r>
              <a:rPr lang="en-US" altLang="en-US" b="1" u="sng" dirty="0">
                <a:solidFill>
                  <a:schemeClr val="tx1"/>
                </a:solidFill>
                <a:latin typeface="Calibri" panose="020F0502020204030204" pitchFamily="34" charset="0"/>
                <a:cs typeface="Calibri" panose="020F0502020204030204" pitchFamily="34" charset="0"/>
              </a:rPr>
              <a:t>should </a:t>
            </a:r>
            <a:r>
              <a:rPr lang="en-US" altLang="en-US" b="1" dirty="0">
                <a:solidFill>
                  <a:schemeClr val="tx1"/>
                </a:solidFill>
                <a:latin typeface="Calibri" panose="020F0502020204030204" pitchFamily="34" charset="0"/>
                <a:cs typeface="Calibri" panose="020F0502020204030204" pitchFamily="34" charset="0"/>
              </a:rPr>
              <a:t>inform the IEEE (or cause the IEEE to be informed) of the identity of any other holders of potential Essential Patent Claims</a:t>
            </a:r>
          </a:p>
          <a:p>
            <a:pPr lvl="1">
              <a:buSzPct val="150000"/>
              <a:buFont typeface="Arial" panose="020B0604020202020204" pitchFamily="34" charset="0"/>
              <a:buChar char="•"/>
              <a:defRPr/>
            </a:pPr>
            <a:endParaRPr lang="en-US" altLang="en-US" b="1" dirty="0">
              <a:solidFill>
                <a:schemeClr val="tx1"/>
              </a:solidFill>
              <a:latin typeface="Calibri" panose="020F0502020204030204" pitchFamily="34" charset="0"/>
              <a:cs typeface="Calibri" panose="020F0502020204030204" pitchFamily="34" charset="0"/>
            </a:endParaRPr>
          </a:p>
          <a:p>
            <a:pPr marL="457200" lvl="1" indent="0" algn="ctr">
              <a:defRPr/>
            </a:pPr>
            <a:r>
              <a:rPr lang="en-US" altLang="en-US" sz="3200" b="1" dirty="0">
                <a:solidFill>
                  <a:schemeClr val="tx1"/>
                </a:solidFill>
                <a:latin typeface="Calibri" panose="020F0502020204030204" pitchFamily="34" charset="0"/>
                <a:cs typeface="Calibri" panose="020F0502020204030204" pitchFamily="34" charset="0"/>
              </a:rPr>
              <a:t>Early identification of holders of potential Essential Patent Claims is encouraged</a:t>
            </a:r>
          </a:p>
        </p:txBody>
      </p:sp>
      <p:sp>
        <p:nvSpPr>
          <p:cNvPr id="3" name="Footer Placeholder 2"/>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pPr>
              <a:defRPr/>
            </a:pPr>
            <a:r>
              <a:rPr lang="en-GB" dirty="0"/>
              <a:t>Michael Montemurro, Huawei</a:t>
            </a:r>
            <a:endParaRPr lang="en-US" dirty="0"/>
          </a:p>
        </p:txBody>
      </p:sp>
      <p:sp>
        <p:nvSpPr>
          <p:cNvPr id="5" name="Slide Number Placeholder 4">
            <a:extLst>
              <a:ext uri="{FF2B5EF4-FFF2-40B4-BE49-F238E27FC236}">
                <a16:creationId xmlns:a16="http://schemas.microsoft.com/office/drawing/2014/main" id="{E30F08E6-3A1B-A048-7729-87374B0D758F}"/>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15</a:t>
            </a:fld>
            <a:endParaRPr lang="en-GB" dirty="0"/>
          </a:p>
        </p:txBody>
      </p:sp>
    </p:spTree>
    <p:extLst>
      <p:ext uri="{BB962C8B-B14F-4D97-AF65-F5344CB8AC3E}">
        <p14:creationId xmlns:p14="http://schemas.microsoft.com/office/powerpoint/2010/main" val="13935968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ltLang="en-US" u="sng" dirty="0">
                <a:solidFill>
                  <a:schemeClr val="tx1"/>
                </a:solidFill>
                <a:latin typeface="Calibri" panose="020F0502020204030204" pitchFamily="34" charset="0"/>
                <a:cs typeface="Calibri" panose="020F0502020204030204" pitchFamily="34" charset="0"/>
              </a:rPr>
              <a:t>Ways to inform IEEE</a:t>
            </a:r>
            <a:endParaRPr lang="en-US" altLang="en-US" u="sng" dirty="0"/>
          </a:p>
        </p:txBody>
      </p:sp>
      <p:sp>
        <p:nvSpPr>
          <p:cNvPr id="9219" name="Rectangle 3"/>
          <p:cNvSpPr>
            <a:spLocks noGrp="1" noChangeArrowheads="1"/>
          </p:cNvSpPr>
          <p:nvPr>
            <p:ph idx="1"/>
          </p:nvPr>
        </p:nvSpPr>
        <p:spPr/>
        <p:txBody>
          <a:bodyPr/>
          <a:lstStyle/>
          <a:p>
            <a:pPr>
              <a:buSzPct val="150000"/>
              <a:buFont typeface="Arial" panose="020B0604020202020204" pitchFamily="34" charset="0"/>
              <a:buChar char="•"/>
              <a:defRPr/>
            </a:pPr>
            <a:r>
              <a:rPr lang="en-US" altLang="en-US" sz="2000" dirty="0">
                <a:solidFill>
                  <a:schemeClr val="tx1"/>
                </a:solidFill>
                <a:latin typeface="Calibri" pitchFamily="34" charset="0"/>
                <a:cs typeface="Calibri" pitchFamily="34" charset="0"/>
              </a:rPr>
              <a:t>Cause an LOA to be submitted to the IEEE-SA (patcom@ieee.org); or</a:t>
            </a:r>
          </a:p>
          <a:p>
            <a:pPr marL="0" indent="0">
              <a:buSzPct val="150000"/>
              <a:defRPr/>
            </a:pPr>
            <a:endParaRPr lang="en-US" altLang="en-US" sz="2000" dirty="0">
              <a:solidFill>
                <a:schemeClr val="tx1"/>
              </a:solidFill>
              <a:latin typeface="Calibri" pitchFamily="34" charset="0"/>
              <a:cs typeface="Calibri" pitchFamily="34" charset="0"/>
            </a:endParaRPr>
          </a:p>
          <a:p>
            <a:pPr>
              <a:buSzPct val="150000"/>
              <a:buFont typeface="Arial" panose="020B0604020202020204" pitchFamily="34" charset="0"/>
              <a:buChar char="•"/>
              <a:defRPr/>
            </a:pPr>
            <a:r>
              <a:rPr lang="en-US" altLang="en-US" sz="2000" dirty="0">
                <a:solidFill>
                  <a:schemeClr val="tx1"/>
                </a:solidFill>
                <a:latin typeface="Calibri" pitchFamily="34" charset="0"/>
                <a:cs typeface="Calibri" pitchFamily="34" charset="0"/>
              </a:rPr>
              <a:t>Provide the chair of this group with the identity of the holder(s) of any and all such claims as soon as possible; or</a:t>
            </a:r>
          </a:p>
          <a:p>
            <a:pPr marL="0" indent="0">
              <a:buSzPct val="150000"/>
              <a:defRPr/>
            </a:pPr>
            <a:endParaRPr lang="en-US" altLang="en-US" sz="2000" dirty="0">
              <a:solidFill>
                <a:schemeClr val="tx1"/>
              </a:solidFill>
              <a:latin typeface="Calibri" pitchFamily="34" charset="0"/>
              <a:cs typeface="Calibri" pitchFamily="34" charset="0"/>
            </a:endParaRPr>
          </a:p>
          <a:p>
            <a:pPr>
              <a:buSzPct val="150000"/>
              <a:buFont typeface="Arial" panose="020B0604020202020204" pitchFamily="34" charset="0"/>
              <a:buChar char="•"/>
              <a:defRPr/>
            </a:pPr>
            <a:r>
              <a:rPr lang="en-US" altLang="en-US" sz="2000" dirty="0">
                <a:solidFill>
                  <a:schemeClr val="tx1"/>
                </a:solidFill>
                <a:latin typeface="Calibri" pitchFamily="34" charset="0"/>
                <a:cs typeface="Calibri" pitchFamily="34" charset="0"/>
              </a:rPr>
              <a:t>Speak up now and respond to this Call for Potentially Essential Patents</a:t>
            </a:r>
          </a:p>
          <a:p>
            <a:pPr marL="0" indent="0">
              <a:defRPr/>
            </a:pPr>
            <a:r>
              <a:rPr lang="en-US" altLang="en-US" sz="2000" dirty="0">
                <a:solidFill>
                  <a:schemeClr val="tx1"/>
                </a:solidFill>
                <a:latin typeface="Calibri" pitchFamily="34" charset="0"/>
                <a:cs typeface="Calibri" pitchFamily="34" charset="0"/>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br>
              <a:rPr lang="en-US" altLang="en-US" sz="2000" dirty="0">
                <a:solidFill>
                  <a:schemeClr val="tx1"/>
                </a:solidFill>
                <a:latin typeface="Calibri" pitchFamily="34" charset="0"/>
                <a:cs typeface="Calibri" pitchFamily="34" charset="0"/>
              </a:rPr>
            </a:br>
            <a:endParaRPr lang="en-US" altLang="en-US" sz="2000" dirty="0">
              <a:solidFill>
                <a:schemeClr val="tx1"/>
              </a:solidFill>
              <a:latin typeface="Calibri" pitchFamily="34" charset="0"/>
              <a:cs typeface="Calibri" pitchFamily="34" charset="0"/>
            </a:endParaRPr>
          </a:p>
        </p:txBody>
      </p:sp>
      <p:sp>
        <p:nvSpPr>
          <p:cNvPr id="3" name="Footer Placeholder 2"/>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pPr>
              <a:defRPr/>
            </a:pPr>
            <a:r>
              <a:rPr lang="en-GB" dirty="0"/>
              <a:t>Michael Montemurro, Huawei</a:t>
            </a:r>
            <a:endParaRPr lang="en-US" dirty="0"/>
          </a:p>
        </p:txBody>
      </p:sp>
      <p:sp>
        <p:nvSpPr>
          <p:cNvPr id="5" name="Slide Number Placeholder 4">
            <a:extLst>
              <a:ext uri="{FF2B5EF4-FFF2-40B4-BE49-F238E27FC236}">
                <a16:creationId xmlns:a16="http://schemas.microsoft.com/office/drawing/2014/main" id="{1DAA24F8-E07F-F9FF-1A6B-0F35789A15C5}"/>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16</a:t>
            </a:fld>
            <a:endParaRPr lang="en-GB" dirty="0"/>
          </a:p>
        </p:txBody>
      </p:sp>
    </p:spTree>
    <p:extLst>
      <p:ext uri="{BB962C8B-B14F-4D97-AF65-F5344CB8AC3E}">
        <p14:creationId xmlns:p14="http://schemas.microsoft.com/office/powerpoint/2010/main" val="22801723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026"/>
          <p:cNvSpPr>
            <a:spLocks noGrp="1" noChangeArrowheads="1"/>
          </p:cNvSpPr>
          <p:nvPr>
            <p:ph type="title"/>
          </p:nvPr>
        </p:nvSpPr>
        <p:spPr/>
        <p:txBody>
          <a:bodyPr/>
          <a:lstStyle/>
          <a:p>
            <a:r>
              <a:rPr lang="en-US" altLang="en-US" u="sng" dirty="0">
                <a:solidFill>
                  <a:schemeClr val="tx1"/>
                </a:solidFill>
                <a:latin typeface="Calibri" panose="020F0502020204030204" pitchFamily="34" charset="0"/>
                <a:cs typeface="Calibri" panose="020F0502020204030204" pitchFamily="34" charset="0"/>
              </a:rPr>
              <a:t>Other guidelines for IEEE Working Group meetings</a:t>
            </a:r>
            <a:endParaRPr lang="en-US" altLang="en-US" dirty="0"/>
          </a:p>
        </p:txBody>
      </p:sp>
      <p:sp>
        <p:nvSpPr>
          <p:cNvPr id="10243" name="Rectangle 1027"/>
          <p:cNvSpPr>
            <a:spLocks noGrp="1" noChangeArrowheads="1"/>
          </p:cNvSpPr>
          <p:nvPr>
            <p:ph idx="1"/>
          </p:nvPr>
        </p:nvSpPr>
        <p:spPr/>
        <p:txBody>
          <a:bodyPr/>
          <a:lstStyle/>
          <a:p>
            <a:pPr>
              <a:lnSpc>
                <a:spcPct val="80000"/>
              </a:lnSpc>
              <a:spcAft>
                <a:spcPct val="40000"/>
              </a:spcAft>
              <a:buSzPct val="150000"/>
              <a:buFont typeface="Arial" panose="020B0604020202020204" pitchFamily="34" charset="0"/>
              <a:buChar char="•"/>
              <a:defRPr/>
            </a:pPr>
            <a:r>
              <a:rPr lang="en-US" altLang="en-US" sz="2000" dirty="0">
                <a:solidFill>
                  <a:schemeClr val="tx1"/>
                </a:solidFill>
                <a:latin typeface="Calibri" panose="020F0502020204030204" pitchFamily="34" charset="0"/>
                <a:cs typeface="Calibri" panose="020F0502020204030204" pitchFamily="34" charset="0"/>
              </a:rPr>
              <a:t>All IEEE SA standards meetings shall be conducted in compliance with all applicable laws, including antitrust and competition laws. </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the interpretation, validity, or essentiality of patents/patent claims. </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specific license rates, terms, or conditions.</a:t>
            </a:r>
          </a:p>
          <a:p>
            <a:pPr lvl="2">
              <a:lnSpc>
                <a:spcPct val="80000"/>
              </a:lnSpc>
              <a:spcAft>
                <a:spcPct val="40000"/>
              </a:spcAft>
              <a:buSzPct val="150000"/>
              <a:buFont typeface="Arial" panose="020B0604020202020204" pitchFamily="34" charset="0"/>
              <a:buChar char="•"/>
              <a:defRPr/>
            </a:pPr>
            <a:r>
              <a:rPr lang="en-US" altLang="en-US" sz="1600" dirty="0">
                <a:solidFill>
                  <a:schemeClr val="tx1"/>
                </a:solidFill>
                <a:latin typeface="Calibri" panose="020F0502020204030204" pitchFamily="34" charset="0"/>
                <a:cs typeface="Calibri" panose="020F0502020204030204" pitchFamily="34" charset="0"/>
              </a:rPr>
              <a:t>Relative costs of different technical approaches that include relative costs of patent licensing terms may be discussed in standards development meetings. </a:t>
            </a:r>
          </a:p>
          <a:p>
            <a:pPr lvl="3">
              <a:lnSpc>
                <a:spcPct val="80000"/>
              </a:lnSpc>
              <a:spcAft>
                <a:spcPct val="40000"/>
              </a:spcAft>
              <a:buSzPct val="150000"/>
              <a:buFont typeface="Arial" panose="020B0604020202020204" pitchFamily="34" charset="0"/>
              <a:buChar char="•"/>
              <a:defRPr/>
            </a:pPr>
            <a:r>
              <a:rPr lang="en-GB" altLang="en-US" b="1" dirty="0">
                <a:solidFill>
                  <a:schemeClr val="tx1"/>
                </a:solidFill>
                <a:latin typeface="Calibri" panose="020F0502020204030204" pitchFamily="34" charset="0"/>
                <a:cs typeface="Calibri" panose="020F0502020204030204" pitchFamily="34" charset="0"/>
              </a:rPr>
              <a:t>Technical considerations remain the primary focus</a:t>
            </a:r>
            <a:endParaRPr lang="en-US" altLang="en-US" b="1" dirty="0">
              <a:solidFill>
                <a:schemeClr val="tx1"/>
              </a:solidFill>
              <a:latin typeface="Calibri" panose="020F0502020204030204" pitchFamily="34" charset="0"/>
              <a:cs typeface="Calibri" panose="020F0502020204030204" pitchFamily="34" charset="0"/>
            </a:endParaRP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or engage in the fixing of product prices, allocation of customers, or division of sales markets.</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the status or substance of ongoing or threatened litigation.</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be silent if inappropriate topics are discussed. Formally object to the discussion immediately.</a:t>
            </a:r>
          </a:p>
          <a:p>
            <a:pPr algn="ctr">
              <a:lnSpc>
                <a:spcPct val="80000"/>
              </a:lnSpc>
              <a:buFont typeface="Monotype Sorts"/>
              <a:buNone/>
              <a:defRPr/>
            </a:pPr>
            <a:r>
              <a:rPr lang="en-US" altLang="en-US" sz="1050" dirty="0">
                <a:solidFill>
                  <a:schemeClr val="tx1"/>
                </a:solidFill>
                <a:latin typeface="Calibri" panose="020F0502020204030204" pitchFamily="34" charset="0"/>
                <a:cs typeface="Calibri" panose="020F0502020204030204" pitchFamily="34" charset="0"/>
              </a:rPr>
              <a:t>---------------------------------------------------------------   </a:t>
            </a:r>
            <a:endParaRPr lang="en-US" altLang="en-US" sz="1400" dirty="0">
              <a:solidFill>
                <a:schemeClr val="tx1"/>
              </a:solidFill>
              <a:latin typeface="Calibri" panose="020F0502020204030204" pitchFamily="34" charset="0"/>
              <a:cs typeface="Calibri" panose="020F0502020204030204" pitchFamily="34" charset="0"/>
            </a:endParaRPr>
          </a:p>
          <a:p>
            <a:pPr algn="ctr">
              <a:lnSpc>
                <a:spcPct val="80000"/>
              </a:lnSpc>
              <a:buFont typeface="Monotype Sorts"/>
              <a:buNone/>
              <a:defRPr/>
            </a:pPr>
            <a:r>
              <a:rPr lang="en-US" altLang="en-US" sz="1400" dirty="0">
                <a:solidFill>
                  <a:schemeClr val="tx1"/>
                </a:solidFill>
                <a:latin typeface="Calibri" panose="020F0502020204030204" pitchFamily="34" charset="0"/>
                <a:cs typeface="Calibri" panose="020F0502020204030204" pitchFamily="34" charset="0"/>
              </a:rPr>
              <a:t>For more details, see </a:t>
            </a:r>
            <a:r>
              <a:rPr lang="en-US" altLang="en-US" sz="1400" i="1" dirty="0">
                <a:solidFill>
                  <a:schemeClr val="tx1"/>
                </a:solidFill>
                <a:latin typeface="Calibri" panose="020F0502020204030204" pitchFamily="34" charset="0"/>
                <a:cs typeface="Calibri" panose="020F0502020204030204" pitchFamily="34" charset="0"/>
              </a:rPr>
              <a:t>IEEE-SA Standards Board Operations Manual</a:t>
            </a:r>
            <a:r>
              <a:rPr lang="en-US" altLang="en-US" sz="1400" dirty="0">
                <a:solidFill>
                  <a:schemeClr val="tx1"/>
                </a:solidFill>
                <a:latin typeface="Calibri" panose="020F0502020204030204" pitchFamily="34" charset="0"/>
                <a:cs typeface="Calibri" panose="020F0502020204030204" pitchFamily="34" charset="0"/>
              </a:rPr>
              <a:t>, clause 5.3.10 and </a:t>
            </a:r>
            <a:br>
              <a:rPr lang="en-US" altLang="en-US" sz="1400" dirty="0">
                <a:solidFill>
                  <a:schemeClr val="tx1"/>
                </a:solidFill>
                <a:latin typeface="Calibri" panose="020F0502020204030204" pitchFamily="34" charset="0"/>
                <a:cs typeface="Calibri" panose="020F0502020204030204" pitchFamily="34" charset="0"/>
              </a:rPr>
            </a:br>
            <a:r>
              <a:rPr lang="en-US" altLang="en-US" sz="1400" i="1" dirty="0">
                <a:solidFill>
                  <a:schemeClr val="tx1"/>
                </a:solidFill>
                <a:latin typeface="Calibri" panose="020F0502020204030204" pitchFamily="34" charset="0"/>
                <a:cs typeface="Calibri" panose="020F0502020204030204" pitchFamily="34" charset="0"/>
              </a:rPr>
              <a:t>Antitrust and Competition Policy: What You Need to Know </a:t>
            </a:r>
            <a:r>
              <a:rPr lang="en-US" altLang="en-US" sz="1400" dirty="0">
                <a:solidFill>
                  <a:schemeClr val="tx1"/>
                </a:solidFill>
                <a:latin typeface="Calibri" panose="020F0502020204030204" pitchFamily="34" charset="0"/>
                <a:cs typeface="Calibri" panose="020F0502020204030204" pitchFamily="34" charset="0"/>
              </a:rPr>
              <a:t>at http://standards.ieee.org/develop/policies/antitrust.pdf</a:t>
            </a:r>
          </a:p>
        </p:txBody>
      </p:sp>
      <p:sp>
        <p:nvSpPr>
          <p:cNvPr id="3" name="Footer Placeholder 2"/>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pPr>
              <a:defRPr/>
            </a:pPr>
            <a:r>
              <a:rPr lang="en-GB" dirty="0"/>
              <a:t>Michael Montemurro, Huawei</a:t>
            </a:r>
            <a:endParaRPr lang="en-US" dirty="0"/>
          </a:p>
        </p:txBody>
      </p:sp>
      <p:sp>
        <p:nvSpPr>
          <p:cNvPr id="5" name="Slide Number Placeholder 4">
            <a:extLst>
              <a:ext uri="{FF2B5EF4-FFF2-40B4-BE49-F238E27FC236}">
                <a16:creationId xmlns:a16="http://schemas.microsoft.com/office/drawing/2014/main" id="{1898A35C-4421-23EB-97A0-8D997DF39801}"/>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17</a:t>
            </a:fld>
            <a:endParaRPr lang="en-GB" dirty="0"/>
          </a:p>
        </p:txBody>
      </p:sp>
    </p:spTree>
    <p:extLst>
      <p:ext uri="{BB962C8B-B14F-4D97-AF65-F5344CB8AC3E}">
        <p14:creationId xmlns:p14="http://schemas.microsoft.com/office/powerpoint/2010/main" val="12952854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GB" altLang="en-US" u="sng">
                <a:solidFill>
                  <a:schemeClr val="tx1"/>
                </a:solidFill>
                <a:latin typeface="Calibri" panose="020F0502020204030204" pitchFamily="34" charset="0"/>
                <a:cs typeface="Calibri" panose="020F0502020204030204" pitchFamily="34" charset="0"/>
              </a:rPr>
              <a:t>Patent-related information</a:t>
            </a:r>
            <a:endParaRPr lang="en-US" altLang="en-US" u="sng"/>
          </a:p>
        </p:txBody>
      </p:sp>
      <p:sp>
        <p:nvSpPr>
          <p:cNvPr id="5" name="Content Placeholder 4"/>
          <p:cNvSpPr>
            <a:spLocks noGrp="1"/>
          </p:cNvSpPr>
          <p:nvPr>
            <p:ph idx="1"/>
          </p:nvPr>
        </p:nvSpPr>
        <p:spPr/>
        <p:txBody>
          <a:bodyPr/>
          <a:lstStyle/>
          <a:p>
            <a:pPr lvl="1">
              <a:lnSpc>
                <a:spcPct val="90000"/>
              </a:lnSpc>
              <a:spcBef>
                <a:spcPct val="0"/>
              </a:spcBef>
              <a:buFont typeface="Monotype Sorts"/>
              <a:buNone/>
            </a:pPr>
            <a:r>
              <a:rPr lang="en-US" altLang="en-US" b="1" dirty="0">
                <a:solidFill>
                  <a:schemeClr val="tx1"/>
                </a:solidFill>
                <a:latin typeface="Calibri" panose="020F0502020204030204" pitchFamily="34" charset="0"/>
                <a:cs typeface="Calibri" panose="020F0502020204030204" pitchFamily="34" charset="0"/>
              </a:rPr>
              <a:t>The patent policy and the procedures used to execute that policy are documented in the:</a:t>
            </a:r>
          </a:p>
          <a:p>
            <a:pPr lvl="2">
              <a:lnSpc>
                <a:spcPct val="90000"/>
              </a:lnSpc>
              <a:buSzPct val="150000"/>
              <a:buFont typeface="Arial" panose="020B0604020202020204" pitchFamily="34" charset="0"/>
              <a:buChar char="•"/>
            </a:pPr>
            <a:r>
              <a:rPr lang="en-US" altLang="en-US" sz="2000" b="1" i="1" dirty="0">
                <a:solidFill>
                  <a:schemeClr val="tx1"/>
                </a:solidFill>
                <a:latin typeface="Calibri" panose="020F0502020204030204" pitchFamily="34" charset="0"/>
                <a:cs typeface="Calibri" panose="020F0502020204030204" pitchFamily="34" charset="0"/>
              </a:rPr>
              <a:t>IEEE SA Standards Board Bylaws</a:t>
            </a:r>
            <a:r>
              <a:rPr lang="en-US" altLang="en-US" sz="2000" b="1" dirty="0">
                <a:solidFill>
                  <a:schemeClr val="tx1"/>
                </a:solidFill>
                <a:latin typeface="Calibri" panose="020F0502020204030204" pitchFamily="34" charset="0"/>
                <a:cs typeface="Calibri" panose="020F0502020204030204" pitchFamily="34" charset="0"/>
              </a:rPr>
              <a:t> </a:t>
            </a:r>
            <a:br>
              <a:rPr lang="en-US" altLang="en-US" sz="2000" b="1" dirty="0">
                <a:solidFill>
                  <a:schemeClr val="tx1"/>
                </a:solidFill>
                <a:latin typeface="Calibri" panose="020F0502020204030204" pitchFamily="34" charset="0"/>
                <a:cs typeface="Calibri" panose="020F0502020204030204" pitchFamily="34" charset="0"/>
              </a:rPr>
            </a:br>
            <a:r>
              <a:rPr lang="en-US" altLang="en-US" sz="1600" b="1" dirty="0">
                <a:solidFill>
                  <a:schemeClr val="tx1"/>
                </a:solidFill>
                <a:latin typeface="Calibri" panose="020F0502020204030204" pitchFamily="34" charset="0"/>
                <a:cs typeface="Calibri" panose="020F0502020204030204" pitchFamily="34" charset="0"/>
              </a:rPr>
              <a:t>(</a:t>
            </a:r>
            <a:r>
              <a:rPr lang="en-US" sz="1600" u="sng" dirty="0">
                <a:latin typeface="Calibri" panose="020F0502020204030204" pitchFamily="34" charset="0"/>
                <a:cs typeface="Calibri" panose="020F0502020204030204" pitchFamily="34" charset="0"/>
                <a:hlinkClick r:id="rId3"/>
              </a:rPr>
              <a:t>https://standards.ieee.org/about/policies/bylaws/sect6-7.html#6</a:t>
            </a:r>
            <a:r>
              <a:rPr lang="en-US" altLang="en-US" sz="1600" b="1" dirty="0">
                <a:solidFill>
                  <a:schemeClr val="tx1"/>
                </a:solidFill>
                <a:latin typeface="Calibri" panose="020F0502020204030204" pitchFamily="34" charset="0"/>
                <a:cs typeface="Calibri" panose="020F0502020204030204" pitchFamily="34" charset="0"/>
              </a:rPr>
              <a:t>) </a:t>
            </a:r>
          </a:p>
          <a:p>
            <a:pPr lvl="2">
              <a:lnSpc>
                <a:spcPct val="90000"/>
              </a:lnSpc>
              <a:buSzPct val="150000"/>
              <a:buFont typeface="Arial" panose="020B0604020202020204" pitchFamily="34" charset="0"/>
              <a:buChar char="•"/>
            </a:pPr>
            <a:r>
              <a:rPr lang="en-US" altLang="en-US" sz="2000" b="1" i="1" dirty="0">
                <a:solidFill>
                  <a:schemeClr val="tx1"/>
                </a:solidFill>
                <a:latin typeface="Calibri" panose="020F0502020204030204" pitchFamily="34" charset="0"/>
                <a:cs typeface="Calibri" panose="020F0502020204030204" pitchFamily="34" charset="0"/>
              </a:rPr>
              <a:t>IEEE SA Standards Board Operations Manual</a:t>
            </a:r>
            <a:r>
              <a:rPr lang="en-US" altLang="en-US" sz="2000" b="1" dirty="0">
                <a:solidFill>
                  <a:schemeClr val="tx1"/>
                </a:solidFill>
                <a:latin typeface="Calibri" panose="020F0502020204030204" pitchFamily="34" charset="0"/>
                <a:cs typeface="Calibri" panose="020F0502020204030204" pitchFamily="34" charset="0"/>
              </a:rPr>
              <a:t> </a:t>
            </a:r>
            <a:r>
              <a:rPr lang="en-US" altLang="en-US" sz="1600" b="1" dirty="0">
                <a:solidFill>
                  <a:schemeClr val="tx1"/>
                </a:solidFill>
                <a:latin typeface="Calibri" panose="020F0502020204030204" pitchFamily="34" charset="0"/>
                <a:cs typeface="Calibri" panose="020F0502020204030204" pitchFamily="34" charset="0"/>
              </a:rPr>
              <a:t>(</a:t>
            </a:r>
            <a:r>
              <a:rPr lang="en-US" altLang="en-US" sz="1600" dirty="0">
                <a:solidFill>
                  <a:schemeClr val="tx1"/>
                </a:solidFill>
                <a:latin typeface="Calibri" panose="020F0502020204030204" pitchFamily="34" charset="0"/>
                <a:cs typeface="Calibri" panose="020F0502020204030204" pitchFamily="34" charset="0"/>
                <a:hlinkClick r:id="rId4"/>
              </a:rPr>
              <a:t>https://standards.ieee.org/about/policies/opman/sect6.html#6.3</a:t>
            </a:r>
            <a:r>
              <a:rPr lang="en-US" altLang="en-US" sz="1600" b="1" dirty="0">
                <a:solidFill>
                  <a:schemeClr val="tx1"/>
                </a:solidFill>
                <a:latin typeface="Calibri" panose="020F0502020204030204" pitchFamily="34" charset="0"/>
                <a:cs typeface="Calibri" panose="020F0502020204030204" pitchFamily="34" charset="0"/>
              </a:rPr>
              <a:t>)</a:t>
            </a:r>
          </a:p>
          <a:p>
            <a:pPr lvl="1">
              <a:lnSpc>
                <a:spcPct val="90000"/>
              </a:lnSpc>
              <a:buFont typeface="Monotype Sorts"/>
              <a:buNone/>
            </a:pPr>
            <a:endParaRPr lang="en-US" altLang="en-US" dirty="0"/>
          </a:p>
          <a:p>
            <a:pPr lvl="1">
              <a:lnSpc>
                <a:spcPct val="90000"/>
              </a:lnSpc>
              <a:spcBef>
                <a:spcPct val="0"/>
              </a:spcBef>
              <a:buFont typeface="Monotype Sorts"/>
              <a:buNone/>
            </a:pPr>
            <a:r>
              <a:rPr lang="en-US" altLang="en-US" b="1" dirty="0">
                <a:solidFill>
                  <a:schemeClr val="tx1"/>
                </a:solidFill>
                <a:latin typeface="Calibri" panose="020F0502020204030204" pitchFamily="34" charset="0"/>
                <a:cs typeface="Calibri" panose="020F0502020204030204" pitchFamily="34" charset="0"/>
              </a:rPr>
              <a:t>	Material about the patent policy is available at </a:t>
            </a:r>
          </a:p>
          <a:p>
            <a:pPr lvl="1">
              <a:lnSpc>
                <a:spcPct val="90000"/>
              </a:lnSpc>
              <a:spcBef>
                <a:spcPct val="0"/>
              </a:spcBef>
              <a:buFont typeface="Monotype Sorts"/>
              <a:buNone/>
            </a:pPr>
            <a:r>
              <a:rPr lang="en-US" altLang="en-US" b="1" dirty="0">
                <a:solidFill>
                  <a:schemeClr val="tx1"/>
                </a:solidFill>
                <a:latin typeface="Calibri" panose="020F0502020204030204" pitchFamily="34" charset="0"/>
                <a:cs typeface="Calibri" panose="020F0502020204030204" pitchFamily="34" charset="0"/>
              </a:rPr>
              <a:t>	</a:t>
            </a:r>
            <a:r>
              <a:rPr lang="en-US" altLang="en-US" b="1" i="1" dirty="0">
                <a:solidFill>
                  <a:schemeClr val="tx1"/>
                </a:solidFill>
                <a:latin typeface="Calibri" panose="020F0502020204030204" pitchFamily="34" charset="0"/>
                <a:cs typeface="Calibri" panose="020F0502020204030204" pitchFamily="34" charset="0"/>
                <a:hlinkClick r:id="rId5"/>
              </a:rPr>
              <a:t>http://standards.ieee.org/about/sasb/patcom/materials.html</a:t>
            </a:r>
            <a:endParaRPr lang="en-US" altLang="en-US" b="1" i="1" dirty="0">
              <a:solidFill>
                <a:schemeClr val="tx1"/>
              </a:solidFill>
              <a:latin typeface="Calibri" panose="020F0502020204030204" pitchFamily="34" charset="0"/>
              <a:cs typeface="Calibri" panose="020F0502020204030204" pitchFamily="34" charset="0"/>
            </a:endParaRPr>
          </a:p>
          <a:p>
            <a:pPr lvl="1">
              <a:lnSpc>
                <a:spcPct val="90000"/>
              </a:lnSpc>
              <a:spcBef>
                <a:spcPct val="0"/>
              </a:spcBef>
              <a:buFont typeface="Monotype Sorts"/>
              <a:buNone/>
            </a:pPr>
            <a:endParaRPr lang="en-US" altLang="en-US" b="1" i="1" dirty="0">
              <a:solidFill>
                <a:schemeClr val="tx1"/>
              </a:solidFill>
              <a:latin typeface="Calibri" panose="020F0502020204030204" pitchFamily="34" charset="0"/>
              <a:cs typeface="Calibri" panose="020F0502020204030204" pitchFamily="34" charset="0"/>
            </a:endParaRPr>
          </a:p>
          <a:p>
            <a:pPr lvl="1">
              <a:lnSpc>
                <a:spcPct val="90000"/>
              </a:lnSpc>
              <a:spcBef>
                <a:spcPct val="0"/>
              </a:spcBef>
              <a:buFont typeface="Monotype Sorts"/>
              <a:buNone/>
            </a:pPr>
            <a:endParaRPr lang="en-US" altLang="en-US" sz="3200" b="1" dirty="0">
              <a:solidFill>
                <a:schemeClr val="tx1"/>
              </a:solidFill>
              <a:latin typeface="Calibri" panose="020F0502020204030204" pitchFamily="34" charset="0"/>
              <a:cs typeface="Calibri" panose="020F0502020204030204" pitchFamily="34" charset="0"/>
            </a:endParaRPr>
          </a:p>
          <a:p>
            <a:pPr lvl="1" algn="ctr">
              <a:lnSpc>
                <a:spcPct val="90000"/>
              </a:lnSpc>
              <a:spcBef>
                <a:spcPct val="0"/>
              </a:spcBef>
              <a:buFont typeface="Monotype Sorts"/>
              <a:buNone/>
            </a:pPr>
            <a:r>
              <a:rPr lang="en-US" altLang="en-US" sz="3200" b="1" dirty="0">
                <a:solidFill>
                  <a:schemeClr val="tx1"/>
                </a:solidFill>
                <a:latin typeface="Calibri" panose="020F0502020204030204" pitchFamily="34" charset="0"/>
                <a:cs typeface="Calibri" panose="020F0502020204030204" pitchFamily="34" charset="0"/>
              </a:rPr>
              <a:t>	If you have questions, contact the IEEE-SA Standards Board Patent Committee Administrator at patcom@ieee.org</a:t>
            </a:r>
          </a:p>
          <a:p>
            <a:endParaRPr lang="en-US" dirty="0"/>
          </a:p>
        </p:txBody>
      </p:sp>
      <p:sp>
        <p:nvSpPr>
          <p:cNvPr id="6" name="Slide Number Placeholder 5">
            <a:extLst>
              <a:ext uri="{FF2B5EF4-FFF2-40B4-BE49-F238E27FC236}">
                <a16:creationId xmlns:a16="http://schemas.microsoft.com/office/drawing/2014/main" id="{650B3BC2-D94E-717C-970C-D0412B503F8D}"/>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18</a:t>
            </a:fld>
            <a:endParaRPr lang="en-GB" dirty="0"/>
          </a:p>
        </p:txBody>
      </p:sp>
      <p:sp>
        <p:nvSpPr>
          <p:cNvPr id="11267" name="Rectangle 3"/>
          <p:cNvSpPr>
            <a:spLocks noChangeArrowheads="1"/>
          </p:cNvSpPr>
          <p:nvPr/>
        </p:nvSpPr>
        <p:spPr bwMode="auto">
          <a:xfrm>
            <a:off x="2057400" y="609600"/>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rgbClr val="CC3300"/>
              </a:buClr>
              <a:buSzPct val="50000"/>
              <a:buFont typeface="Monotype Sorts"/>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9pPr>
          </a:lstStyle>
          <a:p>
            <a:pPr algn="ctr">
              <a:spcBef>
                <a:spcPct val="0"/>
              </a:spcBef>
              <a:buClrTx/>
              <a:buSzTx/>
              <a:buFontTx/>
              <a:buNone/>
            </a:pPr>
            <a:endParaRPr lang="en-GB" altLang="en-US" sz="2400" b="1" u="sng">
              <a:latin typeface="Helvetica" panose="020B0604020202020204" pitchFamily="34" charset="0"/>
            </a:endParaRPr>
          </a:p>
        </p:txBody>
      </p:sp>
      <p:sp>
        <p:nvSpPr>
          <p:cNvPr id="4" name="Footer Placeholder 3">
            <a:extLst>
              <a:ext uri="{FF2B5EF4-FFF2-40B4-BE49-F238E27FC236}">
                <a16:creationId xmlns:a16="http://schemas.microsoft.com/office/drawing/2014/main" id="{26A9FE62-38DB-D8DB-7EB8-0C7A87823ED3}"/>
              </a:ext>
            </a:extLst>
          </p:cNvPr>
          <p:cNvSpPr>
            <a:spLocks noGrp="1"/>
          </p:cNvSpPr>
          <p:nvPr>
            <p:ph type="ftr" sz="quarter" idx="10"/>
          </p:nvPr>
        </p:nvSpPr>
        <p:spPr/>
        <p:txBody>
          <a:bodyPr/>
          <a:lstStyle/>
          <a:p>
            <a:pPr>
              <a:defRPr/>
            </a:pPr>
            <a:r>
              <a:rPr lang="en-US"/>
              <a:t>Michael Montemurro, Huawei</a:t>
            </a:r>
            <a:endParaRPr lang="en-US" dirty="0"/>
          </a:p>
        </p:txBody>
      </p:sp>
    </p:spTree>
    <p:extLst>
      <p:ext uri="{BB962C8B-B14F-4D97-AF65-F5344CB8AC3E}">
        <p14:creationId xmlns:p14="http://schemas.microsoft.com/office/powerpoint/2010/main" val="2090664063"/>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p:txBody>
          <a:bodyPr>
            <a:normAutofit/>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p:txBody>
          <a:bodyPr>
            <a:normAutofit lnSpcReduction="10000"/>
          </a:bodyPr>
          <a:lstStyle/>
          <a:p>
            <a:pPr>
              <a:buFont typeface="Arial" panose="020B0604020202020204" pitchFamily="34" charset="0"/>
              <a:buChar char="•"/>
            </a:pPr>
            <a:r>
              <a:rPr lang="en-US" altLang="en-US" sz="2133" dirty="0"/>
              <a:t>By participating in this activity, you agree to comply with the IEEE Code of Ethics, all applicable laws, and all IEEE policies and procedures including, but not limited to, the IEEE SA Copyright Policy. </a:t>
            </a:r>
          </a:p>
          <a:p>
            <a:pPr marL="457200" indent="-457200">
              <a:spcBef>
                <a:spcPts val="0"/>
              </a:spcBef>
              <a:spcAft>
                <a:spcPts val="0"/>
              </a:spcAft>
              <a:buClr>
                <a:srgbClr val="CC3300"/>
              </a:buClr>
              <a:buSzPct val="50000"/>
              <a:buFont typeface="Arial" panose="020B0604020202020204" pitchFamily="34" charset="0"/>
              <a:buChar char="•"/>
            </a:pPr>
            <a:endParaRPr lang="en-US" altLang="en-US" sz="2933" dirty="0">
              <a:latin typeface="Calibri" pitchFamily="34" charset="0"/>
              <a:cs typeface="Calibri" pitchFamily="34" charset="0"/>
            </a:endParaRPr>
          </a:p>
          <a:p>
            <a:pPr marL="857250" lvl="1" indent="-342900">
              <a:buSzPct val="150000"/>
              <a:buFont typeface="Arial" panose="020B0604020202020204" pitchFamily="34" charset="0"/>
              <a:buChar char="•"/>
            </a:pPr>
            <a:r>
              <a:rPr lang="en-US" altLang="en-US" sz="2067" dirty="0"/>
              <a:t>Previously Published material (copyright assertion indicated) shall not be presented/submitted to the Working Group nor incorporated into a Working Group draft unless permission is granted. </a:t>
            </a:r>
          </a:p>
          <a:p>
            <a:pPr marL="857250" lvl="1" indent="-342900">
              <a:buSzPct val="150000"/>
              <a:buFont typeface="Arial" panose="020B0604020202020204" pitchFamily="34" charset="0"/>
              <a:buChar char="•"/>
            </a:pPr>
            <a:r>
              <a:rPr lang="en-US" altLang="en-US" sz="2067" dirty="0"/>
              <a:t>Prior to presentation or submission, you shall notify the Working Group Chair of previously Published material and should assist the Chair in obtaining copyright permission acceptable to IEEE SA.</a:t>
            </a:r>
          </a:p>
          <a:p>
            <a:pPr marL="857250" lvl="1" indent="-342900">
              <a:buSzPct val="150000"/>
              <a:buFont typeface="Arial" panose="020B0604020202020204" pitchFamily="34" charset="0"/>
              <a:buChar char="•"/>
            </a:pPr>
            <a:r>
              <a:rPr lang="en-US" altLang="en-US" sz="2067" dirty="0"/>
              <a:t>For material that is not previously Published, IEEE is automatically granted a license to use any material that is presented or submitted.</a:t>
            </a:r>
          </a:p>
          <a:p>
            <a:pPr marL="1257300" lvl="2" indent="-342900">
              <a:buSzPct val="150000"/>
              <a:buFont typeface="Arial" panose="020B0604020202020204" pitchFamily="34" charset="0"/>
              <a:buChar char="•"/>
            </a:pPr>
            <a:endParaRPr lang="en-US" altLang="en-US" sz="1867" dirty="0"/>
          </a:p>
        </p:txBody>
      </p:sp>
      <p:sp>
        <p:nvSpPr>
          <p:cNvPr id="6" name="Footer Placeholder 5"/>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dirty="0"/>
              <a:t>Michael Montemurro, Huawei</a:t>
            </a:r>
          </a:p>
        </p:txBody>
      </p:sp>
      <p:sp>
        <p:nvSpPr>
          <p:cNvPr id="7" name="Slide Number Placeholder 6">
            <a:extLst>
              <a:ext uri="{FF2B5EF4-FFF2-40B4-BE49-F238E27FC236}">
                <a16:creationId xmlns:a16="http://schemas.microsoft.com/office/drawing/2014/main" id="{03F642B0-A622-B878-EE01-BC60F8607753}"/>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19</a:t>
            </a:fld>
            <a:endParaRPr lang="en-GB" dirty="0"/>
          </a:p>
        </p:txBody>
      </p:sp>
    </p:spTree>
    <p:extLst>
      <p:ext uri="{BB962C8B-B14F-4D97-AF65-F5344CB8AC3E}">
        <p14:creationId xmlns:p14="http://schemas.microsoft.com/office/powerpoint/2010/main" val="34646500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C8C5802-0D60-46E2-A811-3DDD2A430FA1}"/>
              </a:ext>
            </a:extLst>
          </p:cNvPr>
          <p:cNvSpPr>
            <a:spLocks noGrp="1"/>
          </p:cNvSpPr>
          <p:nvPr>
            <p:ph type="title"/>
          </p:nvPr>
        </p:nvSpPr>
        <p:spPr/>
        <p:txBody>
          <a:bodyPr/>
          <a:lstStyle/>
          <a:p>
            <a:r>
              <a:rPr lang="en-CA" dirty="0"/>
              <a:t>Abstract</a:t>
            </a:r>
          </a:p>
        </p:txBody>
      </p:sp>
      <p:sp>
        <p:nvSpPr>
          <p:cNvPr id="5" name="Content Placeholder 4">
            <a:extLst>
              <a:ext uri="{FF2B5EF4-FFF2-40B4-BE49-F238E27FC236}">
                <a16:creationId xmlns:a16="http://schemas.microsoft.com/office/drawing/2014/main" id="{CE3CB10D-55A8-4529-BEDD-F608F8F8F2BA}"/>
              </a:ext>
            </a:extLst>
          </p:cNvPr>
          <p:cNvSpPr>
            <a:spLocks noGrp="1"/>
          </p:cNvSpPr>
          <p:nvPr>
            <p:ph idx="1"/>
          </p:nvPr>
        </p:nvSpPr>
        <p:spPr/>
        <p:txBody>
          <a:bodyPr/>
          <a:lstStyle/>
          <a:p>
            <a:pPr marL="0" indent="0">
              <a:buNone/>
            </a:pPr>
            <a:r>
              <a:rPr lang="en-US" altLang="en-US" dirty="0"/>
              <a:t>This presentation contains the IEEE 802.11 </a:t>
            </a:r>
            <a:r>
              <a:rPr lang="en-US" altLang="en-US" dirty="0" err="1"/>
              <a:t>REVmf</a:t>
            </a:r>
            <a:r>
              <a:rPr lang="en-US" altLang="en-US" dirty="0"/>
              <a:t> agenda for the September 2025 session.</a:t>
            </a:r>
            <a:endParaRPr lang="en-CA" dirty="0"/>
          </a:p>
        </p:txBody>
      </p:sp>
      <p:sp>
        <p:nvSpPr>
          <p:cNvPr id="2" name="Footer Placeholder 1">
            <a:extLst>
              <a:ext uri="{FF2B5EF4-FFF2-40B4-BE49-F238E27FC236}">
                <a16:creationId xmlns:a16="http://schemas.microsoft.com/office/drawing/2014/main" id="{9E02E723-23B8-494B-B023-844FE9E508BE}"/>
              </a:ext>
            </a:extLst>
          </p:cNvPr>
          <p:cNvSpPr>
            <a:spLocks noGrp="1"/>
          </p:cNvSpPr>
          <p:nvPr>
            <p:ph type="ftr" sz="quarter" idx="10"/>
          </p:nvPr>
        </p:nvSpPr>
        <p:spPr/>
        <p:txBody>
          <a:bodyPr/>
          <a:lstStyle/>
          <a:p>
            <a:pPr>
              <a:defRPr/>
            </a:pPr>
            <a:r>
              <a:rPr lang="en-US"/>
              <a:t>Michael Montemurro, Huawei</a:t>
            </a:r>
          </a:p>
        </p:txBody>
      </p:sp>
      <p:sp>
        <p:nvSpPr>
          <p:cNvPr id="3" name="Slide Number Placeholder 2">
            <a:extLst>
              <a:ext uri="{FF2B5EF4-FFF2-40B4-BE49-F238E27FC236}">
                <a16:creationId xmlns:a16="http://schemas.microsoft.com/office/drawing/2014/main" id="{1D2AAB4D-61D0-4EF4-81DA-F406BA500B73}"/>
              </a:ext>
            </a:extLst>
          </p:cNvPr>
          <p:cNvSpPr>
            <a:spLocks noGrp="1"/>
          </p:cNvSpPr>
          <p:nvPr>
            <p:ph type="sldNum" sz="quarter" idx="11"/>
          </p:nvPr>
        </p:nvSpPr>
        <p:spPr>
          <a:xfrm>
            <a:off x="5930396" y="6475413"/>
            <a:ext cx="432811" cy="184666"/>
          </a:xfrm>
        </p:spPr>
        <p:txBody>
          <a:bodyPr/>
          <a:lstStyle/>
          <a:p>
            <a:pPr>
              <a:defRPr/>
            </a:pPr>
            <a:r>
              <a:rPr lang="en-US" altLang="en-US"/>
              <a:t>Slide </a:t>
            </a:r>
            <a:fld id="{6835F41C-DEDC-4438-917D-1D94D2D033D6}" type="slidenum">
              <a:rPr lang="en-US" altLang="en-US" smtClean="0"/>
              <a:pPr>
                <a:defRPr/>
              </a:pPr>
              <a:t>2</a:t>
            </a:fld>
            <a:endParaRPr lang="en-US" altLang="en-US"/>
          </a:p>
        </p:txBody>
      </p:sp>
    </p:spTree>
    <p:extLst>
      <p:ext uri="{BB962C8B-B14F-4D97-AF65-F5344CB8AC3E}">
        <p14:creationId xmlns:p14="http://schemas.microsoft.com/office/powerpoint/2010/main" val="13660828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p:txBody>
          <a:bodyPr>
            <a:normAutofit/>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p:txBody>
          <a:bodyPr>
            <a:noAutofit/>
          </a:bodyPr>
          <a:lstStyle/>
          <a:p>
            <a:pPr marL="1200150" lvl="2" indent="-285750">
              <a:buSzPct val="150000"/>
              <a:buFont typeface="Arial" panose="020B0604020202020204" pitchFamily="34" charset="0"/>
              <a:buChar char="•"/>
            </a:pPr>
            <a:r>
              <a:rPr lang="en-US" dirty="0"/>
              <a:t>The IEEE SA Copyright Policy is described in the IEEE SA Standards Board Bylaws and IEEE SA Standards Board Operations Manual</a:t>
            </a:r>
          </a:p>
          <a:p>
            <a:pPr marL="1657350" lvl="3" indent="-285750">
              <a:buSzPct val="150000"/>
              <a:buFont typeface="Arial" panose="020B0604020202020204" pitchFamily="34" charset="0"/>
              <a:buChar char="•"/>
            </a:pPr>
            <a:r>
              <a:rPr lang="en-US" sz="1800" dirty="0"/>
              <a:t>IEEE SA Copyright Policy, see </a:t>
            </a:r>
            <a:br>
              <a:rPr lang="en-US" sz="1800" dirty="0"/>
            </a:br>
            <a:r>
              <a:rPr lang="en-US" sz="1800" dirty="0"/>
              <a:t>	Clause 7 of the IEEE SA Standards Board Bylaws</a:t>
            </a:r>
            <a:br>
              <a:rPr lang="en-US" sz="1800" dirty="0"/>
            </a:br>
            <a:r>
              <a:rPr lang="en-US" sz="1800" dirty="0"/>
              <a:t> 	</a:t>
            </a:r>
            <a:r>
              <a:rPr lang="en-US" dirty="0">
                <a:hlinkClick r:id="rId2"/>
              </a:rPr>
              <a:t>https://standards.ieee.org/about/policies/bylaws/sect6-7.html#7</a:t>
            </a:r>
            <a:br>
              <a:rPr lang="en-US" dirty="0"/>
            </a:br>
            <a:r>
              <a:rPr lang="en-US" sz="1800" dirty="0"/>
              <a:t>	Clause 6.1 of the IEEE SA Standards Board Operations Manual</a:t>
            </a:r>
            <a:br>
              <a:rPr lang="en-US" sz="1800" dirty="0"/>
            </a:br>
            <a:r>
              <a:rPr lang="en-US" sz="1800" dirty="0"/>
              <a:t>	</a:t>
            </a:r>
            <a:r>
              <a:rPr lang="en-US" dirty="0">
                <a:hlinkClick r:id="rId3"/>
              </a:rPr>
              <a:t>https://standards.ieee.org/about/policies/opman/sect6.html</a:t>
            </a:r>
            <a:endParaRPr lang="en-US" dirty="0"/>
          </a:p>
          <a:p>
            <a:pPr marL="1200150" lvl="2" indent="-285750">
              <a:buSzPct val="150000"/>
              <a:buFont typeface="Arial" panose="020B0604020202020204" pitchFamily="34" charset="0"/>
              <a:buChar char="•"/>
            </a:pPr>
            <a:r>
              <a:rPr lang="en-US" dirty="0"/>
              <a:t>IEEE SA Copyright Permission</a:t>
            </a:r>
          </a:p>
          <a:p>
            <a:pPr marL="1657350" lvl="3" indent="-285750">
              <a:buSzPct val="150000"/>
              <a:buFont typeface="Arial" panose="020B0604020202020204" pitchFamily="34" charset="0"/>
              <a:buChar char="•"/>
            </a:pPr>
            <a:r>
              <a:rPr lang="en-US" dirty="0">
                <a:hlinkClick r:id="rId4"/>
              </a:rPr>
              <a:t>https://standards.ieee.org/content/dam/ieee-standards/standards/web/documents/other/permissionltrs.zip</a:t>
            </a:r>
            <a:endParaRPr lang="en-US" dirty="0"/>
          </a:p>
          <a:p>
            <a:pPr marL="1200150" lvl="2" indent="-285750">
              <a:buSzPct val="150000"/>
              <a:buFont typeface="Arial" panose="020B0604020202020204" pitchFamily="34" charset="0"/>
              <a:buChar char="•"/>
            </a:pPr>
            <a:r>
              <a:rPr lang="en-US" dirty="0"/>
              <a:t>IEEE SA Copyright FAQs</a:t>
            </a:r>
          </a:p>
          <a:p>
            <a:pPr marL="1657350" lvl="3" indent="-285750">
              <a:buSzPct val="150000"/>
              <a:buFont typeface="Arial" panose="020B0604020202020204" pitchFamily="34" charset="0"/>
              <a:buChar char="•"/>
            </a:pPr>
            <a:r>
              <a:rPr lang="en-US" dirty="0">
                <a:hlinkClick r:id="rId5"/>
              </a:rPr>
              <a:t>http://standards.ieee.org/faqs/copyrights.html/</a:t>
            </a:r>
            <a:endParaRPr lang="en-US" dirty="0"/>
          </a:p>
          <a:p>
            <a:pPr marL="1200150" lvl="2" indent="-285750">
              <a:buSzPct val="150000"/>
              <a:buFont typeface="Arial" panose="020B0604020202020204" pitchFamily="34" charset="0"/>
              <a:buChar char="•"/>
            </a:pPr>
            <a:r>
              <a:rPr lang="en-US" dirty="0"/>
              <a:t>IEEE SA Best Practices for IEEE Standards Development </a:t>
            </a:r>
          </a:p>
          <a:p>
            <a:pPr marL="1657350" lvl="3" indent="-285750">
              <a:buSzPct val="150000"/>
              <a:buFont typeface="Arial" panose="020B0604020202020204" pitchFamily="34" charset="0"/>
              <a:buChar char="•"/>
            </a:pPr>
            <a:r>
              <a:rPr lang="en-US" dirty="0">
                <a:hlinkClick r:id="rId6"/>
              </a:rPr>
              <a:t>http://standards.ieee.org/develop/policies/best_practices_for_ieee_standards_development_051215.pdf</a:t>
            </a:r>
            <a:endParaRPr lang="en-US" dirty="0"/>
          </a:p>
          <a:p>
            <a:pPr marL="1200150" lvl="2" indent="-285750">
              <a:buSzPct val="150000"/>
              <a:buFont typeface="Arial" panose="020B0604020202020204" pitchFamily="34" charset="0"/>
              <a:buChar char="•"/>
            </a:pPr>
            <a:r>
              <a:rPr lang="en-US" dirty="0"/>
              <a:t>Distribution of Draft Standards (see 6.1.3 of the SASB Operations Manual)</a:t>
            </a:r>
          </a:p>
          <a:p>
            <a:pPr marL="1657350" lvl="3" indent="-285750">
              <a:buSzPct val="150000"/>
              <a:buFont typeface="Arial" panose="020B0604020202020204" pitchFamily="34" charset="0"/>
              <a:buChar char="•"/>
            </a:pPr>
            <a:r>
              <a:rPr lang="en-US" dirty="0">
                <a:hlinkClick r:id="rId3"/>
              </a:rPr>
              <a:t>https://standards.ieee.org/about/policies/opman/sect6.html</a:t>
            </a:r>
            <a:endParaRPr lang="en-US" dirty="0"/>
          </a:p>
          <a:p>
            <a:pPr marL="1200150" lvl="2" indent="-285750">
              <a:buSzPct val="150000"/>
              <a:buFont typeface="Arial" panose="020B0604020202020204" pitchFamily="34" charset="0"/>
              <a:buChar char="•"/>
            </a:pPr>
            <a:endParaRPr lang="en-US" altLang="en-US" sz="1600" dirty="0"/>
          </a:p>
        </p:txBody>
      </p:sp>
      <p:sp>
        <p:nvSpPr>
          <p:cNvPr id="6" name="Footer Placeholder 5"/>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dirty="0"/>
              <a:t>Michael Montemurro, Huawei</a:t>
            </a:r>
          </a:p>
        </p:txBody>
      </p:sp>
      <p:sp>
        <p:nvSpPr>
          <p:cNvPr id="8" name="Slide Number Placeholder 7">
            <a:extLst>
              <a:ext uri="{FF2B5EF4-FFF2-40B4-BE49-F238E27FC236}">
                <a16:creationId xmlns:a16="http://schemas.microsoft.com/office/drawing/2014/main" id="{AAC1A0D9-34EB-4421-F61A-F8271375435C}"/>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20</a:t>
            </a:fld>
            <a:endParaRPr lang="en-GB" dirty="0"/>
          </a:p>
        </p:txBody>
      </p:sp>
    </p:spTree>
    <p:extLst>
      <p:ext uri="{BB962C8B-B14F-4D97-AF65-F5344CB8AC3E}">
        <p14:creationId xmlns:p14="http://schemas.microsoft.com/office/powerpoint/2010/main" val="131171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Participant behavior in IEEE-SA activities is guided</a:t>
            </a:r>
            <a:br>
              <a:rPr lang="en-US" dirty="0"/>
            </a:br>
            <a:r>
              <a:rPr lang="en-US" dirty="0"/>
              <a:t>by the IEEE Codes of Ethics &amp; Conduct</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All participants in IEEE-SA activities are expected to adhere to the core principles underlying the:</a:t>
            </a:r>
          </a:p>
          <a:p>
            <a:pPr lvl="1">
              <a:buFont typeface="Arial" panose="020B0604020202020204" pitchFamily="34" charset="0"/>
              <a:buChar char="•"/>
            </a:pPr>
            <a:r>
              <a:rPr lang="en-US" sz="1800" dirty="0">
                <a:hlinkClick r:id="rId2"/>
              </a:rPr>
              <a:t>IEEE Code of Ethics</a:t>
            </a:r>
            <a:endParaRPr lang="en-US" sz="1800" dirty="0"/>
          </a:p>
          <a:p>
            <a:pPr lvl="1">
              <a:buFont typeface="Arial" panose="020B0604020202020204" pitchFamily="34" charset="0"/>
              <a:buChar char="•"/>
            </a:pPr>
            <a:r>
              <a:rPr lang="en-US" sz="1800" dirty="0">
                <a:hlinkClick r:id="rId3"/>
              </a:rPr>
              <a:t>IEEE Code of Conduct</a:t>
            </a:r>
            <a:endParaRPr lang="en-US" sz="1800" dirty="0"/>
          </a:p>
          <a:p>
            <a:pPr>
              <a:buFont typeface="Arial" panose="020B0604020202020204" pitchFamily="34" charset="0"/>
              <a:buChar char="•"/>
            </a:pPr>
            <a:r>
              <a:rPr lang="en-US" dirty="0"/>
              <a:t>The core principles of the IEEE Codes of Ethics &amp; Conduct are to:</a:t>
            </a:r>
          </a:p>
          <a:p>
            <a:pPr lvl="1">
              <a:buFont typeface="Arial" panose="020B0604020202020204" pitchFamily="34" charset="0"/>
              <a:buChar char="•"/>
            </a:pPr>
            <a:r>
              <a:rPr lang="en-US" sz="1800" i="1" dirty="0"/>
              <a:t>Uphold the highest standards of integrity, responsible behavior, and ethical and professional conduct</a:t>
            </a:r>
          </a:p>
          <a:p>
            <a:pPr lvl="1">
              <a:buFont typeface="Arial" panose="020B0604020202020204" pitchFamily="34" charset="0"/>
              <a:buChar char="•"/>
            </a:pPr>
            <a:r>
              <a:rPr lang="en-US" sz="1800" i="1" dirty="0"/>
              <a:t>Treat people fairly and with respect, to not engage in harassment, discrimination, or retaliation, and to protect people's privacy.</a:t>
            </a:r>
          </a:p>
          <a:p>
            <a:pPr lvl="1">
              <a:buFont typeface="Arial" panose="020B0604020202020204" pitchFamily="34" charset="0"/>
              <a:buChar char="•"/>
            </a:pPr>
            <a:r>
              <a:rPr lang="en-US" sz="1800" i="1" dirty="0"/>
              <a:t>Avoid injuring others, their property, reputation, or employment by false or malicious action</a:t>
            </a:r>
          </a:p>
          <a:p>
            <a:pPr>
              <a:buFont typeface="Arial" panose="020B0604020202020204" pitchFamily="34" charset="0"/>
              <a:buChar char="•"/>
            </a:pPr>
            <a:r>
              <a:rPr lang="en-US" dirty="0"/>
              <a:t>The most recent versions of these Codes are available at</a:t>
            </a:r>
          </a:p>
          <a:p>
            <a:pPr lvl="1">
              <a:buFont typeface="Arial" panose="020B0604020202020204" pitchFamily="34" charset="0"/>
              <a:buChar char="•"/>
            </a:pPr>
            <a:r>
              <a:rPr lang="en-US" sz="1800" dirty="0">
                <a:hlinkClick r:id="rId4"/>
              </a:rPr>
              <a:t>http://www.ieee.org/about/corporate/governance</a:t>
            </a:r>
            <a:endParaRPr lang="en-US" sz="1800" dirty="0"/>
          </a:p>
        </p:txBody>
      </p:sp>
      <p:sp>
        <p:nvSpPr>
          <p:cNvPr id="5" name="Footer Placeholder 4"/>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dirty="0"/>
              <a:t>Michael Montemurro, Huawei</a:t>
            </a:r>
          </a:p>
        </p:txBody>
      </p:sp>
      <p:sp>
        <p:nvSpPr>
          <p:cNvPr id="7" name="Slide Number Placeholder 6">
            <a:extLst>
              <a:ext uri="{FF2B5EF4-FFF2-40B4-BE49-F238E27FC236}">
                <a16:creationId xmlns:a16="http://schemas.microsoft.com/office/drawing/2014/main" id="{91138408-7600-2456-CCBC-D1B17DBC0BE4}"/>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21</a:t>
            </a:fld>
            <a:endParaRPr lang="en-GB" dirty="0"/>
          </a:p>
        </p:txBody>
      </p:sp>
    </p:spTree>
    <p:extLst>
      <p:ext uri="{BB962C8B-B14F-4D97-AF65-F5344CB8AC3E}">
        <p14:creationId xmlns:p14="http://schemas.microsoft.com/office/powerpoint/2010/main" val="1933083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Participants in the IEEE-SA “individual process” shall</a:t>
            </a:r>
            <a:br>
              <a:rPr lang="en-US" dirty="0"/>
            </a:br>
            <a:r>
              <a:rPr lang="en-US" dirty="0"/>
              <a:t>act independently of others, including employers</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sz="2000" dirty="0"/>
              <a:t>The </a:t>
            </a:r>
            <a:r>
              <a:rPr lang="en-US" sz="2000" dirty="0">
                <a:hlinkClick r:id="rId2"/>
              </a:rPr>
              <a:t>IEEE-SA Standards Board Bylaws </a:t>
            </a:r>
            <a:r>
              <a:rPr lang="en-US" sz="2000" dirty="0"/>
              <a:t>require that “participants in the IEEE standards development individual process shall act based on their qualifications and experience”</a:t>
            </a:r>
          </a:p>
          <a:p>
            <a:pPr>
              <a:buFont typeface="Arial" panose="020B0604020202020204" pitchFamily="34" charset="0"/>
              <a:buChar char="•"/>
            </a:pPr>
            <a:r>
              <a:rPr lang="en-US" sz="2000" dirty="0"/>
              <a:t>This means participants:</a:t>
            </a:r>
          </a:p>
          <a:p>
            <a:pPr lvl="1">
              <a:buFont typeface="Arial" panose="020B0604020202020204" pitchFamily="34" charset="0"/>
              <a:buChar char="•"/>
            </a:pPr>
            <a:r>
              <a:rPr lang="en-US" sz="1800" b="1" dirty="0">
                <a:solidFill>
                  <a:srgbClr val="00B050"/>
                </a:solidFill>
              </a:rPr>
              <a:t>Shall act &amp; vote </a:t>
            </a:r>
            <a:r>
              <a:rPr lang="en-US" sz="1800" dirty="0"/>
              <a:t>based on their personal &amp; independent opinions derived from their expertise, knowledge, and qualifications</a:t>
            </a:r>
          </a:p>
          <a:p>
            <a:pPr lvl="1">
              <a:buFont typeface="Arial" panose="020B0604020202020204" pitchFamily="34" charset="0"/>
              <a:buChar char="•"/>
            </a:pPr>
            <a:r>
              <a:rPr lang="en-US" sz="1800" b="1" dirty="0">
                <a:solidFill>
                  <a:srgbClr val="FF0000"/>
                </a:solidFill>
              </a:rPr>
              <a:t>Shall not act or vote </a:t>
            </a:r>
            <a:r>
              <a:rPr lang="en-US" sz="1800" dirty="0"/>
              <a:t>based on any obligation to or any direction from any other person or organization, including an employer or client, regardless of any external commitments, agreements, contracts, or orders</a:t>
            </a:r>
          </a:p>
          <a:p>
            <a:pPr lvl="1">
              <a:buFont typeface="Arial" panose="020B0604020202020204" pitchFamily="34" charset="0"/>
              <a:buChar char="•"/>
            </a:pPr>
            <a:r>
              <a:rPr lang="en-US" sz="1800" b="1" dirty="0">
                <a:solidFill>
                  <a:srgbClr val="FF0000"/>
                </a:solidFill>
              </a:rPr>
              <a:t>Shall not direct </a:t>
            </a:r>
            <a:r>
              <a:rPr lang="en-US" sz="1800" dirty="0"/>
              <a:t>the actions or votes of other participants or retaliate against other participants for fulfilling their responsibility to act &amp; vote based on their personal &amp; independently developed opinions</a:t>
            </a:r>
          </a:p>
          <a:p>
            <a:pPr>
              <a:buFont typeface="Arial" panose="020B0604020202020204" pitchFamily="34" charset="0"/>
              <a:buChar char="•"/>
            </a:pPr>
            <a:r>
              <a:rPr lang="en-US" sz="2000" dirty="0"/>
              <a:t>By participating in standards activities using the “</a:t>
            </a:r>
            <a:r>
              <a:rPr lang="en-US" sz="2000" i="1" dirty="0"/>
              <a:t>individual process</a:t>
            </a:r>
            <a:r>
              <a:rPr lang="en-US" sz="2000" dirty="0"/>
              <a:t>”, you are deemed to accept these requirements; if you are unable to satisfy these requirements then you shall immediately cease any participation</a:t>
            </a:r>
          </a:p>
        </p:txBody>
      </p:sp>
      <p:sp>
        <p:nvSpPr>
          <p:cNvPr id="5" name="Footer Placeholder 4"/>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dirty="0"/>
              <a:t>Michael Montemurro, Huawei</a:t>
            </a:r>
          </a:p>
        </p:txBody>
      </p:sp>
      <p:sp>
        <p:nvSpPr>
          <p:cNvPr id="7" name="Slide Number Placeholder 6">
            <a:extLst>
              <a:ext uri="{FF2B5EF4-FFF2-40B4-BE49-F238E27FC236}">
                <a16:creationId xmlns:a16="http://schemas.microsoft.com/office/drawing/2014/main" id="{110A89E2-3353-1C94-DAE7-643CC3BAFEB2}"/>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22</a:t>
            </a:fld>
            <a:endParaRPr lang="en-GB" dirty="0"/>
          </a:p>
        </p:txBody>
      </p:sp>
    </p:spTree>
    <p:extLst>
      <p:ext uri="{BB962C8B-B14F-4D97-AF65-F5344CB8AC3E}">
        <p14:creationId xmlns:p14="http://schemas.microsoft.com/office/powerpoint/2010/main" val="13437058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IEEE-SA standards activities shall allow the fair &amp;</a:t>
            </a:r>
            <a:br>
              <a:rPr lang="en-US" dirty="0"/>
            </a:br>
            <a:r>
              <a:rPr lang="en-US" dirty="0"/>
              <a:t>equitable consideration of all viewpoints</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The </a:t>
            </a:r>
            <a:r>
              <a:rPr lang="en-US" dirty="0">
                <a:hlinkClick r:id="rId2"/>
              </a:rPr>
              <a:t>IEEE-SA Standards Board Bylaws </a:t>
            </a:r>
            <a:r>
              <a:rPr lang="en-US" dirty="0"/>
              <a:t>(clause 5.2.1.3) specifies that “</a:t>
            </a:r>
            <a:r>
              <a:rPr lang="en-US" i="1" dirty="0"/>
              <a:t>the standards development process shall not be dominated by any single interest category, individual, or organization</a:t>
            </a:r>
            <a:r>
              <a:rPr lang="en-US" dirty="0"/>
              <a:t>”</a:t>
            </a:r>
          </a:p>
          <a:p>
            <a:pPr lvl="1">
              <a:buFont typeface="Arial" panose="020B0604020202020204" pitchFamily="34" charset="0"/>
              <a:buChar char="•"/>
            </a:pPr>
            <a:r>
              <a:rPr lang="en-US" sz="1800" dirty="0"/>
              <a:t>This means no participant may exercise “</a:t>
            </a:r>
            <a:r>
              <a:rPr lang="en-US" sz="1800" i="1" dirty="0"/>
              <a:t>authority, leadership, or influence by reason of superior leverage, strength, or representation to the exclusion of fair and equitable consideration of other viewpoints</a:t>
            </a:r>
            <a:r>
              <a:rPr lang="en-US" sz="1800" dirty="0"/>
              <a:t>” or “</a:t>
            </a:r>
            <a:r>
              <a:rPr lang="en-US" sz="1800" i="1" dirty="0"/>
              <a:t>to hinder the progress of the standards development activity</a:t>
            </a:r>
            <a:r>
              <a:rPr lang="en-US" sz="1800" dirty="0"/>
              <a:t>”</a:t>
            </a:r>
          </a:p>
          <a:p>
            <a:pPr>
              <a:buFont typeface="Arial" panose="020B0604020202020204" pitchFamily="34" charset="0"/>
              <a:buChar char="•"/>
            </a:pPr>
            <a:r>
              <a:rPr lang="en-US" dirty="0"/>
              <a:t>This rule applies equally to those participating in a standards development project and to that project’s leadership group</a:t>
            </a:r>
          </a:p>
          <a:p>
            <a:pPr>
              <a:buFont typeface="Arial" panose="020B0604020202020204" pitchFamily="34" charset="0"/>
              <a:buChar char="•"/>
            </a:pPr>
            <a:r>
              <a:rPr lang="en-US" dirty="0"/>
              <a:t>Any person who reasonably suspects that dominance is occurring in a standards development project is encouraged to bring the issue to the attention of the Standards Committee or the project’s IEEE-SA Program Manager</a:t>
            </a:r>
          </a:p>
        </p:txBody>
      </p:sp>
      <p:sp>
        <p:nvSpPr>
          <p:cNvPr id="7" name="Slide Number Placeholder 6">
            <a:extLst>
              <a:ext uri="{FF2B5EF4-FFF2-40B4-BE49-F238E27FC236}">
                <a16:creationId xmlns:a16="http://schemas.microsoft.com/office/drawing/2014/main" id="{AB8863C5-F8EE-6769-140E-A6D37D005DAB}"/>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23</a:t>
            </a:fld>
            <a:endParaRPr lang="en-GB" dirty="0"/>
          </a:p>
        </p:txBody>
      </p:sp>
      <p:sp>
        <p:nvSpPr>
          <p:cNvPr id="4" name="Footer Placeholder 3">
            <a:extLst>
              <a:ext uri="{FF2B5EF4-FFF2-40B4-BE49-F238E27FC236}">
                <a16:creationId xmlns:a16="http://schemas.microsoft.com/office/drawing/2014/main" id="{7D927882-2C08-85C2-31CC-78853CD25050}"/>
              </a:ext>
            </a:extLst>
          </p:cNvPr>
          <p:cNvSpPr>
            <a:spLocks noGrp="1"/>
          </p:cNvSpPr>
          <p:nvPr>
            <p:ph type="ftr" sz="quarter" idx="10"/>
          </p:nvPr>
        </p:nvSpPr>
        <p:spPr/>
        <p:txBody>
          <a:bodyPr/>
          <a:lstStyle/>
          <a:p>
            <a:pPr>
              <a:defRPr/>
            </a:pPr>
            <a:r>
              <a:rPr lang="en-US"/>
              <a:t>Michael Montemurro, Huawei</a:t>
            </a:r>
            <a:endParaRPr lang="en-US" dirty="0"/>
          </a:p>
        </p:txBody>
      </p:sp>
    </p:spTree>
    <p:extLst>
      <p:ext uri="{BB962C8B-B14F-4D97-AF65-F5344CB8AC3E}">
        <p14:creationId xmlns:p14="http://schemas.microsoft.com/office/powerpoint/2010/main" val="9695427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IEEE SA Policy Documents</a:t>
            </a:r>
          </a:p>
        </p:txBody>
      </p:sp>
      <p:sp>
        <p:nvSpPr>
          <p:cNvPr id="3" name="Content Placeholder 2"/>
          <p:cNvSpPr>
            <a:spLocks noGrp="1"/>
          </p:cNvSpPr>
          <p:nvPr>
            <p:ph idx="1"/>
          </p:nvPr>
        </p:nvSpPr>
        <p:spPr/>
        <p:txBody>
          <a:bodyPr/>
          <a:lstStyle/>
          <a:p>
            <a:r>
              <a:rPr lang="en-US" sz="2000" dirty="0"/>
              <a:t>IEEE Code of Ethics</a:t>
            </a:r>
          </a:p>
          <a:p>
            <a:pPr lvl="1"/>
            <a:r>
              <a:rPr lang="en-US" sz="1800" dirty="0">
                <a:hlinkClick r:id="rId3"/>
              </a:rPr>
              <a:t>https://www.ieee.org/about/corporate/governance/p7-8.html</a:t>
            </a:r>
            <a:r>
              <a:rPr lang="en-US" sz="1800" dirty="0"/>
              <a:t> </a:t>
            </a:r>
          </a:p>
          <a:p>
            <a:r>
              <a:rPr lang="en-US" sz="2000" dirty="0"/>
              <a:t>IEEE Standards Association (IEEE-SA) Affiliation FAQ</a:t>
            </a:r>
          </a:p>
          <a:p>
            <a:pPr lvl="1"/>
            <a:r>
              <a:rPr lang="en-US" sz="1800" dirty="0">
                <a:hlinkClick r:id="rId4"/>
              </a:rPr>
              <a:t>https://standards.ieee.org/faqs/affiliation.html</a:t>
            </a:r>
            <a:r>
              <a:rPr lang="en-US" sz="1800" dirty="0"/>
              <a:t> </a:t>
            </a:r>
          </a:p>
          <a:p>
            <a:r>
              <a:rPr lang="en-US" sz="2000" dirty="0"/>
              <a:t>Antitrust and Competition Policy</a:t>
            </a:r>
          </a:p>
          <a:p>
            <a:pPr lvl="1"/>
            <a:r>
              <a:rPr lang="en-US" sz="1800" dirty="0">
                <a:hlinkClick r:id="rId5"/>
              </a:rPr>
              <a:t>https://standards.ieee.org/content/dam/ieee-standards/standards/web/documents/other/antitrust.pdf  </a:t>
            </a:r>
            <a:endParaRPr lang="en-US" sz="1800" dirty="0">
              <a:hlinkClick r:id="rId6"/>
            </a:endParaRPr>
          </a:p>
          <a:p>
            <a:r>
              <a:rPr lang="en-US" sz="2000" dirty="0"/>
              <a:t>Letter of Assurance Form</a:t>
            </a:r>
          </a:p>
          <a:p>
            <a:pPr lvl="1"/>
            <a:r>
              <a:rPr lang="en-US" sz="1800" dirty="0">
                <a:hlinkClick r:id="rId7"/>
              </a:rPr>
              <a:t>http://standards.ieee.org/develop/policies/bylaws/sect6-7.html#loa</a:t>
            </a:r>
            <a:r>
              <a:rPr lang="en-US" sz="1800" dirty="0"/>
              <a:t> </a:t>
            </a:r>
          </a:p>
          <a:p>
            <a:pPr lvl="1"/>
            <a:r>
              <a:rPr lang="en-US" sz="1800" dirty="0">
                <a:hlinkClick r:id="rId8"/>
              </a:rPr>
              <a:t>https://mentor.ieee.org/myproject/Public//mytools/mob/loa.pdf</a:t>
            </a:r>
            <a:endParaRPr lang="en-US" sz="1800" dirty="0">
              <a:hlinkClick r:id="rId6"/>
            </a:endParaRPr>
          </a:p>
          <a:p>
            <a:r>
              <a:rPr lang="en-US" sz="2000" dirty="0"/>
              <a:t>IEEE SA Patent FAQ &amp; Patent policy tutorial</a:t>
            </a:r>
          </a:p>
          <a:p>
            <a:pPr lvl="1"/>
            <a:r>
              <a:rPr lang="en-US" sz="1800" dirty="0">
                <a:hlinkClick r:id="rId9"/>
              </a:rPr>
              <a:t>https://standards.ieee.org/content/dam/ieee-standards/standards/web/documents/other/patents.pdf</a:t>
            </a:r>
            <a:endParaRPr lang="en-US" sz="1800" dirty="0"/>
          </a:p>
          <a:p>
            <a:pPr lvl="1"/>
            <a:r>
              <a:rPr lang="en-US" sz="1800" dirty="0">
                <a:hlinkClick r:id="rId10"/>
              </a:rPr>
              <a:t>https://mentor.ieee.org/myproject/Public/mytools/mob/patut.pdf </a:t>
            </a:r>
            <a:endParaRPr lang="en-US" sz="1800" dirty="0"/>
          </a:p>
          <a:p>
            <a:pPr>
              <a:buNone/>
            </a:pPr>
            <a:endParaRPr lang="en-GB" sz="1200" dirty="0"/>
          </a:p>
        </p:txBody>
      </p:sp>
      <p:sp>
        <p:nvSpPr>
          <p:cNvPr id="5" name="Footer Placeholder 4"/>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pPr>
              <a:defRPr/>
            </a:pPr>
            <a:r>
              <a:rPr lang="en-GB" dirty="0"/>
              <a:t>Michael Montemurro, Huawei</a:t>
            </a:r>
            <a:endParaRPr lang="en-US" dirty="0"/>
          </a:p>
        </p:txBody>
      </p:sp>
      <p:sp>
        <p:nvSpPr>
          <p:cNvPr id="7" name="Slide Number Placeholder 6">
            <a:extLst>
              <a:ext uri="{FF2B5EF4-FFF2-40B4-BE49-F238E27FC236}">
                <a16:creationId xmlns:a16="http://schemas.microsoft.com/office/drawing/2014/main" id="{B381C2A9-2FF3-466E-C914-A2DD53EC1F30}"/>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24</a:t>
            </a:fld>
            <a:endParaRPr lang="en-GB" dirty="0"/>
          </a:p>
        </p:txBody>
      </p:sp>
    </p:spTree>
    <p:extLst>
      <p:ext uri="{BB962C8B-B14F-4D97-AF65-F5344CB8AC3E}">
        <p14:creationId xmlns:p14="http://schemas.microsoft.com/office/powerpoint/2010/main" val="8981368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IEEE SA Rules Documents</a:t>
            </a:r>
          </a:p>
        </p:txBody>
      </p:sp>
      <p:sp>
        <p:nvSpPr>
          <p:cNvPr id="3" name="Content Placeholder 2"/>
          <p:cNvSpPr>
            <a:spLocks noGrp="1"/>
          </p:cNvSpPr>
          <p:nvPr>
            <p:ph idx="1"/>
          </p:nvPr>
        </p:nvSpPr>
        <p:spPr/>
        <p:txBody>
          <a:bodyPr/>
          <a:lstStyle/>
          <a:p>
            <a:endParaRPr lang="en-US" dirty="0"/>
          </a:p>
          <a:p>
            <a:r>
              <a:rPr lang="en-US" dirty="0"/>
              <a:t>The current version of the IEEE SA Standards Board Bylaws is available at: </a:t>
            </a:r>
          </a:p>
          <a:p>
            <a:pPr lvl="1">
              <a:buNone/>
            </a:pPr>
            <a:r>
              <a:rPr lang="en-US" sz="1800" dirty="0">
                <a:hlinkClick r:id="rId3"/>
              </a:rPr>
              <a:t>http://standards.ieee.org/develop/policies/bylaws/index.html</a:t>
            </a:r>
            <a:r>
              <a:rPr lang="en-US" sz="1800" dirty="0"/>
              <a:t> (HTML version) </a:t>
            </a:r>
          </a:p>
          <a:p>
            <a:pPr lvl="1">
              <a:buNone/>
            </a:pPr>
            <a:r>
              <a:rPr lang="en-US" sz="1800" dirty="0">
                <a:hlinkClick r:id="rId4"/>
              </a:rPr>
              <a:t>http://standards.ieee.org/develop/policies/bylaws/sb_bylaws.pdf</a:t>
            </a:r>
            <a:r>
              <a:rPr lang="en-US" sz="1800" dirty="0"/>
              <a:t> (PDF version)</a:t>
            </a:r>
            <a:r>
              <a:rPr lang="en-US" sz="1400" dirty="0"/>
              <a:t> </a:t>
            </a:r>
          </a:p>
          <a:p>
            <a:pPr>
              <a:buNone/>
            </a:pPr>
            <a:br>
              <a:rPr lang="en-US" sz="1600" dirty="0"/>
            </a:br>
            <a:endParaRPr lang="en-US" sz="1600" dirty="0"/>
          </a:p>
          <a:p>
            <a:r>
              <a:rPr lang="en-US" dirty="0"/>
              <a:t>The current version of the IEEE SA Standards Board Operations Manual is available at: </a:t>
            </a:r>
          </a:p>
          <a:p>
            <a:pPr lvl="1">
              <a:buNone/>
            </a:pPr>
            <a:r>
              <a:rPr lang="en-US" sz="1800" dirty="0">
                <a:hlinkClick r:id="rId5"/>
              </a:rPr>
              <a:t>http://standards.ieee.org/develop/policies/opman/index.html</a:t>
            </a:r>
            <a:r>
              <a:rPr lang="en-US" sz="1800" dirty="0"/>
              <a:t> (HTML version) </a:t>
            </a:r>
          </a:p>
          <a:p>
            <a:pPr lvl="1">
              <a:buNone/>
            </a:pPr>
            <a:r>
              <a:rPr lang="en-US" sz="1800" dirty="0">
                <a:hlinkClick r:id="rId6"/>
              </a:rPr>
              <a:t>http://standards.ieee.org/develop/policies/opman/sb_om.pdf</a:t>
            </a:r>
            <a:r>
              <a:rPr lang="en-US" sz="1800" dirty="0"/>
              <a:t> (PDF version) </a:t>
            </a:r>
            <a:endParaRPr lang="en-US" sz="1600" dirty="0"/>
          </a:p>
          <a:p>
            <a:pPr>
              <a:buNone/>
            </a:pPr>
            <a:endParaRPr lang="en-GB" sz="1200" dirty="0"/>
          </a:p>
        </p:txBody>
      </p:sp>
      <p:sp>
        <p:nvSpPr>
          <p:cNvPr id="5" name="Footer Placeholder 4"/>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pPr>
              <a:defRPr/>
            </a:pPr>
            <a:r>
              <a:rPr lang="en-GB" dirty="0"/>
              <a:t>Michael Montemurro, Huawei</a:t>
            </a:r>
            <a:endParaRPr lang="en-US" dirty="0"/>
          </a:p>
        </p:txBody>
      </p:sp>
      <p:sp>
        <p:nvSpPr>
          <p:cNvPr id="7" name="Slide Number Placeholder 6">
            <a:extLst>
              <a:ext uri="{FF2B5EF4-FFF2-40B4-BE49-F238E27FC236}">
                <a16:creationId xmlns:a16="http://schemas.microsoft.com/office/drawing/2014/main" id="{4312C110-CED9-D565-6378-8800EEEAA876}"/>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25</a:t>
            </a:fld>
            <a:endParaRPr lang="en-GB" dirty="0"/>
          </a:p>
        </p:txBody>
      </p:sp>
    </p:spTree>
    <p:extLst>
      <p:ext uri="{BB962C8B-B14F-4D97-AF65-F5344CB8AC3E}">
        <p14:creationId xmlns:p14="http://schemas.microsoft.com/office/powerpoint/2010/main" val="22218055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5B411-356B-4362-90AA-30C6AD27300A}"/>
              </a:ext>
            </a:extLst>
          </p:cNvPr>
          <p:cNvSpPr>
            <a:spLocks noGrp="1"/>
          </p:cNvSpPr>
          <p:nvPr>
            <p:ph type="title"/>
          </p:nvPr>
        </p:nvSpPr>
        <p:spPr>
          <a:xfrm>
            <a:off x="457200" y="685800"/>
            <a:ext cx="10820400" cy="1066800"/>
          </a:xfrm>
        </p:spPr>
        <p:txBody>
          <a:bodyPr/>
          <a:lstStyle/>
          <a:p>
            <a:r>
              <a:rPr lang="en-US" dirty="0"/>
              <a:t>Registration for the September IEEE 802 interim session</a:t>
            </a:r>
            <a:endParaRPr lang="en-CA" dirty="0"/>
          </a:p>
        </p:txBody>
      </p:sp>
      <p:sp>
        <p:nvSpPr>
          <p:cNvPr id="8195" name="Rectangle 3"/>
          <p:cNvSpPr>
            <a:spLocks noGrp="1" noChangeArrowheads="1"/>
          </p:cNvSpPr>
          <p:nvPr>
            <p:ph idx="1"/>
          </p:nvPr>
        </p:nvSpPr>
        <p:spPr/>
        <p:txBody>
          <a:bodyPr/>
          <a:lstStyle/>
          <a:p>
            <a:pPr marL="0" indent="0">
              <a:buNone/>
            </a:pPr>
            <a:r>
              <a:rPr lang="en-US" sz="1800" dirty="0"/>
              <a:t>This meeting is part of the September IEEE 802 interim session</a:t>
            </a:r>
          </a:p>
          <a:p>
            <a:pPr marL="0" indent="0">
              <a:buNone/>
            </a:pPr>
            <a:endParaRPr lang="en-US" sz="1800" dirty="0"/>
          </a:p>
          <a:p>
            <a:pPr marL="0" indent="0">
              <a:buNone/>
            </a:pPr>
            <a:r>
              <a:rPr lang="en-US" sz="1800" dirty="0"/>
              <a:t>You must pay the registration fee whether attending in-person or remotely</a:t>
            </a:r>
          </a:p>
          <a:p>
            <a:pPr marL="0" indent="0">
              <a:buNone/>
            </a:pPr>
            <a:endParaRPr lang="en-US" sz="1800" dirty="0"/>
          </a:p>
          <a:p>
            <a:pPr marL="0" indent="0">
              <a:buNone/>
            </a:pPr>
            <a:r>
              <a:rPr lang="en-US" sz="1800" dirty="0"/>
              <a:t>If you have not already done so, you can register here:</a:t>
            </a:r>
          </a:p>
          <a:p>
            <a:pPr marL="0" indent="0">
              <a:buNone/>
            </a:pPr>
            <a:endParaRPr lang="en-US" sz="1800" dirty="0"/>
          </a:p>
          <a:p>
            <a:pPr marL="0" indent="0">
              <a:buNone/>
            </a:pPr>
            <a:r>
              <a:rPr lang="en-US" sz="1800" dirty="0">
                <a:hlinkClick r:id="rId3"/>
              </a:rPr>
              <a:t>https://cvent.me/NMqv0R</a:t>
            </a:r>
            <a:r>
              <a:rPr lang="en-US" sz="1800" dirty="0"/>
              <a:t> </a:t>
            </a:r>
          </a:p>
          <a:p>
            <a:pPr marL="0" indent="0">
              <a:buNone/>
            </a:pPr>
            <a:endParaRPr lang="en-US" sz="1800" dirty="0"/>
          </a:p>
          <a:p>
            <a:pPr marL="0" indent="0">
              <a:buNone/>
            </a:pPr>
            <a:r>
              <a:rPr lang="en-US" sz="1800" dirty="0"/>
              <a:t>If you do not intend to register for this session you must leave this meeting and, if</a:t>
            </a:r>
          </a:p>
          <a:p>
            <a:pPr marL="0" indent="0">
              <a:buNone/>
            </a:pPr>
            <a:r>
              <a:rPr lang="en-US" sz="1800" dirty="0"/>
              <a:t>you have logged attendance on IMAT, email the 802.11 chair or vice chairs to</a:t>
            </a:r>
          </a:p>
          <a:p>
            <a:pPr marL="0" indent="0">
              <a:buNone/>
            </a:pPr>
            <a:r>
              <a:rPr lang="en-US" sz="1800" dirty="0"/>
              <a:t>have your attendance cancelled</a:t>
            </a:r>
          </a:p>
        </p:txBody>
      </p:sp>
      <p:sp>
        <p:nvSpPr>
          <p:cNvPr id="8197" name="Footer Placeholder 4"/>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Michael Montemurro, Huawei</a:t>
            </a:r>
          </a:p>
        </p:txBody>
      </p:sp>
      <p:sp>
        <p:nvSpPr>
          <p:cNvPr id="8194"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Slide </a:t>
            </a:r>
            <a:fld id="{87201003-0ED1-41BE-B15E-A3F7676968BE}" type="slidenum">
              <a:rPr lang="en-US" altLang="en-US" sz="1200" b="0"/>
              <a:pPr>
                <a:spcBef>
                  <a:spcPct val="0"/>
                </a:spcBef>
                <a:buFontTx/>
                <a:buNone/>
              </a:pPr>
              <a:t>3</a:t>
            </a:fld>
            <a:endParaRPr lang="en-US" altLang="en-US" sz="1200" b="0"/>
          </a:p>
        </p:txBody>
      </p:sp>
    </p:spTree>
    <p:extLst>
      <p:ext uri="{BB962C8B-B14F-4D97-AF65-F5344CB8AC3E}">
        <p14:creationId xmlns:p14="http://schemas.microsoft.com/office/powerpoint/2010/main" val="2423762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5B411-356B-4362-90AA-30C6AD27300A}"/>
              </a:ext>
            </a:extLst>
          </p:cNvPr>
          <p:cNvSpPr>
            <a:spLocks noGrp="1"/>
          </p:cNvSpPr>
          <p:nvPr>
            <p:ph type="title"/>
          </p:nvPr>
        </p:nvSpPr>
        <p:spPr/>
        <p:txBody>
          <a:bodyPr/>
          <a:lstStyle/>
          <a:p>
            <a:r>
              <a:rPr lang="en-CA" dirty="0"/>
              <a:t>Chair’s welcome and Patent Reminder</a:t>
            </a:r>
          </a:p>
        </p:txBody>
      </p:sp>
      <p:sp>
        <p:nvSpPr>
          <p:cNvPr id="8195" name="Rectangle 3"/>
          <p:cNvSpPr>
            <a:spLocks noGrp="1" noChangeArrowheads="1"/>
          </p:cNvSpPr>
          <p:nvPr>
            <p:ph idx="1"/>
          </p:nvPr>
        </p:nvSpPr>
        <p:spPr/>
        <p:txBody>
          <a:bodyPr/>
          <a:lstStyle/>
          <a:p>
            <a:r>
              <a:rPr lang="en-US" altLang="en-US" sz="1800" dirty="0"/>
              <a:t>Please announce your affiliation when you first address the group during a meeting slot</a:t>
            </a:r>
          </a:p>
          <a:p>
            <a:r>
              <a:rPr lang="en-US" altLang="en-US" sz="1800" dirty="0"/>
              <a:t>Cell Phones to be silent or Off</a:t>
            </a:r>
          </a:p>
          <a:p>
            <a:r>
              <a:rPr lang="en-US" altLang="en-US" sz="1800" dirty="0"/>
              <a:t>Attendance recording procedures</a:t>
            </a:r>
          </a:p>
          <a:p>
            <a:pPr lvl="1"/>
            <a:r>
              <a:rPr lang="en-US" altLang="zh-CN" sz="1600" u="sng" dirty="0">
                <a:hlinkClick r:id="rId3"/>
              </a:rPr>
              <a:t>https://imat.ieee.org/attendance</a:t>
            </a:r>
            <a:r>
              <a:rPr lang="en-US" altLang="zh-CN" sz="1600" dirty="0"/>
              <a:t> </a:t>
            </a:r>
            <a:endParaRPr lang="en-US" altLang="en-US" sz="1600" dirty="0"/>
          </a:p>
          <a:p>
            <a:r>
              <a:rPr lang="en-US" altLang="en-US" sz="1800" dirty="0"/>
              <a:t>Documentation</a:t>
            </a:r>
          </a:p>
          <a:p>
            <a:pPr lvl="1" algn="just"/>
            <a:r>
              <a:rPr lang="en-US" altLang="en-US" sz="1600" dirty="0">
                <a:hlinkClick r:id="rId4"/>
              </a:rPr>
              <a:t>http://mentor.ieee.org</a:t>
            </a:r>
            <a:endParaRPr lang="en-US" altLang="en-US" sz="1600" dirty="0"/>
          </a:p>
          <a:p>
            <a:pPr lvl="1" algn="just"/>
            <a:r>
              <a:rPr lang="en-US" altLang="en-US" sz="1600" dirty="0"/>
              <a:t>Use “</a:t>
            </a:r>
            <a:r>
              <a:rPr lang="en-US" altLang="ja-JP" sz="1600" dirty="0" err="1">
                <a:solidFill>
                  <a:srgbClr val="0000FF"/>
                </a:solidFill>
              </a:rPr>
              <a:t>TGm</a:t>
            </a:r>
            <a:r>
              <a:rPr lang="en-US" altLang="en-US" sz="1600" dirty="0"/>
              <a:t>”</a:t>
            </a:r>
            <a:r>
              <a:rPr lang="en-US" altLang="ja-JP" sz="1600" dirty="0"/>
              <a:t> for submission</a:t>
            </a:r>
          </a:p>
          <a:p>
            <a:pPr lvl="1" algn="just"/>
            <a:r>
              <a:rPr lang="en-US" altLang="en-US" sz="1600" dirty="0"/>
              <a:t>If you plan to make a submission, be sure it does not contain company logos or advertising</a:t>
            </a:r>
          </a:p>
          <a:p>
            <a:pPr lvl="1" algn="just"/>
            <a:r>
              <a:rPr lang="en-US" altLang="en-US" sz="1600" b="1" dirty="0">
                <a:solidFill>
                  <a:srgbClr val="FF0000"/>
                </a:solidFill>
              </a:rPr>
              <a:t>Documents are prepared by individuals, not companies</a:t>
            </a:r>
          </a:p>
          <a:p>
            <a:r>
              <a:rPr lang="en-US" altLang="en-US" sz="1800" dirty="0"/>
              <a:t>Questions on voting status, ballot pool status, email reflector, document server, or member</a:t>
            </a:r>
            <a:r>
              <a:rPr lang="en-US" altLang="ja-JP" sz="1800" dirty="0"/>
              <a:t>’s area access</a:t>
            </a:r>
          </a:p>
          <a:p>
            <a:pPr lvl="1"/>
            <a:r>
              <a:rPr lang="en-US" altLang="en-US" sz="1600" dirty="0"/>
              <a:t>Contact Jon Rosdahl –  </a:t>
            </a:r>
            <a:r>
              <a:rPr lang="en-US" altLang="en-US" sz="1600" dirty="0">
                <a:hlinkClick r:id="rId5"/>
              </a:rPr>
              <a:t>jrosdahl@ieee.org</a:t>
            </a:r>
            <a:endParaRPr lang="en-US" altLang="en-US" sz="1600" dirty="0"/>
          </a:p>
          <a:p>
            <a:r>
              <a:rPr lang="en-US" altLang="zh-CN" sz="1800" dirty="0"/>
              <a:t>Patent, copyright, participation policy reminder – See slides 15-25</a:t>
            </a:r>
            <a:endParaRPr lang="zh-CN" altLang="en-US" sz="1800" dirty="0"/>
          </a:p>
        </p:txBody>
      </p:sp>
      <p:sp>
        <p:nvSpPr>
          <p:cNvPr id="8197" name="Footer Placeholder 4"/>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Michael Montemurro, Huawei</a:t>
            </a:r>
          </a:p>
        </p:txBody>
      </p:sp>
      <p:sp>
        <p:nvSpPr>
          <p:cNvPr id="8194"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Slide </a:t>
            </a:r>
            <a:fld id="{87201003-0ED1-41BE-B15E-A3F7676968BE}" type="slidenum">
              <a:rPr lang="en-US" altLang="en-US" sz="1200" b="0"/>
              <a:pPr>
                <a:spcBef>
                  <a:spcPct val="0"/>
                </a:spcBef>
                <a:buFontTx/>
                <a:buNone/>
              </a:pPr>
              <a:t>4</a:t>
            </a:fld>
            <a:endParaRPr lang="en-US" altLang="en-US" sz="1200" b="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Footer Placeholder 5"/>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Michael Montemurro, Huawei</a:t>
            </a:r>
          </a:p>
        </p:txBody>
      </p:sp>
      <p:sp>
        <p:nvSpPr>
          <p:cNvPr id="5124" name="Slide Number Placeholder 6"/>
          <p:cNvSpPr>
            <a:spLocks noGrp="1"/>
          </p:cNvSpPr>
          <p:nvPr>
            <p:ph type="sldNum" sz="quarter" idx="12"/>
          </p:nvPr>
        </p:nvSpPr>
        <p:spPr>
          <a:xfrm>
            <a:off x="5930396" y="6475413"/>
            <a:ext cx="432811" cy="184666"/>
          </a:xfrm>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Slide </a:t>
            </a:r>
            <a:fld id="{BF9088BE-4FB0-43D4-875F-2C4B42EE0B21}" type="slidenum">
              <a:rPr lang="en-US" smtClean="0"/>
              <a:pPr>
                <a:defRPr/>
              </a:pPr>
              <a:t>5</a:t>
            </a:fld>
            <a:endParaRPr lang="en-US"/>
          </a:p>
        </p:txBody>
      </p:sp>
      <p:sp>
        <p:nvSpPr>
          <p:cNvPr id="4101" name="Rectangle 2"/>
          <p:cNvSpPr>
            <a:spLocks noGrp="1" noChangeArrowheads="1"/>
          </p:cNvSpPr>
          <p:nvPr>
            <p:ph type="title"/>
          </p:nvPr>
        </p:nvSpPr>
        <p:spPr>
          <a:xfrm>
            <a:off x="2209800" y="685800"/>
            <a:ext cx="7772400" cy="457200"/>
          </a:xfrm>
        </p:spPr>
        <p:txBody>
          <a:bodyPr/>
          <a:lstStyle/>
          <a:p>
            <a:r>
              <a:rPr lang="en-US" altLang="en-US" sz="2400" dirty="0" err="1"/>
              <a:t>REVmf</a:t>
            </a:r>
            <a:r>
              <a:rPr lang="en-US" altLang="en-US" sz="2400" dirty="0"/>
              <a:t> Agenda</a:t>
            </a:r>
          </a:p>
        </p:txBody>
      </p:sp>
      <p:sp>
        <p:nvSpPr>
          <p:cNvPr id="4103" name="Rectangle 19"/>
          <p:cNvSpPr>
            <a:spLocks noChangeArrowheads="1"/>
          </p:cNvSpPr>
          <p:nvPr/>
        </p:nvSpPr>
        <p:spPr bwMode="auto">
          <a:xfrm>
            <a:off x="914400" y="1447800"/>
            <a:ext cx="9601200"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marL="0" indent="0">
              <a:lnSpc>
                <a:spcPct val="80000"/>
              </a:lnSpc>
              <a:buNone/>
            </a:pPr>
            <a:r>
              <a:rPr lang="en-US" altLang="en-US" dirty="0"/>
              <a:t>Monday September 15,  4pm HST</a:t>
            </a:r>
          </a:p>
          <a:p>
            <a:pPr lvl="1"/>
            <a:r>
              <a:rPr lang="en-US" altLang="en-US" dirty="0"/>
              <a:t>Chair’s Welcome, Policy &amp; patent reminder</a:t>
            </a:r>
          </a:p>
          <a:p>
            <a:pPr lvl="1"/>
            <a:r>
              <a:rPr lang="en-US" altLang="en-US" dirty="0"/>
              <a:t>Approve agenda</a:t>
            </a:r>
          </a:p>
          <a:p>
            <a:pPr lvl="1"/>
            <a:r>
              <a:rPr lang="en-GB" dirty="0"/>
              <a:t>Editor Report – Huang (Intel) &amp; Au (Huawei)</a:t>
            </a:r>
          </a:p>
          <a:p>
            <a:pPr lvl="1"/>
            <a:r>
              <a:rPr lang="en-GB" dirty="0"/>
              <a:t>Comment resolution</a:t>
            </a:r>
          </a:p>
          <a:p>
            <a:pPr lvl="2"/>
            <a:r>
              <a:rPr lang="en-US" altLang="en-US" sz="1800" dirty="0"/>
              <a:t>CID 41, 375, 376, 377, 378 – CR on replacement link – 11-25/1476 – Shafin (Samsung)</a:t>
            </a:r>
          </a:p>
          <a:p>
            <a:pPr lvl="2"/>
            <a:r>
              <a:rPr lang="en-US" altLang="en-US" sz="1800" dirty="0"/>
              <a:t>CID 6, 40 – FTM between non-associated STAs – doc 11-25/1474 – Segev (Intel)</a:t>
            </a:r>
          </a:p>
          <a:p>
            <a:pPr lvl="2"/>
            <a:r>
              <a:rPr lang="en-US" altLang="en-US" sz="1800" dirty="0"/>
              <a:t>Selected comments for discussion</a:t>
            </a:r>
          </a:p>
          <a:p>
            <a:pPr lvl="1"/>
            <a:r>
              <a:rPr lang="es-ES" dirty="0" err="1"/>
              <a:t>Recess</a:t>
            </a:r>
            <a:br>
              <a:rPr lang="en-GB" sz="1800" dirty="0"/>
            </a:br>
            <a:endParaRPr lang="en-GB" sz="1800" dirty="0"/>
          </a:p>
        </p:txBody>
      </p:sp>
    </p:spTree>
    <p:extLst>
      <p:ext uri="{BB962C8B-B14F-4D97-AF65-F5344CB8AC3E}">
        <p14:creationId xmlns:p14="http://schemas.microsoft.com/office/powerpoint/2010/main" val="24782748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6DFFBF-47BB-478E-2F5E-1CA6795E2152}"/>
            </a:ext>
          </a:extLst>
        </p:cNvPr>
        <p:cNvGrpSpPr/>
        <p:nvPr/>
      </p:nvGrpSpPr>
      <p:grpSpPr>
        <a:xfrm>
          <a:off x="0" y="0"/>
          <a:ext cx="0" cy="0"/>
          <a:chOff x="0" y="0"/>
          <a:chExt cx="0" cy="0"/>
        </a:xfrm>
      </p:grpSpPr>
      <p:sp>
        <p:nvSpPr>
          <p:cNvPr id="5123" name="Footer Placeholder 5">
            <a:extLst>
              <a:ext uri="{FF2B5EF4-FFF2-40B4-BE49-F238E27FC236}">
                <a16:creationId xmlns:a16="http://schemas.microsoft.com/office/drawing/2014/main" id="{257A0554-7DD6-5B4C-134B-013EA9D4BB8B}"/>
              </a:ext>
            </a:extLst>
          </p:cNvPr>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Michael Montemurro, Huawei</a:t>
            </a:r>
          </a:p>
        </p:txBody>
      </p:sp>
      <p:sp>
        <p:nvSpPr>
          <p:cNvPr id="5124" name="Slide Number Placeholder 6">
            <a:extLst>
              <a:ext uri="{FF2B5EF4-FFF2-40B4-BE49-F238E27FC236}">
                <a16:creationId xmlns:a16="http://schemas.microsoft.com/office/drawing/2014/main" id="{654FBA86-909B-58FA-E657-042F791362B1}"/>
              </a:ext>
            </a:extLst>
          </p:cNvPr>
          <p:cNvSpPr>
            <a:spLocks noGrp="1"/>
          </p:cNvSpPr>
          <p:nvPr>
            <p:ph type="sldNum" sz="quarter" idx="12"/>
          </p:nvPr>
        </p:nvSpPr>
        <p:spPr>
          <a:xfrm>
            <a:off x="5930396" y="6475413"/>
            <a:ext cx="432811" cy="184666"/>
          </a:xfrm>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Slide </a:t>
            </a:r>
            <a:fld id="{BF9088BE-4FB0-43D4-875F-2C4B42EE0B21}" type="slidenum">
              <a:rPr lang="en-US" smtClean="0"/>
              <a:pPr>
                <a:defRPr/>
              </a:pPr>
              <a:t>6</a:t>
            </a:fld>
            <a:endParaRPr lang="en-US"/>
          </a:p>
        </p:txBody>
      </p:sp>
      <p:sp>
        <p:nvSpPr>
          <p:cNvPr id="4101" name="Rectangle 2">
            <a:extLst>
              <a:ext uri="{FF2B5EF4-FFF2-40B4-BE49-F238E27FC236}">
                <a16:creationId xmlns:a16="http://schemas.microsoft.com/office/drawing/2014/main" id="{97C861A9-F8B7-456B-B1B3-6AF1B277638E}"/>
              </a:ext>
            </a:extLst>
          </p:cNvPr>
          <p:cNvSpPr>
            <a:spLocks noGrp="1" noChangeArrowheads="1"/>
          </p:cNvSpPr>
          <p:nvPr>
            <p:ph type="title"/>
          </p:nvPr>
        </p:nvSpPr>
        <p:spPr>
          <a:xfrm>
            <a:off x="2209800" y="685800"/>
            <a:ext cx="7772400" cy="457200"/>
          </a:xfrm>
        </p:spPr>
        <p:txBody>
          <a:bodyPr/>
          <a:lstStyle/>
          <a:p>
            <a:r>
              <a:rPr lang="en-US" altLang="en-US" sz="2400" dirty="0" err="1"/>
              <a:t>REVmf</a:t>
            </a:r>
            <a:r>
              <a:rPr lang="en-US" altLang="en-US" sz="2400" dirty="0"/>
              <a:t> Agenda</a:t>
            </a:r>
          </a:p>
        </p:txBody>
      </p:sp>
      <p:sp>
        <p:nvSpPr>
          <p:cNvPr id="4103" name="Rectangle 19">
            <a:extLst>
              <a:ext uri="{FF2B5EF4-FFF2-40B4-BE49-F238E27FC236}">
                <a16:creationId xmlns:a16="http://schemas.microsoft.com/office/drawing/2014/main" id="{675B6BC3-A277-773F-AC22-EEFAA9538C3D}"/>
              </a:ext>
            </a:extLst>
          </p:cNvPr>
          <p:cNvSpPr>
            <a:spLocks noChangeArrowheads="1"/>
          </p:cNvSpPr>
          <p:nvPr/>
        </p:nvSpPr>
        <p:spPr bwMode="auto">
          <a:xfrm>
            <a:off x="1981200" y="1371600"/>
            <a:ext cx="9906000"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marL="0" indent="0">
              <a:lnSpc>
                <a:spcPct val="80000"/>
              </a:lnSpc>
              <a:buNone/>
            </a:pPr>
            <a:r>
              <a:rPr lang="en-US" altLang="en-US" dirty="0"/>
              <a:t>Tuesday September 16,  10:30am HST</a:t>
            </a:r>
            <a:endParaRPr lang="en-GB" dirty="0"/>
          </a:p>
          <a:p>
            <a:pPr lvl="1"/>
            <a:r>
              <a:rPr lang="en-GB" dirty="0"/>
              <a:t>Agenda approval</a:t>
            </a:r>
          </a:p>
          <a:p>
            <a:pPr lvl="1"/>
            <a:r>
              <a:rPr lang="en-GB" dirty="0"/>
              <a:t>Comment resolution</a:t>
            </a:r>
          </a:p>
          <a:p>
            <a:pPr lvl="2"/>
            <a:r>
              <a:rPr lang="en-US" altLang="en-US" sz="2000" dirty="0"/>
              <a:t>14 CIDs – Editorial fix for device ID – 11-25/1491 – Li (ZTE)</a:t>
            </a:r>
          </a:p>
          <a:p>
            <a:pPr lvl="2"/>
            <a:r>
              <a:rPr lang="en-US" altLang="en-US" sz="2000" dirty="0"/>
              <a:t>CID 144 – 2 MHz channels for EU – 11-25/337 – Halasz (Morse Micro)</a:t>
            </a:r>
          </a:p>
          <a:p>
            <a:pPr lvl="2"/>
            <a:endParaRPr lang="en-US" altLang="en-US" sz="2000" dirty="0"/>
          </a:p>
          <a:p>
            <a:pPr lvl="2"/>
            <a:r>
              <a:rPr lang="en-US" altLang="en-US" sz="2000" dirty="0"/>
              <a:t>Trivial Editorial CIDs – 11-25/16</a:t>
            </a:r>
          </a:p>
          <a:p>
            <a:pPr lvl="2"/>
            <a:r>
              <a:rPr lang="en-US" altLang="en-US" sz="2000" dirty="0"/>
              <a:t>Selected comments for discussion</a:t>
            </a:r>
          </a:p>
          <a:p>
            <a:pPr lvl="1"/>
            <a:r>
              <a:rPr lang="es-ES" dirty="0" err="1"/>
              <a:t>Recess</a:t>
            </a:r>
            <a:br>
              <a:rPr lang="en-GB" sz="1800" dirty="0"/>
            </a:br>
            <a:endParaRPr lang="en-GB" sz="1800" dirty="0"/>
          </a:p>
        </p:txBody>
      </p:sp>
    </p:spTree>
    <p:extLst>
      <p:ext uri="{BB962C8B-B14F-4D97-AF65-F5344CB8AC3E}">
        <p14:creationId xmlns:p14="http://schemas.microsoft.com/office/powerpoint/2010/main" val="3149174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C78D95-2237-2A82-09B9-479EBFCF6C93}"/>
            </a:ext>
          </a:extLst>
        </p:cNvPr>
        <p:cNvGrpSpPr/>
        <p:nvPr/>
      </p:nvGrpSpPr>
      <p:grpSpPr>
        <a:xfrm>
          <a:off x="0" y="0"/>
          <a:ext cx="0" cy="0"/>
          <a:chOff x="0" y="0"/>
          <a:chExt cx="0" cy="0"/>
        </a:xfrm>
      </p:grpSpPr>
      <p:sp>
        <p:nvSpPr>
          <p:cNvPr id="5123" name="Footer Placeholder 5">
            <a:extLst>
              <a:ext uri="{FF2B5EF4-FFF2-40B4-BE49-F238E27FC236}">
                <a16:creationId xmlns:a16="http://schemas.microsoft.com/office/drawing/2014/main" id="{50BBABDD-DC41-3AA9-C148-E8E085DC3EEE}"/>
              </a:ext>
            </a:extLst>
          </p:cNvPr>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Michael Montemurro, Huawei</a:t>
            </a:r>
          </a:p>
        </p:txBody>
      </p:sp>
      <p:sp>
        <p:nvSpPr>
          <p:cNvPr id="5124" name="Slide Number Placeholder 6">
            <a:extLst>
              <a:ext uri="{FF2B5EF4-FFF2-40B4-BE49-F238E27FC236}">
                <a16:creationId xmlns:a16="http://schemas.microsoft.com/office/drawing/2014/main" id="{EC9C6052-0BCF-AF2B-8560-94DA633E8675}"/>
              </a:ext>
            </a:extLst>
          </p:cNvPr>
          <p:cNvSpPr>
            <a:spLocks noGrp="1"/>
          </p:cNvSpPr>
          <p:nvPr>
            <p:ph type="sldNum" sz="quarter" idx="12"/>
          </p:nvPr>
        </p:nvSpPr>
        <p:spPr>
          <a:xfrm>
            <a:off x="5930396" y="6475413"/>
            <a:ext cx="432811" cy="184666"/>
          </a:xfrm>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Slide </a:t>
            </a:r>
            <a:fld id="{BF9088BE-4FB0-43D4-875F-2C4B42EE0B21}" type="slidenum">
              <a:rPr lang="en-US" smtClean="0"/>
              <a:pPr>
                <a:defRPr/>
              </a:pPr>
              <a:t>7</a:t>
            </a:fld>
            <a:endParaRPr lang="en-US"/>
          </a:p>
        </p:txBody>
      </p:sp>
      <p:sp>
        <p:nvSpPr>
          <p:cNvPr id="4101" name="Rectangle 2">
            <a:extLst>
              <a:ext uri="{FF2B5EF4-FFF2-40B4-BE49-F238E27FC236}">
                <a16:creationId xmlns:a16="http://schemas.microsoft.com/office/drawing/2014/main" id="{BA9F13CE-DA99-9FF1-BA18-2EED08E748ED}"/>
              </a:ext>
            </a:extLst>
          </p:cNvPr>
          <p:cNvSpPr>
            <a:spLocks noGrp="1" noChangeArrowheads="1"/>
          </p:cNvSpPr>
          <p:nvPr>
            <p:ph type="title"/>
          </p:nvPr>
        </p:nvSpPr>
        <p:spPr>
          <a:xfrm>
            <a:off x="2209800" y="685800"/>
            <a:ext cx="7772400" cy="457200"/>
          </a:xfrm>
        </p:spPr>
        <p:txBody>
          <a:bodyPr/>
          <a:lstStyle/>
          <a:p>
            <a:r>
              <a:rPr lang="en-US" altLang="en-US" sz="2400" dirty="0" err="1"/>
              <a:t>REVmf</a:t>
            </a:r>
            <a:r>
              <a:rPr lang="en-US" altLang="en-US" sz="2400" dirty="0"/>
              <a:t> Agenda</a:t>
            </a:r>
          </a:p>
        </p:txBody>
      </p:sp>
      <p:sp>
        <p:nvSpPr>
          <p:cNvPr id="4103" name="Rectangle 19">
            <a:extLst>
              <a:ext uri="{FF2B5EF4-FFF2-40B4-BE49-F238E27FC236}">
                <a16:creationId xmlns:a16="http://schemas.microsoft.com/office/drawing/2014/main" id="{67150DE0-059D-3559-8D4D-3EB178315DA4}"/>
              </a:ext>
            </a:extLst>
          </p:cNvPr>
          <p:cNvSpPr>
            <a:spLocks noChangeArrowheads="1"/>
          </p:cNvSpPr>
          <p:nvPr/>
        </p:nvSpPr>
        <p:spPr bwMode="auto">
          <a:xfrm>
            <a:off x="1981200" y="1371600"/>
            <a:ext cx="10058400"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marL="0" indent="0">
              <a:lnSpc>
                <a:spcPct val="80000"/>
              </a:lnSpc>
              <a:buNone/>
            </a:pPr>
            <a:r>
              <a:rPr lang="en-US" altLang="en-US" dirty="0"/>
              <a:t>Tuesday September 16,  4pm HST</a:t>
            </a:r>
            <a:endParaRPr lang="en-GB" dirty="0"/>
          </a:p>
          <a:p>
            <a:pPr lvl="1"/>
            <a:r>
              <a:rPr lang="en-GB" dirty="0"/>
              <a:t>Agenda approval</a:t>
            </a:r>
          </a:p>
          <a:p>
            <a:pPr lvl="1"/>
            <a:r>
              <a:rPr lang="en-GB" dirty="0"/>
              <a:t>Comment resolution</a:t>
            </a:r>
          </a:p>
          <a:p>
            <a:pPr lvl="2"/>
            <a:r>
              <a:rPr lang="en-US" altLang="en-US" sz="2000" dirty="0"/>
              <a:t>CID 45 – DSSS TX power ramp – 11-25/1507 – Kim (Qualcomm)</a:t>
            </a:r>
          </a:p>
          <a:p>
            <a:pPr lvl="2"/>
            <a:r>
              <a:rPr lang="en-US" altLang="en-US" sz="2000" dirty="0"/>
              <a:t>CID 46 – TX spectral mask clarification – 11-25/1511 – Kim (Qualcomm)</a:t>
            </a:r>
          </a:p>
          <a:p>
            <a:pPr lvl="2"/>
            <a:r>
              <a:rPr lang="en-US" altLang="en-US" sz="2000" dirty="0"/>
              <a:t>CID 48 – Country element in 6 GHz clarification – 11-25/1509 – Kim (Qualcomm)</a:t>
            </a:r>
          </a:p>
          <a:p>
            <a:pPr lvl="2"/>
            <a:r>
              <a:rPr lang="en-US" altLang="en-US" sz="2000" dirty="0"/>
              <a:t>CID 44 – TPC Report element clarification – 11-25/1508 – Kim (Qualcomm)</a:t>
            </a:r>
          </a:p>
          <a:p>
            <a:pPr lvl="2"/>
            <a:r>
              <a:rPr lang="en-US" altLang="en-US" sz="2000" dirty="0"/>
              <a:t>CID 47 – 40 MHz channels in China 5 GHz band – 11-25/1510 – Kim (Qualcomm)</a:t>
            </a:r>
          </a:p>
          <a:p>
            <a:pPr lvl="2"/>
            <a:r>
              <a:rPr lang="en-US" altLang="en-US" sz="2000" dirty="0"/>
              <a:t>CID 10, 57, 60, 65 – CR for PASN ID in MLO – 11-25/1490 – Li (ZTE)</a:t>
            </a:r>
          </a:p>
          <a:p>
            <a:pPr lvl="2"/>
            <a:r>
              <a:rPr lang="en-US" altLang="en-US" sz="2000" dirty="0"/>
              <a:t>CID 22, 66 – Puncturing with LPI APs – 11-25/288 – Hart (Cisco)</a:t>
            </a:r>
          </a:p>
          <a:p>
            <a:pPr lvl="2"/>
            <a:r>
              <a:rPr lang="en-US" altLang="en-US" sz="2000"/>
              <a:t>CID 27 </a:t>
            </a:r>
            <a:r>
              <a:rPr lang="en-US" altLang="en-US" sz="2000" dirty="0"/>
              <a:t>– Availability harmonization – 11-25/255 – Hart (Cisco)</a:t>
            </a:r>
          </a:p>
          <a:p>
            <a:pPr lvl="2"/>
            <a:r>
              <a:rPr lang="en-US" altLang="en-US" sz="2000" dirty="0"/>
              <a:t>Selected comments for discussion</a:t>
            </a:r>
          </a:p>
          <a:p>
            <a:pPr lvl="1"/>
            <a:r>
              <a:rPr lang="es-ES" dirty="0" err="1"/>
              <a:t>Recess</a:t>
            </a:r>
            <a:br>
              <a:rPr lang="en-GB" sz="1800" dirty="0"/>
            </a:br>
            <a:endParaRPr lang="en-GB" sz="1800" dirty="0"/>
          </a:p>
        </p:txBody>
      </p:sp>
    </p:spTree>
    <p:extLst>
      <p:ext uri="{BB962C8B-B14F-4D97-AF65-F5344CB8AC3E}">
        <p14:creationId xmlns:p14="http://schemas.microsoft.com/office/powerpoint/2010/main" val="39089714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3AC138-F485-4466-F5BE-C97BA2A13430}"/>
            </a:ext>
          </a:extLst>
        </p:cNvPr>
        <p:cNvGrpSpPr/>
        <p:nvPr/>
      </p:nvGrpSpPr>
      <p:grpSpPr>
        <a:xfrm>
          <a:off x="0" y="0"/>
          <a:ext cx="0" cy="0"/>
          <a:chOff x="0" y="0"/>
          <a:chExt cx="0" cy="0"/>
        </a:xfrm>
      </p:grpSpPr>
      <p:sp>
        <p:nvSpPr>
          <p:cNvPr id="5123" name="Footer Placeholder 5">
            <a:extLst>
              <a:ext uri="{FF2B5EF4-FFF2-40B4-BE49-F238E27FC236}">
                <a16:creationId xmlns:a16="http://schemas.microsoft.com/office/drawing/2014/main" id="{5F2F48FD-8BD7-6F41-F863-4F39D3BE3FFE}"/>
              </a:ext>
            </a:extLst>
          </p:cNvPr>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Michael Montemurro, Huawei</a:t>
            </a:r>
          </a:p>
        </p:txBody>
      </p:sp>
      <p:sp>
        <p:nvSpPr>
          <p:cNvPr id="5124" name="Slide Number Placeholder 6">
            <a:extLst>
              <a:ext uri="{FF2B5EF4-FFF2-40B4-BE49-F238E27FC236}">
                <a16:creationId xmlns:a16="http://schemas.microsoft.com/office/drawing/2014/main" id="{E4DBC73E-511E-6451-B78B-6DC5840B1FC0}"/>
              </a:ext>
            </a:extLst>
          </p:cNvPr>
          <p:cNvSpPr>
            <a:spLocks noGrp="1"/>
          </p:cNvSpPr>
          <p:nvPr>
            <p:ph type="sldNum" sz="quarter" idx="12"/>
          </p:nvPr>
        </p:nvSpPr>
        <p:spPr>
          <a:xfrm>
            <a:off x="5930396" y="6475413"/>
            <a:ext cx="432811" cy="184666"/>
          </a:xfrm>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Slide </a:t>
            </a:r>
            <a:fld id="{BF9088BE-4FB0-43D4-875F-2C4B42EE0B21}" type="slidenum">
              <a:rPr lang="en-US" smtClean="0"/>
              <a:pPr>
                <a:defRPr/>
              </a:pPr>
              <a:t>8</a:t>
            </a:fld>
            <a:endParaRPr lang="en-US"/>
          </a:p>
        </p:txBody>
      </p:sp>
      <p:sp>
        <p:nvSpPr>
          <p:cNvPr id="4101" name="Rectangle 2">
            <a:extLst>
              <a:ext uri="{FF2B5EF4-FFF2-40B4-BE49-F238E27FC236}">
                <a16:creationId xmlns:a16="http://schemas.microsoft.com/office/drawing/2014/main" id="{5323D97E-EA01-816E-EFE8-07AAB0B09E44}"/>
              </a:ext>
            </a:extLst>
          </p:cNvPr>
          <p:cNvSpPr>
            <a:spLocks noGrp="1" noChangeArrowheads="1"/>
          </p:cNvSpPr>
          <p:nvPr>
            <p:ph type="title"/>
          </p:nvPr>
        </p:nvSpPr>
        <p:spPr>
          <a:xfrm>
            <a:off x="2209800" y="685800"/>
            <a:ext cx="7772400" cy="457200"/>
          </a:xfrm>
        </p:spPr>
        <p:txBody>
          <a:bodyPr/>
          <a:lstStyle/>
          <a:p>
            <a:r>
              <a:rPr lang="en-US" altLang="en-US" sz="2400" dirty="0" err="1"/>
              <a:t>REVmf</a:t>
            </a:r>
            <a:r>
              <a:rPr lang="en-US" altLang="en-US" sz="2400" dirty="0"/>
              <a:t> Agenda</a:t>
            </a:r>
          </a:p>
        </p:txBody>
      </p:sp>
      <p:sp>
        <p:nvSpPr>
          <p:cNvPr id="4103" name="Rectangle 19">
            <a:extLst>
              <a:ext uri="{FF2B5EF4-FFF2-40B4-BE49-F238E27FC236}">
                <a16:creationId xmlns:a16="http://schemas.microsoft.com/office/drawing/2014/main" id="{EB04A299-6A3E-6C1D-497B-BE7286382B30}"/>
              </a:ext>
            </a:extLst>
          </p:cNvPr>
          <p:cNvSpPr>
            <a:spLocks noChangeArrowheads="1"/>
          </p:cNvSpPr>
          <p:nvPr/>
        </p:nvSpPr>
        <p:spPr bwMode="auto">
          <a:xfrm>
            <a:off x="1752600" y="1371600"/>
            <a:ext cx="9829800"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marL="0" indent="0">
              <a:lnSpc>
                <a:spcPct val="80000"/>
              </a:lnSpc>
              <a:buNone/>
            </a:pPr>
            <a:r>
              <a:rPr lang="en-US" altLang="en-US" dirty="0"/>
              <a:t>Wednesday September 17,  4pm HST</a:t>
            </a:r>
            <a:endParaRPr lang="en-GB" dirty="0"/>
          </a:p>
          <a:p>
            <a:pPr lvl="1"/>
            <a:r>
              <a:rPr lang="en-GB" dirty="0"/>
              <a:t>Agenda approval</a:t>
            </a:r>
          </a:p>
          <a:p>
            <a:pPr lvl="1"/>
            <a:r>
              <a:rPr lang="en-GB" dirty="0"/>
              <a:t>Comment resolution</a:t>
            </a:r>
          </a:p>
          <a:p>
            <a:pPr lvl="2"/>
            <a:r>
              <a:rPr lang="en-US" altLang="en-US" sz="2000" dirty="0"/>
              <a:t>CID x – S1G Neighbor and Beacon Report – 11-25/1277 – Halasz (Morse Micro)</a:t>
            </a:r>
          </a:p>
          <a:p>
            <a:pPr lvl="2"/>
            <a:r>
              <a:rPr lang="en-US" altLang="en-US" sz="2000" dirty="0"/>
              <a:t>CID x – Clarification on GMAC AAD – 11-25/1444 – Huang (Intel)</a:t>
            </a:r>
          </a:p>
          <a:p>
            <a:pPr lvl="2"/>
            <a:r>
              <a:rPr lang="en-US" altLang="en-US" sz="2000" dirty="0"/>
              <a:t>CID x – Control frame protection test vectors – 11/25/1442 – Huang (Intel)</a:t>
            </a:r>
          </a:p>
          <a:p>
            <a:pPr lvl="2"/>
            <a:r>
              <a:rPr lang="en-US" altLang="en-US" sz="2000" dirty="0"/>
              <a:t>CID x – CR for 9.6.38 – doc 11-25/1457 – Bajko (</a:t>
            </a:r>
            <a:r>
              <a:rPr lang="en-US" altLang="en-US" sz="2000" dirty="0" err="1"/>
              <a:t>Mediatek</a:t>
            </a:r>
            <a:r>
              <a:rPr lang="en-US" altLang="en-US" sz="2000" dirty="0"/>
              <a:t>)</a:t>
            </a:r>
          </a:p>
          <a:p>
            <a:pPr lvl="2"/>
            <a:r>
              <a:rPr lang="en-US" altLang="en-US" sz="2000" dirty="0"/>
              <a:t>CID 166, 261, 262, 269 – doc 11-25/1649 – Sun (</a:t>
            </a:r>
            <a:r>
              <a:rPr lang="en-US" altLang="en-US" sz="2000" dirty="0" err="1"/>
              <a:t>Mediatek</a:t>
            </a:r>
            <a:r>
              <a:rPr lang="en-US" altLang="en-US" sz="2000" dirty="0"/>
              <a:t>)</a:t>
            </a:r>
          </a:p>
          <a:p>
            <a:pPr lvl="2"/>
            <a:r>
              <a:rPr lang="en-US" altLang="en-US" sz="2000" dirty="0"/>
              <a:t>CID 42 – Reduced ANQP latency – 11-25/270 – </a:t>
            </a:r>
            <a:r>
              <a:rPr lang="en-US" altLang="en-US" sz="2000" dirty="0" err="1"/>
              <a:t>Neishaboori</a:t>
            </a:r>
            <a:r>
              <a:rPr lang="en-US" altLang="en-US" sz="2000"/>
              <a:t> (GM)</a:t>
            </a:r>
            <a:endParaRPr lang="en-US" altLang="en-US" sz="2000" dirty="0"/>
          </a:p>
          <a:p>
            <a:pPr lvl="2"/>
            <a:r>
              <a:rPr lang="en-US" altLang="en-US" sz="2000" dirty="0"/>
              <a:t>Selected comments for discussion</a:t>
            </a:r>
          </a:p>
          <a:p>
            <a:pPr lvl="1"/>
            <a:r>
              <a:rPr lang="es-ES" dirty="0" err="1"/>
              <a:t>Recess</a:t>
            </a:r>
            <a:br>
              <a:rPr lang="en-GB" sz="1800" dirty="0"/>
            </a:br>
            <a:endParaRPr lang="en-GB" sz="1800" dirty="0"/>
          </a:p>
        </p:txBody>
      </p:sp>
    </p:spTree>
    <p:extLst>
      <p:ext uri="{BB962C8B-B14F-4D97-AF65-F5344CB8AC3E}">
        <p14:creationId xmlns:p14="http://schemas.microsoft.com/office/powerpoint/2010/main" val="30064441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B92087-87D6-0A53-35E1-0FE0A829E956}"/>
            </a:ext>
          </a:extLst>
        </p:cNvPr>
        <p:cNvGrpSpPr/>
        <p:nvPr/>
      </p:nvGrpSpPr>
      <p:grpSpPr>
        <a:xfrm>
          <a:off x="0" y="0"/>
          <a:ext cx="0" cy="0"/>
          <a:chOff x="0" y="0"/>
          <a:chExt cx="0" cy="0"/>
        </a:xfrm>
      </p:grpSpPr>
      <p:sp>
        <p:nvSpPr>
          <p:cNvPr id="5123" name="Footer Placeholder 5">
            <a:extLst>
              <a:ext uri="{FF2B5EF4-FFF2-40B4-BE49-F238E27FC236}">
                <a16:creationId xmlns:a16="http://schemas.microsoft.com/office/drawing/2014/main" id="{6671B0E3-ACC0-6F09-D8BC-075A66466E9A}"/>
              </a:ext>
            </a:extLst>
          </p:cNvPr>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Michael Montemurro, Huawei</a:t>
            </a:r>
          </a:p>
        </p:txBody>
      </p:sp>
      <p:sp>
        <p:nvSpPr>
          <p:cNvPr id="5124" name="Slide Number Placeholder 6">
            <a:extLst>
              <a:ext uri="{FF2B5EF4-FFF2-40B4-BE49-F238E27FC236}">
                <a16:creationId xmlns:a16="http://schemas.microsoft.com/office/drawing/2014/main" id="{2A9DBF4B-031D-C4C5-59E1-07C546EDC22E}"/>
              </a:ext>
            </a:extLst>
          </p:cNvPr>
          <p:cNvSpPr>
            <a:spLocks noGrp="1"/>
          </p:cNvSpPr>
          <p:nvPr>
            <p:ph type="sldNum" sz="quarter" idx="12"/>
          </p:nvPr>
        </p:nvSpPr>
        <p:spPr>
          <a:xfrm>
            <a:off x="5930396" y="6475413"/>
            <a:ext cx="432811" cy="184666"/>
          </a:xfrm>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Slide </a:t>
            </a:r>
            <a:fld id="{BF9088BE-4FB0-43D4-875F-2C4B42EE0B21}" type="slidenum">
              <a:rPr lang="en-US" smtClean="0"/>
              <a:pPr>
                <a:defRPr/>
              </a:pPr>
              <a:t>9</a:t>
            </a:fld>
            <a:endParaRPr lang="en-US"/>
          </a:p>
        </p:txBody>
      </p:sp>
      <p:sp>
        <p:nvSpPr>
          <p:cNvPr id="4101" name="Rectangle 2">
            <a:extLst>
              <a:ext uri="{FF2B5EF4-FFF2-40B4-BE49-F238E27FC236}">
                <a16:creationId xmlns:a16="http://schemas.microsoft.com/office/drawing/2014/main" id="{C690F0D2-44E3-7998-3E16-0E799E73A10E}"/>
              </a:ext>
            </a:extLst>
          </p:cNvPr>
          <p:cNvSpPr>
            <a:spLocks noGrp="1" noChangeArrowheads="1"/>
          </p:cNvSpPr>
          <p:nvPr>
            <p:ph type="title"/>
          </p:nvPr>
        </p:nvSpPr>
        <p:spPr>
          <a:xfrm>
            <a:off x="2209800" y="685800"/>
            <a:ext cx="7772400" cy="457200"/>
          </a:xfrm>
        </p:spPr>
        <p:txBody>
          <a:bodyPr/>
          <a:lstStyle/>
          <a:p>
            <a:r>
              <a:rPr lang="en-US" altLang="en-US" sz="2400" dirty="0" err="1"/>
              <a:t>REVmf</a:t>
            </a:r>
            <a:r>
              <a:rPr lang="en-US" altLang="en-US" sz="2400" dirty="0"/>
              <a:t> Agenda</a:t>
            </a:r>
          </a:p>
        </p:txBody>
      </p:sp>
      <p:sp>
        <p:nvSpPr>
          <p:cNvPr id="10" name="Rectangle 19">
            <a:extLst>
              <a:ext uri="{FF2B5EF4-FFF2-40B4-BE49-F238E27FC236}">
                <a16:creationId xmlns:a16="http://schemas.microsoft.com/office/drawing/2014/main" id="{E38FBF80-A91B-2CB3-EFC1-DA0431BD4DA6}"/>
              </a:ext>
            </a:extLst>
          </p:cNvPr>
          <p:cNvSpPr>
            <a:spLocks noChangeArrowheads="1"/>
          </p:cNvSpPr>
          <p:nvPr/>
        </p:nvSpPr>
        <p:spPr bwMode="auto">
          <a:xfrm>
            <a:off x="2145796" y="1447800"/>
            <a:ext cx="9512804" cy="18153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marL="0" indent="0">
              <a:lnSpc>
                <a:spcPct val="80000"/>
              </a:lnSpc>
              <a:buNone/>
            </a:pPr>
            <a:r>
              <a:rPr lang="en-US" altLang="en-US" dirty="0"/>
              <a:t>Thursday September 18, 4pm HST</a:t>
            </a:r>
          </a:p>
          <a:p>
            <a:pPr lvl="1"/>
            <a:r>
              <a:rPr lang="en-CA" altLang="en-US" dirty="0"/>
              <a:t>Agenda Approval</a:t>
            </a:r>
            <a:endParaRPr lang="en-GB" dirty="0"/>
          </a:p>
          <a:p>
            <a:pPr lvl="1"/>
            <a:r>
              <a:rPr lang="en-CA" altLang="en-US" dirty="0"/>
              <a:t>Motions – </a:t>
            </a:r>
          </a:p>
          <a:p>
            <a:pPr lvl="2"/>
            <a:r>
              <a:rPr lang="en-CA" altLang="en-US" sz="1800" dirty="0"/>
              <a:t>Minutes (See Slide 10)</a:t>
            </a:r>
          </a:p>
          <a:p>
            <a:pPr lvl="2"/>
            <a:r>
              <a:rPr lang="en-CA" altLang="en-US" sz="1800" dirty="0"/>
              <a:t>11-24/1925 (slides x-y)</a:t>
            </a:r>
          </a:p>
          <a:p>
            <a:pPr lvl="1"/>
            <a:r>
              <a:rPr lang="en-CA" altLang="en-US" dirty="0"/>
              <a:t>Comment Resolution</a:t>
            </a:r>
          </a:p>
          <a:p>
            <a:pPr lvl="2"/>
            <a:r>
              <a:rPr lang="en-US" altLang="en-US" sz="1800" dirty="0"/>
              <a:t>CID x – MLO extension for CFP – 11-25/1461 – Huang (Intel)</a:t>
            </a:r>
          </a:p>
          <a:p>
            <a:pPr lvl="2"/>
            <a:r>
              <a:rPr lang="en-US" altLang="en-US" sz="1800" dirty="0"/>
              <a:t>CID x– LB289 CR for 9.6.38.14 – 11-25/1457 – Hsu (</a:t>
            </a:r>
            <a:r>
              <a:rPr lang="en-US" altLang="en-US" sz="1800" dirty="0" err="1"/>
              <a:t>Mediatek</a:t>
            </a:r>
            <a:r>
              <a:rPr lang="en-US" altLang="en-US" sz="1800" dirty="0"/>
              <a:t>)</a:t>
            </a:r>
          </a:p>
          <a:p>
            <a:pPr lvl="2"/>
            <a:r>
              <a:rPr lang="en-US" altLang="en-US" sz="1800" dirty="0"/>
              <a:t>Misc CIDs – Misc Topics – 11-25/1614 – Patil (Qualcomm)</a:t>
            </a:r>
          </a:p>
          <a:p>
            <a:pPr lvl="2"/>
            <a:r>
              <a:rPr lang="en-US" altLang="en-US" sz="1800" dirty="0"/>
              <a:t>CID x – CFP for Ranging and Sensing –11-24/1156 – </a:t>
            </a:r>
            <a:r>
              <a:rPr lang="en-US" altLang="en-US" sz="1800" dirty="0" err="1"/>
              <a:t>Asterjadhi</a:t>
            </a:r>
            <a:r>
              <a:rPr lang="en-US" altLang="en-US" sz="1800" dirty="0"/>
              <a:t> (Qualcomm) </a:t>
            </a:r>
          </a:p>
          <a:p>
            <a:pPr marL="457200" lvl="1" indent="0">
              <a:buNone/>
            </a:pPr>
            <a:r>
              <a:rPr lang="en-CA" altLang="en-US"/>
              <a:t>@5:45pm</a:t>
            </a:r>
          </a:p>
          <a:p>
            <a:pPr lvl="1"/>
            <a:r>
              <a:rPr lang="en-CA" altLang="en-US" dirty="0"/>
              <a:t>Timeline review</a:t>
            </a:r>
          </a:p>
          <a:p>
            <a:pPr lvl="1"/>
            <a:r>
              <a:rPr lang="en-CA" altLang="en-US" dirty="0"/>
              <a:t>Plan for November, December </a:t>
            </a:r>
            <a:r>
              <a:rPr lang="en-CA" altLang="en-US" dirty="0" err="1"/>
              <a:t>adhoc</a:t>
            </a:r>
            <a:r>
              <a:rPr lang="en-CA" altLang="en-US" dirty="0"/>
              <a:t>, Teleconferences</a:t>
            </a:r>
          </a:p>
          <a:p>
            <a:pPr lvl="1"/>
            <a:r>
              <a:rPr lang="en-CA" altLang="en-US" dirty="0"/>
              <a:t>Adjourn</a:t>
            </a:r>
          </a:p>
          <a:p>
            <a:pPr marL="914400" lvl="2" indent="0">
              <a:buNone/>
            </a:pPr>
            <a:endParaRPr lang="en-CA" altLang="en-US" sz="1100" dirty="0"/>
          </a:p>
        </p:txBody>
      </p:sp>
    </p:spTree>
    <p:extLst>
      <p:ext uri="{BB962C8B-B14F-4D97-AF65-F5344CB8AC3E}">
        <p14:creationId xmlns:p14="http://schemas.microsoft.com/office/powerpoint/2010/main" val="2067996283"/>
      </p:ext>
    </p:extLst>
  </p:cSld>
  <p:clrMapOvr>
    <a:masterClrMapping/>
  </p:clrMapOvr>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Template>
  <TotalTime>118168</TotalTime>
  <Words>2761</Words>
  <Application>Microsoft Macintosh PowerPoint</Application>
  <PresentationFormat>Widescreen</PresentationFormat>
  <Paragraphs>306</Paragraphs>
  <Slides>25</Slides>
  <Notes>10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32" baseType="lpstr">
      <vt:lpstr>Arial</vt:lpstr>
      <vt:lpstr>Calibri</vt:lpstr>
      <vt:lpstr>Helvetica</vt:lpstr>
      <vt:lpstr>Monotype Sorts</vt:lpstr>
      <vt:lpstr>Times New Roman</vt:lpstr>
      <vt:lpstr>802-11-Submission</vt:lpstr>
      <vt:lpstr>Document</vt:lpstr>
      <vt:lpstr>PowerPoint Presentation</vt:lpstr>
      <vt:lpstr>Abstract</vt:lpstr>
      <vt:lpstr>Registration for the September IEEE 802 interim session</vt:lpstr>
      <vt:lpstr>Chair’s welcome and Patent Reminder</vt:lpstr>
      <vt:lpstr>REVmf Agenda</vt:lpstr>
      <vt:lpstr>REVmf Agenda</vt:lpstr>
      <vt:lpstr>REVmf Agenda</vt:lpstr>
      <vt:lpstr>REVmf Agenda</vt:lpstr>
      <vt:lpstr>REVmf Agenda</vt:lpstr>
      <vt:lpstr>REVmf minutes approval</vt:lpstr>
      <vt:lpstr>Adhoc Motion</vt:lpstr>
      <vt:lpstr>TGmf Timeline</vt:lpstr>
      <vt:lpstr>Teleconference/Meeting plan</vt:lpstr>
      <vt:lpstr>Misc Notes</vt:lpstr>
      <vt:lpstr>Participants have a duty to inform the IEEE</vt:lpstr>
      <vt:lpstr>Ways to inform IEEE</vt:lpstr>
      <vt:lpstr>Other guidelines for IEEE Working Group meetings</vt:lpstr>
      <vt:lpstr>Patent-related information</vt:lpstr>
      <vt:lpstr>IEEE SA Copyright Policy</vt:lpstr>
      <vt:lpstr>IEEE SA Copyright Policy</vt:lpstr>
      <vt:lpstr>Participant behavior in IEEE-SA activities is guided by the IEEE Codes of Ethics &amp; Conduct</vt:lpstr>
      <vt:lpstr>Participants in the IEEE-SA “individual process” shall act independently of others, including employers</vt:lpstr>
      <vt:lpstr>IEEE-SA standards activities shall allow the fair &amp; equitable consideration of all viewpoints</vt:lpstr>
      <vt:lpstr>IEEE SA Policy Documents</vt:lpstr>
      <vt:lpstr>IEEE SA Rules Documents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11-25/590</dc:title>
  <dc:subject>REVmf May 2025 Meeting Agenda</dc:subject>
  <dc:creator>montemurro.michael@gmail.com</dc:creator>
  <cp:keywords>May 2025</cp:keywords>
  <dc:description/>
  <cp:lastModifiedBy>Mike Montemurro</cp:lastModifiedBy>
  <cp:revision>4633</cp:revision>
  <cp:lastPrinted>2014-11-04T15:04:57Z</cp:lastPrinted>
  <dcterms:created xsi:type="dcterms:W3CDTF">2007-04-17T18:10:23Z</dcterms:created>
  <dcterms:modified xsi:type="dcterms:W3CDTF">2025-09-17T03:35:22Z</dcterms:modified>
  <cp:category>Agenda</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(12)O48q+nWDiKNAVXoAwq58w7ATF5BZpxUzus1FEuepahc6BRLUWdfXeHQFTCUY0LJynFgfmRNUPZlAVy+j0r6pbTTT4EXTIDQn++fDAJzW+wNWbLiJe8Z4f4WxdeblmkwEZYVIjqjQH/zBS5y6b9GoioXTXjFlVZ7xPu5xRU0WiDXzU0e3oG78RYbPZ2aHX/hl9SFYOtYdUMQjNw+W6g45GYePd7oGmr8CiOcEr8o5DLsyXdeT</vt:lpwstr>
  </property>
  <property fmtid="{D5CDD505-2E9C-101B-9397-08002B2CF9AE}" pid="3" name="_ms_pID_7253431">
    <vt:lpwstr>hBtTL66MZvP2f/KaV3adKT94KHNJID0xypYHmm25hGzk/ETif8Sj8xBGFsYnZVfYQOQ/wAyM9jGI1mxvLrml8FSLl4bDbfLtpebXgH+6bsglE2sjb5/6PLqZ6vrPMuq4xHCeAFploXk9GR4pqeBSsTI3ryAIkLOeZIHu3OlyhiIUHAYFFjusCknP+OLaVPfpnqpJjopJQHwudTzey6vtimu1b8SZqaoMzXoWNM8jqNR1+tnd</vt:lpwstr>
  </property>
  <property fmtid="{D5CDD505-2E9C-101B-9397-08002B2CF9AE}" pid="4" name="_ms_pID_7253432">
    <vt:lpwstr>x8ME0DQ2PpRh3avrRbfrZv56P6DdLEWGgiSMf+uDB4pq8mzhbhG6zPVPz3X1HS7rV0q5VF4keEsOSPp/KUMahD6kIQ6nI8qma02y7yusddScuZyMKuYK7AFTacu2BRKKxw82Xzx/b9m828jjjbhdYp08I8L82pMlPMiTjrFCpVp1AC8y6wfo3GM3bJVjc7D4DG5rJI1R0MXpzIiQOzKrXn0tHb6SOvbzeZuVqelsG00qCwte</vt:lpwstr>
  </property>
  <property fmtid="{D5CDD505-2E9C-101B-9397-08002B2CF9AE}" pid="5" name="_ms_pID_7253433">
    <vt:lpwstr>DeUnBJ7jXkhDFSfx2mbaZLiRTmabchORs5UcQM7t6iy9W9V5x0aJrpdekEha9ev1v7ztBtDiSNiz0nb5TnbmoOjSO9dSTPtxKJtkBk0VOT8v8uSIsc13cQc0DfmbMnZDCw/73NT8fGNvpvuxnOABvrA90Ua7RN1L2t9H8pOjEZKxCOmcGK2xRY5PojaZXHShwppauFNrvLHwrK2A1xMWv2Hy/8UBtsBI7RPOw+pkMh3CoR5h</vt:lpwstr>
  </property>
  <property fmtid="{D5CDD505-2E9C-101B-9397-08002B2CF9AE}" pid="6" name="_ms_pID_725343_00">
    <vt:lpwstr>_ms_pID_725343</vt:lpwstr>
  </property>
  <property fmtid="{D5CDD505-2E9C-101B-9397-08002B2CF9AE}" pid="7" name="_ms_pID_7253431_00">
    <vt:lpwstr>_ms_pID_7253431</vt:lpwstr>
  </property>
  <property fmtid="{D5CDD505-2E9C-101B-9397-08002B2CF9AE}" pid="8" name="_ms_pID_7253432_00">
    <vt:lpwstr>_ms_pID_7253432</vt:lpwstr>
  </property>
  <property fmtid="{D5CDD505-2E9C-101B-9397-08002B2CF9AE}" pid="9" name="_ms_pID_7253433_00">
    <vt:lpwstr>_ms_pID_7253433</vt:lpwstr>
  </property>
  <property fmtid="{D5CDD505-2E9C-101B-9397-08002B2CF9AE}" pid="10" name="_ms_pID_7253434">
    <vt:lpwstr>9t84MRtTx6Thnshgwp5BWq4UiuH84Eiujfe39Icajo8bMu+OO+aJRKLepkNrNUE99MU7YuJd+fFCg3aweaBTnq2fGfvMW7Ut/bQu8RC1FTVvRRLGOQlyb7hYMxC9aIRdVBZ6p18/5pQrL2cu4rhCKSpebJkgn8YLAtFbLQvYKXu93YKEYLjKpDwJeP+CyI8vT062JGalwlQ3Yvee3IDqJW1yqOBg24U7zWL0L3MKhhrvO8f0</vt:lpwstr>
  </property>
  <property fmtid="{D5CDD505-2E9C-101B-9397-08002B2CF9AE}" pid="11" name="_ms_pID_7253434_00">
    <vt:lpwstr>_ms_pID_7253434</vt:lpwstr>
  </property>
  <property fmtid="{D5CDD505-2E9C-101B-9397-08002B2CF9AE}" pid="12" name="_ms_pID_7253435">
    <vt:lpwstr>6GWTJDqz29S7smRvZQ2d6O2tevCrNSUYcO/TE5kl465CI3u3agCbKz/IqAI6BCDNXFzeHpTc0L65mbokTOrPcULOX23R2vtnlJnGDo1mTjdsWF4b4qPHz0R58sXuSVXhknyPvskulsySMkLGliq6rC8WkcO5aBCH/kRw9eAT1jvX2qCdNVwm1UhsJZec74rp824gmFvr6KutP18IGVz5uhur7VnixQSUGNWBIVj552MkbME6</vt:lpwstr>
  </property>
  <property fmtid="{D5CDD505-2E9C-101B-9397-08002B2CF9AE}" pid="13" name="_ms_pID_7253435_00">
    <vt:lpwstr>_ms_pID_7253435</vt:lpwstr>
  </property>
  <property fmtid="{D5CDD505-2E9C-101B-9397-08002B2CF9AE}" pid="14" name="_ms_pID_7253436">
    <vt:lpwstr>sTeVGnCQ0WCLcu3MQHuO0TFinWdHluh2Vf6zXtBjuRebL8xr6suQUaNHGWcf621zJRFmh33DmaFN7MhZOreGlD6ucG2hrcCFhIUw1L/vg/10yQu6cia0ltRDyoV9ZARFiNAqXnGHWnwNjirxWaWwRuMcte7s5PAnIc7KUTz33edbdJXdaI39osewTu48zvXD5Ap8Q0zJ809EcnCIXc+WtGKSzpnNNWwFyVUPx3CFyuEpL4Pj</vt:lpwstr>
  </property>
  <property fmtid="{D5CDD505-2E9C-101B-9397-08002B2CF9AE}" pid="15" name="_ms_pID_7253436_00">
    <vt:lpwstr>_ms_pID_7253436</vt:lpwstr>
  </property>
  <property fmtid="{D5CDD505-2E9C-101B-9397-08002B2CF9AE}" pid="16" name="_ms_pID_7253437">
    <vt:lpwstr>Dm3MIKDygnrlJgGYaKT7hvJiY3AsvZDFcRpNIqaF2iH+3iYHuJDWGNqjQFQTnPnIW4L7Ph3g4wZJ6lvGXdrp7GMSeF0/HbFbONKSiB6fo3sjR58WECrD3iyflR3pBaDoQwN398Hqp9MUjYgpTKwoV9UJBG1HMAxflrQaAv6/QXkRlJDGoKn90YQTAs+RxuWobh62wp6uacyFPhO3dxEgde63/NbE/BFnXQtf45PCGNa3KvlH</vt:lpwstr>
  </property>
  <property fmtid="{D5CDD505-2E9C-101B-9397-08002B2CF9AE}" pid="17" name="_ms_pID_7253437_00">
    <vt:lpwstr>_ms_pID_7253437</vt:lpwstr>
  </property>
  <property fmtid="{D5CDD505-2E9C-101B-9397-08002B2CF9AE}" pid="18" name="_ms_pID_7253438">
    <vt:lpwstr>2TW/xbkhJGEaCFDDLT5IDAVYF7wCtVb86KgY7RouYgbTiiRUOUZdvQgYasRYQjRRQHq3j7PEJ5m9aiErVUdxB14eSEqi39a6X/0IWvo/Tl6lOouA5yKfuJr+AnxG9iCUEzuOlA5YtCxXAL38I3f/xKvhMKnXvJsA3IDAAIj0TdpHkqeEjGqdZaLJun9BFA8ui4iGfsGtGbd83Tu9xvBJhy61UCXLzIC1/3e8A7uQIj70Y9vE</vt:lpwstr>
  </property>
  <property fmtid="{D5CDD505-2E9C-101B-9397-08002B2CF9AE}" pid="19" name="_ms_pID_7253438_00">
    <vt:lpwstr>_ms_pID_7253438</vt:lpwstr>
  </property>
  <property fmtid="{D5CDD505-2E9C-101B-9397-08002B2CF9AE}" pid="20" name="_ms_pID_7253439">
    <vt:lpwstr>y6kFNTjsH2mE8f1UM95zogrbUuwzLzv11JqPEndS5UH5Lo8hJp1y9mBWg137eLLAXkxWIT1wLg0+p/ZEkq2ar/3u10yNvrddGtCMOn+Mik/A6YEfsGhiacDa6gq2VTnIhFya5g2Un2Qd5eq5mxnZth6Wic1AwgAKLTlzgAodJEMyHfuT91df79HCc/2kG/biuHnoxtPvJnwn+VOSQPxc/3X08hy+h9J1u9JNx0xL2/GBk3Jq</vt:lpwstr>
  </property>
  <property fmtid="{D5CDD505-2E9C-101B-9397-08002B2CF9AE}" pid="21" name="_ms_pID_7253439_00">
    <vt:lpwstr>_ms_pID_7253439</vt:lpwstr>
  </property>
  <property fmtid="{D5CDD505-2E9C-101B-9397-08002B2CF9AE}" pid="22" name="_ms_pID_72534310">
    <vt:lpwstr>kiAeZ3SViGiZnriBbU58KYt1RpZ8eBinUdFbRfYxQXRkzDWwNQewHtw75pcA6cREPLuI2SAbxHVYSR3ZUQ5zzjYwte9tx/Sz0XORHKyOcmsIT5gncnPVLYLsDnTA2iOGX/DUw8XNZoQ9LYZzW9Y+ux8R1UZoLQv4XUK12L129g9SBWNmAOm2sZnFbfrpXSC/kozVB/gOTHDLzacdjMJ1j+FvpemlYvFkaW2xdXn6gHIjaUtI</vt:lpwstr>
  </property>
  <property fmtid="{D5CDD505-2E9C-101B-9397-08002B2CF9AE}" pid="23" name="_ms_pID_72534310_00">
    <vt:lpwstr>_ms_pID_72534310</vt:lpwstr>
  </property>
  <property fmtid="{D5CDD505-2E9C-101B-9397-08002B2CF9AE}" pid="24" name="_ms_pID_72534311">
    <vt:lpwstr>w8PjNg==</vt:lpwstr>
  </property>
  <property fmtid="{D5CDD505-2E9C-101B-9397-08002B2CF9AE}" pid="25" name="_ms_pID_72534311_00">
    <vt:lpwstr>_ms_pID_72534311</vt:lpwstr>
  </property>
  <property fmtid="{D5CDD505-2E9C-101B-9397-08002B2CF9AE}" pid="26" name="_2015_ms_pID_725343">
    <vt:lpwstr>(3)MQ280qaauPybJRi62kUpZA41Bfd9s0tKU0L1gHYSXuruirnW+yggUxaM5lwCnXMYFeAu5LmE
EGt+ZYFA0mZ37Ikq5v9LbLZ7CLIpcwEf7a3Wsdc+OXbkMYbd2/pnYTSVvKs98qmWW6bS6wY7
v6zx1BiLMvevH6TxJdaBgHMJBUpTYVEQdkmjnLjxYHHw4HdzjFaoCmaQ+1lE4vsZzyePy9AY
4fn+21KMpWyAaI5gMM</vt:lpwstr>
  </property>
  <property fmtid="{D5CDD505-2E9C-101B-9397-08002B2CF9AE}" pid="27" name="_2015_ms_pID_7253431">
    <vt:lpwstr>MSLji7apc1dElFbOOZh69G3eK9lHGPPDbRohc7vQ0dRHT9QjgefLTK
Z9vWckHJjpkVFbIUJKmjejzu/JTPbbmQtrK9zbv+pb5mzwaJkB4FdR2Z6kkeeKZ8JkmVr1po
fy0xPFuthS93zpBH5HbjKHWMAdPTnHfw7Us5kCrYNMd5ZWipYz6kbw2sD07XbQKcT61BLa+I
ZWXAMy6geR7JLrbZsG3WXhEB6z8Xpxz8VVGC</vt:lpwstr>
  </property>
  <property fmtid="{D5CDD505-2E9C-101B-9397-08002B2CF9AE}" pid="28" name="_2015_ms_pID_7253432">
    <vt:lpwstr>Mw==</vt:lpwstr>
  </property>
  <property fmtid="{D5CDD505-2E9C-101B-9397-08002B2CF9AE}" pid="29" name="_readonly">
    <vt:lpwstr/>
  </property>
  <property fmtid="{D5CDD505-2E9C-101B-9397-08002B2CF9AE}" pid="30" name="_change">
    <vt:lpwstr/>
  </property>
  <property fmtid="{D5CDD505-2E9C-101B-9397-08002B2CF9AE}" pid="31" name="_full-control">
    <vt:lpwstr/>
  </property>
  <property fmtid="{D5CDD505-2E9C-101B-9397-08002B2CF9AE}" pid="32" name="sflag">
    <vt:lpwstr>1604929863</vt:lpwstr>
  </property>
</Properties>
</file>