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850" r:id="rId2"/>
    <p:sldId id="851" r:id="rId3"/>
    <p:sldId id="2367" r:id="rId4"/>
    <p:sldId id="423" r:id="rId5"/>
    <p:sldId id="2369" r:id="rId6"/>
    <p:sldId id="2385" r:id="rId7"/>
    <p:sldId id="2386" r:id="rId8"/>
    <p:sldId id="2387" r:id="rId9"/>
    <p:sldId id="2384" r:id="rId10"/>
    <p:sldId id="2383" r:id="rId11"/>
    <p:sldId id="2380" r:id="rId12"/>
    <p:sldId id="863" r:id="rId13"/>
    <p:sldId id="848" r:id="rId14"/>
    <p:sldId id="2388" r:id="rId15"/>
    <p:sldId id="260" r:id="rId16"/>
    <p:sldId id="261" r:id="rId17"/>
    <p:sldId id="262" r:id="rId18"/>
    <p:sldId id="263" r:id="rId19"/>
    <p:sldId id="283" r:id="rId20"/>
    <p:sldId id="284" r:id="rId21"/>
    <p:sldId id="287" r:id="rId22"/>
    <p:sldId id="288" r:id="rId23"/>
    <p:sldId id="289" r:id="rId24"/>
    <p:sldId id="266" r:id="rId25"/>
    <p:sldId id="267" r:id="rId26"/>
  </p:sldIdLst>
  <p:sldSz cx="12192000" cy="6858000"/>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8DFE7571-C873-4DEA-B855-E32A36A3D0A1}">
          <p14:sldIdLst>
            <p14:sldId id="850"/>
            <p14:sldId id="851"/>
            <p14:sldId id="2367"/>
            <p14:sldId id="423"/>
          </p14:sldIdLst>
        </p14:section>
        <p14:section name="Meeting Material" id="{F44E1842-5D5B-4EA7-906B-C061226394F5}">
          <p14:sldIdLst>
            <p14:sldId id="2369"/>
            <p14:sldId id="2385"/>
            <p14:sldId id="2386"/>
            <p14:sldId id="2387"/>
            <p14:sldId id="2384"/>
            <p14:sldId id="2383"/>
            <p14:sldId id="2380"/>
            <p14:sldId id="863"/>
            <p14:sldId id="848"/>
            <p14:sldId id="2388"/>
          </p14:sldIdLst>
        </p14:section>
        <p14:section name="Patent - Copywrite - Participation" id="{1C77BFCC-A88E-8E40-8508-5949A33633CC}">
          <p14:sldIdLst>
            <p14:sldId id="260"/>
            <p14:sldId id="261"/>
            <p14:sldId id="262"/>
            <p14:sldId id="263"/>
            <p14:sldId id="283"/>
            <p14:sldId id="284"/>
            <p14:sldId id="287"/>
            <p14:sldId id="288"/>
            <p14:sldId id="289"/>
            <p14:sldId id="266"/>
            <p14:sldId id="26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0D62A8-BB77-6C4A-A609-162459743B2F}" v="7" dt="2025-09-16T18:06:14.1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2" autoAdjust="0"/>
    <p:restoredTop sz="96011" autoAdjust="0"/>
  </p:normalViewPr>
  <p:slideViewPr>
    <p:cSldViewPr>
      <p:cViewPr varScale="1">
        <p:scale>
          <a:sx n="117" d="100"/>
          <a:sy n="117" d="100"/>
        </p:scale>
        <p:origin x="592" y="176"/>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66" d="100"/>
          <a:sy n="66" d="100"/>
        </p:scale>
        <p:origin x="4194" y="74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Montemurro" userId="40c20c913ca7511e" providerId="LiveId" clId="{95D0E198-00DD-5E5D-B3C4-F870ACB5EC1B}"/>
    <pc:docChg chg="custSel modSld">
      <pc:chgData name="Mike Montemurro" userId="40c20c913ca7511e" providerId="LiveId" clId="{95D0E198-00DD-5E5D-B3C4-F870ACB5EC1B}" dt="2025-09-16T18:06:15.289" v="105" actId="20577"/>
      <pc:docMkLst>
        <pc:docMk/>
      </pc:docMkLst>
      <pc:sldChg chg="modSp mod">
        <pc:chgData name="Mike Montemurro" userId="40c20c913ca7511e" providerId="LiveId" clId="{95D0E198-00DD-5E5D-B3C4-F870ACB5EC1B}" dt="2025-09-16T18:05:59.951" v="101" actId="21"/>
        <pc:sldMkLst>
          <pc:docMk/>
          <pc:sldMk cId="2478274848" sldId="2369"/>
        </pc:sldMkLst>
        <pc:spChg chg="mod">
          <ac:chgData name="Mike Montemurro" userId="40c20c913ca7511e" providerId="LiveId" clId="{95D0E198-00DD-5E5D-B3C4-F870ACB5EC1B}" dt="2025-09-16T18:05:59.951" v="101" actId="21"/>
          <ac:spMkLst>
            <pc:docMk/>
            <pc:sldMk cId="2478274848" sldId="2369"/>
            <ac:spMk id="4103" creationId="{00000000-0000-0000-0000-000000000000}"/>
          </ac:spMkLst>
        </pc:spChg>
      </pc:sldChg>
      <pc:sldChg chg="modSp mod">
        <pc:chgData name="Mike Montemurro" userId="40c20c913ca7511e" providerId="LiveId" clId="{95D0E198-00DD-5E5D-B3C4-F870ACB5EC1B}" dt="2025-09-16T18:06:15.289" v="105" actId="20577"/>
        <pc:sldMkLst>
          <pc:docMk/>
          <pc:sldMk cId="3006444181" sldId="2387"/>
        </pc:sldMkLst>
        <pc:spChg chg="mod">
          <ac:chgData name="Mike Montemurro" userId="40c20c913ca7511e" providerId="LiveId" clId="{95D0E198-00DD-5E5D-B3C4-F870ACB5EC1B}" dt="2025-09-16T18:06:15.289" v="105" actId="20577"/>
          <ac:spMkLst>
            <pc:docMk/>
            <pc:sldMk cId="3006444181" sldId="2387"/>
            <ac:spMk id="4103" creationId="{EB04A299-6A3E-6C1D-497B-BE7286382B3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4625"/>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3076" name="Rectangle 4"/>
          <p:cNvSpPr>
            <a:spLocks noGrp="1" noChangeArrowheads="1"/>
          </p:cNvSpPr>
          <p:nvPr>
            <p:ph type="ftr" sz="quarter" idx="2"/>
          </p:nvPr>
        </p:nvSpPr>
        <p:spPr bwMode="auto">
          <a:xfrm>
            <a:off x="3892550" y="8982075"/>
            <a:ext cx="2425700"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atin typeface="Times New Roman" pitchFamily="18" charset="0"/>
                <a:ea typeface="+mn-ea"/>
                <a:cs typeface="+mn-cs"/>
              </a:defRPr>
            </a:lvl1pPr>
          </a:lstStyle>
          <a:p>
            <a:pPr>
              <a:defRPr/>
            </a:pPr>
            <a:r>
              <a:rPr lang="en-US"/>
              <a:t>Tony Xiao Han (Huawei Technologies)</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lvl1pPr>
          </a:lstStyle>
          <a:p>
            <a:pPr>
              <a:defRPr/>
            </a:pPr>
            <a:r>
              <a:rPr lang="en-US" altLang="en-US"/>
              <a:t>Page </a:t>
            </a:r>
            <a:fld id="{9F288A74-A044-4BEA-A240-DEFB332E57C4}" type="slidenum">
              <a:rPr lang="en-US" altLang="en-US"/>
              <a:pPr>
                <a:defRPr/>
              </a:pPr>
              <a:t>‹#›</a:t>
            </a:fld>
            <a:endParaRPr lang="en-US" altLang="en-US"/>
          </a:p>
        </p:txBody>
      </p:sp>
      <p:sp>
        <p:nvSpPr>
          <p:cNvPr id="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3079"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36429508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latin typeface="Times New Roman" pitchFamily="18" charset="0"/>
                <a:ea typeface="+mn-ea"/>
                <a:cs typeface="+mn-cs"/>
              </a:defRPr>
            </a:lvl1pPr>
          </a:lstStyle>
          <a:p>
            <a:pPr>
              <a:defRPr/>
            </a:pPr>
            <a:r>
              <a:rPr lang="en-US"/>
              <a:t>doc.: IEEE 802.11-15/1472r0</a:t>
            </a:r>
          </a:p>
        </p:txBody>
      </p:sp>
      <p:sp>
        <p:nvSpPr>
          <p:cNvPr id="2051" name="Rectangle 3"/>
          <p:cNvSpPr>
            <a:spLocks noGrp="1" noChangeArrowheads="1"/>
          </p:cNvSpPr>
          <p:nvPr>
            <p:ph type="dt" idx="1"/>
          </p:nvPr>
        </p:nvSpPr>
        <p:spPr bwMode="auto">
          <a:xfrm>
            <a:off x="654050" y="95250"/>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2052" name="Rectangle 4"/>
          <p:cNvSpPr>
            <a:spLocks noGrp="1" noRot="1" noChangeAspect="1" noChangeArrowheads="1" noTextEdit="1"/>
          </p:cNvSpPr>
          <p:nvPr>
            <p:ph type="sldImg" idx="2"/>
          </p:nvPr>
        </p:nvSpPr>
        <p:spPr bwMode="auto">
          <a:xfrm>
            <a:off x="384175" y="701675"/>
            <a:ext cx="61658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3395663" y="8985250"/>
            <a:ext cx="2886075"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latin typeface="Times New Roman" pitchFamily="18" charset="0"/>
                <a:ea typeface="+mn-ea"/>
                <a:cs typeface="+mn-cs"/>
              </a:defRPr>
            </a:lvl5pPr>
          </a:lstStyle>
          <a:p>
            <a:pPr lvl="4">
              <a:defRPr/>
            </a:pPr>
            <a:r>
              <a:rPr lang="en-US"/>
              <a:t>Tony Xiao Han (Huawei Technologies)</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vl1pPr>
          </a:lstStyle>
          <a:p>
            <a:pPr>
              <a:defRPr/>
            </a:pPr>
            <a:r>
              <a:rPr lang="en-US" altLang="en-US"/>
              <a:t>Page </a:t>
            </a:r>
            <a:fld id="{DF5FBB85-B9F8-4899-8B5B-B90AEDFA23A9}" type="slidenum">
              <a:rPr lang="en-US" altLang="en-US"/>
              <a:pPr>
                <a:defRPr/>
              </a:pPr>
              <a:t>‹#›</a:t>
            </a:fld>
            <a:endParaRPr lang="en-US" altLang="en-US"/>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2098812939"/>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07758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802.11-24/1002r0</a:t>
            </a:r>
          </a:p>
        </p:txBody>
      </p:sp>
      <p:sp>
        <p:nvSpPr>
          <p:cNvPr id="5" name="Date Placeholder 4"/>
          <p:cNvSpPr>
            <a:spLocks noGrp="1"/>
          </p:cNvSpPr>
          <p:nvPr>
            <p:ph type="dt" idx="11"/>
          </p:nvPr>
        </p:nvSpPr>
        <p:spPr/>
        <p:txBody>
          <a:bodyPr/>
          <a:lstStyle/>
          <a:p>
            <a:pPr>
              <a:defRPr/>
            </a:pPr>
            <a:r>
              <a:rPr lang="en-US" dirty="0"/>
              <a:t>September 2024</a:t>
            </a:r>
          </a:p>
        </p:txBody>
      </p:sp>
      <p:sp>
        <p:nvSpPr>
          <p:cNvPr id="6" name="Footer Placeholder 5"/>
          <p:cNvSpPr>
            <a:spLocks noGrp="1"/>
          </p:cNvSpPr>
          <p:nvPr>
            <p:ph type="ftr" sz="quarter" idx="12"/>
          </p:nvPr>
        </p:nvSpPr>
        <p:spPr/>
        <p:txBody>
          <a:bodyPr/>
          <a:lstStyle/>
          <a:p>
            <a:pPr lvl="4">
              <a:defRPr/>
            </a:pPr>
            <a:r>
              <a:rPr lang="en-US"/>
              <a:t>Stephen McCann, Huawei</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25</a:t>
            </a:fld>
            <a:endParaRPr lang="en-US"/>
          </a:p>
        </p:txBody>
      </p:sp>
    </p:spTree>
    <p:extLst>
      <p:ext uri="{BB962C8B-B14F-4D97-AF65-F5344CB8AC3E}">
        <p14:creationId xmlns:p14="http://schemas.microsoft.com/office/powerpoint/2010/main" val="2517620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5908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5</a:t>
            </a:fld>
            <a:endParaRPr lang="en-US"/>
          </a:p>
        </p:txBody>
      </p:sp>
      <p:sp>
        <p:nvSpPr>
          <p:cNvPr id="31750" name="Rectangle 2"/>
          <p:cNvSpPr>
            <a:spLocks noGrp="1" noRot="1" noChangeAspect="1" noChangeArrowheads="1" noTextEdit="1"/>
          </p:cNvSpPr>
          <p:nvPr>
            <p:ph type="sldImg"/>
          </p:nvPr>
        </p:nvSpPr>
        <p:spPr>
          <a:xfrm>
            <a:off x="384175" y="701675"/>
            <a:ext cx="6165850" cy="3468688"/>
          </a:xfrm>
          <a:ln/>
        </p:spPr>
      </p:sp>
      <p:sp>
        <p:nvSpPr>
          <p:cNvPr id="31751"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057142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B52F2-6828-A7FB-07EE-CCA72821648E}"/>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4BEC265D-4251-972C-0B50-BA5B0724AD23}"/>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E2E6151C-8F3F-2B78-FE84-21647AC810EA}"/>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213C320C-A0F3-BDA7-ADEE-D5D5834F8D24}"/>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2CB4A769-E3BD-2DE0-FF5E-F5196A29FE42}"/>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6</a:t>
            </a:fld>
            <a:endParaRPr lang="en-US"/>
          </a:p>
        </p:txBody>
      </p:sp>
      <p:sp>
        <p:nvSpPr>
          <p:cNvPr id="31750" name="Rectangle 2">
            <a:extLst>
              <a:ext uri="{FF2B5EF4-FFF2-40B4-BE49-F238E27FC236}">
                <a16:creationId xmlns:a16="http://schemas.microsoft.com/office/drawing/2014/main" id="{60193063-8B6C-E42A-2ECD-6C318B941A9B}"/>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D7EFDC5E-D2D7-96A7-24FB-CE14C8DC064D}"/>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528288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D385D-CAA7-0121-C908-0A60AECC0CDE}"/>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5F9D893E-0A96-C92B-BD2A-3CA0CD5A951E}"/>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CDA1C43B-B1A6-C518-BC34-116E5966EE56}"/>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1C1BB096-0F55-E31E-E9AE-950368670D1A}"/>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F6B92D32-AA29-4D63-DB05-081962C6051D}"/>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7</a:t>
            </a:fld>
            <a:endParaRPr lang="en-US"/>
          </a:p>
        </p:txBody>
      </p:sp>
      <p:sp>
        <p:nvSpPr>
          <p:cNvPr id="31750" name="Rectangle 2">
            <a:extLst>
              <a:ext uri="{FF2B5EF4-FFF2-40B4-BE49-F238E27FC236}">
                <a16:creationId xmlns:a16="http://schemas.microsoft.com/office/drawing/2014/main" id="{6C42B560-CCDA-5487-BE89-4A2904108DEC}"/>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E54F4FD8-3BA1-71B2-113D-2D446ACF915B}"/>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3996189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28616-D60C-304C-7920-0032707C0933}"/>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453CEC30-C6FD-939C-4F67-F2E42D00690F}"/>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95FE2B6C-1623-5FD9-7AE9-6A8CA5838472}"/>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A0FC02D7-5061-C5F1-8A6E-B0EC771F64E4}"/>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E15D3735-617C-6347-D2F0-4E5C6AB1788B}"/>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8</a:t>
            </a:fld>
            <a:endParaRPr lang="en-US"/>
          </a:p>
        </p:txBody>
      </p:sp>
      <p:sp>
        <p:nvSpPr>
          <p:cNvPr id="31750" name="Rectangle 2">
            <a:extLst>
              <a:ext uri="{FF2B5EF4-FFF2-40B4-BE49-F238E27FC236}">
                <a16:creationId xmlns:a16="http://schemas.microsoft.com/office/drawing/2014/main" id="{89A6F5F1-EF6B-48B3-67D7-3E942B7BFC80}"/>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E7488697-0388-7A96-5BCA-7A0795FDC48A}"/>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891298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D7596-3BFD-B1B2-BEE8-41E6183340E5}"/>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C0651FFC-4303-1202-2A80-BEA7A1F4365B}"/>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70040653-27EF-776C-69AD-10D042748BE5}"/>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5774EB08-32DC-612A-ED18-2F55AE9003E2}"/>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A0AE1D76-717D-A91F-C3E3-A892926276E8}"/>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9</a:t>
            </a:fld>
            <a:endParaRPr lang="en-US"/>
          </a:p>
        </p:txBody>
      </p:sp>
      <p:sp>
        <p:nvSpPr>
          <p:cNvPr id="31750" name="Rectangle 2">
            <a:extLst>
              <a:ext uri="{FF2B5EF4-FFF2-40B4-BE49-F238E27FC236}">
                <a16:creationId xmlns:a16="http://schemas.microsoft.com/office/drawing/2014/main" id="{CC90C377-06A3-51CB-538D-B9BB380019AC}"/>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9740D9BA-F983-ADD1-F44A-AFC18D92A4B6}"/>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3413196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A6ABF37-7216-45CB-BD9C-7F0A7BB04421}" type="slidenum">
              <a:rPr lang="en-US" altLang="en-US" sz="1300"/>
              <a:pPr>
                <a:spcBef>
                  <a:spcPct val="0"/>
                </a:spcBef>
              </a:pPr>
              <a:t>18</a:t>
            </a:fld>
            <a:endParaRPr lang="en-US" altLang="en-US" sz="13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4091030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r>
              <a:rPr lang="en-US" dirty="0"/>
              <a:t>Agenda item 2.1.2.1</a:t>
            </a:r>
          </a:p>
        </p:txBody>
      </p:sp>
      <p:sp>
        <p:nvSpPr>
          <p:cNvPr id="4" name="Header Placeholder 3"/>
          <p:cNvSpPr>
            <a:spLocks noGrp="1"/>
          </p:cNvSpPr>
          <p:nvPr>
            <p:ph type="hdr" sz="quarter" idx="10"/>
          </p:nvPr>
        </p:nvSpPr>
        <p:spPr/>
        <p:txBody>
          <a:bodyPr/>
          <a:lstStyle/>
          <a:p>
            <a:pPr>
              <a:defRPr/>
            </a:pPr>
            <a:r>
              <a:rPr lang="en-US"/>
              <a:t>doc.: IEEE 802.11-24/1002r0</a:t>
            </a:r>
          </a:p>
        </p:txBody>
      </p:sp>
      <p:sp>
        <p:nvSpPr>
          <p:cNvPr id="5" name="Date Placeholder 4"/>
          <p:cNvSpPr>
            <a:spLocks noGrp="1"/>
          </p:cNvSpPr>
          <p:nvPr>
            <p:ph type="dt" idx="11"/>
          </p:nvPr>
        </p:nvSpPr>
        <p:spPr/>
        <p:txBody>
          <a:bodyPr/>
          <a:lstStyle/>
          <a:p>
            <a:pPr>
              <a:defRPr/>
            </a:pPr>
            <a:r>
              <a:rPr lang="en-US" dirty="0"/>
              <a:t>September 2024</a:t>
            </a:r>
          </a:p>
        </p:txBody>
      </p:sp>
      <p:sp>
        <p:nvSpPr>
          <p:cNvPr id="6" name="Footer Placeholder 5"/>
          <p:cNvSpPr>
            <a:spLocks noGrp="1"/>
          </p:cNvSpPr>
          <p:nvPr>
            <p:ph type="ftr" sz="quarter" idx="12"/>
          </p:nvPr>
        </p:nvSpPr>
        <p:spPr/>
        <p:txBody>
          <a:bodyPr/>
          <a:lstStyle/>
          <a:p>
            <a:pPr lvl="4">
              <a:defRPr/>
            </a:pPr>
            <a:r>
              <a:rPr lang="en-US"/>
              <a:t>Stephen McCann, Huawei</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24</a:t>
            </a:fld>
            <a:endParaRPr lang="en-US"/>
          </a:p>
        </p:txBody>
      </p:sp>
    </p:spTree>
    <p:extLst>
      <p:ext uri="{BB962C8B-B14F-4D97-AF65-F5344CB8AC3E}">
        <p14:creationId xmlns:p14="http://schemas.microsoft.com/office/powerpoint/2010/main" val="1736068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Michael Montemurro, Huawei</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B1F1DA77-CFCE-4DC0-B4B1-291C6A6AE146}" type="slidenum">
              <a:rPr lang="en-US" altLang="en-US"/>
              <a:pPr>
                <a:defRPr/>
              </a:pPr>
              <a:t>‹#›</a:t>
            </a:fld>
            <a:endParaRPr lang="en-US" altLang="en-US"/>
          </a:p>
        </p:txBody>
      </p:sp>
    </p:spTree>
    <p:extLst>
      <p:ext uri="{BB962C8B-B14F-4D97-AF65-F5344CB8AC3E}">
        <p14:creationId xmlns:p14="http://schemas.microsoft.com/office/powerpoint/2010/main" val="2614432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Michael Montemurro, Huawei</a:t>
            </a:r>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a:t>Slide </a:t>
            </a:r>
            <a:fld id="{6835F41C-DEDC-4438-917D-1D94D2D033D6}" type="slidenum">
              <a:rPr lang="en-US" altLang="en-US"/>
              <a:pPr>
                <a:defRPr/>
              </a:pPr>
              <a:t>‹#›</a:t>
            </a:fld>
            <a:endParaRPr lang="en-US" altLang="en-US"/>
          </a:p>
        </p:txBody>
      </p:sp>
    </p:spTree>
    <p:extLst>
      <p:ext uri="{BB962C8B-B14F-4D97-AF65-F5344CB8AC3E}">
        <p14:creationId xmlns:p14="http://schemas.microsoft.com/office/powerpoint/2010/main" val="4165094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Michael Montemurro, Huawei</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0E93BDA3-DD93-4E4E-8EDC-3FA158570F5C}" type="slidenum">
              <a:rPr lang="en-US"/>
              <a:pPr>
                <a:defRPr/>
              </a:pPr>
              <a:t>‹#›</a:t>
            </a:fld>
            <a:endParaRPr lang="en-US"/>
          </a:p>
        </p:txBody>
      </p:sp>
    </p:spTree>
    <p:extLst>
      <p:ext uri="{BB962C8B-B14F-4D97-AF65-F5344CB8AC3E}">
        <p14:creationId xmlns:p14="http://schemas.microsoft.com/office/powerpoint/2010/main" val="15230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sp>
        <p:nvSpPr>
          <p:cNvPr id="4" name="TextBox 3"/>
          <p:cNvSpPr txBox="1"/>
          <p:nvPr userDrawn="1"/>
        </p:nvSpPr>
        <p:spPr>
          <a:xfrm>
            <a:off x="8026400" y="381001"/>
            <a:ext cx="711200" cy="276225"/>
          </a:xfrm>
          <a:prstGeom prst="rect">
            <a:avLst/>
          </a:prstGeom>
          <a:noFill/>
        </p:spPr>
        <p:txBody>
          <a:bodyPr>
            <a:spAutoFit/>
          </a:bodyPr>
          <a:lstStyle/>
          <a:p>
            <a:pPr eaLnBrk="0" hangingPunct="0">
              <a:defRPr/>
            </a:pPr>
            <a:endParaRPr lang="en-US" sz="1200" dirty="0">
              <a:latin typeface="Times New Roman" pitchFamily="18" charset="0"/>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Title 1">
            <a:extLst>
              <a:ext uri="{FF2B5EF4-FFF2-40B4-BE49-F238E27FC236}">
                <a16:creationId xmlns:a16="http://schemas.microsoft.com/office/drawing/2014/main" id="{2CB95CDD-E1F6-2D43-A6DE-DFE5E038FF14}"/>
              </a:ext>
            </a:extLst>
          </p:cNvPr>
          <p:cNvSpPr>
            <a:spLocks noGrp="1"/>
          </p:cNvSpPr>
          <p:nvPr>
            <p:ph type="title"/>
          </p:nvPr>
        </p:nvSpPr>
        <p:spPr/>
        <p:txBody>
          <a:bodyPr/>
          <a:lstStyle/>
          <a:p>
            <a:r>
              <a:rPr lang="en-US"/>
              <a:t>Click to edit Master title style</a:t>
            </a:r>
          </a:p>
        </p:txBody>
      </p:sp>
      <p:sp>
        <p:nvSpPr>
          <p:cNvPr id="11" name="Date Placeholder 10">
            <a:extLst>
              <a:ext uri="{FF2B5EF4-FFF2-40B4-BE49-F238E27FC236}">
                <a16:creationId xmlns:a16="http://schemas.microsoft.com/office/drawing/2014/main" id="{E8C9794E-61A5-714F-A1C3-0B830A40B19C}"/>
              </a:ext>
            </a:extLst>
          </p:cNvPr>
          <p:cNvSpPr>
            <a:spLocks noGrp="1"/>
          </p:cNvSpPr>
          <p:nvPr>
            <p:ph type="dt" sz="half" idx="10"/>
          </p:nvPr>
        </p:nvSpPr>
        <p:spPr>
          <a:xfrm>
            <a:off x="929217" y="332601"/>
            <a:ext cx="968214" cy="276999"/>
          </a:xfrm>
        </p:spPr>
        <p:txBody>
          <a:bodyPr/>
          <a:lstStyle/>
          <a:p>
            <a:pPr>
              <a:defRPr/>
            </a:pPr>
            <a:r>
              <a:rPr lang="en-US" dirty="0"/>
              <a:t>May 2023</a:t>
            </a:r>
          </a:p>
        </p:txBody>
      </p:sp>
      <p:sp>
        <p:nvSpPr>
          <p:cNvPr id="13" name="Footer Placeholder 12">
            <a:extLst>
              <a:ext uri="{FF2B5EF4-FFF2-40B4-BE49-F238E27FC236}">
                <a16:creationId xmlns:a16="http://schemas.microsoft.com/office/drawing/2014/main" id="{8DF689E7-6B72-2C4B-99D0-CD708FC1A435}"/>
              </a:ext>
            </a:extLst>
          </p:cNvPr>
          <p:cNvSpPr>
            <a:spLocks noGrp="1"/>
          </p:cNvSpPr>
          <p:nvPr>
            <p:ph type="ftr" sz="quarter" idx="11"/>
          </p:nvPr>
        </p:nvSpPr>
        <p:spPr/>
        <p:txBody>
          <a:bodyPr/>
          <a:lstStyle/>
          <a:p>
            <a:pPr>
              <a:defRPr/>
            </a:pPr>
            <a:r>
              <a:rPr lang="en-US"/>
              <a:t>Michael Montemurro, Huawei</a:t>
            </a:r>
          </a:p>
        </p:txBody>
      </p:sp>
      <p:sp>
        <p:nvSpPr>
          <p:cNvPr id="14" name="Slide Number Placeholder 13">
            <a:extLst>
              <a:ext uri="{FF2B5EF4-FFF2-40B4-BE49-F238E27FC236}">
                <a16:creationId xmlns:a16="http://schemas.microsoft.com/office/drawing/2014/main" id="{92BF0E52-58D7-5042-997A-535993AD5256}"/>
              </a:ext>
            </a:extLst>
          </p:cNvPr>
          <p:cNvSpPr>
            <a:spLocks noGrp="1"/>
          </p:cNvSpPr>
          <p:nvPr>
            <p:ph type="sldNum" sz="quarter" idx="12"/>
          </p:nvPr>
        </p:nvSpPr>
        <p:spPr/>
        <p:txBody>
          <a:bodyPr/>
          <a:lstStyle/>
          <a:p>
            <a:pPr>
              <a:defRPr/>
            </a:pPr>
            <a:r>
              <a:rPr lang="en-US"/>
              <a:t>Slide </a:t>
            </a:r>
            <a:fld id="{C0237118-83BD-4B23-982E-CD5E6FF86FA7}" type="slidenum">
              <a:rPr lang="en-US" smtClean="0"/>
              <a:pPr>
                <a:defRPr/>
              </a:pPr>
              <a:t>‹#›</a:t>
            </a:fld>
            <a:endParaRPr lang="en-US"/>
          </a:p>
        </p:txBody>
      </p:sp>
    </p:spTree>
    <p:extLst>
      <p:ext uri="{BB962C8B-B14F-4D97-AF65-F5344CB8AC3E}">
        <p14:creationId xmlns:p14="http://schemas.microsoft.com/office/powerpoint/2010/main" val="32225306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85800"/>
            <a:ext cx="10363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Rectangle 5"/>
          <p:cNvSpPr>
            <a:spLocks noGrp="1" noChangeArrowheads="1"/>
          </p:cNvSpPr>
          <p:nvPr>
            <p:ph type="ftr" sz="quarter" idx="3"/>
          </p:nvPr>
        </p:nvSpPr>
        <p:spPr bwMode="auto">
          <a:xfrm>
            <a:off x="7721601" y="6475413"/>
            <a:ext cx="3670300" cy="18415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a:t>Michael Montemurro, Huawei</a:t>
            </a:r>
          </a:p>
        </p:txBody>
      </p:sp>
      <p:sp>
        <p:nvSpPr>
          <p:cNvPr id="1030" name="Rectangle 6"/>
          <p:cNvSpPr>
            <a:spLocks noGrp="1" noChangeArrowheads="1"/>
          </p:cNvSpPr>
          <p:nvPr>
            <p:ph type="sldNum" sz="quarter" idx="4"/>
          </p:nvPr>
        </p:nvSpPr>
        <p:spPr bwMode="auto">
          <a:xfrm>
            <a:off x="5879100" y="6475413"/>
            <a:ext cx="53540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vl1pPr>
          </a:lstStyle>
          <a:p>
            <a:pPr>
              <a:defRPr/>
            </a:pPr>
            <a:r>
              <a:rPr lang="en-US" altLang="en-US"/>
              <a:t>Slide </a:t>
            </a:r>
            <a:fld id="{5DFA9695-C1BB-41B2-BF85-AF49C303836D}" type="slidenum">
              <a:rPr lang="en-US" altLang="en-US"/>
              <a:pPr>
                <a:defRPr/>
              </a:pPr>
              <a:t>‹#›</a:t>
            </a:fld>
            <a:endParaRPr lang="en-US" altLang="en-US"/>
          </a:p>
        </p:txBody>
      </p:sp>
      <p:sp>
        <p:nvSpPr>
          <p:cNvPr id="1031" name="Rectangle 7"/>
          <p:cNvSpPr>
            <a:spLocks noChangeArrowheads="1"/>
          </p:cNvSpPr>
          <p:nvPr userDrawn="1"/>
        </p:nvSpPr>
        <p:spPr bwMode="auto">
          <a:xfrm>
            <a:off x="7918385" y="329063"/>
            <a:ext cx="33592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defRPr/>
            </a:pPr>
            <a:r>
              <a:rPr lang="en-US" altLang="en-US" sz="1800" b="1" dirty="0"/>
              <a:t>doc.: IEEE 802.11-25/1433r2</a:t>
            </a:r>
          </a:p>
        </p:txBody>
      </p:sp>
      <p:sp>
        <p:nvSpPr>
          <p:cNvPr id="1033" name="Rectangle 9"/>
          <p:cNvSpPr>
            <a:spLocks noChangeArrowheads="1"/>
          </p:cNvSpPr>
          <p:nvPr/>
        </p:nvSpPr>
        <p:spPr bwMode="auto">
          <a:xfrm>
            <a:off x="914400" y="6475413"/>
            <a:ext cx="10238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z="1200" dirty="0"/>
              <a:t>Meeting Agenda</a:t>
            </a:r>
          </a:p>
        </p:txBody>
      </p:sp>
      <p:sp>
        <p:nvSpPr>
          <p:cNvPr id="3"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
        <p:nvSpPr>
          <p:cNvPr id="11" name="Rectangle 7"/>
          <p:cNvSpPr>
            <a:spLocks noChangeArrowheads="1"/>
          </p:cNvSpPr>
          <p:nvPr userDrawn="1"/>
        </p:nvSpPr>
        <p:spPr bwMode="auto">
          <a:xfrm>
            <a:off x="762000" y="304800"/>
            <a:ext cx="15796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lvl="4">
              <a:defRPr/>
            </a:pPr>
            <a:r>
              <a:rPr lang="en-US" altLang="zh-CN" sz="1800" b="1" dirty="0"/>
              <a:t>September 2025</a:t>
            </a:r>
            <a:endParaRPr lang="en-US" altLang="en-US" sz="1800" b="1" dirty="0"/>
          </a:p>
        </p:txBody>
      </p:sp>
      <p:sp>
        <p:nvSpPr>
          <p:cNvPr id="4" name="Line 10">
            <a:extLst>
              <a:ext uri="{FF2B5EF4-FFF2-40B4-BE49-F238E27FC236}">
                <a16:creationId xmlns:a16="http://schemas.microsoft.com/office/drawing/2014/main" id="{ECD59C23-7D48-0029-0129-5474E5469AF5}"/>
              </a:ext>
            </a:extLst>
          </p:cNvPr>
          <p:cNvSpPr>
            <a:spLocks noChangeShapeType="1"/>
          </p:cNvSpPr>
          <p:nvPr userDrawn="1"/>
        </p:nvSpPr>
        <p:spPr bwMode="auto">
          <a:xfrm>
            <a:off x="762000" y="6096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standards.ieee.org/about/policies/bylaws/sect6-7.html#6"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http://standards.ieee.org/about/sasb/patcom/materials.html" TargetMode="External"/><Relationship Id="rId4" Type="http://schemas.openxmlformats.org/officeDocument/2006/relationships/hyperlink" Target="https://standards.ieee.org/about/policies/opman/sect6.html#6.3"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1.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1.xml"/><Relationship Id="rId4" Type="http://schemas.openxmlformats.org/officeDocument/2006/relationships/hyperlink" Target="http://www.ieee.org/about/corporate/governance"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8" Type="http://schemas.openxmlformats.org/officeDocument/2006/relationships/hyperlink" Target="https://mentor.ieee.org/myproject/Public/mytools/mob/loa.pdf" TargetMode="External"/><Relationship Id="rId3" Type="http://schemas.openxmlformats.org/officeDocument/2006/relationships/hyperlink" Target="https://www.ieee.org/about/corporate/governance/p7-8.html" TargetMode="External"/><Relationship Id="rId7" Type="http://schemas.openxmlformats.org/officeDocument/2006/relationships/hyperlink" Target="http://standards.ieee.org/develop/policies/bylaws/sect6-7.html#loa"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tandards.ieee.org/board/pat/pat-slideset.ppt" TargetMode="External"/><Relationship Id="rId5" Type="http://schemas.openxmlformats.org/officeDocument/2006/relationships/hyperlink" Target="https://standards.ieee.org/content/dam/ieee-standards/standards/web/documents/other/antitrust.pdf" TargetMode="External"/><Relationship Id="rId10" Type="http://schemas.openxmlformats.org/officeDocument/2006/relationships/hyperlink" Target="https://mentor.ieee.org/myproject/Public/mytools/mob/patut.pdf" TargetMode="External"/><Relationship Id="rId4" Type="http://schemas.openxmlformats.org/officeDocument/2006/relationships/hyperlink" Target="https://standards.ieee.org/faqs/affiliation.html" TargetMode="External"/><Relationship Id="rId9" Type="http://schemas.openxmlformats.org/officeDocument/2006/relationships/hyperlink" Target="https://standards.ieee.org/content/dam/ieee-standards/standards/web/documents/other/patents.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cvent.me/NMqv0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jrosdahl@ieee.org" TargetMode="External"/><Relationship Id="rId4" Type="http://schemas.openxmlformats.org/officeDocument/2006/relationships/hyperlink" Target="http://mentor.ieee.or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E50707-98ED-4145-A9F6-065F4ABFF80D}"/>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2F4FC0A-8470-4D50-BF11-A989BDCF2C78}"/>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a:t>
            </a:fld>
            <a:endParaRPr lang="en-US" altLang="en-US"/>
          </a:p>
        </p:txBody>
      </p:sp>
      <p:sp>
        <p:nvSpPr>
          <p:cNvPr id="4" name="Rectangle 2">
            <a:extLst>
              <a:ext uri="{FF2B5EF4-FFF2-40B4-BE49-F238E27FC236}">
                <a16:creationId xmlns:a16="http://schemas.microsoft.com/office/drawing/2014/main" id="{27F8E238-240A-4782-BD7C-888A610FFE0E}"/>
              </a:ext>
            </a:extLst>
          </p:cNvPr>
          <p:cNvSpPr txBox="1">
            <a:spLocks noChangeArrowheads="1"/>
          </p:cNvSpPr>
          <p:nvPr/>
        </p:nvSpPr>
        <p:spPr>
          <a:xfrm>
            <a:off x="2209800" y="685800"/>
            <a:ext cx="7924800" cy="1066800"/>
          </a:xfrm>
          <a:prstGeom prst="rect">
            <a:avLst/>
          </a:prstGeom>
        </p:spPr>
        <p:txBody>
          <a:bodyPr/>
          <a:lst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a:lstStyle>
          <a:p>
            <a:r>
              <a:rPr lang="en-US" altLang="en-US" kern="0" dirty="0" err="1"/>
              <a:t>TGmf</a:t>
            </a:r>
            <a:r>
              <a:rPr lang="en-US" altLang="en-US" kern="0" dirty="0"/>
              <a:t> Agenda </a:t>
            </a:r>
            <a:r>
              <a:rPr lang="en-US" altLang="en-US" kern="0"/>
              <a:t>– September </a:t>
            </a:r>
            <a:r>
              <a:rPr lang="en-US" altLang="en-US" kern="0" dirty="0"/>
              <a:t>2025 Session</a:t>
            </a:r>
          </a:p>
        </p:txBody>
      </p:sp>
      <p:sp>
        <p:nvSpPr>
          <p:cNvPr id="5" name="Rectangle 6">
            <a:extLst>
              <a:ext uri="{FF2B5EF4-FFF2-40B4-BE49-F238E27FC236}">
                <a16:creationId xmlns:a16="http://schemas.microsoft.com/office/drawing/2014/main" id="{5C289E12-1085-4168-A398-0F7249308ABA}"/>
              </a:ext>
            </a:extLst>
          </p:cNvPr>
          <p:cNvSpPr txBox="1">
            <a:spLocks noChangeArrowheads="1"/>
          </p:cNvSpPr>
          <p:nvPr/>
        </p:nvSpPr>
        <p:spPr>
          <a:xfrm>
            <a:off x="1982788" y="1241571"/>
            <a:ext cx="7772400" cy="3810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a:lnSpc>
                <a:spcPct val="90000"/>
              </a:lnSpc>
              <a:buFontTx/>
              <a:buNone/>
            </a:pPr>
            <a:r>
              <a:rPr lang="en-US" altLang="en-US" sz="2000" kern="0" dirty="0"/>
              <a:t>Date</a:t>
            </a:r>
            <a:r>
              <a:rPr lang="en-US" altLang="en-US" sz="2000" kern="0"/>
              <a:t>:</a:t>
            </a:r>
            <a:r>
              <a:rPr lang="en-US" altLang="en-US" sz="2000" b="0" kern="0"/>
              <a:t> 2025-09-15</a:t>
            </a:r>
            <a:endParaRPr lang="en-US" altLang="en-US" sz="2000" b="0" kern="0" dirty="0"/>
          </a:p>
        </p:txBody>
      </p:sp>
      <p:graphicFrame>
        <p:nvGraphicFramePr>
          <p:cNvPr id="6" name="Object 11">
            <a:extLst>
              <a:ext uri="{FF2B5EF4-FFF2-40B4-BE49-F238E27FC236}">
                <a16:creationId xmlns:a16="http://schemas.microsoft.com/office/drawing/2014/main" id="{5DED06DA-EE4D-40C6-9AB6-747267BE2806}"/>
              </a:ext>
            </a:extLst>
          </p:cNvPr>
          <p:cNvGraphicFramePr>
            <a:graphicFrameLocks noChangeAspect="1"/>
          </p:cNvGraphicFramePr>
          <p:nvPr>
            <p:extLst>
              <p:ext uri="{D42A27DB-BD31-4B8C-83A1-F6EECF244321}">
                <p14:modId xmlns:p14="http://schemas.microsoft.com/office/powerpoint/2010/main" val="1465331796"/>
              </p:ext>
            </p:extLst>
          </p:nvPr>
        </p:nvGraphicFramePr>
        <p:xfrm>
          <a:off x="2123281" y="2320925"/>
          <a:ext cx="8097838" cy="2500312"/>
        </p:xfrm>
        <a:graphic>
          <a:graphicData uri="http://schemas.openxmlformats.org/presentationml/2006/ole">
            <mc:AlternateContent xmlns:mc="http://schemas.openxmlformats.org/markup-compatibility/2006">
              <mc:Choice xmlns:v="urn:schemas-microsoft-com:vml" Requires="v">
                <p:oleObj name="Document" r:id="rId2" imgW="8249760" imgH="2544840" progId="Word.Document.8">
                  <p:embed/>
                </p:oleObj>
              </mc:Choice>
              <mc:Fallback>
                <p:oleObj name="Document" r:id="rId2" imgW="8249760" imgH="2544840" progId="Word.Document.8">
                  <p:embed/>
                  <p:pic>
                    <p:nvPicPr>
                      <p:cNvPr id="6" name="Object 11">
                        <a:extLst>
                          <a:ext uri="{FF2B5EF4-FFF2-40B4-BE49-F238E27FC236}">
                            <a16:creationId xmlns:a16="http://schemas.microsoft.com/office/drawing/2014/main" id="{5DED06DA-EE4D-40C6-9AB6-747267BE2806}"/>
                          </a:ext>
                        </a:extLst>
                      </p:cNvPr>
                      <p:cNvPicPr>
                        <a:picLocks noChangeAspect="1" noChangeArrowheads="1"/>
                      </p:cNvPicPr>
                      <p:nvPr/>
                    </p:nvPicPr>
                    <p:blipFill>
                      <a:blip r:embed="rId3"/>
                      <a:srcRect/>
                      <a:stretch>
                        <a:fillRect/>
                      </a:stretch>
                    </p:blipFill>
                    <p:spPr bwMode="auto">
                      <a:xfrm>
                        <a:off x="2123281" y="2320925"/>
                        <a:ext cx="8097838" cy="2500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Rectangle 12">
            <a:extLst>
              <a:ext uri="{FF2B5EF4-FFF2-40B4-BE49-F238E27FC236}">
                <a16:creationId xmlns:a16="http://schemas.microsoft.com/office/drawing/2014/main" id="{8E041250-97D7-46D2-AEEC-E733E6175A8A}"/>
              </a:ext>
            </a:extLst>
          </p:cNvPr>
          <p:cNvSpPr>
            <a:spLocks noChangeArrowheads="1"/>
          </p:cNvSpPr>
          <p:nvPr/>
        </p:nvSpPr>
        <p:spPr bwMode="auto">
          <a:xfrm>
            <a:off x="2057400" y="1939925"/>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buFontTx/>
              <a:buNone/>
            </a:pPr>
            <a:r>
              <a:rPr lang="en-US" altLang="en-US" sz="2000" dirty="0"/>
              <a:t>Authors:</a:t>
            </a:r>
            <a:endParaRPr lang="en-US" altLang="en-US" sz="2000" b="0" dirty="0"/>
          </a:p>
        </p:txBody>
      </p:sp>
    </p:spTree>
    <p:extLst>
      <p:ext uri="{BB962C8B-B14F-4D97-AF65-F5344CB8AC3E}">
        <p14:creationId xmlns:p14="http://schemas.microsoft.com/office/powerpoint/2010/main" val="2822743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800099" y="1773046"/>
            <a:ext cx="10477501" cy="4702368"/>
          </a:xfrm>
        </p:spPr>
        <p:txBody>
          <a:bodyPr/>
          <a:lstStyle/>
          <a:p>
            <a:pPr marL="0" indent="0">
              <a:lnSpc>
                <a:spcPct val="80000"/>
              </a:lnSpc>
              <a:buNone/>
            </a:pPr>
            <a:r>
              <a:rPr lang="en-US" altLang="en-US" sz="2800" dirty="0"/>
              <a:t>Approve the minutes in document</a:t>
            </a:r>
            <a:endParaRPr lang="en-US" altLang="en-US" sz="1800" dirty="0"/>
          </a:p>
          <a:p>
            <a:pPr lvl="1">
              <a:lnSpc>
                <a:spcPct val="80000"/>
              </a:lnSpc>
            </a:pPr>
            <a:r>
              <a:rPr lang="en-US" altLang="en-US" dirty="0"/>
              <a:t>July Meeting: &lt;11-25/1646&gt;</a:t>
            </a:r>
          </a:p>
          <a:p>
            <a:pPr marL="457200" lvl="1" indent="0">
              <a:lnSpc>
                <a:spcPct val="80000"/>
              </a:lnSpc>
              <a:buNone/>
            </a:pPr>
            <a:endParaRPr lang="en-CA" sz="2800" dirty="0"/>
          </a:p>
          <a:p>
            <a:pPr marL="0" indent="0">
              <a:lnSpc>
                <a:spcPct val="80000"/>
              </a:lnSpc>
              <a:buNone/>
            </a:pPr>
            <a:r>
              <a:rPr lang="en-CA" dirty="0"/>
              <a:t>Moved: &lt;&gt;</a:t>
            </a:r>
          </a:p>
          <a:p>
            <a:pPr marL="0" indent="0">
              <a:buNone/>
            </a:pPr>
            <a:r>
              <a:rPr lang="en-CA" dirty="0"/>
              <a:t>Seconded: &lt;&gt;</a:t>
            </a:r>
          </a:p>
          <a:p>
            <a:pPr marL="0" indent="0">
              <a:buNone/>
            </a:pPr>
            <a:r>
              <a:rPr lang="en-CA" dirty="0"/>
              <a:t>Results: &lt;&gt;. &lt;&gt;.</a:t>
            </a:r>
            <a:endParaRPr lang="en-US" altLang="en-US" dirty="0"/>
          </a:p>
          <a:p>
            <a:pPr lvl="1">
              <a:lnSpc>
                <a:spcPct val="80000"/>
              </a:lnSpc>
            </a:pPr>
            <a:endParaRPr lang="en-US" altLang="en-US" dirty="0"/>
          </a:p>
          <a:p>
            <a:pPr marL="0" indent="0">
              <a:lnSpc>
                <a:spcPct val="80000"/>
              </a:lnSpc>
              <a:buNone/>
            </a:pPr>
            <a:endParaRPr lang="en-US" altLang="en-US" sz="2000" dirty="0"/>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err="1"/>
              <a:t>REVmf</a:t>
            </a:r>
            <a:r>
              <a:rPr lang="en-CA" dirty="0"/>
              <a:t> minutes approval</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10</a:t>
            </a:fld>
            <a:endParaRPr lang="en-US" altLang="en-US"/>
          </a:p>
        </p:txBody>
      </p:sp>
    </p:spTree>
    <p:extLst>
      <p:ext uri="{BB962C8B-B14F-4D97-AF65-F5344CB8AC3E}">
        <p14:creationId xmlns:p14="http://schemas.microsoft.com/office/powerpoint/2010/main" val="941500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8E515-96DA-763A-92F9-06D2B2C3BE1E}"/>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2780D3F-E060-0E58-966B-2A1DB7840C47}"/>
              </a:ext>
            </a:extLst>
          </p:cNvPr>
          <p:cNvSpPr>
            <a:spLocks noGrp="1"/>
          </p:cNvSpPr>
          <p:nvPr>
            <p:ph idx="1"/>
          </p:nvPr>
        </p:nvSpPr>
        <p:spPr>
          <a:xfrm>
            <a:off x="800099" y="1773046"/>
            <a:ext cx="10477501" cy="3941954"/>
          </a:xfrm>
        </p:spPr>
        <p:txBody>
          <a:bodyPr/>
          <a:lstStyle/>
          <a:p>
            <a:pPr marL="0" indent="0">
              <a:buNone/>
              <a:tabLst>
                <a:tab pos="457200" algn="l"/>
              </a:tabLst>
            </a:pPr>
            <a:r>
              <a:rPr lang="en-GB" dirty="0">
                <a:latin typeface="Times New Roman" panose="02020603050405020304" pitchFamily="18" charset="0"/>
                <a:ea typeface="Times New Roman" panose="02020603050405020304" pitchFamily="18" charset="0"/>
              </a:rPr>
              <a:t>Authorize </a:t>
            </a:r>
            <a:r>
              <a:rPr lang="en-GB" dirty="0" err="1">
                <a:latin typeface="Times New Roman" panose="02020603050405020304" pitchFamily="18" charset="0"/>
                <a:ea typeface="Times New Roman" panose="02020603050405020304" pitchFamily="18" charset="0"/>
              </a:rPr>
              <a:t>TGmf</a:t>
            </a:r>
            <a:r>
              <a:rPr lang="en-GB" dirty="0">
                <a:latin typeface="Times New Roman" panose="02020603050405020304" pitchFamily="18" charset="0"/>
                <a:ea typeface="Times New Roman" panose="02020603050405020304" pitchFamily="18" charset="0"/>
              </a:rPr>
              <a:t> to hold an ad-hoc meeting on Dec x-y, 2025 with the venue being Piscataway, NJ, for the purpose of Letter Ballot comment resolution.</a:t>
            </a:r>
            <a:endParaRPr lang="en-CA" dirty="0">
              <a:latin typeface="Times New Roman" panose="02020603050405020304" pitchFamily="18" charset="0"/>
              <a:ea typeface="Times New Roman" panose="02020603050405020304" pitchFamily="18" charset="0"/>
            </a:endParaRPr>
          </a:p>
          <a:p>
            <a:pPr marL="0" lvl="0" indent="0">
              <a:buNone/>
              <a:tabLst>
                <a:tab pos="457200" algn="l"/>
              </a:tabLst>
            </a:pPr>
            <a:endParaRPr lang="en-US" b="0" dirty="0">
              <a:latin typeface="Times New Roman" panose="02020603050405020304" pitchFamily="18" charset="0"/>
              <a:ea typeface="Times New Roman" panose="02020603050405020304" pitchFamily="18" charset="0"/>
            </a:endParaRPr>
          </a:p>
          <a:p>
            <a:pPr marL="0" lvl="0" indent="0">
              <a:buNone/>
              <a:tabLst>
                <a:tab pos="457200" algn="l"/>
              </a:tabLst>
            </a:pPr>
            <a:endParaRPr lang="en-US" dirty="0">
              <a:effectLst/>
              <a:latin typeface="Times New Roman" panose="02020603050405020304" pitchFamily="18" charset="0"/>
              <a:ea typeface="Times New Roman" panose="02020603050405020304" pitchFamily="18" charset="0"/>
            </a:endParaRPr>
          </a:p>
          <a:p>
            <a:pPr marL="0" lvl="0" indent="0">
              <a:buNone/>
              <a:tabLst>
                <a:tab pos="457200" algn="l"/>
              </a:tabLst>
            </a:pPr>
            <a:r>
              <a:rPr lang="en-US" dirty="0">
                <a:latin typeface="Times New Roman" panose="02020603050405020304" pitchFamily="18" charset="0"/>
                <a:ea typeface="Times New Roman" panose="02020603050405020304" pitchFamily="18" charset="0"/>
              </a:rPr>
              <a:t>Moved:</a:t>
            </a:r>
          </a:p>
          <a:p>
            <a:pPr marL="0" lvl="0" indent="0">
              <a:buNone/>
              <a:tabLst>
                <a:tab pos="457200" algn="l"/>
              </a:tabLst>
            </a:pPr>
            <a:r>
              <a:rPr lang="en-US" dirty="0">
                <a:effectLst/>
                <a:latin typeface="Times New Roman" panose="02020603050405020304" pitchFamily="18" charset="0"/>
                <a:ea typeface="Times New Roman" panose="02020603050405020304" pitchFamily="18" charset="0"/>
              </a:rPr>
              <a:t>Second:</a:t>
            </a:r>
          </a:p>
          <a:p>
            <a:pPr marL="0" lvl="0" indent="0">
              <a:buNone/>
              <a:tabLst>
                <a:tab pos="457200" algn="l"/>
              </a:tabLst>
            </a:pPr>
            <a:r>
              <a:rPr lang="en-US" dirty="0">
                <a:latin typeface="Times New Roman" panose="02020603050405020304" pitchFamily="18" charset="0"/>
                <a:ea typeface="Times New Roman" panose="02020603050405020304" pitchFamily="18" charset="0"/>
              </a:rPr>
              <a:t>Results: </a:t>
            </a:r>
            <a:endParaRPr lang="en-CA" dirty="0">
              <a:effectLst/>
              <a:latin typeface="Times New Roman" panose="02020603050405020304" pitchFamily="18" charset="0"/>
              <a:ea typeface="Times New Roman" panose="02020603050405020304" pitchFamily="18" charset="0"/>
            </a:endParaRPr>
          </a:p>
          <a:p>
            <a:pPr marL="0" indent="0">
              <a:buNone/>
            </a:pPr>
            <a:r>
              <a:rPr lang="en-GB" b="1" dirty="0">
                <a:effectLst/>
                <a:latin typeface="Times New Roman" panose="02020603050405020304" pitchFamily="18" charset="0"/>
                <a:ea typeface="Times New Roman" panose="02020603050405020304" pitchFamily="18" charset="0"/>
              </a:rPr>
              <a:t> </a:t>
            </a:r>
            <a:endParaRPr lang="en-CA" dirty="0">
              <a:effectLst/>
              <a:latin typeface="Times New Roman" panose="02020603050405020304" pitchFamily="18" charset="0"/>
              <a:ea typeface="Times New Roman" panose="02020603050405020304" pitchFamily="18" charset="0"/>
            </a:endParaRPr>
          </a:p>
          <a:p>
            <a:pPr marL="0" indent="0">
              <a:lnSpc>
                <a:spcPct val="80000"/>
              </a:lnSpc>
              <a:buNone/>
            </a:pPr>
            <a:endParaRPr lang="en-US" altLang="en-US" sz="2000" dirty="0"/>
          </a:p>
        </p:txBody>
      </p:sp>
      <p:sp>
        <p:nvSpPr>
          <p:cNvPr id="4" name="Title 3">
            <a:extLst>
              <a:ext uri="{FF2B5EF4-FFF2-40B4-BE49-F238E27FC236}">
                <a16:creationId xmlns:a16="http://schemas.microsoft.com/office/drawing/2014/main" id="{908D2BE0-4106-0399-CD89-5B7BF9A465AA}"/>
              </a:ext>
            </a:extLst>
          </p:cNvPr>
          <p:cNvSpPr>
            <a:spLocks noGrp="1"/>
          </p:cNvSpPr>
          <p:nvPr>
            <p:ph type="title"/>
          </p:nvPr>
        </p:nvSpPr>
        <p:spPr/>
        <p:txBody>
          <a:bodyPr/>
          <a:lstStyle/>
          <a:p>
            <a:r>
              <a:rPr lang="en-CA" dirty="0" err="1"/>
              <a:t>Adhoc</a:t>
            </a:r>
            <a:r>
              <a:rPr lang="en-CA" dirty="0"/>
              <a:t> Motion</a:t>
            </a:r>
          </a:p>
        </p:txBody>
      </p:sp>
      <p:sp>
        <p:nvSpPr>
          <p:cNvPr id="2" name="Footer Placeholder 1">
            <a:extLst>
              <a:ext uri="{FF2B5EF4-FFF2-40B4-BE49-F238E27FC236}">
                <a16:creationId xmlns:a16="http://schemas.microsoft.com/office/drawing/2014/main" id="{ABF10329-3BE9-F8D2-D7F7-75FF39536F43}"/>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3936EE6F-E713-2440-4983-5137D9E35E7D}"/>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11</a:t>
            </a:fld>
            <a:endParaRPr lang="en-US" altLang="en-US"/>
          </a:p>
        </p:txBody>
      </p:sp>
    </p:spTree>
    <p:extLst>
      <p:ext uri="{BB962C8B-B14F-4D97-AF65-F5344CB8AC3E}">
        <p14:creationId xmlns:p14="http://schemas.microsoft.com/office/powerpoint/2010/main" val="667135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5AE0E6-06E4-00FD-8348-9A2CF3BA10EA}"/>
              </a:ext>
            </a:extLst>
          </p:cNvPr>
          <p:cNvSpPr>
            <a:spLocks noGrp="1"/>
          </p:cNvSpPr>
          <p:nvPr>
            <p:ph type="title"/>
          </p:nvPr>
        </p:nvSpPr>
        <p:spPr/>
        <p:txBody>
          <a:bodyPr/>
          <a:lstStyle/>
          <a:p>
            <a:r>
              <a:rPr lang="en-CA" dirty="0" err="1"/>
              <a:t>TGmf</a:t>
            </a:r>
            <a:r>
              <a:rPr lang="en-CA" dirty="0"/>
              <a:t> Timeline</a:t>
            </a:r>
          </a:p>
        </p:txBody>
      </p:sp>
      <p:sp>
        <p:nvSpPr>
          <p:cNvPr id="2" name="Content Placeholder 1">
            <a:extLst>
              <a:ext uri="{FF2B5EF4-FFF2-40B4-BE49-F238E27FC236}">
                <a16:creationId xmlns:a16="http://schemas.microsoft.com/office/drawing/2014/main" id="{6F345F46-AFF6-18FA-4D1E-837DFE5D44B7}"/>
              </a:ext>
            </a:extLst>
          </p:cNvPr>
          <p:cNvSpPr>
            <a:spLocks noGrp="1"/>
          </p:cNvSpPr>
          <p:nvPr>
            <p:ph idx="1"/>
          </p:nvPr>
        </p:nvSpPr>
        <p:spPr/>
        <p:txBody>
          <a:bodyPr/>
          <a:lstStyle/>
          <a:p>
            <a:pPr>
              <a:lnSpc>
                <a:spcPct val="80000"/>
              </a:lnSpc>
            </a:pPr>
            <a:r>
              <a:rPr lang="en-US" altLang="en-US" sz="1800" dirty="0">
                <a:solidFill>
                  <a:srgbClr val="00B050"/>
                </a:solidFill>
              </a:rPr>
              <a:t>Nov 2024 – PAR Approval</a:t>
            </a:r>
          </a:p>
          <a:p>
            <a:pPr>
              <a:lnSpc>
                <a:spcPct val="80000"/>
              </a:lnSpc>
            </a:pPr>
            <a:r>
              <a:rPr lang="en-US" altLang="en-US" sz="1800" dirty="0">
                <a:solidFill>
                  <a:srgbClr val="00B050"/>
                </a:solidFill>
              </a:rPr>
              <a:t>Nov 2024 – Initial meeting, contributions on </a:t>
            </a:r>
            <a:r>
              <a:rPr lang="en-US" altLang="en-US" sz="1800" dirty="0" err="1">
                <a:solidFill>
                  <a:srgbClr val="00B050"/>
                </a:solidFill>
              </a:rPr>
              <a:t>REVme</a:t>
            </a:r>
            <a:r>
              <a:rPr lang="en-US" altLang="en-US" sz="1800" dirty="0">
                <a:solidFill>
                  <a:srgbClr val="00B050"/>
                </a:solidFill>
              </a:rPr>
              <a:t> D7.0</a:t>
            </a:r>
          </a:p>
          <a:p>
            <a:pPr>
              <a:lnSpc>
                <a:spcPct val="80000"/>
              </a:lnSpc>
            </a:pPr>
            <a:r>
              <a:rPr lang="en-US" altLang="en-US" sz="1800" dirty="0">
                <a:solidFill>
                  <a:srgbClr val="00B050"/>
                </a:solidFill>
              </a:rPr>
              <a:t>Jan/Mar 2025 – Contributions on </a:t>
            </a:r>
            <a:r>
              <a:rPr lang="en-US" altLang="en-US" sz="1800" dirty="0" err="1">
                <a:solidFill>
                  <a:srgbClr val="00B050"/>
                </a:solidFill>
              </a:rPr>
              <a:t>REVme</a:t>
            </a:r>
            <a:r>
              <a:rPr lang="en-US" altLang="en-US" sz="1800" dirty="0">
                <a:solidFill>
                  <a:srgbClr val="00B050"/>
                </a:solidFill>
              </a:rPr>
              <a:t> D7.0/IEEE 802.11-2024</a:t>
            </a:r>
          </a:p>
          <a:p>
            <a:pPr>
              <a:lnSpc>
                <a:spcPct val="80000"/>
              </a:lnSpc>
            </a:pPr>
            <a:r>
              <a:rPr lang="en-US" altLang="en-US" sz="1800" dirty="0">
                <a:solidFill>
                  <a:srgbClr val="FF0000"/>
                </a:solidFill>
              </a:rPr>
              <a:t>Mar - </a:t>
            </a:r>
            <a:r>
              <a:rPr lang="en-US" altLang="en-US" sz="1800" strike="sngStrike" dirty="0">
                <a:solidFill>
                  <a:srgbClr val="FF0000"/>
                </a:solidFill>
              </a:rPr>
              <a:t>May</a:t>
            </a:r>
            <a:r>
              <a:rPr lang="en-US" altLang="en-US" sz="1800" dirty="0">
                <a:solidFill>
                  <a:srgbClr val="FF0000"/>
                </a:solidFill>
              </a:rPr>
              <a:t>  July 2025 – Publication of 802.11-2024 and roll-in of </a:t>
            </a:r>
            <a:r>
              <a:rPr lang="en-US" altLang="en-US" sz="1800" dirty="0" err="1">
                <a:solidFill>
                  <a:srgbClr val="FF0000"/>
                </a:solidFill>
              </a:rPr>
              <a:t>TGbh</a:t>
            </a:r>
            <a:r>
              <a:rPr lang="en-US" altLang="en-US" sz="1800" dirty="0">
                <a:solidFill>
                  <a:srgbClr val="FF0000"/>
                </a:solidFill>
              </a:rPr>
              <a:t> and </a:t>
            </a:r>
            <a:r>
              <a:rPr lang="en-US" altLang="en-US" sz="1800" dirty="0" err="1">
                <a:solidFill>
                  <a:srgbClr val="FF0000"/>
                </a:solidFill>
              </a:rPr>
              <a:t>TGbe</a:t>
            </a:r>
            <a:endParaRPr lang="en-US" altLang="en-US" sz="1800" dirty="0">
              <a:solidFill>
                <a:srgbClr val="FF0000"/>
              </a:solidFill>
            </a:endParaRPr>
          </a:p>
          <a:p>
            <a:pPr>
              <a:lnSpc>
                <a:spcPct val="80000"/>
              </a:lnSpc>
            </a:pPr>
            <a:r>
              <a:rPr lang="en-US" altLang="en-US" sz="1800" strike="sngStrike" dirty="0">
                <a:solidFill>
                  <a:srgbClr val="FF0000"/>
                </a:solidFill>
              </a:rPr>
              <a:t>May 2025 </a:t>
            </a:r>
            <a:r>
              <a:rPr lang="en-US" altLang="en-US" sz="1800" dirty="0">
                <a:solidFill>
                  <a:srgbClr val="FF0000"/>
                </a:solidFill>
              </a:rPr>
              <a:t> Aug 2025– Initial D1.0 WG Letter ballot </a:t>
            </a:r>
          </a:p>
          <a:p>
            <a:pPr>
              <a:lnSpc>
                <a:spcPct val="80000"/>
              </a:lnSpc>
            </a:pPr>
            <a:r>
              <a:rPr lang="en-US" altLang="en-US" sz="1800" dirty="0">
                <a:solidFill>
                  <a:srgbClr val="0070C0"/>
                </a:solidFill>
              </a:rPr>
              <a:t>May-Nov 2025 – Roll-in </a:t>
            </a:r>
            <a:r>
              <a:rPr lang="en-US" altLang="en-US" sz="1800" dirty="0" err="1">
                <a:solidFill>
                  <a:srgbClr val="0070C0"/>
                </a:solidFill>
              </a:rPr>
              <a:t>TGbf</a:t>
            </a:r>
            <a:r>
              <a:rPr lang="en-US" altLang="en-US" sz="1800" dirty="0">
                <a:solidFill>
                  <a:srgbClr val="0070C0"/>
                </a:solidFill>
              </a:rPr>
              <a:t> and </a:t>
            </a:r>
            <a:r>
              <a:rPr lang="en-US" altLang="en-US" sz="1800" dirty="0" err="1">
                <a:solidFill>
                  <a:srgbClr val="0070C0"/>
                </a:solidFill>
              </a:rPr>
              <a:t>TGbk</a:t>
            </a:r>
            <a:endParaRPr lang="en-US" altLang="en-US" sz="1800" dirty="0">
              <a:solidFill>
                <a:srgbClr val="0070C0"/>
              </a:solidFill>
            </a:endParaRPr>
          </a:p>
          <a:p>
            <a:pPr>
              <a:lnSpc>
                <a:spcPct val="80000"/>
              </a:lnSpc>
            </a:pPr>
            <a:r>
              <a:rPr lang="en-US" altLang="en-US" sz="1800" dirty="0">
                <a:solidFill>
                  <a:srgbClr val="0070C0"/>
                </a:solidFill>
              </a:rPr>
              <a:t>Jan 2026 – D2.0 Recirculation LB </a:t>
            </a:r>
          </a:p>
          <a:p>
            <a:pPr>
              <a:lnSpc>
                <a:spcPct val="80000"/>
              </a:lnSpc>
            </a:pPr>
            <a:r>
              <a:rPr lang="en-US" altLang="en-US" sz="1800" dirty="0">
                <a:solidFill>
                  <a:srgbClr val="0070C0"/>
                </a:solidFill>
              </a:rPr>
              <a:t>Jul 2026 – D3.0 Recirculation </a:t>
            </a:r>
          </a:p>
          <a:p>
            <a:pPr>
              <a:lnSpc>
                <a:spcPct val="80000"/>
              </a:lnSpc>
            </a:pPr>
            <a:r>
              <a:rPr lang="en-US" altLang="en-US" sz="1800" dirty="0">
                <a:solidFill>
                  <a:srgbClr val="0070C0"/>
                </a:solidFill>
              </a:rPr>
              <a:t>Jan 2027 – D4.0 Initial SA Ballot – Roll-in </a:t>
            </a:r>
            <a:r>
              <a:rPr lang="en-US" altLang="en-US" sz="1800" dirty="0" err="1">
                <a:solidFill>
                  <a:srgbClr val="0070C0"/>
                </a:solidFill>
              </a:rPr>
              <a:t>TGbi</a:t>
            </a:r>
            <a:endParaRPr lang="en-US" altLang="en-US" sz="1800" dirty="0">
              <a:solidFill>
                <a:srgbClr val="0070C0"/>
              </a:solidFill>
            </a:endParaRPr>
          </a:p>
          <a:p>
            <a:pPr>
              <a:lnSpc>
                <a:spcPct val="80000"/>
              </a:lnSpc>
            </a:pPr>
            <a:r>
              <a:rPr lang="en-US" altLang="en-US" sz="1800" dirty="0">
                <a:solidFill>
                  <a:srgbClr val="0070C0"/>
                </a:solidFill>
              </a:rPr>
              <a:t>Jul 2027 – D5.0 Recirculation SA Ballot </a:t>
            </a:r>
          </a:p>
          <a:p>
            <a:pPr>
              <a:lnSpc>
                <a:spcPct val="80000"/>
              </a:lnSpc>
            </a:pPr>
            <a:r>
              <a:rPr lang="en-US" altLang="en-US" sz="1800" dirty="0">
                <a:solidFill>
                  <a:srgbClr val="0070C0"/>
                </a:solidFill>
              </a:rPr>
              <a:t>Nov 2027 – D6.0 Recirculation SA Ballot</a:t>
            </a:r>
          </a:p>
          <a:p>
            <a:pPr>
              <a:lnSpc>
                <a:spcPct val="80000"/>
              </a:lnSpc>
            </a:pPr>
            <a:r>
              <a:rPr lang="en-US" altLang="en-US" sz="1800" dirty="0">
                <a:solidFill>
                  <a:srgbClr val="0070C0"/>
                </a:solidFill>
              </a:rPr>
              <a:t>Jan 2028 – D6.0 Recirculation SA Ballot (clean recirculation)</a:t>
            </a:r>
          </a:p>
          <a:p>
            <a:pPr>
              <a:lnSpc>
                <a:spcPct val="80000"/>
              </a:lnSpc>
            </a:pPr>
            <a:r>
              <a:rPr lang="en-US" altLang="en-US" sz="1800" dirty="0">
                <a:solidFill>
                  <a:srgbClr val="0070C0"/>
                </a:solidFill>
              </a:rPr>
              <a:t>Feb 2028 – RevCom/SASB Approval</a:t>
            </a:r>
          </a:p>
        </p:txBody>
      </p:sp>
      <p:sp>
        <p:nvSpPr>
          <p:cNvPr id="5" name="Footer Placeholder 4">
            <a:extLst>
              <a:ext uri="{FF2B5EF4-FFF2-40B4-BE49-F238E27FC236}">
                <a16:creationId xmlns:a16="http://schemas.microsoft.com/office/drawing/2014/main" id="{7F9576EA-0C94-35A4-540B-5B382E4A80CD}"/>
              </a:ext>
            </a:extLst>
          </p:cNvPr>
          <p:cNvSpPr>
            <a:spLocks noGrp="1"/>
          </p:cNvSpPr>
          <p:nvPr>
            <p:ph type="ftr" sz="quarter" idx="10"/>
          </p:nvPr>
        </p:nvSpPr>
        <p:spPr/>
        <p:txBody>
          <a:bodyPr/>
          <a:lstStyle/>
          <a:p>
            <a:pPr>
              <a:defRPr/>
            </a:pPr>
            <a:r>
              <a:rPr lang="en-US"/>
              <a:t>Michael Montemurro, Huawei</a:t>
            </a:r>
          </a:p>
        </p:txBody>
      </p:sp>
    </p:spTree>
    <p:extLst>
      <p:ext uri="{BB962C8B-B14F-4D97-AF65-F5344CB8AC3E}">
        <p14:creationId xmlns:p14="http://schemas.microsoft.com/office/powerpoint/2010/main" val="3276047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2209800" y="2022663"/>
            <a:ext cx="7772400" cy="4114800"/>
          </a:xfrm>
        </p:spPr>
        <p:txBody>
          <a:bodyPr/>
          <a:lstStyle/>
          <a:p>
            <a:pPr marL="0" indent="0">
              <a:lnSpc>
                <a:spcPct val="80000"/>
              </a:lnSpc>
              <a:buNone/>
            </a:pPr>
            <a:endParaRPr lang="en-US" altLang="en-US" sz="2000" dirty="0"/>
          </a:p>
          <a:p>
            <a:pPr>
              <a:lnSpc>
                <a:spcPct val="80000"/>
              </a:lnSpc>
            </a:pPr>
            <a:r>
              <a:rPr lang="en-US" altLang="en-US" dirty="0"/>
              <a:t>Telecons: &lt;&gt;</a:t>
            </a:r>
          </a:p>
          <a:p>
            <a:pPr>
              <a:lnSpc>
                <a:spcPct val="80000"/>
              </a:lnSpc>
            </a:pPr>
            <a:r>
              <a:rPr lang="en-US" altLang="en-US" dirty="0" err="1"/>
              <a:t>Adhoc</a:t>
            </a:r>
            <a:r>
              <a:rPr lang="en-US" altLang="en-US" dirty="0"/>
              <a:t>: </a:t>
            </a:r>
          </a:p>
          <a:p>
            <a:pPr lvl="1">
              <a:lnSpc>
                <a:spcPct val="80000"/>
              </a:lnSpc>
            </a:pPr>
            <a:r>
              <a:rPr lang="en-US" altLang="en-US" sz="2400" dirty="0"/>
              <a:t>Cambridge, UK – Sep 30, Oct 1, and Oct 2</a:t>
            </a:r>
          </a:p>
          <a:p>
            <a:pPr lvl="1">
              <a:lnSpc>
                <a:spcPct val="80000"/>
              </a:lnSpc>
            </a:pPr>
            <a:r>
              <a:rPr lang="en-US" altLang="en-US" sz="2400" dirty="0"/>
              <a:t>Dec </a:t>
            </a:r>
            <a:r>
              <a:rPr lang="en-US" altLang="en-US" sz="2400" dirty="0" err="1"/>
              <a:t>adhoc</a:t>
            </a:r>
            <a:endParaRPr lang="en-US" altLang="en-US" sz="1800" dirty="0"/>
          </a:p>
          <a:p>
            <a:pPr>
              <a:lnSpc>
                <a:spcPct val="80000"/>
              </a:lnSpc>
            </a:pPr>
            <a:r>
              <a:rPr lang="en-US" altLang="en-US" dirty="0"/>
              <a:t>For the November Plenary: 5 sessions</a:t>
            </a:r>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a:t>Teleconference/Meeting plan</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13</a:t>
            </a:fld>
            <a:endParaRPr lang="en-US" altLang="en-US"/>
          </a:p>
        </p:txBody>
      </p:sp>
    </p:spTree>
    <p:extLst>
      <p:ext uri="{BB962C8B-B14F-4D97-AF65-F5344CB8AC3E}">
        <p14:creationId xmlns:p14="http://schemas.microsoft.com/office/powerpoint/2010/main" val="3056178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A9B7E7-1FF4-52AD-650B-2EB46124D6FC}"/>
              </a:ext>
            </a:extLst>
          </p:cNvPr>
          <p:cNvSpPr>
            <a:spLocks noGrp="1"/>
          </p:cNvSpPr>
          <p:nvPr>
            <p:ph type="title"/>
          </p:nvPr>
        </p:nvSpPr>
        <p:spPr/>
        <p:txBody>
          <a:bodyPr/>
          <a:lstStyle/>
          <a:p>
            <a:r>
              <a:rPr lang="en-US" dirty="0"/>
              <a:t>Misc Notes</a:t>
            </a:r>
          </a:p>
        </p:txBody>
      </p:sp>
      <p:sp>
        <p:nvSpPr>
          <p:cNvPr id="5" name="Content Placeholder 4">
            <a:extLst>
              <a:ext uri="{FF2B5EF4-FFF2-40B4-BE49-F238E27FC236}">
                <a16:creationId xmlns:a16="http://schemas.microsoft.com/office/drawing/2014/main" id="{CE8BE8F9-C065-74FC-D414-2BA64AC28765}"/>
              </a:ext>
            </a:extLst>
          </p:cNvPr>
          <p:cNvSpPr>
            <a:spLocks noGrp="1"/>
          </p:cNvSpPr>
          <p:nvPr>
            <p:ph idx="1"/>
          </p:nvPr>
        </p:nvSpPr>
        <p:spPr/>
        <p:txBody>
          <a:bodyPr/>
          <a:lstStyle/>
          <a:p>
            <a:r>
              <a:rPr lang="en-US" dirty="0"/>
              <a:t>Al Petrick – Change vote to Yes</a:t>
            </a:r>
          </a:p>
          <a:p>
            <a:r>
              <a:rPr lang="en-US" dirty="0"/>
              <a:t>Presentations for UK </a:t>
            </a:r>
            <a:r>
              <a:rPr lang="en-US" dirty="0" err="1"/>
              <a:t>adhoc</a:t>
            </a:r>
            <a:r>
              <a:rPr lang="en-US" dirty="0"/>
              <a:t>:</a:t>
            </a:r>
          </a:p>
          <a:p>
            <a:pPr lvl="1"/>
            <a:r>
              <a:rPr lang="en-US" dirty="0" err="1"/>
              <a:t>Vanhoef</a:t>
            </a:r>
            <a:r>
              <a:rPr lang="en-US" dirty="0"/>
              <a:t> – A-MSDU and mesh</a:t>
            </a:r>
          </a:p>
          <a:p>
            <a:pPr lvl="1"/>
            <a:r>
              <a:rPr lang="en-US" dirty="0"/>
              <a:t>LORGEOUX – CID 259, 260</a:t>
            </a:r>
          </a:p>
          <a:p>
            <a:pPr marL="457200" lvl="1" indent="0">
              <a:buNone/>
            </a:pPr>
            <a:endParaRPr lang="en-US" dirty="0"/>
          </a:p>
          <a:p>
            <a:pPr lvl="1"/>
            <a:endParaRPr lang="en-US" dirty="0"/>
          </a:p>
        </p:txBody>
      </p:sp>
      <p:sp>
        <p:nvSpPr>
          <p:cNvPr id="2" name="Footer Placeholder 1">
            <a:extLst>
              <a:ext uri="{FF2B5EF4-FFF2-40B4-BE49-F238E27FC236}">
                <a16:creationId xmlns:a16="http://schemas.microsoft.com/office/drawing/2014/main" id="{A77767D7-C213-2A17-81BC-BEAA74EF22F1}"/>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80949B27-6AA2-00F0-EBA4-05F8F30D2F5C}"/>
              </a:ext>
            </a:extLst>
          </p:cNvPr>
          <p:cNvSpPr>
            <a:spLocks noGrp="1"/>
          </p:cNvSpPr>
          <p:nvPr>
            <p:ph type="sldNum" sz="quarter" idx="11"/>
          </p:nvPr>
        </p:nvSpPr>
        <p:spPr/>
        <p:txBody>
          <a:bodyPr/>
          <a:lstStyle/>
          <a:p>
            <a:pPr>
              <a:defRPr/>
            </a:pPr>
            <a:r>
              <a:rPr lang="en-US" altLang="en-US"/>
              <a:t>Slide </a:t>
            </a:r>
            <a:fld id="{6835F41C-DEDC-4438-917D-1D94D2D033D6}" type="slidenum">
              <a:rPr lang="en-US" altLang="en-US" smtClean="0"/>
              <a:pPr>
                <a:defRPr/>
              </a:pPr>
              <a:t>14</a:t>
            </a:fld>
            <a:endParaRPr lang="en-US" altLang="en-US"/>
          </a:p>
        </p:txBody>
      </p:sp>
    </p:spTree>
    <p:extLst>
      <p:ext uri="{BB962C8B-B14F-4D97-AF65-F5344CB8AC3E}">
        <p14:creationId xmlns:p14="http://schemas.microsoft.com/office/powerpoint/2010/main" val="393791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altLang="en-US" dirty="0"/>
          </a:p>
        </p:txBody>
      </p:sp>
      <p:sp>
        <p:nvSpPr>
          <p:cNvPr id="8195" name="Rectangle 1027"/>
          <p:cNvSpPr>
            <a:spLocks noGrp="1" noChangeArrowheads="1"/>
          </p:cNvSpPr>
          <p:nvPr>
            <p:ph idx="1"/>
          </p:nvPr>
        </p:nvSpPr>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457200" lvl="1" indent="0" algn="ctr">
              <a:defRPr/>
            </a:pPr>
            <a:r>
              <a:rPr lang="en-US" altLang="en-US" sz="3200" b="1" dirty="0">
                <a:solidFill>
                  <a:schemeClr val="tx1"/>
                </a:solidFill>
                <a:latin typeface="Calibri" panose="020F0502020204030204" pitchFamily="34" charset="0"/>
                <a:cs typeface="Calibri" panose="020F0502020204030204" pitchFamily="34" charset="0"/>
              </a:rPr>
              <a:t>Early identification of holders of potential Essential Patent Claims is encouraged</a:t>
            </a: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E30F08E6-3A1B-A048-7729-87374B0D758F}"/>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15</a:t>
            </a:fld>
            <a:endParaRPr lang="en-GB" dirty="0"/>
          </a:p>
        </p:txBody>
      </p:sp>
    </p:spTree>
    <p:extLst>
      <p:ext uri="{BB962C8B-B14F-4D97-AF65-F5344CB8AC3E}">
        <p14:creationId xmlns:p14="http://schemas.microsoft.com/office/powerpoint/2010/main" val="1393596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altLang="en-US" u="sng" dirty="0"/>
          </a:p>
        </p:txBody>
      </p:sp>
      <p:sp>
        <p:nvSpPr>
          <p:cNvPr id="9219" name="Rectangle 3"/>
          <p:cNvSpPr>
            <a:spLocks noGrp="1" noChangeArrowheads="1"/>
          </p:cNvSpPr>
          <p:nvPr>
            <p:ph idx="1"/>
          </p:nvPr>
        </p:nvSpPr>
        <p:spPr/>
        <p:txBody>
          <a:bodyPr/>
          <a:lstStyle/>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Cause an LOA to be submitted to the IEEE-SA (patcom@ieee.org);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Provide the chair of this group with the identity of the holder(s) of any and all such claims as soon as possible;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Speak up now and respond to this Call for Potentially Essential Patents</a:t>
            </a:r>
          </a:p>
          <a:p>
            <a:pPr marL="0" indent="0">
              <a:defRPr/>
            </a:pPr>
            <a:r>
              <a:rPr lang="en-US" altLang="en-US" sz="2000" dirty="0">
                <a:solidFill>
                  <a:schemeClr val="tx1"/>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solidFill>
                  <a:schemeClr val="tx1"/>
                </a:solidFill>
                <a:latin typeface="Calibri" pitchFamily="34" charset="0"/>
                <a:cs typeface="Calibri" pitchFamily="34" charset="0"/>
              </a:rPr>
            </a:br>
            <a:endParaRPr lang="en-US" altLang="en-US" sz="2000" dirty="0">
              <a:solidFill>
                <a:schemeClr val="tx1"/>
              </a:solidFill>
              <a:latin typeface="Calibri" pitchFamily="34" charset="0"/>
              <a:cs typeface="Calibri" pitchFamily="34" charset="0"/>
            </a:endParaRP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1DAA24F8-E07F-F9FF-1A6B-0F35789A15C5}"/>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16</a:t>
            </a:fld>
            <a:endParaRPr lang="en-GB" dirty="0"/>
          </a:p>
        </p:txBody>
      </p:sp>
    </p:spTree>
    <p:extLst>
      <p:ext uri="{BB962C8B-B14F-4D97-AF65-F5344CB8AC3E}">
        <p14:creationId xmlns:p14="http://schemas.microsoft.com/office/powerpoint/2010/main" val="2280172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Working Group meetings</a:t>
            </a:r>
            <a:endParaRPr lang="en-US" altLang="en-US" dirty="0"/>
          </a:p>
        </p:txBody>
      </p:sp>
      <p:sp>
        <p:nvSpPr>
          <p:cNvPr id="10243" name="Rectangle 1027"/>
          <p:cNvSpPr>
            <a:spLocks noGrp="1" noChangeArrowheads="1"/>
          </p:cNvSpPr>
          <p:nvPr>
            <p:ph idx="1"/>
          </p:nvPr>
        </p:nvSpPr>
        <p:spPr/>
        <p:txBody>
          <a:bodyPr/>
          <a:lstStyle/>
          <a:p>
            <a:pPr>
              <a:lnSpc>
                <a:spcPct val="80000"/>
              </a:lnSpc>
              <a:spcAft>
                <a:spcPct val="40000"/>
              </a:spcAft>
              <a:buSzPct val="150000"/>
              <a:buFont typeface="Arial" panose="020B0604020202020204" pitchFamily="34" charset="0"/>
              <a:buChar char="•"/>
              <a:defRPr/>
            </a:pPr>
            <a:r>
              <a:rPr lang="en-US" altLang="en-US" sz="2000" dirty="0">
                <a:solidFill>
                  <a:schemeClr val="tx1"/>
                </a:solidFill>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Formally object to the discussion immediately.</a:t>
            </a:r>
          </a:p>
          <a:p>
            <a:pPr algn="ctr">
              <a:lnSpc>
                <a:spcPct val="80000"/>
              </a:lnSpc>
              <a:buFont typeface="Monotype Sorts"/>
              <a:buNone/>
              <a:defRPr/>
            </a:pPr>
            <a:r>
              <a:rPr lang="en-US" altLang="en-US" sz="1050" dirty="0">
                <a:solidFill>
                  <a:schemeClr val="tx1"/>
                </a:solidFill>
                <a:latin typeface="Calibri" panose="020F0502020204030204" pitchFamily="34" charset="0"/>
                <a:cs typeface="Calibri" panose="020F0502020204030204" pitchFamily="34" charset="0"/>
              </a:rPr>
              <a:t>---------------------------------------------------------------   </a:t>
            </a:r>
            <a:endParaRPr lang="en-US" altLang="en-US" sz="1400" dirty="0">
              <a:solidFill>
                <a:schemeClr val="tx1"/>
              </a:solidFill>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solidFill>
                  <a:schemeClr val="tx1"/>
                </a:solidFill>
                <a:latin typeface="Calibri" panose="020F0502020204030204" pitchFamily="34" charset="0"/>
                <a:cs typeface="Calibri" panose="020F0502020204030204" pitchFamily="34" charset="0"/>
              </a:rPr>
              <a:t>For more details, see </a:t>
            </a:r>
            <a:r>
              <a:rPr lang="en-US" altLang="en-US" sz="1400" i="1" dirty="0">
                <a:solidFill>
                  <a:schemeClr val="tx1"/>
                </a:solidFill>
                <a:latin typeface="Calibri" panose="020F0502020204030204" pitchFamily="34" charset="0"/>
                <a:cs typeface="Calibri" panose="020F0502020204030204" pitchFamily="34" charset="0"/>
              </a:rPr>
              <a:t>IEEE-SA Standards Board Operations Manual</a:t>
            </a:r>
            <a:r>
              <a:rPr lang="en-US" altLang="en-US" sz="1400" dirty="0">
                <a:solidFill>
                  <a:schemeClr val="tx1"/>
                </a:solidFill>
                <a:latin typeface="Calibri" panose="020F0502020204030204" pitchFamily="34" charset="0"/>
                <a:cs typeface="Calibri" panose="020F0502020204030204" pitchFamily="34" charset="0"/>
              </a:rPr>
              <a:t>, clause 5.3.10 and </a:t>
            </a:r>
            <a:br>
              <a:rPr lang="en-US" altLang="en-US" sz="1400" dirty="0">
                <a:solidFill>
                  <a:schemeClr val="tx1"/>
                </a:solidFill>
                <a:latin typeface="Calibri" panose="020F0502020204030204" pitchFamily="34" charset="0"/>
                <a:cs typeface="Calibri" panose="020F0502020204030204" pitchFamily="34" charset="0"/>
              </a:rPr>
            </a:br>
            <a:r>
              <a:rPr lang="en-US" altLang="en-US" sz="1400"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400" dirty="0">
                <a:solidFill>
                  <a:schemeClr val="tx1"/>
                </a:solidFill>
                <a:latin typeface="Calibri" panose="020F0502020204030204" pitchFamily="34" charset="0"/>
                <a:cs typeface="Calibri" panose="020F0502020204030204" pitchFamily="34" charset="0"/>
              </a:rPr>
              <a:t>at http://standards.ieee.org/develop/policies/antitrust.pdf</a:t>
            </a: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1898A35C-4421-23EB-97A0-8D997DF39801}"/>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17</a:t>
            </a:fld>
            <a:endParaRPr lang="en-GB" dirty="0"/>
          </a:p>
        </p:txBody>
      </p:sp>
    </p:spTree>
    <p:extLst>
      <p:ext uri="{BB962C8B-B14F-4D97-AF65-F5344CB8AC3E}">
        <p14:creationId xmlns:p14="http://schemas.microsoft.com/office/powerpoint/2010/main" val="1295285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u="sng">
                <a:solidFill>
                  <a:schemeClr val="tx1"/>
                </a:solidFill>
                <a:latin typeface="Calibri" panose="020F0502020204030204" pitchFamily="34" charset="0"/>
                <a:cs typeface="Calibri" panose="020F0502020204030204" pitchFamily="34" charset="0"/>
              </a:rPr>
              <a:t>Patent-related information</a:t>
            </a:r>
            <a:endParaRPr lang="en-US" altLang="en-US" u="sng"/>
          </a:p>
        </p:txBody>
      </p:sp>
      <p:sp>
        <p:nvSpPr>
          <p:cNvPr id="5" name="Content Placeholder 4"/>
          <p:cNvSpPr>
            <a:spLocks noGrp="1"/>
          </p:cNvSpPr>
          <p:nvPr>
            <p:ph idx="1"/>
          </p:nvPr>
        </p:nvSpPr>
        <p:spPr/>
        <p:txBody>
          <a:bodyPr/>
          <a:lstStyle/>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 SA Standards Board Bylaws</a:t>
            </a:r>
            <a:r>
              <a:rPr lang="en-US" altLang="en-US" sz="2000" b="1" dirty="0">
                <a:solidFill>
                  <a:schemeClr val="tx1"/>
                </a:solidFill>
                <a:latin typeface="Calibri" panose="020F0502020204030204" pitchFamily="34" charset="0"/>
                <a:cs typeface="Calibri" panose="020F0502020204030204" pitchFamily="34" charset="0"/>
              </a:rPr>
              <a:t> </a:t>
            </a:r>
            <a:br>
              <a:rPr lang="en-US" altLang="en-US" sz="2000" b="1" dirty="0">
                <a:solidFill>
                  <a:schemeClr val="tx1"/>
                </a:solidFill>
                <a:latin typeface="Calibri" panose="020F0502020204030204" pitchFamily="34" charset="0"/>
                <a:cs typeface="Calibri" panose="020F0502020204030204" pitchFamily="34" charset="0"/>
              </a:rPr>
            </a:br>
            <a:r>
              <a:rPr lang="en-US" altLang="en-US" sz="1600" b="1" dirty="0">
                <a:solidFill>
                  <a:schemeClr val="tx1"/>
                </a:solidFill>
                <a:latin typeface="Calibri" panose="020F0502020204030204" pitchFamily="34" charset="0"/>
                <a:cs typeface="Calibri" panose="020F0502020204030204" pitchFamily="34" charset="0"/>
              </a:rPr>
              <a:t>(</a:t>
            </a:r>
            <a:r>
              <a:rPr lang="en-US" sz="1600" u="sng" dirty="0">
                <a:latin typeface="Calibri" panose="020F0502020204030204" pitchFamily="34" charset="0"/>
                <a:cs typeface="Calibri" panose="020F0502020204030204" pitchFamily="34" charset="0"/>
                <a:hlinkClick r:id="rId3"/>
              </a:rPr>
              <a:t>https://standards.ieee.org/about/policies/bylaws/sect6-7.html#6</a:t>
            </a:r>
            <a:r>
              <a:rPr lang="en-US" altLang="en-US" sz="1600" b="1" dirty="0">
                <a:solidFill>
                  <a:schemeClr val="tx1"/>
                </a:solidFill>
                <a:latin typeface="Calibri" panose="020F0502020204030204" pitchFamily="34" charset="0"/>
                <a:cs typeface="Calibri" panose="020F0502020204030204" pitchFamily="34" charset="0"/>
              </a:rPr>
              <a:t>)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 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dirty="0">
                <a:solidFill>
                  <a:schemeClr val="tx1"/>
                </a:solidFill>
                <a:latin typeface="Calibri" panose="020F0502020204030204" pitchFamily="34" charset="0"/>
                <a:cs typeface="Calibri" panose="020F0502020204030204" pitchFamily="34" charset="0"/>
                <a:hlinkClick r:id="rId4"/>
              </a:rPr>
              <a:t>https://standards.ieee.org/about/policies/opman/sect6.html#6.3</a:t>
            </a:r>
            <a:r>
              <a:rPr lang="en-US" altLang="en-US" sz="1600" b="1" dirty="0">
                <a:solidFill>
                  <a:schemeClr val="tx1"/>
                </a:solidFill>
                <a:latin typeface="Calibri" panose="020F0502020204030204" pitchFamily="34" charset="0"/>
                <a:cs typeface="Calibri" panose="020F0502020204030204" pitchFamily="34" charset="0"/>
              </a:rPr>
              <a:t>)</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5"/>
              </a:rPr>
              <a:t>http://standards.ieee.org/about/sasb/patcom/materials.html</a:t>
            </a: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6" name="Slide Number Placeholder 5">
            <a:extLst>
              <a:ext uri="{FF2B5EF4-FFF2-40B4-BE49-F238E27FC236}">
                <a16:creationId xmlns:a16="http://schemas.microsoft.com/office/drawing/2014/main" id="{650B3BC2-D94E-717C-970C-D0412B503F8D}"/>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18</a:t>
            </a:fld>
            <a:endParaRPr lang="en-GB" dirty="0"/>
          </a:p>
        </p:txBody>
      </p:sp>
      <p:sp>
        <p:nvSpPr>
          <p:cNvPr id="11267" name="Rectangle 3"/>
          <p:cNvSpPr>
            <a:spLocks noChangeArrowheads="1"/>
          </p:cNvSpPr>
          <p:nvPr/>
        </p:nvSpPr>
        <p:spPr bwMode="auto">
          <a:xfrm>
            <a:off x="2057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sz="2400" b="1" u="sng">
              <a:latin typeface="Helvetica" panose="020B0604020202020204" pitchFamily="34" charset="0"/>
            </a:endParaRPr>
          </a:p>
        </p:txBody>
      </p:sp>
      <p:sp>
        <p:nvSpPr>
          <p:cNvPr id="4" name="Footer Placeholder 3">
            <a:extLst>
              <a:ext uri="{FF2B5EF4-FFF2-40B4-BE49-F238E27FC236}">
                <a16:creationId xmlns:a16="http://schemas.microsoft.com/office/drawing/2014/main" id="{26A9FE62-38DB-D8DB-7EB8-0C7A87823ED3}"/>
              </a:ext>
            </a:extLst>
          </p:cNvPr>
          <p:cNvSpPr>
            <a:spLocks noGrp="1"/>
          </p:cNvSpPr>
          <p:nvPr>
            <p:ph type="ftr" sz="quarter" idx="10"/>
          </p:nvPr>
        </p:nvSpPr>
        <p:spPr/>
        <p:txBody>
          <a:bodyPr/>
          <a:lstStyle/>
          <a:p>
            <a:pPr>
              <a:defRPr/>
            </a:pPr>
            <a:r>
              <a:rPr lang="en-US"/>
              <a:t>Michael Montemurro, Huawei</a:t>
            </a:r>
            <a:endParaRPr lang="en-US" dirty="0"/>
          </a:p>
        </p:txBody>
      </p:sp>
    </p:spTree>
    <p:extLst>
      <p:ext uri="{BB962C8B-B14F-4D97-AF65-F5344CB8AC3E}">
        <p14:creationId xmlns:p14="http://schemas.microsoft.com/office/powerpoint/2010/main" val="209066406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lnSpcReduction="10000"/>
          </a:bodyPr>
          <a:lstStyle/>
          <a:p>
            <a:pPr>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buSzPct val="150000"/>
              <a:buFont typeface="Arial" panose="020B0604020202020204" pitchFamily="34" charset="0"/>
              <a:buChar char="•"/>
            </a:pPr>
            <a:r>
              <a:rPr lang="en-US" altLang="en-US" sz="2067" dirty="0"/>
              <a:t>Previously Published material (copyright assertion indicated) shall not be presented/submitted to the Working Group nor incorporated into a Working Group draft unless permission is granted. </a:t>
            </a:r>
          </a:p>
          <a:p>
            <a:pPr marL="857250" lvl="1" indent="-342900">
              <a:buSzPct val="150000"/>
              <a:buFont typeface="Arial" panose="020B0604020202020204" pitchFamily="34" charset="0"/>
              <a:buChar char="•"/>
            </a:pPr>
            <a:r>
              <a:rPr lang="en-US" altLang="en-US" sz="2067" dirty="0"/>
              <a:t>Prior to presentation or submission, you shall notify the Working Group Chair of previously Published material and should assist the Chair in obtaining copyright permission acceptable to IEEE SA.</a:t>
            </a:r>
          </a:p>
          <a:p>
            <a:pPr marL="857250" lvl="1" indent="-342900">
              <a:buSzPct val="150000"/>
              <a:buFont typeface="Arial" panose="020B0604020202020204" pitchFamily="34" charset="0"/>
              <a:buChar char="•"/>
            </a:pPr>
            <a:r>
              <a:rPr lang="en-US" altLang="en-US" sz="2067" dirty="0"/>
              <a:t>For material that is not previously Published, IEEE is automatically granted a license to use any material that is presented or submitted.</a:t>
            </a:r>
          </a:p>
          <a:p>
            <a:pPr marL="1257300" lvl="2" indent="-342900">
              <a:buSzPct val="150000"/>
              <a:buFont typeface="Arial" panose="020B0604020202020204" pitchFamily="34" charset="0"/>
              <a:buChar char="•"/>
            </a:pPr>
            <a:endParaRPr lang="en-US" altLang="en-US" sz="1867" dirty="0"/>
          </a:p>
        </p:txBody>
      </p:sp>
      <p:sp>
        <p:nvSpPr>
          <p:cNvPr id="6" name="Footer Placeholder 5"/>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03F642B0-A622-B878-EE01-BC60F8607753}"/>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19</a:t>
            </a:fld>
            <a:endParaRPr lang="en-GB" dirty="0"/>
          </a:p>
        </p:txBody>
      </p:sp>
    </p:spTree>
    <p:extLst>
      <p:ext uri="{BB962C8B-B14F-4D97-AF65-F5344CB8AC3E}">
        <p14:creationId xmlns:p14="http://schemas.microsoft.com/office/powerpoint/2010/main" val="3464650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8C5802-0D60-46E2-A811-3DDD2A430FA1}"/>
              </a:ext>
            </a:extLst>
          </p:cNvPr>
          <p:cNvSpPr>
            <a:spLocks noGrp="1"/>
          </p:cNvSpPr>
          <p:nvPr>
            <p:ph type="title"/>
          </p:nvPr>
        </p:nvSpPr>
        <p:spPr/>
        <p:txBody>
          <a:bodyPr/>
          <a:lstStyle/>
          <a:p>
            <a:r>
              <a:rPr lang="en-CA" dirty="0"/>
              <a:t>Abstract</a:t>
            </a:r>
          </a:p>
        </p:txBody>
      </p:sp>
      <p:sp>
        <p:nvSpPr>
          <p:cNvPr id="5" name="Content Placeholder 4">
            <a:extLst>
              <a:ext uri="{FF2B5EF4-FFF2-40B4-BE49-F238E27FC236}">
                <a16:creationId xmlns:a16="http://schemas.microsoft.com/office/drawing/2014/main" id="{CE3CB10D-55A8-4529-BEDD-F608F8F8F2BA}"/>
              </a:ext>
            </a:extLst>
          </p:cNvPr>
          <p:cNvSpPr>
            <a:spLocks noGrp="1"/>
          </p:cNvSpPr>
          <p:nvPr>
            <p:ph idx="1"/>
          </p:nvPr>
        </p:nvSpPr>
        <p:spPr/>
        <p:txBody>
          <a:bodyPr/>
          <a:lstStyle/>
          <a:p>
            <a:pPr marL="0" indent="0">
              <a:buNone/>
            </a:pPr>
            <a:r>
              <a:rPr lang="en-US" altLang="en-US" dirty="0"/>
              <a:t>This presentation contains the IEEE 802.11 </a:t>
            </a:r>
            <a:r>
              <a:rPr lang="en-US" altLang="en-US" dirty="0" err="1"/>
              <a:t>REVmf</a:t>
            </a:r>
            <a:r>
              <a:rPr lang="en-US" altLang="en-US" dirty="0"/>
              <a:t> agenda for the September 2025 session.</a:t>
            </a:r>
            <a:endParaRPr lang="en-CA" dirty="0"/>
          </a:p>
        </p:txBody>
      </p:sp>
      <p:sp>
        <p:nvSpPr>
          <p:cNvPr id="2" name="Footer Placeholder 1">
            <a:extLst>
              <a:ext uri="{FF2B5EF4-FFF2-40B4-BE49-F238E27FC236}">
                <a16:creationId xmlns:a16="http://schemas.microsoft.com/office/drawing/2014/main" id="{9E02E723-23B8-494B-B023-844FE9E508BE}"/>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D2AAB4D-61D0-4EF4-81DA-F406BA500B73}"/>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2</a:t>
            </a:fld>
            <a:endParaRPr lang="en-US" altLang="en-US"/>
          </a:p>
        </p:txBody>
      </p:sp>
    </p:spTree>
    <p:extLst>
      <p:ext uri="{BB962C8B-B14F-4D97-AF65-F5344CB8AC3E}">
        <p14:creationId xmlns:p14="http://schemas.microsoft.com/office/powerpoint/2010/main" val="1366082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Autofit/>
          </a:bodyPr>
          <a:lstStyle/>
          <a:p>
            <a:pPr marL="1200150" lvl="2" indent="-285750">
              <a:buSzPct val="150000"/>
              <a:buFont typeface="Arial" panose="020B0604020202020204" pitchFamily="34" charset="0"/>
              <a:buChar char="•"/>
            </a:pPr>
            <a:r>
              <a:rPr lang="en-US" dirty="0"/>
              <a:t>The IEEE SA Copyright Policy is described in the IEEE SA Standards Board Bylaws and IEEE SA Standards Board Operations Manual</a:t>
            </a:r>
          </a:p>
          <a:p>
            <a:pPr marL="1657350" lvl="3" indent="-285750">
              <a:buSzPct val="150000"/>
              <a:buFont typeface="Arial" panose="020B0604020202020204" pitchFamily="34" charset="0"/>
              <a:buChar char="•"/>
            </a:pPr>
            <a:r>
              <a:rPr lang="en-US" sz="1800" dirty="0"/>
              <a:t>IEEE SA Copyright Policy, see </a:t>
            </a:r>
            <a:br>
              <a:rPr lang="en-US" sz="1800" dirty="0"/>
            </a:br>
            <a:r>
              <a:rPr lang="en-US" sz="1800" dirty="0"/>
              <a:t>	Clause 7 of the IEEE SA Standards Board Bylaws</a:t>
            </a:r>
            <a:br>
              <a:rPr lang="en-US" sz="1800" dirty="0"/>
            </a:br>
            <a:r>
              <a:rPr lang="en-US" sz="1800" dirty="0"/>
              <a:t> 	</a:t>
            </a:r>
            <a:r>
              <a:rPr lang="en-US" dirty="0">
                <a:hlinkClick r:id="rId2"/>
              </a:rPr>
              <a:t>https://standards.ieee.org/about/policies/bylaws/sect6-7.html#7</a:t>
            </a:r>
            <a:br>
              <a:rPr lang="en-US" dirty="0"/>
            </a:br>
            <a:r>
              <a:rPr lang="en-US" sz="1800" dirty="0"/>
              <a:t>	Clause 6.1 of the IEEE SA Standards Board Operations Manual</a:t>
            </a:r>
            <a:br>
              <a:rPr lang="en-US" sz="1800" dirty="0"/>
            </a:br>
            <a:r>
              <a:rPr lang="en-US" sz="1800" dirty="0"/>
              <a:t>	</a:t>
            </a: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r>
              <a:rPr lang="en-US" dirty="0"/>
              <a:t>IEEE SA Copyright Permission</a:t>
            </a:r>
          </a:p>
          <a:p>
            <a:pPr marL="1657350" lvl="3" indent="-285750">
              <a:buSzPct val="150000"/>
              <a:buFont typeface="Arial" panose="020B0604020202020204" pitchFamily="34" charset="0"/>
              <a:buChar char="•"/>
            </a:pPr>
            <a:r>
              <a:rPr lang="en-US" dirty="0">
                <a:hlinkClick r:id="rId4"/>
              </a:rPr>
              <a:t>https://standards.ieee.org/content/dam/ieee-standards/standards/web/documents/other/permissionltrs.zip</a:t>
            </a:r>
            <a:endParaRPr lang="en-US" dirty="0"/>
          </a:p>
          <a:p>
            <a:pPr marL="1200150" lvl="2" indent="-285750">
              <a:buSzPct val="150000"/>
              <a:buFont typeface="Arial" panose="020B0604020202020204" pitchFamily="34" charset="0"/>
              <a:buChar char="•"/>
            </a:pPr>
            <a:r>
              <a:rPr lang="en-US" dirty="0"/>
              <a:t>IEEE SA Copyright FAQs</a:t>
            </a:r>
          </a:p>
          <a:p>
            <a:pPr marL="1657350" lvl="3" indent="-285750">
              <a:buSzPct val="150000"/>
              <a:buFont typeface="Arial" panose="020B0604020202020204" pitchFamily="34" charset="0"/>
              <a:buChar char="•"/>
            </a:pPr>
            <a:r>
              <a:rPr lang="en-US" dirty="0">
                <a:hlinkClick r:id="rId5"/>
              </a:rPr>
              <a:t>http://standards.ieee.org/faqs/copyrights.html/</a:t>
            </a:r>
            <a:endParaRPr lang="en-US" dirty="0"/>
          </a:p>
          <a:p>
            <a:pPr marL="1200150" lvl="2" indent="-285750">
              <a:buSzPct val="150000"/>
              <a:buFont typeface="Arial" panose="020B0604020202020204" pitchFamily="34" charset="0"/>
              <a:buChar char="•"/>
            </a:pPr>
            <a:r>
              <a:rPr lang="en-US" dirty="0"/>
              <a:t>IEEE SA Best Practices for IEEE Standards Development </a:t>
            </a:r>
          </a:p>
          <a:p>
            <a:pPr marL="1657350" lvl="3" indent="-285750">
              <a:buSzPct val="150000"/>
              <a:buFont typeface="Arial" panose="020B0604020202020204" pitchFamily="34" charset="0"/>
              <a:buChar char="•"/>
            </a:pPr>
            <a:r>
              <a:rPr lang="en-US" dirty="0">
                <a:hlinkClick r:id="rId6"/>
              </a:rPr>
              <a:t>http://standards.ieee.org/develop/policies/best_practices_for_ieee_standards_development_051215.pdf</a:t>
            </a:r>
            <a:endParaRPr lang="en-US" dirty="0"/>
          </a:p>
          <a:p>
            <a:pPr marL="1200150" lvl="2" indent="-285750">
              <a:buSzPct val="150000"/>
              <a:buFont typeface="Arial" panose="020B0604020202020204" pitchFamily="34" charset="0"/>
              <a:buChar char="•"/>
            </a:pPr>
            <a:r>
              <a:rPr lang="en-US" dirty="0"/>
              <a:t>Distribution of Draft Standards (see 6.1.3 of the SASB Operations Manual)</a:t>
            </a:r>
          </a:p>
          <a:p>
            <a:pPr marL="1657350" lvl="3" indent="-285750">
              <a:buSzPct val="150000"/>
              <a:buFont typeface="Arial" panose="020B0604020202020204" pitchFamily="34" charset="0"/>
              <a:buChar char="•"/>
            </a:pP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endParaRPr lang="en-US" altLang="en-US" sz="1600" dirty="0"/>
          </a:p>
        </p:txBody>
      </p:sp>
      <p:sp>
        <p:nvSpPr>
          <p:cNvPr id="6" name="Footer Placeholder 5"/>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8" name="Slide Number Placeholder 7">
            <a:extLst>
              <a:ext uri="{FF2B5EF4-FFF2-40B4-BE49-F238E27FC236}">
                <a16:creationId xmlns:a16="http://schemas.microsoft.com/office/drawing/2014/main" id="{AAC1A0D9-34EB-4421-F61A-F8271375435C}"/>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20</a:t>
            </a:fld>
            <a:endParaRPr lang="en-GB" dirty="0"/>
          </a:p>
        </p:txBody>
      </p:sp>
    </p:spTree>
    <p:extLst>
      <p:ext uri="{BB962C8B-B14F-4D97-AF65-F5344CB8AC3E}">
        <p14:creationId xmlns:p14="http://schemas.microsoft.com/office/powerpoint/2010/main" val="13117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91138408-7600-2456-CCBC-D1B17DBC0BE4}"/>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21</a:t>
            </a:fld>
            <a:endParaRPr lang="en-GB" dirty="0"/>
          </a:p>
        </p:txBody>
      </p:sp>
    </p:spTree>
    <p:extLst>
      <p:ext uri="{BB962C8B-B14F-4D97-AF65-F5344CB8AC3E}">
        <p14:creationId xmlns:p14="http://schemas.microsoft.com/office/powerpoint/2010/main" val="193308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 in the IEEE-SA “individual process” shall</a:t>
            </a:r>
            <a:br>
              <a:rPr lang="en-US" dirty="0"/>
            </a:br>
            <a:r>
              <a:rPr lang="en-US"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110A89E2-3353-1C94-DAE7-643CC3BAFEB2}"/>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22</a:t>
            </a:fld>
            <a:endParaRPr lang="en-GB" dirty="0"/>
          </a:p>
        </p:txBody>
      </p:sp>
    </p:spTree>
    <p:extLst>
      <p:ext uri="{BB962C8B-B14F-4D97-AF65-F5344CB8AC3E}">
        <p14:creationId xmlns:p14="http://schemas.microsoft.com/office/powerpoint/2010/main" val="13437058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p:txBody>
      </p:sp>
      <p:sp>
        <p:nvSpPr>
          <p:cNvPr id="7" name="Slide Number Placeholder 6">
            <a:extLst>
              <a:ext uri="{FF2B5EF4-FFF2-40B4-BE49-F238E27FC236}">
                <a16:creationId xmlns:a16="http://schemas.microsoft.com/office/drawing/2014/main" id="{AB8863C5-F8EE-6769-140E-A6D37D005DAB}"/>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23</a:t>
            </a:fld>
            <a:endParaRPr lang="en-GB" dirty="0"/>
          </a:p>
        </p:txBody>
      </p:sp>
      <p:sp>
        <p:nvSpPr>
          <p:cNvPr id="4" name="Footer Placeholder 3">
            <a:extLst>
              <a:ext uri="{FF2B5EF4-FFF2-40B4-BE49-F238E27FC236}">
                <a16:creationId xmlns:a16="http://schemas.microsoft.com/office/drawing/2014/main" id="{7D927882-2C08-85C2-31CC-78853CD25050}"/>
              </a:ext>
            </a:extLst>
          </p:cNvPr>
          <p:cNvSpPr>
            <a:spLocks noGrp="1"/>
          </p:cNvSpPr>
          <p:nvPr>
            <p:ph type="ftr" sz="quarter" idx="10"/>
          </p:nvPr>
        </p:nvSpPr>
        <p:spPr/>
        <p:txBody>
          <a:bodyPr/>
          <a:lstStyle/>
          <a:p>
            <a:pPr>
              <a:defRPr/>
            </a:pPr>
            <a:r>
              <a:rPr lang="en-US"/>
              <a:t>Michael Montemurro, Huawei</a:t>
            </a:r>
            <a:endParaRPr lang="en-US" dirty="0"/>
          </a:p>
        </p:txBody>
      </p:sp>
    </p:spTree>
    <p:extLst>
      <p:ext uri="{BB962C8B-B14F-4D97-AF65-F5344CB8AC3E}">
        <p14:creationId xmlns:p14="http://schemas.microsoft.com/office/powerpoint/2010/main" val="9695427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Policy Documents</a:t>
            </a:r>
          </a:p>
        </p:txBody>
      </p:sp>
      <p:sp>
        <p:nvSpPr>
          <p:cNvPr id="3" name="Content Placeholder 2"/>
          <p:cNvSpPr>
            <a:spLocks noGrp="1"/>
          </p:cNvSpPr>
          <p:nvPr>
            <p:ph idx="1"/>
          </p:nvPr>
        </p:nvSpPr>
        <p:spPr/>
        <p:txBody>
          <a:bodyPr/>
          <a:lstStyle/>
          <a:p>
            <a:r>
              <a:rPr lang="en-US" sz="2000" dirty="0"/>
              <a:t>IEEE Code of Ethics</a:t>
            </a:r>
          </a:p>
          <a:p>
            <a:pPr lvl="1"/>
            <a:r>
              <a:rPr lang="en-US" sz="1800" dirty="0">
                <a:hlinkClick r:id="rId3"/>
              </a:rPr>
              <a:t>https://www.ieee.org/about/corporate/governance/p7-8.html</a:t>
            </a:r>
            <a:r>
              <a:rPr lang="en-US" sz="1800" dirty="0"/>
              <a:t> </a:t>
            </a:r>
          </a:p>
          <a:p>
            <a:r>
              <a:rPr lang="en-US" sz="2000" dirty="0"/>
              <a:t>IEEE Standards Association (IEEE-SA) Affiliation FAQ</a:t>
            </a:r>
          </a:p>
          <a:p>
            <a:pPr lvl="1"/>
            <a:r>
              <a:rPr lang="en-US" sz="1800" dirty="0">
                <a:hlinkClick r:id="rId4"/>
              </a:rPr>
              <a:t>https://standards.ieee.org/faqs/affiliation.html</a:t>
            </a:r>
            <a:r>
              <a:rPr lang="en-US" sz="1800" dirty="0"/>
              <a:t> </a:t>
            </a:r>
          </a:p>
          <a:p>
            <a:r>
              <a:rPr lang="en-US" sz="2000" dirty="0"/>
              <a:t>Antitrust and Competition Policy</a:t>
            </a:r>
          </a:p>
          <a:p>
            <a:pPr lvl="1"/>
            <a:r>
              <a:rPr lang="en-US" sz="1800" dirty="0">
                <a:hlinkClick r:id="rId5"/>
              </a:rPr>
              <a:t>https://standards.ieee.org/content/dam/ieee-standards/standards/web/documents/other/antitrust.pdf  </a:t>
            </a:r>
            <a:endParaRPr lang="en-US" sz="1800" dirty="0">
              <a:hlinkClick r:id="rId6"/>
            </a:endParaRPr>
          </a:p>
          <a:p>
            <a:r>
              <a:rPr lang="en-US" sz="2000" dirty="0"/>
              <a:t>Letter of Assurance Form</a:t>
            </a:r>
          </a:p>
          <a:p>
            <a:pPr lvl="1"/>
            <a:r>
              <a:rPr lang="en-US" sz="1800" dirty="0">
                <a:hlinkClick r:id="rId7"/>
              </a:rPr>
              <a:t>http://standards.ieee.org/develop/policies/bylaws/sect6-7.html#loa</a:t>
            </a:r>
            <a:r>
              <a:rPr lang="en-US" sz="1800" dirty="0"/>
              <a:t> </a:t>
            </a:r>
          </a:p>
          <a:p>
            <a:pPr lvl="1"/>
            <a:r>
              <a:rPr lang="en-US" sz="1800" dirty="0">
                <a:hlinkClick r:id="rId8"/>
              </a:rPr>
              <a:t>https://mentor.ieee.org/myproject/Public//mytools/mob/loa.pdf</a:t>
            </a:r>
            <a:endParaRPr lang="en-US" sz="1800" dirty="0">
              <a:hlinkClick r:id="rId6"/>
            </a:endParaRPr>
          </a:p>
          <a:p>
            <a:r>
              <a:rPr lang="en-US" sz="2000" dirty="0"/>
              <a:t>IEEE SA Patent FAQ &amp; Patent policy tutorial</a:t>
            </a:r>
          </a:p>
          <a:p>
            <a:pPr lvl="1"/>
            <a:r>
              <a:rPr lang="en-US" sz="1800" dirty="0">
                <a:hlinkClick r:id="rId9"/>
              </a:rPr>
              <a:t>https://standards.ieee.org/content/dam/ieee-standards/standards/web/documents/other/patents.pdf</a:t>
            </a:r>
            <a:endParaRPr lang="en-US" sz="1800" dirty="0"/>
          </a:p>
          <a:p>
            <a:pPr lvl="1"/>
            <a:r>
              <a:rPr lang="en-US" sz="1800" dirty="0">
                <a:hlinkClick r:id="rId10"/>
              </a:rPr>
              <a:t>https://mentor.ieee.org/myproject/Public/mytools/mob/patut.pdf </a:t>
            </a:r>
            <a:endParaRPr lang="en-US" sz="1800" dirty="0"/>
          </a:p>
          <a:p>
            <a:pPr>
              <a:buNone/>
            </a:pPr>
            <a:endParaRPr lang="en-GB" sz="12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7" name="Slide Number Placeholder 6">
            <a:extLst>
              <a:ext uri="{FF2B5EF4-FFF2-40B4-BE49-F238E27FC236}">
                <a16:creationId xmlns:a16="http://schemas.microsoft.com/office/drawing/2014/main" id="{B381C2A9-2FF3-466E-C914-A2DD53EC1F30}"/>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24</a:t>
            </a:fld>
            <a:endParaRPr lang="en-GB" dirty="0"/>
          </a:p>
        </p:txBody>
      </p:sp>
    </p:spTree>
    <p:extLst>
      <p:ext uri="{BB962C8B-B14F-4D97-AF65-F5344CB8AC3E}">
        <p14:creationId xmlns:p14="http://schemas.microsoft.com/office/powerpoint/2010/main" val="8981368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p:txBody>
          <a:bodyPr/>
          <a:lstStyle/>
          <a:p>
            <a:endParaRPr lang="en-US" dirty="0"/>
          </a:p>
          <a:p>
            <a:r>
              <a:rPr lang="en-US" dirty="0"/>
              <a:t>The current version of the IEEE SA Standards Board Bylaws is available at: </a:t>
            </a:r>
          </a:p>
          <a:p>
            <a:pPr lvl="1">
              <a:buNone/>
            </a:pPr>
            <a:r>
              <a:rPr lang="en-US" sz="1800" dirty="0">
                <a:hlinkClick r:id="rId3"/>
              </a:rPr>
              <a:t>http://standards.ieee.org/develop/policies/bylaws/index.html</a:t>
            </a:r>
            <a:r>
              <a:rPr lang="en-US" sz="1800" dirty="0"/>
              <a:t> (HTML version) </a:t>
            </a:r>
          </a:p>
          <a:p>
            <a:pPr lvl="1">
              <a:buNone/>
            </a:pPr>
            <a:r>
              <a:rPr lang="en-US" sz="1800" dirty="0">
                <a:hlinkClick r:id="rId4"/>
              </a:rPr>
              <a:t>http://standards.ieee.org/develop/policies/bylaws/sb_bylaws.pdf</a:t>
            </a:r>
            <a:r>
              <a:rPr lang="en-US" sz="1800" dirty="0"/>
              <a:t> (PDF version)</a:t>
            </a:r>
            <a:r>
              <a:rPr lang="en-US" sz="1400" dirty="0"/>
              <a:t> </a:t>
            </a:r>
          </a:p>
          <a:p>
            <a:pPr>
              <a:buNone/>
            </a:pPr>
            <a:br>
              <a:rPr lang="en-US" sz="1600" dirty="0"/>
            </a:br>
            <a:endParaRPr lang="en-US" sz="1600" dirty="0"/>
          </a:p>
          <a:p>
            <a:r>
              <a:rPr lang="en-US" dirty="0"/>
              <a:t>The current version of the IEEE SA Standards Board Operations Manual is available at: </a:t>
            </a:r>
          </a:p>
          <a:p>
            <a:pPr lvl="1">
              <a:buNone/>
            </a:pPr>
            <a:r>
              <a:rPr lang="en-US" sz="1800" dirty="0">
                <a:hlinkClick r:id="rId5"/>
              </a:rPr>
              <a:t>http://standards.ieee.org/develop/policies/opman/index.html</a:t>
            </a:r>
            <a:r>
              <a:rPr lang="en-US" sz="1800" dirty="0"/>
              <a:t> (HTML version) </a:t>
            </a:r>
          </a:p>
          <a:p>
            <a:pPr lvl="1">
              <a:buNone/>
            </a:pPr>
            <a:r>
              <a:rPr lang="en-US" sz="1800" dirty="0">
                <a:hlinkClick r:id="rId6"/>
              </a:rPr>
              <a:t>http://standards.ieee.org/develop/policies/opman/sb_om.pdf</a:t>
            </a:r>
            <a:r>
              <a:rPr lang="en-US" sz="1800" dirty="0"/>
              <a:t> (PDF version) </a:t>
            </a:r>
            <a:endParaRPr lang="en-US" sz="1600" dirty="0"/>
          </a:p>
          <a:p>
            <a:pPr>
              <a:buNone/>
            </a:pPr>
            <a:endParaRPr lang="en-GB" sz="12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7" name="Slide Number Placeholder 6">
            <a:extLst>
              <a:ext uri="{FF2B5EF4-FFF2-40B4-BE49-F238E27FC236}">
                <a16:creationId xmlns:a16="http://schemas.microsoft.com/office/drawing/2014/main" id="{4312C110-CED9-D565-6378-8800EEEAA876}"/>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25</a:t>
            </a:fld>
            <a:endParaRPr lang="en-GB" dirty="0"/>
          </a:p>
        </p:txBody>
      </p:sp>
    </p:spTree>
    <p:extLst>
      <p:ext uri="{BB962C8B-B14F-4D97-AF65-F5344CB8AC3E}">
        <p14:creationId xmlns:p14="http://schemas.microsoft.com/office/powerpoint/2010/main" val="2221805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5B411-356B-4362-90AA-30C6AD27300A}"/>
              </a:ext>
            </a:extLst>
          </p:cNvPr>
          <p:cNvSpPr>
            <a:spLocks noGrp="1"/>
          </p:cNvSpPr>
          <p:nvPr>
            <p:ph type="title"/>
          </p:nvPr>
        </p:nvSpPr>
        <p:spPr>
          <a:xfrm>
            <a:off x="457200" y="685800"/>
            <a:ext cx="10820400" cy="1066800"/>
          </a:xfrm>
        </p:spPr>
        <p:txBody>
          <a:bodyPr/>
          <a:lstStyle/>
          <a:p>
            <a:r>
              <a:rPr lang="en-US" dirty="0"/>
              <a:t>Registration for the September IEEE 802 interim session</a:t>
            </a:r>
            <a:endParaRPr lang="en-CA" dirty="0"/>
          </a:p>
        </p:txBody>
      </p:sp>
      <p:sp>
        <p:nvSpPr>
          <p:cNvPr id="8195" name="Rectangle 3"/>
          <p:cNvSpPr>
            <a:spLocks noGrp="1" noChangeArrowheads="1"/>
          </p:cNvSpPr>
          <p:nvPr>
            <p:ph idx="1"/>
          </p:nvPr>
        </p:nvSpPr>
        <p:spPr/>
        <p:txBody>
          <a:bodyPr/>
          <a:lstStyle/>
          <a:p>
            <a:pPr marL="0" indent="0">
              <a:buNone/>
            </a:pPr>
            <a:r>
              <a:rPr lang="en-US" sz="1800" dirty="0"/>
              <a:t>This meeting is part of the September IEEE 802 interim session</a:t>
            </a:r>
          </a:p>
          <a:p>
            <a:pPr marL="0" indent="0">
              <a:buNone/>
            </a:pPr>
            <a:endParaRPr lang="en-US" sz="1800" dirty="0"/>
          </a:p>
          <a:p>
            <a:pPr marL="0" indent="0">
              <a:buNone/>
            </a:pPr>
            <a:r>
              <a:rPr lang="en-US" sz="1800" dirty="0"/>
              <a:t>You must pay the registration fee whether attending in-person or remotely</a:t>
            </a:r>
          </a:p>
          <a:p>
            <a:pPr marL="0" indent="0">
              <a:buNone/>
            </a:pPr>
            <a:endParaRPr lang="en-US" sz="1800" dirty="0"/>
          </a:p>
          <a:p>
            <a:pPr marL="0" indent="0">
              <a:buNone/>
            </a:pPr>
            <a:r>
              <a:rPr lang="en-US" sz="1800" dirty="0"/>
              <a:t>If you have not already done so, you can register here:</a:t>
            </a:r>
          </a:p>
          <a:p>
            <a:pPr marL="0" indent="0">
              <a:buNone/>
            </a:pPr>
            <a:endParaRPr lang="en-US" sz="1800" dirty="0"/>
          </a:p>
          <a:p>
            <a:pPr marL="0" indent="0">
              <a:buNone/>
            </a:pPr>
            <a:r>
              <a:rPr lang="en-US" sz="1800" dirty="0">
                <a:hlinkClick r:id="rId3"/>
              </a:rPr>
              <a:t>https://cvent.me/NMqv0R</a:t>
            </a:r>
            <a:r>
              <a:rPr lang="en-US" sz="1800" dirty="0"/>
              <a:t> </a:t>
            </a:r>
          </a:p>
          <a:p>
            <a:pPr marL="0" indent="0">
              <a:buNone/>
            </a:pPr>
            <a:endParaRPr lang="en-US" sz="1800" dirty="0"/>
          </a:p>
          <a:p>
            <a:pPr marL="0" indent="0">
              <a:buNone/>
            </a:pPr>
            <a:r>
              <a:rPr lang="en-US" sz="1800" dirty="0"/>
              <a:t>If you do not intend to register for this session you must leave this meeting and, if</a:t>
            </a:r>
          </a:p>
          <a:p>
            <a:pPr marL="0" indent="0">
              <a:buNone/>
            </a:pPr>
            <a:r>
              <a:rPr lang="en-US" sz="1800" dirty="0"/>
              <a:t>you have logged attendance on IMAT, email the 802.11 chair or vice chairs to</a:t>
            </a:r>
          </a:p>
          <a:p>
            <a:pPr marL="0" indent="0">
              <a:buNone/>
            </a:pPr>
            <a:r>
              <a:rPr lang="en-US" sz="1800" dirty="0"/>
              <a:t>have your attendance cancelled</a:t>
            </a:r>
          </a:p>
        </p:txBody>
      </p:sp>
      <p:sp>
        <p:nvSpPr>
          <p:cNvPr id="8197" name="Footer Placeholder 4"/>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87201003-0ED1-41BE-B15E-A3F7676968BE}" type="slidenum">
              <a:rPr lang="en-US" altLang="en-US" sz="1200" b="0"/>
              <a:pPr>
                <a:spcBef>
                  <a:spcPct val="0"/>
                </a:spcBef>
                <a:buFontTx/>
                <a:buNone/>
              </a:pPr>
              <a:t>3</a:t>
            </a:fld>
            <a:endParaRPr lang="en-US" altLang="en-US" sz="1200" b="0"/>
          </a:p>
        </p:txBody>
      </p:sp>
    </p:spTree>
    <p:extLst>
      <p:ext uri="{BB962C8B-B14F-4D97-AF65-F5344CB8AC3E}">
        <p14:creationId xmlns:p14="http://schemas.microsoft.com/office/powerpoint/2010/main" val="2423762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5B411-356B-4362-90AA-30C6AD27300A}"/>
              </a:ext>
            </a:extLst>
          </p:cNvPr>
          <p:cNvSpPr>
            <a:spLocks noGrp="1"/>
          </p:cNvSpPr>
          <p:nvPr>
            <p:ph type="title"/>
          </p:nvPr>
        </p:nvSpPr>
        <p:spPr/>
        <p:txBody>
          <a:bodyPr/>
          <a:lstStyle/>
          <a:p>
            <a:r>
              <a:rPr lang="en-CA" dirty="0"/>
              <a:t>Chair’s welcome and Patent Reminder</a:t>
            </a:r>
          </a:p>
        </p:txBody>
      </p:sp>
      <p:sp>
        <p:nvSpPr>
          <p:cNvPr id="8195" name="Rectangle 3"/>
          <p:cNvSpPr>
            <a:spLocks noGrp="1" noChangeArrowheads="1"/>
          </p:cNvSpPr>
          <p:nvPr>
            <p:ph idx="1"/>
          </p:nvPr>
        </p:nvSpPr>
        <p:spPr/>
        <p:txBody>
          <a:bodyPr/>
          <a:lstStyle/>
          <a:p>
            <a:r>
              <a:rPr lang="en-US" altLang="en-US" sz="1800" dirty="0"/>
              <a:t>Please announce your affiliation when you first address the group during a meeting slot</a:t>
            </a:r>
          </a:p>
          <a:p>
            <a:r>
              <a:rPr lang="en-US" altLang="en-US" sz="1800" dirty="0"/>
              <a:t>Cell Phones to be silent or Off</a:t>
            </a:r>
          </a:p>
          <a:p>
            <a:r>
              <a:rPr lang="en-US" altLang="en-US" sz="1800" dirty="0"/>
              <a:t>Attendance recording procedures</a:t>
            </a:r>
          </a:p>
          <a:p>
            <a:pPr lvl="1"/>
            <a:r>
              <a:rPr lang="en-US" altLang="zh-CN" sz="1600" u="sng" dirty="0">
                <a:hlinkClick r:id="rId3"/>
              </a:rPr>
              <a:t>https://imat.ieee.org/attendance</a:t>
            </a:r>
            <a:r>
              <a:rPr lang="en-US" altLang="zh-CN" sz="1600" dirty="0"/>
              <a:t> </a:t>
            </a:r>
            <a:endParaRPr lang="en-US" altLang="en-US" sz="1600" dirty="0"/>
          </a:p>
          <a:p>
            <a:r>
              <a:rPr lang="en-US" altLang="en-US" sz="1800" dirty="0"/>
              <a:t>Documentation</a:t>
            </a:r>
          </a:p>
          <a:p>
            <a:pPr lvl="1" algn="just"/>
            <a:r>
              <a:rPr lang="en-US" altLang="en-US" sz="1600" dirty="0">
                <a:hlinkClick r:id="rId4"/>
              </a:rPr>
              <a:t>http://mentor.ieee.org</a:t>
            </a:r>
            <a:endParaRPr lang="en-US" altLang="en-US" sz="1600" dirty="0"/>
          </a:p>
          <a:p>
            <a:pPr lvl="1" algn="just"/>
            <a:r>
              <a:rPr lang="en-US" altLang="en-US" sz="1600" dirty="0"/>
              <a:t>Use “</a:t>
            </a:r>
            <a:r>
              <a:rPr lang="en-US" altLang="ja-JP" sz="1600" dirty="0" err="1">
                <a:solidFill>
                  <a:srgbClr val="0000FF"/>
                </a:solidFill>
              </a:rPr>
              <a:t>TGm</a:t>
            </a:r>
            <a:r>
              <a:rPr lang="en-US" altLang="en-US" sz="1600" dirty="0"/>
              <a:t>”</a:t>
            </a:r>
            <a:r>
              <a:rPr lang="en-US" altLang="ja-JP" sz="1600" dirty="0"/>
              <a:t> for submission</a:t>
            </a:r>
          </a:p>
          <a:p>
            <a:pPr lvl="1" algn="just"/>
            <a:r>
              <a:rPr lang="en-US" altLang="en-US" sz="1600" dirty="0"/>
              <a:t>If you plan to make a submission, be sure it does not contain company logos or advertising</a:t>
            </a:r>
          </a:p>
          <a:p>
            <a:pPr lvl="1" algn="just"/>
            <a:r>
              <a:rPr lang="en-US" altLang="en-US" sz="1600" b="1" dirty="0">
                <a:solidFill>
                  <a:srgbClr val="FF0000"/>
                </a:solidFill>
              </a:rPr>
              <a:t>Documents are prepared by individuals, not companies</a:t>
            </a:r>
          </a:p>
          <a:p>
            <a:r>
              <a:rPr lang="en-US" altLang="en-US" sz="1800" dirty="0"/>
              <a:t>Questions on voting status, ballot pool status, email reflector, document server, or member</a:t>
            </a:r>
            <a:r>
              <a:rPr lang="en-US" altLang="ja-JP" sz="1800" dirty="0"/>
              <a:t>’s area access</a:t>
            </a:r>
          </a:p>
          <a:p>
            <a:pPr lvl="1"/>
            <a:r>
              <a:rPr lang="en-US" altLang="en-US" sz="1600" dirty="0"/>
              <a:t>Contact Jon Rosdahl –  </a:t>
            </a:r>
            <a:r>
              <a:rPr lang="en-US" altLang="en-US" sz="1600" dirty="0">
                <a:hlinkClick r:id="rId5"/>
              </a:rPr>
              <a:t>jrosdahl@ieee.org</a:t>
            </a:r>
            <a:endParaRPr lang="en-US" altLang="en-US" sz="1600" dirty="0"/>
          </a:p>
          <a:p>
            <a:r>
              <a:rPr lang="en-US" altLang="zh-CN" sz="1800" dirty="0"/>
              <a:t>Patent, copyright, participation policy reminder – See slides 15-25</a:t>
            </a:r>
            <a:endParaRPr lang="zh-CN" altLang="en-US" sz="1800" dirty="0"/>
          </a:p>
        </p:txBody>
      </p:sp>
      <p:sp>
        <p:nvSpPr>
          <p:cNvPr id="8197" name="Footer Placeholder 4"/>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87201003-0ED1-41BE-B15E-A3F7676968BE}" type="slidenum">
              <a:rPr lang="en-US" altLang="en-US" sz="1200" b="0"/>
              <a:pPr>
                <a:spcBef>
                  <a:spcPct val="0"/>
                </a:spcBef>
                <a:buFontTx/>
                <a:buNone/>
              </a:pPr>
              <a:t>4</a:t>
            </a:fld>
            <a:endParaRPr lang="en-US" altLang="en-US" sz="1200" b="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Footer Placeholder 5"/>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5</a:t>
            </a:fld>
            <a:endParaRPr lang="en-US"/>
          </a:p>
        </p:txBody>
      </p:sp>
      <p:sp>
        <p:nvSpPr>
          <p:cNvPr id="4101" name="Rectangle 2"/>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p:cNvSpPr>
            <a:spLocks noChangeArrowheads="1"/>
          </p:cNvSpPr>
          <p:nvPr/>
        </p:nvSpPr>
        <p:spPr bwMode="auto">
          <a:xfrm>
            <a:off x="914400" y="1447800"/>
            <a:ext cx="96012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Monday September 15,  4pm HST</a:t>
            </a:r>
          </a:p>
          <a:p>
            <a:pPr lvl="1"/>
            <a:r>
              <a:rPr lang="en-US" altLang="en-US" dirty="0"/>
              <a:t>Chair’s Welcome, Policy &amp; patent reminder</a:t>
            </a:r>
          </a:p>
          <a:p>
            <a:pPr lvl="1"/>
            <a:r>
              <a:rPr lang="en-US" altLang="en-US" dirty="0"/>
              <a:t>Approve agenda</a:t>
            </a:r>
          </a:p>
          <a:p>
            <a:pPr lvl="1"/>
            <a:r>
              <a:rPr lang="en-GB" dirty="0"/>
              <a:t>Editor Report – Huang (Intel) &amp; Au (Huawei)</a:t>
            </a:r>
          </a:p>
          <a:p>
            <a:pPr lvl="1"/>
            <a:r>
              <a:rPr lang="en-GB" dirty="0"/>
              <a:t>Comment resolution</a:t>
            </a:r>
          </a:p>
          <a:p>
            <a:pPr lvl="2"/>
            <a:r>
              <a:rPr lang="en-US" altLang="en-US" sz="1800" dirty="0"/>
              <a:t>CID 41, 375, 376, 377, 378 – CR on replacement link – 11-25/1476 – Shafin (Samsung)</a:t>
            </a:r>
          </a:p>
          <a:p>
            <a:pPr lvl="2"/>
            <a:r>
              <a:rPr lang="en-US" altLang="en-US" sz="1800" dirty="0"/>
              <a:t>CID 6, 40 – FTM between non-associated STAs – doc 11-25/1474 – Segev (Intel)</a:t>
            </a:r>
          </a:p>
          <a:p>
            <a:pPr lvl="2"/>
            <a:r>
              <a:rPr lang="en-US" altLang="en-US" sz="18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2478274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DFFBF-47BB-478E-2F5E-1CA6795E2152}"/>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257A0554-7DD6-5B4C-134B-013EA9D4BB8B}"/>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654FBA86-909B-58FA-E657-042F791362B1}"/>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6</a:t>
            </a:fld>
            <a:endParaRPr lang="en-US"/>
          </a:p>
        </p:txBody>
      </p:sp>
      <p:sp>
        <p:nvSpPr>
          <p:cNvPr id="4101" name="Rectangle 2">
            <a:extLst>
              <a:ext uri="{FF2B5EF4-FFF2-40B4-BE49-F238E27FC236}">
                <a16:creationId xmlns:a16="http://schemas.microsoft.com/office/drawing/2014/main" id="{97C861A9-F8B7-456B-B1B3-6AF1B277638E}"/>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675B6BC3-A277-773F-AC22-EEFAA9538C3D}"/>
              </a:ext>
            </a:extLst>
          </p:cNvPr>
          <p:cNvSpPr>
            <a:spLocks noChangeArrowheads="1"/>
          </p:cNvSpPr>
          <p:nvPr/>
        </p:nvSpPr>
        <p:spPr bwMode="auto">
          <a:xfrm>
            <a:off x="1981200" y="1371600"/>
            <a:ext cx="99060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Tuesday September 16,  10:30am HST</a:t>
            </a:r>
            <a:endParaRPr lang="en-GB" dirty="0"/>
          </a:p>
          <a:p>
            <a:pPr lvl="1"/>
            <a:r>
              <a:rPr lang="en-GB" dirty="0"/>
              <a:t>Agenda approval</a:t>
            </a:r>
          </a:p>
          <a:p>
            <a:pPr lvl="1"/>
            <a:r>
              <a:rPr lang="en-GB" dirty="0"/>
              <a:t>Comment resolution</a:t>
            </a:r>
          </a:p>
          <a:p>
            <a:pPr lvl="2"/>
            <a:r>
              <a:rPr lang="en-US" altLang="en-US" sz="2000" dirty="0"/>
              <a:t>CID x – Editorial fix for device ID – 11-25/1491 – Li (ZTE)</a:t>
            </a:r>
          </a:p>
          <a:p>
            <a:pPr lvl="2"/>
            <a:r>
              <a:rPr lang="en-US" altLang="en-US" sz="2000" dirty="0"/>
              <a:t>CID x – CR for PASN ID in MLO – 11-25/1490 – Li (ZTE)</a:t>
            </a:r>
          </a:p>
          <a:p>
            <a:pPr lvl="2"/>
            <a:r>
              <a:rPr lang="en-US" altLang="en-US" sz="2000" dirty="0"/>
              <a:t>CID x – CFP for Ranging and Sensing –11-24/1156 – </a:t>
            </a:r>
            <a:r>
              <a:rPr lang="en-US" altLang="en-US" sz="2000" dirty="0" err="1"/>
              <a:t>Asterjadhi</a:t>
            </a:r>
            <a:r>
              <a:rPr lang="en-US" altLang="en-US" sz="2000" dirty="0"/>
              <a:t> (Qualcomm) </a:t>
            </a:r>
          </a:p>
          <a:p>
            <a:pPr lvl="2"/>
            <a:r>
              <a:rPr lang="en-US" altLang="en-US" sz="2000" dirty="0"/>
              <a:t>CID x – 2 MHz channels for EU – 11-25/337 – Halasz (Morse Micro)</a:t>
            </a:r>
          </a:p>
          <a:p>
            <a:pPr lvl="2"/>
            <a:r>
              <a:rPr lang="en-US" altLang="en-US" sz="2000" dirty="0"/>
              <a:t>CID x – MLO extension for CFP – 11-25/1461 – Huang (Intel)</a:t>
            </a:r>
          </a:p>
          <a:p>
            <a:pPr lvl="2"/>
            <a:r>
              <a:rPr lang="en-US" altLang="en-US" sz="2000" dirty="0"/>
              <a:t>CID x– LB289 CR for 9.6.38.14 – 11-25/1457 – Hsu (</a:t>
            </a:r>
            <a:r>
              <a:rPr lang="en-US" altLang="en-US" sz="2000" dirty="0" err="1"/>
              <a:t>Mediatek</a:t>
            </a:r>
            <a:r>
              <a:rPr lang="en-US" altLang="en-US" sz="2000" dirty="0"/>
              <a:t>)</a:t>
            </a:r>
          </a:p>
          <a:p>
            <a:pPr lvl="2"/>
            <a:r>
              <a:rPr lang="en-US" altLang="en-US" sz="2000" dirty="0"/>
              <a:t>Misc CIDs – Misc Topics – 11-25/1614 – Patil (Qualcomm)</a:t>
            </a:r>
          </a:p>
          <a:p>
            <a:pPr lvl="2"/>
            <a:r>
              <a:rPr lang="en-US" altLang="en-US" sz="2000" dirty="0"/>
              <a:t>Trivial Editorial CIDs – 11-25/16</a:t>
            </a:r>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149174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78D95-2237-2A82-09B9-479EBFCF6C93}"/>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50BBABDD-DC41-3AA9-C148-E8E085DC3EEE}"/>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EC9C6052-0BCF-AF2B-8560-94DA633E8675}"/>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7</a:t>
            </a:fld>
            <a:endParaRPr lang="en-US"/>
          </a:p>
        </p:txBody>
      </p:sp>
      <p:sp>
        <p:nvSpPr>
          <p:cNvPr id="4101" name="Rectangle 2">
            <a:extLst>
              <a:ext uri="{FF2B5EF4-FFF2-40B4-BE49-F238E27FC236}">
                <a16:creationId xmlns:a16="http://schemas.microsoft.com/office/drawing/2014/main" id="{BA9F13CE-DA99-9FF1-BA18-2EED08E748ED}"/>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67150DE0-059D-3559-8D4D-3EB178315DA4}"/>
              </a:ext>
            </a:extLst>
          </p:cNvPr>
          <p:cNvSpPr>
            <a:spLocks noChangeArrowheads="1"/>
          </p:cNvSpPr>
          <p:nvPr/>
        </p:nvSpPr>
        <p:spPr bwMode="auto">
          <a:xfrm>
            <a:off x="1981200" y="1371600"/>
            <a:ext cx="100584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Tuesday September 16,  4pm HST</a:t>
            </a:r>
            <a:endParaRPr lang="en-GB" dirty="0"/>
          </a:p>
          <a:p>
            <a:pPr lvl="1"/>
            <a:r>
              <a:rPr lang="en-GB" dirty="0"/>
              <a:t>Agenda approval</a:t>
            </a:r>
          </a:p>
          <a:p>
            <a:pPr lvl="1"/>
            <a:r>
              <a:rPr lang="en-GB" dirty="0"/>
              <a:t>Comment resolution</a:t>
            </a:r>
          </a:p>
          <a:p>
            <a:pPr lvl="2"/>
            <a:r>
              <a:rPr lang="en-US" altLang="en-US" sz="2000" dirty="0"/>
              <a:t>CID x – DSSS TX power ramp – 11-25/1507 – Kim (Qualcomm)</a:t>
            </a:r>
          </a:p>
          <a:p>
            <a:pPr lvl="2"/>
            <a:r>
              <a:rPr lang="en-US" altLang="en-US" sz="2000" dirty="0"/>
              <a:t>CID x – TX spectral mask clarification – 11-25/1511 – Kim (Qualcomm)</a:t>
            </a:r>
          </a:p>
          <a:p>
            <a:pPr lvl="2"/>
            <a:r>
              <a:rPr lang="en-US" altLang="en-US" sz="2000" dirty="0"/>
              <a:t>CID x – Country element in 6 GHz clarification – 11-25/1509 – Kim (Qualcomm)</a:t>
            </a:r>
          </a:p>
          <a:p>
            <a:pPr lvl="2"/>
            <a:r>
              <a:rPr lang="en-US" altLang="en-US" sz="2000" dirty="0"/>
              <a:t>CID x – TPC Report element clarification – 11-25/1508 – Kim (Qualcomm)</a:t>
            </a:r>
          </a:p>
          <a:p>
            <a:pPr lvl="2"/>
            <a:r>
              <a:rPr lang="en-US" altLang="en-US" sz="2000" dirty="0"/>
              <a:t>CID x – 40 MHz channels in China 5 GHz band – 11-25/1510 – Kim (Qualcomm)</a:t>
            </a:r>
          </a:p>
          <a:p>
            <a:pPr lvl="2"/>
            <a:r>
              <a:rPr lang="en-US" altLang="en-US" sz="2000" dirty="0"/>
              <a:t>CID x – Puncturing with LPI APs – 11-25/288 – Hart (Cisco)</a:t>
            </a:r>
          </a:p>
          <a:p>
            <a:pPr lvl="2"/>
            <a:r>
              <a:rPr lang="en-US" altLang="en-US" sz="2000" dirty="0"/>
              <a:t>CID x – Availability harmonization – 11-25/255 – Hart  (Cisco)</a:t>
            </a:r>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908971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AC138-F485-4466-F5BE-C97BA2A13430}"/>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5F2F48FD-8BD7-6F41-F863-4F39D3BE3FFE}"/>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E4DBC73E-511E-6451-B78B-6DC5840B1FC0}"/>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8</a:t>
            </a:fld>
            <a:endParaRPr lang="en-US"/>
          </a:p>
        </p:txBody>
      </p:sp>
      <p:sp>
        <p:nvSpPr>
          <p:cNvPr id="4101" name="Rectangle 2">
            <a:extLst>
              <a:ext uri="{FF2B5EF4-FFF2-40B4-BE49-F238E27FC236}">
                <a16:creationId xmlns:a16="http://schemas.microsoft.com/office/drawing/2014/main" id="{5323D97E-EA01-816E-EFE8-07AAB0B09E44}"/>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EB04A299-6A3E-6C1D-497B-BE7286382B30}"/>
              </a:ext>
            </a:extLst>
          </p:cNvPr>
          <p:cNvSpPr>
            <a:spLocks noChangeArrowheads="1"/>
          </p:cNvSpPr>
          <p:nvPr/>
        </p:nvSpPr>
        <p:spPr bwMode="auto">
          <a:xfrm>
            <a:off x="1752600" y="1371600"/>
            <a:ext cx="98298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Wednesday September 17,  4pm HST</a:t>
            </a:r>
            <a:endParaRPr lang="en-GB" dirty="0"/>
          </a:p>
          <a:p>
            <a:pPr lvl="1"/>
            <a:r>
              <a:rPr lang="en-GB" dirty="0"/>
              <a:t>Agenda approval</a:t>
            </a:r>
          </a:p>
          <a:p>
            <a:pPr lvl="1"/>
            <a:r>
              <a:rPr lang="en-GB" dirty="0"/>
              <a:t>Comment resolution</a:t>
            </a:r>
          </a:p>
          <a:p>
            <a:pPr lvl="2"/>
            <a:r>
              <a:rPr lang="en-US" altLang="en-US" sz="2000" dirty="0"/>
              <a:t>CID x – S1G Neighbor and Beacon Report – 11-25/1277 – Halasz (Morse Micro)</a:t>
            </a:r>
          </a:p>
          <a:p>
            <a:pPr lvl="2"/>
            <a:r>
              <a:rPr lang="en-US" altLang="en-US" sz="2000" dirty="0"/>
              <a:t>CID x – Clarification on GMAC AAD – 11-25/1444 – Huang (Intel)</a:t>
            </a:r>
          </a:p>
          <a:p>
            <a:pPr lvl="2"/>
            <a:r>
              <a:rPr lang="en-US" altLang="en-US" sz="2000" dirty="0"/>
              <a:t>CID x – Control frame protection test vectors – 11/25/1442 – Huang (Intel)</a:t>
            </a:r>
          </a:p>
          <a:p>
            <a:pPr lvl="2"/>
            <a:r>
              <a:rPr lang="en-US" altLang="en-US" sz="2000" dirty="0"/>
              <a:t>CID x – CR for 9.6.38 – doc 11-25/1457 – Bajko (</a:t>
            </a:r>
            <a:r>
              <a:rPr lang="en-US" altLang="en-US" sz="2000" dirty="0" err="1"/>
              <a:t>Mediatek</a:t>
            </a:r>
            <a:r>
              <a:rPr lang="en-US" altLang="en-US" sz="2000" dirty="0"/>
              <a:t>)</a:t>
            </a:r>
          </a:p>
          <a:p>
            <a:pPr lvl="2"/>
            <a:r>
              <a:rPr lang="en-US" altLang="en-US" sz="2000" dirty="0"/>
              <a:t>CID 166, 261, 262, 269 – doc 11-25/1649 – Sun (</a:t>
            </a:r>
            <a:r>
              <a:rPr lang="en-US" altLang="en-US" sz="2000" dirty="0" err="1"/>
              <a:t>Mediatek</a:t>
            </a:r>
            <a:r>
              <a:rPr lang="en-US" altLang="en-US" sz="2000" dirty="0"/>
              <a:t>)</a:t>
            </a:r>
          </a:p>
          <a:p>
            <a:pPr lvl="2"/>
            <a:r>
              <a:rPr lang="en-US" altLang="en-US" sz="2000" dirty="0"/>
              <a:t>CID 42 – Reduced ANQP latency – 11-25/270 – </a:t>
            </a:r>
            <a:r>
              <a:rPr lang="en-US" altLang="en-US" sz="2000" dirty="0" err="1"/>
              <a:t>Neishaboori</a:t>
            </a:r>
            <a:r>
              <a:rPr lang="en-US" altLang="en-US" sz="2000"/>
              <a:t> (GM)</a:t>
            </a:r>
            <a:endParaRPr lang="en-US" altLang="en-US" sz="2000" dirty="0"/>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006444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B92087-87D6-0A53-35E1-0FE0A829E956}"/>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6671B0E3-ACC0-6F09-D8BC-075A66466E9A}"/>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2A9DBF4B-031D-C4C5-59E1-07C546EDC22E}"/>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9</a:t>
            </a:fld>
            <a:endParaRPr lang="en-US"/>
          </a:p>
        </p:txBody>
      </p:sp>
      <p:sp>
        <p:nvSpPr>
          <p:cNvPr id="4101" name="Rectangle 2">
            <a:extLst>
              <a:ext uri="{FF2B5EF4-FFF2-40B4-BE49-F238E27FC236}">
                <a16:creationId xmlns:a16="http://schemas.microsoft.com/office/drawing/2014/main" id="{C690F0D2-44E3-7998-3E16-0E799E73A10E}"/>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10" name="Rectangle 19">
            <a:extLst>
              <a:ext uri="{FF2B5EF4-FFF2-40B4-BE49-F238E27FC236}">
                <a16:creationId xmlns:a16="http://schemas.microsoft.com/office/drawing/2014/main" id="{E38FBF80-A91B-2CB3-EFC1-DA0431BD4DA6}"/>
              </a:ext>
            </a:extLst>
          </p:cNvPr>
          <p:cNvSpPr>
            <a:spLocks noChangeArrowheads="1"/>
          </p:cNvSpPr>
          <p:nvPr/>
        </p:nvSpPr>
        <p:spPr bwMode="auto">
          <a:xfrm>
            <a:off x="2145796" y="1447800"/>
            <a:ext cx="9512804" cy="1815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Thursday September 18, 4pm HST</a:t>
            </a:r>
          </a:p>
          <a:p>
            <a:pPr lvl="1"/>
            <a:r>
              <a:rPr lang="en-CA" altLang="en-US" dirty="0"/>
              <a:t>Agenda Approval</a:t>
            </a:r>
            <a:endParaRPr lang="en-GB" dirty="0"/>
          </a:p>
          <a:p>
            <a:pPr lvl="1"/>
            <a:r>
              <a:rPr lang="en-CA" altLang="en-US" dirty="0"/>
              <a:t>Motions – </a:t>
            </a:r>
          </a:p>
          <a:p>
            <a:pPr lvl="2"/>
            <a:r>
              <a:rPr lang="en-CA" altLang="en-US" sz="1800" dirty="0"/>
              <a:t>Minutes (See Slide 10)</a:t>
            </a:r>
          </a:p>
          <a:p>
            <a:pPr lvl="2"/>
            <a:r>
              <a:rPr lang="en-CA" altLang="en-US" sz="1800" dirty="0"/>
              <a:t>11-24/1925 (slides x-y)</a:t>
            </a:r>
          </a:p>
          <a:p>
            <a:pPr lvl="1"/>
            <a:r>
              <a:rPr lang="en-CA" altLang="en-US" dirty="0"/>
              <a:t>Comment Resolution</a:t>
            </a:r>
          </a:p>
          <a:p>
            <a:pPr lvl="2"/>
            <a:r>
              <a:rPr lang="en-US" altLang="en-US" sz="1800" dirty="0"/>
              <a:t>Selected comments for discussion</a:t>
            </a:r>
          </a:p>
          <a:p>
            <a:pPr lvl="1"/>
            <a:r>
              <a:rPr lang="en-CA" altLang="en-US" dirty="0"/>
              <a:t>Timeline review</a:t>
            </a:r>
          </a:p>
          <a:p>
            <a:pPr lvl="1"/>
            <a:r>
              <a:rPr lang="en-CA" altLang="en-US" dirty="0"/>
              <a:t>Plan for November, December </a:t>
            </a:r>
            <a:r>
              <a:rPr lang="en-CA" altLang="en-US" dirty="0" err="1"/>
              <a:t>adhoc</a:t>
            </a:r>
            <a:r>
              <a:rPr lang="en-CA" altLang="en-US" dirty="0"/>
              <a:t>, Teleconferences</a:t>
            </a:r>
          </a:p>
          <a:p>
            <a:pPr lvl="1"/>
            <a:r>
              <a:rPr lang="en-CA" altLang="en-US" dirty="0"/>
              <a:t>Adjourn</a:t>
            </a:r>
          </a:p>
          <a:p>
            <a:pPr marL="914400" lvl="2" indent="0">
              <a:buNone/>
            </a:pPr>
            <a:endParaRPr lang="en-CA" altLang="en-US" sz="1100" dirty="0"/>
          </a:p>
        </p:txBody>
      </p:sp>
    </p:spTree>
    <p:extLst>
      <p:ext uri="{BB962C8B-B14F-4D97-AF65-F5344CB8AC3E}">
        <p14:creationId xmlns:p14="http://schemas.microsoft.com/office/powerpoint/2010/main" val="2067996283"/>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117829</TotalTime>
  <Words>2755</Words>
  <Application>Microsoft Macintosh PowerPoint</Application>
  <PresentationFormat>Widescreen</PresentationFormat>
  <Paragraphs>305</Paragraphs>
  <Slides>25</Slides>
  <Notes>10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Arial</vt:lpstr>
      <vt:lpstr>Calibri</vt:lpstr>
      <vt:lpstr>Helvetica</vt:lpstr>
      <vt:lpstr>Monotype Sorts</vt:lpstr>
      <vt:lpstr>Times New Roman</vt:lpstr>
      <vt:lpstr>802-11-Submission</vt:lpstr>
      <vt:lpstr>Document</vt:lpstr>
      <vt:lpstr>PowerPoint Presentation</vt:lpstr>
      <vt:lpstr>Abstract</vt:lpstr>
      <vt:lpstr>Registration for the September IEEE 802 interim session</vt:lpstr>
      <vt:lpstr>Chair’s welcome and Patent Reminder</vt:lpstr>
      <vt:lpstr>REVmf Agenda</vt:lpstr>
      <vt:lpstr>REVmf Agenda</vt:lpstr>
      <vt:lpstr>REVmf Agenda</vt:lpstr>
      <vt:lpstr>REVmf Agenda</vt:lpstr>
      <vt:lpstr>REVmf Agenda</vt:lpstr>
      <vt:lpstr>REVmf minutes approval</vt:lpstr>
      <vt:lpstr>Adhoc Motion</vt:lpstr>
      <vt:lpstr>TGmf Timeline</vt:lpstr>
      <vt:lpstr>Teleconference/Meeting plan</vt:lpstr>
      <vt:lpstr>Misc Notes</vt:lpstr>
      <vt:lpstr>Participants have a duty to inform the IEEE</vt:lpstr>
      <vt:lpstr>Ways to inform IEEE</vt:lpstr>
      <vt:lpstr>Other guidelines for IEEE Working Group meetings</vt:lpstr>
      <vt:lpstr>Patent-related information</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IEEE SA Policy Documents</vt:lpstr>
      <vt:lpstr>IEEE SA Rules Documents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11-25/590</dc:title>
  <dc:subject>REVmf May 2025 Meeting Agenda</dc:subject>
  <dc:creator>montemurro.michael@gmail.com</dc:creator>
  <cp:keywords>May 2025</cp:keywords>
  <dc:description/>
  <cp:lastModifiedBy>Mike Montemurro</cp:lastModifiedBy>
  <cp:revision>4631</cp:revision>
  <cp:lastPrinted>2014-11-04T15:04:57Z</cp:lastPrinted>
  <dcterms:created xsi:type="dcterms:W3CDTF">2007-04-17T18:10:23Z</dcterms:created>
  <dcterms:modified xsi:type="dcterms:W3CDTF">2025-09-16T18:06:20Z</dcterms:modified>
  <cp:category>Agenda</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_2015_ms_pID_725343">
    <vt:lpwstr>(3)MQ280qaauPybJRi62kUpZA41Bfd9s0tKU0L1gHYSXuruirnW+yggUxaM5lwCnXMYFeAu5LmE
EGt+ZYFA0mZ37Ikq5v9LbLZ7CLIpcwEf7a3Wsdc+OXbkMYbd2/pnYTSVvKs98qmWW6bS6wY7
v6zx1BiLMvevH6TxJdaBgHMJBUpTYVEQdkmjnLjxYHHw4HdzjFaoCmaQ+1lE4vsZzyePy9AY
4fn+21KMpWyAaI5gMM</vt:lpwstr>
  </property>
  <property fmtid="{D5CDD505-2E9C-101B-9397-08002B2CF9AE}" pid="27" name="_2015_ms_pID_7253431">
    <vt:lpwstr>MSLji7apc1dElFbOOZh69G3eK9lHGPPDbRohc7vQ0dRHT9QjgefLTK
Z9vWckHJjpkVFbIUJKmjejzu/JTPbbmQtrK9zbv+pb5mzwaJkB4FdR2Z6kkeeKZ8JkmVr1po
fy0xPFuthS93zpBH5HbjKHWMAdPTnHfw7Us5kCrYNMd5ZWipYz6kbw2sD07XbQKcT61BLa+I
ZWXAMy6geR7JLrbZsG3WXhEB6z8Xpxz8VVGC</vt:lpwstr>
  </property>
  <property fmtid="{D5CDD505-2E9C-101B-9397-08002B2CF9AE}" pid="28" name="_2015_ms_pID_7253432">
    <vt:lpwstr>Mw==</vt:lpwstr>
  </property>
  <property fmtid="{D5CDD505-2E9C-101B-9397-08002B2CF9AE}" pid="29" name="_readonly">
    <vt:lpwstr/>
  </property>
  <property fmtid="{D5CDD505-2E9C-101B-9397-08002B2CF9AE}" pid="30" name="_change">
    <vt:lpwstr/>
  </property>
  <property fmtid="{D5CDD505-2E9C-101B-9397-08002B2CF9AE}" pid="31" name="_full-control">
    <vt:lpwstr/>
  </property>
  <property fmtid="{D5CDD505-2E9C-101B-9397-08002B2CF9AE}" pid="32" name="sflag">
    <vt:lpwstr>1604929863</vt:lpwstr>
  </property>
</Properties>
</file>