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850" r:id="rId2"/>
    <p:sldId id="851" r:id="rId3"/>
    <p:sldId id="2367" r:id="rId4"/>
    <p:sldId id="423" r:id="rId5"/>
    <p:sldId id="2369" r:id="rId6"/>
    <p:sldId id="2385" r:id="rId7"/>
    <p:sldId id="2386" r:id="rId8"/>
    <p:sldId id="2387" r:id="rId9"/>
    <p:sldId id="2384" r:id="rId10"/>
    <p:sldId id="2383" r:id="rId11"/>
    <p:sldId id="2380" r:id="rId12"/>
    <p:sldId id="863" r:id="rId13"/>
    <p:sldId id="848" r:id="rId14"/>
    <p:sldId id="2388" r:id="rId15"/>
    <p:sldId id="260" r:id="rId16"/>
    <p:sldId id="261" r:id="rId17"/>
    <p:sldId id="262" r:id="rId18"/>
    <p:sldId id="263" r:id="rId19"/>
    <p:sldId id="283" r:id="rId20"/>
    <p:sldId id="284" r:id="rId21"/>
    <p:sldId id="287" r:id="rId22"/>
    <p:sldId id="288" r:id="rId23"/>
    <p:sldId id="289" r:id="rId24"/>
    <p:sldId id="266" r:id="rId25"/>
    <p:sldId id="267" r:id="rId26"/>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521415D9-36F7-43E2-AB2F-B90AF26B5E84}">
      <p14:sectionLst xmlns:p14="http://schemas.microsoft.com/office/powerpoint/2010/main">
        <p14:section name="Default Section" id="{8DFE7571-C873-4DEA-B855-E32A36A3D0A1}">
          <p14:sldIdLst>
            <p14:sldId id="850"/>
            <p14:sldId id="851"/>
            <p14:sldId id="2367"/>
            <p14:sldId id="423"/>
          </p14:sldIdLst>
        </p14:section>
        <p14:section name="Meeting Material" id="{F44E1842-5D5B-4EA7-906B-C061226394F5}">
          <p14:sldIdLst>
            <p14:sldId id="2369"/>
            <p14:sldId id="2385"/>
            <p14:sldId id="2386"/>
            <p14:sldId id="2387"/>
            <p14:sldId id="2384"/>
            <p14:sldId id="2383"/>
            <p14:sldId id="2380"/>
            <p14:sldId id="863"/>
            <p14:sldId id="848"/>
            <p14:sldId id="2388"/>
          </p14:sldIdLst>
        </p14:section>
        <p14:section name="Patent - Copywrite - Participation" id="{1C77BFCC-A88E-8E40-8508-5949A33633CC}">
          <p14:sldIdLst>
            <p14:sldId id="260"/>
            <p14:sldId id="261"/>
            <p14:sldId id="262"/>
            <p14:sldId id="263"/>
            <p14:sldId id="283"/>
            <p14:sldId id="284"/>
            <p14:sldId id="287"/>
            <p14:sldId id="288"/>
            <p14:sldId id="289"/>
            <p14:sldId id="266"/>
            <p14:sldId id="26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0C1A02-2723-3144-B179-038E2FB9D6F8}" v="11" dt="2025-09-15T21:30:18.8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2" autoAdjust="0"/>
    <p:restoredTop sz="96011" autoAdjust="0"/>
  </p:normalViewPr>
  <p:slideViewPr>
    <p:cSldViewPr>
      <p:cViewPr varScale="1">
        <p:scale>
          <a:sx n="117" d="100"/>
          <a:sy n="117" d="100"/>
        </p:scale>
        <p:origin x="592" y="176"/>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66" d="100"/>
          <a:sy n="66" d="100"/>
        </p:scale>
        <p:origin x="4194" y="74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Montemurro" userId="40c20c913ca7511e" providerId="LiveId" clId="{95D0E198-00DD-5E5D-B3C4-F870ACB5EC1B}"/>
    <pc:docChg chg="custSel addSld modSld modSection">
      <pc:chgData name="Mike Montemurro" userId="40c20c913ca7511e" providerId="LiveId" clId="{95D0E198-00DD-5E5D-B3C4-F870ACB5EC1B}" dt="2025-09-15T21:30:59.378" v="607" actId="20577"/>
      <pc:docMkLst>
        <pc:docMk/>
      </pc:docMkLst>
      <pc:sldChg chg="modSp mod">
        <pc:chgData name="Mike Montemurro" userId="40c20c913ca7511e" providerId="LiveId" clId="{95D0E198-00DD-5E5D-B3C4-F870ACB5EC1B}" dt="2025-09-15T21:07:12.394" v="54" actId="20577"/>
        <pc:sldMkLst>
          <pc:docMk/>
          <pc:sldMk cId="0" sldId="423"/>
        </pc:sldMkLst>
        <pc:spChg chg="mod">
          <ac:chgData name="Mike Montemurro" userId="40c20c913ca7511e" providerId="LiveId" clId="{95D0E198-00DD-5E5D-B3C4-F870ACB5EC1B}" dt="2025-09-15T21:07:12.394" v="54" actId="20577"/>
          <ac:spMkLst>
            <pc:docMk/>
            <pc:sldMk cId="0" sldId="423"/>
            <ac:spMk id="8195" creationId="{00000000-0000-0000-0000-000000000000}"/>
          </ac:spMkLst>
        </pc:spChg>
      </pc:sldChg>
      <pc:sldChg chg="modSp mod">
        <pc:chgData name="Mike Montemurro" userId="40c20c913ca7511e" providerId="LiveId" clId="{95D0E198-00DD-5E5D-B3C4-F870ACB5EC1B}" dt="2025-09-15T21:13:30.409" v="337" actId="404"/>
        <pc:sldMkLst>
          <pc:docMk/>
          <pc:sldMk cId="3056178945" sldId="848"/>
        </pc:sldMkLst>
        <pc:spChg chg="mod">
          <ac:chgData name="Mike Montemurro" userId="40c20c913ca7511e" providerId="LiveId" clId="{95D0E198-00DD-5E5D-B3C4-F870ACB5EC1B}" dt="2025-09-15T21:13:30.409" v="337" actId="404"/>
          <ac:spMkLst>
            <pc:docMk/>
            <pc:sldMk cId="3056178945" sldId="848"/>
            <ac:spMk id="5" creationId="{312E63CB-7AA4-47E9-A213-073D8CADFEE1}"/>
          </ac:spMkLst>
        </pc:spChg>
      </pc:sldChg>
      <pc:sldChg chg="modSp mod">
        <pc:chgData name="Mike Montemurro" userId="40c20c913ca7511e" providerId="LiveId" clId="{95D0E198-00DD-5E5D-B3C4-F870ACB5EC1B}" dt="2025-09-15T21:30:59.378" v="607" actId="20577"/>
        <pc:sldMkLst>
          <pc:docMk/>
          <pc:sldMk cId="2822743645" sldId="850"/>
        </pc:sldMkLst>
        <pc:spChg chg="mod">
          <ac:chgData name="Mike Montemurro" userId="40c20c913ca7511e" providerId="LiveId" clId="{95D0E198-00DD-5E5D-B3C4-F870ACB5EC1B}" dt="2025-09-15T21:30:59.378" v="607" actId="20577"/>
          <ac:spMkLst>
            <pc:docMk/>
            <pc:sldMk cId="2822743645" sldId="850"/>
            <ac:spMk id="5" creationId="{5C289E12-1085-4168-A398-0F7249308ABA}"/>
          </ac:spMkLst>
        </pc:spChg>
      </pc:sldChg>
      <pc:sldChg chg="modSp mod">
        <pc:chgData name="Mike Montemurro" userId="40c20c913ca7511e" providerId="LiveId" clId="{95D0E198-00DD-5E5D-B3C4-F870ACB5EC1B}" dt="2025-09-15T20:58:23.556" v="0" actId="21"/>
        <pc:sldMkLst>
          <pc:docMk/>
          <pc:sldMk cId="2478274848" sldId="2369"/>
        </pc:sldMkLst>
        <pc:spChg chg="mod">
          <ac:chgData name="Mike Montemurro" userId="40c20c913ca7511e" providerId="LiveId" clId="{95D0E198-00DD-5E5D-B3C4-F870ACB5EC1B}" dt="2025-09-15T20:58:23.556" v="0" actId="21"/>
          <ac:spMkLst>
            <pc:docMk/>
            <pc:sldMk cId="2478274848" sldId="2369"/>
            <ac:spMk id="4103" creationId="{00000000-0000-0000-0000-000000000000}"/>
          </ac:spMkLst>
        </pc:spChg>
      </pc:sldChg>
      <pc:sldChg chg="modSp mod">
        <pc:chgData name="Mike Montemurro" userId="40c20c913ca7511e" providerId="LiveId" clId="{95D0E198-00DD-5E5D-B3C4-F870ACB5EC1B}" dt="2025-09-15T21:23:41.664" v="523" actId="20577"/>
        <pc:sldMkLst>
          <pc:docMk/>
          <pc:sldMk cId="941500192" sldId="2383"/>
        </pc:sldMkLst>
        <pc:spChg chg="mod">
          <ac:chgData name="Mike Montemurro" userId="40c20c913ca7511e" providerId="LiveId" clId="{95D0E198-00DD-5E5D-B3C4-F870ACB5EC1B}" dt="2025-09-15T21:23:41.664" v="523" actId="20577"/>
          <ac:spMkLst>
            <pc:docMk/>
            <pc:sldMk cId="941500192" sldId="2383"/>
            <ac:spMk id="5" creationId="{312E63CB-7AA4-47E9-A213-073D8CADFEE1}"/>
          </ac:spMkLst>
        </pc:spChg>
      </pc:sldChg>
      <pc:sldChg chg="modSp mod">
        <pc:chgData name="Mike Montemurro" userId="40c20c913ca7511e" providerId="LiveId" clId="{95D0E198-00DD-5E5D-B3C4-F870ACB5EC1B}" dt="2025-09-15T21:24:52.003" v="525" actId="20577"/>
        <pc:sldMkLst>
          <pc:docMk/>
          <pc:sldMk cId="2067996283" sldId="2384"/>
        </pc:sldMkLst>
        <pc:spChg chg="mod">
          <ac:chgData name="Mike Montemurro" userId="40c20c913ca7511e" providerId="LiveId" clId="{95D0E198-00DD-5E5D-B3C4-F870ACB5EC1B}" dt="2025-09-15T21:24:52.003" v="525" actId="20577"/>
          <ac:spMkLst>
            <pc:docMk/>
            <pc:sldMk cId="2067996283" sldId="2384"/>
            <ac:spMk id="10" creationId="{E38FBF80-A91B-2CB3-EFC1-DA0431BD4DA6}"/>
          </ac:spMkLst>
        </pc:spChg>
      </pc:sldChg>
      <pc:sldChg chg="modSp mod">
        <pc:chgData name="Mike Montemurro" userId="40c20c913ca7511e" providerId="LiveId" clId="{95D0E198-00DD-5E5D-B3C4-F870ACB5EC1B}" dt="2025-09-15T21:29:05.280" v="554" actId="20577"/>
        <pc:sldMkLst>
          <pc:docMk/>
          <pc:sldMk cId="3149174775" sldId="2385"/>
        </pc:sldMkLst>
        <pc:spChg chg="mod">
          <ac:chgData name="Mike Montemurro" userId="40c20c913ca7511e" providerId="LiveId" clId="{95D0E198-00DD-5E5D-B3C4-F870ACB5EC1B}" dt="2025-09-15T21:29:05.280" v="554" actId="20577"/>
          <ac:spMkLst>
            <pc:docMk/>
            <pc:sldMk cId="3149174775" sldId="2385"/>
            <ac:spMk id="4103" creationId="{675B6BC3-A277-773F-AC22-EEFAA9538C3D}"/>
          </ac:spMkLst>
        </pc:spChg>
      </pc:sldChg>
      <pc:sldChg chg="modSp mod">
        <pc:chgData name="Mike Montemurro" userId="40c20c913ca7511e" providerId="LiveId" clId="{95D0E198-00DD-5E5D-B3C4-F870ACB5EC1B}" dt="2025-09-15T21:22:11.518" v="504" actId="14100"/>
        <pc:sldMkLst>
          <pc:docMk/>
          <pc:sldMk cId="3908971409" sldId="2386"/>
        </pc:sldMkLst>
        <pc:spChg chg="mod">
          <ac:chgData name="Mike Montemurro" userId="40c20c913ca7511e" providerId="LiveId" clId="{95D0E198-00DD-5E5D-B3C4-F870ACB5EC1B}" dt="2025-09-15T21:22:11.518" v="504" actId="14100"/>
          <ac:spMkLst>
            <pc:docMk/>
            <pc:sldMk cId="3908971409" sldId="2386"/>
            <ac:spMk id="4103" creationId="{67150DE0-059D-3559-8D4D-3EB178315DA4}"/>
          </ac:spMkLst>
        </pc:spChg>
      </pc:sldChg>
      <pc:sldChg chg="modSp mod">
        <pc:chgData name="Mike Montemurro" userId="40c20c913ca7511e" providerId="LiveId" clId="{95D0E198-00DD-5E5D-B3C4-F870ACB5EC1B}" dt="2025-09-15T21:30:18.829" v="605" actId="14100"/>
        <pc:sldMkLst>
          <pc:docMk/>
          <pc:sldMk cId="3006444181" sldId="2387"/>
        </pc:sldMkLst>
        <pc:spChg chg="mod">
          <ac:chgData name="Mike Montemurro" userId="40c20c913ca7511e" providerId="LiveId" clId="{95D0E198-00DD-5E5D-B3C4-F870ACB5EC1B}" dt="2025-09-15T21:30:18.829" v="605" actId="14100"/>
          <ac:spMkLst>
            <pc:docMk/>
            <pc:sldMk cId="3006444181" sldId="2387"/>
            <ac:spMk id="4103" creationId="{EB04A299-6A3E-6C1D-497B-BE7286382B30}"/>
          </ac:spMkLst>
        </pc:spChg>
      </pc:sldChg>
      <pc:sldChg chg="addSp modSp new mod modClrScheme chgLayout">
        <pc:chgData name="Mike Montemurro" userId="40c20c913ca7511e" providerId="LiveId" clId="{95D0E198-00DD-5E5D-B3C4-F870ACB5EC1B}" dt="2025-09-15T21:12:00.675" v="235" actId="5793"/>
        <pc:sldMkLst>
          <pc:docMk/>
          <pc:sldMk cId="393791725" sldId="2388"/>
        </pc:sldMkLst>
        <pc:spChg chg="mod ord">
          <ac:chgData name="Mike Montemurro" userId="40c20c913ca7511e" providerId="LiveId" clId="{95D0E198-00DD-5E5D-B3C4-F870ACB5EC1B}" dt="2025-09-15T21:07:24.313" v="56" actId="700"/>
          <ac:spMkLst>
            <pc:docMk/>
            <pc:sldMk cId="393791725" sldId="2388"/>
            <ac:spMk id="2" creationId="{A77767D7-C213-2A17-81BC-BEAA74EF22F1}"/>
          </ac:spMkLst>
        </pc:spChg>
        <pc:spChg chg="mod ord">
          <ac:chgData name="Mike Montemurro" userId="40c20c913ca7511e" providerId="LiveId" clId="{95D0E198-00DD-5E5D-B3C4-F870ACB5EC1B}" dt="2025-09-15T21:07:24.313" v="56" actId="700"/>
          <ac:spMkLst>
            <pc:docMk/>
            <pc:sldMk cId="393791725" sldId="2388"/>
            <ac:spMk id="3" creationId="{80949B27-6AA2-00F0-EBA4-05F8F30D2F5C}"/>
          </ac:spMkLst>
        </pc:spChg>
        <pc:spChg chg="add mod ord">
          <ac:chgData name="Mike Montemurro" userId="40c20c913ca7511e" providerId="LiveId" clId="{95D0E198-00DD-5E5D-B3C4-F870ACB5EC1B}" dt="2025-09-15T21:07:29.041" v="66" actId="20577"/>
          <ac:spMkLst>
            <pc:docMk/>
            <pc:sldMk cId="393791725" sldId="2388"/>
            <ac:spMk id="4" creationId="{C1A9B7E7-1FF4-52AD-650B-2EB46124D6FC}"/>
          </ac:spMkLst>
        </pc:spChg>
        <pc:spChg chg="add mod ord">
          <ac:chgData name="Mike Montemurro" userId="40c20c913ca7511e" providerId="LiveId" clId="{95D0E198-00DD-5E5D-B3C4-F870ACB5EC1B}" dt="2025-09-15T21:12:00.675" v="235" actId="5793"/>
          <ac:spMkLst>
            <pc:docMk/>
            <pc:sldMk cId="393791725" sldId="2388"/>
            <ac:spMk id="5" creationId="{CE8BE8F9-C065-74FC-D414-2BA64AC28765}"/>
          </ac:spMkLst>
        </pc:spChg>
        <pc:spChg chg="add mod">
          <ac:chgData name="Mike Montemurro" userId="40c20c913ca7511e" providerId="LiveId" clId="{95D0E198-00DD-5E5D-B3C4-F870ACB5EC1B}" dt="2025-09-15T21:10:53.757" v="200"/>
          <ac:spMkLst>
            <pc:docMk/>
            <pc:sldMk cId="393791725" sldId="2388"/>
            <ac:spMk id="7" creationId="{0B72E415-D77A-B607-E0B4-DFBF4A5C6850}"/>
          </ac:spMkLst>
        </pc:spChg>
        <pc:graphicFrameChg chg="add mod">
          <ac:chgData name="Mike Montemurro" userId="40c20c913ca7511e" providerId="LiveId" clId="{95D0E198-00DD-5E5D-B3C4-F870ACB5EC1B}" dt="2025-09-15T21:10:51.625" v="199"/>
          <ac:graphicFrameMkLst>
            <pc:docMk/>
            <pc:sldMk cId="393791725" sldId="2388"/>
            <ac:graphicFrameMk id="6" creationId="{FE1A4D20-2E0A-E140-A0CD-FB4F5C5DB333}"/>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3892550" y="8982075"/>
            <a:ext cx="242570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Tony Xiao Han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9F288A74-A044-4BEA-A240-DEFB332E57C4}"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6429508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395663" y="8985250"/>
            <a:ext cx="28860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Tony Xiao Han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DF5FBB85-B9F8-4899-8B5B-B90AEDFA23A9}"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209881293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07758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25</a:t>
            </a:fld>
            <a:endParaRPr lang="en-US"/>
          </a:p>
        </p:txBody>
      </p:sp>
    </p:spTree>
    <p:extLst>
      <p:ext uri="{BB962C8B-B14F-4D97-AF65-F5344CB8AC3E}">
        <p14:creationId xmlns:p14="http://schemas.microsoft.com/office/powerpoint/2010/main" val="2517620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590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5</a:t>
            </a:fld>
            <a:endParaRPr lang="en-US"/>
          </a:p>
        </p:txBody>
      </p:sp>
      <p:sp>
        <p:nvSpPr>
          <p:cNvPr id="31750" name="Rectangle 2"/>
          <p:cNvSpPr>
            <a:spLocks noGrp="1" noRot="1" noChangeAspect="1" noChangeArrowheads="1" noTextEdit="1"/>
          </p:cNvSpPr>
          <p:nvPr>
            <p:ph type="sldImg"/>
          </p:nvPr>
        </p:nvSpPr>
        <p:spPr>
          <a:xfrm>
            <a:off x="384175" y="701675"/>
            <a:ext cx="6165850" cy="3468688"/>
          </a:xfrm>
          <a:ln/>
        </p:spPr>
      </p:sp>
      <p:sp>
        <p:nvSpPr>
          <p:cNvPr id="31751" name="Rectangle 3"/>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0571429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5B52F2-6828-A7FB-07EE-CCA72821648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BEC265D-4251-972C-0B50-BA5B0724AD23}"/>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E2E6151C-8F3F-2B78-FE84-21647AC810EA}"/>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213C320C-A0F3-BDA7-ADEE-D5D5834F8D2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2CB4A769-E3BD-2DE0-FF5E-F5196A29FE42}"/>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6</a:t>
            </a:fld>
            <a:endParaRPr lang="en-US"/>
          </a:p>
        </p:txBody>
      </p:sp>
      <p:sp>
        <p:nvSpPr>
          <p:cNvPr id="31750" name="Rectangle 2">
            <a:extLst>
              <a:ext uri="{FF2B5EF4-FFF2-40B4-BE49-F238E27FC236}">
                <a16:creationId xmlns:a16="http://schemas.microsoft.com/office/drawing/2014/main" id="{60193063-8B6C-E42A-2ECD-6C318B941A9B}"/>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D7EFDC5E-D2D7-96A7-24FB-CE14C8DC064D}"/>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528288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5D385D-CAA7-0121-C908-0A60AECC0CDE}"/>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5F9D893E-0A96-C92B-BD2A-3CA0CD5A951E}"/>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CDA1C43B-B1A6-C518-BC34-116E5966EE56}"/>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1C1BB096-0F55-E31E-E9AE-950368670D1A}"/>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F6B92D32-AA29-4D63-DB05-081962C6051D}"/>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7</a:t>
            </a:fld>
            <a:endParaRPr lang="en-US"/>
          </a:p>
        </p:txBody>
      </p:sp>
      <p:sp>
        <p:nvSpPr>
          <p:cNvPr id="31750" name="Rectangle 2">
            <a:extLst>
              <a:ext uri="{FF2B5EF4-FFF2-40B4-BE49-F238E27FC236}">
                <a16:creationId xmlns:a16="http://schemas.microsoft.com/office/drawing/2014/main" id="{6C42B560-CCDA-5487-BE89-4A2904108DE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54F4FD8-3BA1-71B2-113D-2D446ACF915B}"/>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996189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28616-D60C-304C-7920-0032707C0933}"/>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453CEC30-C6FD-939C-4F67-F2E42D00690F}"/>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95FE2B6C-1623-5FD9-7AE9-6A8CA5838472}"/>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A0FC02D7-5061-C5F1-8A6E-B0EC771F64E4}"/>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E15D3735-617C-6347-D2F0-4E5C6AB1788B}"/>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8</a:t>
            </a:fld>
            <a:endParaRPr lang="en-US"/>
          </a:p>
        </p:txBody>
      </p:sp>
      <p:sp>
        <p:nvSpPr>
          <p:cNvPr id="31750" name="Rectangle 2">
            <a:extLst>
              <a:ext uri="{FF2B5EF4-FFF2-40B4-BE49-F238E27FC236}">
                <a16:creationId xmlns:a16="http://schemas.microsoft.com/office/drawing/2014/main" id="{89A6F5F1-EF6B-48B3-67D7-3E942B7BFC80}"/>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E7488697-0388-7A96-5BCA-7A0795FDC48A}"/>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18912987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D7596-3BFD-B1B2-BEE8-41E6183340E5}"/>
            </a:ext>
          </a:extLst>
        </p:cNvPr>
        <p:cNvGrpSpPr/>
        <p:nvPr/>
      </p:nvGrpSpPr>
      <p:grpSpPr>
        <a:xfrm>
          <a:off x="0" y="0"/>
          <a:ext cx="0" cy="0"/>
          <a:chOff x="0" y="0"/>
          <a:chExt cx="0" cy="0"/>
        </a:xfrm>
      </p:grpSpPr>
      <p:sp>
        <p:nvSpPr>
          <p:cNvPr id="19458" name="Rectangle 2">
            <a:extLst>
              <a:ext uri="{FF2B5EF4-FFF2-40B4-BE49-F238E27FC236}">
                <a16:creationId xmlns:a16="http://schemas.microsoft.com/office/drawing/2014/main" id="{C0651FFC-4303-1202-2A80-BEA7A1F4365B}"/>
              </a:ext>
            </a:extLst>
          </p:cNvPr>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doc.: IEEE 802.11-17/0xxxr0</a:t>
            </a:r>
          </a:p>
        </p:txBody>
      </p:sp>
      <p:sp>
        <p:nvSpPr>
          <p:cNvPr id="19459" name="Rectangle 3">
            <a:extLst>
              <a:ext uri="{FF2B5EF4-FFF2-40B4-BE49-F238E27FC236}">
                <a16:creationId xmlns:a16="http://schemas.microsoft.com/office/drawing/2014/main" id="{70040653-27EF-776C-69AD-10D042748BE5}"/>
              </a:ext>
            </a:extLst>
          </p:cNvPr>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a:t>May 2017</a:t>
            </a:r>
          </a:p>
        </p:txBody>
      </p:sp>
      <p:sp>
        <p:nvSpPr>
          <p:cNvPr id="19460" name="Rectangle 6">
            <a:extLst>
              <a:ext uri="{FF2B5EF4-FFF2-40B4-BE49-F238E27FC236}">
                <a16:creationId xmlns:a16="http://schemas.microsoft.com/office/drawing/2014/main" id="{5774EB08-32DC-612A-ED18-2F55AE9003E2}"/>
              </a:ext>
            </a:extLst>
          </p:cNvPr>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a:t>Dorothy Stanley, HP Enterprise</a:t>
            </a:r>
          </a:p>
        </p:txBody>
      </p:sp>
      <p:sp>
        <p:nvSpPr>
          <p:cNvPr id="19461" name="Rectangle 7">
            <a:extLst>
              <a:ext uri="{FF2B5EF4-FFF2-40B4-BE49-F238E27FC236}">
                <a16:creationId xmlns:a16="http://schemas.microsoft.com/office/drawing/2014/main" id="{A0AE1D76-717D-A91F-C3E3-A892926276E8}"/>
              </a:ext>
            </a:extLst>
          </p:cNvPr>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t>Page </a:t>
            </a:r>
            <a:fld id="{81CEE20B-EFCB-4243-971C-5ADEB57723BE}" type="slidenum">
              <a:rPr lang="en-US" smtClean="0"/>
              <a:pPr>
                <a:defRPr/>
              </a:pPr>
              <a:t>9</a:t>
            </a:fld>
            <a:endParaRPr lang="en-US"/>
          </a:p>
        </p:txBody>
      </p:sp>
      <p:sp>
        <p:nvSpPr>
          <p:cNvPr id="31750" name="Rectangle 2">
            <a:extLst>
              <a:ext uri="{FF2B5EF4-FFF2-40B4-BE49-F238E27FC236}">
                <a16:creationId xmlns:a16="http://schemas.microsoft.com/office/drawing/2014/main" id="{CC90C377-06A3-51CB-538D-B9BB380019AC}"/>
              </a:ext>
            </a:extLst>
          </p:cNvPr>
          <p:cNvSpPr>
            <a:spLocks noGrp="1" noRot="1" noChangeAspect="1" noChangeArrowheads="1" noTextEdit="1"/>
          </p:cNvSpPr>
          <p:nvPr>
            <p:ph type="sldImg"/>
          </p:nvPr>
        </p:nvSpPr>
        <p:spPr>
          <a:xfrm>
            <a:off x="384175" y="701675"/>
            <a:ext cx="6165850" cy="3468688"/>
          </a:xfrm>
          <a:ln/>
        </p:spPr>
      </p:sp>
      <p:sp>
        <p:nvSpPr>
          <p:cNvPr id="31751" name="Rectangle 3">
            <a:extLst>
              <a:ext uri="{FF2B5EF4-FFF2-40B4-BE49-F238E27FC236}">
                <a16:creationId xmlns:a16="http://schemas.microsoft.com/office/drawing/2014/main" id="{9740D9BA-F983-ADD1-F44A-AFC18D92A4B6}"/>
              </a:ext>
            </a:extLst>
          </p:cNvPr>
          <p:cNvSpPr>
            <a:spLocks noGrp="1" noChangeArrowheads="1"/>
          </p:cNvSpPr>
          <p:nvPr>
            <p:ph type="body" idx="1"/>
          </p:nvPr>
        </p:nvSpPr>
        <p:spPr>
          <a:noFill/>
        </p:spPr>
        <p:txBody>
          <a:bodyPr/>
          <a:lstStyle/>
          <a:p>
            <a:endParaRPr lang="en-US" altLang="en-US" dirty="0"/>
          </a:p>
        </p:txBody>
      </p:sp>
    </p:spTree>
    <p:extLst>
      <p:ext uri="{BB962C8B-B14F-4D97-AF65-F5344CB8AC3E}">
        <p14:creationId xmlns:p14="http://schemas.microsoft.com/office/powerpoint/2010/main" val="3413196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18</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703263"/>
            <a:ext cx="6172200" cy="3473450"/>
          </a:xfrm>
        </p:spPr>
      </p:sp>
      <p:sp>
        <p:nvSpPr>
          <p:cNvPr id="3" name="Notes Placeholder 2"/>
          <p:cNvSpPr>
            <a:spLocks noGrp="1"/>
          </p:cNvSpPr>
          <p:nvPr>
            <p:ph type="body" idx="1"/>
          </p:nvPr>
        </p:nvSpPr>
        <p:spPr/>
        <p:txBody>
          <a:bodyPr/>
          <a:lstStyle/>
          <a:p>
            <a:r>
              <a:rPr lang="en-US" dirty="0"/>
              <a:t>Agenda item 2.1.2.1</a:t>
            </a:r>
          </a:p>
        </p:txBody>
      </p:sp>
      <p:sp>
        <p:nvSpPr>
          <p:cNvPr id="4" name="Header Placeholder 3"/>
          <p:cNvSpPr>
            <a:spLocks noGrp="1"/>
          </p:cNvSpPr>
          <p:nvPr>
            <p:ph type="hdr" sz="quarter" idx="10"/>
          </p:nvPr>
        </p:nvSpPr>
        <p:spPr/>
        <p:txBody>
          <a:bodyPr/>
          <a:lstStyle/>
          <a:p>
            <a:pPr>
              <a:defRPr/>
            </a:pPr>
            <a:r>
              <a:rPr lang="en-US"/>
              <a:t>doc.: IEEE 802.11-24/1002r0</a:t>
            </a:r>
          </a:p>
        </p:txBody>
      </p:sp>
      <p:sp>
        <p:nvSpPr>
          <p:cNvPr id="5" name="Date Placeholder 4"/>
          <p:cNvSpPr>
            <a:spLocks noGrp="1"/>
          </p:cNvSpPr>
          <p:nvPr>
            <p:ph type="dt" idx="11"/>
          </p:nvPr>
        </p:nvSpPr>
        <p:spPr/>
        <p:txBody>
          <a:bodyPr/>
          <a:lstStyle/>
          <a:p>
            <a:pPr>
              <a:defRPr/>
            </a:pPr>
            <a:r>
              <a:rPr lang="en-US" dirty="0"/>
              <a:t>September 2024</a:t>
            </a:r>
          </a:p>
        </p:txBody>
      </p:sp>
      <p:sp>
        <p:nvSpPr>
          <p:cNvPr id="6" name="Footer Placeholder 5"/>
          <p:cNvSpPr>
            <a:spLocks noGrp="1"/>
          </p:cNvSpPr>
          <p:nvPr>
            <p:ph type="ftr" sz="quarter" idx="12"/>
          </p:nvPr>
        </p:nvSpPr>
        <p:spPr/>
        <p:txBody>
          <a:bodyPr/>
          <a:lstStyle/>
          <a:p>
            <a:pPr lvl="4">
              <a:defRPr/>
            </a:pPr>
            <a:r>
              <a:rPr lang="en-US"/>
              <a:t>Stephen McCann, Huawei</a:t>
            </a:r>
          </a:p>
        </p:txBody>
      </p:sp>
      <p:sp>
        <p:nvSpPr>
          <p:cNvPr id="7" name="Slide Number Placeholder 6"/>
          <p:cNvSpPr>
            <a:spLocks noGrp="1"/>
          </p:cNvSpPr>
          <p:nvPr>
            <p:ph type="sldNum" sz="quarter" idx="13"/>
          </p:nvPr>
        </p:nvSpPr>
        <p:spPr>
          <a:xfrm>
            <a:off x="3279163" y="9000621"/>
            <a:ext cx="415177" cy="184666"/>
          </a:xfrm>
        </p:spPr>
        <p:txBody>
          <a:bodyPr/>
          <a:lstStyle/>
          <a:p>
            <a:pPr>
              <a:defRPr/>
            </a:pPr>
            <a:r>
              <a:rPr lang="en-US"/>
              <a:t>Page </a:t>
            </a:r>
            <a:fld id="{F4F34E98-D62A-4186-8764-CE3AA6FA445F}" type="slidenum">
              <a:rPr lang="en-US" smtClean="0"/>
              <a:pPr>
                <a:defRPr/>
              </a:pPr>
              <a:t>24</a:t>
            </a:fld>
            <a:endParaRPr lang="en-US"/>
          </a:p>
        </p:txBody>
      </p:sp>
    </p:spTree>
    <p:extLst>
      <p:ext uri="{BB962C8B-B14F-4D97-AF65-F5344CB8AC3E}">
        <p14:creationId xmlns:p14="http://schemas.microsoft.com/office/powerpoint/2010/main" val="1736068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Michael Montemurro, Huawei</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a:t>Slide </a:t>
            </a:r>
            <a:fld id="{B1F1DA77-CFCE-4DC0-B4B1-291C6A6AE146}" type="slidenum">
              <a:rPr lang="en-US" altLang="en-US"/>
              <a:pPr>
                <a:defRPr/>
              </a:pPr>
              <a:t>‹#›</a:t>
            </a:fld>
            <a:endParaRPr lang="en-US" altLang="en-US"/>
          </a:p>
        </p:txBody>
      </p:sp>
    </p:spTree>
    <p:extLst>
      <p:ext uri="{BB962C8B-B14F-4D97-AF65-F5344CB8AC3E}">
        <p14:creationId xmlns:p14="http://schemas.microsoft.com/office/powerpoint/2010/main" val="2614432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Michael Montemurro, Huawei</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a:t>Slide </a:t>
            </a:r>
            <a:fld id="{6835F41C-DEDC-4438-917D-1D94D2D033D6}" type="slidenum">
              <a:rPr lang="en-US" altLang="en-US"/>
              <a:pPr>
                <a:defRPr/>
              </a:pPr>
              <a:t>‹#›</a:t>
            </a:fld>
            <a:endParaRPr lang="en-US" altLang="en-US"/>
          </a:p>
        </p:txBody>
      </p:sp>
    </p:spTree>
    <p:extLst>
      <p:ext uri="{BB962C8B-B14F-4D97-AF65-F5344CB8AC3E}">
        <p14:creationId xmlns:p14="http://schemas.microsoft.com/office/powerpoint/2010/main" val="4165094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Michael Montemurro, Huawei</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152300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el und Inhalt">
    <p:spTree>
      <p:nvGrpSpPr>
        <p:cNvPr id="1" name=""/>
        <p:cNvGrpSpPr/>
        <p:nvPr/>
      </p:nvGrpSpPr>
      <p:grpSpPr>
        <a:xfrm>
          <a:off x="0" y="0"/>
          <a:ext cx="0" cy="0"/>
          <a:chOff x="0" y="0"/>
          <a:chExt cx="0" cy="0"/>
        </a:xfrm>
      </p:grpSpPr>
      <p:sp>
        <p:nvSpPr>
          <p:cNvPr id="4" name="TextBox 3"/>
          <p:cNvSpPr txBox="1"/>
          <p:nvPr userDrawn="1"/>
        </p:nvSpPr>
        <p:spPr>
          <a:xfrm>
            <a:off x="8026400" y="381001"/>
            <a:ext cx="711200" cy="276225"/>
          </a:xfrm>
          <a:prstGeom prst="rect">
            <a:avLst/>
          </a:prstGeom>
          <a:noFill/>
        </p:spPr>
        <p:txBody>
          <a:bodyPr>
            <a:spAutoFit/>
          </a:bodyPr>
          <a:lstStyle/>
          <a:p>
            <a:pPr eaLnBrk="0" hangingPunct="0">
              <a:defRPr/>
            </a:pPr>
            <a:endParaRPr lang="en-US" sz="1200" dirty="0">
              <a:latin typeface="Times New Roman" pitchFamily="18" charset="0"/>
            </a:endParaRPr>
          </a:p>
        </p:txBody>
      </p:sp>
      <p:sp>
        <p:nvSpPr>
          <p:cNvPr id="3" name="Inhaltsplatzhalter 2"/>
          <p:cNvSpPr>
            <a:spLocks noGrp="1"/>
          </p:cNvSpPr>
          <p:nvPr>
            <p:ph idx="1"/>
          </p:nvPr>
        </p:nvSpPr>
        <p:spPr/>
        <p:txBody>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le 1">
            <a:extLst>
              <a:ext uri="{FF2B5EF4-FFF2-40B4-BE49-F238E27FC236}">
                <a16:creationId xmlns:a16="http://schemas.microsoft.com/office/drawing/2014/main" id="{2CB95CDD-E1F6-2D43-A6DE-DFE5E038FF14}"/>
              </a:ext>
            </a:extLst>
          </p:cNvPr>
          <p:cNvSpPr>
            <a:spLocks noGrp="1"/>
          </p:cNvSpPr>
          <p:nvPr>
            <p:ph type="title"/>
          </p:nvPr>
        </p:nvSpPr>
        <p:spPr/>
        <p:txBody>
          <a:bodyPr/>
          <a:lstStyle/>
          <a:p>
            <a:r>
              <a:rPr lang="en-US"/>
              <a:t>Click to edit Master title style</a:t>
            </a:r>
          </a:p>
        </p:txBody>
      </p:sp>
      <p:sp>
        <p:nvSpPr>
          <p:cNvPr id="11" name="Date Placeholder 10">
            <a:extLst>
              <a:ext uri="{FF2B5EF4-FFF2-40B4-BE49-F238E27FC236}">
                <a16:creationId xmlns:a16="http://schemas.microsoft.com/office/drawing/2014/main" id="{E8C9794E-61A5-714F-A1C3-0B830A40B19C}"/>
              </a:ext>
            </a:extLst>
          </p:cNvPr>
          <p:cNvSpPr>
            <a:spLocks noGrp="1"/>
          </p:cNvSpPr>
          <p:nvPr>
            <p:ph type="dt" sz="half" idx="10"/>
          </p:nvPr>
        </p:nvSpPr>
        <p:spPr>
          <a:xfrm>
            <a:off x="929217" y="332601"/>
            <a:ext cx="968214" cy="276999"/>
          </a:xfrm>
        </p:spPr>
        <p:txBody>
          <a:bodyPr/>
          <a:lstStyle/>
          <a:p>
            <a:pPr>
              <a:defRPr/>
            </a:pPr>
            <a:r>
              <a:rPr lang="en-US" dirty="0"/>
              <a:t>May 2023</a:t>
            </a:r>
          </a:p>
        </p:txBody>
      </p:sp>
      <p:sp>
        <p:nvSpPr>
          <p:cNvPr id="13" name="Footer Placeholder 12">
            <a:extLst>
              <a:ext uri="{FF2B5EF4-FFF2-40B4-BE49-F238E27FC236}">
                <a16:creationId xmlns:a16="http://schemas.microsoft.com/office/drawing/2014/main" id="{8DF689E7-6B72-2C4B-99D0-CD708FC1A435}"/>
              </a:ext>
            </a:extLst>
          </p:cNvPr>
          <p:cNvSpPr>
            <a:spLocks noGrp="1"/>
          </p:cNvSpPr>
          <p:nvPr>
            <p:ph type="ftr" sz="quarter" idx="11"/>
          </p:nvPr>
        </p:nvSpPr>
        <p:spPr/>
        <p:txBody>
          <a:bodyPr/>
          <a:lstStyle/>
          <a:p>
            <a:pPr>
              <a:defRPr/>
            </a:pPr>
            <a:r>
              <a:rPr lang="en-US"/>
              <a:t>Michael Montemurro, Huawei</a:t>
            </a:r>
          </a:p>
        </p:txBody>
      </p:sp>
      <p:sp>
        <p:nvSpPr>
          <p:cNvPr id="14" name="Slide Number Placeholder 13">
            <a:extLst>
              <a:ext uri="{FF2B5EF4-FFF2-40B4-BE49-F238E27FC236}">
                <a16:creationId xmlns:a16="http://schemas.microsoft.com/office/drawing/2014/main" id="{92BF0E52-58D7-5042-997A-535993AD5256}"/>
              </a:ext>
            </a:extLst>
          </p:cNvPr>
          <p:cNvSpPr>
            <a:spLocks noGrp="1"/>
          </p:cNvSpPr>
          <p:nvPr>
            <p:ph type="sldNum" sz="quarter" idx="12"/>
          </p:nvPr>
        </p:nvSpPr>
        <p:spPr/>
        <p:txBody>
          <a:bodyPr/>
          <a:lstStyle/>
          <a:p>
            <a:pPr>
              <a:defRPr/>
            </a:pPr>
            <a:r>
              <a:rPr lang="en-US"/>
              <a:t>Slide </a:t>
            </a:r>
            <a:fld id="{C0237118-83BD-4B23-982E-CD5E6FF86FA7}" type="slidenum">
              <a:rPr lang="en-US" smtClean="0"/>
              <a:pPr>
                <a:defRPr/>
              </a:pPr>
              <a:t>‹#›</a:t>
            </a:fld>
            <a:endParaRPr lang="en-US"/>
          </a:p>
        </p:txBody>
      </p:sp>
    </p:spTree>
    <p:extLst>
      <p:ext uri="{BB962C8B-B14F-4D97-AF65-F5344CB8AC3E}">
        <p14:creationId xmlns:p14="http://schemas.microsoft.com/office/powerpoint/2010/main" val="32225306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Michael Montemurro, Huawei</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5DFA9695-C1BB-41B2-BF85-AF49C303836D}" type="slidenum">
              <a:rPr lang="en-US" altLang="en-US"/>
              <a:pPr>
                <a:defRPr/>
              </a:pPr>
              <a:t>‹#›</a:t>
            </a:fld>
            <a:endParaRPr lang="en-US" altLang="en-US"/>
          </a:p>
        </p:txBody>
      </p:sp>
      <p:sp>
        <p:nvSpPr>
          <p:cNvPr id="1031" name="Rectangle 7"/>
          <p:cNvSpPr>
            <a:spLocks noChangeArrowheads="1"/>
          </p:cNvSpPr>
          <p:nvPr userDrawn="1"/>
        </p:nvSpPr>
        <p:spPr bwMode="auto">
          <a:xfrm>
            <a:off x="7918385" y="329063"/>
            <a:ext cx="33592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IEEE 802.11-25/1433r1</a:t>
            </a:r>
          </a:p>
        </p:txBody>
      </p:sp>
      <p:sp>
        <p:nvSpPr>
          <p:cNvPr id="1033" name="Rectangle 9"/>
          <p:cNvSpPr>
            <a:spLocks noChangeArrowheads="1"/>
          </p:cNvSpPr>
          <p:nvPr/>
        </p:nvSpPr>
        <p:spPr bwMode="auto">
          <a:xfrm>
            <a:off x="914400" y="6475413"/>
            <a:ext cx="102387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dirty="0"/>
              <a:t>Meeting Agenda</a:t>
            </a:r>
          </a:p>
        </p:txBody>
      </p:sp>
      <p:sp>
        <p:nvSpPr>
          <p:cNvPr id="3"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
        <p:nvSpPr>
          <p:cNvPr id="11" name="Rectangle 7"/>
          <p:cNvSpPr>
            <a:spLocks noChangeArrowheads="1"/>
          </p:cNvSpPr>
          <p:nvPr userDrawn="1"/>
        </p:nvSpPr>
        <p:spPr bwMode="auto">
          <a:xfrm>
            <a:off x="762000" y="304800"/>
            <a:ext cx="15796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lvl="4">
              <a:defRPr/>
            </a:pPr>
            <a:r>
              <a:rPr lang="en-US" altLang="zh-CN" sz="1800" b="1" dirty="0"/>
              <a:t>September 2025</a:t>
            </a:r>
            <a:endParaRPr lang="en-US" altLang="en-US" sz="1800" b="1" dirty="0"/>
          </a:p>
        </p:txBody>
      </p:sp>
      <p:sp>
        <p:nvSpPr>
          <p:cNvPr id="4" name="Line 10">
            <a:extLst>
              <a:ext uri="{FF2B5EF4-FFF2-40B4-BE49-F238E27FC236}">
                <a16:creationId xmlns:a16="http://schemas.microsoft.com/office/drawing/2014/main" id="{ECD59C23-7D48-0029-0129-5474E5469AF5}"/>
              </a:ext>
            </a:extLst>
          </p:cNvPr>
          <p:cNvSpPr>
            <a:spLocks noChangeShapeType="1"/>
          </p:cNvSpPr>
          <p:nvPr userDrawn="1"/>
        </p:nvSpPr>
        <p:spPr bwMode="auto">
          <a:xfrm>
            <a:off x="762000" y="6096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zh-CN" alt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dt="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standards.ieee.org/about/policies/bylaws/sect6-7.html#6"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tandards.ieee.org/about/sasb/patcom/materials.html" TargetMode="External"/><Relationship Id="rId4" Type="http://schemas.openxmlformats.org/officeDocument/2006/relationships/hyperlink" Target="https://standards.ieee.org/about/policies/opman/sect6.html#6.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1.xml"/><Relationship Id="rId4" Type="http://schemas.openxmlformats.org/officeDocument/2006/relationships/hyperlink" Target="http://www.ieee.org/about/corporate/governance"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8" Type="http://schemas.openxmlformats.org/officeDocument/2006/relationships/hyperlink" Target="https://mentor.ieee.org/myproject/Public/mytools/mob/loa.pdf" TargetMode="External"/><Relationship Id="rId3" Type="http://schemas.openxmlformats.org/officeDocument/2006/relationships/hyperlink" Target="https://www.ieee.org/about/corporate/governance/p7-8.html" TargetMode="External"/><Relationship Id="rId7" Type="http://schemas.openxmlformats.org/officeDocument/2006/relationships/hyperlink" Target="http://standards.ieee.org/develop/policies/bylaws/sect6-7.html#lo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http://standards.ieee.org/board/pat/pat-slideset.ppt" TargetMode="External"/><Relationship Id="rId5" Type="http://schemas.openxmlformats.org/officeDocument/2006/relationships/hyperlink" Target="https://standards.ieee.org/content/dam/ieee-standards/standards/web/documents/other/antitrust.pdf" TargetMode="External"/><Relationship Id="rId10" Type="http://schemas.openxmlformats.org/officeDocument/2006/relationships/hyperlink" Target="https://mentor.ieee.org/myproject/Public/mytools/mob/patut.pdf" TargetMode="External"/><Relationship Id="rId4" Type="http://schemas.openxmlformats.org/officeDocument/2006/relationships/hyperlink" Target="https://standards.ieee.org/faqs/affiliation.html" TargetMode="External"/><Relationship Id="rId9" Type="http://schemas.openxmlformats.org/officeDocument/2006/relationships/hyperlink" Target="https://standards.ieee.org/content/dam/ieee-standards/standards/web/documents/other/patents.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tandards.ieee.org/develop/policies/bylaws/index.html"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tandards.ieee.org/develop/policies/opman/sb_om.pdf" TargetMode="External"/><Relationship Id="rId5" Type="http://schemas.openxmlformats.org/officeDocument/2006/relationships/hyperlink" Target="http://standards.ieee.org/develop/policies/opman/index.html" TargetMode="External"/><Relationship Id="rId4" Type="http://schemas.openxmlformats.org/officeDocument/2006/relationships/hyperlink" Target="http://standards.ieee.org/develop/policies/bylaws/sb_bylaws.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cvent.me/NMqv0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imat.ieee.org/attendance"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mailto:jrosdahl@ieee.org" TargetMode="External"/><Relationship Id="rId4" Type="http://schemas.openxmlformats.org/officeDocument/2006/relationships/hyperlink" Target="http://mentor.ieee.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E50707-98ED-4145-A9F6-065F4ABFF80D}"/>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2F4FC0A-8470-4D50-BF11-A989BDCF2C78}"/>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a:t>
            </a:fld>
            <a:endParaRPr lang="en-US" altLang="en-US"/>
          </a:p>
        </p:txBody>
      </p:sp>
      <p:sp>
        <p:nvSpPr>
          <p:cNvPr id="4" name="Rectangle 2">
            <a:extLst>
              <a:ext uri="{FF2B5EF4-FFF2-40B4-BE49-F238E27FC236}">
                <a16:creationId xmlns:a16="http://schemas.microsoft.com/office/drawing/2014/main" id="{27F8E238-240A-4782-BD7C-888A610FFE0E}"/>
              </a:ext>
            </a:extLst>
          </p:cNvPr>
          <p:cNvSpPr txBox="1">
            <a:spLocks noChangeArrowheads="1"/>
          </p:cNvSpPr>
          <p:nvPr/>
        </p:nvSpPr>
        <p:spPr>
          <a:xfrm>
            <a:off x="2209800" y="685800"/>
            <a:ext cx="7924800" cy="1066800"/>
          </a:xfrm>
          <a:prstGeom prst="rect">
            <a:avLst/>
          </a:prstGeom>
        </p:spPr>
        <p:txBody>
          <a:bodyPr/>
          <a:lst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r>
              <a:rPr lang="en-US" altLang="en-US" kern="0" dirty="0" err="1"/>
              <a:t>TGmf</a:t>
            </a:r>
            <a:r>
              <a:rPr lang="en-US" altLang="en-US" kern="0" dirty="0"/>
              <a:t> Agenda </a:t>
            </a:r>
            <a:r>
              <a:rPr lang="en-US" altLang="en-US" kern="0"/>
              <a:t>– September </a:t>
            </a:r>
            <a:r>
              <a:rPr lang="en-US" altLang="en-US" kern="0" dirty="0"/>
              <a:t>2025 Session</a:t>
            </a:r>
          </a:p>
        </p:txBody>
      </p:sp>
      <p:sp>
        <p:nvSpPr>
          <p:cNvPr id="5" name="Rectangle 6">
            <a:extLst>
              <a:ext uri="{FF2B5EF4-FFF2-40B4-BE49-F238E27FC236}">
                <a16:creationId xmlns:a16="http://schemas.microsoft.com/office/drawing/2014/main" id="{5C289E12-1085-4168-A398-0F7249308ABA}"/>
              </a:ext>
            </a:extLst>
          </p:cNvPr>
          <p:cNvSpPr txBox="1">
            <a:spLocks noChangeArrowheads="1"/>
          </p:cNvSpPr>
          <p:nvPr/>
        </p:nvSpPr>
        <p:spPr>
          <a:xfrm>
            <a:off x="1982788" y="1241571"/>
            <a:ext cx="7772400" cy="3810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lnSpc>
                <a:spcPct val="90000"/>
              </a:lnSpc>
              <a:buFontTx/>
              <a:buNone/>
            </a:pPr>
            <a:r>
              <a:rPr lang="en-US" altLang="en-US" sz="2000" kern="0" dirty="0"/>
              <a:t>Date</a:t>
            </a:r>
            <a:r>
              <a:rPr lang="en-US" altLang="en-US" sz="2000" kern="0"/>
              <a:t>:</a:t>
            </a:r>
            <a:r>
              <a:rPr lang="en-US" altLang="en-US" sz="2000" b="0" kern="0"/>
              <a:t> 2025-09-15</a:t>
            </a:r>
            <a:endParaRPr lang="en-US" altLang="en-US" sz="2000" b="0" kern="0" dirty="0"/>
          </a:p>
        </p:txBody>
      </p:sp>
      <p:graphicFrame>
        <p:nvGraphicFramePr>
          <p:cNvPr id="6" name="Object 11">
            <a:extLst>
              <a:ext uri="{FF2B5EF4-FFF2-40B4-BE49-F238E27FC236}">
                <a16:creationId xmlns:a16="http://schemas.microsoft.com/office/drawing/2014/main" id="{5DED06DA-EE4D-40C6-9AB6-747267BE2806}"/>
              </a:ext>
            </a:extLst>
          </p:cNvPr>
          <p:cNvGraphicFramePr>
            <a:graphicFrameLocks noChangeAspect="1"/>
          </p:cNvGraphicFramePr>
          <p:nvPr>
            <p:extLst>
              <p:ext uri="{D42A27DB-BD31-4B8C-83A1-F6EECF244321}">
                <p14:modId xmlns:p14="http://schemas.microsoft.com/office/powerpoint/2010/main" val="1465331796"/>
              </p:ext>
            </p:extLst>
          </p:nvPr>
        </p:nvGraphicFramePr>
        <p:xfrm>
          <a:off x="2123281" y="2320925"/>
          <a:ext cx="8097838" cy="2500312"/>
        </p:xfrm>
        <a:graphic>
          <a:graphicData uri="http://schemas.openxmlformats.org/presentationml/2006/ole">
            <mc:AlternateContent xmlns:mc="http://schemas.openxmlformats.org/markup-compatibility/2006">
              <mc:Choice xmlns:v="urn:schemas-microsoft-com:vml" Requires="v">
                <p:oleObj name="Document" r:id="rId2" imgW="8249760" imgH="2544840" progId="Word.Document.8">
                  <p:embed/>
                </p:oleObj>
              </mc:Choice>
              <mc:Fallback>
                <p:oleObj name="Document" r:id="rId2" imgW="8249760" imgH="2544840" progId="Word.Document.8">
                  <p:embed/>
                  <p:pic>
                    <p:nvPicPr>
                      <p:cNvPr id="6" name="Object 11">
                        <a:extLst>
                          <a:ext uri="{FF2B5EF4-FFF2-40B4-BE49-F238E27FC236}">
                            <a16:creationId xmlns:a16="http://schemas.microsoft.com/office/drawing/2014/main" id="{5DED06DA-EE4D-40C6-9AB6-747267BE2806}"/>
                          </a:ext>
                        </a:extLst>
                      </p:cNvPr>
                      <p:cNvPicPr>
                        <a:picLocks noChangeAspect="1" noChangeArrowheads="1"/>
                      </p:cNvPicPr>
                      <p:nvPr/>
                    </p:nvPicPr>
                    <p:blipFill>
                      <a:blip r:embed="rId3"/>
                      <a:srcRect/>
                      <a:stretch>
                        <a:fillRect/>
                      </a:stretch>
                    </p:blipFill>
                    <p:spPr bwMode="auto">
                      <a:xfrm>
                        <a:off x="2123281" y="2320925"/>
                        <a:ext cx="8097838" cy="2500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Rectangle 12">
            <a:extLst>
              <a:ext uri="{FF2B5EF4-FFF2-40B4-BE49-F238E27FC236}">
                <a16:creationId xmlns:a16="http://schemas.microsoft.com/office/drawing/2014/main" id="{8E041250-97D7-46D2-AEEC-E733E6175A8A}"/>
              </a:ext>
            </a:extLst>
          </p:cNvPr>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dirty="0"/>
              <a:t>Authors:</a:t>
            </a:r>
            <a:endParaRPr lang="en-US" altLang="en-US" sz="2000" b="0" dirty="0"/>
          </a:p>
        </p:txBody>
      </p:sp>
    </p:spTree>
    <p:extLst>
      <p:ext uri="{BB962C8B-B14F-4D97-AF65-F5344CB8AC3E}">
        <p14:creationId xmlns:p14="http://schemas.microsoft.com/office/powerpoint/2010/main" val="2822743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800099" y="1773046"/>
            <a:ext cx="10477501" cy="4702368"/>
          </a:xfrm>
        </p:spPr>
        <p:txBody>
          <a:bodyPr/>
          <a:lstStyle/>
          <a:p>
            <a:pPr marL="0" indent="0">
              <a:lnSpc>
                <a:spcPct val="80000"/>
              </a:lnSpc>
              <a:buNone/>
            </a:pPr>
            <a:r>
              <a:rPr lang="en-US" altLang="en-US" sz="2800" dirty="0"/>
              <a:t>Approve the minutes in document</a:t>
            </a:r>
            <a:endParaRPr lang="en-US" altLang="en-US" sz="1800" dirty="0"/>
          </a:p>
          <a:p>
            <a:pPr lvl="1">
              <a:lnSpc>
                <a:spcPct val="80000"/>
              </a:lnSpc>
            </a:pPr>
            <a:r>
              <a:rPr lang="en-US" altLang="en-US" dirty="0"/>
              <a:t>July Meeting: &lt;11-25/1646&gt;</a:t>
            </a:r>
          </a:p>
          <a:p>
            <a:pPr marL="457200" lvl="1" indent="0">
              <a:lnSpc>
                <a:spcPct val="80000"/>
              </a:lnSpc>
              <a:buNone/>
            </a:pPr>
            <a:endParaRPr lang="en-CA" sz="2800" dirty="0"/>
          </a:p>
          <a:p>
            <a:pPr marL="0" indent="0">
              <a:lnSpc>
                <a:spcPct val="80000"/>
              </a:lnSpc>
              <a:buNone/>
            </a:pPr>
            <a:r>
              <a:rPr lang="en-CA" dirty="0"/>
              <a:t>Moved: &lt;&gt;</a:t>
            </a:r>
          </a:p>
          <a:p>
            <a:pPr marL="0" indent="0">
              <a:buNone/>
            </a:pPr>
            <a:r>
              <a:rPr lang="en-CA" dirty="0"/>
              <a:t>Seconded: &lt;&gt;</a:t>
            </a:r>
          </a:p>
          <a:p>
            <a:pPr marL="0" indent="0">
              <a:buNone/>
            </a:pPr>
            <a:r>
              <a:rPr lang="en-CA" dirty="0"/>
              <a:t>Results: &lt;&gt;. &lt;&gt;.</a:t>
            </a:r>
            <a:endParaRPr lang="en-US" altLang="en-US" dirty="0"/>
          </a:p>
          <a:p>
            <a:pPr lvl="1">
              <a:lnSpc>
                <a:spcPct val="80000"/>
              </a:lnSpc>
            </a:pPr>
            <a:endParaRPr lang="en-US" altLang="en-US" dirty="0"/>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err="1"/>
              <a:t>REVmf</a:t>
            </a:r>
            <a:r>
              <a:rPr lang="en-CA" dirty="0"/>
              <a:t> minutes approval</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10</a:t>
            </a:fld>
            <a:endParaRPr lang="en-US" altLang="en-US"/>
          </a:p>
        </p:txBody>
      </p:sp>
    </p:spTree>
    <p:extLst>
      <p:ext uri="{BB962C8B-B14F-4D97-AF65-F5344CB8AC3E}">
        <p14:creationId xmlns:p14="http://schemas.microsoft.com/office/powerpoint/2010/main" val="941500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8E515-96DA-763A-92F9-06D2B2C3BE1E}"/>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2780D3F-E060-0E58-966B-2A1DB7840C47}"/>
              </a:ext>
            </a:extLst>
          </p:cNvPr>
          <p:cNvSpPr>
            <a:spLocks noGrp="1"/>
          </p:cNvSpPr>
          <p:nvPr>
            <p:ph idx="1"/>
          </p:nvPr>
        </p:nvSpPr>
        <p:spPr>
          <a:xfrm>
            <a:off x="800099" y="1773046"/>
            <a:ext cx="10477501" cy="3941954"/>
          </a:xfrm>
        </p:spPr>
        <p:txBody>
          <a:bodyPr/>
          <a:lstStyle/>
          <a:p>
            <a:pPr marL="0" indent="0">
              <a:buNone/>
              <a:tabLst>
                <a:tab pos="457200" algn="l"/>
              </a:tabLst>
            </a:pPr>
            <a:r>
              <a:rPr lang="en-GB" dirty="0">
                <a:latin typeface="Times New Roman" panose="02020603050405020304" pitchFamily="18" charset="0"/>
                <a:ea typeface="Times New Roman" panose="02020603050405020304" pitchFamily="18" charset="0"/>
              </a:rPr>
              <a:t>Authorize </a:t>
            </a:r>
            <a:r>
              <a:rPr lang="en-GB" dirty="0" err="1">
                <a:latin typeface="Times New Roman" panose="02020603050405020304" pitchFamily="18" charset="0"/>
                <a:ea typeface="Times New Roman" panose="02020603050405020304" pitchFamily="18" charset="0"/>
              </a:rPr>
              <a:t>TGmf</a:t>
            </a:r>
            <a:r>
              <a:rPr lang="en-GB" dirty="0">
                <a:latin typeface="Times New Roman" panose="02020603050405020304" pitchFamily="18" charset="0"/>
                <a:ea typeface="Times New Roman" panose="02020603050405020304" pitchFamily="18" charset="0"/>
              </a:rPr>
              <a:t> to hold an ad-hoc meeting on Dec x-y, 2025 with the venue being Piscataway, NJ, for the purpose of Letter Ballot comment resolution.</a:t>
            </a:r>
            <a:endParaRPr lang="en-CA"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b="0" dirty="0">
              <a:latin typeface="Times New Roman" panose="02020603050405020304" pitchFamily="18" charset="0"/>
              <a:ea typeface="Times New Roman" panose="02020603050405020304" pitchFamily="18" charset="0"/>
            </a:endParaRPr>
          </a:p>
          <a:p>
            <a:pPr marL="0" lvl="0" indent="0">
              <a:buNone/>
              <a:tabLst>
                <a:tab pos="457200" algn="l"/>
              </a:tabLst>
            </a:pPr>
            <a:endParaRPr lang="en-US" dirty="0">
              <a:effectLst/>
              <a:latin typeface="Times New Roman" panose="02020603050405020304" pitchFamily="18" charset="0"/>
              <a:ea typeface="Times New Roman" panose="02020603050405020304" pitchFamily="18" charset="0"/>
            </a:endParaRPr>
          </a:p>
          <a:p>
            <a:pPr marL="0" lvl="0" indent="0">
              <a:buNone/>
              <a:tabLst>
                <a:tab pos="457200" algn="l"/>
              </a:tabLst>
            </a:pPr>
            <a:r>
              <a:rPr lang="en-US" dirty="0">
                <a:latin typeface="Times New Roman" panose="02020603050405020304" pitchFamily="18" charset="0"/>
                <a:ea typeface="Times New Roman" panose="02020603050405020304" pitchFamily="18" charset="0"/>
              </a:rPr>
              <a:t>Moved:</a:t>
            </a:r>
          </a:p>
          <a:p>
            <a:pPr marL="0" lvl="0" indent="0">
              <a:buNone/>
              <a:tabLst>
                <a:tab pos="457200" algn="l"/>
              </a:tabLst>
            </a:pPr>
            <a:r>
              <a:rPr lang="en-US" dirty="0">
                <a:effectLst/>
                <a:latin typeface="Times New Roman" panose="02020603050405020304" pitchFamily="18" charset="0"/>
                <a:ea typeface="Times New Roman" panose="02020603050405020304" pitchFamily="18" charset="0"/>
              </a:rPr>
              <a:t>Second:</a:t>
            </a:r>
          </a:p>
          <a:p>
            <a:pPr marL="0" lvl="0" indent="0">
              <a:buNone/>
              <a:tabLst>
                <a:tab pos="457200" algn="l"/>
              </a:tabLst>
            </a:pPr>
            <a:r>
              <a:rPr lang="en-US" dirty="0">
                <a:latin typeface="Times New Roman" panose="02020603050405020304" pitchFamily="18" charset="0"/>
                <a:ea typeface="Times New Roman" panose="02020603050405020304" pitchFamily="18" charset="0"/>
              </a:rPr>
              <a:t>Results: </a:t>
            </a:r>
            <a:endParaRPr lang="en-CA" dirty="0">
              <a:effectLst/>
              <a:latin typeface="Times New Roman" panose="02020603050405020304" pitchFamily="18" charset="0"/>
              <a:ea typeface="Times New Roman" panose="02020603050405020304" pitchFamily="18" charset="0"/>
            </a:endParaRPr>
          </a:p>
          <a:p>
            <a:pPr marL="0" indent="0">
              <a:buNone/>
            </a:pPr>
            <a:r>
              <a:rPr lang="en-GB" b="1" dirty="0">
                <a:effectLst/>
                <a:latin typeface="Times New Roman" panose="02020603050405020304" pitchFamily="18" charset="0"/>
                <a:ea typeface="Times New Roman" panose="02020603050405020304" pitchFamily="18" charset="0"/>
              </a:rPr>
              <a:t> </a:t>
            </a:r>
            <a:endParaRPr lang="en-CA" dirty="0">
              <a:effectLst/>
              <a:latin typeface="Times New Roman" panose="02020603050405020304" pitchFamily="18" charset="0"/>
              <a:ea typeface="Times New Roman" panose="02020603050405020304" pitchFamily="18" charset="0"/>
            </a:endParaRPr>
          </a:p>
          <a:p>
            <a:pPr marL="0" indent="0">
              <a:lnSpc>
                <a:spcPct val="80000"/>
              </a:lnSpc>
              <a:buNone/>
            </a:pPr>
            <a:endParaRPr lang="en-US" altLang="en-US" sz="2000" dirty="0"/>
          </a:p>
        </p:txBody>
      </p:sp>
      <p:sp>
        <p:nvSpPr>
          <p:cNvPr id="4" name="Title 3">
            <a:extLst>
              <a:ext uri="{FF2B5EF4-FFF2-40B4-BE49-F238E27FC236}">
                <a16:creationId xmlns:a16="http://schemas.microsoft.com/office/drawing/2014/main" id="{908D2BE0-4106-0399-CD89-5B7BF9A465AA}"/>
              </a:ext>
            </a:extLst>
          </p:cNvPr>
          <p:cNvSpPr>
            <a:spLocks noGrp="1"/>
          </p:cNvSpPr>
          <p:nvPr>
            <p:ph type="title"/>
          </p:nvPr>
        </p:nvSpPr>
        <p:spPr/>
        <p:txBody>
          <a:bodyPr/>
          <a:lstStyle/>
          <a:p>
            <a:r>
              <a:rPr lang="en-CA" dirty="0" err="1"/>
              <a:t>Adhoc</a:t>
            </a:r>
            <a:r>
              <a:rPr lang="en-CA" dirty="0"/>
              <a:t> Motion</a:t>
            </a:r>
          </a:p>
        </p:txBody>
      </p:sp>
      <p:sp>
        <p:nvSpPr>
          <p:cNvPr id="2" name="Footer Placeholder 1">
            <a:extLst>
              <a:ext uri="{FF2B5EF4-FFF2-40B4-BE49-F238E27FC236}">
                <a16:creationId xmlns:a16="http://schemas.microsoft.com/office/drawing/2014/main" id="{ABF10329-3BE9-F8D2-D7F7-75FF39536F43}"/>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3936EE6F-E713-2440-4983-5137D9E35E7D}"/>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11</a:t>
            </a:fld>
            <a:endParaRPr lang="en-US" altLang="en-US"/>
          </a:p>
        </p:txBody>
      </p:sp>
    </p:spTree>
    <p:extLst>
      <p:ext uri="{BB962C8B-B14F-4D97-AF65-F5344CB8AC3E}">
        <p14:creationId xmlns:p14="http://schemas.microsoft.com/office/powerpoint/2010/main" val="667135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5AE0E6-06E4-00FD-8348-9A2CF3BA10EA}"/>
              </a:ext>
            </a:extLst>
          </p:cNvPr>
          <p:cNvSpPr>
            <a:spLocks noGrp="1"/>
          </p:cNvSpPr>
          <p:nvPr>
            <p:ph type="title"/>
          </p:nvPr>
        </p:nvSpPr>
        <p:spPr/>
        <p:txBody>
          <a:bodyPr/>
          <a:lstStyle/>
          <a:p>
            <a:r>
              <a:rPr lang="en-CA" dirty="0" err="1"/>
              <a:t>TGmf</a:t>
            </a:r>
            <a:r>
              <a:rPr lang="en-CA" dirty="0"/>
              <a:t> Timeline</a:t>
            </a:r>
          </a:p>
        </p:txBody>
      </p:sp>
      <p:sp>
        <p:nvSpPr>
          <p:cNvPr id="2" name="Content Placeholder 1">
            <a:extLst>
              <a:ext uri="{FF2B5EF4-FFF2-40B4-BE49-F238E27FC236}">
                <a16:creationId xmlns:a16="http://schemas.microsoft.com/office/drawing/2014/main" id="{6F345F46-AFF6-18FA-4D1E-837DFE5D44B7}"/>
              </a:ext>
            </a:extLst>
          </p:cNvPr>
          <p:cNvSpPr>
            <a:spLocks noGrp="1"/>
          </p:cNvSpPr>
          <p:nvPr>
            <p:ph idx="1"/>
          </p:nvPr>
        </p:nvSpPr>
        <p:spPr/>
        <p:txBody>
          <a:bodyPr/>
          <a:lstStyle/>
          <a:p>
            <a:pPr>
              <a:lnSpc>
                <a:spcPct val="80000"/>
              </a:lnSpc>
            </a:pPr>
            <a:r>
              <a:rPr lang="en-US" altLang="en-US" sz="1800" dirty="0">
                <a:solidFill>
                  <a:srgbClr val="00B050"/>
                </a:solidFill>
              </a:rPr>
              <a:t>Nov 2024 – PAR Approval</a:t>
            </a:r>
          </a:p>
          <a:p>
            <a:pPr>
              <a:lnSpc>
                <a:spcPct val="80000"/>
              </a:lnSpc>
            </a:pPr>
            <a:r>
              <a:rPr lang="en-US" altLang="en-US" sz="1800" dirty="0">
                <a:solidFill>
                  <a:srgbClr val="00B050"/>
                </a:solidFill>
              </a:rPr>
              <a:t>Nov 2024 – Initial meeting, contributions on </a:t>
            </a:r>
            <a:r>
              <a:rPr lang="en-US" altLang="en-US" sz="1800" dirty="0" err="1">
                <a:solidFill>
                  <a:srgbClr val="00B050"/>
                </a:solidFill>
              </a:rPr>
              <a:t>REVme</a:t>
            </a:r>
            <a:r>
              <a:rPr lang="en-US" altLang="en-US" sz="1800" dirty="0">
                <a:solidFill>
                  <a:srgbClr val="00B050"/>
                </a:solidFill>
              </a:rPr>
              <a:t> D7.0</a:t>
            </a:r>
          </a:p>
          <a:p>
            <a:pPr>
              <a:lnSpc>
                <a:spcPct val="80000"/>
              </a:lnSpc>
            </a:pPr>
            <a:r>
              <a:rPr lang="en-US" altLang="en-US" sz="1800" dirty="0">
                <a:solidFill>
                  <a:srgbClr val="00B050"/>
                </a:solidFill>
              </a:rPr>
              <a:t>Jan/Mar 2025 – Contributions on </a:t>
            </a:r>
            <a:r>
              <a:rPr lang="en-US" altLang="en-US" sz="1800" dirty="0" err="1">
                <a:solidFill>
                  <a:srgbClr val="00B050"/>
                </a:solidFill>
              </a:rPr>
              <a:t>REVme</a:t>
            </a:r>
            <a:r>
              <a:rPr lang="en-US" altLang="en-US" sz="1800" dirty="0">
                <a:solidFill>
                  <a:srgbClr val="00B050"/>
                </a:solidFill>
              </a:rPr>
              <a:t> D7.0/IEEE 802.11-2024</a:t>
            </a:r>
          </a:p>
          <a:p>
            <a:pPr>
              <a:lnSpc>
                <a:spcPct val="80000"/>
              </a:lnSpc>
            </a:pPr>
            <a:r>
              <a:rPr lang="en-US" altLang="en-US" sz="1800" dirty="0">
                <a:solidFill>
                  <a:srgbClr val="FF0000"/>
                </a:solidFill>
              </a:rPr>
              <a:t>Mar - </a:t>
            </a:r>
            <a:r>
              <a:rPr lang="en-US" altLang="en-US" sz="1800" strike="sngStrike" dirty="0">
                <a:solidFill>
                  <a:srgbClr val="FF0000"/>
                </a:solidFill>
              </a:rPr>
              <a:t>May</a:t>
            </a:r>
            <a:r>
              <a:rPr lang="en-US" altLang="en-US" sz="1800" dirty="0">
                <a:solidFill>
                  <a:srgbClr val="FF0000"/>
                </a:solidFill>
              </a:rPr>
              <a:t>  July 2025 – Publication of 802.11-2024 and roll-in of </a:t>
            </a:r>
            <a:r>
              <a:rPr lang="en-US" altLang="en-US" sz="1800" dirty="0" err="1">
                <a:solidFill>
                  <a:srgbClr val="FF0000"/>
                </a:solidFill>
              </a:rPr>
              <a:t>TGbh</a:t>
            </a:r>
            <a:r>
              <a:rPr lang="en-US" altLang="en-US" sz="1800" dirty="0">
                <a:solidFill>
                  <a:srgbClr val="FF0000"/>
                </a:solidFill>
              </a:rPr>
              <a:t> and </a:t>
            </a:r>
            <a:r>
              <a:rPr lang="en-US" altLang="en-US" sz="1800" dirty="0" err="1">
                <a:solidFill>
                  <a:srgbClr val="FF0000"/>
                </a:solidFill>
              </a:rPr>
              <a:t>TGbe</a:t>
            </a:r>
            <a:endParaRPr lang="en-US" altLang="en-US" sz="1800" dirty="0">
              <a:solidFill>
                <a:srgbClr val="FF0000"/>
              </a:solidFill>
            </a:endParaRPr>
          </a:p>
          <a:p>
            <a:pPr>
              <a:lnSpc>
                <a:spcPct val="80000"/>
              </a:lnSpc>
            </a:pPr>
            <a:r>
              <a:rPr lang="en-US" altLang="en-US" sz="1800" strike="sngStrike" dirty="0">
                <a:solidFill>
                  <a:srgbClr val="FF0000"/>
                </a:solidFill>
              </a:rPr>
              <a:t>May 2025 </a:t>
            </a:r>
            <a:r>
              <a:rPr lang="en-US" altLang="en-US" sz="1800" dirty="0">
                <a:solidFill>
                  <a:srgbClr val="FF0000"/>
                </a:solidFill>
              </a:rPr>
              <a:t> Aug 2025– Initial D1.0 WG Letter ballot </a:t>
            </a:r>
          </a:p>
          <a:p>
            <a:pPr>
              <a:lnSpc>
                <a:spcPct val="80000"/>
              </a:lnSpc>
            </a:pPr>
            <a:r>
              <a:rPr lang="en-US" altLang="en-US" sz="1800" dirty="0">
                <a:solidFill>
                  <a:srgbClr val="0070C0"/>
                </a:solidFill>
              </a:rPr>
              <a:t>May-Nov 2025 – Roll-in </a:t>
            </a:r>
            <a:r>
              <a:rPr lang="en-US" altLang="en-US" sz="1800" dirty="0" err="1">
                <a:solidFill>
                  <a:srgbClr val="0070C0"/>
                </a:solidFill>
              </a:rPr>
              <a:t>TGbf</a:t>
            </a:r>
            <a:r>
              <a:rPr lang="en-US" altLang="en-US" sz="1800" dirty="0">
                <a:solidFill>
                  <a:srgbClr val="0070C0"/>
                </a:solidFill>
              </a:rPr>
              <a:t> and </a:t>
            </a:r>
            <a:r>
              <a:rPr lang="en-US" altLang="en-US" sz="1800" dirty="0" err="1">
                <a:solidFill>
                  <a:srgbClr val="0070C0"/>
                </a:solidFill>
              </a:rPr>
              <a:t>TGbk</a:t>
            </a:r>
            <a:endParaRPr lang="en-US" altLang="en-US" sz="1800" dirty="0">
              <a:solidFill>
                <a:srgbClr val="0070C0"/>
              </a:solidFill>
            </a:endParaRPr>
          </a:p>
          <a:p>
            <a:pPr>
              <a:lnSpc>
                <a:spcPct val="80000"/>
              </a:lnSpc>
            </a:pPr>
            <a:r>
              <a:rPr lang="en-US" altLang="en-US" sz="1800" dirty="0">
                <a:solidFill>
                  <a:srgbClr val="0070C0"/>
                </a:solidFill>
              </a:rPr>
              <a:t>Jan 2026 – D2.0 Recirculation LB </a:t>
            </a:r>
          </a:p>
          <a:p>
            <a:pPr>
              <a:lnSpc>
                <a:spcPct val="80000"/>
              </a:lnSpc>
            </a:pPr>
            <a:r>
              <a:rPr lang="en-US" altLang="en-US" sz="1800" dirty="0">
                <a:solidFill>
                  <a:srgbClr val="0070C0"/>
                </a:solidFill>
              </a:rPr>
              <a:t>Jul 2026 – D3.0 Recirculation </a:t>
            </a:r>
          </a:p>
          <a:p>
            <a:pPr>
              <a:lnSpc>
                <a:spcPct val="80000"/>
              </a:lnSpc>
            </a:pPr>
            <a:r>
              <a:rPr lang="en-US" altLang="en-US" sz="1800" dirty="0">
                <a:solidFill>
                  <a:srgbClr val="0070C0"/>
                </a:solidFill>
              </a:rPr>
              <a:t>Jan 2027 – D4.0 Initial SA Ballot – Roll-in </a:t>
            </a:r>
            <a:r>
              <a:rPr lang="en-US" altLang="en-US" sz="1800" dirty="0" err="1">
                <a:solidFill>
                  <a:srgbClr val="0070C0"/>
                </a:solidFill>
              </a:rPr>
              <a:t>TGbi</a:t>
            </a:r>
            <a:endParaRPr lang="en-US" altLang="en-US" sz="1800" dirty="0">
              <a:solidFill>
                <a:srgbClr val="0070C0"/>
              </a:solidFill>
            </a:endParaRPr>
          </a:p>
          <a:p>
            <a:pPr>
              <a:lnSpc>
                <a:spcPct val="80000"/>
              </a:lnSpc>
            </a:pPr>
            <a:r>
              <a:rPr lang="en-US" altLang="en-US" sz="1800" dirty="0">
                <a:solidFill>
                  <a:srgbClr val="0070C0"/>
                </a:solidFill>
              </a:rPr>
              <a:t>Jul 2027 – D5.0 Recirculation SA Ballot </a:t>
            </a:r>
          </a:p>
          <a:p>
            <a:pPr>
              <a:lnSpc>
                <a:spcPct val="80000"/>
              </a:lnSpc>
            </a:pPr>
            <a:r>
              <a:rPr lang="en-US" altLang="en-US" sz="1800" dirty="0">
                <a:solidFill>
                  <a:srgbClr val="0070C0"/>
                </a:solidFill>
              </a:rPr>
              <a:t>Nov 2027 – D6.0 Recirculation SA Ballot</a:t>
            </a:r>
          </a:p>
          <a:p>
            <a:pPr>
              <a:lnSpc>
                <a:spcPct val="80000"/>
              </a:lnSpc>
            </a:pPr>
            <a:r>
              <a:rPr lang="en-US" altLang="en-US" sz="1800" dirty="0">
                <a:solidFill>
                  <a:srgbClr val="0070C0"/>
                </a:solidFill>
              </a:rPr>
              <a:t>Jan 2028 – D6.0 Recirculation SA Ballot (clean recirculation)</a:t>
            </a:r>
          </a:p>
          <a:p>
            <a:pPr>
              <a:lnSpc>
                <a:spcPct val="80000"/>
              </a:lnSpc>
            </a:pPr>
            <a:r>
              <a:rPr lang="en-US" altLang="en-US" sz="1800" dirty="0">
                <a:solidFill>
                  <a:srgbClr val="0070C0"/>
                </a:solidFill>
              </a:rPr>
              <a:t>Feb 2028 – RevCom/SASB Approval</a:t>
            </a:r>
          </a:p>
        </p:txBody>
      </p:sp>
      <p:sp>
        <p:nvSpPr>
          <p:cNvPr id="5" name="Footer Placeholder 4">
            <a:extLst>
              <a:ext uri="{FF2B5EF4-FFF2-40B4-BE49-F238E27FC236}">
                <a16:creationId xmlns:a16="http://schemas.microsoft.com/office/drawing/2014/main" id="{7F9576EA-0C94-35A4-540B-5B382E4A80CD}"/>
              </a:ext>
            </a:extLst>
          </p:cNvPr>
          <p:cNvSpPr>
            <a:spLocks noGrp="1"/>
          </p:cNvSpPr>
          <p:nvPr>
            <p:ph type="ftr" sz="quarter" idx="10"/>
          </p:nvPr>
        </p:nvSpPr>
        <p:spPr/>
        <p:txBody>
          <a:bodyPr/>
          <a:lstStyle/>
          <a:p>
            <a:pPr>
              <a:defRPr/>
            </a:pPr>
            <a:r>
              <a:rPr lang="en-US"/>
              <a:t>Michael Montemurro, Huawei</a:t>
            </a:r>
          </a:p>
        </p:txBody>
      </p:sp>
    </p:spTree>
    <p:extLst>
      <p:ext uri="{BB962C8B-B14F-4D97-AF65-F5344CB8AC3E}">
        <p14:creationId xmlns:p14="http://schemas.microsoft.com/office/powerpoint/2010/main" val="327604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12E63CB-7AA4-47E9-A213-073D8CADFEE1}"/>
              </a:ext>
            </a:extLst>
          </p:cNvPr>
          <p:cNvSpPr>
            <a:spLocks noGrp="1"/>
          </p:cNvSpPr>
          <p:nvPr>
            <p:ph idx="1"/>
          </p:nvPr>
        </p:nvSpPr>
        <p:spPr>
          <a:xfrm>
            <a:off x="2209800" y="2022663"/>
            <a:ext cx="7772400" cy="4114800"/>
          </a:xfrm>
        </p:spPr>
        <p:txBody>
          <a:bodyPr/>
          <a:lstStyle/>
          <a:p>
            <a:pPr marL="0" indent="0">
              <a:lnSpc>
                <a:spcPct val="80000"/>
              </a:lnSpc>
              <a:buNone/>
            </a:pPr>
            <a:endParaRPr lang="en-US" altLang="en-US" sz="2000" dirty="0"/>
          </a:p>
          <a:p>
            <a:pPr>
              <a:lnSpc>
                <a:spcPct val="80000"/>
              </a:lnSpc>
            </a:pPr>
            <a:r>
              <a:rPr lang="en-US" altLang="en-US" dirty="0"/>
              <a:t>Telecons: &lt;&gt;</a:t>
            </a:r>
          </a:p>
          <a:p>
            <a:pPr>
              <a:lnSpc>
                <a:spcPct val="80000"/>
              </a:lnSpc>
            </a:pPr>
            <a:r>
              <a:rPr lang="en-US" altLang="en-US" dirty="0" err="1"/>
              <a:t>Adhoc</a:t>
            </a:r>
            <a:r>
              <a:rPr lang="en-US" altLang="en-US" dirty="0"/>
              <a:t>: </a:t>
            </a:r>
          </a:p>
          <a:p>
            <a:pPr lvl="1">
              <a:lnSpc>
                <a:spcPct val="80000"/>
              </a:lnSpc>
            </a:pPr>
            <a:r>
              <a:rPr lang="en-US" altLang="en-US" sz="2400" dirty="0"/>
              <a:t>Cambridge, UK – Sep 30, Oct 1, and Oct 2</a:t>
            </a:r>
          </a:p>
          <a:p>
            <a:pPr lvl="1">
              <a:lnSpc>
                <a:spcPct val="80000"/>
              </a:lnSpc>
            </a:pPr>
            <a:r>
              <a:rPr lang="en-US" altLang="en-US" sz="2400" dirty="0"/>
              <a:t>Dec </a:t>
            </a:r>
            <a:r>
              <a:rPr lang="en-US" altLang="en-US" sz="2400" dirty="0" err="1"/>
              <a:t>adhoc</a:t>
            </a:r>
            <a:endParaRPr lang="en-US" altLang="en-US" sz="1800" dirty="0"/>
          </a:p>
          <a:p>
            <a:pPr>
              <a:lnSpc>
                <a:spcPct val="80000"/>
              </a:lnSpc>
            </a:pPr>
            <a:r>
              <a:rPr lang="en-US" altLang="en-US" dirty="0"/>
              <a:t>For the November Plenary: 5 sessions</a:t>
            </a:r>
          </a:p>
        </p:txBody>
      </p:sp>
      <p:sp>
        <p:nvSpPr>
          <p:cNvPr id="4" name="Title 3">
            <a:extLst>
              <a:ext uri="{FF2B5EF4-FFF2-40B4-BE49-F238E27FC236}">
                <a16:creationId xmlns:a16="http://schemas.microsoft.com/office/drawing/2014/main" id="{2D54C6BD-C858-48E4-ADDB-E13D7A95204A}"/>
              </a:ext>
            </a:extLst>
          </p:cNvPr>
          <p:cNvSpPr>
            <a:spLocks noGrp="1"/>
          </p:cNvSpPr>
          <p:nvPr>
            <p:ph type="title"/>
          </p:nvPr>
        </p:nvSpPr>
        <p:spPr/>
        <p:txBody>
          <a:bodyPr/>
          <a:lstStyle/>
          <a:p>
            <a:r>
              <a:rPr lang="en-CA" dirty="0"/>
              <a:t>Teleconference/Meeting plan</a:t>
            </a:r>
          </a:p>
        </p:txBody>
      </p:sp>
      <p:sp>
        <p:nvSpPr>
          <p:cNvPr id="2" name="Footer Placeholder 1">
            <a:extLst>
              <a:ext uri="{FF2B5EF4-FFF2-40B4-BE49-F238E27FC236}">
                <a16:creationId xmlns:a16="http://schemas.microsoft.com/office/drawing/2014/main" id="{ED124A4A-423D-4E3C-9AD0-6A363399DA6B}"/>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7BC7C395-02DA-4E32-87CE-F3AA0F9A11C9}"/>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13</a:t>
            </a:fld>
            <a:endParaRPr lang="en-US" altLang="en-US"/>
          </a:p>
        </p:txBody>
      </p:sp>
    </p:spTree>
    <p:extLst>
      <p:ext uri="{BB962C8B-B14F-4D97-AF65-F5344CB8AC3E}">
        <p14:creationId xmlns:p14="http://schemas.microsoft.com/office/powerpoint/2010/main" val="30561789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A9B7E7-1FF4-52AD-650B-2EB46124D6FC}"/>
              </a:ext>
            </a:extLst>
          </p:cNvPr>
          <p:cNvSpPr>
            <a:spLocks noGrp="1"/>
          </p:cNvSpPr>
          <p:nvPr>
            <p:ph type="title"/>
          </p:nvPr>
        </p:nvSpPr>
        <p:spPr/>
        <p:txBody>
          <a:bodyPr/>
          <a:lstStyle/>
          <a:p>
            <a:r>
              <a:rPr lang="en-US" dirty="0"/>
              <a:t>Misc Notes</a:t>
            </a:r>
          </a:p>
        </p:txBody>
      </p:sp>
      <p:sp>
        <p:nvSpPr>
          <p:cNvPr id="5" name="Content Placeholder 4">
            <a:extLst>
              <a:ext uri="{FF2B5EF4-FFF2-40B4-BE49-F238E27FC236}">
                <a16:creationId xmlns:a16="http://schemas.microsoft.com/office/drawing/2014/main" id="{CE8BE8F9-C065-74FC-D414-2BA64AC28765}"/>
              </a:ext>
            </a:extLst>
          </p:cNvPr>
          <p:cNvSpPr>
            <a:spLocks noGrp="1"/>
          </p:cNvSpPr>
          <p:nvPr>
            <p:ph idx="1"/>
          </p:nvPr>
        </p:nvSpPr>
        <p:spPr/>
        <p:txBody>
          <a:bodyPr/>
          <a:lstStyle/>
          <a:p>
            <a:r>
              <a:rPr lang="en-US" dirty="0"/>
              <a:t>Al Petrick – Change vote to Yes</a:t>
            </a:r>
          </a:p>
          <a:p>
            <a:r>
              <a:rPr lang="en-US" dirty="0"/>
              <a:t>Presentations for UK </a:t>
            </a:r>
            <a:r>
              <a:rPr lang="en-US" dirty="0" err="1"/>
              <a:t>adhoc</a:t>
            </a:r>
            <a:r>
              <a:rPr lang="en-US" dirty="0"/>
              <a:t>:</a:t>
            </a:r>
          </a:p>
          <a:p>
            <a:pPr lvl="1"/>
            <a:r>
              <a:rPr lang="en-US" dirty="0" err="1"/>
              <a:t>Vanhoef</a:t>
            </a:r>
            <a:r>
              <a:rPr lang="en-US" dirty="0"/>
              <a:t> – A-MSDU and mesh</a:t>
            </a:r>
          </a:p>
          <a:p>
            <a:pPr lvl="1"/>
            <a:r>
              <a:rPr lang="en-US" dirty="0"/>
              <a:t>LORGEOUX – CID 259, 260</a:t>
            </a:r>
          </a:p>
          <a:p>
            <a:pPr marL="457200" lvl="1" indent="0">
              <a:buNone/>
            </a:pPr>
            <a:endParaRPr lang="en-US" dirty="0"/>
          </a:p>
          <a:p>
            <a:pPr lvl="1"/>
            <a:endParaRPr lang="en-US" dirty="0"/>
          </a:p>
        </p:txBody>
      </p:sp>
      <p:sp>
        <p:nvSpPr>
          <p:cNvPr id="2" name="Footer Placeholder 1">
            <a:extLst>
              <a:ext uri="{FF2B5EF4-FFF2-40B4-BE49-F238E27FC236}">
                <a16:creationId xmlns:a16="http://schemas.microsoft.com/office/drawing/2014/main" id="{A77767D7-C213-2A17-81BC-BEAA74EF22F1}"/>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80949B27-6AA2-00F0-EBA4-05F8F30D2F5C}"/>
              </a:ext>
            </a:extLst>
          </p:cNvPr>
          <p:cNvSpPr>
            <a:spLocks noGrp="1"/>
          </p:cNvSpPr>
          <p:nvPr>
            <p:ph type="sldNum" sz="quarter" idx="11"/>
          </p:nvPr>
        </p:nvSpPr>
        <p:spPr/>
        <p:txBody>
          <a:bodyPr/>
          <a:lstStyle/>
          <a:p>
            <a:pPr>
              <a:defRPr/>
            </a:pPr>
            <a:r>
              <a:rPr lang="en-US" altLang="en-US"/>
              <a:t>Slide </a:t>
            </a:r>
            <a:fld id="{6835F41C-DEDC-4438-917D-1D94D2D033D6}" type="slidenum">
              <a:rPr lang="en-US" altLang="en-US" smtClean="0"/>
              <a:pPr>
                <a:defRPr/>
              </a:pPr>
              <a:t>14</a:t>
            </a:fld>
            <a:endParaRPr lang="en-US" altLang="en-US"/>
          </a:p>
        </p:txBody>
      </p:sp>
    </p:spTree>
    <p:extLst>
      <p:ext uri="{BB962C8B-B14F-4D97-AF65-F5344CB8AC3E}">
        <p14:creationId xmlns:p14="http://schemas.microsoft.com/office/powerpoint/2010/main" val="393791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E30F08E6-3A1B-A048-7729-87374B0D758F}"/>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15</a:t>
            </a:fld>
            <a:endParaRPr lang="en-GB" dirty="0"/>
          </a:p>
        </p:txBody>
      </p:sp>
    </p:spTree>
    <p:extLst>
      <p:ext uri="{BB962C8B-B14F-4D97-AF65-F5344CB8AC3E}">
        <p14:creationId xmlns:p14="http://schemas.microsoft.com/office/powerpoint/2010/main" val="1393596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DAA24F8-E07F-F9FF-1A6B-0F35789A15C5}"/>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22801723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Working Group meetings</a:t>
            </a:r>
            <a:endParaRPr lang="en-US" altLang="en-US" dirty="0"/>
          </a:p>
        </p:txBody>
      </p:sp>
      <p:sp>
        <p:nvSpPr>
          <p:cNvPr id="10243" name="Rectangle 1027"/>
          <p:cNvSpPr>
            <a:spLocks noGrp="1" noChangeArrowheads="1"/>
          </p:cNvSpPr>
          <p:nvPr>
            <p:ph idx="1"/>
          </p:nvPr>
        </p:nvSpPr>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Formally object to the discussion immediately.</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3" name="Footer Placeholder 2"/>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5" name="Slide Number Placeholder 4">
            <a:extLst>
              <a:ext uri="{FF2B5EF4-FFF2-40B4-BE49-F238E27FC236}">
                <a16:creationId xmlns:a16="http://schemas.microsoft.com/office/drawing/2014/main" id="{1898A35C-4421-23EB-97A0-8D997DF39801}"/>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12952854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Bylaws</a:t>
            </a:r>
            <a:r>
              <a:rPr lang="en-US" altLang="en-US" sz="2000" b="1" dirty="0">
                <a:solidFill>
                  <a:schemeClr val="tx1"/>
                </a:solidFill>
                <a:latin typeface="Calibri" panose="020F0502020204030204" pitchFamily="34" charset="0"/>
                <a:cs typeface="Calibri" panose="020F0502020204030204" pitchFamily="34" charset="0"/>
              </a:rPr>
              <a:t> </a:t>
            </a:r>
            <a:br>
              <a:rPr lang="en-US" altLang="en-US" sz="2000" b="1" dirty="0">
                <a:solidFill>
                  <a:schemeClr val="tx1"/>
                </a:solidFill>
                <a:latin typeface="Calibri" panose="020F0502020204030204" pitchFamily="34" charset="0"/>
                <a:cs typeface="Calibri" panose="020F0502020204030204" pitchFamily="34" charset="0"/>
              </a:rPr>
            </a:br>
            <a:r>
              <a:rPr lang="en-US" altLang="en-US" sz="1600" b="1" dirty="0">
                <a:solidFill>
                  <a:schemeClr val="tx1"/>
                </a:solidFill>
                <a:latin typeface="Calibri" panose="020F0502020204030204" pitchFamily="34" charset="0"/>
                <a:cs typeface="Calibri" panose="020F0502020204030204" pitchFamily="34" charset="0"/>
              </a:rPr>
              <a:t>(</a:t>
            </a:r>
            <a:r>
              <a:rPr lang="en-US" sz="1600" u="sng" dirty="0">
                <a:latin typeface="Calibri" panose="020F0502020204030204" pitchFamily="34" charset="0"/>
                <a:cs typeface="Calibri" panose="020F0502020204030204" pitchFamily="34" charset="0"/>
                <a:hlinkClick r:id="rId3"/>
              </a:rPr>
              <a:t>https://standards.ieee.org/about/policies/bylaws/sect6-7.html#6</a:t>
            </a:r>
            <a:r>
              <a:rPr lang="en-US" altLang="en-US" sz="1600" b="1" dirty="0">
                <a:solidFill>
                  <a:schemeClr val="tx1"/>
                </a:solidFill>
                <a:latin typeface="Calibri" panose="020F0502020204030204" pitchFamily="34" charset="0"/>
                <a:cs typeface="Calibri" panose="020F0502020204030204" pitchFamily="34" charset="0"/>
              </a:rPr>
              <a:t>)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 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a:t>
            </a:r>
            <a:r>
              <a:rPr lang="en-US" altLang="en-US" sz="1600" dirty="0">
                <a:solidFill>
                  <a:schemeClr val="tx1"/>
                </a:solidFill>
                <a:latin typeface="Calibri" panose="020F0502020204030204" pitchFamily="34" charset="0"/>
                <a:cs typeface="Calibri" panose="020F0502020204030204" pitchFamily="34" charset="0"/>
                <a:hlinkClick r:id="rId4"/>
              </a:rPr>
              <a:t>https://standards.ieee.org/about/policies/opman/sect6.html#6.3</a:t>
            </a:r>
            <a:r>
              <a:rPr lang="en-US" altLang="en-US" sz="1600" b="1" dirty="0">
                <a:solidFill>
                  <a:schemeClr val="tx1"/>
                </a:solidFill>
                <a:latin typeface="Calibri" panose="020F0502020204030204" pitchFamily="34" charset="0"/>
                <a:cs typeface="Calibri" panose="020F0502020204030204" pitchFamily="34" charset="0"/>
              </a:rPr>
              <a:t>)</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hlinkClick r:id="rId5"/>
              </a:rPr>
              <a:t>http://standards.ieee.org/about/sasb/patcom/materials.html</a:t>
            </a: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6" name="Slide Number Placeholder 5">
            <a:extLst>
              <a:ext uri="{FF2B5EF4-FFF2-40B4-BE49-F238E27FC236}">
                <a16:creationId xmlns:a16="http://schemas.microsoft.com/office/drawing/2014/main" id="{650B3BC2-D94E-717C-970C-D0412B503F8D}"/>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18</a:t>
            </a:fld>
            <a:endParaRPr lang="en-GB" dirty="0"/>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4" name="Footer Placeholder 3">
            <a:extLst>
              <a:ext uri="{FF2B5EF4-FFF2-40B4-BE49-F238E27FC236}">
                <a16:creationId xmlns:a16="http://schemas.microsoft.com/office/drawing/2014/main" id="{26A9FE62-38DB-D8DB-7EB8-0C7A87823ED3}"/>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209066406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lnSpcReduction="10000"/>
          </a:bodyPr>
          <a:lstStyle/>
          <a:p>
            <a:pPr>
              <a:buFont typeface="Arial" panose="020B0604020202020204" pitchFamily="34" charset="0"/>
              <a:buChar char="•"/>
            </a:pPr>
            <a:r>
              <a:rPr lang="en-US" altLang="en-US" sz="2133" dirty="0"/>
              <a:t>By participating in this activity, you agree to comply with the IEEE Code of Ethics, all applicable laws, and all IEEE policies and procedures including, but not limited to, the IEEE SA Copyright Policy. </a:t>
            </a:r>
          </a:p>
          <a:p>
            <a:pPr marL="457200" indent="-457200">
              <a:spcBef>
                <a:spcPts val="0"/>
              </a:spcBef>
              <a:spcAft>
                <a:spcPts val="0"/>
              </a:spcAft>
              <a:buClr>
                <a:srgbClr val="CC3300"/>
              </a:buClr>
              <a:buSzPct val="50000"/>
              <a:buFont typeface="Arial" panose="020B0604020202020204" pitchFamily="34" charset="0"/>
              <a:buChar char="•"/>
            </a:pPr>
            <a:endParaRPr lang="en-US" altLang="en-US" sz="2933" dirty="0">
              <a:latin typeface="Calibri" pitchFamily="34" charset="0"/>
              <a:cs typeface="Calibri" pitchFamily="34" charset="0"/>
            </a:endParaRPr>
          </a:p>
          <a:p>
            <a:pPr marL="857250" lvl="1" indent="-342900">
              <a:buSzPct val="150000"/>
              <a:buFont typeface="Arial" panose="020B0604020202020204" pitchFamily="34" charset="0"/>
              <a:buChar char="•"/>
            </a:pPr>
            <a:r>
              <a:rPr lang="en-US" altLang="en-US" sz="2067" dirty="0"/>
              <a:t>Previously Published material (copyright assertion indicated) shall not be presented/submitted to the Working Group nor incorporated into a Working Group draft unless permission is granted. </a:t>
            </a:r>
          </a:p>
          <a:p>
            <a:pPr marL="857250" lvl="1" indent="-342900">
              <a:buSzPct val="150000"/>
              <a:buFont typeface="Arial" panose="020B0604020202020204" pitchFamily="34" charset="0"/>
              <a:buChar char="•"/>
            </a:pPr>
            <a:r>
              <a:rPr lang="en-US" altLang="en-US" sz="2067" dirty="0"/>
              <a:t>Prior to presentation or submission, you shall notify the Working Group Chair of previously Published material and should assist the Chair in obtaining copyright permission acceptable to IEEE SA.</a:t>
            </a:r>
          </a:p>
          <a:p>
            <a:pPr marL="857250" lvl="1" indent="-342900">
              <a:buSzPct val="150000"/>
              <a:buFont typeface="Arial" panose="020B0604020202020204" pitchFamily="34" charset="0"/>
              <a:buChar char="•"/>
            </a:pPr>
            <a:r>
              <a:rPr lang="en-US" altLang="en-US" sz="2067" dirty="0"/>
              <a:t>For material that is not previously Published, IEEE is automatically granted a license to use any material that is presented or submitted.</a:t>
            </a:r>
          </a:p>
          <a:p>
            <a:pPr marL="1257300" lvl="2" indent="-342900">
              <a:buSzPct val="150000"/>
              <a:buFont typeface="Arial" panose="020B0604020202020204" pitchFamily="34" charset="0"/>
              <a:buChar char="•"/>
            </a:pPr>
            <a:endParaRPr lang="en-US" altLang="en-US" sz="1867"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03F642B0-A622-B878-EE01-BC60F8607753}"/>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19</a:t>
            </a:fld>
            <a:endParaRPr lang="en-GB" dirty="0"/>
          </a:p>
        </p:txBody>
      </p:sp>
    </p:spTree>
    <p:extLst>
      <p:ext uri="{BB962C8B-B14F-4D97-AF65-F5344CB8AC3E}">
        <p14:creationId xmlns:p14="http://schemas.microsoft.com/office/powerpoint/2010/main" val="3464650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8C5802-0D60-46E2-A811-3DDD2A430FA1}"/>
              </a:ext>
            </a:extLst>
          </p:cNvPr>
          <p:cNvSpPr>
            <a:spLocks noGrp="1"/>
          </p:cNvSpPr>
          <p:nvPr>
            <p:ph type="title"/>
          </p:nvPr>
        </p:nvSpPr>
        <p:spPr/>
        <p:txBody>
          <a:bodyPr/>
          <a:lstStyle/>
          <a:p>
            <a:r>
              <a:rPr lang="en-CA" dirty="0"/>
              <a:t>Abstract</a:t>
            </a:r>
          </a:p>
        </p:txBody>
      </p:sp>
      <p:sp>
        <p:nvSpPr>
          <p:cNvPr id="5" name="Content Placeholder 4">
            <a:extLst>
              <a:ext uri="{FF2B5EF4-FFF2-40B4-BE49-F238E27FC236}">
                <a16:creationId xmlns:a16="http://schemas.microsoft.com/office/drawing/2014/main" id="{CE3CB10D-55A8-4529-BEDD-F608F8F8F2BA}"/>
              </a:ext>
            </a:extLst>
          </p:cNvPr>
          <p:cNvSpPr>
            <a:spLocks noGrp="1"/>
          </p:cNvSpPr>
          <p:nvPr>
            <p:ph idx="1"/>
          </p:nvPr>
        </p:nvSpPr>
        <p:spPr/>
        <p:txBody>
          <a:bodyPr/>
          <a:lstStyle/>
          <a:p>
            <a:pPr marL="0" indent="0">
              <a:buNone/>
            </a:pPr>
            <a:r>
              <a:rPr lang="en-US" altLang="en-US" dirty="0"/>
              <a:t>This presentation contains the IEEE 802.11 </a:t>
            </a:r>
            <a:r>
              <a:rPr lang="en-US" altLang="en-US" dirty="0" err="1"/>
              <a:t>REVmf</a:t>
            </a:r>
            <a:r>
              <a:rPr lang="en-US" altLang="en-US" dirty="0"/>
              <a:t> agenda for the September 2025 session.</a:t>
            </a:r>
            <a:endParaRPr lang="en-CA" dirty="0"/>
          </a:p>
        </p:txBody>
      </p:sp>
      <p:sp>
        <p:nvSpPr>
          <p:cNvPr id="2" name="Footer Placeholder 1">
            <a:extLst>
              <a:ext uri="{FF2B5EF4-FFF2-40B4-BE49-F238E27FC236}">
                <a16:creationId xmlns:a16="http://schemas.microsoft.com/office/drawing/2014/main" id="{9E02E723-23B8-494B-B023-844FE9E508BE}"/>
              </a:ext>
            </a:extLst>
          </p:cNvPr>
          <p:cNvSpPr>
            <a:spLocks noGrp="1"/>
          </p:cNvSpPr>
          <p:nvPr>
            <p:ph type="ftr" sz="quarter" idx="10"/>
          </p:nvPr>
        </p:nvSpPr>
        <p:spPr/>
        <p:txBody>
          <a:bodyPr/>
          <a:lstStyle/>
          <a:p>
            <a:pPr>
              <a:defRPr/>
            </a:pPr>
            <a:r>
              <a:rPr lang="en-US"/>
              <a:t>Michael Montemurro, Huawei</a:t>
            </a:r>
          </a:p>
        </p:txBody>
      </p:sp>
      <p:sp>
        <p:nvSpPr>
          <p:cNvPr id="3" name="Slide Number Placeholder 2">
            <a:extLst>
              <a:ext uri="{FF2B5EF4-FFF2-40B4-BE49-F238E27FC236}">
                <a16:creationId xmlns:a16="http://schemas.microsoft.com/office/drawing/2014/main" id="{1D2AAB4D-61D0-4EF4-81DA-F406BA500B73}"/>
              </a:ext>
            </a:extLst>
          </p:cNvPr>
          <p:cNvSpPr>
            <a:spLocks noGrp="1"/>
          </p:cNvSpPr>
          <p:nvPr>
            <p:ph type="sldNum" sz="quarter" idx="11"/>
          </p:nvPr>
        </p:nvSpPr>
        <p:spPr>
          <a:xfrm>
            <a:off x="5930396" y="6475413"/>
            <a:ext cx="432811" cy="184666"/>
          </a:xfrm>
        </p:spPr>
        <p:txBody>
          <a:bodyPr/>
          <a:lstStyle/>
          <a:p>
            <a:pPr>
              <a:defRPr/>
            </a:pPr>
            <a:r>
              <a:rPr lang="en-US" altLang="en-US"/>
              <a:t>Slide </a:t>
            </a:r>
            <a:fld id="{6835F41C-DEDC-4438-917D-1D94D2D033D6}" type="slidenum">
              <a:rPr lang="en-US" altLang="en-US" smtClean="0"/>
              <a:pPr>
                <a:defRPr/>
              </a:pPr>
              <a:t>2</a:t>
            </a:fld>
            <a:endParaRPr lang="en-US" altLang="en-US"/>
          </a:p>
        </p:txBody>
      </p:sp>
    </p:spTree>
    <p:extLst>
      <p:ext uri="{BB962C8B-B14F-4D97-AF65-F5344CB8AC3E}">
        <p14:creationId xmlns:p14="http://schemas.microsoft.com/office/powerpoint/2010/main" val="1366082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Autofit/>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800" dirty="0"/>
              <a:t>IEEE SA Copyright Policy, see </a:t>
            </a:r>
            <a:br>
              <a:rPr lang="en-US" sz="1800" dirty="0"/>
            </a:br>
            <a:r>
              <a:rPr lang="en-US" sz="1800" dirty="0"/>
              <a:t>	Clause 7 of the IEEE SA Standards Board Bylaws</a:t>
            </a:r>
            <a:br>
              <a:rPr lang="en-US" sz="1800" dirty="0"/>
            </a:br>
            <a:r>
              <a:rPr lang="en-US" sz="1800" dirty="0"/>
              <a:t> 	</a:t>
            </a:r>
            <a:r>
              <a:rPr lang="en-US" dirty="0">
                <a:hlinkClick r:id="rId2"/>
              </a:rPr>
              <a:t>https://standards.ieee.org/about/policies/bylaws/sect6-7.html#7</a:t>
            </a:r>
            <a:br>
              <a:rPr lang="en-US" dirty="0"/>
            </a:br>
            <a:r>
              <a:rPr lang="en-US" sz="1800" dirty="0"/>
              <a:t>	Clause 6.1 of the IEEE SA Standards Board Operations Manual</a:t>
            </a:r>
            <a:br>
              <a:rPr lang="en-US" sz="1800" dirty="0"/>
            </a:br>
            <a:r>
              <a:rPr lang="en-US" sz="1800" dirty="0"/>
              <a:t>	</a:t>
            </a: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r>
              <a:rPr lang="en-US" dirty="0"/>
              <a:t>IEEE SA Copyright Permission</a:t>
            </a:r>
          </a:p>
          <a:p>
            <a:pPr marL="1657350" lvl="3" indent="-285750">
              <a:buSzPct val="150000"/>
              <a:buFont typeface="Arial" panose="020B0604020202020204" pitchFamily="34" charset="0"/>
              <a:buChar char="•"/>
            </a:pPr>
            <a:r>
              <a:rPr lang="en-US" dirty="0">
                <a:hlinkClick r:id="rId4"/>
              </a:rPr>
              <a:t>https://standards.ieee.org/content/dam/ieee-standards/standards/web/documents/other/permissionltrs.zip</a:t>
            </a:r>
            <a:endParaRPr lang="en-US" dirty="0"/>
          </a:p>
          <a:p>
            <a:pPr marL="1200150" lvl="2" indent="-285750">
              <a:buSzPct val="150000"/>
              <a:buFont typeface="Arial" panose="020B0604020202020204" pitchFamily="34" charset="0"/>
              <a:buChar char="•"/>
            </a:pPr>
            <a:r>
              <a:rPr lang="en-US" dirty="0"/>
              <a:t>IEEE SA Copyright FAQs</a:t>
            </a:r>
          </a:p>
          <a:p>
            <a:pPr marL="1657350" lvl="3" indent="-285750">
              <a:buSzPct val="150000"/>
              <a:buFont typeface="Arial" panose="020B0604020202020204" pitchFamily="34" charset="0"/>
              <a:buChar char="•"/>
            </a:pPr>
            <a:r>
              <a:rPr lang="en-US" dirty="0">
                <a:hlinkClick r:id="rId5"/>
              </a:rPr>
              <a:t>http://standards.ieee.org/faqs/copyrights.html/</a:t>
            </a:r>
            <a:endParaRPr lang="en-US" dirty="0"/>
          </a:p>
          <a:p>
            <a:pPr marL="1200150" lvl="2" indent="-285750">
              <a:buSzPct val="150000"/>
              <a:buFont typeface="Arial" panose="020B0604020202020204" pitchFamily="34" charset="0"/>
              <a:buChar char="•"/>
            </a:pPr>
            <a:r>
              <a:rPr lang="en-US" dirty="0"/>
              <a:t>IEEE SA Best Practices for IEEE Standards Development </a:t>
            </a:r>
          </a:p>
          <a:p>
            <a:pPr marL="1657350" lvl="3" indent="-285750">
              <a:buSzPct val="150000"/>
              <a:buFont typeface="Arial" panose="020B0604020202020204" pitchFamily="34" charset="0"/>
              <a:buChar char="•"/>
            </a:pPr>
            <a:r>
              <a:rPr lang="en-US" dirty="0">
                <a:hlinkClick r:id="rId6"/>
              </a:rPr>
              <a:t>http://standards.ieee.org/develop/policies/best_practices_for_ieee_standards_development_051215.pdf</a:t>
            </a:r>
            <a:endParaRPr lang="en-US" dirty="0"/>
          </a:p>
          <a:p>
            <a:pPr marL="1200150" lvl="2" indent="-285750">
              <a:buSzPct val="150000"/>
              <a:buFont typeface="Arial" panose="020B0604020202020204" pitchFamily="34" charset="0"/>
              <a:buChar char="•"/>
            </a:pPr>
            <a:r>
              <a:rPr lang="en-US" dirty="0"/>
              <a:t>Distribution of Draft Standards (see 6.1.3 of the SASB Operations Manual)</a:t>
            </a:r>
          </a:p>
          <a:p>
            <a:pPr marL="1657350" lvl="3" indent="-285750">
              <a:buSzPct val="150000"/>
              <a:buFont typeface="Arial" panose="020B0604020202020204" pitchFamily="34" charset="0"/>
              <a:buChar char="•"/>
            </a:pPr>
            <a:r>
              <a:rPr lang="en-US" dirty="0">
                <a:hlinkClick r:id="rId3"/>
              </a:rPr>
              <a:t>https://standards.ieee.org/about/policies/opman/sect6.html</a:t>
            </a:r>
            <a:endParaRPr lang="en-US" dirty="0"/>
          </a:p>
          <a:p>
            <a:pPr marL="1200150" lvl="2" indent="-285750">
              <a:buSzPct val="150000"/>
              <a:buFont typeface="Arial" panose="020B0604020202020204" pitchFamily="34" charset="0"/>
              <a:buChar char="•"/>
            </a:pPr>
            <a:endParaRPr lang="en-US" altLang="en-US" sz="1600" dirty="0"/>
          </a:p>
        </p:txBody>
      </p:sp>
      <p:sp>
        <p:nvSpPr>
          <p:cNvPr id="6" name="Footer Placeholder 5"/>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8" name="Slide Number Placeholder 7">
            <a:extLst>
              <a:ext uri="{FF2B5EF4-FFF2-40B4-BE49-F238E27FC236}">
                <a16:creationId xmlns:a16="http://schemas.microsoft.com/office/drawing/2014/main" id="{AAC1A0D9-34EB-4421-F61A-F8271375435C}"/>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20</a:t>
            </a:fld>
            <a:endParaRPr lang="en-GB" dirty="0"/>
          </a:p>
        </p:txBody>
      </p:sp>
    </p:spTree>
    <p:extLst>
      <p:ext uri="{BB962C8B-B14F-4D97-AF65-F5344CB8AC3E}">
        <p14:creationId xmlns:p14="http://schemas.microsoft.com/office/powerpoint/2010/main" val="131171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800" dirty="0">
                <a:hlinkClick r:id="rId2"/>
              </a:rPr>
              <a:t>IEEE Code of Ethics</a:t>
            </a:r>
            <a:endParaRPr lang="en-US" sz="1800" dirty="0"/>
          </a:p>
          <a:p>
            <a:pPr lvl="1">
              <a:buFont typeface="Arial" panose="020B0604020202020204" pitchFamily="34" charset="0"/>
              <a:buChar char="•"/>
            </a:pPr>
            <a:r>
              <a:rPr lang="en-US" sz="1800" dirty="0">
                <a:hlinkClick r:id="rId3"/>
              </a:rPr>
              <a:t>IEEE Code of Conduct</a:t>
            </a:r>
            <a:endParaRPr lang="en-US" sz="180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800" i="1" dirty="0"/>
              <a:t>Uphold the highest standards of integrity, responsible behavior, and ethical and professional conduct</a:t>
            </a:r>
          </a:p>
          <a:p>
            <a:pPr lvl="1">
              <a:buFont typeface="Arial" panose="020B0604020202020204" pitchFamily="34" charset="0"/>
              <a:buChar char="•"/>
            </a:pPr>
            <a:r>
              <a:rPr lang="en-US" sz="1800" i="1" dirty="0"/>
              <a:t>Treat people fairly and with respect, to not engage in harassment, discrimination, or retaliation, and to protect people's privacy.</a:t>
            </a:r>
          </a:p>
          <a:p>
            <a:pPr lvl="1">
              <a:buFont typeface="Arial" panose="020B0604020202020204" pitchFamily="34" charset="0"/>
              <a:buChar char="•"/>
            </a:pPr>
            <a:r>
              <a:rPr lang="en-US" sz="180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91138408-7600-2456-CCBC-D1B17DBC0BE4}"/>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21</a:t>
            </a:fld>
            <a:endParaRPr lang="en-GB" dirty="0"/>
          </a:p>
        </p:txBody>
      </p:sp>
    </p:spTree>
    <p:extLst>
      <p:ext uri="{BB962C8B-B14F-4D97-AF65-F5344CB8AC3E}">
        <p14:creationId xmlns:p14="http://schemas.microsoft.com/office/powerpoint/2010/main" val="193308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pPr>
              <a:buFont typeface="Arial" panose="020B0604020202020204" pitchFamily="34" charset="0"/>
              <a:buChar char="•"/>
            </a:pPr>
            <a:r>
              <a:rPr lang="en-US" sz="2000" dirty="0"/>
              <a:t>This means participants:</a:t>
            </a:r>
          </a:p>
          <a:p>
            <a:pPr lvl="1">
              <a:buFont typeface="Arial" panose="020B0604020202020204" pitchFamily="34" charset="0"/>
              <a:buChar char="•"/>
            </a:pPr>
            <a:r>
              <a:rPr lang="en-US" sz="1800" b="1" dirty="0">
                <a:solidFill>
                  <a:srgbClr val="00B050"/>
                </a:solidFill>
              </a:rPr>
              <a:t>Shall act &amp; vote </a:t>
            </a:r>
            <a:r>
              <a:rPr lang="en-US" sz="1800" dirty="0"/>
              <a:t>based on their personal &amp; independent opinions derived from their expertise, knowledge, and qualifications</a:t>
            </a:r>
          </a:p>
          <a:p>
            <a:pPr lvl="1">
              <a:buFont typeface="Arial" panose="020B0604020202020204" pitchFamily="34" charset="0"/>
              <a:buChar char="•"/>
            </a:pPr>
            <a:r>
              <a:rPr lang="en-US" sz="1800" b="1" dirty="0">
                <a:solidFill>
                  <a:srgbClr val="FF0000"/>
                </a:solidFill>
              </a:rPr>
              <a:t>Shall not act or vote </a:t>
            </a:r>
            <a:r>
              <a:rPr lang="en-US" sz="180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800" b="1"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2000" dirty="0"/>
              <a:t>By participating in standards activities using the “</a:t>
            </a:r>
            <a:r>
              <a:rPr lang="en-US" sz="2000" i="1" dirty="0"/>
              <a:t>individual process</a:t>
            </a:r>
            <a:r>
              <a:rPr lang="en-US" sz="2000" dirty="0"/>
              <a:t>”, you are deemed to accept these requirements; if you are unable to satisfy these requirements then you shall immediately cease any participation</a:t>
            </a:r>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dirty="0"/>
              <a:t>Michael Montemurro, Huawei</a:t>
            </a:r>
          </a:p>
        </p:txBody>
      </p:sp>
      <p:sp>
        <p:nvSpPr>
          <p:cNvPr id="7" name="Slide Number Placeholder 6">
            <a:extLst>
              <a:ext uri="{FF2B5EF4-FFF2-40B4-BE49-F238E27FC236}">
                <a16:creationId xmlns:a16="http://schemas.microsoft.com/office/drawing/2014/main" id="{110A89E2-3353-1C94-DAE7-643CC3BAFEB2}"/>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22</a:t>
            </a:fld>
            <a:endParaRPr lang="en-GB" dirty="0"/>
          </a:p>
        </p:txBody>
      </p:sp>
    </p:spTree>
    <p:extLst>
      <p:ext uri="{BB962C8B-B14F-4D97-AF65-F5344CB8AC3E}">
        <p14:creationId xmlns:p14="http://schemas.microsoft.com/office/powerpoint/2010/main" val="13437058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a:t>(clause 5.2.1.3) specifies that “</a:t>
            </a:r>
            <a:r>
              <a:rPr lang="en-US" i="1" dirty="0"/>
              <a:t>the standards development process shall not be dominated by any single interest category, individual, or organization</a:t>
            </a:r>
            <a:r>
              <a:rPr lang="en-US" dirty="0"/>
              <a:t>”</a:t>
            </a:r>
          </a:p>
          <a:p>
            <a:pPr lvl="1">
              <a:buFont typeface="Arial" panose="020B0604020202020204" pitchFamily="34" charset="0"/>
              <a:buChar char="•"/>
            </a:pPr>
            <a:r>
              <a:rPr lang="en-US" sz="1800" dirty="0"/>
              <a:t>This means no participant may exercise “</a:t>
            </a:r>
            <a:r>
              <a:rPr lang="en-US" sz="1800" i="1" dirty="0"/>
              <a:t>authority, leadership, or influence by reason of superior leverage, strength, or representation to the exclusion of fair and equitable consideration of other viewpoints</a:t>
            </a:r>
            <a:r>
              <a:rPr lang="en-US" sz="1800" dirty="0"/>
              <a:t>” or “</a:t>
            </a:r>
            <a:r>
              <a:rPr lang="en-US" sz="1800" i="1" dirty="0"/>
              <a:t>to hinder the progress of the standards development activity</a:t>
            </a:r>
            <a:r>
              <a:rPr lang="en-US" sz="1800" dirty="0"/>
              <a:t>”</a:t>
            </a:r>
          </a:p>
          <a:p>
            <a:pPr>
              <a:buFont typeface="Arial" panose="020B0604020202020204" pitchFamily="34" charset="0"/>
              <a:buChar char="•"/>
            </a:pPr>
            <a:r>
              <a:rPr lang="en-US" dirty="0"/>
              <a:t>This rule applies equally to those participating in a standards development project and to that project’s leadership group</a:t>
            </a:r>
          </a:p>
          <a:p>
            <a:pPr>
              <a:buFont typeface="Arial" panose="020B0604020202020204" pitchFamily="34" charset="0"/>
              <a:buChar char="•"/>
            </a:pPr>
            <a:r>
              <a:rPr lang="en-US" dirty="0"/>
              <a:t>Any person who reasonably suspects that dominance is occurring in a standards development project is encouraged to bring the issue to the attention of the Standards Committee or the project’s IEEE-SA Program Manager</a:t>
            </a:r>
          </a:p>
        </p:txBody>
      </p:sp>
      <p:sp>
        <p:nvSpPr>
          <p:cNvPr id="7" name="Slide Number Placeholder 6">
            <a:extLst>
              <a:ext uri="{FF2B5EF4-FFF2-40B4-BE49-F238E27FC236}">
                <a16:creationId xmlns:a16="http://schemas.microsoft.com/office/drawing/2014/main" id="{AB8863C5-F8EE-6769-140E-A6D37D005DAB}"/>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23</a:t>
            </a:fld>
            <a:endParaRPr lang="en-GB" dirty="0"/>
          </a:p>
        </p:txBody>
      </p:sp>
      <p:sp>
        <p:nvSpPr>
          <p:cNvPr id="4" name="Footer Placeholder 3">
            <a:extLst>
              <a:ext uri="{FF2B5EF4-FFF2-40B4-BE49-F238E27FC236}">
                <a16:creationId xmlns:a16="http://schemas.microsoft.com/office/drawing/2014/main" id="{7D927882-2C08-85C2-31CC-78853CD25050}"/>
              </a:ext>
            </a:extLst>
          </p:cNvPr>
          <p:cNvSpPr>
            <a:spLocks noGrp="1"/>
          </p:cNvSpPr>
          <p:nvPr>
            <p:ph type="ftr" sz="quarter" idx="10"/>
          </p:nvPr>
        </p:nvSpPr>
        <p:spPr/>
        <p:txBody>
          <a:bodyPr/>
          <a:lstStyle/>
          <a:p>
            <a:pPr>
              <a:defRPr/>
            </a:pPr>
            <a:r>
              <a:rPr lang="en-US"/>
              <a:t>Michael Montemurro, Huawei</a:t>
            </a:r>
            <a:endParaRPr lang="en-US" dirty="0"/>
          </a:p>
        </p:txBody>
      </p:sp>
    </p:spTree>
    <p:extLst>
      <p:ext uri="{BB962C8B-B14F-4D97-AF65-F5344CB8AC3E}">
        <p14:creationId xmlns:p14="http://schemas.microsoft.com/office/powerpoint/2010/main" val="969542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Policy Documents</a:t>
            </a:r>
          </a:p>
        </p:txBody>
      </p:sp>
      <p:sp>
        <p:nvSpPr>
          <p:cNvPr id="3" name="Content Placeholder 2"/>
          <p:cNvSpPr>
            <a:spLocks noGrp="1"/>
          </p:cNvSpPr>
          <p:nvPr>
            <p:ph idx="1"/>
          </p:nvPr>
        </p:nvSpPr>
        <p:spPr/>
        <p:txBody>
          <a:bodyPr/>
          <a:lstStyle/>
          <a:p>
            <a:r>
              <a:rPr lang="en-US" sz="2000" dirty="0"/>
              <a:t>IEEE Code of Ethics</a:t>
            </a:r>
          </a:p>
          <a:p>
            <a:pPr lvl="1"/>
            <a:r>
              <a:rPr lang="en-US" sz="1800" dirty="0">
                <a:hlinkClick r:id="rId3"/>
              </a:rPr>
              <a:t>https://www.ieee.org/about/corporate/governance/p7-8.html</a:t>
            </a:r>
            <a:r>
              <a:rPr lang="en-US" sz="1800" dirty="0"/>
              <a:t> </a:t>
            </a:r>
          </a:p>
          <a:p>
            <a:r>
              <a:rPr lang="en-US" sz="2000" dirty="0"/>
              <a:t>IEEE Standards Association (IEEE-SA) Affiliation FAQ</a:t>
            </a:r>
          </a:p>
          <a:p>
            <a:pPr lvl="1"/>
            <a:r>
              <a:rPr lang="en-US" sz="1800" dirty="0">
                <a:hlinkClick r:id="rId4"/>
              </a:rPr>
              <a:t>https://standards.ieee.org/faqs/affiliation.html</a:t>
            </a:r>
            <a:r>
              <a:rPr lang="en-US" sz="1800" dirty="0"/>
              <a:t> </a:t>
            </a:r>
          </a:p>
          <a:p>
            <a:r>
              <a:rPr lang="en-US" sz="2000" dirty="0"/>
              <a:t>Antitrust and Competition Policy</a:t>
            </a:r>
          </a:p>
          <a:p>
            <a:pPr lvl="1"/>
            <a:r>
              <a:rPr lang="en-US" sz="1800" dirty="0">
                <a:hlinkClick r:id="rId5"/>
              </a:rPr>
              <a:t>https://standards.ieee.org/content/dam/ieee-standards/standards/web/documents/other/antitrust.pdf  </a:t>
            </a:r>
            <a:endParaRPr lang="en-US" sz="1800" dirty="0">
              <a:hlinkClick r:id="rId6"/>
            </a:endParaRPr>
          </a:p>
          <a:p>
            <a:r>
              <a:rPr lang="en-US" sz="2000" dirty="0"/>
              <a:t>Letter of Assurance Form</a:t>
            </a:r>
          </a:p>
          <a:p>
            <a:pPr lvl="1"/>
            <a:r>
              <a:rPr lang="en-US" sz="1800" dirty="0">
                <a:hlinkClick r:id="rId7"/>
              </a:rPr>
              <a:t>http://standards.ieee.org/develop/policies/bylaws/sect6-7.html#loa</a:t>
            </a:r>
            <a:r>
              <a:rPr lang="en-US" sz="1800" dirty="0"/>
              <a:t> </a:t>
            </a:r>
          </a:p>
          <a:p>
            <a:pPr lvl="1"/>
            <a:r>
              <a:rPr lang="en-US" sz="1800" dirty="0">
                <a:hlinkClick r:id="rId8"/>
              </a:rPr>
              <a:t>https://mentor.ieee.org/myproject/Public//mytools/mob/loa.pdf</a:t>
            </a:r>
            <a:endParaRPr lang="en-US" sz="1800" dirty="0">
              <a:hlinkClick r:id="rId6"/>
            </a:endParaRPr>
          </a:p>
          <a:p>
            <a:r>
              <a:rPr lang="en-US" sz="2000" dirty="0"/>
              <a:t>IEEE SA Patent FAQ &amp; Patent policy tutorial</a:t>
            </a:r>
          </a:p>
          <a:p>
            <a:pPr lvl="1"/>
            <a:r>
              <a:rPr lang="en-US" sz="1800" dirty="0">
                <a:hlinkClick r:id="rId9"/>
              </a:rPr>
              <a:t>https://standards.ieee.org/content/dam/ieee-standards/standards/web/documents/other/patents.pdf</a:t>
            </a:r>
            <a:endParaRPr lang="en-US" sz="1800" dirty="0"/>
          </a:p>
          <a:p>
            <a:pPr lvl="1"/>
            <a:r>
              <a:rPr lang="en-US" sz="1800" dirty="0">
                <a:hlinkClick r:id="rId10"/>
              </a:rPr>
              <a:t>https://mentor.ieee.org/myproject/Public/mytools/mob/patut.pdf </a:t>
            </a:r>
            <a:endParaRPr lang="en-US" sz="18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B381C2A9-2FF3-466E-C914-A2DD53EC1F30}"/>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24</a:t>
            </a:fld>
            <a:endParaRPr lang="en-GB" dirty="0"/>
          </a:p>
        </p:txBody>
      </p:sp>
    </p:spTree>
    <p:extLst>
      <p:ext uri="{BB962C8B-B14F-4D97-AF65-F5344CB8AC3E}">
        <p14:creationId xmlns:p14="http://schemas.microsoft.com/office/powerpoint/2010/main" val="8981368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 SA Rules Documents</a:t>
            </a:r>
          </a:p>
        </p:txBody>
      </p:sp>
      <p:sp>
        <p:nvSpPr>
          <p:cNvPr id="3" name="Content Placeholder 2"/>
          <p:cNvSpPr>
            <a:spLocks noGrp="1"/>
          </p:cNvSpPr>
          <p:nvPr>
            <p:ph idx="1"/>
          </p:nvPr>
        </p:nvSpPr>
        <p:spPr/>
        <p:txBody>
          <a:bodyPr/>
          <a:lstStyle/>
          <a:p>
            <a:endParaRPr lang="en-US" dirty="0"/>
          </a:p>
          <a:p>
            <a:r>
              <a:rPr lang="en-US" dirty="0"/>
              <a:t>The current version of the IEEE SA Standards Board Bylaws is available at: </a:t>
            </a:r>
          </a:p>
          <a:p>
            <a:pPr lvl="1">
              <a:buNone/>
            </a:pPr>
            <a:r>
              <a:rPr lang="en-US" sz="1800" dirty="0">
                <a:hlinkClick r:id="rId3"/>
              </a:rPr>
              <a:t>http://standards.ieee.org/develop/policies/bylaws/index.html</a:t>
            </a:r>
            <a:r>
              <a:rPr lang="en-US" sz="1800" dirty="0"/>
              <a:t> (HTML version) </a:t>
            </a:r>
          </a:p>
          <a:p>
            <a:pPr lvl="1">
              <a:buNone/>
            </a:pPr>
            <a:r>
              <a:rPr lang="en-US" sz="1800" dirty="0">
                <a:hlinkClick r:id="rId4"/>
              </a:rPr>
              <a:t>http://standards.ieee.org/develop/policies/bylaws/sb_bylaws.pdf</a:t>
            </a:r>
            <a:r>
              <a:rPr lang="en-US" sz="1800" dirty="0"/>
              <a:t> (PDF version)</a:t>
            </a:r>
            <a:r>
              <a:rPr lang="en-US" sz="1400" dirty="0"/>
              <a:t> </a:t>
            </a:r>
          </a:p>
          <a:p>
            <a:pPr>
              <a:buNone/>
            </a:pPr>
            <a:br>
              <a:rPr lang="en-US" sz="1600" dirty="0"/>
            </a:br>
            <a:endParaRPr lang="en-US" sz="1600" dirty="0"/>
          </a:p>
          <a:p>
            <a:r>
              <a:rPr lang="en-US" dirty="0"/>
              <a:t>The current version of the IEEE SA Standards Board Operations Manual is available at: </a:t>
            </a:r>
          </a:p>
          <a:p>
            <a:pPr lvl="1">
              <a:buNone/>
            </a:pPr>
            <a:r>
              <a:rPr lang="en-US" sz="1800" dirty="0">
                <a:hlinkClick r:id="rId5"/>
              </a:rPr>
              <a:t>http://standards.ieee.org/develop/policies/opman/index.html</a:t>
            </a:r>
            <a:r>
              <a:rPr lang="en-US" sz="1800" dirty="0"/>
              <a:t> (HTML version) </a:t>
            </a:r>
          </a:p>
          <a:p>
            <a:pPr lvl="1">
              <a:buNone/>
            </a:pPr>
            <a:r>
              <a:rPr lang="en-US" sz="1800" dirty="0">
                <a:hlinkClick r:id="rId6"/>
              </a:rPr>
              <a:t>http://standards.ieee.org/develop/policies/opman/sb_om.pdf</a:t>
            </a:r>
            <a:r>
              <a:rPr lang="en-US" sz="1800" dirty="0"/>
              <a:t> (PDF version) </a:t>
            </a:r>
            <a:endParaRPr lang="en-US" sz="1600" dirty="0"/>
          </a:p>
          <a:p>
            <a:pPr>
              <a:buNone/>
            </a:pPr>
            <a:endParaRPr lang="en-GB" sz="1200" dirty="0"/>
          </a:p>
        </p:txBody>
      </p:sp>
      <p:sp>
        <p:nvSpPr>
          <p:cNvPr id="5" name="Footer Placeholder 4"/>
          <p:cNvSpPr>
            <a:spLocks noGrp="1"/>
          </p:cNvSpPr>
          <p:nvPr>
            <p:ph type="ftr" sz="quarter" idx="10"/>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pPr>
              <a:defRPr/>
            </a:pPr>
            <a:r>
              <a:rPr lang="en-GB" dirty="0"/>
              <a:t>Michael Montemurro, Huawei</a:t>
            </a:r>
            <a:endParaRPr lang="en-US" dirty="0"/>
          </a:p>
        </p:txBody>
      </p:sp>
      <p:sp>
        <p:nvSpPr>
          <p:cNvPr id="7" name="Slide Number Placeholder 6">
            <a:extLst>
              <a:ext uri="{FF2B5EF4-FFF2-40B4-BE49-F238E27FC236}">
                <a16:creationId xmlns:a16="http://schemas.microsoft.com/office/drawing/2014/main" id="{4312C110-CED9-D565-6378-8800EEEAA876}"/>
              </a:ext>
            </a:extLst>
          </p:cNvPr>
          <p:cNvSpPr>
            <a:spLocks noGrp="1"/>
          </p:cNvSpPr>
          <p:nvPr>
            <p:ph type="sldNum" sz="quarter" idx="11"/>
          </p:nvPr>
        </p:nvSpPr>
        <p:spPr bwMode="auto">
          <a:prstGeom prst="rect">
            <a:avLst/>
          </a:prstGeom>
          <a:noFill/>
          <a:ln w="9525">
            <a:noFill/>
            <a:round/>
            <a:headEnd/>
            <a:tailEnd/>
          </a:ln>
          <a:effectLst/>
        </p:spPr>
        <p:txBody>
          <a:bodyPr vert="horz" wrap="square" lIns="0" tIns="0" rIns="0" bIns="0" numCol="1" anchor="t" anchorCtr="0" compatLnSpc="1">
            <a:prstTxWarp prst="textNoShape">
              <a:avLst/>
            </a:prstTxWarp>
          </a:bodyPr>
          <a:lstStyle>
            <a:defPPr>
              <a:defRPr lang="en-GB"/>
            </a:defPPr>
            <a:lvl1pPr algn="ctr" defTabSz="449263" rtl="0"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kern="1200">
                <a:solidFill>
                  <a:srgbClr val="000000"/>
                </a:solidFill>
                <a:latin typeface="Times New Roman" pitchFamily="16" charset="0"/>
                <a:ea typeface="MS Gothic" charset="-128"/>
                <a:cs typeface="Arial Unicode MS" charset="0"/>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a:lstStyle>
          <a:p>
            <a:r>
              <a:rPr lang="en-GB"/>
              <a:t>Slide </a:t>
            </a:r>
            <a:fld id="{440F5867-744E-4AA6-B0ED-4C44D2DFBB7B}" type="slidenum">
              <a:rPr lang="en-GB" smtClean="0"/>
              <a:pPr/>
              <a:t>25</a:t>
            </a:fld>
            <a:endParaRPr lang="en-GB" dirty="0"/>
          </a:p>
        </p:txBody>
      </p:sp>
    </p:spTree>
    <p:extLst>
      <p:ext uri="{BB962C8B-B14F-4D97-AF65-F5344CB8AC3E}">
        <p14:creationId xmlns:p14="http://schemas.microsoft.com/office/powerpoint/2010/main" val="2221805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a:xfrm>
            <a:off x="457200" y="685800"/>
            <a:ext cx="10820400" cy="1066800"/>
          </a:xfrm>
        </p:spPr>
        <p:txBody>
          <a:bodyPr/>
          <a:lstStyle/>
          <a:p>
            <a:r>
              <a:rPr lang="en-US" dirty="0"/>
              <a:t>Registration for the September IEEE 802 interim session</a:t>
            </a:r>
            <a:endParaRPr lang="en-CA" dirty="0"/>
          </a:p>
        </p:txBody>
      </p:sp>
      <p:sp>
        <p:nvSpPr>
          <p:cNvPr id="8195" name="Rectangle 3"/>
          <p:cNvSpPr>
            <a:spLocks noGrp="1" noChangeArrowheads="1"/>
          </p:cNvSpPr>
          <p:nvPr>
            <p:ph idx="1"/>
          </p:nvPr>
        </p:nvSpPr>
        <p:spPr/>
        <p:txBody>
          <a:bodyPr/>
          <a:lstStyle/>
          <a:p>
            <a:pPr marL="0" indent="0">
              <a:buNone/>
            </a:pPr>
            <a:r>
              <a:rPr lang="en-US" sz="1800" dirty="0"/>
              <a:t>This meeting is part of the September IEEE 802 interim session</a:t>
            </a:r>
          </a:p>
          <a:p>
            <a:pPr marL="0" indent="0">
              <a:buNone/>
            </a:pPr>
            <a:endParaRPr lang="en-US" sz="1800" dirty="0"/>
          </a:p>
          <a:p>
            <a:pPr marL="0" indent="0">
              <a:buNone/>
            </a:pPr>
            <a:r>
              <a:rPr lang="en-US" sz="1800" dirty="0"/>
              <a:t>You must pay the registration fee whether attending in-person or remotely</a:t>
            </a:r>
          </a:p>
          <a:p>
            <a:pPr marL="0" indent="0">
              <a:buNone/>
            </a:pPr>
            <a:endParaRPr lang="en-US" sz="1800" dirty="0"/>
          </a:p>
          <a:p>
            <a:pPr marL="0" indent="0">
              <a:buNone/>
            </a:pPr>
            <a:r>
              <a:rPr lang="en-US" sz="1800" dirty="0"/>
              <a:t>If you have not already done so, you can register here:</a:t>
            </a:r>
          </a:p>
          <a:p>
            <a:pPr marL="0" indent="0">
              <a:buNone/>
            </a:pPr>
            <a:endParaRPr lang="en-US" sz="1800" dirty="0"/>
          </a:p>
          <a:p>
            <a:pPr marL="0" indent="0">
              <a:buNone/>
            </a:pPr>
            <a:r>
              <a:rPr lang="en-US" sz="1800" dirty="0">
                <a:hlinkClick r:id="rId3"/>
              </a:rPr>
              <a:t>https://cvent.me/NMqv0R</a:t>
            </a:r>
            <a:r>
              <a:rPr lang="en-US" sz="1800" dirty="0"/>
              <a:t> </a:t>
            </a:r>
          </a:p>
          <a:p>
            <a:pPr marL="0" indent="0">
              <a:buNone/>
            </a:pPr>
            <a:endParaRPr lang="en-US" sz="1800" dirty="0"/>
          </a:p>
          <a:p>
            <a:pPr marL="0" indent="0">
              <a:buNone/>
            </a:pPr>
            <a:r>
              <a:rPr lang="en-US" sz="1800" dirty="0"/>
              <a:t>If you do not intend to register for this session you must leave this meeting and, if</a:t>
            </a:r>
          </a:p>
          <a:p>
            <a:pPr marL="0" indent="0">
              <a:buNone/>
            </a:pPr>
            <a:r>
              <a:rPr lang="en-US" sz="1800" dirty="0"/>
              <a:t>you have logged attendance on IMAT, email the 802.11 chair or vice chairs to</a:t>
            </a:r>
          </a:p>
          <a:p>
            <a:pPr marL="0" indent="0">
              <a:buNone/>
            </a:pPr>
            <a:r>
              <a:rPr lang="en-US" sz="1800" dirty="0"/>
              <a:t>have your attendance cancelled</a:t>
            </a:r>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3</a:t>
            </a:fld>
            <a:endParaRPr lang="en-US" altLang="en-US" sz="1200" b="0"/>
          </a:p>
        </p:txBody>
      </p:sp>
    </p:spTree>
    <p:extLst>
      <p:ext uri="{BB962C8B-B14F-4D97-AF65-F5344CB8AC3E}">
        <p14:creationId xmlns:p14="http://schemas.microsoft.com/office/powerpoint/2010/main" val="242376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5B411-356B-4362-90AA-30C6AD27300A}"/>
              </a:ext>
            </a:extLst>
          </p:cNvPr>
          <p:cNvSpPr>
            <a:spLocks noGrp="1"/>
          </p:cNvSpPr>
          <p:nvPr>
            <p:ph type="title"/>
          </p:nvPr>
        </p:nvSpPr>
        <p:spPr/>
        <p:txBody>
          <a:bodyPr/>
          <a:lstStyle/>
          <a:p>
            <a:r>
              <a:rPr lang="en-CA" dirty="0"/>
              <a:t>Chair’s welcome and Patent Reminder</a:t>
            </a:r>
          </a:p>
        </p:txBody>
      </p:sp>
      <p:sp>
        <p:nvSpPr>
          <p:cNvPr id="8195" name="Rectangle 3"/>
          <p:cNvSpPr>
            <a:spLocks noGrp="1" noChangeArrowheads="1"/>
          </p:cNvSpPr>
          <p:nvPr>
            <p:ph idx="1"/>
          </p:nvPr>
        </p:nvSpPr>
        <p:spPr/>
        <p:txBody>
          <a:bodyPr/>
          <a:lstStyle/>
          <a:p>
            <a:r>
              <a:rPr lang="en-US" altLang="en-US" sz="1800" dirty="0"/>
              <a:t>Please announce your affiliation when you first address the group during a meeting slot</a:t>
            </a:r>
          </a:p>
          <a:p>
            <a:r>
              <a:rPr lang="en-US" altLang="en-US" sz="1800" dirty="0"/>
              <a:t>Cell Phones to be silent or Off</a:t>
            </a:r>
          </a:p>
          <a:p>
            <a:r>
              <a:rPr lang="en-US" altLang="en-US" sz="1800" dirty="0"/>
              <a:t>Attendance recording procedures</a:t>
            </a:r>
          </a:p>
          <a:p>
            <a:pPr lvl="1"/>
            <a:r>
              <a:rPr lang="en-US" altLang="zh-CN" sz="1600" u="sng" dirty="0">
                <a:hlinkClick r:id="rId3"/>
              </a:rPr>
              <a:t>https://imat.ieee.org/attendance</a:t>
            </a:r>
            <a:r>
              <a:rPr lang="en-US" altLang="zh-CN" sz="1600" dirty="0"/>
              <a:t> </a:t>
            </a:r>
            <a:endParaRPr lang="en-US" altLang="en-US" sz="1600" dirty="0"/>
          </a:p>
          <a:p>
            <a:r>
              <a:rPr lang="en-US" altLang="en-US" sz="1800" dirty="0"/>
              <a:t>Documentation</a:t>
            </a:r>
          </a:p>
          <a:p>
            <a:pPr lvl="1" algn="just"/>
            <a:r>
              <a:rPr lang="en-US" altLang="en-US" sz="1600" dirty="0">
                <a:hlinkClick r:id="rId4"/>
              </a:rPr>
              <a:t>http://mentor.ieee.org</a:t>
            </a:r>
            <a:endParaRPr lang="en-US" altLang="en-US" sz="1600" dirty="0"/>
          </a:p>
          <a:p>
            <a:pPr lvl="1" algn="just"/>
            <a:r>
              <a:rPr lang="en-US" altLang="en-US" sz="1600" dirty="0"/>
              <a:t>Use “</a:t>
            </a:r>
            <a:r>
              <a:rPr lang="en-US" altLang="ja-JP" sz="1600" dirty="0" err="1">
                <a:solidFill>
                  <a:srgbClr val="0000FF"/>
                </a:solidFill>
              </a:rPr>
              <a:t>TGm</a:t>
            </a:r>
            <a:r>
              <a:rPr lang="en-US" altLang="en-US" sz="1600" dirty="0"/>
              <a:t>”</a:t>
            </a:r>
            <a:r>
              <a:rPr lang="en-US" altLang="ja-JP" sz="1600" dirty="0"/>
              <a:t> for submission</a:t>
            </a:r>
          </a:p>
          <a:p>
            <a:pPr lvl="1" algn="just"/>
            <a:r>
              <a:rPr lang="en-US" altLang="en-US" sz="1600" dirty="0"/>
              <a:t>If you plan to make a submission, be sure it does not contain company logos or advertising</a:t>
            </a:r>
          </a:p>
          <a:p>
            <a:pPr lvl="1" algn="just"/>
            <a:r>
              <a:rPr lang="en-US" altLang="en-US" sz="1600" b="1" dirty="0">
                <a:solidFill>
                  <a:srgbClr val="FF0000"/>
                </a:solidFill>
              </a:rPr>
              <a:t>Documents are prepared by individuals, not companies</a:t>
            </a:r>
          </a:p>
          <a:p>
            <a:r>
              <a:rPr lang="en-US" altLang="en-US" sz="1800" dirty="0"/>
              <a:t>Questions on voting status, ballot pool status, email reflector, document server, or member</a:t>
            </a:r>
            <a:r>
              <a:rPr lang="en-US" altLang="ja-JP" sz="1800" dirty="0"/>
              <a:t>’s area access</a:t>
            </a:r>
          </a:p>
          <a:p>
            <a:pPr lvl="1"/>
            <a:r>
              <a:rPr lang="en-US" altLang="en-US" sz="1600" dirty="0"/>
              <a:t>Contact Jon Rosdahl –  </a:t>
            </a:r>
            <a:r>
              <a:rPr lang="en-US" altLang="en-US" sz="1600" dirty="0">
                <a:hlinkClick r:id="rId5"/>
              </a:rPr>
              <a:t>jrosdahl@ieee.org</a:t>
            </a:r>
            <a:endParaRPr lang="en-US" altLang="en-US" sz="1600" dirty="0"/>
          </a:p>
          <a:p>
            <a:r>
              <a:rPr lang="en-US" altLang="zh-CN" sz="1800" dirty="0"/>
              <a:t>Patent, copyright, participation policy reminder – See slides 15-25</a:t>
            </a:r>
            <a:endParaRPr lang="zh-CN" altLang="en-US" sz="1800" dirty="0"/>
          </a:p>
        </p:txBody>
      </p:sp>
      <p:sp>
        <p:nvSpPr>
          <p:cNvPr id="8197" name="Footer Placeholder 4"/>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Michael Montemurro, Huawei</a:t>
            </a:r>
          </a:p>
        </p:txBody>
      </p:sp>
      <p:sp>
        <p:nvSpPr>
          <p:cNvPr id="819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Slide </a:t>
            </a:r>
            <a:fld id="{87201003-0ED1-41BE-B15E-A3F7676968BE}" type="slidenum">
              <a:rPr lang="en-US" altLang="en-US" sz="1200" b="0"/>
              <a:pPr>
                <a:spcBef>
                  <a:spcPct val="0"/>
                </a:spcBef>
                <a:buFontTx/>
                <a:buNone/>
              </a:pPr>
              <a:t>4</a:t>
            </a:fld>
            <a:endParaRPr lang="en-US" altLang="en-US" sz="1200" b="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5</a:t>
            </a:fld>
            <a:endParaRPr lang="en-US"/>
          </a:p>
        </p:txBody>
      </p:sp>
      <p:sp>
        <p:nvSpPr>
          <p:cNvPr id="4101" name="Rectangle 2"/>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p:cNvSpPr>
            <a:spLocks noChangeArrowheads="1"/>
          </p:cNvSpPr>
          <p:nvPr/>
        </p:nvSpPr>
        <p:spPr bwMode="auto">
          <a:xfrm>
            <a:off x="1981200" y="1371600"/>
            <a:ext cx="96012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Monday September 15,  4pm HST</a:t>
            </a:r>
          </a:p>
          <a:p>
            <a:pPr lvl="1"/>
            <a:r>
              <a:rPr lang="en-US" altLang="en-US" dirty="0"/>
              <a:t>Chair’s Welcome, Policy &amp; patent reminder</a:t>
            </a:r>
          </a:p>
          <a:p>
            <a:pPr lvl="1"/>
            <a:r>
              <a:rPr lang="en-US" altLang="en-US" dirty="0"/>
              <a:t>Approve agenda</a:t>
            </a:r>
          </a:p>
          <a:p>
            <a:pPr lvl="1"/>
            <a:r>
              <a:rPr lang="en-GB" dirty="0"/>
              <a:t>Editor Report – Huang (Intel) &amp; Au (Huawei)</a:t>
            </a:r>
          </a:p>
          <a:p>
            <a:pPr lvl="1"/>
            <a:r>
              <a:rPr lang="en-GB" dirty="0"/>
              <a:t>Comment resolution</a:t>
            </a:r>
          </a:p>
          <a:p>
            <a:pPr lvl="2"/>
            <a:r>
              <a:rPr lang="en-US" altLang="en-US" sz="1800" dirty="0"/>
              <a:t>CID x – Reduced ANQP latency – 11-25/270 – </a:t>
            </a:r>
            <a:r>
              <a:rPr lang="en-US" altLang="en-US" sz="1800" dirty="0" err="1"/>
              <a:t>Neishaboori</a:t>
            </a:r>
            <a:r>
              <a:rPr lang="en-US" altLang="en-US" sz="1800" dirty="0"/>
              <a:t> (GM)</a:t>
            </a:r>
          </a:p>
          <a:p>
            <a:pPr lvl="2"/>
            <a:r>
              <a:rPr lang="en-US" altLang="en-US" sz="1800" dirty="0"/>
              <a:t>CID x – CR on replacement link – 11-25/1476 – Shafin (Samsung)</a:t>
            </a:r>
          </a:p>
          <a:p>
            <a:pPr lvl="2"/>
            <a:r>
              <a:rPr lang="en-US" altLang="en-US" sz="1800" dirty="0"/>
              <a:t>CID x - FTM between non-associated STAs – doc 11-25/1473 – Segev (Intel)</a:t>
            </a:r>
          </a:p>
          <a:p>
            <a:pPr lvl="2"/>
            <a:r>
              <a:rPr lang="en-US" altLang="en-US" sz="18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2478274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DFFBF-47BB-478E-2F5E-1CA6795E2152}"/>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257A0554-7DD6-5B4C-134B-013EA9D4BB8B}"/>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654FBA86-909B-58FA-E657-042F791362B1}"/>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6</a:t>
            </a:fld>
            <a:endParaRPr lang="en-US"/>
          </a:p>
        </p:txBody>
      </p:sp>
      <p:sp>
        <p:nvSpPr>
          <p:cNvPr id="4101" name="Rectangle 2">
            <a:extLst>
              <a:ext uri="{FF2B5EF4-FFF2-40B4-BE49-F238E27FC236}">
                <a16:creationId xmlns:a16="http://schemas.microsoft.com/office/drawing/2014/main" id="{97C861A9-F8B7-456B-B1B3-6AF1B277638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5B6BC3-A277-773F-AC22-EEFAA9538C3D}"/>
              </a:ext>
            </a:extLst>
          </p:cNvPr>
          <p:cNvSpPr>
            <a:spLocks noChangeArrowheads="1"/>
          </p:cNvSpPr>
          <p:nvPr/>
        </p:nvSpPr>
        <p:spPr bwMode="auto">
          <a:xfrm>
            <a:off x="1981200" y="1371600"/>
            <a:ext cx="99060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10:30am HST</a:t>
            </a:r>
            <a:endParaRPr lang="en-GB" dirty="0"/>
          </a:p>
          <a:p>
            <a:pPr lvl="1"/>
            <a:r>
              <a:rPr lang="en-GB" dirty="0"/>
              <a:t>Agenda approval</a:t>
            </a:r>
          </a:p>
          <a:p>
            <a:pPr lvl="1"/>
            <a:r>
              <a:rPr lang="en-GB" dirty="0"/>
              <a:t>Comment resolution</a:t>
            </a:r>
          </a:p>
          <a:p>
            <a:pPr lvl="2"/>
            <a:r>
              <a:rPr lang="en-US" altLang="en-US" sz="2000" dirty="0"/>
              <a:t>CID x – Editorial fix for device ID – 11-25/1491 – Li (ZTE)</a:t>
            </a:r>
          </a:p>
          <a:p>
            <a:pPr lvl="2"/>
            <a:r>
              <a:rPr lang="en-US" altLang="en-US" sz="2000" dirty="0"/>
              <a:t>CID x – CR for PASN ID in MLO – 11-25/1490 – Li (ZTE)</a:t>
            </a:r>
          </a:p>
          <a:p>
            <a:pPr lvl="2"/>
            <a:r>
              <a:rPr lang="en-US" altLang="en-US" sz="2000" dirty="0"/>
              <a:t>CID x – CFP for Ranging and Sensing –11-24/1156 – </a:t>
            </a:r>
            <a:r>
              <a:rPr lang="en-US" altLang="en-US" sz="2000" dirty="0" err="1"/>
              <a:t>Asterjadhi</a:t>
            </a:r>
            <a:r>
              <a:rPr lang="en-US" altLang="en-US" sz="2000" dirty="0"/>
              <a:t> (Qualcomm) </a:t>
            </a:r>
          </a:p>
          <a:p>
            <a:pPr lvl="2"/>
            <a:r>
              <a:rPr lang="en-US" altLang="en-US" sz="2000" dirty="0"/>
              <a:t>CID x – 2 MHz channels for EU – 11-25/337 – Halasz (Morse Micro)</a:t>
            </a:r>
          </a:p>
          <a:p>
            <a:pPr lvl="2"/>
            <a:r>
              <a:rPr lang="en-US" altLang="en-US" sz="2000" dirty="0"/>
              <a:t>CID x – MLO extension for CFP – 11-25/1461 – Huang (Intel)</a:t>
            </a:r>
          </a:p>
          <a:p>
            <a:pPr lvl="2"/>
            <a:r>
              <a:rPr lang="en-US" altLang="en-US" sz="2000" dirty="0"/>
              <a:t>CID x– LB289 CR for 9.6.38.14 – 11-25/1457 – Hsu (</a:t>
            </a:r>
            <a:r>
              <a:rPr lang="en-US" altLang="en-US" sz="2000" dirty="0" err="1"/>
              <a:t>Mediatek</a:t>
            </a:r>
            <a:r>
              <a:rPr lang="en-US" altLang="en-US" sz="2000" dirty="0"/>
              <a:t>)</a:t>
            </a:r>
          </a:p>
          <a:p>
            <a:pPr lvl="2"/>
            <a:r>
              <a:rPr lang="en-US" altLang="en-US" sz="2000" dirty="0"/>
              <a:t>Misc CIDs – Misc Topics – 11-25/1614 – Patil (Qualcomm)</a:t>
            </a:r>
          </a:p>
          <a:p>
            <a:pPr lvl="2"/>
            <a:r>
              <a:rPr lang="en-US" altLang="en-US" sz="2000" dirty="0"/>
              <a:t>Trivial Editorial CIDs – 11-25/16</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1491747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78D95-2237-2A82-09B9-479EBFCF6C93}"/>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0BBABDD-DC41-3AA9-C148-E8E085DC3EE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C9C6052-0BCF-AF2B-8560-94DA633E8675}"/>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7</a:t>
            </a:fld>
            <a:endParaRPr lang="en-US"/>
          </a:p>
        </p:txBody>
      </p:sp>
      <p:sp>
        <p:nvSpPr>
          <p:cNvPr id="4101" name="Rectangle 2">
            <a:extLst>
              <a:ext uri="{FF2B5EF4-FFF2-40B4-BE49-F238E27FC236}">
                <a16:creationId xmlns:a16="http://schemas.microsoft.com/office/drawing/2014/main" id="{BA9F13CE-DA99-9FF1-BA18-2EED08E748ED}"/>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67150DE0-059D-3559-8D4D-3EB178315DA4}"/>
              </a:ext>
            </a:extLst>
          </p:cNvPr>
          <p:cNvSpPr>
            <a:spLocks noChangeArrowheads="1"/>
          </p:cNvSpPr>
          <p:nvPr/>
        </p:nvSpPr>
        <p:spPr bwMode="auto">
          <a:xfrm>
            <a:off x="1981200" y="1371600"/>
            <a:ext cx="100584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Tuesday September 16,  4pm HST</a:t>
            </a:r>
            <a:endParaRPr lang="en-GB" dirty="0"/>
          </a:p>
          <a:p>
            <a:pPr lvl="1"/>
            <a:r>
              <a:rPr lang="en-GB" dirty="0"/>
              <a:t>Agenda approval</a:t>
            </a:r>
          </a:p>
          <a:p>
            <a:pPr lvl="1"/>
            <a:r>
              <a:rPr lang="en-GB" dirty="0"/>
              <a:t>Comment resolution</a:t>
            </a:r>
          </a:p>
          <a:p>
            <a:pPr lvl="2"/>
            <a:r>
              <a:rPr lang="en-US" altLang="en-US" sz="2000" dirty="0"/>
              <a:t>CID x – DSSS TX power ramp – 11-25/1507 – Kim (Qualcomm)</a:t>
            </a:r>
          </a:p>
          <a:p>
            <a:pPr lvl="2"/>
            <a:r>
              <a:rPr lang="en-US" altLang="en-US" sz="2000" dirty="0"/>
              <a:t>CID x – TX spectral mask clarification – 11-25/1511 – Kim (Qualcomm)</a:t>
            </a:r>
          </a:p>
          <a:p>
            <a:pPr lvl="2"/>
            <a:r>
              <a:rPr lang="en-US" altLang="en-US" sz="2000" dirty="0"/>
              <a:t>CID x – Country element in 6 GHz clarification – 11-25/1509 – Kim (Qualcomm)</a:t>
            </a:r>
          </a:p>
          <a:p>
            <a:pPr lvl="2"/>
            <a:r>
              <a:rPr lang="en-US" altLang="en-US" sz="2000" dirty="0"/>
              <a:t>CID x – TPC Report element clarification – 11-25/1508 – Kim (Qualcomm)</a:t>
            </a:r>
          </a:p>
          <a:p>
            <a:pPr lvl="2"/>
            <a:r>
              <a:rPr lang="en-US" altLang="en-US" sz="2000" dirty="0"/>
              <a:t>CID x – 40 MHz channels in China 5 GHz band – 11-25/1510 – Kim (Qualcomm)</a:t>
            </a:r>
          </a:p>
          <a:p>
            <a:pPr lvl="2"/>
            <a:r>
              <a:rPr lang="en-US" altLang="en-US" sz="2000" dirty="0"/>
              <a:t>CID x – Puncturing with LPI APs – 11-25/288 – Hart (Cisco)</a:t>
            </a:r>
          </a:p>
          <a:p>
            <a:pPr lvl="2"/>
            <a:r>
              <a:rPr lang="en-US" altLang="en-US" sz="2000" dirty="0"/>
              <a:t>CID x – Availability harmonization – 11-25/255 – Hart  (Cisco)</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90897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AC138-F485-4466-F5BE-C97BA2A13430}"/>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5F2F48FD-8BD7-6F41-F863-4F39D3BE3FFE}"/>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E4DBC73E-511E-6451-B78B-6DC5840B1FC0}"/>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8</a:t>
            </a:fld>
            <a:endParaRPr lang="en-US"/>
          </a:p>
        </p:txBody>
      </p:sp>
      <p:sp>
        <p:nvSpPr>
          <p:cNvPr id="4101" name="Rectangle 2">
            <a:extLst>
              <a:ext uri="{FF2B5EF4-FFF2-40B4-BE49-F238E27FC236}">
                <a16:creationId xmlns:a16="http://schemas.microsoft.com/office/drawing/2014/main" id="{5323D97E-EA01-816E-EFE8-07AAB0B09E44}"/>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4103" name="Rectangle 19">
            <a:extLst>
              <a:ext uri="{FF2B5EF4-FFF2-40B4-BE49-F238E27FC236}">
                <a16:creationId xmlns:a16="http://schemas.microsoft.com/office/drawing/2014/main" id="{EB04A299-6A3E-6C1D-497B-BE7286382B30}"/>
              </a:ext>
            </a:extLst>
          </p:cNvPr>
          <p:cNvSpPr>
            <a:spLocks noChangeArrowheads="1"/>
          </p:cNvSpPr>
          <p:nvPr/>
        </p:nvSpPr>
        <p:spPr bwMode="auto">
          <a:xfrm>
            <a:off x="1752600" y="1371600"/>
            <a:ext cx="98298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Wednesday September 17,  4pm HST</a:t>
            </a:r>
            <a:endParaRPr lang="en-GB" dirty="0"/>
          </a:p>
          <a:p>
            <a:pPr lvl="1"/>
            <a:r>
              <a:rPr lang="en-GB" dirty="0"/>
              <a:t>Agenda approval</a:t>
            </a:r>
          </a:p>
          <a:p>
            <a:pPr lvl="1"/>
            <a:r>
              <a:rPr lang="en-GB" dirty="0"/>
              <a:t>Comment resolution</a:t>
            </a:r>
          </a:p>
          <a:p>
            <a:pPr lvl="2"/>
            <a:r>
              <a:rPr lang="en-US" altLang="en-US" sz="2000" dirty="0"/>
              <a:t>CID x – S1G Neighbor and Beacon Report – 11-25/1277 – Halasz (Morse Micro)</a:t>
            </a:r>
          </a:p>
          <a:p>
            <a:pPr lvl="2"/>
            <a:r>
              <a:rPr lang="en-US" altLang="en-US" sz="2000" dirty="0"/>
              <a:t>CID x – Clarification on GMAC AAD – 11-25/1444 – Huang (Intel)</a:t>
            </a:r>
          </a:p>
          <a:p>
            <a:pPr lvl="2"/>
            <a:r>
              <a:rPr lang="en-US" altLang="en-US" sz="2000" dirty="0"/>
              <a:t>CID x – Control frame protection test vectors – 11/25/1442 – Huang (Intel)</a:t>
            </a:r>
          </a:p>
          <a:p>
            <a:pPr lvl="2"/>
            <a:r>
              <a:rPr lang="en-US" altLang="en-US" sz="2000" dirty="0"/>
              <a:t>Selected comments for discussion</a:t>
            </a:r>
          </a:p>
          <a:p>
            <a:pPr lvl="1"/>
            <a:r>
              <a:rPr lang="es-ES" dirty="0" err="1"/>
              <a:t>Recess</a:t>
            </a:r>
            <a:br>
              <a:rPr lang="en-GB" sz="1800" dirty="0"/>
            </a:br>
            <a:endParaRPr lang="en-GB" sz="1800" dirty="0"/>
          </a:p>
        </p:txBody>
      </p:sp>
    </p:spTree>
    <p:extLst>
      <p:ext uri="{BB962C8B-B14F-4D97-AF65-F5344CB8AC3E}">
        <p14:creationId xmlns:p14="http://schemas.microsoft.com/office/powerpoint/2010/main" val="300644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B92087-87D6-0A53-35E1-0FE0A829E956}"/>
            </a:ext>
          </a:extLst>
        </p:cNvPr>
        <p:cNvGrpSpPr/>
        <p:nvPr/>
      </p:nvGrpSpPr>
      <p:grpSpPr>
        <a:xfrm>
          <a:off x="0" y="0"/>
          <a:ext cx="0" cy="0"/>
          <a:chOff x="0" y="0"/>
          <a:chExt cx="0" cy="0"/>
        </a:xfrm>
      </p:grpSpPr>
      <p:sp>
        <p:nvSpPr>
          <p:cNvPr id="5123" name="Footer Placeholder 5">
            <a:extLst>
              <a:ext uri="{FF2B5EF4-FFF2-40B4-BE49-F238E27FC236}">
                <a16:creationId xmlns:a16="http://schemas.microsoft.com/office/drawing/2014/main" id="{6671B0E3-ACC0-6F09-D8BC-075A66466E9A}"/>
              </a:ext>
            </a:extLst>
          </p:cNvPr>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Michael Montemurro, Huawei</a:t>
            </a:r>
          </a:p>
        </p:txBody>
      </p:sp>
      <p:sp>
        <p:nvSpPr>
          <p:cNvPr id="5124" name="Slide Number Placeholder 6">
            <a:extLst>
              <a:ext uri="{FF2B5EF4-FFF2-40B4-BE49-F238E27FC236}">
                <a16:creationId xmlns:a16="http://schemas.microsoft.com/office/drawing/2014/main" id="{2A9DBF4B-031D-C4C5-59E1-07C546EDC22E}"/>
              </a:ext>
            </a:extLst>
          </p:cNvPr>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t>Slide </a:t>
            </a:r>
            <a:fld id="{BF9088BE-4FB0-43D4-875F-2C4B42EE0B21}" type="slidenum">
              <a:rPr lang="en-US" smtClean="0"/>
              <a:pPr>
                <a:defRPr/>
              </a:pPr>
              <a:t>9</a:t>
            </a:fld>
            <a:endParaRPr lang="en-US"/>
          </a:p>
        </p:txBody>
      </p:sp>
      <p:sp>
        <p:nvSpPr>
          <p:cNvPr id="4101" name="Rectangle 2">
            <a:extLst>
              <a:ext uri="{FF2B5EF4-FFF2-40B4-BE49-F238E27FC236}">
                <a16:creationId xmlns:a16="http://schemas.microsoft.com/office/drawing/2014/main" id="{C690F0D2-44E3-7998-3E16-0E799E73A10E}"/>
              </a:ext>
            </a:extLst>
          </p:cNvPr>
          <p:cNvSpPr>
            <a:spLocks noGrp="1" noChangeArrowheads="1"/>
          </p:cNvSpPr>
          <p:nvPr>
            <p:ph type="title"/>
          </p:nvPr>
        </p:nvSpPr>
        <p:spPr>
          <a:xfrm>
            <a:off x="2209800" y="685800"/>
            <a:ext cx="7772400" cy="457200"/>
          </a:xfrm>
        </p:spPr>
        <p:txBody>
          <a:bodyPr/>
          <a:lstStyle/>
          <a:p>
            <a:r>
              <a:rPr lang="en-US" altLang="en-US" sz="2400" dirty="0" err="1"/>
              <a:t>REVmf</a:t>
            </a:r>
            <a:r>
              <a:rPr lang="en-US" altLang="en-US" sz="2400" dirty="0"/>
              <a:t> Agenda</a:t>
            </a:r>
          </a:p>
        </p:txBody>
      </p:sp>
      <p:sp>
        <p:nvSpPr>
          <p:cNvPr id="10" name="Rectangle 19">
            <a:extLst>
              <a:ext uri="{FF2B5EF4-FFF2-40B4-BE49-F238E27FC236}">
                <a16:creationId xmlns:a16="http://schemas.microsoft.com/office/drawing/2014/main" id="{E38FBF80-A91B-2CB3-EFC1-DA0431BD4DA6}"/>
              </a:ext>
            </a:extLst>
          </p:cNvPr>
          <p:cNvSpPr>
            <a:spLocks noChangeArrowheads="1"/>
          </p:cNvSpPr>
          <p:nvPr/>
        </p:nvSpPr>
        <p:spPr bwMode="auto">
          <a:xfrm>
            <a:off x="2145796" y="1447800"/>
            <a:ext cx="9512804" cy="1815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0" indent="0">
              <a:lnSpc>
                <a:spcPct val="80000"/>
              </a:lnSpc>
              <a:buNone/>
            </a:pPr>
            <a:r>
              <a:rPr lang="en-US" altLang="en-US" dirty="0"/>
              <a:t>Thursday September 18, 4pm HST</a:t>
            </a:r>
          </a:p>
          <a:p>
            <a:pPr lvl="1"/>
            <a:r>
              <a:rPr lang="en-CA" altLang="en-US" dirty="0"/>
              <a:t>Agenda Approval</a:t>
            </a:r>
            <a:endParaRPr lang="en-GB" dirty="0"/>
          </a:p>
          <a:p>
            <a:pPr lvl="1"/>
            <a:r>
              <a:rPr lang="en-CA" altLang="en-US" dirty="0"/>
              <a:t>Motions – </a:t>
            </a:r>
          </a:p>
          <a:p>
            <a:pPr lvl="2"/>
            <a:r>
              <a:rPr lang="en-CA" altLang="en-US" sz="1800" dirty="0"/>
              <a:t>Minutes (See Slide 10)</a:t>
            </a:r>
          </a:p>
          <a:p>
            <a:pPr lvl="2"/>
            <a:r>
              <a:rPr lang="en-CA" altLang="en-US" sz="1800" dirty="0"/>
              <a:t>11-24/1925 (slides x-y)</a:t>
            </a:r>
          </a:p>
          <a:p>
            <a:pPr lvl="1"/>
            <a:r>
              <a:rPr lang="en-CA" altLang="en-US" dirty="0"/>
              <a:t>Comment Resolution</a:t>
            </a:r>
          </a:p>
          <a:p>
            <a:pPr lvl="2"/>
            <a:r>
              <a:rPr lang="en-US" altLang="en-US" sz="1800" dirty="0"/>
              <a:t>Selected comments for discussion</a:t>
            </a:r>
          </a:p>
          <a:p>
            <a:pPr lvl="1"/>
            <a:r>
              <a:rPr lang="en-CA" altLang="en-US" dirty="0"/>
              <a:t>Timeline review</a:t>
            </a:r>
          </a:p>
          <a:p>
            <a:pPr lvl="1"/>
            <a:r>
              <a:rPr lang="en-CA" altLang="en-US" dirty="0"/>
              <a:t>Plan for November, December </a:t>
            </a:r>
            <a:r>
              <a:rPr lang="en-CA" altLang="en-US" dirty="0" err="1"/>
              <a:t>adhoc</a:t>
            </a:r>
            <a:r>
              <a:rPr lang="en-CA" altLang="en-US" dirty="0"/>
              <a:t>, Teleconferences</a:t>
            </a:r>
          </a:p>
          <a:p>
            <a:pPr lvl="1"/>
            <a:r>
              <a:rPr lang="en-CA" altLang="en-US" dirty="0"/>
              <a:t>Adjourn</a:t>
            </a:r>
          </a:p>
          <a:p>
            <a:pPr marL="914400" lvl="2" indent="0">
              <a:buNone/>
            </a:pPr>
            <a:endParaRPr lang="en-CA" altLang="en-US" sz="1100" dirty="0"/>
          </a:p>
        </p:txBody>
      </p:sp>
    </p:spTree>
    <p:extLst>
      <p:ext uri="{BB962C8B-B14F-4D97-AF65-F5344CB8AC3E}">
        <p14:creationId xmlns:p14="http://schemas.microsoft.com/office/powerpoint/2010/main" val="2067996283"/>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116847</TotalTime>
  <Words>2715</Words>
  <Application>Microsoft Macintosh PowerPoint</Application>
  <PresentationFormat>Widescreen</PresentationFormat>
  <Paragraphs>303</Paragraphs>
  <Slides>25</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Calibri</vt:lpstr>
      <vt:lpstr>Helvetica</vt:lpstr>
      <vt:lpstr>Monotype Sorts</vt:lpstr>
      <vt:lpstr>Times New Roman</vt:lpstr>
      <vt:lpstr>802-11-Submission</vt:lpstr>
      <vt:lpstr>Document</vt:lpstr>
      <vt:lpstr>PowerPoint Presentation</vt:lpstr>
      <vt:lpstr>Abstract</vt:lpstr>
      <vt:lpstr>Registration for the September IEEE 802 interim session</vt:lpstr>
      <vt:lpstr>Chair’s welcome and Patent Reminder</vt:lpstr>
      <vt:lpstr>REVmf Agenda</vt:lpstr>
      <vt:lpstr>REVmf Agenda</vt:lpstr>
      <vt:lpstr>REVmf Agenda</vt:lpstr>
      <vt:lpstr>REVmf Agenda</vt:lpstr>
      <vt:lpstr>REVmf Agenda</vt:lpstr>
      <vt:lpstr>REVmf minutes approval</vt:lpstr>
      <vt:lpstr>Adhoc Motion</vt:lpstr>
      <vt:lpstr>TGmf Timeline</vt:lpstr>
      <vt:lpstr>Teleconference/Meeting plan</vt:lpstr>
      <vt:lpstr>Misc Notes</vt:lpstr>
      <vt:lpstr>Participants have a duty to inform the IEEE</vt:lpstr>
      <vt:lpstr>Ways to inform IEEE</vt:lpstr>
      <vt:lpstr>Other guidelines for IEEE Working Group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IEEE SA Policy Documents</vt:lpstr>
      <vt:lpstr>IEEE SA Rules Documents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11-25/590</dc:title>
  <dc:subject>REVmf May 2025 Meeting Agenda</dc:subject>
  <dc:creator>montemurro.michael@gmail.com</dc:creator>
  <cp:keywords>May 2025</cp:keywords>
  <dc:description/>
  <cp:lastModifiedBy>Mike Montemurro</cp:lastModifiedBy>
  <cp:revision>4630</cp:revision>
  <cp:lastPrinted>2014-11-04T15:04:57Z</cp:lastPrinted>
  <dcterms:created xsi:type="dcterms:W3CDTF">2007-04-17T18:10:23Z</dcterms:created>
  <dcterms:modified xsi:type="dcterms:W3CDTF">2025-09-15T21:31:04Z</dcterms:modified>
  <cp:category>Agenda</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_2015_ms_pID_725343">
    <vt:lpwstr>(3)MQ280qaauPybJRi62kUpZA41Bfd9s0tKU0L1gHYSXuruirnW+yggUxaM5lwCnXMYFeAu5LmE
EGt+ZYFA0mZ37Ikq5v9LbLZ7CLIpcwEf7a3Wsdc+OXbkMYbd2/pnYTSVvKs98qmWW6bS6wY7
v6zx1BiLMvevH6TxJdaBgHMJBUpTYVEQdkmjnLjxYHHw4HdzjFaoCmaQ+1lE4vsZzyePy9AY
4fn+21KMpWyAaI5gMM</vt:lpwstr>
  </property>
  <property fmtid="{D5CDD505-2E9C-101B-9397-08002B2CF9AE}" pid="27" name="_2015_ms_pID_7253431">
    <vt:lpwstr>MSLji7apc1dElFbOOZh69G3eK9lHGPPDbRohc7vQ0dRHT9QjgefLTK
Z9vWckHJjpkVFbIUJKmjejzu/JTPbbmQtrK9zbv+pb5mzwaJkB4FdR2Z6kkeeKZ8JkmVr1po
fy0xPFuthS93zpBH5HbjKHWMAdPTnHfw7Us5kCrYNMd5ZWipYz6kbw2sD07XbQKcT61BLa+I
ZWXAMy6geR7JLrbZsG3WXhEB6z8Xpxz8VVGC</vt:lpwstr>
  </property>
  <property fmtid="{D5CDD505-2E9C-101B-9397-08002B2CF9AE}" pid="28" name="_2015_ms_pID_7253432">
    <vt:lpwstr>Mw==</vt:lpwstr>
  </property>
  <property fmtid="{D5CDD505-2E9C-101B-9397-08002B2CF9AE}" pid="29" name="_readonly">
    <vt:lpwstr/>
  </property>
  <property fmtid="{D5CDD505-2E9C-101B-9397-08002B2CF9AE}" pid="30" name="_change">
    <vt:lpwstr/>
  </property>
  <property fmtid="{D5CDD505-2E9C-101B-9397-08002B2CF9AE}" pid="31" name="_full-control">
    <vt:lpwstr/>
  </property>
  <property fmtid="{D5CDD505-2E9C-101B-9397-08002B2CF9AE}" pid="32" name="sflag">
    <vt:lpwstr>1604929863</vt:lpwstr>
  </property>
</Properties>
</file>