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handoutMasterIdLst>
    <p:handoutMasterId r:id="rId48"/>
  </p:handoutMasterIdLst>
  <p:sldIdLst>
    <p:sldId id="1263" r:id="rId2"/>
    <p:sldId id="1266" r:id="rId3"/>
    <p:sldId id="1267" r:id="rId4"/>
    <p:sldId id="1269" r:id="rId5"/>
    <p:sldId id="1270" r:id="rId6"/>
    <p:sldId id="1271" r:id="rId7"/>
    <p:sldId id="1273" r:id="rId8"/>
    <p:sldId id="1274" r:id="rId9"/>
    <p:sldId id="1275" r:id="rId10"/>
    <p:sldId id="1276" r:id="rId11"/>
    <p:sldId id="1401" r:id="rId12"/>
    <p:sldId id="1407" r:id="rId13"/>
    <p:sldId id="1408" r:id="rId14"/>
    <p:sldId id="1412" r:id="rId15"/>
    <p:sldId id="1379" r:id="rId16"/>
    <p:sldId id="1283" r:id="rId17"/>
    <p:sldId id="1284" r:id="rId18"/>
    <p:sldId id="1402" r:id="rId19"/>
    <p:sldId id="1403" r:id="rId20"/>
    <p:sldId id="1422" r:id="rId21"/>
    <p:sldId id="1423" r:id="rId22"/>
    <p:sldId id="1424" r:id="rId23"/>
    <p:sldId id="1425" r:id="rId24"/>
    <p:sldId id="1443" r:id="rId25"/>
    <p:sldId id="1426" r:id="rId26"/>
    <p:sldId id="1427" r:id="rId27"/>
    <p:sldId id="1428" r:id="rId28"/>
    <p:sldId id="1429" r:id="rId29"/>
    <p:sldId id="1430" r:id="rId30"/>
    <p:sldId id="1431" r:id="rId31"/>
    <p:sldId id="1432" r:id="rId32"/>
    <p:sldId id="1433" r:id="rId33"/>
    <p:sldId id="1434" r:id="rId34"/>
    <p:sldId id="1435" r:id="rId35"/>
    <p:sldId id="1436" r:id="rId36"/>
    <p:sldId id="1437" r:id="rId37"/>
    <p:sldId id="1438" r:id="rId38"/>
    <p:sldId id="1439" r:id="rId39"/>
    <p:sldId id="1440" r:id="rId40"/>
    <p:sldId id="1441" r:id="rId41"/>
    <p:sldId id="1442" r:id="rId42"/>
    <p:sldId id="1409" r:id="rId43"/>
    <p:sldId id="1411" r:id="rId44"/>
    <p:sldId id="1410" r:id="rId45"/>
    <p:sldId id="1405" r:id="rId4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80">
          <p15:clr>
            <a:srgbClr val="A4A3A4"/>
          </p15:clr>
        </p15:guide>
        <p15:guide id="2" pos="3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2" autoAdjust="0"/>
    <p:restoredTop sz="95405"/>
  </p:normalViewPr>
  <p:slideViewPr>
    <p:cSldViewPr showGuides="1">
      <p:cViewPr varScale="1">
        <p:scale>
          <a:sx n="99" d="100"/>
          <a:sy n="99" d="100"/>
        </p:scale>
        <p:origin x="264" y="91"/>
      </p:cViewPr>
      <p:guideLst>
        <p:guide orient="horz" pos="2180"/>
        <p:guide pos="387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/1429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a:t>
            </a:r>
            <a:r>
              <a:rPr lang="en-US" dirty="0"/>
              <a:t>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2025-08-12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4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838337" y="606425"/>
            <a:ext cx="10551975" cy="990600"/>
          </a:xfrm>
          <a:prstGeom prst="rect">
            <a:avLst/>
          </a:prstGeom>
          <a:noFill/>
          <a:ln w="9525">
            <a:noFill/>
          </a:ln>
        </p:spPr>
        <p:txBody>
          <a:bodyPr anchor="ctr" anchorCtr="0"/>
          <a:lstStyle/>
          <a:p>
            <a:pPr algn="ctr" eaLnBrk="0" hangingPunct="0"/>
            <a:r>
              <a:rPr lang="en-US" altLang="zh-CN" sz="3200" b="1" dirty="0">
                <a:solidFill>
                  <a:schemeClr val="tx2"/>
                </a:solidFill>
              </a:rPr>
              <a:t>P</a:t>
            </a:r>
            <a:r>
              <a:rPr lang="en-US" altLang="zh-CN" sz="3200" b="1" dirty="0" smtClean="0">
                <a:solidFill>
                  <a:schemeClr val="tx2"/>
                </a:solidFill>
              </a:rPr>
              <a:t>rinciples </a:t>
            </a:r>
            <a:r>
              <a:rPr lang="en-US" altLang="zh-CN" sz="3200" b="1" dirty="0">
                <a:solidFill>
                  <a:schemeClr val="tx2"/>
                </a:solidFill>
              </a:rPr>
              <a:t>for the PDT development to generate 11bp D0.1</a:t>
            </a:r>
            <a:endParaRPr lang="en-US" altLang="en-US" sz="3200" b="1" dirty="0">
              <a:solidFill>
                <a:schemeClr val="tx2"/>
              </a:solidFill>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b="0" dirty="0"/>
              <a:t>The PDT development is organized in a </a:t>
            </a:r>
            <a:r>
              <a:rPr lang="en-US" altLang="zh-CN" b="0" dirty="0" err="1"/>
              <a:t>PoC</a:t>
            </a:r>
            <a:r>
              <a:rPr lang="en-US" altLang="zh-CN" b="0" dirty="0"/>
              <a:t>/TTT format. </a:t>
            </a:r>
          </a:p>
          <a:p>
            <a:r>
              <a:rPr lang="en-US" altLang="zh-CN" b="0" dirty="0"/>
              <a:t>The PDT is the proposed draft text, which is used to generate the 11bp D0.1.</a:t>
            </a:r>
          </a:p>
          <a:p>
            <a:r>
              <a:rPr lang="en-US" altLang="zh-CN" b="0" dirty="0"/>
              <a:t>The PDT proposal will be submitted to </a:t>
            </a:r>
            <a:r>
              <a:rPr lang="en-US" altLang="zh-CN" b="0" dirty="0" err="1"/>
              <a:t>TGbp</a:t>
            </a:r>
            <a:r>
              <a:rPr lang="en-US" altLang="zh-CN" b="0" dirty="0"/>
              <a:t> for review and motion. Only motion-approved PDTs are used to generate D0.1.</a:t>
            </a:r>
          </a:p>
          <a:p>
            <a:r>
              <a:rPr lang="en-US" altLang="zh-CN" b="0" dirty="0"/>
              <a:t>There will be one </a:t>
            </a:r>
            <a:r>
              <a:rPr lang="en-US" altLang="zh-CN" b="0" dirty="0" err="1"/>
              <a:t>PoC</a:t>
            </a:r>
            <a:r>
              <a:rPr lang="en-US" altLang="zh-CN" b="0" dirty="0"/>
              <a:t> for one topic but multiple TTT members for the same topic.</a:t>
            </a:r>
          </a:p>
          <a:p>
            <a:r>
              <a:rPr lang="en-US" altLang="zh-CN" b="0" dirty="0"/>
              <a:t>The </a:t>
            </a:r>
            <a:r>
              <a:rPr lang="en-US" altLang="zh-CN" b="0" dirty="0" err="1"/>
              <a:t>PoC</a:t>
            </a:r>
            <a:r>
              <a:rPr lang="en-US" altLang="zh-CN" b="0" dirty="0"/>
              <a:t> is the coordinator to develop the PDT of specific topic, together with the TTT members, by email discussion on reflector.</a:t>
            </a:r>
          </a:p>
          <a:p>
            <a:r>
              <a:rPr lang="en-US" altLang="zh-CN" b="0" dirty="0"/>
              <a:t>The </a:t>
            </a:r>
            <a:r>
              <a:rPr lang="en-US" altLang="zh-CN" b="0" dirty="0" err="1"/>
              <a:t>PoC</a:t>
            </a:r>
            <a:r>
              <a:rPr lang="en-US" altLang="zh-CN" b="0" dirty="0"/>
              <a:t> could assign part of the PDT content development to TTT members to save developing time.</a:t>
            </a:r>
          </a:p>
          <a:p>
            <a:r>
              <a:rPr lang="en-US" altLang="zh-CN" b="0" dirty="0"/>
              <a:t>The </a:t>
            </a:r>
            <a:r>
              <a:rPr lang="en-US" altLang="zh-CN" b="0" dirty="0" err="1"/>
              <a:t>PoC</a:t>
            </a:r>
            <a:r>
              <a:rPr lang="en-US" altLang="zh-CN" b="0" dirty="0"/>
              <a:t> should harmonize TTT members' comments into the PDT development, and submit a merged PDT to the TG. Before submitting a merged PDT to the TG, the </a:t>
            </a:r>
            <a:r>
              <a:rPr lang="en-US" altLang="zh-CN" b="0" dirty="0" err="1"/>
              <a:t>PoC</a:t>
            </a:r>
            <a:r>
              <a:rPr lang="en-US" altLang="zh-CN" b="0" dirty="0"/>
              <a:t> should remind the TTT members to review the PDT revision ready for submission, and leave reasonable time for TTT members to review and feedback.</a:t>
            </a:r>
          </a:p>
          <a:p>
            <a:r>
              <a:rPr lang="en-US" altLang="zh-CN" b="0" dirty="0"/>
              <a:t>All discussion is encouraged to use the reflector, since we're not a very big group.</a:t>
            </a:r>
          </a:p>
          <a:p>
            <a:r>
              <a:rPr lang="en-US" altLang="zh-CN" b="0" dirty="0"/>
              <a:t>Please refer to existing 802.11 spec draft for a normative language style we used in 802.11 spec. The Editor is responsible to incorporate all motion-approved PDTs to generate D0.1, following 802.11 editorial style.</a:t>
            </a:r>
          </a:p>
          <a:p>
            <a:r>
              <a:rPr lang="en-US" altLang="zh-CN" b="0" dirty="0"/>
              <a:t>After the </a:t>
            </a:r>
            <a:r>
              <a:rPr lang="en-US" altLang="zh-CN" b="0" dirty="0" err="1"/>
              <a:t>PoCs</a:t>
            </a:r>
            <a:r>
              <a:rPr lang="en-US" altLang="zh-CN" b="0" dirty="0"/>
              <a:t> are assigned/decided, the PDT development starts. At the same time, the technical contributions are still open for discussion. We </a:t>
            </a:r>
            <a:r>
              <a:rPr lang="en-US" altLang="zh-CN" b="0" dirty="0" smtClean="0"/>
              <a:t>will </a:t>
            </a:r>
            <a:r>
              <a:rPr lang="en-US" altLang="zh-CN" b="0" dirty="0"/>
              <a:t>allocate time slots for both technical contributions and PDT proposals in future meetings and teleconferences.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PHY</a:t>
            </a:r>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b="1" kern="0" dirty="0">
                <a:solidFill>
                  <a:schemeClr val="tx1"/>
                </a:solidFill>
                <a:latin typeface="Calibri" panose="020F0502020204030204" pitchFamily="34" charset="0"/>
                <a:cs typeface="Calibri" panose="020F0502020204030204" pitchFamily="34" charset="0"/>
              </a:rPr>
              <a:t>Misc. Topics</a:t>
            </a:r>
          </a:p>
          <a:p>
            <a:pPr marL="800100" lvl="1" indent="-342900">
              <a:buFontTx/>
              <a:buChar char="•"/>
              <a:defRPr/>
            </a:pPr>
            <a:r>
              <a:rPr lang="en-US" altLang="zh-CN" sz="1600" kern="0" dirty="0" smtClean="0">
                <a:solidFill>
                  <a:srgbClr val="FFC000"/>
                </a:solidFill>
                <a:latin typeface="Calibri" panose="020F0502020204030204" pitchFamily="34" charset="0"/>
                <a:cs typeface="Calibri" panose="020F0502020204030204" pitchFamily="34" charset="0"/>
              </a:rPr>
              <a:t>11-25/1308</a:t>
            </a:r>
            <a:r>
              <a:rPr lang="en-US" altLang="zh-CN" sz="1600" kern="0" dirty="0">
                <a:solidFill>
                  <a:srgbClr val="FFC000"/>
                </a:solidFill>
                <a:latin typeface="Calibri" panose="020F0502020204030204" pitchFamily="34" charset="0"/>
                <a:cs typeface="Calibri" panose="020F0502020204030204" pitchFamily="34" charset="0"/>
              </a:rPr>
              <a:t>, Discussion on OFDM Sample-level Modulation for Uplink Backscatter AMP STAs, </a:t>
            </a:r>
            <a:r>
              <a:rPr lang="en-US" altLang="zh-CN" sz="1600" kern="0" dirty="0" err="1">
                <a:solidFill>
                  <a:srgbClr val="FFC000"/>
                </a:solidFill>
                <a:latin typeface="Calibri" panose="020F0502020204030204" pitchFamily="34" charset="0"/>
                <a:cs typeface="Calibri" panose="020F0502020204030204" pitchFamily="34" charset="0"/>
              </a:rPr>
              <a:t>Yuxiao</a:t>
            </a:r>
            <a:r>
              <a:rPr lang="en-US" altLang="zh-CN" sz="1600" kern="0" dirty="0">
                <a:solidFill>
                  <a:srgbClr val="FFC000"/>
                </a:solidFill>
                <a:latin typeface="Calibri" panose="020F0502020204030204" pitchFamily="34" charset="0"/>
                <a:cs typeface="Calibri" panose="020F0502020204030204" pitchFamily="34" charset="0"/>
              </a:rPr>
              <a:t> </a:t>
            </a:r>
            <a:r>
              <a:rPr lang="en-US" altLang="zh-CN" sz="1600" kern="0" dirty="0" err="1">
                <a:solidFill>
                  <a:srgbClr val="FFC000"/>
                </a:solidFill>
                <a:latin typeface="Calibri" panose="020F0502020204030204" pitchFamily="34" charset="0"/>
                <a:cs typeface="Calibri" panose="020F0502020204030204" pitchFamily="34" charset="0"/>
              </a:rPr>
              <a:t>Hou</a:t>
            </a:r>
            <a:r>
              <a:rPr lang="en-US" altLang="zh-CN" sz="1600" kern="0" dirty="0">
                <a:solidFill>
                  <a:srgbClr val="FFC000"/>
                </a:solidFill>
                <a:latin typeface="Calibri" panose="020F0502020204030204" pitchFamily="34" charset="0"/>
                <a:cs typeface="Calibri" panose="020F0502020204030204" pitchFamily="34" charset="0"/>
              </a:rPr>
              <a:t> (TP-LINK</a:t>
            </a:r>
            <a:r>
              <a:rPr lang="en-US" altLang="zh-CN" sz="1600" kern="0" dirty="0" smtClean="0">
                <a:solidFill>
                  <a:srgbClr val="FFC000"/>
                </a:solidFill>
                <a:latin typeface="Calibri" panose="020F0502020204030204" pitchFamily="34" charset="0"/>
                <a:cs typeface="Calibri" panose="020F0502020204030204" pitchFamily="34" charset="0"/>
              </a:rPr>
              <a:t>)</a:t>
            </a:r>
          </a:p>
          <a:p>
            <a:pPr marL="457200" lvl="1" indent="0" algn="just">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MAC</a:t>
            </a:r>
            <a:endParaRPr lang="en-US" altLang="zh-CN" sz="3200" kern="0" dirty="0"/>
          </a:p>
        </p:txBody>
      </p:sp>
      <p:sp>
        <p:nvSpPr>
          <p:cNvPr id="8" name="文本占位符 2"/>
          <p:cNvSpPr txBox="1"/>
          <p:nvPr/>
        </p:nvSpPr>
        <p:spPr>
          <a:xfrm>
            <a:off x="929005" y="1676446"/>
            <a:ext cx="10210800" cy="4495682"/>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lgn="just">
              <a:spcBef>
                <a:spcPts val="450"/>
              </a:spcBef>
              <a:buFontTx/>
              <a:buChar char="•"/>
              <a:defRPr/>
            </a:pPr>
            <a:r>
              <a:rPr lang="en-US" altLang="en-US" sz="1800" b="1" kern="0" dirty="0">
                <a:solidFill>
                  <a:schemeClr val="tx1"/>
                </a:solidFill>
                <a:latin typeface="Calibri" panose="020F0502020204030204" pitchFamily="34" charset="0"/>
                <a:cs typeface="Calibri" panose="020F0502020204030204" pitchFamily="34" charset="0"/>
                <a:sym typeface="+mn-ea"/>
              </a:rPr>
              <a:t>Frame Format</a:t>
            </a:r>
          </a:p>
          <a:p>
            <a:pPr marL="800100" lvl="1" indent="-342900">
              <a:buFontTx/>
              <a:buChar char="•"/>
              <a:defRPr/>
            </a:pPr>
            <a:r>
              <a:rPr lang="en-US" altLang="zh-CN" sz="1600" kern="0" dirty="0">
                <a:solidFill>
                  <a:srgbClr val="00B050"/>
                </a:solidFill>
                <a:latin typeface="Calibri" panose="020F0502020204030204" pitchFamily="34" charset="0"/>
                <a:cs typeface="Calibri" panose="020F0502020204030204" pitchFamily="34" charset="0"/>
              </a:rPr>
              <a:t>11-25/0776r1, AMP frame format recap, Alfred – 10 </a:t>
            </a:r>
            <a:r>
              <a:rPr lang="en-US" altLang="zh-CN" sz="1600" kern="0" dirty="0" err="1">
                <a:solidFill>
                  <a:srgbClr val="00B050"/>
                </a:solidFill>
                <a:latin typeface="Calibri" panose="020F0502020204030204" pitchFamily="34" charset="0"/>
                <a:cs typeface="Calibri" panose="020F0502020204030204" pitchFamily="34" charset="0"/>
              </a:rPr>
              <a:t>mins</a:t>
            </a:r>
            <a:endParaRPr lang="en-US" altLang="zh-CN" sz="1600" kern="0" dirty="0">
              <a:solidFill>
                <a:srgbClr val="00B050"/>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11-25/1363, frame format follow up, </a:t>
            </a:r>
            <a:r>
              <a:rPr lang="en-US" altLang="zh-CN" sz="1600" kern="0" dirty="0" err="1">
                <a:solidFill>
                  <a:schemeClr val="tx1"/>
                </a:solidFill>
                <a:latin typeface="Calibri" panose="020F0502020204030204" pitchFamily="34" charset="0"/>
                <a:cs typeface="Calibri" panose="020F0502020204030204" pitchFamily="34" charset="0"/>
              </a:rPr>
              <a:t>Liwen</a:t>
            </a:r>
            <a:r>
              <a:rPr lang="en-US" altLang="zh-CN" sz="1600" kern="0" dirty="0">
                <a:solidFill>
                  <a:schemeClr val="tx1"/>
                </a:solidFill>
                <a:latin typeface="Calibri" panose="020F0502020204030204" pitchFamily="34" charset="0"/>
                <a:cs typeface="Calibri" panose="020F0502020204030204" pitchFamily="34" charset="0"/>
              </a:rPr>
              <a:t> Chu (NXP)</a:t>
            </a:r>
          </a:p>
          <a:p>
            <a:pPr marL="499745" indent="-342900" algn="just">
              <a:buFontTx/>
              <a:buChar char="•"/>
              <a:defRPr/>
            </a:pPr>
            <a:r>
              <a:rPr lang="en-US" altLang="zh-CN" sz="1800" kern="0" dirty="0">
                <a:solidFill>
                  <a:schemeClr val="tx1"/>
                </a:solidFill>
                <a:latin typeface="Calibri" panose="020F0502020204030204" pitchFamily="34" charset="0"/>
                <a:cs typeface="Calibri" panose="020F0502020204030204" pitchFamily="34" charset="0"/>
                <a:sym typeface="+mn-ea"/>
              </a:rPr>
              <a:t>WPT</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11-25/1263</a:t>
            </a:r>
            <a:r>
              <a:rPr lang="en-US" altLang="zh-CN" sz="1600" kern="0" dirty="0">
                <a:solidFill>
                  <a:srgbClr val="00B050"/>
                </a:solidFill>
                <a:latin typeface="Calibri" panose="020F0502020204030204" pitchFamily="34" charset="0"/>
                <a:cs typeface="Calibri" panose="020F0502020204030204" pitchFamily="34" charset="0"/>
              </a:rPr>
              <a:t>, Remaining Issues on WPT Protocols, </a:t>
            </a:r>
            <a:r>
              <a:rPr lang="en-US" altLang="zh-CN" sz="1600" kern="0" dirty="0" err="1">
                <a:solidFill>
                  <a:srgbClr val="00B050"/>
                </a:solidFill>
                <a:latin typeface="Calibri" panose="020F0502020204030204" pitchFamily="34" charset="0"/>
                <a:cs typeface="Calibri" panose="020F0502020204030204" pitchFamily="34" charset="0"/>
              </a:rPr>
              <a:t>Yinan</a:t>
            </a:r>
            <a:r>
              <a:rPr lang="en-US" altLang="zh-CN" sz="1600" kern="0" dirty="0">
                <a:solidFill>
                  <a:srgbClr val="00B050"/>
                </a:solidFill>
                <a:latin typeface="Calibri" panose="020F0502020204030204" pitchFamily="34" charset="0"/>
                <a:cs typeface="Calibri" panose="020F0502020204030204" pitchFamily="34" charset="0"/>
              </a:rPr>
              <a:t> Qi (OPPO)</a:t>
            </a:r>
          </a:p>
          <a:p>
            <a:pPr marL="800100" lvl="1" indent="-342900">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11-25/1424, A WPT device option, </a:t>
            </a:r>
            <a:r>
              <a:rPr lang="en-US" altLang="zh-CN" sz="1600" kern="0" dirty="0" err="1" smtClean="0">
                <a:solidFill>
                  <a:srgbClr val="00B050"/>
                </a:solidFill>
                <a:latin typeface="Calibri" panose="020F0502020204030204" pitchFamily="34" charset="0"/>
                <a:cs typeface="Calibri" panose="020F0502020204030204" pitchFamily="34" charset="0"/>
              </a:rPr>
              <a:t>Amichai</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Sanderovich</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err="1" smtClean="0">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 [10 </a:t>
            </a:r>
            <a:r>
              <a:rPr lang="en-US" altLang="zh-CN" sz="1600" kern="0" dirty="0" err="1" smtClean="0">
                <a:solidFill>
                  <a:srgbClr val="00B050"/>
                </a:solidFill>
                <a:latin typeface="Calibri" panose="020F0502020204030204" pitchFamily="34" charset="0"/>
                <a:cs typeface="Calibri" panose="020F0502020204030204" pitchFamily="34" charset="0"/>
              </a:rPr>
              <a:t>mins</a:t>
            </a:r>
            <a:r>
              <a:rPr lang="en-US" altLang="zh-CN" sz="1600" kern="0" dirty="0" smtClean="0">
                <a:solidFill>
                  <a:srgbClr val="00B050"/>
                </a:solidFill>
                <a:latin typeface="Calibri" panose="020F0502020204030204" pitchFamily="34" charset="0"/>
                <a:cs typeface="Calibri" panose="020F0502020204030204" pitchFamily="34" charset="0"/>
              </a:rPr>
              <a:t>]</a:t>
            </a:r>
            <a:endParaRPr lang="en-US" altLang="zh-CN" sz="160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11-25/0819</a:t>
            </a:r>
            <a:r>
              <a:rPr lang="en-US" altLang="zh-CN" sz="1600" kern="0" dirty="0">
                <a:solidFill>
                  <a:schemeClr val="tx1"/>
                </a:solidFill>
                <a:latin typeface="Calibri" panose="020F0502020204030204" pitchFamily="34" charset="0"/>
                <a:cs typeface="Calibri" panose="020F0502020204030204" pitchFamily="34" charset="0"/>
              </a:rPr>
              <a:t>, amp-security-follow-up,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 - Quick recap - 10 </a:t>
            </a:r>
            <a:r>
              <a:rPr lang="en-US" altLang="zh-CN" sz="1600" kern="0" dirty="0" err="1" smtClean="0">
                <a:solidFill>
                  <a:schemeClr val="tx1"/>
                </a:solidFill>
                <a:latin typeface="Calibri" panose="020F0502020204030204" pitchFamily="34" charset="0"/>
                <a:cs typeface="Calibri" panose="020F0502020204030204" pitchFamily="34" charset="0"/>
              </a:rPr>
              <a:t>mins</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kern="0" dirty="0">
                <a:solidFill>
                  <a:schemeClr val="tx1"/>
                </a:solidFill>
                <a:latin typeface="Calibri" panose="020F0502020204030204" pitchFamily="34" charset="0"/>
                <a:cs typeface="Calibri" panose="020F0502020204030204" pitchFamily="34" charset="0"/>
              </a:rPr>
              <a:t>11-25/1437, A Scalable Low-Complexity Provisioning Method and Its Improvement for Secure AMP </a:t>
            </a:r>
            <a:r>
              <a:rPr lang="en-US" altLang="zh-CN" sz="1600" kern="0" dirty="0" smtClean="0">
                <a:solidFill>
                  <a:schemeClr val="tx1"/>
                </a:solidFill>
                <a:latin typeface="Calibri" panose="020F0502020204030204" pitchFamily="34" charset="0"/>
                <a:cs typeface="Calibri" panose="020F0502020204030204" pitchFamily="34" charset="0"/>
              </a:rPr>
              <a:t>Communication, Hui Luo (Infineon) </a:t>
            </a:r>
            <a:endParaRPr lang="en-US" altLang="zh-CN" sz="1600" kern="0" dirty="0">
              <a:solidFill>
                <a:schemeClr val="tx1"/>
              </a:solidFill>
              <a:latin typeface="Calibri" panose="020F0502020204030204" pitchFamily="34" charset="0"/>
              <a:cs typeface="Calibri" panose="020F0502020204030204" pitchFamily="34" charset="0"/>
            </a:endParaRPr>
          </a:p>
          <a:p>
            <a:pPr marL="499745" lvl="1" indent="-342900" algn="just">
              <a:spcBef>
                <a:spcPts val="450"/>
              </a:spcBef>
              <a:buFontTx/>
              <a:buChar char="•"/>
              <a:defRPr/>
            </a:pPr>
            <a:r>
              <a:rPr lang="en-US" altLang="zh-CN" sz="1800" b="1" kern="0" dirty="0" smtClean="0">
                <a:solidFill>
                  <a:schemeClr val="tx1"/>
                </a:solidFill>
                <a:latin typeface="Calibri" panose="020F0502020204030204" pitchFamily="34" charset="0"/>
                <a:cs typeface="Calibri" panose="020F0502020204030204" pitchFamily="34" charset="0"/>
              </a:rPr>
              <a:t>Misc</a:t>
            </a:r>
            <a:r>
              <a:rPr lang="en-US" altLang="zh-CN" sz="1800" b="1" kern="0" dirty="0">
                <a:solidFill>
                  <a:schemeClr val="tx1"/>
                </a:solidFill>
                <a:latin typeface="Calibri" panose="020F0502020204030204" pitchFamily="34" charset="0"/>
                <a:cs typeface="Calibri" panose="020F0502020204030204" pitchFamily="34" charset="0"/>
              </a:rPr>
              <a:t>. Topics </a:t>
            </a:r>
          </a:p>
          <a:p>
            <a:pPr marL="800100" lvl="1" indent="-342900">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11-25/1241</a:t>
            </a:r>
            <a:r>
              <a:rPr lang="en-US" altLang="zh-CN" sz="1600" kern="0" dirty="0">
                <a:solidFill>
                  <a:schemeClr val="tx1"/>
                </a:solidFill>
                <a:latin typeface="Calibri" panose="020F0502020204030204" pitchFamily="34" charset="0"/>
                <a:cs typeface="Calibri" panose="020F0502020204030204" pitchFamily="34" charset="0"/>
              </a:rPr>
              <a:t>, AMP Pairing and ID assignment,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11-25/1234, AMP Tag Active Mode Performance Example and Review, </a:t>
            </a:r>
            <a:r>
              <a:rPr lang="en-SG" altLang="zh-CN" sz="1600" kern="0" dirty="0" err="1">
                <a:solidFill>
                  <a:schemeClr val="tx1"/>
                </a:solidFill>
                <a:latin typeface="Calibri" panose="020F0502020204030204" pitchFamily="34" charset="0"/>
                <a:cs typeface="Calibri" panose="020F0502020204030204" pitchFamily="34" charset="0"/>
              </a:rPr>
              <a:t>Dror</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err="1">
                <a:solidFill>
                  <a:schemeClr val="tx1"/>
                </a:solidFill>
                <a:latin typeface="Calibri" panose="020F0502020204030204" pitchFamily="34" charset="0"/>
                <a:cs typeface="Calibri" panose="020F0502020204030204" pitchFamily="34" charset="0"/>
              </a:rPr>
              <a:t>Regev</a:t>
            </a:r>
            <a:r>
              <a:rPr lang="en-SG" altLang="zh-CN" sz="1600" kern="0" dirty="0">
                <a:solidFill>
                  <a:schemeClr val="tx1"/>
                </a:solidFill>
                <a:latin typeface="Calibri" panose="020F0502020204030204" pitchFamily="34" charset="0"/>
                <a:cs typeface="Calibri" panose="020F0502020204030204" pitchFamily="34" charset="0"/>
              </a:rPr>
              <a:t> (</a:t>
            </a:r>
            <a:r>
              <a:rPr lang="en-SG" altLang="zh-CN" sz="1600" kern="0" dirty="0" smtClean="0">
                <a:solidFill>
                  <a:schemeClr val="tx1"/>
                </a:solidFill>
                <a:latin typeface="Calibri" panose="020F0502020204030204" pitchFamily="34" charset="0"/>
                <a:cs typeface="Calibri" panose="020F0502020204030204" pitchFamily="34" charset="0"/>
              </a:rPr>
              <a:t>Huawei</a:t>
            </a:r>
            <a:r>
              <a:rPr lang="en-SG" altLang="zh-CN" sz="1600" kern="0" dirty="0" smtClean="0">
                <a:solidFill>
                  <a:schemeClr val="tx1"/>
                </a:solidFill>
                <a:latin typeface="Calibri" panose="020F0502020204030204" pitchFamily="34" charset="0"/>
                <a:cs typeface="Calibri" panose="020F0502020204030204" pitchFamily="34" charset="0"/>
              </a:rPr>
              <a:t>)</a:t>
            </a:r>
          </a:p>
          <a:p>
            <a:pPr marL="800100" lvl="1" indent="-342900">
              <a:lnSpc>
                <a:spcPct val="110000"/>
              </a:lnSpc>
              <a:buFontTx/>
              <a:buChar char="•"/>
              <a:defRPr/>
            </a:pPr>
            <a:r>
              <a:rPr lang="en-SG" altLang="zh-CN" sz="1600" kern="0" dirty="0">
                <a:solidFill>
                  <a:schemeClr val="tx1"/>
                </a:solidFill>
                <a:latin typeface="Calibri" panose="020F0502020204030204" pitchFamily="34" charset="0"/>
                <a:cs typeface="Calibri" panose="020F0502020204030204" pitchFamily="34" charset="0"/>
              </a:rPr>
              <a:t>11-25/1479</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a:solidFill>
                  <a:schemeClr val="tx1"/>
                </a:solidFill>
                <a:latin typeface="Calibri" panose="020F0502020204030204" pitchFamily="34" charset="0"/>
                <a:cs typeface="Calibri" panose="020F0502020204030204" pitchFamily="34" charset="0"/>
              </a:rPr>
              <a:t>RFID operation and .11bp </a:t>
            </a:r>
            <a:r>
              <a:rPr lang="en-US" altLang="zh-CN" sz="1600" kern="0" dirty="0">
                <a:solidFill>
                  <a:schemeClr val="tx1"/>
                </a:solidFill>
                <a:latin typeface="Calibri" panose="020F0502020204030204" pitchFamily="34" charset="0"/>
                <a:cs typeface="Calibri" panose="020F0502020204030204" pitchFamily="34" charset="0"/>
              </a:rPr>
              <a:t>specification,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a:t>Submission List – </a:t>
            </a:r>
            <a:r>
              <a:rPr lang="en-US" altLang="zh-CN" sz="3200" kern="0" dirty="0" smtClean="0"/>
              <a:t>PDTs</a:t>
            </a:r>
            <a:endParaRPr lang="en-US" altLang="zh-CN" sz="3200" kern="0" dirty="0"/>
          </a:p>
        </p:txBody>
      </p:sp>
      <p:sp>
        <p:nvSpPr>
          <p:cNvPr id="8" name="文本占位符 2"/>
          <p:cNvSpPr txBox="1"/>
          <p:nvPr/>
        </p:nvSpPr>
        <p:spPr>
          <a:xfrm>
            <a:off x="929005" y="1676446"/>
            <a:ext cx="10210800" cy="2438336"/>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lvl="1" indent="-342900">
              <a:spcBef>
                <a:spcPts val="450"/>
              </a:spcBef>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11-25/1333r0, PDT PHY UL Modulation And Coding, Alice Chen </a:t>
            </a:r>
            <a:r>
              <a:rPr lang="en-US" altLang="zh-CN" sz="1800" kern="0" dirty="0" smtClean="0">
                <a:solidFill>
                  <a:srgbClr val="00B050"/>
                </a:solidFill>
                <a:latin typeface="Calibri" panose="020F0502020204030204" pitchFamily="34" charset="0"/>
                <a:cs typeface="Calibri" panose="020F0502020204030204" pitchFamily="34" charset="0"/>
              </a:rPr>
              <a:t>(Qualcomm);</a:t>
            </a:r>
          </a:p>
          <a:p>
            <a:pPr marL="499745" lvl="1" indent="-342900">
              <a:spcBef>
                <a:spcPts val="450"/>
              </a:spcBef>
              <a:buFontTx/>
              <a:buChar char="•"/>
              <a:defRPr/>
            </a:pPr>
            <a:r>
              <a:rPr lang="en-US" altLang="zh-CN" sz="1800" kern="0" dirty="0">
                <a:solidFill>
                  <a:schemeClr val="tx1"/>
                </a:solidFill>
                <a:latin typeface="Calibri" panose="020F0502020204030204" pitchFamily="34" charset="0"/>
                <a:cs typeface="Calibri" panose="020F0502020204030204" pitchFamily="34" charset="0"/>
              </a:rPr>
              <a:t>11-25/1357, PDT WPT Energizer control, Ian Bajaj (Huawei</a:t>
            </a:r>
            <a:r>
              <a:rPr lang="en-US" altLang="zh-CN" sz="1800" kern="0" dirty="0" smtClean="0">
                <a:solidFill>
                  <a:schemeClr val="tx1"/>
                </a:solidFill>
                <a:latin typeface="Calibri" panose="020F0502020204030204" pitchFamily="34" charset="0"/>
                <a:cs typeface="Calibri" panose="020F0502020204030204" pitchFamily="34" charset="0"/>
              </a:rPr>
              <a:t>);</a:t>
            </a:r>
          </a:p>
          <a:p>
            <a:pPr marL="499745" lvl="1" indent="-342900">
              <a:spcBef>
                <a:spcPts val="450"/>
              </a:spcBef>
              <a:buFontTx/>
              <a:buChar char="•"/>
              <a:defRPr/>
            </a:pPr>
            <a:r>
              <a:rPr lang="en-US" altLang="zh-CN" sz="1800" kern="0" dirty="0" smtClean="0">
                <a:solidFill>
                  <a:srgbClr val="00B050"/>
                </a:solidFill>
                <a:latin typeface="Calibri" panose="020F0502020204030204" pitchFamily="34" charset="0"/>
                <a:cs typeface="Calibri" panose="020F0502020204030204" pitchFamily="34" charset="0"/>
              </a:rPr>
              <a:t>11-25/1344, PDT components of architecture, </a:t>
            </a:r>
            <a:r>
              <a:rPr lang="en-US" altLang="zh-CN" sz="1800" kern="0" dirty="0" err="1" smtClean="0">
                <a:solidFill>
                  <a:srgbClr val="00B050"/>
                </a:solidFill>
                <a:latin typeface="Calibri" panose="020F0502020204030204" pitchFamily="34" charset="0"/>
                <a:cs typeface="Calibri" panose="020F0502020204030204" pitchFamily="34" charset="0"/>
              </a:rPr>
              <a:t>Rojan</a:t>
            </a:r>
            <a:r>
              <a:rPr lang="en-US" altLang="zh-CN" sz="1800" kern="0" dirty="0" smtClean="0">
                <a:solidFill>
                  <a:srgbClr val="00B050"/>
                </a:solidFill>
                <a:latin typeface="Calibri" panose="020F0502020204030204" pitchFamily="34" charset="0"/>
                <a:cs typeface="Calibri" panose="020F0502020204030204" pitchFamily="34" charset="0"/>
              </a:rPr>
              <a:t> </a:t>
            </a:r>
            <a:r>
              <a:rPr lang="en-US" altLang="zh-CN" sz="1800" kern="0" dirty="0" err="1" smtClean="0">
                <a:solidFill>
                  <a:srgbClr val="00B050"/>
                </a:solidFill>
                <a:latin typeface="Calibri" panose="020F0502020204030204" pitchFamily="34" charset="0"/>
                <a:cs typeface="Calibri" panose="020F0502020204030204" pitchFamily="34" charset="0"/>
              </a:rPr>
              <a:t>Chitrakar</a:t>
            </a:r>
            <a:r>
              <a:rPr lang="en-US" altLang="zh-CN" sz="1800" kern="0" dirty="0" smtClean="0">
                <a:solidFill>
                  <a:srgbClr val="00B050"/>
                </a:solidFill>
                <a:latin typeface="Calibri" panose="020F0502020204030204" pitchFamily="34" charset="0"/>
                <a:cs typeface="Calibri" panose="020F0502020204030204" pitchFamily="34" charset="0"/>
              </a:rPr>
              <a:t> (Huawei);</a:t>
            </a:r>
          </a:p>
          <a:p>
            <a:pPr marL="499745" lvl="1" indent="-342900">
              <a:spcBef>
                <a:spcPts val="450"/>
              </a:spcBef>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11-25/1364, PDT PHY DL Modulation And Coding, </a:t>
            </a:r>
            <a:r>
              <a:rPr lang="en-US" altLang="zh-CN" sz="1800" kern="0" dirty="0" err="1" smtClean="0">
                <a:solidFill>
                  <a:schemeClr val="tx1"/>
                </a:solidFill>
                <a:latin typeface="Calibri" panose="020F0502020204030204" pitchFamily="34" charset="0"/>
                <a:cs typeface="Calibri" panose="020F0502020204030204" pitchFamily="34" charset="0"/>
              </a:rPr>
              <a:t>Panpan</a:t>
            </a:r>
            <a:r>
              <a:rPr lang="en-US" altLang="zh-CN" sz="1800" kern="0" dirty="0" smtClean="0">
                <a:solidFill>
                  <a:schemeClr val="tx1"/>
                </a:solidFill>
                <a:latin typeface="Calibri" panose="020F0502020204030204" pitchFamily="34" charset="0"/>
                <a:cs typeface="Calibri" panose="020F0502020204030204" pitchFamily="34" charset="0"/>
              </a:rPr>
              <a:t> Li (Huawei)</a:t>
            </a:r>
          </a:p>
          <a:p>
            <a:pPr marL="499745" lvl="1" indent="-342900">
              <a:spcBef>
                <a:spcPts val="450"/>
              </a:spcBef>
              <a:buFontTx/>
              <a:buChar char="•"/>
              <a:defRPr/>
            </a:pPr>
            <a:endParaRPr lang="en-US" altLang="zh-CN" sz="18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chemeClr val="tx1"/>
                </a:solidFill>
                <a:sym typeface="+mn-ea"/>
              </a:rPr>
              <a:t>Aug 19</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Aug 26</a:t>
            </a:r>
            <a:r>
              <a:rPr lang="en-US" altLang="zh-CN" sz="2800" kern="0" baseline="30000" dirty="0">
                <a:solidFill>
                  <a:schemeClr val="tx1"/>
                </a:solidFill>
                <a:sym typeface="+mn-ea"/>
              </a:rPr>
              <a:t>th</a:t>
            </a:r>
            <a:r>
              <a:rPr lang="en-US" altLang="zh-CN" sz="2800" kern="0" dirty="0">
                <a:solidFill>
                  <a:schemeClr val="tx1"/>
                </a:solidFill>
                <a:sym typeface="+mn-ea"/>
              </a:rPr>
              <a:t> </a:t>
            </a:r>
            <a:r>
              <a:rPr lang="en-US" altLang="en-US" sz="2800" kern="0" dirty="0">
                <a:solidFill>
                  <a:schemeClr val="tx1"/>
                </a:solidFill>
                <a:sym typeface="+mn-ea"/>
              </a:rPr>
              <a:t>(Tuesday),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2</a:t>
            </a:r>
            <a:r>
              <a:rPr lang="en-US" altLang="en-US" sz="2800" kern="0" baseline="30000" dirty="0">
                <a:solidFill>
                  <a:schemeClr val="tx1"/>
                </a:solidFill>
                <a:sym typeface="+mn-ea"/>
              </a:rPr>
              <a:t>nd</a:t>
            </a:r>
            <a:r>
              <a:rPr lang="en-US" altLang="en-US" sz="2800" kern="0" dirty="0">
                <a:solidFill>
                  <a:schemeClr val="tx1"/>
                </a:solidFill>
                <a:sym typeface="+mn-ea"/>
              </a:rPr>
              <a:t>  (Tuesday), 10:00am, ET, 2 hours; </a:t>
            </a:r>
            <a:r>
              <a:rPr lang="en-US" altLang="en-US" sz="2800" kern="0" dirty="0" err="1">
                <a:solidFill>
                  <a:schemeClr val="tx1"/>
                </a:solidFill>
                <a:sym typeface="+mn-ea"/>
              </a:rPr>
              <a:t>Webex</a:t>
            </a: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Sep 9</a:t>
            </a:r>
            <a:r>
              <a:rPr lang="en-US" altLang="en-US" sz="2800" kern="0" baseline="30000" dirty="0">
                <a:solidFill>
                  <a:schemeClr val="tx1"/>
                </a:solidFill>
                <a:sym typeface="+mn-ea"/>
              </a:rPr>
              <a:t>th</a:t>
            </a:r>
            <a:r>
              <a:rPr lang="en-US" altLang="en-US" sz="2800" kern="0" dirty="0">
                <a:solidFill>
                  <a:schemeClr val="tx1"/>
                </a:solidFill>
                <a:sym typeface="+mn-ea"/>
              </a:rPr>
              <a:t> (Tuesday), 10:00am, ET, 2 hours; </a:t>
            </a:r>
            <a:r>
              <a:rPr lang="en-US" altLang="en-US" sz="2800" kern="0" dirty="0" err="1" smtClean="0">
                <a:solidFill>
                  <a:schemeClr val="tx1"/>
                </a:solidFill>
                <a:sym typeface="+mn-ea"/>
              </a:rPr>
              <a:t>Webex</a:t>
            </a:r>
            <a:endParaRPr lang="en-US" altLang="en-US" sz="2800" kern="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altLang="zh-CN" dirty="0" smtClean="0">
                <a:sym typeface="+mn-ea"/>
              </a:rPr>
              <a:t>Aug</a:t>
            </a:r>
            <a:r>
              <a:rPr lang="en-US" dirty="0" smtClean="0">
                <a:sym typeface="+mn-ea"/>
              </a:rPr>
              <a:t>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(11-24/1613r12), Spec skeleton (11-25/0614r6), and PDT volunteers (11-25/0613r8)</a:t>
            </a:r>
            <a:endParaRPr lang="en-GB" altLang="en-US" dirty="0" smtClean="0"/>
          </a:p>
          <a:p>
            <a:pPr eaLnBrk="0" hangingPunct="0">
              <a:buClrTx/>
              <a:buSzTx/>
              <a:buFontTx/>
              <a:buChar char="•"/>
              <a:defRPr/>
            </a:pPr>
            <a:r>
              <a:rPr lang="en-US" altLang="en-GB" dirty="0" smtClean="0"/>
              <a:t>Presentation and discussion (Tech contributions, PDTs)</a:t>
            </a:r>
          </a:p>
          <a:p>
            <a:pPr lvl="1" eaLnBrk="0" hangingPunct="0">
              <a:defRPr/>
            </a:pPr>
            <a:r>
              <a:rPr lang="en-US" altLang="zh-CN" dirty="0">
                <a:solidFill>
                  <a:srgbClr val="00B050"/>
                </a:solidFill>
              </a:rPr>
              <a:t>11-25/1333r0, PDT PHY UL Modulation And Coding, Alice Chen (Qualcomm);</a:t>
            </a:r>
          </a:p>
          <a:p>
            <a:pPr lvl="1" eaLnBrk="0" hangingPunct="0">
              <a:defRPr/>
            </a:pPr>
            <a:r>
              <a:rPr lang="en-US" altLang="zh-CN" dirty="0" smtClean="0">
                <a:solidFill>
                  <a:srgbClr val="FFC000"/>
                </a:solidFill>
              </a:rPr>
              <a:t>11-25/1308</a:t>
            </a:r>
            <a:r>
              <a:rPr lang="en-US" altLang="zh-CN" dirty="0">
                <a:solidFill>
                  <a:srgbClr val="FFC000"/>
                </a:solidFill>
              </a:rPr>
              <a:t>, Discussion on OFDM Sample-level Modulation for Uplink Backscatter AMP STAs, </a:t>
            </a:r>
            <a:r>
              <a:rPr lang="en-US" altLang="zh-CN" dirty="0" err="1">
                <a:solidFill>
                  <a:srgbClr val="FFC000"/>
                </a:solidFill>
              </a:rPr>
              <a:t>Yuxiao</a:t>
            </a:r>
            <a:r>
              <a:rPr lang="en-US" altLang="zh-CN" dirty="0">
                <a:solidFill>
                  <a:srgbClr val="FFC000"/>
                </a:solidFill>
              </a:rPr>
              <a:t> </a:t>
            </a:r>
            <a:r>
              <a:rPr lang="en-US" altLang="zh-CN" dirty="0" err="1">
                <a:solidFill>
                  <a:srgbClr val="FFC000"/>
                </a:solidFill>
              </a:rPr>
              <a:t>Hou</a:t>
            </a:r>
            <a:r>
              <a:rPr lang="en-US" altLang="zh-CN" dirty="0">
                <a:solidFill>
                  <a:srgbClr val="FFC000"/>
                </a:solidFill>
              </a:rPr>
              <a:t> (</a:t>
            </a:r>
            <a:r>
              <a:rPr lang="en-US" altLang="zh-CN" dirty="0" smtClean="0">
                <a:solidFill>
                  <a:srgbClr val="FFC000"/>
                </a:solidFill>
              </a:rPr>
              <a:t>TP-LINK)</a:t>
            </a:r>
          </a:p>
          <a:p>
            <a:pPr lvl="1" eaLnBrk="0" hangingPunct="0">
              <a:buFontTx/>
              <a:buChar char="–"/>
              <a:defRPr/>
            </a:pPr>
            <a:r>
              <a:rPr lang="en-US" altLang="zh-CN" sz="2100" dirty="0">
                <a:solidFill>
                  <a:srgbClr val="00B050"/>
                </a:solidFill>
              </a:rPr>
              <a:t>11-25/1263, Remaining Issues on WPT Protocols, </a:t>
            </a:r>
            <a:r>
              <a:rPr lang="en-US" altLang="zh-CN" sz="2100" dirty="0" err="1">
                <a:solidFill>
                  <a:srgbClr val="00B050"/>
                </a:solidFill>
              </a:rPr>
              <a:t>Yinan</a:t>
            </a:r>
            <a:r>
              <a:rPr lang="en-US" altLang="zh-CN" sz="2100" dirty="0">
                <a:solidFill>
                  <a:srgbClr val="00B050"/>
                </a:solidFill>
              </a:rPr>
              <a:t> Qi (OPPO)</a:t>
            </a:r>
          </a:p>
          <a:p>
            <a:pPr lvl="1" eaLnBrk="0" hangingPunct="0">
              <a:buFontTx/>
              <a:buChar char="–"/>
              <a:defRPr/>
            </a:pPr>
            <a:r>
              <a:rPr lang="en-US" altLang="zh-CN" sz="2100" strike="sngStrike" dirty="0" smtClean="0"/>
              <a:t>11-25/1243, Follow-up on AMP Operation Status Reporting, Ian Bajaj (Huawei)</a:t>
            </a:r>
          </a:p>
          <a:p>
            <a:pPr lvl="1" eaLnBrk="0" hangingPunct="0">
              <a:buFontTx/>
              <a:buChar char="–"/>
              <a:defRPr/>
            </a:pPr>
            <a:r>
              <a:rPr lang="en-US" altLang="zh-CN" sz="2100" dirty="0" smtClean="0">
                <a:solidFill>
                  <a:srgbClr val="00B050"/>
                </a:solidFill>
              </a:rPr>
              <a:t>11-25/1424</a:t>
            </a:r>
            <a:r>
              <a:rPr lang="en-US" altLang="zh-CN" sz="2100" dirty="0">
                <a:solidFill>
                  <a:srgbClr val="00B050"/>
                </a:solidFill>
              </a:rPr>
              <a:t>, A WPT device option,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[10 </a:t>
            </a:r>
            <a:r>
              <a:rPr lang="en-US" altLang="zh-CN" sz="2100" dirty="0" err="1">
                <a:solidFill>
                  <a:srgbClr val="00B050"/>
                </a:solidFill>
              </a:rPr>
              <a:t>mins</a:t>
            </a:r>
            <a:r>
              <a:rPr lang="en-US" altLang="zh-CN" sz="2100" dirty="0" smtClean="0">
                <a:solidFill>
                  <a:srgbClr val="00B050"/>
                </a:solidFill>
              </a:rPr>
              <a:t>]</a:t>
            </a:r>
          </a:p>
          <a:p>
            <a:pPr lvl="1" eaLnBrk="0" hangingPunct="0">
              <a:defRPr/>
            </a:pPr>
            <a:r>
              <a:rPr lang="en-US" altLang="en-GB" sz="2100" dirty="0" smtClean="0">
                <a:solidFill>
                  <a:srgbClr val="00B050"/>
                </a:solidFill>
              </a:rPr>
              <a:t>11-25/1344r1,</a:t>
            </a:r>
            <a:r>
              <a:rPr lang="en-US" altLang="zh-CN" sz="2100" dirty="0" smtClean="0">
                <a:solidFill>
                  <a:srgbClr val="00B050"/>
                </a:solidFill>
              </a:rPr>
              <a:t> </a:t>
            </a:r>
            <a:r>
              <a:rPr lang="en-US" altLang="zh-CN" sz="2100" dirty="0">
                <a:solidFill>
                  <a:srgbClr val="00B050"/>
                </a:solidFill>
              </a:rPr>
              <a:t>PDT components of architecture, </a:t>
            </a:r>
            <a:r>
              <a:rPr lang="en-US" altLang="zh-CN" sz="2100" dirty="0" err="1">
                <a:solidFill>
                  <a:srgbClr val="00B050"/>
                </a:solidFill>
              </a:rPr>
              <a:t>Rojan</a:t>
            </a:r>
            <a:r>
              <a:rPr lang="en-US" altLang="zh-CN" sz="2100" dirty="0">
                <a:solidFill>
                  <a:srgbClr val="00B050"/>
                </a:solidFill>
              </a:rPr>
              <a:t> </a:t>
            </a:r>
            <a:r>
              <a:rPr lang="en-US" altLang="zh-CN" sz="2100" dirty="0" err="1">
                <a:solidFill>
                  <a:srgbClr val="00B050"/>
                </a:solidFill>
              </a:rPr>
              <a:t>Chitrakar</a:t>
            </a:r>
            <a:r>
              <a:rPr lang="en-US" altLang="zh-CN" sz="2100" dirty="0">
                <a:solidFill>
                  <a:srgbClr val="00B050"/>
                </a:solidFill>
              </a:rPr>
              <a:t> (</a:t>
            </a:r>
            <a:r>
              <a:rPr lang="en-US" altLang="zh-CN" sz="2100" dirty="0" smtClean="0">
                <a:solidFill>
                  <a:srgbClr val="00B050"/>
                </a:solidFill>
              </a:rPr>
              <a:t>Huawei)</a:t>
            </a:r>
            <a:r>
              <a:rPr lang="en-US" altLang="en-GB" sz="2100" dirty="0" smtClean="0">
                <a:solidFill>
                  <a:srgbClr val="00B050"/>
                </a:solidFill>
              </a:rPr>
              <a:t> </a:t>
            </a:r>
            <a:endParaRPr lang="en-US" altLang="en-GB" sz="2100" dirty="0">
              <a:solidFill>
                <a:srgbClr val="00B050"/>
              </a:solidFill>
            </a:endParaRPr>
          </a:p>
          <a:p>
            <a:pPr lvl="1" eaLnBrk="0" hangingPunct="0">
              <a:defRPr/>
            </a:pPr>
            <a:r>
              <a:rPr lang="en-US" altLang="en-GB" sz="2100" dirty="0">
                <a:solidFill>
                  <a:srgbClr val="00B050"/>
                </a:solidFill>
              </a:rPr>
              <a:t>11-25/776,</a:t>
            </a:r>
            <a:r>
              <a:rPr lang="en-US" altLang="zh-CN" sz="2100" dirty="0">
                <a:solidFill>
                  <a:srgbClr val="00B050"/>
                </a:solidFill>
              </a:rPr>
              <a:t> AMP frame format recap, </a:t>
            </a:r>
            <a:r>
              <a:rPr lang="en-US" altLang="zh-CN" sz="2100" dirty="0" smtClean="0">
                <a:solidFill>
                  <a:srgbClr val="00B050"/>
                </a:solidFill>
              </a:rPr>
              <a:t>Alfred </a:t>
            </a:r>
            <a:r>
              <a:rPr lang="en-US" altLang="zh-CN" sz="2100" dirty="0" err="1" smtClean="0">
                <a:solidFill>
                  <a:srgbClr val="00B050"/>
                </a:solidFill>
              </a:rPr>
              <a:t>Asterjadhi</a:t>
            </a:r>
            <a:r>
              <a:rPr lang="en-US" altLang="zh-CN" sz="2100" dirty="0" smtClean="0">
                <a:solidFill>
                  <a:srgbClr val="00B050"/>
                </a:solidFill>
              </a:rPr>
              <a:t> (Qualcomm) </a:t>
            </a:r>
            <a:endParaRPr lang="en-US" altLang="en-GB" sz="21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Aug 26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SPs (pending SPs)</a:t>
            </a:r>
            <a:endParaRPr lang="en-US" altLang="en-GB" dirty="0"/>
          </a:p>
          <a:p>
            <a:pPr eaLnBrk="0" hangingPunct="0">
              <a:defRPr/>
            </a:pPr>
            <a:r>
              <a:rPr lang="en-US" altLang="en-GB" dirty="0"/>
              <a:t>Presentation and discussion (Tech contributions, PDTs)</a:t>
            </a:r>
          </a:p>
          <a:p>
            <a:pPr lvl="1" eaLnBrk="0" hangingPunct="0">
              <a:defRPr/>
            </a:pPr>
            <a:r>
              <a:rPr lang="en-GB" altLang="en-US" dirty="0" smtClean="0"/>
              <a:t>[If time allows]</a:t>
            </a:r>
            <a:endParaRPr lang="en-GB" altLang="en-US"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Aug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SP10: </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smtClean="0"/>
              <a:t>F</a:t>
            </a:r>
            <a:r>
              <a:rPr lang="zh-CN" altLang="zh-CN" sz="1600" b="0" dirty="0" smtClean="0"/>
              <a:t>or </a:t>
            </a:r>
            <a:r>
              <a:rPr lang="zh-CN" altLang="zh-CN" sz="1600" b="0" dirty="0"/>
              <a:t>backscatter </a:t>
            </a:r>
            <a:r>
              <a:rPr lang="zh-CN" altLang="zh-CN" sz="1600" b="0" dirty="0" smtClean="0"/>
              <a:t>communication</a:t>
            </a:r>
            <a:r>
              <a:rPr lang="en-US" altLang="zh-CN" sz="1600" b="0" dirty="0" smtClean="0"/>
              <a:t>, </a:t>
            </a:r>
            <a:r>
              <a:rPr lang="zh-CN" altLang="zh-CN" sz="1600" b="0" dirty="0" smtClean="0"/>
              <a:t>11</a:t>
            </a:r>
            <a:r>
              <a:rPr lang="zh-CN" altLang="zh-CN" sz="1600" b="0" dirty="0"/>
              <a:t>bp shall support the following UHF commands </a:t>
            </a:r>
            <a:r>
              <a:rPr lang="zh-CN" altLang="zh-CN" sz="1600" b="0" dirty="0" smtClean="0"/>
              <a:t>as </a:t>
            </a:r>
            <a:r>
              <a:rPr lang="zh-CN" altLang="zh-CN" sz="1600" b="0" dirty="0"/>
              <a:t>defined by the UHF RFID </a:t>
            </a:r>
            <a:r>
              <a:rPr lang="zh-CN" altLang="zh-CN" sz="1600" b="0" dirty="0" smtClean="0"/>
              <a:t>Standard:</a:t>
            </a:r>
            <a:endParaRPr lang="zh-CN" altLang="zh-CN" sz="1600" b="0" dirty="0"/>
          </a:p>
          <a:p>
            <a:pPr marL="586105" lvl="1" indent="-285750" defTabSz="914400">
              <a:spcBef>
                <a:spcPct val="0"/>
              </a:spcBef>
              <a:buClrTx/>
              <a:buSzTx/>
              <a:buFont typeface="Arial" panose="020B0604020202020204" pitchFamily="34" charset="0"/>
              <a:buChar char="•"/>
            </a:pPr>
            <a:r>
              <a:rPr lang="zh-CN" altLang="zh-CN" sz="1300" b="0" dirty="0"/>
              <a:t>Select, Read, Write, Authenticate</a:t>
            </a:r>
          </a:p>
          <a:p>
            <a:pPr marL="586105" lvl="1" indent="-285750" defTabSz="914400">
              <a:spcBef>
                <a:spcPct val="0"/>
              </a:spcBef>
              <a:buClrTx/>
              <a:buSzTx/>
              <a:buFont typeface="Arial" panose="020B0604020202020204" pitchFamily="34" charset="0"/>
              <a:buChar char="•"/>
            </a:pPr>
            <a:r>
              <a:rPr lang="zh-CN" altLang="zh-CN" sz="1300" b="0" dirty="0"/>
              <a:t>Other UHF commands supported by 11bp is TBD</a:t>
            </a:r>
          </a:p>
          <a:p>
            <a:pPr marL="586105" lvl="1" indent="-285750" defTabSz="914400">
              <a:spcBef>
                <a:spcPct val="0"/>
              </a:spcBef>
              <a:buClrTx/>
              <a:buSzTx/>
              <a:buFont typeface="Arial" panose="020B0604020202020204" pitchFamily="34" charset="0"/>
              <a:buChar char="•"/>
            </a:pPr>
            <a:r>
              <a:rPr lang="zh-CN" altLang="zh-CN" sz="1300" b="0" dirty="0"/>
              <a:t>NOTE – The UHF commands and the tag states are defined by the EPC® Radio-Frequency Identity Generation-2 Version 2 UHF RFID Standard</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smtClean="0"/>
              <a:t>[</a:t>
            </a:r>
            <a:r>
              <a:rPr lang="fr-FR" altLang="zh-CN" sz="1400" b="0" i="1" dirty="0"/>
              <a:t>Reference: 25/1239</a:t>
            </a:r>
            <a:r>
              <a:rPr lang="en-US" altLang="zh-CN" sz="1400" b="0" i="1" dirty="0"/>
              <a:t>r0</a:t>
            </a:r>
            <a:r>
              <a:rPr lang="fr-FR" altLang="zh-CN" sz="1400" b="0" i="1" dirty="0"/>
              <a:t>, 25/0818r0</a:t>
            </a:r>
            <a:r>
              <a:rPr lang="fr-FR" altLang="zh-CN" sz="1400" b="0" i="1" dirty="0" smtClean="0"/>
              <a:t>]</a:t>
            </a:r>
          </a:p>
          <a:p>
            <a:pPr marL="0" lvl="0" indent="0">
              <a:defRPr/>
            </a:pPr>
            <a:r>
              <a:rPr lang="en-US" altLang="zh-CN" sz="1400" dirty="0" smtClean="0">
                <a:sym typeface="+mn-ea"/>
              </a:rPr>
              <a:t>Result: </a:t>
            </a:r>
            <a:r>
              <a:rPr lang="en-US" altLang="zh-CN" sz="1400" dirty="0" smtClean="0">
                <a:solidFill>
                  <a:srgbClr val="00B050"/>
                </a:solidFill>
                <a:sym typeface="+mn-ea"/>
              </a:rPr>
              <a:t>No objection</a:t>
            </a:r>
            <a:endParaRPr lang="en-US" altLang="zh-CN" dirty="0">
              <a:solidFill>
                <a:srgbClr val="00B050"/>
              </a:solidFill>
            </a:endParaRPr>
          </a:p>
          <a:p>
            <a:pPr marL="0" lvl="0" indent="0">
              <a:defRPr/>
            </a:pPr>
            <a:endParaRPr lang="en-US" altLang="zh-CN" dirty="0" smtClean="0"/>
          </a:p>
          <a:p>
            <a:pPr marL="0" lvl="0" indent="0">
              <a:defRPr/>
            </a:pPr>
            <a:r>
              <a:rPr lang="en-US" altLang="zh-CN" sz="1600" dirty="0" smtClean="0">
                <a:sym typeface="+mn-ea"/>
              </a:rPr>
              <a:t>SP11: </a:t>
            </a:r>
            <a:r>
              <a:rPr lang="en-US" altLang="zh-CN" sz="1600" dirty="0">
                <a:highlight>
                  <a:srgbClr val="FFFF00"/>
                </a:highlight>
                <a:sym typeface="+mn-ea"/>
              </a:rPr>
              <a:t>[deferred</a:t>
            </a:r>
            <a:r>
              <a:rPr lang="en-US" altLang="zh-CN" sz="1600" dirty="0" smtClean="0">
                <a:sym typeface="+mn-ea"/>
              </a:rPr>
              <a:t>]</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a:t>?</a:t>
            </a:r>
            <a:endParaRPr lang="zh-CN" altLang="zh-CN" sz="1600" dirty="0"/>
          </a:p>
          <a:p>
            <a:pPr marL="285750" indent="-285750" defTabSz="914400">
              <a:spcBef>
                <a:spcPct val="0"/>
              </a:spcBef>
              <a:buClrTx/>
              <a:buSzTx/>
              <a:buFont typeface="Arial" panose="020B0604020202020204" pitchFamily="34" charset="0"/>
              <a:buChar char="•"/>
            </a:pPr>
            <a:r>
              <a:rPr lang="zh-CN" altLang="zh-CN" sz="1600" b="0" dirty="0"/>
              <a:t>Backscatter non-AP AMP STAs support the following flags defined by the UHF RFID Standard.</a:t>
            </a:r>
          </a:p>
          <a:p>
            <a:pPr marL="586105" lvl="1" indent="-285750" defTabSz="914400">
              <a:spcBef>
                <a:spcPct val="0"/>
              </a:spcBef>
              <a:buClrTx/>
              <a:buSzTx/>
              <a:buFont typeface="Arial" panose="020B0604020202020204" pitchFamily="34" charset="0"/>
              <a:buChar char="•"/>
            </a:pPr>
            <a:r>
              <a:rPr lang="zh-CN" altLang="zh-CN" sz="1300" b="0" dirty="0"/>
              <a:t>Inventoried flags for S0, S1, S2, S3 sessions</a:t>
            </a:r>
          </a:p>
          <a:p>
            <a:pPr marL="586105" lvl="1" indent="-285750" defTabSz="914400">
              <a:spcBef>
                <a:spcPct val="0"/>
              </a:spcBef>
              <a:buClrTx/>
              <a:buSzTx/>
              <a:buFont typeface="Arial" panose="020B0604020202020204" pitchFamily="34" charset="0"/>
              <a:buChar char="•"/>
            </a:pPr>
            <a:r>
              <a:rPr lang="zh-CN" altLang="zh-CN" sz="1300" b="0" dirty="0"/>
              <a:t>Selected flag (SL)</a:t>
            </a:r>
          </a:p>
          <a:p>
            <a:pPr marL="586105" lvl="1" indent="-285750" defTabSz="914400">
              <a:spcBef>
                <a:spcPct val="0"/>
              </a:spcBef>
              <a:buClrTx/>
              <a:buSzTx/>
              <a:buFont typeface="Arial" panose="020B0604020202020204" pitchFamily="34" charset="0"/>
              <a:buChar char="•"/>
            </a:pPr>
            <a:endParaRPr lang="zh-CN" altLang="zh-CN" sz="1400" dirty="0"/>
          </a:p>
          <a:p>
            <a:pPr marL="0" lvl="0" indent="0"/>
            <a:r>
              <a:rPr lang="fr-FR" altLang="zh-CN" sz="1400" b="0" i="1" dirty="0"/>
              <a:t>[Reference: </a:t>
            </a:r>
            <a:r>
              <a:rPr lang="fr-FR" altLang="zh-CN" sz="1400" b="0" i="1" dirty="0" smtClean="0"/>
              <a:t>25/1239</a:t>
            </a:r>
            <a:r>
              <a:rPr lang="en-US" altLang="zh-CN" sz="1400" b="0" i="1" dirty="0" smtClean="0"/>
              <a:t>r0</a:t>
            </a:r>
            <a:r>
              <a:rPr lang="fr-FR" altLang="zh-CN" sz="1400" b="0" i="1" dirty="0" smtClean="0"/>
              <a:t>, 25/0818r0</a:t>
            </a:r>
            <a:r>
              <a:rPr lang="fr-FR" altLang="zh-CN" sz="1400" b="0" i="1" dirty="0"/>
              <a:t>]</a:t>
            </a:r>
          </a:p>
          <a:p>
            <a:pPr marL="0" lvl="0" indent="0">
              <a:defRPr/>
            </a:pPr>
            <a:r>
              <a:rPr lang="en-US" altLang="zh-CN" sz="1400" dirty="0">
                <a:sym typeface="+mn-ea"/>
              </a:rPr>
              <a:t>Result:</a:t>
            </a:r>
            <a:endParaRPr lang="en-US" altLang="zh-CN" dirty="0"/>
          </a:p>
          <a:p>
            <a:pPr marL="0" lvl="0" indent="0">
              <a:defRPr/>
            </a:pPr>
            <a:endParaRPr lang="en-US" altLang="zh-C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Aug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a:spLocks noGrp="1"/>
          </p:cNvSpPr>
          <p:nvPr/>
        </p:nvSpPr>
        <p:spPr>
          <a:xfrm>
            <a:off x="914400" y="685800"/>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dirty="0">
                <a:sym typeface="+mn-ea"/>
              </a:rPr>
              <a:t>SP Set </a:t>
            </a:r>
            <a:r>
              <a:rPr lang="en-US" altLang="zh-CN" sz="2800" dirty="0" smtClean="0">
                <a:sym typeface="+mn-ea"/>
              </a:rPr>
              <a:t>#9 (</a:t>
            </a:r>
            <a:r>
              <a:rPr lang="en-US" altLang="zh-CN" sz="2800" dirty="0" err="1" smtClean="0">
                <a:sym typeface="+mn-ea"/>
              </a:rPr>
              <a:t>Rojan</a:t>
            </a:r>
            <a:r>
              <a:rPr lang="en-US" altLang="zh-CN" sz="2800" dirty="0" smtClean="0">
                <a:sym typeface="+mn-ea"/>
              </a:rPr>
              <a:t> </a:t>
            </a:r>
            <a:r>
              <a:rPr lang="en-US" altLang="zh-CN" sz="2800" dirty="0" err="1">
                <a:sym typeface="+mn-ea"/>
              </a:rPr>
              <a:t>Chitrakar</a:t>
            </a:r>
            <a:r>
              <a:rPr lang="zh-CN" altLang="en-US" sz="2800" dirty="0" smtClean="0">
                <a:sym typeface="+mn-ea"/>
              </a:rPr>
              <a:t>）</a:t>
            </a:r>
            <a:endParaRPr lang="zh-CN" altLang="en-US" sz="2800" dirty="0"/>
          </a:p>
        </p:txBody>
      </p:sp>
      <p:sp>
        <p:nvSpPr>
          <p:cNvPr id="6" name="内容占位符 2"/>
          <p:cNvSpPr>
            <a:spLocks noGrp="1"/>
          </p:cNvSpPr>
          <p:nvPr/>
        </p:nvSpPr>
        <p:spPr>
          <a:xfrm>
            <a:off x="685942" y="1676446"/>
            <a:ext cx="10896314" cy="4800474"/>
          </a:xfrm>
          <a:prstGeom prst="rect">
            <a:avLst/>
          </a:prstGeom>
          <a:noFill/>
          <a:ln w="9525">
            <a:noFill/>
          </a:ln>
        </p:spPr>
        <p:txBody>
          <a:bodyPr lIns="92160" tIns="46080" rIns="92160" bIns="46080" anchor="t" anchorCtr="0">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0" lvl="0" indent="0">
              <a:defRPr/>
            </a:pPr>
            <a:r>
              <a:rPr lang="en-US" altLang="zh-CN" sz="1600" dirty="0" smtClean="0">
                <a:sym typeface="+mn-ea"/>
              </a:rPr>
              <a:t>SP12: [</a:t>
            </a:r>
            <a:r>
              <a:rPr lang="en-US" altLang="zh-CN" sz="1600" dirty="0">
                <a:highlight>
                  <a:srgbClr val="FFFF00"/>
                </a:highlight>
                <a:sym typeface="+mn-ea"/>
              </a:rPr>
              <a:t>deferred</a:t>
            </a:r>
            <a:r>
              <a:rPr lang="en-US" altLang="zh-CN" sz="1600" dirty="0" smtClean="0">
                <a:sym typeface="+mn-ea"/>
              </a:rPr>
              <a:t>]</a:t>
            </a:r>
          </a:p>
          <a:p>
            <a:pPr marL="0" lvl="0" indent="0">
              <a:defRPr/>
            </a:pPr>
            <a:endParaRPr lang="en-US" altLang="zh-CN" sz="1600" dirty="0" smtClean="0">
              <a:sym typeface="+mn-ea"/>
            </a:endParaRPr>
          </a:p>
          <a:p>
            <a:pPr marL="0" lvl="0" indent="0" defTabSz="914400">
              <a:spcBef>
                <a:spcPct val="0"/>
              </a:spcBef>
              <a:buClrTx/>
              <a:buSzTx/>
            </a:pPr>
            <a:r>
              <a:rPr lang="zh-CN" altLang="zh-CN" sz="1600" dirty="0" smtClean="0">
                <a:sym typeface="+mn-ea"/>
              </a:rPr>
              <a:t>Do </a:t>
            </a:r>
            <a:r>
              <a:rPr lang="zh-CN" altLang="zh-CN" sz="1600" dirty="0">
                <a:sym typeface="+mn-ea"/>
              </a:rPr>
              <a:t>you agree to add </a:t>
            </a:r>
            <a:r>
              <a:rPr lang="en-US" altLang="zh-CN" sz="1600" dirty="0">
                <a:sym typeface="+mn-ea"/>
              </a:rPr>
              <a:t>the following text in</a:t>
            </a:r>
            <a:r>
              <a:rPr lang="zh-CN" altLang="zh-CN" sz="1600" dirty="0">
                <a:sym typeface="+mn-ea"/>
              </a:rPr>
              <a:t>to the 11bp SFD </a:t>
            </a:r>
            <a:r>
              <a:rPr lang="en-US" altLang="zh-CN" sz="1600" dirty="0" smtClean="0">
                <a:sym typeface="+mn-ea"/>
              </a:rPr>
              <a:t>?</a:t>
            </a:r>
            <a:endParaRPr lang="en-US" altLang="zh-CN" sz="1600" dirty="0" smtClean="0"/>
          </a:p>
          <a:p>
            <a:pPr marL="0" lvl="0" indent="0" defTabSz="914400">
              <a:spcBef>
                <a:spcPct val="0"/>
              </a:spcBef>
              <a:buClrTx/>
              <a:buSzTx/>
            </a:pPr>
            <a:endParaRPr lang="zh-CN" altLang="zh-CN" sz="1600" dirty="0"/>
          </a:p>
          <a:p>
            <a:pPr marL="285750" indent="-285750" defTabSz="914400">
              <a:spcBef>
                <a:spcPct val="0"/>
              </a:spcBef>
              <a:buClrTx/>
              <a:buSzTx/>
              <a:buFont typeface="Arial" panose="020B0604020202020204" pitchFamily="34" charset="0"/>
              <a:buChar char="•"/>
            </a:pPr>
            <a:r>
              <a:rPr lang="en-US" altLang="zh-CN" sz="1600" b="0" dirty="0" smtClean="0">
                <a:sym typeface="+mn-ea"/>
              </a:rPr>
              <a:t>In </a:t>
            </a:r>
            <a:r>
              <a:rPr lang="en-US" altLang="zh-CN" sz="1600" b="0" dirty="0">
                <a:sym typeface="+mn-ea"/>
              </a:rPr>
              <a:t>the AMP Trigger frame, the AMP AP indicates the type of acknowledgment that it intends to use in the slots allocated for uplink access</a:t>
            </a:r>
            <a:endParaRPr lang="zh-CN" altLang="zh-CN" sz="1600" dirty="0"/>
          </a:p>
          <a:p>
            <a:pPr marL="0" lvl="0" indent="0"/>
            <a:endParaRPr lang="fr-FR" altLang="zh-CN" sz="1600" b="0" i="1" dirty="0" smtClean="0"/>
          </a:p>
          <a:p>
            <a:pPr marL="0" lvl="0" indent="0"/>
            <a:r>
              <a:rPr lang="fr-FR" altLang="zh-CN" sz="1600" b="0" i="1" dirty="0" smtClean="0">
                <a:sym typeface="+mn-ea"/>
              </a:rPr>
              <a:t>[</a:t>
            </a:r>
            <a:r>
              <a:rPr lang="fr-FR" altLang="zh-CN" sz="1600" b="0" i="1" dirty="0">
                <a:sym typeface="+mn-ea"/>
              </a:rPr>
              <a:t>Reference: </a:t>
            </a:r>
            <a:r>
              <a:rPr lang="fr-FR" altLang="zh-CN" sz="1600" b="0" i="1" dirty="0" smtClean="0">
                <a:sym typeface="+mn-ea"/>
              </a:rPr>
              <a:t>25/1242</a:t>
            </a:r>
            <a:r>
              <a:rPr lang="en-US" altLang="zh-CN" sz="1600" b="0" i="1" dirty="0" smtClean="0">
                <a:sym typeface="+mn-ea"/>
              </a:rPr>
              <a:t>r0]</a:t>
            </a:r>
            <a:endParaRPr lang="en-US" altLang="zh-CN" sz="1600" b="0" i="1" dirty="0" smtClean="0"/>
          </a:p>
          <a:p>
            <a:pPr marL="0" lvl="0" indent="0"/>
            <a:endParaRPr lang="en-US" altLang="zh-CN" sz="1600" b="0" i="1" dirty="0">
              <a:sym typeface="+mn-ea"/>
            </a:endParaRPr>
          </a:p>
          <a:p>
            <a:pPr marL="0" lvl="0" indent="0"/>
            <a:r>
              <a:rPr lang="en-US" altLang="zh-CN" sz="1600" dirty="0" smtClean="0">
                <a:sym typeface="+mn-ea"/>
              </a:rPr>
              <a:t>Result</a:t>
            </a:r>
            <a:r>
              <a:rPr lang="en-US" altLang="zh-CN" sz="1600" dirty="0">
                <a:sym typeface="+mn-ea"/>
              </a:rPr>
              <a:t>:</a:t>
            </a:r>
            <a:endParaRPr lang="en-US" altLang="zh-CN" sz="1600" dirty="0"/>
          </a:p>
          <a:p>
            <a:pPr marL="0" lvl="0" indent="0">
              <a:defRPr/>
            </a:pPr>
            <a:endParaRPr lang="en-US" altLang="zh-C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#10 (Hui Luo</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sz="2000" dirty="0" smtClean="0">
                <a:sym typeface="+mn-ea"/>
              </a:rPr>
              <a:t>SP1:  </a:t>
            </a:r>
          </a:p>
          <a:p>
            <a:pPr marL="0" lvl="0" indent="0">
              <a:defRPr/>
            </a:pPr>
            <a:r>
              <a:rPr lang="en-US" altLang="zh-CN" sz="2000" dirty="0" smtClean="0"/>
              <a:t>Do you agree to add the following text to the 11bp SFD?</a:t>
            </a:r>
          </a:p>
          <a:p>
            <a:pPr marL="0" lvl="0" indent="0" defTabSz="914400">
              <a:spcBef>
                <a:spcPct val="0"/>
              </a:spcBef>
              <a:buClrTx/>
              <a:buSzTx/>
            </a:pPr>
            <a:endParaRPr lang="en-US" altLang="zh-CN" sz="2000" dirty="0" smtClean="0"/>
          </a:p>
          <a:p>
            <a:pPr marL="0" lvl="0" indent="0" defTabSz="914400">
              <a:spcBef>
                <a:spcPct val="0"/>
              </a:spcBef>
              <a:buClrTx/>
              <a:buSzTx/>
            </a:pPr>
            <a:r>
              <a:rPr lang="en-US" altLang="zh-CN" sz="2000" dirty="0" smtClean="0"/>
              <a:t>11bp shall </a:t>
            </a:r>
            <a:r>
              <a:rPr lang="zh-CN" altLang="zh-CN" sz="2000" dirty="0" smtClean="0"/>
              <a:t>specify </a:t>
            </a:r>
            <a:r>
              <a:rPr lang="zh-CN" altLang="zh-CN" sz="2000" dirty="0"/>
              <a:t>a low-complexity secure method to generate and update a PMK for secure AMP communication between an AMP AP and an AMP non-AP STA?</a:t>
            </a:r>
          </a:p>
          <a:p>
            <a:pPr marL="342900" lvl="0" indent="-342900" defTabSz="914400">
              <a:spcBef>
                <a:spcPct val="0"/>
              </a:spcBef>
              <a:buClrTx/>
              <a:buSzTx/>
              <a:buFont typeface="Arial" panose="020B0604020202020204" pitchFamily="34" charset="0"/>
              <a:buChar char="•"/>
            </a:pPr>
            <a:r>
              <a:rPr lang="zh-CN" altLang="zh-CN" sz="2000" dirty="0"/>
              <a:t>Note</a:t>
            </a:r>
            <a:r>
              <a:rPr lang="zh-CN" altLang="zh-CN" sz="2000" dirty="0" smtClean="0"/>
              <a:t>:</a:t>
            </a:r>
            <a:endParaRPr lang="en-US" altLang="zh-CN" sz="2000" dirty="0" smtClean="0"/>
          </a:p>
          <a:p>
            <a:pPr marL="643255" lvl="1" indent="-342900" defTabSz="914400">
              <a:spcBef>
                <a:spcPct val="0"/>
              </a:spcBef>
              <a:buClrTx/>
              <a:buSzTx/>
              <a:buFont typeface="Arial" panose="020B0604020202020204" pitchFamily="34" charset="0"/>
              <a:buChar char="•"/>
            </a:pPr>
            <a:r>
              <a:rPr lang="zh-CN" altLang="zh-CN" sz="1700" b="1" dirty="0" smtClean="0">
                <a:cs typeface="+mn-cs"/>
              </a:rPr>
              <a:t>The </a:t>
            </a:r>
            <a:r>
              <a:rPr lang="zh-CN" altLang="zh-CN" sz="1700" b="1" dirty="0">
                <a:cs typeface="+mn-cs"/>
              </a:rPr>
              <a:t>secure AMP communication method is defined in Motion 64, 65, 66</a:t>
            </a:r>
            <a:r>
              <a:rPr lang="zh-CN" altLang="zh-CN" sz="1700" b="1" dirty="0" smtClean="0">
                <a:cs typeface="+mn-cs"/>
              </a:rPr>
              <a:t>.</a:t>
            </a:r>
            <a:endParaRPr lang="en-US" altLang="zh-CN" sz="1700" b="1" dirty="0" smtClean="0">
              <a:cs typeface="+mn-cs"/>
            </a:endParaRPr>
          </a:p>
          <a:p>
            <a:pPr marL="643255" lvl="1" indent="-342900" defTabSz="914400">
              <a:spcBef>
                <a:spcPct val="0"/>
              </a:spcBef>
              <a:buClrTx/>
              <a:buSzTx/>
              <a:buFont typeface="Arial" panose="020B0604020202020204" pitchFamily="34" charset="0"/>
              <a:buChar char="•"/>
            </a:pPr>
            <a:r>
              <a:rPr lang="zh-CN" altLang="zh-CN" sz="1700" b="1" dirty="0" smtClean="0">
                <a:cs typeface="+mn-cs"/>
              </a:rPr>
              <a:t>Whether </a:t>
            </a:r>
            <a:r>
              <a:rPr lang="zh-CN" altLang="zh-CN" sz="1700" b="1" dirty="0">
                <a:cs typeface="+mn-cs"/>
              </a:rPr>
              <a:t>to include backscatter non-AP STAs in this method is TBD.</a:t>
            </a:r>
          </a:p>
          <a:p>
            <a:pPr marL="0" lvl="0" indent="0"/>
            <a:endParaRPr lang="en-US" altLang="zh-CN" dirty="0" smtClean="0"/>
          </a:p>
          <a:p>
            <a:pPr marL="342900" indent="-342900">
              <a:buFont typeface="Arial" panose="020B0604020202020204" pitchFamily="34" charset="0"/>
              <a:buChar char="•"/>
            </a:pPr>
            <a:endParaRPr lang="en-US" altLang="zh-CN" dirty="0">
              <a:sym typeface="+mn-ea"/>
            </a:endParaRPr>
          </a:p>
          <a:p>
            <a:r>
              <a:rPr lang="en-US" altLang="zh-CN" b="0" i="1" dirty="0" smtClean="0"/>
              <a:t>[References</a:t>
            </a:r>
            <a:r>
              <a:rPr lang="en-US" altLang="zh-CN" b="0" i="1" dirty="0"/>
              <a:t>: </a:t>
            </a:r>
            <a:r>
              <a:rPr lang="en-US" altLang="zh-CN" b="0" i="1" dirty="0" smtClean="0"/>
              <a:t>11-25/</a:t>
            </a:r>
            <a:r>
              <a:rPr lang="en-US" altLang="zh-CN" b="0" i="1" dirty="0"/>
              <a:t>1086, 11-25/0831</a:t>
            </a:r>
            <a:r>
              <a:rPr lang="en-US" altLang="zh-CN" b="0" i="1" dirty="0" smtClean="0"/>
              <a:t>]</a:t>
            </a:r>
            <a:endParaRPr lang="en-US" altLang="zh-CN" b="0" i="1" dirty="0"/>
          </a:p>
          <a:p>
            <a:pPr marL="0" lvl="0" indent="0">
              <a:defRPr/>
            </a:pPr>
            <a:endParaRPr lang="en-US" altLang="zh-CN" dirty="0" smtClean="0">
              <a:sym typeface="+mn-ea"/>
            </a:endParaRPr>
          </a:p>
          <a:p>
            <a:pPr marL="0" lvl="0" indent="0">
              <a:defRPr/>
            </a:pPr>
            <a:r>
              <a:rPr lang="en-US" altLang="zh-CN" dirty="0" smtClean="0">
                <a:sym typeface="+mn-ea"/>
              </a:rPr>
              <a:t>Result: </a:t>
            </a:r>
            <a:r>
              <a:rPr lang="en-US" altLang="zh-CN" dirty="0" smtClean="0">
                <a:solidFill>
                  <a:srgbClr val="00B050"/>
                </a:solidFill>
                <a:sym typeface="+mn-ea"/>
              </a:rPr>
              <a:t>No objection</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47049" y="1661985"/>
            <a:ext cx="10896314" cy="4800474"/>
          </a:xfrm>
        </p:spPr>
        <p:txBody>
          <a:bodyPr>
            <a:noAutofit/>
          </a:bodyPr>
          <a:lstStyle/>
          <a:p>
            <a:pPr marL="0" lvl="0" indent="0">
              <a:defRPr/>
            </a:pPr>
            <a:r>
              <a:rPr lang="en-US" altLang="zh-CN" sz="1600" dirty="0" smtClean="0">
                <a:sym typeface="+mn-ea"/>
              </a:rPr>
              <a:t>SP1a: </a:t>
            </a:r>
          </a:p>
          <a:p>
            <a:pPr marL="0" lvl="0" indent="0" defTabSz="914400">
              <a:spcBef>
                <a:spcPct val="0"/>
              </a:spcBef>
              <a:buClrTx/>
              <a:buSzTx/>
            </a:pPr>
            <a:r>
              <a:rPr lang="zh-CN" altLang="zh-CN" sz="1600" dirty="0" smtClean="0">
                <a:sym typeface="+mn-ea"/>
              </a:rPr>
              <a:t>Do </a:t>
            </a:r>
            <a:r>
              <a:rPr lang="zh-CN" altLang="zh-CN" sz="1600" dirty="0">
                <a:sym typeface="+mn-ea"/>
              </a:rPr>
              <a:t>you agree to add </a:t>
            </a:r>
            <a:r>
              <a:rPr lang="en-US" altLang="zh-CN" sz="1600" dirty="0">
                <a:sym typeface="+mn-ea"/>
              </a:rPr>
              <a:t>the following text in</a:t>
            </a:r>
            <a:r>
              <a:rPr lang="zh-CN" altLang="zh-CN" sz="1600" dirty="0">
                <a:sym typeface="+mn-ea"/>
              </a:rPr>
              <a:t>to the 11bp SFD </a:t>
            </a:r>
            <a:r>
              <a:rPr lang="en-US" altLang="zh-CN" sz="1600" dirty="0" smtClean="0">
                <a:sym typeface="+mn-ea"/>
              </a:rPr>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sym typeface="+mn-ea"/>
              </a:rPr>
              <a:t>IEEE 802.11bp </a:t>
            </a:r>
            <a:r>
              <a:rPr lang="en-US" altLang="zh-CN" sz="1600" b="0" dirty="0" smtClean="0">
                <a:sym typeface="+mn-ea"/>
              </a:rPr>
              <a:t>supports a mechanism in which a </a:t>
            </a:r>
            <a:r>
              <a:rPr lang="en-US" altLang="zh-CN" sz="1600" b="0" dirty="0">
                <a:sym typeface="+mn-ea"/>
              </a:rPr>
              <a:t>non-AP AMP STA </a:t>
            </a:r>
            <a:r>
              <a:rPr lang="en-US" altLang="zh-CN" sz="1600" b="0" dirty="0" smtClean="0">
                <a:sym typeface="+mn-ea"/>
              </a:rPr>
              <a:t>may </a:t>
            </a:r>
            <a:r>
              <a:rPr lang="en-US" altLang="zh-CN" sz="1600" b="0" dirty="0">
                <a:sym typeface="+mn-ea"/>
              </a:rPr>
              <a:t>report the transmission time it can sustain.</a:t>
            </a:r>
            <a:endParaRPr lang="en-US" altLang="zh-CN" sz="1600" b="0" dirty="0"/>
          </a:p>
          <a:p>
            <a:pPr marL="285750" lvl="0" indent="-285750" defTabSz="914400">
              <a:spcBef>
                <a:spcPct val="0"/>
              </a:spcBef>
              <a:buClrTx/>
              <a:buSzTx/>
              <a:buFont typeface="Arial" panose="020B0604020202020204" pitchFamily="34" charset="0"/>
              <a:buChar char="•"/>
            </a:pPr>
            <a:r>
              <a:rPr lang="en-US" altLang="zh-CN" sz="1600" b="0" dirty="0">
                <a:sym typeface="+mn-ea"/>
              </a:rPr>
              <a:t>How the non-AP AMP STA may report this time is TBD</a:t>
            </a:r>
            <a:endParaRPr lang="en-US" altLang="zh-CN" sz="1600" b="0" dirty="0"/>
          </a:p>
          <a:p>
            <a:pPr marL="0" lvl="0" indent="0"/>
            <a:r>
              <a:rPr lang="fr-FR" altLang="zh-CN" sz="1600" b="0" i="1" dirty="0" smtClean="0">
                <a:sym typeface="+mn-ea"/>
              </a:rPr>
              <a:t>[</a:t>
            </a:r>
            <a:r>
              <a:rPr lang="fr-FR" altLang="zh-CN" sz="1600" b="0" i="1" dirty="0">
                <a:sym typeface="+mn-ea"/>
              </a:rPr>
              <a:t>Reference: </a:t>
            </a:r>
            <a:r>
              <a:rPr lang="fr-FR" altLang="zh-CN" sz="1600" b="0" i="1" dirty="0" smtClean="0">
                <a:sym typeface="+mn-ea"/>
              </a:rPr>
              <a:t>25/0788</a:t>
            </a:r>
            <a:r>
              <a:rPr lang="en-US" altLang="zh-CN" sz="1600" b="0" i="1" dirty="0" smtClean="0">
                <a:sym typeface="+mn-ea"/>
              </a:rPr>
              <a:t>r0</a:t>
            </a:r>
            <a:r>
              <a:rPr lang="fr-FR" altLang="zh-CN" sz="1600" b="0" i="1" dirty="0">
                <a:sym typeface="+mn-ea"/>
              </a:rPr>
              <a:t>, </a:t>
            </a:r>
            <a:r>
              <a:rPr lang="fr-FR" altLang="zh-CN" sz="1600" b="0" i="1" dirty="0" smtClean="0">
                <a:sym typeface="+mn-ea"/>
              </a:rPr>
              <a:t>25/1243r0]</a:t>
            </a:r>
            <a:endParaRPr lang="fr-FR" altLang="zh-CN" sz="1600" b="0" i="1" dirty="0" smtClean="0"/>
          </a:p>
          <a:p>
            <a:pPr marL="0" lvl="0" indent="0">
              <a:defRPr/>
            </a:pPr>
            <a:r>
              <a:rPr lang="en-US" altLang="zh-CN" sz="1600" dirty="0" smtClean="0">
                <a:sym typeface="+mn-ea"/>
              </a:rPr>
              <a:t>Result: </a:t>
            </a:r>
            <a:r>
              <a:rPr lang="en-US" altLang="zh-CN" sz="1600" dirty="0" smtClean="0">
                <a:solidFill>
                  <a:srgbClr val="00B050"/>
                </a:solidFill>
                <a:sym typeface="+mn-ea"/>
              </a:rPr>
              <a:t>No objection</a:t>
            </a:r>
            <a:endParaRPr lang="en-US" altLang="zh-CN" sz="1600" dirty="0">
              <a:solidFill>
                <a:srgbClr val="00B050"/>
              </a:solidFill>
            </a:endParaRPr>
          </a:p>
          <a:p>
            <a:pPr marL="0" lvl="0" indent="0">
              <a:defRPr/>
            </a:pPr>
            <a:endParaRPr lang="en-US" altLang="zh-CN" sz="1600" dirty="0" smtClean="0"/>
          </a:p>
          <a:p>
            <a:pPr marL="0" lvl="0" indent="0">
              <a:defRPr/>
            </a:pPr>
            <a:r>
              <a:rPr lang="en-US" altLang="zh-CN" sz="1600" dirty="0" smtClean="0">
                <a:sym typeface="+mn-ea"/>
              </a:rPr>
              <a:t>SP1b: </a:t>
            </a:r>
            <a:endParaRPr lang="en-US" altLang="zh-CN" sz="1600" dirty="0">
              <a:sym typeface="+mn-ea"/>
            </a:endParaRPr>
          </a:p>
          <a:p>
            <a:pPr marL="0" lvl="0" indent="0" defTabSz="914400">
              <a:spcBef>
                <a:spcPct val="0"/>
              </a:spcBef>
              <a:buClrTx/>
              <a:buSzTx/>
            </a:pPr>
            <a:r>
              <a:rPr lang="zh-CN" altLang="zh-CN" sz="1600" dirty="0">
                <a:sym typeface="+mn-ea"/>
              </a:rPr>
              <a:t>Do you agree to add </a:t>
            </a:r>
            <a:r>
              <a:rPr lang="en-US" altLang="zh-CN" sz="1600" dirty="0">
                <a:sym typeface="+mn-ea"/>
              </a:rPr>
              <a:t>the following text in</a:t>
            </a:r>
            <a:r>
              <a:rPr lang="zh-CN" altLang="zh-CN" sz="1600" dirty="0">
                <a:sym typeface="+mn-ea"/>
              </a:rPr>
              <a:t>to the 11bp SFD </a:t>
            </a:r>
            <a:r>
              <a:rPr lang="en-US" altLang="zh-CN" sz="1600" dirty="0">
                <a:sym typeface="+mn-ea"/>
              </a:rPr>
              <a:t>?</a:t>
            </a:r>
            <a:endParaRPr lang="zh-CN" altLang="zh-CN" sz="1600" dirty="0"/>
          </a:p>
          <a:p>
            <a:pPr marL="285750" indent="-285750" defTabSz="914400">
              <a:spcBef>
                <a:spcPct val="0"/>
              </a:spcBef>
              <a:buClrTx/>
              <a:buSzTx/>
              <a:buFont typeface="Arial" panose="020B0604020202020204" pitchFamily="34" charset="0"/>
              <a:buChar char="•"/>
            </a:pPr>
            <a:r>
              <a:rPr lang="en-US" altLang="zh-CN" sz="1600" b="0" dirty="0" smtClean="0">
                <a:sym typeface="+mn-ea"/>
              </a:rPr>
              <a:t>IEEE 802.11bp allows a one-time report of the time in other modes of operation, that a non-AP AMP STA can sustain, as a fixed multiplicative factor of the transmission time it can sustain.</a:t>
            </a:r>
            <a:endParaRPr lang="en-US" altLang="zh-CN" sz="1600" b="0" dirty="0" smtClean="0"/>
          </a:p>
          <a:p>
            <a:pPr marL="285750" indent="-285750" defTabSz="914400">
              <a:spcBef>
                <a:spcPct val="0"/>
              </a:spcBef>
              <a:buClrTx/>
              <a:buSzTx/>
              <a:buFont typeface="Arial" panose="020B0604020202020204" pitchFamily="34" charset="0"/>
              <a:buChar char="•"/>
            </a:pPr>
            <a:r>
              <a:rPr lang="en-US" altLang="zh-CN" sz="1600" b="0" dirty="0" smtClean="0">
                <a:sym typeface="+mn-ea"/>
              </a:rPr>
              <a:t>How the non-AP AMP STA may report these times is TBD.</a:t>
            </a:r>
            <a:endParaRPr lang="en-US" altLang="zh-CN" sz="1600" b="0" dirty="0" smtClean="0"/>
          </a:p>
          <a:p>
            <a:pPr marL="285750" indent="-285750" defTabSz="914400">
              <a:spcBef>
                <a:spcPct val="0"/>
              </a:spcBef>
              <a:buClrTx/>
              <a:buSzTx/>
              <a:buFont typeface="Arial" panose="020B0604020202020204" pitchFamily="34" charset="0"/>
              <a:buChar char="•"/>
            </a:pPr>
            <a:r>
              <a:rPr lang="en-US" altLang="zh-CN" sz="1600" b="0" dirty="0" smtClean="0">
                <a:sym typeface="+mn-ea"/>
              </a:rPr>
              <a:t>Note:</a:t>
            </a:r>
            <a:endParaRPr lang="en-US" altLang="zh-CN" sz="1600" b="0" dirty="0" smtClean="0"/>
          </a:p>
          <a:p>
            <a:pPr marL="742950" lvl="1" indent="-285750" defTabSz="914400">
              <a:spcBef>
                <a:spcPct val="0"/>
              </a:spcBef>
              <a:buClrTx/>
              <a:buSzTx/>
              <a:buFont typeface="Arial" panose="020B0604020202020204" pitchFamily="34" charset="0"/>
              <a:buChar char="•"/>
            </a:pPr>
            <a:r>
              <a:rPr lang="en-US" altLang="zh-CN" sz="1400" b="0" dirty="0" smtClean="0">
                <a:sym typeface="+mn-ea"/>
              </a:rPr>
              <a:t>Other modes of operation may include reception, channel sensing, and idle.</a:t>
            </a:r>
            <a:endParaRPr lang="en-US" altLang="zh-CN" sz="1400" b="0" dirty="0" smtClean="0"/>
          </a:p>
          <a:p>
            <a:pPr marL="742950" lvl="1" indent="-285750" defTabSz="914400">
              <a:spcBef>
                <a:spcPct val="0"/>
              </a:spcBef>
              <a:buClrTx/>
              <a:buSzTx/>
              <a:buFont typeface="Arial" panose="020B0604020202020204" pitchFamily="34" charset="0"/>
              <a:buChar char="•"/>
            </a:pPr>
            <a:r>
              <a:rPr lang="en-US" altLang="zh-CN" sz="1400" b="0" dirty="0" smtClean="0">
                <a:sym typeface="+mn-ea"/>
              </a:rPr>
              <a:t>Idle mode refers to a mode of operation with no RF activity, i.e. the non-AP AMP STA cannot transmit or receive any frames in this mode.</a:t>
            </a:r>
            <a:endParaRPr lang="en-US" altLang="zh-CN" sz="1400" b="0" dirty="0" smtClean="0"/>
          </a:p>
          <a:p>
            <a:pPr marL="0" lvl="0" indent="0"/>
            <a:r>
              <a:rPr lang="fr-FR" altLang="zh-CN" sz="1600" b="0" i="1" dirty="0">
                <a:sym typeface="+mn-ea"/>
              </a:rPr>
              <a:t>[Reference: </a:t>
            </a:r>
            <a:r>
              <a:rPr lang="fr-FR" altLang="zh-CN" sz="1600" b="0" i="1" dirty="0" smtClean="0">
                <a:sym typeface="+mn-ea"/>
              </a:rPr>
              <a:t>25/0788</a:t>
            </a:r>
            <a:r>
              <a:rPr lang="en-US" altLang="zh-CN" sz="1600" b="0" i="1" dirty="0" smtClean="0">
                <a:sym typeface="+mn-ea"/>
              </a:rPr>
              <a:t>r0</a:t>
            </a:r>
            <a:r>
              <a:rPr lang="fr-FR" altLang="zh-CN" sz="1600" b="0" i="1" dirty="0">
                <a:sym typeface="+mn-ea"/>
              </a:rPr>
              <a:t>, </a:t>
            </a:r>
            <a:r>
              <a:rPr lang="fr-FR" altLang="zh-CN" sz="1600" b="0" i="1" dirty="0" smtClean="0">
                <a:sym typeface="+mn-ea"/>
              </a:rPr>
              <a:t>25/1243r0]</a:t>
            </a:r>
            <a:endParaRPr lang="fr-FR" altLang="zh-CN" sz="1600" b="0" i="1" dirty="0"/>
          </a:p>
          <a:p>
            <a:pPr marL="0" lvl="0" indent="0">
              <a:defRPr/>
            </a:pPr>
            <a:r>
              <a:rPr lang="en-US" altLang="zh-CN" sz="1600" dirty="0">
                <a:sym typeface="+mn-ea"/>
              </a:rPr>
              <a:t>Result</a:t>
            </a:r>
            <a:r>
              <a:rPr lang="en-US" altLang="zh-CN" sz="1600" dirty="0" smtClean="0">
                <a:sym typeface="+mn-ea"/>
              </a:rPr>
              <a:t>: 13Y/18N/4A</a:t>
            </a:r>
            <a:endParaRPr lang="en-US" altLang="zh-CN" sz="1600"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p:txBody>
          <a:bodyPr>
            <a:noAutofit/>
          </a:bodyPr>
          <a:lstStyle/>
          <a:p>
            <a:pPr marL="0" lvl="0" indent="0">
              <a:defRPr/>
            </a:pPr>
            <a:r>
              <a:rPr lang="en-US" altLang="zh-CN" dirty="0" smtClean="0">
                <a:sym typeface="+mn-ea"/>
              </a:rPr>
              <a:t>SP2: [</a:t>
            </a:r>
            <a:r>
              <a:rPr lang="en-US" altLang="zh-CN" dirty="0">
                <a:highlight>
                  <a:srgbClr val="FFFF00"/>
                </a:highlight>
                <a:sym typeface="+mn-ea"/>
              </a:rPr>
              <a:t>deferred</a:t>
            </a:r>
            <a:r>
              <a:rPr lang="en-US" altLang="zh-CN" dirty="0" smtClean="0">
                <a:sym typeface="+mn-ea"/>
              </a:rPr>
              <a:t>]</a:t>
            </a:r>
            <a:endParaRPr lang="en-US" altLang="zh-CN" dirty="0">
              <a:sym typeface="+mn-ea"/>
            </a:endParaRPr>
          </a:p>
          <a:p>
            <a:pPr marL="0" lvl="0" indent="0" defTabSz="914400">
              <a:spcBef>
                <a:spcPct val="0"/>
              </a:spcBef>
              <a:buClrTx/>
              <a:buSzTx/>
            </a:pPr>
            <a:r>
              <a:rPr lang="zh-CN" altLang="zh-CN" dirty="0"/>
              <a:t>Do you agree to add </a:t>
            </a:r>
            <a:r>
              <a:rPr lang="en-US" altLang="zh-CN" dirty="0"/>
              <a:t>the following text in</a:t>
            </a:r>
            <a:r>
              <a:rPr lang="zh-CN" altLang="zh-CN" dirty="0"/>
              <a:t>to the 11bp SFD </a:t>
            </a:r>
            <a:r>
              <a:rPr lang="en-US" altLang="zh-CN" dirty="0"/>
              <a:t>?</a:t>
            </a:r>
            <a:endParaRPr lang="zh-CN" altLang="zh-CN" dirty="0"/>
          </a:p>
          <a:p>
            <a:pPr marL="285750" indent="-285750" defTabSz="914400">
              <a:spcBef>
                <a:spcPct val="0"/>
              </a:spcBef>
              <a:buClrTx/>
              <a:buSzTx/>
              <a:buFont typeface="Arial" panose="020B0604020202020204" pitchFamily="34" charset="0"/>
              <a:buChar char="•"/>
            </a:pPr>
            <a:r>
              <a:rPr lang="en-US" altLang="zh-CN" b="0" dirty="0" smtClean="0"/>
              <a:t>IEEE </a:t>
            </a:r>
            <a:r>
              <a:rPr lang="en-US" altLang="zh-CN" b="0" dirty="0"/>
              <a:t>802.11bp defines an AMP SP frame as one type of AMP Frame to carry AMP Service Period information</a:t>
            </a:r>
            <a:endParaRPr lang="zh-CN" altLang="zh-CN" sz="1600" dirty="0"/>
          </a:p>
          <a:p>
            <a:pPr marL="0" lvl="0" indent="0"/>
            <a:r>
              <a:rPr lang="fr-FR" altLang="zh-CN" sz="1600" b="0" i="1" dirty="0"/>
              <a:t>[Reference: </a:t>
            </a:r>
            <a:r>
              <a:rPr lang="pt-BR" altLang="zh-CN" sz="1600" b="0" i="1" dirty="0"/>
              <a:t>11-25/0039r0, 11-25/0285r1, 11-25/0787r0, </a:t>
            </a:r>
            <a:r>
              <a:rPr lang="pt-BR" altLang="zh-CN" sz="1600" b="0" i="1" dirty="0" smtClean="0"/>
              <a:t>11-25/1244r0</a:t>
            </a:r>
            <a:r>
              <a:rPr lang="fr-FR" altLang="zh-CN" sz="1600" b="0" i="1" dirty="0" smtClean="0"/>
              <a:t>]</a:t>
            </a:r>
            <a:endParaRPr lang="fr-FR" altLang="zh-CN" sz="1600" b="0" i="1" dirty="0"/>
          </a:p>
          <a:p>
            <a:pPr marL="0" lvl="0" indent="0">
              <a:defRPr/>
            </a:pPr>
            <a:r>
              <a:rPr lang="en-US" altLang="zh-CN" sz="1600" dirty="0">
                <a:sym typeface="+mn-ea"/>
              </a:rPr>
              <a:t>Result:</a:t>
            </a:r>
            <a:endParaRPr lang="en-US" altLang="zh-CN" sz="2000" dirty="0"/>
          </a:p>
          <a:p>
            <a:pPr marL="0" lvl="0" indent="0">
              <a:defRPr/>
            </a:pP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1600" dirty="0" smtClean="0">
                <a:sym typeface="+mn-ea"/>
              </a:rPr>
              <a:t>SP3: [</a:t>
            </a:r>
            <a:r>
              <a:rPr lang="en-US" altLang="zh-CN" sz="1600" dirty="0">
                <a:highlight>
                  <a:srgbClr val="FFFF00"/>
                </a:highlight>
                <a:sym typeface="+mn-ea"/>
              </a:rPr>
              <a:t>deferred</a:t>
            </a:r>
            <a:r>
              <a:rPr lang="en-US" altLang="zh-CN" sz="1600" dirty="0" smtClean="0">
                <a:sym typeface="+mn-ea"/>
              </a:rPr>
              <a:t>]</a:t>
            </a:r>
          </a:p>
          <a:p>
            <a:pPr marL="0" lvl="0" indent="0" defTabSz="914400">
              <a:spcBef>
                <a:spcPct val="0"/>
              </a:spcBef>
              <a:buClrTx/>
              <a:buSzTx/>
            </a:pPr>
            <a:r>
              <a:rPr lang="zh-CN" altLang="zh-CN" sz="1600" dirty="0" smtClean="0"/>
              <a:t>Do </a:t>
            </a:r>
            <a:r>
              <a:rPr lang="zh-CN" altLang="zh-CN" sz="1600" dirty="0"/>
              <a:t>you agree to add </a:t>
            </a:r>
            <a:r>
              <a:rPr lang="en-US" altLang="zh-CN" sz="1600" dirty="0"/>
              <a:t>the following text in</a:t>
            </a:r>
            <a:r>
              <a:rPr lang="zh-CN" altLang="zh-CN" sz="1600" dirty="0"/>
              <a:t>to the 11bp SFD </a:t>
            </a:r>
            <a:r>
              <a:rPr lang="en-US" altLang="zh-CN" sz="1600" dirty="0" smtClean="0"/>
              <a:t>?</a:t>
            </a:r>
            <a:endParaRPr lang="zh-CN" altLang="zh-CN" sz="1600" dirty="0"/>
          </a:p>
          <a:p>
            <a:pPr marL="285750" lvl="0" indent="-285750" defTabSz="914400">
              <a:spcBef>
                <a:spcPct val="0"/>
              </a:spcBef>
              <a:buClrTx/>
              <a:buSzTx/>
              <a:buFont typeface="Arial" panose="020B0604020202020204" pitchFamily="34" charset="0"/>
              <a:buChar char="•"/>
            </a:pPr>
            <a:r>
              <a:rPr lang="en-US" altLang="zh-CN" sz="1600" b="0" dirty="0"/>
              <a:t>The AMP SP Frame carries the SP ID, SP Start Time, SP Interval, and the SP Minimum Wake Duration. The SP ID serves to uniquely identify the AMP Service </a:t>
            </a:r>
            <a:r>
              <a:rPr lang="en-US" altLang="zh-CN" sz="1600" b="0" dirty="0" smtClean="0"/>
              <a:t>Period.</a:t>
            </a:r>
          </a:p>
          <a:p>
            <a:pPr marL="0" lvl="0" indent="0" defTabSz="914400">
              <a:spcBef>
                <a:spcPct val="0"/>
              </a:spcBef>
              <a:buClrTx/>
              <a:buSzTx/>
            </a:pPr>
            <a:r>
              <a:rPr lang="fr-FR" altLang="zh-CN" sz="1400" b="0" i="1" dirty="0" smtClean="0"/>
              <a:t>[Reference</a:t>
            </a:r>
            <a:r>
              <a:rPr lang="fr-FR" altLang="zh-CN" sz="1400" b="0" i="1" dirty="0"/>
              <a:t>: </a:t>
            </a:r>
            <a:r>
              <a:rPr lang="pt-BR" altLang="zh-CN" sz="1400" b="0" i="1" dirty="0"/>
              <a:t>11-25/0039r0, 11-25/0285r1, 11-25/0787r0, 11-25/1244r0</a:t>
            </a:r>
            <a:r>
              <a:rPr lang="fr-FR" altLang="zh-CN" sz="1400" b="0" i="1" dirty="0" smtClean="0"/>
              <a:t>]</a:t>
            </a:r>
          </a:p>
          <a:p>
            <a:pPr marL="0" lvl="0" indent="0">
              <a:defRPr/>
            </a:pPr>
            <a:r>
              <a:rPr lang="en-US" altLang="zh-CN" sz="1400" dirty="0" smtClean="0">
                <a:sym typeface="+mn-ea"/>
              </a:rPr>
              <a:t>Result</a:t>
            </a:r>
            <a:r>
              <a:rPr lang="en-US" altLang="zh-CN" sz="1400" dirty="0">
                <a:sym typeface="+mn-ea"/>
              </a:rPr>
              <a:t>:</a:t>
            </a:r>
            <a:endParaRPr lang="en-US" altLang="zh-CN" dirty="0"/>
          </a:p>
          <a:p>
            <a:pPr marL="0" lvl="0" indent="0">
              <a:defRPr/>
            </a:pPr>
            <a:endParaRPr lang="en-US" altLang="zh-CN" dirty="0" smtClean="0"/>
          </a:p>
          <a:p>
            <a:pPr marL="0" lvl="0" indent="0">
              <a:defRPr/>
            </a:pPr>
            <a:r>
              <a:rPr lang="en-US" altLang="zh-CN" sz="1600" dirty="0" smtClean="0">
                <a:sym typeface="+mn-ea"/>
              </a:rPr>
              <a:t>SP4: [</a:t>
            </a:r>
            <a:r>
              <a:rPr lang="en-US" altLang="zh-CN" sz="1600" dirty="0">
                <a:highlight>
                  <a:srgbClr val="FFFF00"/>
                </a:highlight>
                <a:sym typeface="+mn-ea"/>
              </a:rPr>
              <a:t>deferred</a:t>
            </a:r>
            <a:r>
              <a:rPr lang="en-US" altLang="zh-CN" sz="1600" dirty="0" smtClean="0">
                <a:sym typeface="+mn-ea"/>
              </a:rPr>
              <a:t>]</a:t>
            </a:r>
            <a:endParaRPr lang="en-US" altLang="zh-CN" sz="1600" dirty="0">
              <a:sym typeface="+mn-ea"/>
            </a:endParaRPr>
          </a:p>
          <a:p>
            <a:pPr marL="0" lvl="0" indent="0" defTabSz="914400">
              <a:spcBef>
                <a:spcPct val="0"/>
              </a:spcBef>
              <a:buClrTx/>
              <a:buSzTx/>
            </a:pPr>
            <a:r>
              <a:rPr lang="zh-CN" altLang="zh-CN" sz="1600" dirty="0"/>
              <a:t>Do you agree to add </a:t>
            </a:r>
            <a:r>
              <a:rPr lang="en-US" altLang="zh-CN" sz="1600" dirty="0"/>
              <a:t>the following text in</a:t>
            </a:r>
            <a:r>
              <a:rPr lang="zh-CN" altLang="zh-CN" sz="1600" dirty="0"/>
              <a:t>to the 11bp SFD </a:t>
            </a:r>
            <a:r>
              <a:rPr lang="en-US" altLang="zh-CN" sz="1600" dirty="0" smtClean="0"/>
              <a:t>?</a:t>
            </a:r>
          </a:p>
          <a:p>
            <a:pPr marL="285750" indent="-285750" defTabSz="914400">
              <a:spcBef>
                <a:spcPct val="0"/>
              </a:spcBef>
              <a:buClrTx/>
              <a:buSzTx/>
              <a:buFont typeface="Arial" panose="020B0604020202020204" pitchFamily="34" charset="0"/>
              <a:buChar char="•"/>
            </a:pPr>
            <a:r>
              <a:rPr lang="en-US" altLang="zh-CN" sz="1600" b="0" dirty="0"/>
              <a:t>IEEE 802.11bp defines an AMP SP Advert frame as a variant of AMP SP Frame to carry timing synchronization information that is equivalent to the time remaining to the start of the SP. The timing synchronization information may be expressed as a function of the SP Advert Interval, and SP Advert count, or as partial TSF bits of the AMP AP’s </a:t>
            </a:r>
            <a:r>
              <a:rPr lang="en-US" altLang="zh-CN" sz="1600" b="0" dirty="0" smtClean="0"/>
              <a:t>TSF</a:t>
            </a:r>
          </a:p>
          <a:p>
            <a:pPr marL="285750" indent="-285750" defTabSz="914400">
              <a:spcBef>
                <a:spcPct val="0"/>
              </a:spcBef>
              <a:buClrTx/>
              <a:buSzTx/>
              <a:buFont typeface="Arial" panose="020B0604020202020204" pitchFamily="34" charset="0"/>
              <a:buChar char="•"/>
            </a:pPr>
            <a:r>
              <a:rPr lang="en-US" altLang="zh-CN" sz="1600" b="0" dirty="0" smtClean="0"/>
              <a:t>Note:</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Interval is the periodicity of the AMP SP Advert frame</a:t>
            </a:r>
            <a:r>
              <a:rPr lang="en-US" altLang="zh-CN" sz="1400" b="0" dirty="0" smtClean="0"/>
              <a:t>.</a:t>
            </a:r>
          </a:p>
          <a:p>
            <a:pPr marL="586105" lvl="1" indent="-285750" defTabSz="914400">
              <a:spcBef>
                <a:spcPct val="0"/>
              </a:spcBef>
              <a:buClrTx/>
              <a:buSzTx/>
              <a:buFont typeface="Arial" panose="020B0604020202020204" pitchFamily="34" charset="0"/>
              <a:buChar char="•"/>
            </a:pPr>
            <a:r>
              <a:rPr lang="en-US" altLang="zh-CN" sz="1400" b="0" dirty="0" smtClean="0"/>
              <a:t>The </a:t>
            </a:r>
            <a:r>
              <a:rPr lang="en-US" altLang="zh-CN" sz="1400" b="0" dirty="0"/>
              <a:t>SP Advert Count is a </a:t>
            </a:r>
            <a:r>
              <a:rPr lang="en-US" altLang="zh-CN" sz="1400" b="0" dirty="0" err="1"/>
              <a:t>decremental</a:t>
            </a:r>
            <a:r>
              <a:rPr lang="en-US" altLang="zh-CN" sz="1400" b="0" dirty="0"/>
              <a:t> counter, that is counted down in each subsequent AMP SP Advert frame</a:t>
            </a:r>
            <a:endParaRPr lang="zh-CN" altLang="zh-CN" sz="1400" b="0" dirty="0"/>
          </a:p>
          <a:p>
            <a:pPr marL="285750" indent="-285750" defTabSz="914400">
              <a:spcBef>
                <a:spcPct val="0"/>
              </a:spcBef>
              <a:buClrTx/>
              <a:buSzTx/>
              <a:buFont typeface="Arial" panose="020B0604020202020204" pitchFamily="34" charset="0"/>
              <a:buChar char="•"/>
            </a:pPr>
            <a:endParaRPr lang="zh-CN" altLang="zh-CN" sz="1600" b="0" dirty="0"/>
          </a:p>
          <a:p>
            <a:pPr marL="0" lvl="0" indent="0"/>
            <a:r>
              <a:rPr lang="fr-FR" altLang="zh-CN" sz="1400" b="0" i="1" dirty="0" smtClean="0"/>
              <a:t>[</a:t>
            </a:r>
            <a:r>
              <a:rPr lang="fr-FR" altLang="zh-CN" sz="1400" b="0" i="1" dirty="0"/>
              <a:t>Reference: </a:t>
            </a:r>
            <a:r>
              <a:rPr lang="pt-BR" altLang="zh-CN" sz="1400" b="0" i="1" dirty="0"/>
              <a:t>11-25/0039r0, 11-25/0285r1, 11-25/0787r0, </a:t>
            </a:r>
            <a:r>
              <a:rPr lang="pt-BR" altLang="zh-CN" sz="1400" b="0" i="1" dirty="0" smtClean="0"/>
              <a:t>11-25/1244r0</a:t>
            </a:r>
            <a:r>
              <a:rPr lang="fr-FR" altLang="zh-CN" sz="1400" b="0" i="1" dirty="0" smtClean="0"/>
              <a:t>]</a:t>
            </a:r>
            <a:endParaRPr lang="fr-FR" altLang="zh-CN" sz="1400" b="0" i="1" dirty="0"/>
          </a:p>
          <a:p>
            <a:pPr marL="0" lvl="0" indent="0">
              <a:defRPr/>
            </a:pPr>
            <a:r>
              <a:rPr lang="en-US" altLang="zh-CN" sz="1400" dirty="0">
                <a:sym typeface="+mn-ea"/>
              </a:rPr>
              <a:t>Result:</a:t>
            </a:r>
            <a:endParaRPr lang="en-US" altLang="zh-CN" dirty="0"/>
          </a:p>
          <a:p>
            <a:pPr marL="0" lvl="0" indent="0">
              <a:defRPr/>
            </a:pP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SP7: </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smtClean="0"/>
              <a:t>An AMP </a:t>
            </a:r>
            <a:r>
              <a:rPr lang="en-US" altLang="zh-CN" sz="2000" b="0" dirty="0"/>
              <a:t>AP may transmit the AMP AP's partial timestamp in a broadcast AMP frame (name TBD). Length of the partial </a:t>
            </a:r>
            <a:r>
              <a:rPr lang="en-US" altLang="zh-CN" sz="2000" b="0" dirty="0" smtClean="0"/>
              <a:t>timestamp </a:t>
            </a:r>
            <a:r>
              <a:rPr lang="en-US" altLang="zh-CN" sz="2000" b="0" dirty="0"/>
              <a:t>is </a:t>
            </a:r>
            <a:r>
              <a:rPr lang="en-US" altLang="zh-CN" sz="2000" b="0" dirty="0" smtClean="0"/>
              <a:t>TBD.</a:t>
            </a:r>
          </a:p>
          <a:p>
            <a:pPr marL="0" lvl="0" indent="0" defTabSz="914400">
              <a:spcBef>
                <a:spcPct val="0"/>
              </a:spcBef>
              <a:buClrTx/>
              <a:buSzTx/>
            </a:pPr>
            <a:r>
              <a:rPr lang="fr-FR" altLang="zh-CN" b="0" i="1" dirty="0" smtClean="0"/>
              <a:t>[Reference</a:t>
            </a:r>
            <a:r>
              <a:rPr lang="fr-FR" altLang="zh-CN" b="0" i="1" dirty="0"/>
              <a:t>: </a:t>
            </a:r>
            <a:r>
              <a:rPr lang="pt-BR" altLang="zh-CN" b="0" i="1" dirty="0"/>
              <a:t>11-25/0039r0, 11-25/0285r1, 11-25/0787r0, 11-25/1247r0</a:t>
            </a:r>
            <a:r>
              <a:rPr lang="fr-FR" altLang="zh-CN" b="0" i="1" dirty="0" smtClean="0"/>
              <a:t>]</a:t>
            </a:r>
          </a:p>
          <a:p>
            <a:pPr marL="0" lvl="0" indent="0">
              <a:defRPr/>
            </a:pPr>
            <a:r>
              <a:rPr lang="en-US" altLang="zh-CN" dirty="0" smtClean="0">
                <a:sym typeface="+mn-ea"/>
              </a:rPr>
              <a:t>Result: </a:t>
            </a:r>
            <a:r>
              <a:rPr lang="en-US" altLang="zh-CN" dirty="0" smtClean="0">
                <a:solidFill>
                  <a:srgbClr val="00B050"/>
                </a:solidFill>
                <a:sym typeface="+mn-ea"/>
              </a:rPr>
              <a:t>No objection</a:t>
            </a:r>
            <a:endParaRPr lang="en-US" altLang="zh-CN" sz="2400" dirty="0">
              <a:solidFill>
                <a:srgbClr val="00B050"/>
              </a:solidFill>
            </a:endParaRPr>
          </a:p>
          <a:p>
            <a:pPr marL="0" lvl="0" indent="0">
              <a:defRPr/>
            </a:pPr>
            <a:endParaRPr lang="en-US" altLang="zh-CN" sz="2400" dirty="0" smtClean="0"/>
          </a:p>
          <a:p>
            <a:pPr marL="0" lvl="0" indent="0">
              <a:defRPr/>
            </a:pPr>
            <a:r>
              <a:rPr lang="en-US" altLang="zh-CN" sz="2000" dirty="0" smtClean="0">
                <a:sym typeface="+mn-ea"/>
              </a:rPr>
              <a:t>SP8: [</a:t>
            </a:r>
            <a:r>
              <a:rPr lang="en-US" altLang="zh-CN" sz="2000" dirty="0">
                <a:highlight>
                  <a:srgbClr val="FFFF00"/>
                </a:highlight>
                <a:sym typeface="+mn-ea"/>
              </a:rPr>
              <a:t>deferred</a:t>
            </a:r>
            <a:r>
              <a:rPr lang="en-US" altLang="zh-CN" sz="2000" dirty="0" smtClean="0">
                <a:sym typeface="+mn-ea"/>
              </a:rPr>
              <a:t>]</a:t>
            </a:r>
            <a:endParaRPr lang="en-US" altLang="zh-CN" sz="2000" dirty="0">
              <a:sym typeface="+mn-ea"/>
            </a:endParaRPr>
          </a:p>
          <a:p>
            <a:pPr marL="0" lvl="0" indent="0" defTabSz="914400">
              <a:spcBef>
                <a:spcPct val="0"/>
              </a:spcBef>
              <a:buClrTx/>
              <a:buSzTx/>
            </a:pPr>
            <a:r>
              <a:rPr lang="zh-CN" altLang="zh-CN" sz="2000" dirty="0"/>
              <a:t>Do you </a:t>
            </a:r>
            <a:r>
              <a:rPr lang="zh-CN" altLang="zh-CN" sz="2000" dirty="0" smtClean="0"/>
              <a:t>agree to add </a:t>
            </a:r>
            <a:r>
              <a:rPr lang="en-US" altLang="zh-CN" sz="2000" dirty="0" smtClean="0"/>
              <a:t>the following text in</a:t>
            </a:r>
            <a:r>
              <a:rPr lang="zh-CN" altLang="zh-CN" sz="2000" dirty="0" smtClean="0"/>
              <a:t>to the 11bp SFD </a:t>
            </a:r>
            <a:r>
              <a:rPr lang="en-US" altLang="zh-CN" sz="2000" dirty="0" smtClean="0"/>
              <a:t>?</a:t>
            </a:r>
          </a:p>
          <a:p>
            <a:pPr marL="285750" indent="-285750" defTabSz="914400">
              <a:spcBef>
                <a:spcPct val="0"/>
              </a:spcBef>
              <a:buClrTx/>
              <a:buSzTx/>
              <a:buFont typeface="Arial" panose="020B0604020202020204" pitchFamily="34" charset="0"/>
              <a:buChar char="•"/>
            </a:pPr>
            <a:r>
              <a:rPr lang="en-US" altLang="zh-CN" sz="2000" b="0" dirty="0"/>
              <a:t>The length of the AMP AP's partial timestamp carried in a broadcast AMP frame is greater than 16 bits. The resolution of the partial timestamp is </a:t>
            </a:r>
            <a:r>
              <a:rPr lang="en-US" altLang="zh-CN" sz="2000" b="0" dirty="0" smtClean="0"/>
              <a:t>TBD.</a:t>
            </a:r>
            <a:endParaRPr lang="zh-CN" altLang="zh-CN" sz="2000" b="0" dirty="0"/>
          </a:p>
          <a:p>
            <a:pPr marL="0" lvl="0" indent="0"/>
            <a:r>
              <a:rPr lang="fr-FR" altLang="zh-CN" b="0" i="1" dirty="0" smtClean="0"/>
              <a:t>[</a:t>
            </a:r>
            <a:r>
              <a:rPr lang="fr-FR" altLang="zh-CN" b="0" i="1" dirty="0"/>
              <a:t>Reference: </a:t>
            </a:r>
            <a:r>
              <a:rPr lang="pt-BR" altLang="zh-CN" b="0" i="1" dirty="0"/>
              <a:t>11-25/0039r0, 11-25/0285r1, 11-25/0787r0, 11-25/1247r0</a:t>
            </a:r>
            <a:r>
              <a:rPr lang="fr-FR" altLang="zh-CN" b="0" i="1" dirty="0" smtClean="0"/>
              <a:t>]</a:t>
            </a:r>
            <a:endParaRPr lang="fr-FR" altLang="zh-CN" b="0" i="1" dirty="0"/>
          </a:p>
          <a:p>
            <a:pPr marL="0" lvl="0" indent="0">
              <a:defRPr/>
            </a:pPr>
            <a:r>
              <a:rPr lang="en-US" altLang="zh-CN" dirty="0">
                <a:sym typeface="+mn-ea"/>
              </a:rPr>
              <a:t>Result:</a:t>
            </a:r>
            <a:endParaRPr lang="en-US" altLang="zh-CN" sz="2400" dirty="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#11 (Ian Bajaj</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8"/>
            <a:ext cx="10896314" cy="4800474"/>
          </a:xfrm>
        </p:spPr>
        <p:txBody>
          <a:bodyPr>
            <a:noAutofit/>
          </a:bodyPr>
          <a:lstStyle/>
          <a:p>
            <a:pPr marL="0" lvl="0" indent="0">
              <a:defRPr/>
            </a:pPr>
            <a:r>
              <a:rPr lang="en-US" altLang="zh-CN" sz="2000" dirty="0" smtClean="0">
                <a:sym typeface="+mn-ea"/>
              </a:rPr>
              <a:t>SP10: [</a:t>
            </a:r>
            <a:r>
              <a:rPr lang="en-US" altLang="zh-CN" sz="2000" dirty="0" smtClean="0">
                <a:highlight>
                  <a:srgbClr val="FFFF00"/>
                </a:highlight>
                <a:sym typeface="+mn-ea"/>
              </a:rPr>
              <a:t>deferred</a:t>
            </a:r>
            <a:r>
              <a:rPr lang="en-US" altLang="zh-CN" sz="2000" dirty="0" smtClean="0">
                <a:sym typeface="+mn-ea"/>
              </a:rPr>
              <a:t>]</a:t>
            </a:r>
          </a:p>
          <a:p>
            <a:pPr marL="0" lvl="0" indent="0" defTabSz="914400">
              <a:spcBef>
                <a:spcPct val="0"/>
              </a:spcBef>
              <a:buClrTx/>
              <a:buSzTx/>
            </a:pPr>
            <a:r>
              <a:rPr lang="zh-CN" altLang="zh-CN" sz="2000" dirty="0" smtClean="0"/>
              <a:t>Do </a:t>
            </a:r>
            <a:r>
              <a:rPr lang="zh-CN" altLang="zh-CN" sz="2000" dirty="0"/>
              <a:t>you agree to add </a:t>
            </a:r>
            <a:r>
              <a:rPr lang="en-US" altLang="zh-CN" sz="2000" dirty="0"/>
              <a:t>the following text in</a:t>
            </a:r>
            <a:r>
              <a:rPr lang="zh-CN" altLang="zh-CN" sz="2000" dirty="0"/>
              <a:t>to the 11bp SFD </a:t>
            </a:r>
            <a:r>
              <a:rPr lang="en-US" altLang="zh-CN" sz="2000" dirty="0" smtClean="0"/>
              <a:t>?</a:t>
            </a:r>
          </a:p>
          <a:p>
            <a:pPr marL="0" lvl="0" indent="0" defTabSz="914400">
              <a:spcBef>
                <a:spcPct val="0"/>
              </a:spcBef>
              <a:buClrTx/>
              <a:buSzTx/>
            </a:pPr>
            <a:endParaRPr lang="zh-CN" altLang="zh-CN" sz="2000" dirty="0"/>
          </a:p>
          <a:p>
            <a:pPr marL="285750" indent="-285750" defTabSz="914400">
              <a:spcBef>
                <a:spcPct val="0"/>
              </a:spcBef>
              <a:buClrTx/>
              <a:buSzTx/>
              <a:buFont typeface="Arial" panose="020B0604020202020204" pitchFamily="34" charset="0"/>
              <a:buChar char="•"/>
            </a:pPr>
            <a:r>
              <a:rPr lang="en-US" altLang="zh-CN" sz="2000" b="0" dirty="0"/>
              <a:t>IEEE 802.11bp defines AWUR frame as one type of AMP frame with the Frame Body including WUR Frame (excluding FCS). </a:t>
            </a:r>
            <a:endParaRPr lang="en-US" altLang="zh-CN" sz="2000" b="0" dirty="0" smtClean="0"/>
          </a:p>
          <a:p>
            <a:pPr marL="285750" indent="-285750" defTabSz="914400">
              <a:spcBef>
                <a:spcPct val="0"/>
              </a:spcBef>
              <a:buClrTx/>
              <a:buSzTx/>
              <a:buFont typeface="Arial" panose="020B0604020202020204" pitchFamily="34" charset="0"/>
              <a:buChar char="•"/>
            </a:pPr>
            <a:r>
              <a:rPr lang="en-US" altLang="zh-CN" sz="2000" b="0" dirty="0" smtClean="0"/>
              <a:t>Note</a:t>
            </a:r>
            <a:r>
              <a:rPr lang="en-US" altLang="zh-CN" sz="2000" b="0" dirty="0"/>
              <a:t>: AWUR means Ambient Wake-up Radio</a:t>
            </a:r>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285750" lvl="0" indent="-285750" defTabSz="914400">
              <a:spcBef>
                <a:spcPct val="0"/>
              </a:spcBef>
              <a:buClrTx/>
              <a:buSzTx/>
              <a:buFont typeface="Arial" panose="020B0604020202020204" pitchFamily="34" charset="0"/>
              <a:buChar char="•"/>
            </a:pPr>
            <a:endParaRPr lang="en-US" altLang="zh-CN" sz="2000" b="0" dirty="0"/>
          </a:p>
          <a:p>
            <a:pPr marL="285750" lvl="0" indent="-285750" defTabSz="914400">
              <a:spcBef>
                <a:spcPct val="0"/>
              </a:spcBef>
              <a:buClrTx/>
              <a:buSzTx/>
              <a:buFont typeface="Arial" panose="020B0604020202020204" pitchFamily="34" charset="0"/>
              <a:buChar char="•"/>
            </a:pPr>
            <a:endParaRPr lang="en-US" altLang="zh-CN" sz="2000" b="0" dirty="0" smtClean="0"/>
          </a:p>
          <a:p>
            <a:pPr marL="0" lvl="0" indent="0" defTabSz="914400">
              <a:spcBef>
                <a:spcPct val="0"/>
              </a:spcBef>
              <a:buClrTx/>
              <a:buSzTx/>
            </a:pPr>
            <a:r>
              <a:rPr lang="fr-FR" altLang="zh-CN" b="0" i="1" dirty="0" smtClean="0"/>
              <a:t>[Reference: </a:t>
            </a:r>
            <a:r>
              <a:rPr lang="pt-BR" altLang="zh-CN" b="0" i="1" dirty="0" smtClean="0"/>
              <a:t>11-25/1246r0</a:t>
            </a:r>
            <a:r>
              <a:rPr lang="fr-FR" altLang="zh-CN" b="0" i="1" dirty="0" smtClean="0"/>
              <a:t>]</a:t>
            </a:r>
          </a:p>
          <a:p>
            <a:pPr marL="0" lvl="0" indent="0" defTabSz="914400">
              <a:spcBef>
                <a:spcPct val="0"/>
              </a:spcBef>
              <a:buClrTx/>
              <a:buSzTx/>
            </a:pPr>
            <a:endParaRPr lang="fr-FR" altLang="zh-CN" b="0" i="1" dirty="0" smtClean="0"/>
          </a:p>
          <a:p>
            <a:pPr marL="0" lvl="0" indent="0">
              <a:defRPr/>
            </a:pPr>
            <a:r>
              <a:rPr lang="en-US" altLang="zh-CN" dirty="0" smtClean="0">
                <a:sym typeface="+mn-ea"/>
              </a:rPr>
              <a:t>Result</a:t>
            </a:r>
            <a:r>
              <a:rPr lang="en-US" altLang="zh-CN" dirty="0">
                <a:sym typeface="+mn-ea"/>
              </a:rPr>
              <a:t>:</a:t>
            </a:r>
            <a:endParaRPr lang="en-US" altLang="zh-CN" sz="2400" dirty="0"/>
          </a:p>
          <a:p>
            <a:pPr marL="0" lvl="0" indent="0">
              <a:defRPr/>
            </a:pPr>
            <a:endParaRPr lang="en-US" altLang="zh-CN" sz="2400" dirty="0" smtClean="0"/>
          </a:p>
          <a:p>
            <a:pPr marL="0" lvl="0" indent="0">
              <a:defRPr/>
            </a:pP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pic>
        <p:nvPicPr>
          <p:cNvPr id="40962" name="Picture 2" descr="https://www.ieee802.org/11/email/stds-802-11-tgbp/pngpebF1Kh3a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1" y="3694866"/>
            <a:ext cx="5888244" cy="72470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 </a:t>
            </a:r>
            <a:endParaRPr lang="en-US"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 </a:t>
            </a:r>
            <a:r>
              <a:rPr lang="en-US" altLang="zh-CN" dirty="0">
                <a:sym typeface="+mn-ea"/>
              </a:rPr>
              <a:t>?</a:t>
            </a:r>
          </a:p>
          <a:p>
            <a:pPr marL="0" lvl="0" indent="0" defTabSz="914400">
              <a:spcBef>
                <a:spcPct val="0"/>
              </a:spcBef>
              <a:buClrTx/>
              <a:buSzTx/>
            </a:pPr>
            <a:endParaRPr lang="en-US" altLang="zh-CN" dirty="0"/>
          </a:p>
          <a:p>
            <a:pPr marL="0" lvl="0" indent="0" defTabSz="914400">
              <a:spcBef>
                <a:spcPct val="0"/>
              </a:spcBef>
              <a:buClrTx/>
              <a:buSzTx/>
            </a:pPr>
            <a:r>
              <a:rPr lang="en-US" altLang="zh-CN" dirty="0">
                <a:sym typeface="+mn-ea"/>
              </a:rPr>
              <a:t>T</a:t>
            </a:r>
            <a:r>
              <a:rPr lang="zh-CN" altLang="zh-CN" dirty="0">
                <a:sym typeface="+mn-ea"/>
              </a:rPr>
              <a:t>he AMP frame consists of the following basic components:</a:t>
            </a:r>
            <a:endParaRPr lang="zh-CN" altLang="zh-CN" dirty="0"/>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lvl="0" indent="0" defTabSz="914400">
              <a:spcBef>
                <a:spcPct val="0"/>
              </a:spcBef>
              <a:buClrTx/>
              <a:buSzTx/>
              <a:buFontTx/>
              <a:buChar char="•"/>
            </a:pPr>
            <a:r>
              <a:rPr lang="zh-CN" altLang="zh-CN" dirty="0">
                <a:sym typeface="+mn-ea"/>
              </a:rPr>
              <a:t>A MAC header</a:t>
            </a:r>
            <a:endParaRPr lang="zh-CN" altLang="zh-CN" dirty="0"/>
          </a:p>
          <a:p>
            <a:pPr marL="0" lvl="0" indent="0" defTabSz="914400">
              <a:spcBef>
                <a:spcPct val="0"/>
              </a:spcBef>
              <a:buClrTx/>
              <a:buSzTx/>
              <a:buFontTx/>
              <a:buChar char="•"/>
            </a:pPr>
            <a:r>
              <a:rPr lang="zh-CN" altLang="zh-CN" dirty="0">
                <a:sym typeface="+mn-ea"/>
              </a:rPr>
              <a:t>A variable-length frame body, which if present, contains information specific to the frame type</a:t>
            </a:r>
            <a:endParaRPr lang="zh-CN" altLang="zh-CN" dirty="0"/>
          </a:p>
          <a:p>
            <a:pPr marL="0" lvl="0" indent="0" defTabSz="914400">
              <a:spcBef>
                <a:spcPct val="0"/>
              </a:spcBef>
              <a:buClrTx/>
              <a:buSzTx/>
              <a:buFontTx/>
              <a:buChar char="•"/>
            </a:pPr>
            <a:r>
              <a:rPr lang="zh-CN" altLang="zh-CN" dirty="0">
                <a:sym typeface="+mn-ea"/>
              </a:rPr>
              <a:t>An FCS, which contains either a TBD-bit CRC or a </a:t>
            </a:r>
            <a:r>
              <a:rPr lang="zh-CN" altLang="zh-CN" dirty="0" smtClean="0">
                <a:sym typeface="+mn-ea"/>
              </a:rPr>
              <a:t>16</a:t>
            </a:r>
            <a:r>
              <a:rPr lang="zh-CN" altLang="zh-CN" dirty="0">
                <a:sym typeface="+mn-ea"/>
              </a:rPr>
              <a:t>-bit MIC</a:t>
            </a:r>
            <a:endParaRPr lang="zh-CN" altLang="zh-CN" dirty="0"/>
          </a:p>
          <a:p>
            <a:pPr marL="457200" lvl="1" indent="0" defTabSz="914400">
              <a:spcBef>
                <a:spcPct val="0"/>
              </a:spcBef>
              <a:buClrTx/>
              <a:buSzTx/>
              <a:buFontTx/>
              <a:buChar char="•"/>
            </a:pPr>
            <a:r>
              <a:rPr lang="zh-CN" altLang="zh-CN" dirty="0">
                <a:sym typeface="+mn-ea"/>
              </a:rPr>
              <a:t>Whether FCS is always present or not for backscatter PPDUs is </a:t>
            </a:r>
            <a:r>
              <a:rPr lang="zh-CN" altLang="zh-CN" dirty="0" smtClean="0">
                <a:sym typeface="+mn-ea"/>
              </a:rPr>
              <a:t>TBD</a:t>
            </a:r>
            <a:endParaRPr lang="en-US" altLang="zh-CN" dirty="0" smtClean="0">
              <a:sym typeface="+mn-ea"/>
            </a:endParaRPr>
          </a:p>
          <a:p>
            <a:pPr marL="457200" lvl="1" indent="0" defTabSz="914400">
              <a:spcBef>
                <a:spcPct val="0"/>
              </a:spcBef>
              <a:buClrTx/>
              <a:buSzTx/>
              <a:buFontTx/>
              <a:buChar char="•"/>
            </a:pPr>
            <a:r>
              <a:rPr lang="en-US" altLang="zh-CN" dirty="0">
                <a:cs typeface="+mn-cs"/>
                <a:sym typeface="+mn-ea"/>
              </a:rPr>
              <a:t> </a:t>
            </a:r>
            <a:r>
              <a:rPr lang="en-US" altLang="zh-CN" dirty="0" smtClean="0">
                <a:cs typeface="+mn-cs"/>
                <a:sym typeface="+mn-ea"/>
              </a:rPr>
              <a:t>Whether to allow both CRC and MIC in the same frame in certain condition is TBD.</a:t>
            </a:r>
            <a:endParaRPr lang="zh-CN" altLang="zh-CN" dirty="0">
              <a:cs typeface="+mn-cs"/>
            </a:endParaRPr>
          </a:p>
          <a:p>
            <a:pPr marL="0" lvl="0" indent="0" defTabSz="914400">
              <a:spcBef>
                <a:spcPct val="0"/>
              </a:spcBef>
              <a:buClrTx/>
              <a:buSzTx/>
              <a:buFontTx/>
              <a:buChar char="•"/>
            </a:pPr>
            <a:r>
              <a:rPr lang="zh-CN" altLang="zh-CN" dirty="0">
                <a:sym typeface="+mn-ea"/>
              </a:rPr>
              <a:t>Note: With the length of the AMP frame being expressed in octets</a:t>
            </a:r>
            <a:endParaRPr lang="zh-CN" altLang="zh-CN" b="1" dirty="0">
              <a:cs typeface="+mn-cs"/>
            </a:endParaRPr>
          </a:p>
          <a:p>
            <a:pPr marL="0" lvl="0" indent="0" defTabSz="914400">
              <a:spcBef>
                <a:spcPct val="0"/>
              </a:spcBef>
              <a:buClrTx/>
              <a:buSzTx/>
            </a:pPr>
            <a:endParaRPr lang="en-US" altLang="zh-CN" dirty="0" smtClean="0"/>
          </a:p>
          <a:p>
            <a:pPr marL="0" indent="0">
              <a:defRPr/>
            </a:pPr>
            <a:endParaRPr lang="en-US" altLang="zh-CN" sz="1600" dirty="0"/>
          </a:p>
          <a:p>
            <a:pPr marL="0" indent="0">
              <a:defRPr/>
            </a:pPr>
            <a:endParaRPr lang="zh-CN" altLang="zh-CN" sz="1600" dirty="0"/>
          </a:p>
          <a:p>
            <a:pPr marL="0" indent="0">
              <a:buNone/>
            </a:pPr>
            <a:r>
              <a:rPr lang="en-US" altLang="zh-CN" sz="1600" b="0" i="1" dirty="0">
                <a:sym typeface="+mn-ea"/>
              </a:rPr>
              <a:t>[Reference contributions: </a:t>
            </a:r>
            <a:r>
              <a:rPr lang="en-US" altLang="zh-CN" sz="1600" b="0" i="1" dirty="0"/>
              <a:t>11-25/0776r2</a:t>
            </a:r>
            <a:r>
              <a:rPr lang="en-US" altLang="zh-CN" sz="1600" b="0" i="1" dirty="0">
                <a:sym typeface="+mn-ea"/>
              </a:rPr>
              <a:t>]</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4171878130"/>
              </p:ext>
            </p:extLst>
          </p:nvPr>
        </p:nvGraphicFramePr>
        <p:xfrm>
          <a:off x="4516438" y="4724366"/>
          <a:ext cx="2552700" cy="381000"/>
        </p:xfrm>
        <a:graphic>
          <a:graphicData uri="http://schemas.openxmlformats.org/drawingml/2006/table">
            <a:tbl>
              <a:tblPr/>
              <a:tblGrid>
                <a:gridCol w="965200">
                  <a:extLst>
                    <a:ext uri="{9D8B030D-6E8A-4147-A177-3AD203B41FA5}">
                      <a16:colId xmlns:a16="http://schemas.microsoft.com/office/drawing/2014/main" val="20000"/>
                    </a:ext>
                  </a:extLst>
                </a:gridCol>
                <a:gridCol w="965200">
                  <a:extLst>
                    <a:ext uri="{9D8B030D-6E8A-4147-A177-3AD203B41FA5}">
                      <a16:colId xmlns:a16="http://schemas.microsoft.com/office/drawing/2014/main" val="20001"/>
                    </a:ext>
                  </a:extLst>
                </a:gridCol>
                <a:gridCol w="622300">
                  <a:extLst>
                    <a:ext uri="{9D8B030D-6E8A-4147-A177-3AD203B41FA5}">
                      <a16:colId xmlns:a16="http://schemas.microsoft.com/office/drawing/2014/main" val="20002"/>
                    </a:ext>
                  </a:extLst>
                </a:gridCol>
              </a:tblGrid>
              <a:tr h="381000">
                <a:tc>
                  <a:txBody>
                    <a:bodyPr/>
                    <a:lstStyle/>
                    <a:p>
                      <a:pPr marL="0" marR="0" algn="ctr">
                        <a:lnSpc>
                          <a:spcPts val="800"/>
                        </a:lnSpc>
                        <a:spcBef>
                          <a:spcPts val="0"/>
                        </a:spcBef>
                        <a:spcAft>
                          <a:spcPts val="0"/>
                        </a:spcAft>
                      </a:pPr>
                      <a:r>
                        <a:rPr lang="en-US" sz="1100" b="1">
                          <a:solidFill>
                            <a:srgbClr val="000000"/>
                          </a:solidFill>
                          <a:effectLst/>
                          <a:latin typeface="Aptos"/>
                        </a:rPr>
                        <a:t>MAC Header</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Body</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FCS</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SP1a: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r>
              <a:rPr lang="en-US" altLang="zh-CN" dirty="0">
                <a:sym typeface="+mn-ea"/>
              </a:rPr>
              <a:t>Do 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endParaRPr lang="en-US" altLang="zh-CN" dirty="0">
              <a:sym typeface="+mn-ea"/>
            </a:endParaRPr>
          </a:p>
          <a:p>
            <a:r>
              <a:rPr lang="en-US" altLang="zh-CN" dirty="0">
                <a:sym typeface="+mn-ea"/>
              </a:rPr>
              <a:t>There’s an indication within an AMP PPDU to differentiate between</a:t>
            </a:r>
            <a:endParaRPr lang="en-US" altLang="zh-CN" b="0" dirty="0"/>
          </a:p>
          <a:p>
            <a:pPr marL="285750" indent="-285750">
              <a:buFont typeface="Arial" panose="020B0604020202020204" pitchFamily="34" charset="0"/>
              <a:buChar char="•"/>
            </a:pPr>
            <a:r>
              <a:rPr lang="en-US" altLang="zh-CN" b="0" dirty="0">
                <a:sym typeface="+mn-ea"/>
              </a:rPr>
              <a:t>AMP frames for monostatic and </a:t>
            </a:r>
            <a:r>
              <a:rPr lang="en-US" altLang="zh-CN" b="0" dirty="0" err="1">
                <a:sym typeface="+mn-ea"/>
              </a:rPr>
              <a:t>bistatic</a:t>
            </a:r>
            <a:r>
              <a:rPr lang="en-US" altLang="zh-CN" b="0" dirty="0">
                <a:sym typeface="+mn-ea"/>
              </a:rPr>
              <a:t> backscatter use cases</a:t>
            </a:r>
            <a:endParaRPr lang="en-US" altLang="zh-CN" b="0" dirty="0"/>
          </a:p>
          <a:p>
            <a:pPr marL="628650" lvl="1" indent="-285750">
              <a:buFont typeface="Arial" panose="020B0604020202020204" pitchFamily="34" charset="0"/>
              <a:buChar char="•"/>
            </a:pPr>
            <a:r>
              <a:rPr lang="en-US" altLang="zh-CN" dirty="0">
                <a:sym typeface="+mn-ea"/>
              </a:rPr>
              <a:t>Referring to these as RFID AMP frames backscatter PPDU.</a:t>
            </a:r>
            <a:endParaRPr lang="en-US" altLang="zh-CN" dirty="0"/>
          </a:p>
          <a:p>
            <a:pPr marL="285750" indent="-285750">
              <a:buFont typeface="Arial" panose="020B0604020202020204" pitchFamily="34" charset="0"/>
              <a:buChar char="•"/>
            </a:pPr>
            <a:r>
              <a:rPr lang="en-US" altLang="zh-CN" b="0" dirty="0">
                <a:sym typeface="+mn-ea"/>
              </a:rPr>
              <a:t>AMP frames for AMP-enabled STA and Active TX UL use cases</a:t>
            </a:r>
            <a:endParaRPr lang="en-US" altLang="zh-CN" b="0" dirty="0"/>
          </a:p>
          <a:p>
            <a:pPr marL="628650" lvl="1" indent="-285750">
              <a:buFont typeface="Arial" panose="020B0604020202020204" pitchFamily="34" charset="0"/>
              <a:buChar char="•"/>
            </a:pPr>
            <a:r>
              <a:rPr lang="en-US" altLang="zh-CN" dirty="0">
                <a:sym typeface="+mn-ea"/>
              </a:rPr>
              <a:t>Referring to these as AMP frames non-backscatter PPDU.</a:t>
            </a:r>
            <a:endParaRPr lang="en-US" altLang="zh-CN" dirty="0"/>
          </a:p>
          <a:p>
            <a:pPr marL="285750" indent="-285750">
              <a:buFont typeface="Arial" panose="020B0604020202020204" pitchFamily="34" charset="0"/>
              <a:buChar char="•"/>
            </a:pPr>
            <a:r>
              <a:rPr lang="en-US" altLang="zh-CN" b="0" dirty="0">
                <a:sym typeface="+mn-ea"/>
              </a:rPr>
              <a:t>The indication is TBD</a:t>
            </a:r>
            <a:endParaRPr lang="en-US" altLang="zh-CN" b="0" dirty="0"/>
          </a:p>
          <a:p>
            <a:pPr marL="0" indent="0">
              <a:defRPr/>
            </a:pPr>
            <a:endParaRPr lang="zh-CN" altLang="zh-CN" dirty="0"/>
          </a:p>
          <a:p>
            <a:pPr marL="0" indent="0">
              <a:buNone/>
            </a:pPr>
            <a:r>
              <a:rPr lang="en-US" altLang="zh-CN" b="0" i="1" dirty="0">
                <a:sym typeface="+mn-ea"/>
              </a:rPr>
              <a:t>[Reference contributions: 11-25/0776r2]</a:t>
            </a: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indent="0">
              <a:defRPr/>
            </a:pPr>
            <a:endParaRPr lang="en-US" altLang="zh-CN" sz="1600" dirty="0" smtClean="0"/>
          </a:p>
          <a:p>
            <a:pPr marL="0" indent="0">
              <a:defRPr/>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defTabSz="914400">
              <a:spcBef>
                <a:spcPct val="0"/>
              </a:spcBef>
              <a:buClrTx/>
              <a:buSzTx/>
            </a:pPr>
            <a:r>
              <a:rPr lang="en-US" altLang="zh-CN" dirty="0">
                <a:sym typeface="+mn-ea"/>
              </a:rPr>
              <a:t>T</a:t>
            </a:r>
            <a:r>
              <a:rPr lang="zh-CN" altLang="zh-CN" dirty="0">
                <a:sym typeface="+mn-ea"/>
              </a:rPr>
              <a:t>he MAC Header of the AMP frame comprises Frame Control, ID, and Type Dependent Control fields</a:t>
            </a:r>
            <a:r>
              <a:rPr lang="en-US" altLang="zh-CN" dirty="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Note: For WUR frame types the Frame Control field inherits from 11ba </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is TBD</a:t>
            </a:r>
            <a:endParaRPr lang="zh-CN" altLang="zh-CN" dirty="0">
              <a:cs typeface="+mn-cs"/>
            </a:endParaRPr>
          </a:p>
          <a:p>
            <a:pPr marL="0" lvl="0" indent="0" defTabSz="914400">
              <a:spcBef>
                <a:spcPct val="0"/>
              </a:spcBef>
              <a:buClrTx/>
              <a:buSzTx/>
            </a:pPr>
            <a:endParaRPr lang="zh-CN" altLang="zh-CN" b="0" dirty="0">
              <a:solidFill>
                <a:schemeClr val="tx1"/>
              </a:solidFill>
              <a:latin typeface="Arial" panose="020B0604020202020204" pitchFamily="34" charset="0"/>
            </a:endParaRPr>
          </a:p>
          <a:p>
            <a:pPr marL="0" indent="0">
              <a:defRPr/>
            </a:pPr>
            <a:endParaRPr lang="zh-CN" altLang="zh-CN" dirty="0"/>
          </a:p>
          <a:p>
            <a:pPr marL="0" indent="0">
              <a:buNone/>
            </a:pPr>
            <a:r>
              <a:rPr lang="en-US" altLang="zh-CN" b="0" i="1" dirty="0">
                <a:sym typeface="+mn-ea"/>
              </a:rPr>
              <a:t>[Reference contributions: 11-25/0776r2]</a:t>
            </a:r>
          </a:p>
          <a:p>
            <a:pPr marL="0" lvl="0" indent="0">
              <a:defRPr/>
            </a:pPr>
            <a:endParaRPr lang="en-US" altLang="zh-CN" dirty="0" smtClean="0">
              <a:sym typeface="+mn-ea"/>
            </a:endParaRPr>
          </a:p>
          <a:p>
            <a:pPr marL="0" lvl="0" indent="0">
              <a:defRPr/>
            </a:pPr>
            <a:r>
              <a:rPr lang="en-US" altLang="zh-CN" dirty="0" smtClean="0">
                <a:sym typeface="+mn-ea"/>
              </a:rPr>
              <a:t>Result</a:t>
            </a:r>
            <a:r>
              <a:rPr lang="en-US" altLang="zh-CN"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7" name="表格 6"/>
          <p:cNvGraphicFramePr>
            <a:graphicFrameLocks noGrp="1"/>
          </p:cNvGraphicFramePr>
          <p:nvPr/>
        </p:nvGraphicFramePr>
        <p:xfrm>
          <a:off x="4724436" y="4648168"/>
          <a:ext cx="3340080" cy="781050"/>
        </p:xfrm>
        <a:graphic>
          <a:graphicData uri="http://schemas.openxmlformats.org/drawingml/2006/table">
            <a:tbl>
              <a:tblPr/>
              <a:tblGrid>
                <a:gridCol w="477154">
                  <a:extLst>
                    <a:ext uri="{9D8B030D-6E8A-4147-A177-3AD203B41FA5}">
                      <a16:colId xmlns:a16="http://schemas.microsoft.com/office/drawing/2014/main" val="20000"/>
                    </a:ext>
                  </a:extLst>
                </a:gridCol>
                <a:gridCol w="822680">
                  <a:extLst>
                    <a:ext uri="{9D8B030D-6E8A-4147-A177-3AD203B41FA5}">
                      <a16:colId xmlns:a16="http://schemas.microsoft.com/office/drawing/2014/main" val="20001"/>
                    </a:ext>
                  </a:extLst>
                </a:gridCol>
                <a:gridCol w="789773">
                  <a:extLst>
                    <a:ext uri="{9D8B030D-6E8A-4147-A177-3AD203B41FA5}">
                      <a16:colId xmlns:a16="http://schemas.microsoft.com/office/drawing/2014/main" val="20002"/>
                    </a:ext>
                  </a:extLst>
                </a:gridCol>
                <a:gridCol w="1250473">
                  <a:extLst>
                    <a:ext uri="{9D8B030D-6E8A-4147-A177-3AD203B41FA5}">
                      <a16:colId xmlns:a16="http://schemas.microsoft.com/office/drawing/2014/main" val="20003"/>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X</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Y</a:t>
                      </a:r>
                      <a:endParaRPr 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Z</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SP2a: [</a:t>
            </a:r>
            <a:r>
              <a:rPr lang="en-US" altLang="zh-CN" dirty="0" smtClean="0">
                <a:highlight>
                  <a:srgbClr val="FFFF00"/>
                </a:highlight>
                <a:sym typeface="+mn-ea"/>
              </a:rPr>
              <a:t>deferred</a:t>
            </a:r>
            <a:r>
              <a:rPr lang="en-US" altLang="zh-CN" dirty="0" smtClean="0">
                <a:sym typeface="+mn-ea"/>
              </a:rPr>
              <a:t>]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sz="800" b="0" dirty="0">
              <a:solidFill>
                <a:schemeClr val="tx1"/>
              </a:solidFill>
              <a:latin typeface="Arial" panose="020B0604020202020204" pitchFamily="34" charset="0"/>
            </a:endParaRPr>
          </a:p>
          <a:p>
            <a:pPr marL="0" lvl="0" indent="0" defTabSz="914400">
              <a:spcBef>
                <a:spcPct val="0"/>
              </a:spcBef>
              <a:buClrTx/>
              <a:buSzTx/>
            </a:pPr>
            <a:r>
              <a:rPr lang="zh-CN" altLang="zh-CN" dirty="0" smtClean="0"/>
              <a:t>Do </a:t>
            </a:r>
            <a:r>
              <a:rPr lang="zh-CN" altLang="zh-CN" dirty="0"/>
              <a:t>you support that the MAC Header of the non-backscatter AMP frames comprises Frame Control, ID, and Type Dependent Control fields:</a:t>
            </a:r>
          </a:p>
          <a:p>
            <a:pPr marL="285750" lvl="0" indent="-285750" defTabSz="914400">
              <a:spcBef>
                <a:spcPct val="0"/>
              </a:spcBef>
              <a:buClrTx/>
              <a:buSzTx/>
              <a:buFont typeface="Arial" panose="020B0604020202020204" pitchFamily="34" charset="0"/>
              <a:buChar char="•"/>
            </a:pPr>
            <a:r>
              <a:rPr lang="zh-CN" altLang="zh-CN" b="0" dirty="0"/>
              <a:t>Frame Control contains a Type field that indicates the type of AMP frame, and other fields that are TBD.</a:t>
            </a:r>
          </a:p>
          <a:p>
            <a:pPr marL="742950" lvl="1" indent="-285750" defTabSz="914400">
              <a:spcBef>
                <a:spcPct val="0"/>
              </a:spcBef>
              <a:buClrTx/>
              <a:buSzTx/>
              <a:buFont typeface="Arial" panose="020B0604020202020204" pitchFamily="34" charset="0"/>
              <a:buChar char="•"/>
            </a:pPr>
            <a:r>
              <a:rPr lang="zh-CN" altLang="zh-CN" dirty="0">
                <a:cs typeface="+mn-cs"/>
              </a:rPr>
              <a:t>Values 0 to 4 of the Type field identify baseline WUR frame types</a:t>
            </a:r>
          </a:p>
          <a:p>
            <a:pPr marL="742950" lvl="1" indent="-285750" defTabSz="914400">
              <a:spcBef>
                <a:spcPct val="0"/>
              </a:spcBef>
              <a:buClrTx/>
              <a:buSzTx/>
              <a:buFont typeface="Arial" panose="020B0604020202020204" pitchFamily="34" charset="0"/>
              <a:buChar char="•"/>
            </a:pPr>
            <a:r>
              <a:rPr lang="zh-CN" altLang="zh-CN" dirty="0">
                <a:cs typeface="+mn-cs"/>
              </a:rPr>
              <a:t>One value of the Type is assigned to AMP Trigger frame (e.g., value 5 of Type)</a:t>
            </a:r>
          </a:p>
          <a:p>
            <a:pPr marL="742950" lvl="1" indent="-285750" defTabSz="914400">
              <a:spcBef>
                <a:spcPct val="0"/>
              </a:spcBef>
              <a:buClrTx/>
              <a:buSzTx/>
              <a:buFont typeface="Arial" panose="020B0604020202020204" pitchFamily="34" charset="0"/>
              <a:buChar char="•"/>
            </a:pPr>
            <a:r>
              <a:rPr lang="zh-CN" altLang="zh-CN" dirty="0">
                <a:cs typeface="+mn-cs"/>
              </a:rPr>
              <a:t>Another value of the Type is assigned to AMP Ack frame and AMP Data frame (e.g., value 6 of Type)</a:t>
            </a:r>
          </a:p>
          <a:p>
            <a:pPr marL="1200150" lvl="2" indent="-285750" defTabSz="914400">
              <a:spcBef>
                <a:spcPct val="0"/>
              </a:spcBef>
              <a:buClrTx/>
              <a:buSzTx/>
              <a:buFont typeface="Arial" panose="020B0604020202020204" pitchFamily="34" charset="0"/>
              <a:buChar char="•"/>
            </a:pPr>
            <a:r>
              <a:rPr lang="zh-CN" altLang="zh-CN" dirty="0">
                <a:cs typeface="+mn-cs"/>
              </a:rPr>
              <a:t>TBD if same or different values</a:t>
            </a:r>
          </a:p>
          <a:p>
            <a:pPr marL="742950" lvl="1" indent="-285750" defTabSz="914400">
              <a:spcBef>
                <a:spcPct val="0"/>
              </a:spcBef>
              <a:buClrTx/>
              <a:buSzTx/>
              <a:buFont typeface="Arial" panose="020B0604020202020204" pitchFamily="34" charset="0"/>
              <a:buChar char="•"/>
            </a:pPr>
            <a:r>
              <a:rPr lang="zh-CN" altLang="zh-CN" dirty="0">
                <a:cs typeface="+mn-cs"/>
              </a:rPr>
              <a:t>Note: AMP Wake Up frame is expected to use the same format and Type value as WUR Wake-Up frame</a:t>
            </a:r>
          </a:p>
          <a:p>
            <a:pPr marL="285750" lvl="0" indent="-285750" defTabSz="914400">
              <a:spcBef>
                <a:spcPct val="0"/>
              </a:spcBef>
              <a:buClrTx/>
              <a:buSzTx/>
              <a:buFont typeface="Arial" panose="020B0604020202020204" pitchFamily="34" charset="0"/>
              <a:buChar char="•"/>
            </a:pPr>
            <a:r>
              <a:rPr lang="zh-CN" altLang="zh-CN" b="0" dirty="0"/>
              <a:t>ID contains an identifier for the AMP frame</a:t>
            </a:r>
          </a:p>
          <a:p>
            <a:pPr marL="742950" lvl="1" indent="-285750" defTabSz="914400">
              <a:spcBef>
                <a:spcPct val="0"/>
              </a:spcBef>
              <a:buClrTx/>
              <a:buSzTx/>
              <a:buFont typeface="Arial" panose="020B0604020202020204" pitchFamily="34" charset="0"/>
              <a:buChar char="•"/>
            </a:pPr>
            <a:r>
              <a:rPr lang="zh-CN" altLang="zh-CN" dirty="0">
                <a:cs typeface="+mn-cs"/>
              </a:rPr>
              <a:t>Whether the ID field is always present or not for the new types is TBD</a:t>
            </a:r>
          </a:p>
          <a:p>
            <a:pPr marL="285750" lvl="0" indent="-285750" defTabSz="914400">
              <a:spcBef>
                <a:spcPct val="0"/>
              </a:spcBef>
              <a:buClrTx/>
              <a:buSzTx/>
              <a:buFont typeface="Arial" panose="020B0604020202020204" pitchFamily="34" charset="0"/>
              <a:buChar char="•"/>
            </a:pPr>
            <a:r>
              <a:rPr lang="zh-CN" altLang="zh-CN" b="0" dirty="0"/>
              <a:t>Type Dependent Control contains control information that depends on the type of AMP frame</a:t>
            </a:r>
          </a:p>
          <a:p>
            <a:pPr marL="742950" lvl="1" indent="-285750" defTabSz="914400">
              <a:spcBef>
                <a:spcPct val="0"/>
              </a:spcBef>
              <a:buClrTx/>
              <a:buSzTx/>
              <a:buFont typeface="Arial" panose="020B0604020202020204" pitchFamily="34" charset="0"/>
              <a:buChar char="•"/>
            </a:pPr>
            <a:r>
              <a:rPr lang="zh-CN" altLang="zh-CN" dirty="0">
                <a:cs typeface="+mn-cs"/>
              </a:rPr>
              <a:t>Whether Type Dependent Control field is always present or not for the new types is TBD</a:t>
            </a:r>
          </a:p>
          <a:p>
            <a:pPr marL="0" lvl="0" indent="0" defTabSz="914400">
              <a:spcBef>
                <a:spcPct val="0"/>
              </a:spcBef>
              <a:buClrTx/>
              <a:buSzTx/>
            </a:pPr>
            <a:endParaRPr lang="zh-CN" altLang="zh-CN" dirty="0"/>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a:t>?</a:t>
            </a:r>
            <a:r>
              <a:rPr lang="en-US" altLang="zh-CN" sz="1600" b="0" i="1" dirty="0">
                <a:sym typeface="+mn-ea"/>
              </a:rPr>
              <a:t>]</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graphicFrame>
        <p:nvGraphicFramePr>
          <p:cNvPr id="8" name="表格 7"/>
          <p:cNvGraphicFramePr>
            <a:graphicFrameLocks noGrp="1"/>
          </p:cNvGraphicFramePr>
          <p:nvPr/>
        </p:nvGraphicFramePr>
        <p:xfrm>
          <a:off x="5257822" y="5322251"/>
          <a:ext cx="3301472" cy="965200"/>
        </p:xfrm>
        <a:graphic>
          <a:graphicData uri="http://schemas.openxmlformats.org/drawingml/2006/table">
            <a:tbl>
              <a:tblPr/>
              <a:tblGrid>
                <a:gridCol w="245854">
                  <a:extLst>
                    <a:ext uri="{9D8B030D-6E8A-4147-A177-3AD203B41FA5}">
                      <a16:colId xmlns:a16="http://schemas.microsoft.com/office/drawing/2014/main" val="20000"/>
                    </a:ext>
                  </a:extLst>
                </a:gridCol>
                <a:gridCol w="878051">
                  <a:extLst>
                    <a:ext uri="{9D8B030D-6E8A-4147-A177-3AD203B41FA5}">
                      <a16:colId xmlns:a16="http://schemas.microsoft.com/office/drawing/2014/main" val="20001"/>
                    </a:ext>
                  </a:extLst>
                </a:gridCol>
                <a:gridCol w="842929">
                  <a:extLst>
                    <a:ext uri="{9D8B030D-6E8A-4147-A177-3AD203B41FA5}">
                      <a16:colId xmlns:a16="http://schemas.microsoft.com/office/drawing/2014/main" val="20002"/>
                    </a:ext>
                  </a:extLst>
                </a:gridCol>
                <a:gridCol w="1334638">
                  <a:extLst>
                    <a:ext uri="{9D8B030D-6E8A-4147-A177-3AD203B41FA5}">
                      <a16:colId xmlns:a16="http://schemas.microsoft.com/office/drawing/2014/main" val="20003"/>
                    </a:ext>
                  </a:extLst>
                </a:gridCol>
              </a:tblGrid>
              <a:tr h="30861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Frame Control</a:t>
                      </a:r>
                      <a:endParaRPr lang="en-US" sz="1100" dirty="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a:solidFill>
                            <a:srgbClr val="000000"/>
                          </a:solidFill>
                          <a:effectLst/>
                          <a:latin typeface="Aptos"/>
                        </a:rPr>
                        <a:t>Type Dependent</a:t>
                      </a:r>
                      <a:endParaRPr lang="en-US" sz="1100">
                        <a:solidFill>
                          <a:srgbClr val="000000"/>
                        </a:solidFill>
                        <a:effectLst/>
                        <a:latin typeface="Aptos"/>
                      </a:endParaRPr>
                    </a:p>
                    <a:p>
                      <a:pPr marL="0" marR="0" algn="ctr">
                        <a:lnSpc>
                          <a:spcPts val="800"/>
                        </a:lnSpc>
                        <a:spcBef>
                          <a:spcPts val="0"/>
                        </a:spcBef>
                        <a:spcAft>
                          <a:spcPts val="0"/>
                        </a:spcAft>
                      </a:pPr>
                      <a:r>
                        <a:rPr lang="en-US" sz="1100" b="1">
                          <a:solidFill>
                            <a:srgbClr val="000000"/>
                          </a:solidFill>
                          <a:effectLst/>
                          <a:latin typeface="Aptos"/>
                        </a:rPr>
                        <a:t>Control</a:t>
                      </a:r>
                      <a:endParaRPr lang="en-US" sz="110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12</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dirty="0">
                          <a:solidFill>
                            <a:srgbClr val="000000"/>
                          </a:solidFill>
                          <a:effectLst/>
                          <a:latin typeface="Aptos"/>
                        </a:rPr>
                        <a:t>12</a:t>
                      </a:r>
                      <a:endParaRPr lang="zh-CN" alt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err="1" smtClean="0">
                <a:sym typeface="+mn-ea"/>
              </a:rPr>
              <a:t>Sanket</a:t>
            </a:r>
            <a:r>
              <a:rPr lang="en-US" altLang="zh-CN" sz="2800" dirty="0" smtClean="0">
                <a:sym typeface="+mn-ea"/>
              </a:rPr>
              <a:t> </a:t>
            </a:r>
            <a:r>
              <a:rPr lang="en-US" altLang="zh-CN" sz="2800" dirty="0" err="1" smtClean="0">
                <a:sym typeface="+mn-ea"/>
              </a:rPr>
              <a:t>Kalamkar</a:t>
            </a:r>
            <a:r>
              <a:rPr lang="en-US" altLang="zh-CN" sz="2800" dirty="0" smtClean="0">
                <a:sym typeface="+mn-ea"/>
              </a:rPr>
              <a:t>, on behalf of Alfred</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SP2b: </a:t>
            </a:r>
            <a:endParaRPr lang="en-US" altLang="zh-CN" dirty="0"/>
          </a:p>
          <a:p>
            <a:pPr marL="0" lvl="0" indent="0" defTabSz="914400">
              <a:spcBef>
                <a:spcPct val="0"/>
              </a:spcBef>
              <a:buClrTx/>
              <a:buSzTx/>
            </a:pPr>
            <a:r>
              <a:rPr lang="zh-CN" altLang="zh-CN" sz="1100" dirty="0">
                <a:latin typeface="Arial" panose="020B0604020202020204" pitchFamily="34" charset="0"/>
                <a:ea typeface="Aptos"/>
              </a:rPr>
              <a:t> </a:t>
            </a:r>
            <a:endParaRPr lang="zh-CN" altLang="zh-CN" dirty="0"/>
          </a:p>
          <a:p>
            <a:pPr marL="0" lvl="0" indent="0" defTabSz="914400">
              <a:spcBef>
                <a:spcPct val="0"/>
              </a:spcBef>
              <a:buClrTx/>
              <a:buSzTx/>
            </a:pPr>
            <a:r>
              <a:rPr lang="zh-CN" altLang="zh-CN" dirty="0">
                <a:sym typeface="+mn-ea"/>
              </a:rPr>
              <a:t>Do you </a:t>
            </a:r>
            <a:r>
              <a:rPr lang="en-US" altLang="zh-CN" dirty="0">
                <a:sym typeface="+mn-ea"/>
              </a:rPr>
              <a:t>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defTabSz="914400">
              <a:spcBef>
                <a:spcPct val="0"/>
              </a:spcBef>
              <a:buClrTx/>
              <a:buSzTx/>
            </a:pPr>
            <a:r>
              <a:rPr lang="en-US" altLang="zh-CN" dirty="0">
                <a:sym typeface="+mn-ea"/>
              </a:rPr>
              <a:t>T</a:t>
            </a:r>
            <a:r>
              <a:rPr lang="zh-CN" altLang="zh-CN" dirty="0">
                <a:sym typeface="+mn-ea"/>
              </a:rPr>
              <a:t>he MAC Header of the backscatter AMP frame comprises Frame Control, ID, and Type Dependent Control </a:t>
            </a:r>
            <a:r>
              <a:rPr lang="zh-CN" altLang="zh-CN" dirty="0" smtClean="0">
                <a:sym typeface="+mn-ea"/>
              </a:rPr>
              <a:t>fields</a:t>
            </a:r>
            <a:r>
              <a:rPr lang="zh-CN" altLang="en-US" dirty="0" smtClean="0">
                <a:sym typeface="+mn-ea"/>
              </a:rPr>
              <a:t>：</a:t>
            </a:r>
            <a:endParaRPr lang="zh-CN" altLang="zh-CN" dirty="0"/>
          </a:p>
          <a:p>
            <a:pPr marL="285750" lvl="0" indent="-285750" defTabSz="914400">
              <a:spcBef>
                <a:spcPct val="0"/>
              </a:spcBef>
              <a:buClrTx/>
              <a:buSzTx/>
              <a:buFont typeface="Arial" panose="020B0604020202020204" pitchFamily="34" charset="0"/>
              <a:buChar char="•"/>
            </a:pPr>
            <a:r>
              <a:rPr lang="zh-CN" altLang="zh-CN" b="0" dirty="0">
                <a:sym typeface="+mn-ea"/>
              </a:rPr>
              <a:t>Frame Control contains a Type field that indicates the type of backscatter AMP frame, and other fields that are TBD.</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One value of the Type field is assigned to backscatter AMP Trigger frame</a:t>
            </a:r>
            <a:endParaRPr lang="zh-CN" altLang="zh-CN" dirty="0">
              <a:cs typeface="+mn-cs"/>
            </a:endParaRPr>
          </a:p>
          <a:p>
            <a:pPr marL="742950" lvl="1" indent="-285750" defTabSz="914400">
              <a:spcBef>
                <a:spcPct val="0"/>
              </a:spcBef>
              <a:buClrTx/>
              <a:buSzTx/>
              <a:buFont typeface="Arial" panose="020B0604020202020204" pitchFamily="34" charset="0"/>
              <a:buChar char="•"/>
            </a:pPr>
            <a:r>
              <a:rPr lang="zh-CN" altLang="zh-CN" dirty="0">
                <a:sym typeface="+mn-ea"/>
              </a:rPr>
              <a:t>Another value of the Type field is assigned to the backscatter Ack frame and to the backscatter Data frame</a:t>
            </a:r>
            <a:endParaRPr lang="zh-CN" altLang="zh-CN" dirty="0">
              <a:cs typeface="+mn-cs"/>
            </a:endParaRPr>
          </a:p>
          <a:p>
            <a:pPr marL="1200150" lvl="2" indent="-285750" defTabSz="914400">
              <a:spcBef>
                <a:spcPct val="0"/>
              </a:spcBef>
              <a:buClrTx/>
              <a:buSzTx/>
              <a:buFont typeface="Arial" panose="020B0604020202020204" pitchFamily="34" charset="0"/>
              <a:buChar char="•"/>
            </a:pPr>
            <a:r>
              <a:rPr lang="zh-CN" altLang="zh-CN" dirty="0">
                <a:sym typeface="+mn-ea"/>
              </a:rPr>
              <a:t>TBD if same or different values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ID contains an identifier for the backscatter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the ID field is always present or not is TBD, and has a length of 16 bits</a:t>
            </a:r>
            <a:endParaRPr lang="zh-CN" altLang="zh-CN" dirty="0">
              <a:cs typeface="+mn-cs"/>
            </a:endParaRPr>
          </a:p>
          <a:p>
            <a:pPr marL="285750" lvl="0" indent="-285750" defTabSz="914400">
              <a:spcBef>
                <a:spcPct val="0"/>
              </a:spcBef>
              <a:buClrTx/>
              <a:buSzTx/>
              <a:buFont typeface="Arial" panose="020B0604020202020204" pitchFamily="34" charset="0"/>
              <a:buChar char="•"/>
            </a:pPr>
            <a:r>
              <a:rPr lang="zh-CN" altLang="zh-CN" b="0" dirty="0">
                <a:sym typeface="+mn-ea"/>
              </a:rPr>
              <a:t>Type Dependent Control contains control information that depends on the type of AMP frame</a:t>
            </a:r>
            <a:endParaRPr lang="zh-CN" altLang="zh-CN" b="0" dirty="0"/>
          </a:p>
          <a:p>
            <a:pPr marL="742950" lvl="1" indent="-285750" defTabSz="914400">
              <a:spcBef>
                <a:spcPct val="0"/>
              </a:spcBef>
              <a:buClrTx/>
              <a:buSzTx/>
              <a:buFont typeface="Arial" panose="020B0604020202020204" pitchFamily="34" charset="0"/>
              <a:buChar char="•"/>
            </a:pPr>
            <a:r>
              <a:rPr lang="zh-CN" altLang="zh-CN" dirty="0">
                <a:sym typeface="+mn-ea"/>
              </a:rPr>
              <a:t>Whether Type Dependent Control field is always present or not for the new types is TBD</a:t>
            </a:r>
            <a:endParaRPr lang="zh-CN" altLang="zh-CN" dirty="0">
              <a:cs typeface="+mn-cs"/>
            </a:endParaRPr>
          </a:p>
          <a:p>
            <a:pPr marL="0" lvl="0" indent="0" defTabSz="914400">
              <a:spcBef>
                <a:spcPct val="0"/>
              </a:spcBef>
              <a:buClrTx/>
              <a:buSzTx/>
            </a:pPr>
            <a:endParaRPr lang="zh-CN" altLang="zh-CN" dirty="0"/>
          </a:p>
          <a:p>
            <a:pPr marL="0" indent="0">
              <a:buNone/>
            </a:pPr>
            <a:r>
              <a:rPr lang="en-US" altLang="zh-CN" b="0" i="1" dirty="0" smtClean="0">
                <a:sym typeface="+mn-ea"/>
              </a:rPr>
              <a:t>[</a:t>
            </a:r>
            <a:r>
              <a:rPr lang="en-US" altLang="zh-CN" b="0" i="1" dirty="0">
                <a:sym typeface="+mn-ea"/>
              </a:rPr>
              <a:t>Reference contributions: 11-25/0776r2]</a:t>
            </a:r>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
        <p:nvSpPr>
          <p:cNvPr id="9"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表格 6"/>
          <p:cNvGraphicFramePr>
            <a:graphicFrameLocks noGrp="1"/>
          </p:cNvGraphicFramePr>
          <p:nvPr/>
        </p:nvGraphicFramePr>
        <p:xfrm>
          <a:off x="5793111" y="5410156"/>
          <a:ext cx="3492476" cy="781050"/>
        </p:xfrm>
        <a:graphic>
          <a:graphicData uri="http://schemas.openxmlformats.org/drawingml/2006/table">
            <a:tbl>
              <a:tblPr/>
              <a:tblGrid>
                <a:gridCol w="498925">
                  <a:extLst>
                    <a:ext uri="{9D8B030D-6E8A-4147-A177-3AD203B41FA5}">
                      <a16:colId xmlns:a16="http://schemas.microsoft.com/office/drawing/2014/main" val="20000"/>
                    </a:ext>
                  </a:extLst>
                </a:gridCol>
                <a:gridCol w="860216">
                  <a:extLst>
                    <a:ext uri="{9D8B030D-6E8A-4147-A177-3AD203B41FA5}">
                      <a16:colId xmlns:a16="http://schemas.microsoft.com/office/drawing/2014/main" val="20001"/>
                    </a:ext>
                  </a:extLst>
                </a:gridCol>
                <a:gridCol w="825807">
                  <a:extLst>
                    <a:ext uri="{9D8B030D-6E8A-4147-A177-3AD203B41FA5}">
                      <a16:colId xmlns:a16="http://schemas.microsoft.com/office/drawing/2014/main" val="20002"/>
                    </a:ext>
                  </a:extLst>
                </a:gridCol>
                <a:gridCol w="1307528">
                  <a:extLst>
                    <a:ext uri="{9D8B030D-6E8A-4147-A177-3AD203B41FA5}">
                      <a16:colId xmlns:a16="http://schemas.microsoft.com/office/drawing/2014/main" val="20003"/>
                    </a:ext>
                  </a:extLst>
                </a:gridCol>
              </a:tblGrid>
              <a:tr h="381000">
                <a:tc>
                  <a:txBody>
                    <a:bodyPr/>
                    <a:lstStyle/>
                    <a:p>
                      <a:pPr marL="0" marR="0" algn="ctr">
                        <a:lnSpc>
                          <a:spcPts val="800"/>
                        </a:lnSpc>
                        <a:spcBef>
                          <a:spcPts val="0"/>
                        </a:spcBef>
                        <a:spcAft>
                          <a:spcPts val="0"/>
                        </a:spcAft>
                      </a:pPr>
                      <a:r>
                        <a:rPr lang="zh-CN" altLang="en-US" sz="1100" b="1">
                          <a:solidFill>
                            <a:srgbClr val="000000"/>
                          </a:solidFill>
                          <a:effectLst/>
                          <a:latin typeface="Aptos"/>
                        </a:rPr>
                        <a:t> </a:t>
                      </a:r>
                      <a:endParaRPr lang="zh-CN" altLang="en-US" sz="1100">
                        <a:solidFill>
                          <a:srgbClr val="000000"/>
                        </a:solidFill>
                        <a:effectLst/>
                        <a:latin typeface="Aptos"/>
                      </a:endParaRPr>
                    </a:p>
                  </a:txBody>
                  <a:tcPr marL="76200" marR="76200" marT="101600" marB="762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1100" b="1">
                          <a:solidFill>
                            <a:srgbClr val="000000"/>
                          </a:solidFill>
                          <a:effectLst/>
                          <a:latin typeface="Aptos"/>
                        </a:rPr>
                        <a:t>Frame Control</a:t>
                      </a:r>
                      <a:endParaRPr lang="en-US" sz="1100">
                        <a:solidFill>
                          <a:srgbClr val="000000"/>
                        </a:solidFill>
                        <a:effectLst/>
                        <a:latin typeface="Aptos"/>
                      </a:endParaRPr>
                    </a:p>
                  </a:txBody>
                  <a:tcPr marL="76200" marR="76200" marT="101600" marB="7620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ID</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Type Dependent</a:t>
                      </a:r>
                      <a:endParaRPr lang="en-US" sz="1100" dirty="0">
                        <a:solidFill>
                          <a:srgbClr val="000000"/>
                        </a:solidFill>
                        <a:effectLst/>
                        <a:latin typeface="Aptos"/>
                      </a:endParaRPr>
                    </a:p>
                    <a:p>
                      <a:pPr marL="0" marR="0" algn="ctr">
                        <a:lnSpc>
                          <a:spcPts val="800"/>
                        </a:lnSpc>
                        <a:spcBef>
                          <a:spcPts val="0"/>
                        </a:spcBef>
                        <a:spcAft>
                          <a:spcPts val="0"/>
                        </a:spcAft>
                      </a:pPr>
                      <a:r>
                        <a:rPr lang="en-US" sz="1100" b="1" dirty="0">
                          <a:solidFill>
                            <a:srgbClr val="000000"/>
                          </a:solidFill>
                          <a:effectLst/>
                          <a:latin typeface="Aptos"/>
                        </a:rPr>
                        <a:t>Control</a:t>
                      </a:r>
                      <a:endParaRPr lang="en-US" sz="1100" dirty="0">
                        <a:solidFill>
                          <a:srgbClr val="000000"/>
                        </a:solidFill>
                        <a:effectLst/>
                        <a:latin typeface="Aptos"/>
                      </a:endParaRPr>
                    </a:p>
                  </a:txBody>
                  <a:tcPr marL="76200" marR="76200" marT="101600" marB="762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050">
                <a:tc>
                  <a:txBody>
                    <a:bodyPr/>
                    <a:lstStyle/>
                    <a:p>
                      <a:pPr marL="0" marR="0" algn="ctr">
                        <a:lnSpc>
                          <a:spcPts val="800"/>
                        </a:lnSpc>
                        <a:spcBef>
                          <a:spcPts val="0"/>
                        </a:spcBef>
                        <a:spcAft>
                          <a:spcPts val="0"/>
                        </a:spcAft>
                      </a:pPr>
                      <a:r>
                        <a:rPr lang="en-US" sz="1100" b="1">
                          <a:solidFill>
                            <a:srgbClr val="000000"/>
                          </a:solidFill>
                          <a:effectLst/>
                          <a:latin typeface="Aptos"/>
                        </a:rPr>
                        <a:t>Bits</a:t>
                      </a:r>
                      <a:endParaRPr lang="en-US" sz="1100">
                        <a:solidFill>
                          <a:srgbClr val="000000"/>
                        </a:solidFill>
                        <a:effectLst/>
                        <a:latin typeface="Aptos"/>
                      </a:endParaRPr>
                    </a:p>
                  </a:txBody>
                  <a:tcPr marL="76200" marR="76200" marT="101600" marB="76200" anchor="ctr">
                    <a:lnL>
                      <a:noFill/>
                    </a:lnL>
                    <a:lnR>
                      <a:noFill/>
                    </a:lnR>
                    <a:lnT>
                      <a:noFill/>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8</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altLang="zh-CN" sz="1100" b="1">
                          <a:solidFill>
                            <a:srgbClr val="000000"/>
                          </a:solidFill>
                          <a:effectLst/>
                          <a:latin typeface="Aptos"/>
                        </a:rPr>
                        <a:t>16</a:t>
                      </a:r>
                      <a:endParaRPr lang="zh-CN" altLang="en-US" sz="110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1100" b="1" dirty="0">
                          <a:solidFill>
                            <a:srgbClr val="000000"/>
                          </a:solidFill>
                          <a:effectLst/>
                          <a:latin typeface="Aptos"/>
                        </a:rPr>
                        <a:t>16 or 8</a:t>
                      </a:r>
                      <a:endParaRPr lang="en-US" sz="1100" dirty="0">
                        <a:solidFill>
                          <a:srgbClr val="000000"/>
                        </a:solidFill>
                        <a:effectLst/>
                        <a:latin typeface="Aptos"/>
                      </a:endParaRPr>
                    </a:p>
                  </a:txBody>
                  <a:tcPr marL="76200" marR="76200" marT="101600" marB="762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bl>
          </a:graphicData>
        </a:graphic>
      </p:graphicFrame>
      <p:sp>
        <p:nvSpPr>
          <p:cNvPr id="10" name="Rectangle 1"/>
          <p:cNvSpPr>
            <a:spLocks noChangeArrowheads="1"/>
          </p:cNvSpPr>
          <p:nvPr/>
        </p:nvSpPr>
        <p:spPr bwMode="auto">
          <a:xfrm>
            <a:off x="4805363" y="3634508"/>
            <a:ext cx="65" cy="3795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hangingPunct="0">
              <a:defRPr>
                <a:solidFill>
                  <a:schemeClr val="tx1"/>
                </a:solidFill>
                <a:latin typeface="Arial" panose="020B0604020202020204" pitchFamily="34" charset="0"/>
              </a:defRPr>
            </a:lvl6pPr>
            <a:lvl7pPr eaLnBrk="0" hangingPunct="0">
              <a:defRPr>
                <a:solidFill>
                  <a:schemeClr val="tx1"/>
                </a:solidFill>
                <a:latin typeface="Arial" panose="020B0604020202020204" pitchFamily="34" charset="0"/>
              </a:defRPr>
            </a:lvl7pPr>
            <a:lvl8pPr eaLnBrk="0" hangingPunct="0">
              <a:defRPr>
                <a:solidFill>
                  <a:schemeClr val="tx1"/>
                </a:solidFill>
                <a:latin typeface="Arial" panose="020B0604020202020204" pitchFamily="34" charset="0"/>
              </a:defRPr>
            </a:lvl8pPr>
            <a:lvl9pPr eaLnBrk="0" hangingPunct="0">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pPr marL="0" lvl="0" indent="0">
              <a:defRPr/>
            </a:pPr>
            <a:r>
              <a:rPr lang="en-US" altLang="zh-CN" dirty="0" smtClean="0">
                <a:sym typeface="+mn-ea"/>
              </a:rPr>
              <a:t>SP3: Do </a:t>
            </a:r>
            <a:r>
              <a:rPr lang="en-US" altLang="zh-CN" dirty="0">
                <a:sym typeface="+mn-ea"/>
              </a:rPr>
              <a:t>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a:defRPr/>
            </a:pPr>
            <a:r>
              <a:rPr lang="en-US" altLang="zh-CN" dirty="0">
                <a:sym typeface="+mn-ea"/>
              </a:rPr>
              <a:t>The Frame Control field of the AMP frame is 8 bits?</a:t>
            </a:r>
            <a:endParaRPr lang="en-US" altLang="zh-CN" b="0" dirty="0"/>
          </a:p>
          <a:p>
            <a:pPr marL="285750" indent="-285750">
              <a:buFont typeface="Arial" panose="020B0604020202020204" pitchFamily="34" charset="0"/>
              <a:buChar char="•"/>
            </a:pPr>
            <a:r>
              <a:rPr lang="en-US" altLang="zh-CN" b="0" dirty="0">
                <a:sym typeface="+mn-ea"/>
              </a:rPr>
              <a:t>Type field uses the first 3 bits of the Frame Control</a:t>
            </a:r>
            <a:endParaRPr lang="en-US" altLang="zh-CN" b="0" dirty="0"/>
          </a:p>
          <a:p>
            <a:pPr marL="285750" indent="-285750">
              <a:buFont typeface="Arial" panose="020B0604020202020204" pitchFamily="34" charset="0"/>
              <a:buChar char="•"/>
            </a:pPr>
            <a:r>
              <a:rPr lang="en-US" altLang="zh-CN" b="0" dirty="0">
                <a:sym typeface="+mn-ea"/>
              </a:rPr>
              <a:t>Whether the Type field is the first field of the Frame Control field is TBD</a:t>
            </a: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endParaRPr lang="en-US" altLang="zh-CN" dirty="0"/>
          </a:p>
          <a:p>
            <a:pPr marL="0" lvl="0" indent="0">
              <a:defRPr/>
            </a:pPr>
            <a:endParaRPr lang="en-US" altLang="zh-CN" dirty="0">
              <a:sym typeface="+mn-ea"/>
            </a:endParaRPr>
          </a:p>
          <a:p>
            <a:pPr marL="0" lvl="0" indent="0">
              <a:defRPr/>
            </a:pPr>
            <a:r>
              <a:rPr lang="en-US" altLang="zh-CN" dirty="0" smtClean="0">
                <a:sym typeface="+mn-ea"/>
              </a:rPr>
              <a:t>SP4: </a:t>
            </a:r>
            <a:r>
              <a:rPr lang="en-US" altLang="zh-CN" dirty="0">
                <a:sym typeface="+mn-ea"/>
              </a:rPr>
              <a:t>Do you agree </a:t>
            </a:r>
            <a:r>
              <a:rPr lang="zh-CN" altLang="zh-CN" dirty="0">
                <a:sym typeface="+mn-ea"/>
              </a:rPr>
              <a:t>to add </a:t>
            </a:r>
            <a:r>
              <a:rPr lang="en-US" altLang="zh-CN" dirty="0">
                <a:sym typeface="+mn-ea"/>
              </a:rPr>
              <a:t>the following text in</a:t>
            </a:r>
            <a:r>
              <a:rPr lang="zh-CN" altLang="zh-CN" dirty="0">
                <a:sym typeface="+mn-ea"/>
              </a:rPr>
              <a:t>to the 11bp SFD</a:t>
            </a:r>
            <a:r>
              <a:rPr lang="en-US" altLang="zh-CN" dirty="0">
                <a:sym typeface="+mn-ea"/>
              </a:rPr>
              <a:t>?</a:t>
            </a:r>
          </a:p>
          <a:p>
            <a:pPr marL="0" lvl="0" indent="0">
              <a:defRPr/>
            </a:pPr>
            <a:r>
              <a:rPr lang="en-US" altLang="zh-CN" dirty="0">
                <a:sym typeface="+mn-ea"/>
              </a:rPr>
              <a:t>The length of the ID field is based on the frame type/use case:</a:t>
            </a:r>
            <a:endParaRPr lang="en-US" altLang="zh-CN" b="0" dirty="0"/>
          </a:p>
          <a:p>
            <a:pPr marL="285750" indent="-285750">
              <a:buFont typeface="Arial" panose="020B0604020202020204" pitchFamily="34" charset="0"/>
              <a:buChar char="•"/>
            </a:pPr>
            <a:r>
              <a:rPr lang="en-US" altLang="zh-CN" b="0" dirty="0">
                <a:sym typeface="+mn-ea"/>
              </a:rPr>
              <a:t>based on the frame type/use case</a:t>
            </a:r>
            <a:endParaRPr lang="en-US" altLang="zh-CN" b="0" dirty="0"/>
          </a:p>
          <a:p>
            <a:pPr marL="628650" lvl="1" indent="-285750">
              <a:buFont typeface="Arial" panose="020B0604020202020204" pitchFamily="34" charset="0"/>
              <a:buChar char="•"/>
            </a:pPr>
            <a:r>
              <a:rPr lang="en-US" altLang="zh-CN" dirty="0">
                <a:sym typeface="+mn-ea"/>
              </a:rPr>
              <a:t>12 bits for AMP enabled non-AP STAs,</a:t>
            </a:r>
            <a:endParaRPr lang="en-US" altLang="zh-CN" dirty="0"/>
          </a:p>
          <a:p>
            <a:pPr marL="628650" lvl="1" indent="-285750">
              <a:buFont typeface="Arial" panose="020B0604020202020204" pitchFamily="34" charset="0"/>
              <a:buChar char="•"/>
            </a:pPr>
            <a:r>
              <a:rPr lang="en-US" altLang="zh-CN" dirty="0">
                <a:sym typeface="+mn-ea"/>
              </a:rPr>
              <a:t>Either 12 or 16 bits for active TX non-AP AMP STAs,</a:t>
            </a:r>
            <a:endParaRPr lang="en-US" altLang="zh-CN" dirty="0"/>
          </a:p>
          <a:p>
            <a:pPr marL="628650" lvl="1" indent="-285750">
              <a:buFont typeface="Arial" panose="020B0604020202020204" pitchFamily="34" charset="0"/>
              <a:buChar char="•"/>
            </a:pPr>
            <a:r>
              <a:rPr lang="en-US" altLang="zh-CN" dirty="0">
                <a:sym typeface="+mn-ea"/>
              </a:rPr>
              <a:t>16 bits for backscatter non-AP AMP STAs</a:t>
            </a:r>
            <a:r>
              <a:rPr lang="zh-CN" altLang="zh-CN" dirty="0" smtClean="0">
                <a:sym typeface="+mn-ea"/>
              </a:rPr>
              <a:t>.</a:t>
            </a:r>
            <a:endParaRPr lang="zh-CN" altLang="zh-CN" dirty="0"/>
          </a:p>
          <a:p>
            <a:pPr marL="0" indent="0">
              <a:buNone/>
            </a:pPr>
            <a:r>
              <a:rPr lang="en-US" altLang="zh-CN" b="0" i="1" dirty="0">
                <a:sym typeface="+mn-ea"/>
              </a:rPr>
              <a:t>[Reference contributions: 11-25/0776r2]</a:t>
            </a:r>
          </a:p>
          <a:p>
            <a:pPr marL="0" lvl="0" indent="0">
              <a:defRPr/>
            </a:pPr>
            <a:r>
              <a:rPr lang="en-US" altLang="zh-CN"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524684"/>
            <a:ext cx="10896314" cy="4800474"/>
          </a:xfrm>
        </p:spPr>
        <p:txBody>
          <a:bodyPr>
            <a:noAutofit/>
          </a:bodyPr>
          <a:lstStyle/>
          <a:p>
            <a:r>
              <a:rPr lang="en-US" altLang="zh-CN" sz="1600" dirty="0" smtClean="0">
                <a:sym typeface="+mn-ea"/>
              </a:rPr>
              <a:t>SP5: </a:t>
            </a:r>
            <a:r>
              <a:rPr lang="en-US" altLang="zh-CN" sz="1600" dirty="0">
                <a:sym typeface="+mn-ea"/>
              </a:rPr>
              <a:t>Do you agree </a:t>
            </a:r>
            <a:r>
              <a:rPr lang="zh-CN" altLang="zh-CN" sz="1600" dirty="0">
                <a:sym typeface="+mn-ea"/>
              </a:rPr>
              <a:t>to add </a:t>
            </a:r>
            <a:r>
              <a:rPr lang="en-US" altLang="zh-CN" sz="1600" dirty="0">
                <a:sym typeface="+mn-ea"/>
              </a:rPr>
              <a:t>the following text in</a:t>
            </a:r>
            <a:r>
              <a:rPr lang="zh-CN" altLang="zh-CN" sz="1600" dirty="0">
                <a:sym typeface="+mn-ea"/>
              </a:rPr>
              <a:t>to the 11bp SFD</a:t>
            </a:r>
            <a:r>
              <a:rPr lang="en-US" altLang="zh-CN" sz="1600" dirty="0">
                <a:sym typeface="+mn-ea"/>
              </a:rPr>
              <a:t>?</a:t>
            </a:r>
            <a:endParaRPr lang="zh-CN" altLang="zh-CN" sz="1600" dirty="0">
              <a:sym typeface="+mn-ea"/>
            </a:endParaRPr>
          </a:p>
          <a:p>
            <a:r>
              <a:rPr lang="en-US" altLang="zh-CN" sz="1600" dirty="0">
                <a:sym typeface="+mn-ea"/>
              </a:rPr>
              <a:t>The Type Dependent Control field is</a:t>
            </a:r>
            <a:endParaRPr lang="en-US" altLang="zh-CN" sz="1600" b="0" dirty="0"/>
          </a:p>
          <a:p>
            <a:pPr marL="285750" indent="-285750">
              <a:buFont typeface="Arial" panose="020B0604020202020204" pitchFamily="34" charset="0"/>
              <a:buChar char="•"/>
            </a:pPr>
            <a:r>
              <a:rPr lang="en-US" altLang="zh-CN" sz="1600" b="0" dirty="0">
                <a:sym typeface="+mn-ea"/>
              </a:rPr>
              <a:t>12 bits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8 or 16 bits (for backscatter use cases)</a:t>
            </a:r>
            <a:endParaRPr lang="en-US" altLang="zh-CN" sz="1600" b="0" dirty="0"/>
          </a:p>
          <a:p>
            <a:pPr marL="285750" indent="-285750">
              <a:buFont typeface="Arial" panose="020B0604020202020204" pitchFamily="34" charset="0"/>
              <a:buChar char="•"/>
            </a:pPr>
            <a:r>
              <a:rPr lang="en-US" altLang="zh-CN" sz="1600" b="0" dirty="0">
                <a:sym typeface="+mn-ea"/>
              </a:rPr>
              <a:t>Other options?</a:t>
            </a:r>
            <a:endParaRPr lang="en-US" altLang="zh-CN" sz="16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p>
          <a:p>
            <a:pPr marL="0" lvl="0" indent="0">
              <a:defRPr/>
            </a:pPr>
            <a:r>
              <a:rPr lang="en-US" altLang="zh-CN" sz="1600" dirty="0">
                <a:sym typeface="+mn-ea"/>
              </a:rPr>
              <a:t>Result:</a:t>
            </a:r>
            <a:endParaRPr lang="en-US" altLang="zh-CN" sz="1600" dirty="0"/>
          </a:p>
          <a:p>
            <a:endParaRPr lang="en-US" altLang="zh-CN" sz="1600" dirty="0" smtClean="0">
              <a:sym typeface="+mn-ea"/>
            </a:endParaRPr>
          </a:p>
          <a:p>
            <a:r>
              <a:rPr lang="en-US" altLang="zh-CN" sz="1600" dirty="0" smtClean="0">
                <a:sym typeface="+mn-ea"/>
              </a:rPr>
              <a:t>SP6: </a:t>
            </a:r>
            <a:r>
              <a:rPr lang="en-US" altLang="zh-CN" sz="1600" dirty="0">
                <a:sym typeface="+mn-ea"/>
              </a:rPr>
              <a:t>Which option do you support for the maximum length of the Frame Body field:</a:t>
            </a:r>
            <a:endParaRPr lang="en-US" altLang="zh-CN" sz="1600" b="0" dirty="0"/>
          </a:p>
          <a:p>
            <a:pPr marL="285750" indent="-285750">
              <a:buFont typeface="Arial" panose="020B0604020202020204" pitchFamily="34" charset="0"/>
              <a:buChar char="•"/>
            </a:pPr>
            <a:r>
              <a:rPr lang="en-US" altLang="zh-CN" sz="1600" b="0" dirty="0">
                <a:sym typeface="+mn-ea"/>
              </a:rPr>
              <a:t>16 octets (obtained from WUR) for non-backscatter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1: 64 octets (account for max RFID) for backscatter use cases</a:t>
            </a:r>
            <a:endParaRPr lang="en-US" altLang="zh-CN" sz="1600" b="0" dirty="0"/>
          </a:p>
          <a:p>
            <a:pPr marL="628650" lvl="1" indent="-285750">
              <a:buFont typeface="Arial" panose="020B0604020202020204" pitchFamily="34" charset="0"/>
              <a:buChar char="•"/>
            </a:pPr>
            <a:r>
              <a:rPr lang="en-US" altLang="zh-CN" sz="1400" dirty="0">
                <a:sym typeface="+mn-ea"/>
              </a:rPr>
              <a:t>Citing from external sources: While the EPC length can range from 64 bits to 496 bits, the most common sizes are 96 bits and 128 bits. For some EPC types, 96 bits is the only available option</a:t>
            </a:r>
            <a:endParaRPr lang="en-US" altLang="zh-CN" sz="1400" dirty="0"/>
          </a:p>
          <a:p>
            <a:pPr marL="285750" indent="-285750">
              <a:buFont typeface="Arial" panose="020B0604020202020204" pitchFamily="34" charset="0"/>
              <a:buChar char="•"/>
            </a:pPr>
            <a:r>
              <a:rPr lang="en-US" altLang="zh-CN" sz="1600" b="0" dirty="0">
                <a:sym typeface="+mn-ea"/>
              </a:rPr>
              <a:t>Option 2: 128 octets (account for max sizes for read and write) for backscatter use cases</a:t>
            </a:r>
            <a:endParaRPr lang="en-US" altLang="zh-CN" sz="1600" b="0" dirty="0"/>
          </a:p>
          <a:p>
            <a:pPr marL="285750" indent="-285750">
              <a:buFont typeface="Arial" panose="020B0604020202020204" pitchFamily="34" charset="0"/>
              <a:buChar char="•"/>
            </a:pPr>
            <a:r>
              <a:rPr lang="en-US" altLang="zh-CN" sz="1600" b="0" dirty="0">
                <a:sym typeface="+mn-ea"/>
              </a:rPr>
              <a:t>Option 3: 256 octets for backscatter use </a:t>
            </a:r>
            <a:r>
              <a:rPr lang="en-US" altLang="zh-CN" sz="1600" b="0" dirty="0" smtClean="0">
                <a:sym typeface="+mn-ea"/>
              </a:rPr>
              <a:t>cases</a:t>
            </a:r>
            <a:endParaRPr lang="zh-CN" altLang="zh-CN" sz="1600" dirty="0"/>
          </a:p>
          <a:p>
            <a:pPr marL="0" indent="0">
              <a:buNone/>
            </a:pPr>
            <a:r>
              <a:rPr lang="en-US" altLang="zh-CN" sz="1600" b="0" i="1" dirty="0">
                <a:sym typeface="+mn-ea"/>
              </a:rPr>
              <a:t>[Reference contributions: 11-25/0776r2]</a:t>
            </a:r>
          </a:p>
          <a:p>
            <a:pPr marL="0" lvl="0" indent="0">
              <a:defRPr/>
            </a:pPr>
            <a:r>
              <a:rPr lang="en-US" altLang="zh-CN" sz="1600" dirty="0">
                <a:sym typeface="+mn-ea"/>
              </a:rPr>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SP7: </a:t>
            </a:r>
            <a:r>
              <a:rPr lang="en-US" altLang="zh-CN" dirty="0">
                <a:sym typeface="+mn-ea"/>
              </a:rPr>
              <a:t>Do you support that the length of the Frame Body field is indicated in the MAC header of the RFID AMP frame</a:t>
            </a:r>
            <a:endParaRPr lang="en-US" altLang="zh-CN" b="0" dirty="0"/>
          </a:p>
          <a:p>
            <a:pPr marL="285750" indent="-285750">
              <a:buFont typeface="Arial" panose="020B0604020202020204" pitchFamily="34" charset="0"/>
              <a:buChar char="•"/>
            </a:pPr>
            <a:r>
              <a:rPr lang="en-US" altLang="zh-CN" b="0" dirty="0">
                <a:sym typeface="+mn-ea"/>
              </a:rPr>
              <a:t>Specific location, encoding and size is TBD</a:t>
            </a:r>
            <a:r>
              <a:rPr lang="en-US" altLang="zh-CN" b="0" dirty="0" smtClean="0">
                <a:sym typeface="+mn-ea"/>
              </a:rPr>
              <a:t>.</a:t>
            </a:r>
            <a:endParaRPr lang="en-US" altLang="zh-CN" b="0" dirty="0" smtClean="0"/>
          </a:p>
          <a:p>
            <a:pPr marL="285750" indent="-285750">
              <a:buFont typeface="Arial" panose="020B0604020202020204" pitchFamily="34" charset="0"/>
              <a:buChar char="•"/>
            </a:pPr>
            <a:endParaRPr lang="en-US" altLang="zh-CN" b="0" dirty="0"/>
          </a:p>
          <a:p>
            <a:r>
              <a:rPr lang="en-US" altLang="zh-CN" dirty="0">
                <a:sym typeface="+mn-ea"/>
              </a:rPr>
              <a:t>For discussion purposes only:</a:t>
            </a:r>
            <a:endParaRPr lang="en-US" altLang="zh-CN" b="0" dirty="0"/>
          </a:p>
          <a:p>
            <a:pPr lvl="1"/>
            <a:r>
              <a:rPr lang="en-US" altLang="zh-CN" dirty="0">
                <a:sym typeface="+mn-ea"/>
              </a:rPr>
              <a:t>Option 1: if max length is less than or equal to 64 then carry the length in the Frame Control (5 bits with 2 octet resolution)</a:t>
            </a:r>
            <a:endParaRPr lang="en-US" altLang="zh-CN" dirty="0"/>
          </a:p>
          <a:p>
            <a:pPr lvl="1"/>
            <a:r>
              <a:rPr lang="en-US" altLang="zh-CN" dirty="0">
                <a:sym typeface="+mn-ea"/>
              </a:rPr>
              <a:t>Option 2: if max length is either 128 or 256 then carry the length in the TD Control field</a:t>
            </a:r>
            <a:endParaRPr lang="en-US" altLang="zh-CN" dirty="0"/>
          </a:p>
          <a:p>
            <a:r>
              <a:rPr lang="en-US" altLang="zh-CN" b="0" dirty="0">
                <a:sym typeface="+mn-ea"/>
              </a:rPr>
              <a:t>Above options depend on outcome of SP6.</a:t>
            </a:r>
            <a:endParaRPr lang="en-US" altLang="zh-CN" b="0" dirty="0"/>
          </a:p>
          <a:p>
            <a:pPr marL="285750" indent="-285750">
              <a:buFont typeface="Arial" panose="020B0604020202020204" pitchFamily="34" charset="0"/>
              <a:buChar char="•"/>
            </a:pPr>
            <a:endParaRPr lang="en-US" altLang="zh-CN" b="0" dirty="0"/>
          </a:p>
          <a:p>
            <a:pPr marL="0" indent="0">
              <a:buFont typeface="Arial" panose="020B0604020202020204" pitchFamily="34" charset="0"/>
              <a:buNone/>
            </a:pPr>
            <a:r>
              <a:rPr lang="en-US" altLang="zh-CN" b="0" i="1" dirty="0" smtClean="0">
                <a:sym typeface="+mn-ea"/>
              </a:rPr>
              <a:t>[</a:t>
            </a:r>
            <a:r>
              <a:rPr lang="en-US" altLang="zh-CN" b="0" i="1" dirty="0">
                <a:sym typeface="+mn-ea"/>
              </a:rPr>
              <a:t>Reference contributions: 11-25/0776r2</a:t>
            </a:r>
            <a:r>
              <a:rPr lang="en-US" altLang="zh-CN" b="0" i="1" dirty="0" smtClean="0">
                <a:sym typeface="+mn-ea"/>
              </a:rPr>
              <a:t>]</a:t>
            </a:r>
            <a:endParaRPr lang="en-US" altLang="zh-CN" b="0" i="1" dirty="0">
              <a:sym typeface="+mn-ea"/>
            </a:endParaRPr>
          </a:p>
          <a:p>
            <a:pPr marL="0" lvl="0" indent="0">
              <a:defRPr/>
            </a:pPr>
            <a:r>
              <a:rPr lang="en-US" altLang="zh-CN" dirty="0">
                <a:sym typeface="+mn-ea"/>
              </a:rPr>
              <a:t>Result</a:t>
            </a:r>
            <a:r>
              <a:rPr lang="en-US" altLang="zh-CN"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SP8: </a:t>
            </a:r>
            <a:r>
              <a:rPr lang="en-US" altLang="zh-CN" dirty="0"/>
              <a:t>Which option do you support for the FCS length field for backscatter use cases:</a:t>
            </a:r>
            <a:endParaRPr lang="en-US" altLang="zh-CN" b="0" dirty="0"/>
          </a:p>
          <a:p>
            <a:pPr marL="285750" indent="-285750">
              <a:buFont typeface="Arial" panose="020B0604020202020204" pitchFamily="34" charset="0"/>
              <a:buChar char="•"/>
            </a:pPr>
            <a:r>
              <a:rPr lang="en-US" altLang="zh-CN" b="0" dirty="0"/>
              <a:t>Option 1: 8 bits</a:t>
            </a:r>
          </a:p>
          <a:p>
            <a:pPr marL="285750" indent="-285750">
              <a:buFont typeface="Arial" panose="020B0604020202020204" pitchFamily="34" charset="0"/>
              <a:buChar char="•"/>
            </a:pPr>
            <a:r>
              <a:rPr lang="en-US" altLang="zh-CN" b="0" dirty="0"/>
              <a:t>Option 2: 16 bits</a:t>
            </a:r>
          </a:p>
          <a:p>
            <a:pPr marL="285750" indent="-285750">
              <a:buFont typeface="Arial" panose="020B0604020202020204" pitchFamily="34" charset="0"/>
              <a:buChar char="•"/>
            </a:pPr>
            <a:r>
              <a:rPr lang="en-US" altLang="zh-CN" b="0" dirty="0"/>
              <a:t>Option 3: FCS length depends on AMP frame length</a:t>
            </a:r>
          </a:p>
          <a:p>
            <a:pPr marL="628650" lvl="1" indent="-285750">
              <a:buFont typeface="Arial" panose="020B0604020202020204" pitchFamily="34" charset="0"/>
              <a:buChar char="•"/>
            </a:pPr>
            <a:r>
              <a:rPr lang="en-US" altLang="zh-CN" sz="1600" dirty="0"/>
              <a:t>Threshold that is to be used for switching from one CRC length to another is TBD</a:t>
            </a:r>
          </a:p>
          <a:p>
            <a:endParaRPr lang="en-US" altLang="zh-CN" b="0" dirty="0" smtClean="0"/>
          </a:p>
          <a:p>
            <a:r>
              <a:rPr lang="en-US" altLang="zh-CN" b="0" dirty="0" smtClean="0"/>
              <a:t>Note</a:t>
            </a:r>
            <a:r>
              <a:rPr lang="en-US" altLang="zh-CN" b="0" dirty="0"/>
              <a:t>: for non-backscatter use cases, we can use baseline 16 bits CRCs/MICs</a:t>
            </a:r>
            <a:r>
              <a:rPr lang="en-US" altLang="zh-CN" b="0"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r>
              <a:rPr lang="en-US" altLang="zh-CN" sz="1600" dirty="0" smtClean="0">
                <a:sym typeface="+mn-ea"/>
              </a:rPr>
              <a:t>:</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#12 </a:t>
            </a:r>
            <a:r>
              <a:rPr lang="en-US" altLang="zh-CN" sz="2800" dirty="0">
                <a:sym typeface="+mn-ea"/>
              </a:rPr>
              <a:t>(</a:t>
            </a:r>
            <a:r>
              <a:rPr lang="en-US" altLang="zh-CN" sz="2800" dirty="0" err="1">
                <a:sym typeface="+mn-ea"/>
              </a:rPr>
              <a:t>Sanket</a:t>
            </a:r>
            <a:r>
              <a:rPr lang="en-US" altLang="zh-CN" sz="2800" dirty="0">
                <a:sym typeface="+mn-ea"/>
              </a:rPr>
              <a:t> </a:t>
            </a:r>
            <a:r>
              <a:rPr lang="en-US" altLang="zh-CN" sz="2800" dirty="0" err="1">
                <a:sym typeface="+mn-ea"/>
              </a:rPr>
              <a:t>Kalamkar</a:t>
            </a:r>
            <a:r>
              <a:rPr lang="en-US" altLang="zh-CN" sz="2800" dirty="0">
                <a:sym typeface="+mn-ea"/>
              </a:rPr>
              <a:t>, on behalf of Alfred</a:t>
            </a:r>
            <a:r>
              <a:rPr lang="zh-CN" altLang="en-US" sz="2800" dirty="0">
                <a:sym typeface="+mn-ea"/>
              </a:rPr>
              <a:t>）</a:t>
            </a:r>
            <a:endParaRPr lang="zh-CN" altLang="en-US" sz="2800" dirty="0"/>
          </a:p>
        </p:txBody>
      </p:sp>
      <p:sp>
        <p:nvSpPr>
          <p:cNvPr id="3" name="内容占位符 2"/>
          <p:cNvSpPr>
            <a:spLocks noGrp="1"/>
          </p:cNvSpPr>
          <p:nvPr>
            <p:ph idx="1"/>
          </p:nvPr>
        </p:nvSpPr>
        <p:spPr>
          <a:xfrm>
            <a:off x="685942" y="1600249"/>
            <a:ext cx="10896314" cy="4800474"/>
          </a:xfrm>
        </p:spPr>
        <p:txBody>
          <a:bodyPr>
            <a:noAutofit/>
          </a:bodyPr>
          <a:lstStyle/>
          <a:p>
            <a:r>
              <a:rPr lang="en-US" altLang="zh-CN" dirty="0" smtClean="0">
                <a:sym typeface="+mn-ea"/>
              </a:rPr>
              <a:t>SP9: </a:t>
            </a:r>
            <a:r>
              <a:rPr lang="en-US" altLang="zh-CN" dirty="0"/>
              <a:t>Do you support that the FCS field of all AMP frames has the same size?</a:t>
            </a:r>
            <a:endParaRPr lang="en-US" altLang="zh-CN" b="0" dirty="0"/>
          </a:p>
          <a:p>
            <a:pPr marL="285750" indent="-285750">
              <a:buFont typeface="Arial" panose="020B0604020202020204" pitchFamily="34" charset="0"/>
              <a:buChar char="•"/>
            </a:pPr>
            <a:r>
              <a:rPr lang="en-US" altLang="zh-CN" b="0" dirty="0"/>
              <a:t>This SP can be omitted if O3 of SP7 has more </a:t>
            </a:r>
            <a:r>
              <a:rPr lang="en-US" altLang="zh-CN" b="0" dirty="0" smtClean="0"/>
              <a:t>support.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 11-25/0776r2</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r>
              <a:rPr lang="en-US" altLang="zh-CN" dirty="0" smtClean="0">
                <a:sym typeface="+mn-ea"/>
              </a:rPr>
              <a:t>SP10: </a:t>
            </a:r>
            <a:r>
              <a:rPr lang="en-US" altLang="zh-CN" dirty="0"/>
              <a:t>Do you support that the CRC of AMP frames shall use the TBD-bit CRC engine from IEEE </a:t>
            </a:r>
            <a:r>
              <a:rPr lang="en-US" altLang="zh-CN" dirty="0" smtClean="0"/>
              <a:t>802.11</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contributions:11-25/0776r2]</a:t>
            </a: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SP1: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Frame Control of 8 bits is present at the start of each AMP frame</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SP2: </a:t>
            </a:r>
            <a:r>
              <a:rPr lang="en-US" altLang="zh-CN" dirty="0"/>
              <a:t>Do you agree to add the following text into 11bp SFD?</a:t>
            </a:r>
            <a:endParaRPr lang="en-US" altLang="zh-CN" b="0" dirty="0"/>
          </a:p>
          <a:p>
            <a:pPr marL="285750" indent="-285750">
              <a:buFont typeface="Arial" panose="020B0604020202020204" pitchFamily="34" charset="0"/>
              <a:buChar char="•"/>
            </a:pPr>
            <a:r>
              <a:rPr lang="en-US" altLang="zh-CN" b="0" dirty="0" smtClean="0"/>
              <a:t>The </a:t>
            </a:r>
            <a:r>
              <a:rPr lang="en-US" altLang="zh-CN" b="0" dirty="0"/>
              <a:t>size of the ID field in AMP frames is 24 bits each</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11-25/1257</a:t>
            </a:r>
            <a:r>
              <a:rPr lang="en-US" altLang="zh-CN" sz="1600" b="0" i="1" dirty="0" smtClean="0">
                <a:sym typeface="+mn-ea"/>
              </a:rPr>
              <a:t>]</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SP3: </a:t>
            </a:r>
            <a:r>
              <a:rPr lang="en-US" altLang="zh-CN" dirty="0"/>
              <a:t>Do you </a:t>
            </a:r>
            <a:r>
              <a:rPr lang="en-US" altLang="zh-CN" dirty="0" smtClean="0"/>
              <a:t>agree to add the following text into 11bp SFD?</a:t>
            </a:r>
            <a:endParaRPr lang="en-US" altLang="zh-CN" b="0" dirty="0"/>
          </a:p>
          <a:p>
            <a:pPr marL="285750" indent="-285750">
              <a:buFont typeface="Arial" panose="020B0604020202020204" pitchFamily="34" charset="0"/>
              <a:buChar char="•"/>
            </a:pPr>
            <a:r>
              <a:rPr lang="en-US" altLang="zh-CN" b="0" dirty="0"/>
              <a:t>MAC header of 32 bits, including Frame Control, is present in all AMP frames</a:t>
            </a:r>
            <a:r>
              <a:rPr lang="en-US" altLang="zh-CN" b="0" dirty="0" smtClean="0"/>
              <a:t>.</a:t>
            </a:r>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11-25/1257]</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SP4: </a:t>
            </a:r>
            <a:r>
              <a:rPr lang="en-US" altLang="zh-CN" dirty="0"/>
              <a:t>Do you agree that </a:t>
            </a:r>
            <a:r>
              <a:rPr lang="en-US" altLang="zh-CN" dirty="0" err="1"/>
              <a:t>TGbp</a:t>
            </a:r>
            <a:r>
              <a:rPr lang="en-US" altLang="zh-CN" dirty="0"/>
              <a:t> defines a control frame that the receiver can use as an acknowledgement as well as sync?</a:t>
            </a:r>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#13 (Kamran </a:t>
            </a:r>
            <a:r>
              <a:rPr lang="en-US" altLang="zh-CN" sz="2800" dirty="0" err="1" smtClean="0">
                <a:sym typeface="+mn-ea"/>
              </a:rPr>
              <a:t>Nishat</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r>
              <a:rPr lang="en-US" altLang="zh-CN" dirty="0" smtClean="0">
                <a:sym typeface="+mn-ea"/>
              </a:rPr>
              <a:t>SP5: </a:t>
            </a:r>
            <a:r>
              <a:rPr lang="en-US" altLang="zh-CN" dirty="0"/>
              <a:t>Do </a:t>
            </a:r>
            <a:r>
              <a:rPr lang="en-US" altLang="zh-CN" dirty="0" smtClean="0"/>
              <a:t>you </a:t>
            </a:r>
            <a:r>
              <a:rPr lang="en-US" altLang="zh-CN" dirty="0"/>
              <a:t>agree that </a:t>
            </a:r>
            <a:r>
              <a:rPr lang="en-US" altLang="zh-CN" dirty="0" err="1"/>
              <a:t>TGbp</a:t>
            </a:r>
            <a:r>
              <a:rPr lang="en-US" altLang="zh-CN" dirty="0"/>
              <a:t> defines a common trigger frame format that can be used for multiple </a:t>
            </a:r>
            <a:r>
              <a:rPr lang="en-US" altLang="zh-CN" dirty="0" err="1"/>
              <a:t>TGbp</a:t>
            </a:r>
            <a:r>
              <a:rPr lang="en-US" altLang="zh-CN" dirty="0"/>
              <a:t> AMP transmission modes</a:t>
            </a:r>
            <a:r>
              <a:rPr lang="en-US" altLang="zh-CN" dirty="0" smtClean="0"/>
              <a:t>?</a:t>
            </a:r>
            <a:endParaRPr lang="en-US" altLang="zh-CN" b="0" dirty="0"/>
          </a:p>
          <a:p>
            <a:pPr marL="285750" indent="-285750">
              <a:buFont typeface="Arial" panose="020B0604020202020204" pitchFamily="34" charset="0"/>
              <a:buChar char="•"/>
            </a:pPr>
            <a:endParaRPr lang="en-US" altLang="zh-CN" sz="1400" b="0" dirty="0"/>
          </a:p>
          <a:p>
            <a:pPr marL="0" indent="0">
              <a:buFont typeface="Arial" panose="020B0604020202020204" pitchFamily="34" charset="0"/>
              <a:buNone/>
            </a:pPr>
            <a:r>
              <a:rPr lang="en-US" altLang="zh-CN" sz="1600" b="0" i="1" dirty="0" smtClean="0">
                <a:sym typeface="+mn-ea"/>
              </a:rPr>
              <a:t>[</a:t>
            </a:r>
            <a:r>
              <a:rPr lang="en-US" altLang="zh-CN" sz="1600" b="0" i="1" dirty="0">
                <a:sym typeface="+mn-ea"/>
              </a:rPr>
              <a:t>Reference contributions</a:t>
            </a:r>
            <a:r>
              <a:rPr lang="en-US" altLang="zh-CN" sz="1600" b="0" i="1" dirty="0" smtClean="0">
                <a:sym typeface="+mn-ea"/>
              </a:rPr>
              <a:t>: 11-25/1258]</a:t>
            </a:r>
            <a:endParaRPr lang="en-US" altLang="zh-CN" sz="1600" b="0" i="1" dirty="0">
              <a:sym typeface="+mn-ea"/>
            </a:endParaRPr>
          </a:p>
          <a:p>
            <a:pPr marL="0" lvl="0" indent="0">
              <a:defRPr/>
            </a:pPr>
            <a:r>
              <a:rPr lang="en-US" altLang="zh-CN" sz="1600" dirty="0">
                <a:sym typeface="+mn-ea"/>
              </a:rPr>
              <a:t>Result:</a:t>
            </a:r>
            <a:endParaRPr lang="en-US" altLang="zh-CN" dirty="0"/>
          </a:p>
          <a:p>
            <a:endParaRPr lang="en-US" altLang="zh-CN" dirty="0" smtClean="0">
              <a:sym typeface="+mn-ea"/>
            </a:endParaRPr>
          </a:p>
          <a:p>
            <a:endParaRPr lang="en-US" altLang="zh-CN" dirty="0" smtClean="0">
              <a:sym typeface="+mn-ea"/>
            </a:endParaRPr>
          </a:p>
          <a:p>
            <a:r>
              <a:rPr lang="en-US" altLang="zh-CN" dirty="0" smtClean="0">
                <a:sym typeface="+mn-ea"/>
              </a:rPr>
              <a:t>SP6: </a:t>
            </a:r>
            <a:r>
              <a:rPr lang="en-US" altLang="zh-CN" dirty="0" smtClean="0"/>
              <a:t>Do </a:t>
            </a:r>
            <a:r>
              <a:rPr lang="en-US" altLang="zh-CN" dirty="0"/>
              <a:t>you agree that the UHF frames following a UHF-Trigger frame will follow the EPC Gen2 format with no additional 802.11 MAC fields</a:t>
            </a:r>
            <a:r>
              <a:rPr lang="en-US" altLang="zh-CN" dirty="0" smtClean="0"/>
              <a:t>?</a:t>
            </a:r>
            <a:endParaRPr lang="en-US" altLang="zh-CN" b="0" dirty="0"/>
          </a:p>
          <a:p>
            <a:pPr marL="0" indent="0">
              <a:buNone/>
            </a:pPr>
            <a:endParaRPr lang="en-US" altLang="zh-CN" sz="1600" b="0" i="1" dirty="0" smtClean="0">
              <a:sym typeface="+mn-ea"/>
            </a:endParaRPr>
          </a:p>
          <a:p>
            <a:pPr marL="0" indent="0">
              <a:buNone/>
            </a:pPr>
            <a:r>
              <a:rPr lang="en-US" altLang="zh-CN" sz="1600" b="0" i="1" dirty="0" smtClean="0">
                <a:sym typeface="+mn-ea"/>
              </a:rPr>
              <a:t>[</a:t>
            </a:r>
            <a:r>
              <a:rPr lang="en-US" altLang="zh-CN" sz="1600" b="0" i="1" dirty="0">
                <a:sym typeface="+mn-ea"/>
              </a:rPr>
              <a:t>Reference contributions: </a:t>
            </a:r>
            <a:r>
              <a:rPr lang="en-US" altLang="zh-CN" sz="1600" b="0" i="1" dirty="0" smtClean="0">
                <a:sym typeface="+mn-ea"/>
              </a:rPr>
              <a:t>11-25/1258]</a:t>
            </a:r>
            <a:endParaRPr lang="en-US" altLang="zh-CN" sz="1600" b="0" i="1" dirty="0">
              <a:sym typeface="+mn-ea"/>
            </a:endParaRPr>
          </a:p>
          <a:p>
            <a:pPr marL="0" lvl="0" indent="0">
              <a:defRPr/>
            </a:pPr>
            <a:r>
              <a:rPr lang="en-US" altLang="zh-CN" sz="1600" dirty="0">
                <a:sym typeface="+mn-ea"/>
              </a:rPr>
              <a:t>Result:</a:t>
            </a:r>
            <a:endParaRPr lang="en-US" altLang="zh-CN"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altLang="zh-CN" dirty="0" smtClean="0"/>
              <a:t>Aug</a:t>
            </a:r>
            <a:r>
              <a:rPr lang="en-US" dirty="0" smtClean="0"/>
              <a:t> 2025</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sym typeface="+mn-ea"/>
              </a:rPr>
              <a:t>SP Set </a:t>
            </a:r>
            <a:r>
              <a:rPr lang="en-US" altLang="zh-CN" sz="2800" dirty="0" smtClean="0">
                <a:sym typeface="+mn-ea"/>
              </a:rPr>
              <a:t>#y (</a:t>
            </a:r>
            <a:r>
              <a:rPr lang="en-US" altLang="zh-CN" sz="2800" dirty="0" err="1" smtClean="0">
                <a:sym typeface="+mn-ea"/>
              </a:rPr>
              <a:t>Yuxiao</a:t>
            </a:r>
            <a:r>
              <a:rPr lang="en-US" altLang="zh-CN" sz="2800" dirty="0" smtClean="0">
                <a:sym typeface="+mn-ea"/>
              </a:rPr>
              <a:t> </a:t>
            </a:r>
            <a:r>
              <a:rPr lang="en-US" altLang="zh-CN" sz="2800" dirty="0" err="1" smtClean="0">
                <a:sym typeface="+mn-ea"/>
              </a:rPr>
              <a:t>Hou</a:t>
            </a:r>
            <a:r>
              <a:rPr lang="zh-CN" altLang="en-US" sz="2800" dirty="0" smtClean="0">
                <a:sym typeface="+mn-ea"/>
              </a:rPr>
              <a:t>）</a:t>
            </a:r>
            <a:endParaRPr lang="zh-CN" altLang="en-US" sz="2800" dirty="0"/>
          </a:p>
        </p:txBody>
      </p:sp>
      <p:sp>
        <p:nvSpPr>
          <p:cNvPr id="3" name="内容占位符 2"/>
          <p:cNvSpPr>
            <a:spLocks noGrp="1"/>
          </p:cNvSpPr>
          <p:nvPr>
            <p:ph idx="1"/>
          </p:nvPr>
        </p:nvSpPr>
        <p:spPr>
          <a:xfrm>
            <a:off x="685942" y="1830387"/>
            <a:ext cx="10896314" cy="4570335"/>
          </a:xfrm>
        </p:spPr>
        <p:txBody>
          <a:bodyPr>
            <a:noAutofit/>
          </a:bodyPr>
          <a:lstStyle/>
          <a:p>
            <a:pPr marL="0" lvl="0" indent="0">
              <a:defRPr/>
            </a:pPr>
            <a:r>
              <a:rPr lang="en-US" altLang="zh-CN" dirty="0" smtClean="0">
                <a:sym typeface="+mn-ea"/>
              </a:rPr>
              <a:t>SP1:  </a:t>
            </a:r>
            <a:r>
              <a:rPr lang="en-US" altLang="zh-CN" dirty="0"/>
              <a:t>Do you agree that 11bp defines BPSK, along with OOK, as an option for uplink backscatter modulation</a:t>
            </a:r>
            <a:r>
              <a:rPr lang="en-US" altLang="zh-CN" dirty="0" smtClean="0"/>
              <a:t>?</a:t>
            </a:r>
            <a:endParaRPr lang="en-US" altLang="zh-CN" dirty="0"/>
          </a:p>
          <a:p>
            <a:endParaRPr lang="en-US" altLang="zh-CN" sz="1600" b="0" i="1" dirty="0" smtClean="0"/>
          </a:p>
          <a:p>
            <a:r>
              <a:rPr lang="en-US" altLang="zh-CN" sz="1600" b="0" i="1" dirty="0" smtClean="0"/>
              <a:t>[References</a:t>
            </a:r>
            <a:r>
              <a:rPr lang="en-US" altLang="zh-CN" sz="1600" b="0" i="1" dirty="0"/>
              <a:t>: </a:t>
            </a:r>
            <a:r>
              <a:rPr lang="en-US" altLang="zh-CN" sz="1600" b="0" i="1" dirty="0" smtClean="0"/>
              <a:t>11-25/?]</a:t>
            </a:r>
          </a:p>
          <a:p>
            <a:pPr marL="0" lvl="0" indent="0">
              <a:defRPr/>
            </a:pPr>
            <a:endParaRPr lang="en-US" altLang="zh-CN" sz="1600" dirty="0" smtClean="0">
              <a:sym typeface="+mn-ea"/>
            </a:endParaRPr>
          </a:p>
          <a:p>
            <a:pPr marL="0" lvl="0" indent="0">
              <a:defRPr/>
            </a:pPr>
            <a:r>
              <a:rPr lang="en-US" altLang="zh-CN" sz="1600" dirty="0" smtClean="0">
                <a:sym typeface="+mn-ea"/>
              </a:rPr>
              <a:t>Result:</a:t>
            </a:r>
          </a:p>
          <a:p>
            <a:endParaRPr lang="en-US" altLang="zh-CN" sz="2400" dirty="0" smtClean="0"/>
          </a:p>
          <a:p>
            <a:endParaRPr lang="en-US" altLang="zh-CN" sz="2400" dirty="0" smtClean="0"/>
          </a:p>
          <a:p>
            <a:pPr marL="0" indent="0">
              <a:defRPr/>
            </a:pPr>
            <a:r>
              <a:rPr lang="en-US" altLang="zh-CN" dirty="0" smtClean="0">
                <a:sym typeface="+mn-ea"/>
              </a:rPr>
              <a:t>SP2:  </a:t>
            </a:r>
            <a:r>
              <a:rPr lang="en-US" altLang="zh-CN" dirty="0"/>
              <a:t>Do you agree that 11bp should define OFDMA as an option for multiple access mechanism for frequency shifted backscatter AMP STAs</a:t>
            </a:r>
            <a:r>
              <a:rPr lang="en-US" altLang="zh-CN" dirty="0" smtClean="0"/>
              <a:t>?</a:t>
            </a:r>
            <a:endParaRPr lang="en-US" altLang="zh-CN" dirty="0"/>
          </a:p>
          <a:p>
            <a:pPr marL="0" indent="0">
              <a:defRPr/>
            </a:pPr>
            <a:endParaRPr lang="en-US" altLang="zh-CN" sz="1600" b="0" i="1" dirty="0" smtClean="0"/>
          </a:p>
          <a:p>
            <a:r>
              <a:rPr lang="en-US" altLang="zh-CN" sz="1600" b="0" i="1" dirty="0" smtClean="0"/>
              <a:t>[</a:t>
            </a:r>
            <a:r>
              <a:rPr lang="en-US" altLang="zh-CN" sz="1600" b="0" i="1" dirty="0"/>
              <a:t>References: </a:t>
            </a:r>
            <a:r>
              <a:rPr lang="en-US" altLang="zh-CN" sz="1600" b="0" i="1" dirty="0" smtClean="0"/>
              <a:t>11-25/?]</a:t>
            </a:r>
            <a:endParaRPr lang="en-US" altLang="zh-CN" sz="1600" b="0" i="1" dirty="0"/>
          </a:p>
          <a:p>
            <a:pPr marL="0" lvl="0" indent="0">
              <a:defRPr/>
            </a:pPr>
            <a:endParaRPr lang="en-US" altLang="zh-CN" sz="1600" dirty="0" smtClean="0">
              <a:sym typeface="+mn-ea"/>
            </a:endParaRPr>
          </a:p>
          <a:p>
            <a:pPr marL="0" lvl="0" indent="0">
              <a:defRPr/>
            </a:pPr>
            <a:r>
              <a:rPr lang="en-US" altLang="zh-CN" sz="1600" dirty="0" smtClean="0">
                <a:sym typeface="+mn-ea"/>
              </a:rPr>
              <a:t>Result</a:t>
            </a:r>
            <a:r>
              <a:rPr lang="en-US" altLang="zh-CN" sz="1600" dirty="0">
                <a:sym typeface="+mn-ea"/>
              </a:rPr>
              <a:t>:</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日期占位符 5"/>
          <p:cNvSpPr>
            <a:spLocks noGrp="1"/>
          </p:cNvSpPr>
          <p:nvPr>
            <p:ph type="dt" idx="2"/>
          </p:nvPr>
        </p:nvSpPr>
        <p:spPr/>
        <p:txBody>
          <a:bodyPr/>
          <a:lstStyle/>
          <a:p>
            <a:pPr eaLnBrk="0" hangingPunct="0">
              <a:defRPr/>
            </a:pPr>
            <a:r>
              <a:rPr lang="en-US" dirty="0" smtClean="0"/>
              <a:t>Aug 2025</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2</a:t>
            </a:r>
            <a:r>
              <a:rPr lang="en-US" altLang="zh-CN" sz="3600" kern="0" baseline="30000" dirty="0" smtClean="0">
                <a:latin typeface="Arial" panose="020B0604020202020204" pitchFamily="34" charset="0"/>
              </a:rPr>
              <a:t>nd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US" altLang="en-GB" dirty="0" smtClean="0"/>
              <a:t>Presentation </a:t>
            </a:r>
            <a:r>
              <a:rPr lang="en-US" altLang="en-GB" dirty="0"/>
              <a:t>and discussion (Tech contributions, PDTs)</a:t>
            </a:r>
          </a:p>
          <a:p>
            <a:pPr lvl="1" eaLnBrk="0" hangingPunct="0">
              <a:lnSpc>
                <a:spcPct val="110000"/>
              </a:lnSpc>
              <a:defRPr/>
            </a:pPr>
            <a:r>
              <a:rPr lang="en-US" altLang="zh-CN" dirty="0"/>
              <a:t>11-25/1357, PDT WPT Energizer control, Ian Bajaj (Huawei);</a:t>
            </a:r>
          </a:p>
          <a:p>
            <a:pPr lvl="1" eaLnBrk="0" hangingPunct="0">
              <a:defRPr/>
            </a:pPr>
            <a:r>
              <a:rPr lang="en-US" altLang="zh-CN" dirty="0"/>
              <a:t>11-25/1344, PDT components of architecture, </a:t>
            </a:r>
            <a:r>
              <a:rPr lang="en-US" altLang="zh-CN" dirty="0" err="1"/>
              <a:t>Rojan</a:t>
            </a:r>
            <a:r>
              <a:rPr lang="en-US" altLang="zh-CN" dirty="0"/>
              <a:t> </a:t>
            </a:r>
            <a:r>
              <a:rPr lang="en-US" altLang="zh-CN" dirty="0" err="1"/>
              <a:t>Chitrakar</a:t>
            </a:r>
            <a:r>
              <a:rPr lang="en-US" altLang="zh-CN" dirty="0"/>
              <a:t> (Huawei)</a:t>
            </a:r>
            <a:endParaRPr lang="en-GB" altLang="en-US" dirty="0"/>
          </a:p>
          <a:p>
            <a:pPr lvl="1" eaLnBrk="0" hangingPunct="0">
              <a:buFontTx/>
              <a:buChar char="–"/>
              <a:defRPr/>
            </a:pPr>
            <a:r>
              <a:rPr lang="en-US" altLang="zh-CN" dirty="0" smtClean="0"/>
              <a:t>11-25/0776r1</a:t>
            </a:r>
            <a:r>
              <a:rPr lang="en-US" altLang="zh-CN" dirty="0"/>
              <a:t>, AMP frame format recap, Alfred – 10 </a:t>
            </a:r>
            <a:r>
              <a:rPr lang="en-US" altLang="zh-CN" dirty="0" err="1"/>
              <a:t>mins</a:t>
            </a:r>
            <a:endParaRPr lang="en-US" altLang="zh-CN" dirty="0"/>
          </a:p>
          <a:p>
            <a:pPr lvl="1" eaLnBrk="0" hangingPunct="0">
              <a:buFontTx/>
              <a:buChar char="–"/>
              <a:defRPr/>
            </a:pPr>
            <a:r>
              <a:rPr lang="en-US" altLang="zh-CN" dirty="0"/>
              <a:t>11-25/1363, frame format follow up, </a:t>
            </a:r>
            <a:r>
              <a:rPr lang="en-US" altLang="zh-CN" dirty="0" err="1"/>
              <a:t>Liwen</a:t>
            </a:r>
            <a:r>
              <a:rPr lang="en-US" altLang="zh-CN" dirty="0"/>
              <a:t> Chu (NXP)</a:t>
            </a:r>
          </a:p>
          <a:p>
            <a:pPr lvl="1" eaLnBrk="0" hangingPunct="0">
              <a:defRPr/>
            </a:pPr>
            <a:r>
              <a:rPr lang="en-US" altLang="zh-CN" sz="2100" dirty="0"/>
              <a:t>11-25/1241, AMP Pairing and ID assignment, </a:t>
            </a:r>
            <a:r>
              <a:rPr lang="en-US" altLang="zh-CN" sz="2100" dirty="0" err="1"/>
              <a:t>Rojan</a:t>
            </a:r>
            <a:r>
              <a:rPr lang="en-US" altLang="zh-CN" sz="2100" dirty="0"/>
              <a:t> </a:t>
            </a:r>
            <a:r>
              <a:rPr lang="en-US" altLang="zh-CN" sz="2100" dirty="0" err="1"/>
              <a:t>Chitrakar</a:t>
            </a:r>
            <a:r>
              <a:rPr lang="en-US" altLang="zh-CN" sz="2100" dirty="0"/>
              <a:t> (Huawei)</a:t>
            </a:r>
          </a:p>
          <a:p>
            <a:pPr lvl="1" eaLnBrk="0" hangingPunct="0">
              <a:defRPr/>
            </a:pPr>
            <a:r>
              <a:rPr lang="en-SG" altLang="zh-CN" sz="2100" dirty="0"/>
              <a:t>11-25/1234, AMP Tag Active Mode Performance Example and Review, </a:t>
            </a:r>
            <a:r>
              <a:rPr lang="en-SG" altLang="zh-CN" sz="2100" dirty="0" err="1"/>
              <a:t>Dror</a:t>
            </a:r>
            <a:r>
              <a:rPr lang="en-SG" altLang="zh-CN" sz="2100" dirty="0"/>
              <a:t> </a:t>
            </a:r>
            <a:r>
              <a:rPr lang="en-SG" altLang="zh-CN" sz="2100" dirty="0" err="1"/>
              <a:t>Regev</a:t>
            </a:r>
            <a:r>
              <a:rPr lang="en-SG" altLang="zh-CN" sz="2100" dirty="0"/>
              <a:t> (Huawei</a:t>
            </a:r>
            <a:r>
              <a:rPr lang="en-SG" altLang="zh-CN" sz="2100" dirty="0" smtClean="0"/>
              <a:t>)</a:t>
            </a:r>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zh-CN" sz="3600" kern="0" dirty="0" smtClean="0">
                <a:latin typeface="Arial" panose="020B0604020202020204" pitchFamily="34" charset="0"/>
              </a:rPr>
              <a:t>Sep 9</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2025</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385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US" dirty="0"/>
              <a:t>SPs </a:t>
            </a:r>
            <a:r>
              <a:rPr lang="en-US" altLang="en-US" dirty="0" smtClean="0"/>
              <a:t>(continue pending SP sets)</a:t>
            </a:r>
            <a:endParaRPr lang="en-GB" altLang="en-US" dirty="0"/>
          </a:p>
          <a:p>
            <a:pPr eaLnBrk="0" hangingPunct="0">
              <a:defRPr/>
            </a:pPr>
            <a:r>
              <a:rPr lang="en-US" altLang="en-GB" dirty="0" smtClean="0"/>
              <a:t>Presentation </a:t>
            </a:r>
            <a:r>
              <a:rPr lang="en-US" altLang="en-GB" dirty="0"/>
              <a:t>and discussion (Tech contributions, PDTs)</a:t>
            </a:r>
          </a:p>
          <a:p>
            <a:pPr lvl="1" eaLnBrk="0" hangingPunct="0">
              <a:lnSpc>
                <a:spcPct val="110000"/>
              </a:lnSpc>
              <a:buFontTx/>
              <a:buChar char="–"/>
              <a:defRPr/>
            </a:pPr>
            <a:r>
              <a:rPr lang="en-US" altLang="zh-CN" sz="2100" dirty="0" smtClean="0"/>
              <a:t>11-25/0819</a:t>
            </a:r>
            <a:r>
              <a:rPr lang="en-US" altLang="zh-CN" sz="2100" dirty="0"/>
              <a:t>, amp-security-follow-up, </a:t>
            </a:r>
            <a:r>
              <a:rPr lang="en-US" altLang="zh-CN" sz="2100" dirty="0" err="1"/>
              <a:t>Rojan</a:t>
            </a:r>
            <a:r>
              <a:rPr lang="en-US" altLang="zh-CN" sz="2100" dirty="0"/>
              <a:t> </a:t>
            </a:r>
            <a:r>
              <a:rPr lang="en-US" altLang="zh-CN" sz="2100" dirty="0" err="1"/>
              <a:t>Chitrakar</a:t>
            </a:r>
            <a:r>
              <a:rPr lang="en-US" altLang="zh-CN" sz="2100" dirty="0"/>
              <a:t> (Huawei) - Quick recap - 10 </a:t>
            </a:r>
            <a:r>
              <a:rPr lang="en-US" altLang="zh-CN" sz="2100" dirty="0" err="1"/>
              <a:t>mins</a:t>
            </a:r>
            <a:endParaRPr lang="en-US" altLang="zh-CN" sz="2100" dirty="0"/>
          </a:p>
          <a:p>
            <a:pPr lvl="1" eaLnBrk="0" hangingPunct="0">
              <a:lnSpc>
                <a:spcPct val="110000"/>
              </a:lnSpc>
              <a:buFontTx/>
              <a:buChar char="–"/>
              <a:defRPr/>
            </a:pPr>
            <a:r>
              <a:rPr lang="en-US" altLang="zh-CN" sz="2100" dirty="0"/>
              <a:t>11-25/1437, A Scalable Low-Complexity Provisioning Method and Its Improvement for Secure AMP Communication, Hui Luo (Infineon) </a:t>
            </a:r>
            <a:endParaRPr lang="en-US" altLang="zh-CN" sz="2100" dirty="0" smtClean="0"/>
          </a:p>
          <a:p>
            <a:pPr lvl="1" eaLnBrk="0" hangingPunct="0">
              <a:lnSpc>
                <a:spcPct val="110000"/>
              </a:lnSpc>
              <a:defRPr/>
            </a:pPr>
            <a:r>
              <a:rPr lang="en-SG" altLang="zh-CN" sz="2100" dirty="0" smtClean="0"/>
              <a:t>11-25/1479</a:t>
            </a:r>
            <a:r>
              <a:rPr lang="en-US" altLang="zh-CN" sz="2100" dirty="0"/>
              <a:t>, RFID operation and .11bp specification, Solomon </a:t>
            </a:r>
            <a:r>
              <a:rPr lang="en-US" altLang="zh-CN" sz="2100" dirty="0" err="1"/>
              <a:t>Trainin</a:t>
            </a:r>
            <a:r>
              <a:rPr lang="en-US" altLang="zh-CN" sz="2100" dirty="0"/>
              <a:t> (</a:t>
            </a:r>
            <a:r>
              <a:rPr lang="en-US" altLang="zh-CN" sz="2100" dirty="0" err="1" smtClean="0"/>
              <a:t>Wiliot</a:t>
            </a:r>
            <a:r>
              <a:rPr lang="en-US" altLang="zh-CN" sz="2100" dirty="0" smtClean="0"/>
              <a:t>)</a:t>
            </a:r>
            <a:endParaRPr lang="en-US" altLang="en-US" sz="2100" dirty="0"/>
          </a:p>
          <a:p>
            <a:pPr eaLnBrk="0" hangingPunct="0">
              <a:defRPr/>
            </a:pPr>
            <a:r>
              <a:rPr lang="en-GB" altLang="en-US" dirty="0" smtClean="0"/>
              <a:t>Any </a:t>
            </a:r>
            <a:r>
              <a:rPr lang="en-GB" altLang="en-US" dirty="0"/>
              <a:t>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Aug </a:t>
            </a:r>
            <a:r>
              <a:rPr lang="en-US" dirty="0">
                <a:sym typeface="+mn-ea"/>
              </a:rPr>
              <a:t>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altLang="zh-CN" dirty="0">
                <a:sym typeface="+mn-ea"/>
              </a:rPr>
              <a:t>Aug 2025</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164</TotalTime>
  <Words>3805</Words>
  <Application>Microsoft Office PowerPoint</Application>
  <PresentationFormat>宽屏</PresentationFormat>
  <Paragraphs>675</Paragraphs>
  <Slides>45</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45</vt:i4>
      </vt:variant>
    </vt:vector>
  </HeadingPairs>
  <TitlesOfParts>
    <vt:vector size="56" baseType="lpstr">
      <vt:lpstr>Aptos</vt:lpstr>
      <vt:lpstr>Arial Unicode MS</vt:lpstr>
      <vt:lpstr>Monotype Sorts</vt:lpstr>
      <vt:lpstr>MS Gothic</vt:lpstr>
      <vt:lpstr>MS PGothic</vt:lpstr>
      <vt:lpstr>Arial</vt:lpstr>
      <vt:lpstr>Arial Black</vt:lpstr>
      <vt:lpstr>Calibri</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Set #10 (Hui Luo）</vt:lpstr>
      <vt:lpstr>SP Set #11 (Ian Bajaj）</vt:lpstr>
      <vt:lpstr>SP Set #11 (Ian Bajaj）</vt:lpstr>
      <vt:lpstr>SP Set #11 (Ian Bajaj）</vt:lpstr>
      <vt:lpstr>SP Set #11 (Ian Bajaj）</vt:lpstr>
      <vt:lpstr>SP Set #11 (Ian Bajaj）</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#12 (Sanket Kalamkar, on behalf of Alfred）</vt:lpstr>
      <vt:lpstr>SP Set #13 (Kamran Nishat）</vt:lpstr>
      <vt:lpstr>SP Set #13 (Kamran Nishat）</vt:lpstr>
      <vt:lpstr>SP Set #13 (Kamran Nishat）</vt:lpstr>
      <vt:lpstr>SP Set #y (Yuxiao Hou）</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May 2025</cp:keywords>
  <cp:lastModifiedBy>0318003590</cp:lastModifiedBy>
  <cp:revision>402</cp:revision>
  <cp:lastPrinted>2014-11-04T15:04:00Z</cp:lastPrinted>
  <dcterms:created xsi:type="dcterms:W3CDTF">2007-04-17T18:10:00Z</dcterms:created>
  <dcterms:modified xsi:type="dcterms:W3CDTF">2025-09-01T15:52:59Z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3669E0907D944922A9A53370CB60D3E9</vt:lpwstr>
  </property>
</Properties>
</file>