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49"/>
  </p:notesMasterIdLst>
  <p:handoutMasterIdLst>
    <p:handoutMasterId r:id="rId50"/>
  </p:handoutMasterIdLst>
  <p:sldIdLst>
    <p:sldId id="1263" r:id="rId4"/>
    <p:sldId id="1266" r:id="rId5"/>
    <p:sldId id="1267" r:id="rId6"/>
    <p:sldId id="1269" r:id="rId7"/>
    <p:sldId id="1270" r:id="rId8"/>
    <p:sldId id="1271" r:id="rId9"/>
    <p:sldId id="1273" r:id="rId10"/>
    <p:sldId id="1274" r:id="rId11"/>
    <p:sldId id="1275" r:id="rId12"/>
    <p:sldId id="1276" r:id="rId13"/>
    <p:sldId id="1401" r:id="rId14"/>
    <p:sldId id="1407" r:id="rId15"/>
    <p:sldId id="1408" r:id="rId16"/>
    <p:sldId id="1412" r:id="rId17"/>
    <p:sldId id="1379" r:id="rId18"/>
    <p:sldId id="1283" r:id="rId19"/>
    <p:sldId id="1284" r:id="rId20"/>
    <p:sldId id="1402" r:id="rId21"/>
    <p:sldId id="1403" r:id="rId22"/>
    <p:sldId id="1422" r:id="rId23"/>
    <p:sldId id="1423" r:id="rId24"/>
    <p:sldId id="1424" r:id="rId25"/>
    <p:sldId id="1425" r:id="rId26"/>
    <p:sldId id="1443" r:id="rId27"/>
    <p:sldId id="1426" r:id="rId28"/>
    <p:sldId id="1427" r:id="rId29"/>
    <p:sldId id="1428" r:id="rId30"/>
    <p:sldId id="1429" r:id="rId31"/>
    <p:sldId id="1430" r:id="rId32"/>
    <p:sldId id="1431" r:id="rId33"/>
    <p:sldId id="1432" r:id="rId34"/>
    <p:sldId id="1433" r:id="rId35"/>
    <p:sldId id="1434" r:id="rId36"/>
    <p:sldId id="1435" r:id="rId37"/>
    <p:sldId id="1436" r:id="rId38"/>
    <p:sldId id="1437" r:id="rId39"/>
    <p:sldId id="1438" r:id="rId40"/>
    <p:sldId id="1439" r:id="rId41"/>
    <p:sldId id="1440" r:id="rId42"/>
    <p:sldId id="1441" r:id="rId43"/>
    <p:sldId id="1442" r:id="rId44"/>
    <p:sldId id="1409" r:id="rId45"/>
    <p:sldId id="1411" r:id="rId46"/>
    <p:sldId id="1410" r:id="rId47"/>
    <p:sldId id="1405" r:id="rId4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5405"/>
  </p:normalViewPr>
  <p:slideViewPr>
    <p:cSldViewPr showGuides="1">
      <p:cViewPr varScale="1">
        <p:scale>
          <a:sx n="99" d="100"/>
          <a:sy n="99" d="100"/>
        </p:scale>
        <p:origin x="264"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2.xml"/><Relationship Id="rId49" Type="http://schemas.openxmlformats.org/officeDocument/2006/relationships/notesMaster" Target="notesMasters/notesMaster1.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a:t>
            </a:r>
            <a:r>
              <a:rPr lang="en-US" dirty="0"/>
              <a:t>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2025-08-12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24"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endParaRPr lang="en-US" altLang="zh-CN" b="0" dirty="0"/>
          </a:p>
          <a:p>
            <a:r>
              <a:rPr lang="en-US" altLang="zh-CN" b="0" dirty="0"/>
              <a:t>The PDT is the proposed draft text, which is used to generate the 11bp D0.1.</a:t>
            </a:r>
            <a:endParaRPr lang="en-US" altLang="zh-CN" b="0" dirty="0"/>
          </a:p>
          <a:p>
            <a:r>
              <a:rPr lang="en-US" altLang="zh-CN" b="0" dirty="0"/>
              <a:t>The PDT proposal will be submitted to </a:t>
            </a:r>
            <a:r>
              <a:rPr lang="en-US" altLang="zh-CN" b="0" dirty="0" err="1"/>
              <a:t>TGbp</a:t>
            </a:r>
            <a:r>
              <a:rPr lang="en-US" altLang="zh-CN" b="0" dirty="0"/>
              <a:t> for review and motion. Only motion-approved PDTs are used to generate D0.1.</a:t>
            </a:r>
            <a:endParaRPr lang="en-US" altLang="zh-CN" b="0" dirty="0"/>
          </a:p>
          <a:p>
            <a:r>
              <a:rPr lang="en-US" altLang="zh-CN" b="0" dirty="0"/>
              <a:t>There will be one </a:t>
            </a:r>
            <a:r>
              <a:rPr lang="en-US" altLang="zh-CN" b="0" dirty="0" err="1"/>
              <a:t>PoC</a:t>
            </a:r>
            <a:r>
              <a:rPr lang="en-US" altLang="zh-CN" b="0" dirty="0"/>
              <a:t> for one topic but multiple TTT members for the same topic.</a:t>
            </a:r>
            <a:endParaRPr lang="en-US" altLang="zh-CN" b="0" dirty="0"/>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endParaRPr lang="en-US" altLang="zh-CN" b="0" dirty="0"/>
          </a:p>
          <a:p>
            <a:r>
              <a:rPr lang="en-US" altLang="zh-CN" b="0" dirty="0"/>
              <a:t>The </a:t>
            </a:r>
            <a:r>
              <a:rPr lang="en-US" altLang="zh-CN" b="0" dirty="0" err="1"/>
              <a:t>PoC</a:t>
            </a:r>
            <a:r>
              <a:rPr lang="en-US" altLang="zh-CN" b="0" dirty="0"/>
              <a:t> could assign part of the PDT content development to TTT members to save developing time.</a:t>
            </a:r>
            <a:endParaRPr lang="en-US" altLang="zh-CN" b="0" dirty="0"/>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endParaRPr lang="en-US" altLang="zh-CN" b="0" dirty="0"/>
          </a:p>
          <a:p>
            <a:r>
              <a:rPr lang="en-US" altLang="zh-CN" b="0" dirty="0"/>
              <a:t>All discussion is encouraged to use the reflector, since we're not a very big group.</a:t>
            </a:r>
            <a:endParaRPr lang="en-US" altLang="zh-CN" b="0" dirty="0"/>
          </a:p>
          <a:p>
            <a:r>
              <a:rPr lang="en-US" altLang="zh-CN" b="0" dirty="0"/>
              <a:t>Please refer to existing 802.11 spec draft for a normative language style we used in 802.11 spec. The Editor is responsible to incorporate all motion-approved PDTs to generate D0.1, following 802.11 editorial style.</a:t>
            </a:r>
            <a:endParaRPr lang="en-US" altLang="zh-CN" b="0" dirty="0"/>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endParaRPr lang="en-US" altLang="zh-CN"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PHY</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endParaRPr lang="en-US" altLang="zh-CN" sz="1800" b="1"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11-25/1308</a:t>
            </a:r>
            <a:r>
              <a:rPr lang="en-US" altLang="zh-CN" sz="1600" kern="0" dirty="0">
                <a:solidFill>
                  <a:srgbClr val="FFC000"/>
                </a:solidFill>
                <a:latin typeface="Calibri" panose="020F0502020204030204" pitchFamily="34" charset="0"/>
                <a:cs typeface="Calibri" panose="020F0502020204030204" pitchFamily="34" charset="0"/>
              </a:rPr>
              <a:t>,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Yuxiao</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Hou</a:t>
            </a:r>
            <a:r>
              <a:rPr lang="en-US" altLang="zh-CN" sz="1600" kern="0" dirty="0">
                <a:solidFill>
                  <a:srgbClr val="FFC000"/>
                </a:solidFill>
                <a:latin typeface="Calibri" panose="020F0502020204030204" pitchFamily="34" charset="0"/>
                <a:cs typeface="Calibri" panose="020F0502020204030204" pitchFamily="34" charset="0"/>
              </a:rPr>
              <a:t> (TP-LINK</a:t>
            </a:r>
            <a:r>
              <a:rPr lang="en-US" altLang="zh-CN" sz="1600" kern="0" dirty="0" smtClean="0">
                <a:solidFill>
                  <a:srgbClr val="FFC000"/>
                </a:solidFill>
                <a:latin typeface="Calibri" panose="020F0502020204030204" pitchFamily="34" charset="0"/>
                <a:cs typeface="Calibri" panose="020F0502020204030204" pitchFamily="34" charset="0"/>
              </a:rPr>
              <a:t>)</a:t>
            </a:r>
            <a:endParaRPr lang="en-US" altLang="zh-CN" sz="1600" kern="0" dirty="0" smtClean="0">
              <a:solidFill>
                <a:srgbClr val="FFC00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MAC</a:t>
            </a:r>
            <a:endParaRPr lang="en-US" altLang="zh-CN" sz="3200" kern="0" dirty="0"/>
          </a:p>
        </p:txBody>
      </p:sp>
      <p:sp>
        <p:nvSpPr>
          <p:cNvPr id="8" name="文本占位符 2"/>
          <p:cNvSpPr txBox="1"/>
          <p:nvPr/>
        </p:nvSpPr>
        <p:spPr>
          <a:xfrm>
            <a:off x="929005" y="1676446"/>
            <a:ext cx="10210800" cy="4495682"/>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endParaRPr lang="en-US" altLang="en-US" sz="1800" b="1" kern="0" dirty="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11-25/0776r1, AMP frame format recap, Alfred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endParaRPr lang="en-US" altLang="zh-CN" sz="1800" kern="0" dirty="0">
              <a:solidFill>
                <a:schemeClr val="tx1"/>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11-25/1263</a:t>
            </a:r>
            <a:r>
              <a:rPr lang="en-US" altLang="zh-CN" sz="1600" kern="0" dirty="0">
                <a:solidFill>
                  <a:srgbClr val="00B05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11-25/1424</a:t>
            </a:r>
            <a:r>
              <a:rPr lang="en-US" altLang="zh-CN" sz="1600" kern="0" dirty="0" smtClean="0">
                <a:solidFill>
                  <a:srgbClr val="00B050"/>
                </a:solidFill>
                <a:latin typeface="Calibri" panose="020F0502020204030204" pitchFamily="34" charset="0"/>
                <a:cs typeface="Calibri" panose="020F0502020204030204" pitchFamily="34" charset="0"/>
              </a:rPr>
              <a:t>, A WPT device option,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[10 </a:t>
            </a:r>
            <a:r>
              <a:rPr lang="en-US" altLang="zh-CN" sz="1600" kern="0" dirty="0" err="1" smtClean="0">
                <a:solidFill>
                  <a:srgbClr val="00B050"/>
                </a:solidFill>
                <a:latin typeface="Calibri" panose="020F0502020204030204" pitchFamily="34" charset="0"/>
                <a:cs typeface="Calibri" panose="020F0502020204030204" pitchFamily="34" charset="0"/>
              </a:rPr>
              <a:t>mins</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a:t>
            </a:r>
            <a:r>
              <a:rPr lang="en-US" altLang="zh-CN" sz="1600" kern="0" dirty="0">
                <a:solidFill>
                  <a:schemeClr val="tx1"/>
                </a:solidFill>
                <a:latin typeface="Calibri" panose="020F0502020204030204" pitchFamily="34" charset="0"/>
                <a:cs typeface="Calibri" panose="020F0502020204030204" pitchFamily="34" charset="0"/>
              </a:rPr>
              <a:t>, amp-security-follow-up,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11-25/1437, A Scalable Low-Complexity Provisioning Method and Its Improvement for Secure AMP </a:t>
            </a:r>
            <a:r>
              <a:rPr lang="en-US" altLang="zh-CN" sz="1600" kern="0" dirty="0" smtClean="0">
                <a:solidFill>
                  <a:schemeClr val="tx1"/>
                </a:solidFill>
                <a:latin typeface="Calibri" panose="020F0502020204030204" pitchFamily="34" charset="0"/>
                <a:cs typeface="Calibri" panose="020F0502020204030204" pitchFamily="34" charset="0"/>
              </a:rPr>
              <a:t>Communication, Hui Luo (Infineon) </a:t>
            </a: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a:t>
            </a:r>
            <a:r>
              <a:rPr lang="en-US" altLang="zh-CN" sz="1800" b="1" kern="0" dirty="0">
                <a:solidFill>
                  <a:schemeClr val="tx1"/>
                </a:solidFill>
                <a:latin typeface="Calibri" panose="020F0502020204030204" pitchFamily="34" charset="0"/>
                <a:cs typeface="Calibri" panose="020F0502020204030204" pitchFamily="34" charset="0"/>
              </a:rPr>
              <a:t>. Topics </a:t>
            </a:r>
            <a:endParaRPr lang="en-US" altLang="zh-CN" sz="1800" b="1"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11-25/1241</a:t>
            </a:r>
            <a:r>
              <a:rPr lang="en-US" altLang="zh-CN" sz="1600" kern="0" dirty="0">
                <a:solidFill>
                  <a:schemeClr val="tx1"/>
                </a:solidFill>
                <a:latin typeface="Calibri" panose="020F0502020204030204" pitchFamily="34" charset="0"/>
                <a:cs typeface="Calibri" panose="020F0502020204030204" pitchFamily="34" charset="0"/>
              </a:rPr>
              <a:t>, AMP Pairing and ID assignment,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chemeClr val="tx1"/>
                </a:solidFill>
                <a:latin typeface="Calibri" panose="020F0502020204030204" pitchFamily="34" charset="0"/>
                <a:cs typeface="Calibri" panose="020F0502020204030204" pitchFamily="34" charset="0"/>
              </a:rPr>
              <a:t>Dror</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err="1">
                <a:solidFill>
                  <a:schemeClr val="tx1"/>
                </a:solidFill>
                <a:latin typeface="Calibri" panose="020F0502020204030204" pitchFamily="34" charset="0"/>
                <a:cs typeface="Calibri" panose="020F0502020204030204" pitchFamily="34" charset="0"/>
              </a:rPr>
              <a:t>Regev</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smtClean="0">
                <a:solidFill>
                  <a:schemeClr val="tx1"/>
                </a:solidFill>
                <a:latin typeface="Calibri" panose="020F0502020204030204" pitchFamily="34" charset="0"/>
                <a:cs typeface="Calibri" panose="020F0502020204030204" pitchFamily="34" charset="0"/>
              </a:rPr>
              <a:t>Huawei)</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PDTs</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11-25/1333r0, PDT PHY UL Modulation And Coding, Alice Chen </a:t>
            </a:r>
            <a:r>
              <a:rPr lang="en-US" altLang="zh-CN" sz="1800" kern="0" dirty="0" smtClean="0">
                <a:solidFill>
                  <a:srgbClr val="00B050"/>
                </a:solidFill>
                <a:latin typeface="Calibri" panose="020F0502020204030204" pitchFamily="34" charset="0"/>
                <a:cs typeface="Calibri" panose="020F0502020204030204" pitchFamily="34" charset="0"/>
              </a:rPr>
              <a:t>(Qualcomm);</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11-25/1357, PDT WPT Energizer control, Ian Bajaj (Huawei</a:t>
            </a:r>
            <a:r>
              <a:rPr lang="en-US" altLang="zh-CN" sz="1800" kern="0" dirty="0" smtClean="0">
                <a:solidFill>
                  <a:schemeClr val="tx1"/>
                </a:solidFill>
                <a:latin typeface="Calibri" panose="020F0502020204030204" pitchFamily="34" charset="0"/>
                <a:cs typeface="Calibri" panose="020F0502020204030204" pitchFamily="34" charset="0"/>
              </a:rPr>
              <a:t>);</a:t>
            </a: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lvl="1" indent="-342900">
              <a:spcBef>
                <a:spcPts val="450"/>
              </a:spcBef>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rPr>
              <a:t>11-25/1344, PDT components of architecture, </a:t>
            </a:r>
            <a:r>
              <a:rPr lang="en-US" altLang="zh-CN" sz="1800" kern="0" dirty="0" err="1" smtClean="0">
                <a:solidFill>
                  <a:srgbClr val="00B050"/>
                </a:solidFill>
                <a:latin typeface="Calibri" panose="020F0502020204030204" pitchFamily="34" charset="0"/>
                <a:cs typeface="Calibri" panose="020F0502020204030204" pitchFamily="34" charset="0"/>
              </a:rPr>
              <a:t>Rojan</a:t>
            </a:r>
            <a:r>
              <a:rPr lang="en-US" altLang="zh-CN" sz="1800" kern="0" dirty="0" smtClean="0">
                <a:solidFill>
                  <a:srgbClr val="00B050"/>
                </a:solidFill>
                <a:latin typeface="Calibri" panose="020F0502020204030204" pitchFamily="34" charset="0"/>
                <a:cs typeface="Calibri" panose="020F0502020204030204" pitchFamily="34" charset="0"/>
              </a:rPr>
              <a:t> </a:t>
            </a:r>
            <a:r>
              <a:rPr lang="en-US" altLang="zh-CN" sz="1800" kern="0" dirty="0" err="1" smtClean="0">
                <a:solidFill>
                  <a:srgbClr val="00B050"/>
                </a:solidFill>
                <a:latin typeface="Calibri" panose="020F0502020204030204" pitchFamily="34" charset="0"/>
                <a:cs typeface="Calibri" panose="020F0502020204030204" pitchFamily="34" charset="0"/>
              </a:rPr>
              <a:t>Chitrakar</a:t>
            </a:r>
            <a:r>
              <a:rPr lang="en-US" altLang="zh-CN" sz="1800" kern="0" dirty="0" smtClean="0">
                <a:solidFill>
                  <a:srgbClr val="00B050"/>
                </a:solidFill>
                <a:latin typeface="Calibri" panose="020F0502020204030204" pitchFamily="34" charset="0"/>
                <a:cs typeface="Calibri" panose="020F0502020204030204" pitchFamily="34" charset="0"/>
              </a:rPr>
              <a:t> (Huawei</a:t>
            </a:r>
            <a:r>
              <a:rPr lang="en-US" altLang="zh-CN"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499745" lvl="1" indent="-342900">
              <a:spcBef>
                <a:spcPts val="450"/>
              </a:spcBef>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11-25/1364, PDT PHY DL Modulation And Coding, </a:t>
            </a:r>
            <a:r>
              <a:rPr lang="en-US" altLang="zh-CN" sz="1800" kern="0" dirty="0" err="1" smtClean="0">
                <a:solidFill>
                  <a:schemeClr val="tx1"/>
                </a:solidFill>
                <a:latin typeface="Calibri" panose="020F0502020204030204" pitchFamily="34" charset="0"/>
                <a:cs typeface="Calibri" panose="020F0502020204030204" pitchFamily="34" charset="0"/>
              </a:rPr>
              <a:t>Panpan</a:t>
            </a:r>
            <a:r>
              <a:rPr lang="en-US" altLang="zh-CN" sz="1800" kern="0" dirty="0" smtClean="0">
                <a:solidFill>
                  <a:schemeClr val="tx1"/>
                </a:solidFill>
                <a:latin typeface="Calibri" panose="020F0502020204030204" pitchFamily="34" charset="0"/>
                <a:cs typeface="Calibri" panose="020F0502020204030204" pitchFamily="34" charset="0"/>
              </a:rPr>
              <a:t> Li (Huawei)</a:t>
            </a:r>
            <a:endParaRPr lang="en-US" altLang="zh-CN" sz="1800" kern="0" dirty="0" smtClean="0">
              <a:solidFill>
                <a:schemeClr val="tx1"/>
              </a:solidFill>
              <a:latin typeface="Calibri" panose="020F0502020204030204" pitchFamily="34" charset="0"/>
              <a:cs typeface="Calibri" panose="020F0502020204030204" pitchFamily="34" charset="0"/>
            </a:endParaRPr>
          </a:p>
          <a:p>
            <a:pPr marL="499745" lvl="1" indent="-342900">
              <a:spcBef>
                <a:spcPts val="450"/>
              </a:spcBef>
              <a:buFontTx/>
              <a:buChar char="•"/>
              <a:defRPr/>
            </a:pPr>
            <a:endParaRPr lang="en-US" altLang="zh-CN" sz="18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Aug 19</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Aug 26</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2</a:t>
            </a:r>
            <a:r>
              <a:rPr lang="en-US" altLang="en-US" sz="2800" kern="0" baseline="30000" dirty="0">
                <a:solidFill>
                  <a:schemeClr val="tx1"/>
                </a:solidFill>
                <a:sym typeface="+mn-ea"/>
              </a:rPr>
              <a:t>nd</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9</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sym typeface="+mn-ea"/>
              </a:rPr>
              <a:t>Aug</a:t>
            </a:r>
            <a:r>
              <a:rPr lang="en-US" dirty="0" smtClean="0">
                <a:sym typeface="+mn-ea"/>
              </a:rPr>
              <a:t>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SFD (</a:t>
            </a:r>
            <a:r>
              <a:rPr lang="en-US" altLang="en-GB" dirty="0" smtClean="0"/>
              <a:t>11-24/1613r12)</a:t>
            </a:r>
            <a:r>
              <a:rPr lang="en-US" altLang="en-GB" dirty="0" smtClean="0"/>
              <a:t>, Spec skeleton (11-25/0614r6), and PDT volunteers (11-25/0613r8)</a:t>
            </a:r>
            <a:endParaRPr lang="en-GB" altLang="en-US" dirty="0" smtClean="0"/>
          </a:p>
          <a:p>
            <a:pPr eaLnBrk="0" hangingPunct="0">
              <a:buClrTx/>
              <a:buSzTx/>
              <a:buFontTx/>
              <a:buChar char="•"/>
              <a:defRPr/>
            </a:pPr>
            <a:r>
              <a:rPr lang="en-US" altLang="en-GB" dirty="0" smtClean="0"/>
              <a:t>Presentation and discussion (Tech contributions, PDTs)</a:t>
            </a:r>
            <a:endParaRPr lang="en-US" altLang="en-GB" dirty="0" smtClean="0"/>
          </a:p>
          <a:p>
            <a:pPr lvl="1" eaLnBrk="0" hangingPunct="0">
              <a:defRPr/>
            </a:pPr>
            <a:r>
              <a:rPr lang="en-US" altLang="zh-CN" dirty="0">
                <a:solidFill>
                  <a:srgbClr val="00B050"/>
                </a:solidFill>
              </a:rPr>
              <a:t>11-25/1333r0, PDT PHY UL Modulation And Coding, Alice Chen (Qualcomm);</a:t>
            </a:r>
            <a:endParaRPr lang="en-US" altLang="zh-CN" dirty="0">
              <a:solidFill>
                <a:srgbClr val="00B050"/>
              </a:solidFill>
            </a:endParaRPr>
          </a:p>
          <a:p>
            <a:pPr lvl="1" eaLnBrk="0" hangingPunct="0">
              <a:defRPr/>
            </a:pPr>
            <a:r>
              <a:rPr lang="en-US" altLang="zh-CN" dirty="0" smtClean="0">
                <a:solidFill>
                  <a:srgbClr val="FFC000"/>
                </a:solidFill>
              </a:rPr>
              <a:t>11-25/1308</a:t>
            </a:r>
            <a:r>
              <a:rPr lang="en-US" altLang="zh-CN" dirty="0">
                <a:solidFill>
                  <a:srgbClr val="FFC000"/>
                </a:solidFill>
              </a:rPr>
              <a:t>, Discussion on OFDM Sample-level Modulation for Uplink Backscatter AMP STAs, </a:t>
            </a:r>
            <a:r>
              <a:rPr lang="en-US" altLang="zh-CN" dirty="0" err="1">
                <a:solidFill>
                  <a:srgbClr val="FFC000"/>
                </a:solidFill>
              </a:rPr>
              <a:t>Yuxiao</a:t>
            </a:r>
            <a:r>
              <a:rPr lang="en-US" altLang="zh-CN" dirty="0">
                <a:solidFill>
                  <a:srgbClr val="FFC000"/>
                </a:solidFill>
              </a:rPr>
              <a:t> </a:t>
            </a:r>
            <a:r>
              <a:rPr lang="en-US" altLang="zh-CN" dirty="0" err="1">
                <a:solidFill>
                  <a:srgbClr val="FFC000"/>
                </a:solidFill>
              </a:rPr>
              <a:t>Hou</a:t>
            </a:r>
            <a:r>
              <a:rPr lang="en-US" altLang="zh-CN" dirty="0">
                <a:solidFill>
                  <a:srgbClr val="FFC000"/>
                </a:solidFill>
              </a:rPr>
              <a:t> (</a:t>
            </a:r>
            <a:r>
              <a:rPr lang="en-US" altLang="zh-CN" dirty="0" smtClean="0">
                <a:solidFill>
                  <a:srgbClr val="FFC000"/>
                </a:solidFill>
              </a:rPr>
              <a:t>TP-LINK)</a:t>
            </a:r>
            <a:endParaRPr lang="en-US" altLang="zh-CN" dirty="0" smtClean="0">
              <a:solidFill>
                <a:srgbClr val="FFC000"/>
              </a:solidFill>
            </a:endParaRPr>
          </a:p>
          <a:p>
            <a:pPr lvl="1" eaLnBrk="0" hangingPunct="0">
              <a:buFontTx/>
              <a:buChar char="–"/>
              <a:defRPr/>
            </a:pPr>
            <a:r>
              <a:rPr lang="en-US" altLang="zh-CN" sz="2100" dirty="0">
                <a:solidFill>
                  <a:srgbClr val="00B050"/>
                </a:solidFill>
              </a:rPr>
              <a:t>11-25/1263, Remaining Issues on WPT Protocols, </a:t>
            </a:r>
            <a:r>
              <a:rPr lang="en-US" altLang="zh-CN" sz="2100" dirty="0" err="1">
                <a:solidFill>
                  <a:srgbClr val="00B050"/>
                </a:solidFill>
              </a:rPr>
              <a:t>Yinan</a:t>
            </a:r>
            <a:r>
              <a:rPr lang="en-US" altLang="zh-CN" sz="2100" dirty="0">
                <a:solidFill>
                  <a:srgbClr val="00B050"/>
                </a:solidFill>
              </a:rPr>
              <a:t> Qi (OPPO)</a:t>
            </a:r>
            <a:endParaRPr lang="en-US" altLang="zh-CN" sz="2100" dirty="0">
              <a:solidFill>
                <a:srgbClr val="00B050"/>
              </a:solidFill>
            </a:endParaRPr>
          </a:p>
          <a:p>
            <a:pPr lvl="1" eaLnBrk="0" hangingPunct="0">
              <a:buFontTx/>
              <a:buChar char="–"/>
              <a:defRPr/>
            </a:pPr>
            <a:r>
              <a:rPr lang="en-US" altLang="zh-CN" sz="2100" strike="sngStrike" dirty="0" smtClean="0"/>
              <a:t>11-25/1243, Follow-up on AMP Operation Status Reporting, Ian Bajaj (Huawei)</a:t>
            </a:r>
            <a:endParaRPr lang="en-US" altLang="zh-CN" sz="2100" strike="sngStrike" dirty="0" smtClean="0"/>
          </a:p>
          <a:p>
            <a:pPr lvl="1" eaLnBrk="0" hangingPunct="0">
              <a:buFontTx/>
              <a:buChar char="–"/>
              <a:defRPr/>
            </a:pPr>
            <a:r>
              <a:rPr lang="en-US" altLang="zh-CN" sz="2100" dirty="0" smtClean="0">
                <a:solidFill>
                  <a:srgbClr val="00B050"/>
                </a:solidFill>
              </a:rPr>
              <a:t>11-25/1424</a:t>
            </a:r>
            <a:r>
              <a:rPr lang="en-US" altLang="zh-CN" sz="2100" dirty="0">
                <a:solidFill>
                  <a:srgbClr val="00B050"/>
                </a:solidFill>
              </a:rPr>
              <a:t>, A WPT device option,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[10 </a:t>
            </a:r>
            <a:r>
              <a:rPr lang="en-US" altLang="zh-CN" sz="2100" dirty="0" err="1">
                <a:solidFill>
                  <a:srgbClr val="00B050"/>
                </a:solidFill>
              </a:rPr>
              <a:t>mins</a:t>
            </a:r>
            <a:r>
              <a:rPr lang="en-US" altLang="zh-CN" sz="2100" dirty="0" smtClean="0">
                <a:solidFill>
                  <a:srgbClr val="00B050"/>
                </a:solidFill>
              </a:rPr>
              <a:t>]</a:t>
            </a:r>
            <a:endParaRPr lang="en-US" altLang="zh-CN" sz="2100" dirty="0" smtClean="0">
              <a:solidFill>
                <a:srgbClr val="00B050"/>
              </a:solidFill>
            </a:endParaRPr>
          </a:p>
          <a:p>
            <a:pPr lvl="1" eaLnBrk="0" hangingPunct="0">
              <a:defRPr/>
            </a:pPr>
            <a:r>
              <a:rPr lang="en-US" altLang="en-GB" sz="2100" dirty="0" smtClean="0">
                <a:solidFill>
                  <a:srgbClr val="00B050"/>
                </a:solidFill>
              </a:rPr>
              <a:t>11-25/1344r1,</a:t>
            </a:r>
            <a:r>
              <a:rPr lang="en-US" altLang="zh-CN" sz="2100" dirty="0" smtClean="0">
                <a:solidFill>
                  <a:srgbClr val="00B050"/>
                </a:solidFill>
              </a:rPr>
              <a:t> </a:t>
            </a:r>
            <a:r>
              <a:rPr lang="en-US" altLang="zh-CN" sz="2100" dirty="0">
                <a:solidFill>
                  <a:srgbClr val="00B050"/>
                </a:solidFill>
              </a:rPr>
              <a:t>PDT components of architecture,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a:t>
            </a:r>
            <a:r>
              <a:rPr lang="en-US" altLang="zh-CN" sz="2100" dirty="0" smtClean="0">
                <a:solidFill>
                  <a:srgbClr val="00B050"/>
                </a:solidFill>
              </a:rPr>
              <a:t>Huawei)</a:t>
            </a:r>
            <a:r>
              <a:rPr lang="en-US" altLang="en-GB" sz="2100" dirty="0" smtClean="0">
                <a:solidFill>
                  <a:srgbClr val="00B050"/>
                </a:solidFill>
              </a:rPr>
              <a:t> </a:t>
            </a:r>
            <a:endParaRPr lang="en-US" altLang="en-GB" sz="2100" dirty="0">
              <a:solidFill>
                <a:srgbClr val="00B050"/>
              </a:solidFill>
            </a:endParaRPr>
          </a:p>
          <a:p>
            <a:pPr lvl="1" eaLnBrk="0" hangingPunct="0">
              <a:defRPr/>
            </a:pPr>
            <a:r>
              <a:rPr lang="en-US" altLang="en-GB" sz="2100" dirty="0">
                <a:solidFill>
                  <a:srgbClr val="00B050"/>
                </a:solidFill>
              </a:rPr>
              <a:t>11-25/776,</a:t>
            </a:r>
            <a:r>
              <a:rPr lang="en-US" altLang="zh-CN" sz="2100" dirty="0">
                <a:solidFill>
                  <a:srgbClr val="00B050"/>
                </a:solidFill>
              </a:rPr>
              <a:t> AMP frame format recap, </a:t>
            </a:r>
            <a:r>
              <a:rPr lang="en-US" altLang="zh-CN" sz="2100" dirty="0" smtClean="0">
                <a:solidFill>
                  <a:srgbClr val="00B050"/>
                </a:solidFill>
              </a:rPr>
              <a:t>Alfred </a:t>
            </a:r>
            <a:r>
              <a:rPr lang="en-US" altLang="zh-CN" sz="2100" dirty="0" err="1" smtClean="0">
                <a:solidFill>
                  <a:srgbClr val="00B050"/>
                </a:solidFill>
              </a:rPr>
              <a:t>Asterjadhi</a:t>
            </a:r>
            <a:r>
              <a:rPr lang="en-US" altLang="zh-CN" sz="2100" dirty="0" smtClean="0">
                <a:solidFill>
                  <a:srgbClr val="00B050"/>
                </a:solidFill>
              </a:rPr>
              <a:t> (Qualcomm) </a:t>
            </a:r>
            <a:endParaRPr lang="en-US" altLang="en-GB" sz="2100" dirty="0">
              <a:solidFill>
                <a:srgbClr val="00B050"/>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Aug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US" altLang="en-GB" dirty="0" smtClean="0"/>
              <a:t>SPs (pending SPs)</a:t>
            </a:r>
            <a:endParaRPr lang="en-US" altLang="en-GB" dirty="0"/>
          </a:p>
          <a:p>
            <a:pPr eaLnBrk="0" hangingPunct="0">
              <a:defRPr/>
            </a:pPr>
            <a:r>
              <a:rPr lang="en-US" altLang="en-GB" dirty="0"/>
              <a:t>Presentation and discussion (Tech contributions, PDTs)</a:t>
            </a:r>
            <a:endParaRPr lang="en-US" altLang="en-GB" dirty="0"/>
          </a:p>
          <a:p>
            <a:pPr lvl="1" eaLnBrk="0" hangingPunct="0">
              <a:defRPr/>
            </a:pPr>
            <a:r>
              <a:rPr lang="en-GB" altLang="en-US" dirty="0" smtClean="0"/>
              <a:t>[If time allows]</a:t>
            </a:r>
            <a:endParaRPr lang="en-GB" altLang="en-US" dirty="0"/>
          </a:p>
          <a:p>
            <a:pPr eaLnBrk="0" hangingPunct="0">
              <a:defRPr/>
            </a:pPr>
            <a:r>
              <a:rPr lang="en-GB" altLang="en-US" dirty="0" smtClean="0"/>
              <a:t>Any </a:t>
            </a:r>
            <a:r>
              <a:rPr lang="en-GB" altLang="en-US" dirty="0"/>
              <a:t>other business?</a:t>
            </a:r>
            <a:endParaRPr lang="en-GB" altLang="en-US" dirty="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Aug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SP10: </a:t>
            </a:r>
            <a:endParaRPr lang="en-US" altLang="zh-CN" sz="1600" dirty="0" smtClean="0">
              <a:sym typeface="+mn-ea"/>
            </a:endParaRP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smtClean="0"/>
              <a:t>F</a:t>
            </a:r>
            <a:r>
              <a:rPr lang="zh-CN" altLang="zh-CN" sz="1600" b="0" dirty="0" smtClean="0"/>
              <a:t>or </a:t>
            </a:r>
            <a:r>
              <a:rPr lang="zh-CN" altLang="zh-CN" sz="1600" b="0" dirty="0"/>
              <a:t>backscatter </a:t>
            </a:r>
            <a:r>
              <a:rPr lang="zh-CN" altLang="zh-CN" sz="1600" b="0" dirty="0" smtClean="0"/>
              <a:t>communication</a:t>
            </a:r>
            <a:r>
              <a:rPr lang="en-US" altLang="zh-CN" sz="1600" b="0" dirty="0" smtClean="0"/>
              <a:t>, </a:t>
            </a:r>
            <a:r>
              <a:rPr lang="zh-CN" altLang="zh-CN" sz="1600" b="0" dirty="0" smtClean="0"/>
              <a:t>11</a:t>
            </a:r>
            <a:r>
              <a:rPr lang="zh-CN" altLang="zh-CN" sz="1600" b="0" dirty="0"/>
              <a:t>bp shall support the following UHF commands </a:t>
            </a:r>
            <a:r>
              <a:rPr lang="zh-CN" altLang="zh-CN" sz="1600" b="0" dirty="0" smtClean="0"/>
              <a:t>as </a:t>
            </a:r>
            <a:r>
              <a:rPr lang="zh-CN" altLang="zh-CN" sz="1600" b="0" dirty="0"/>
              <a:t>defined by the UHF RFID </a:t>
            </a:r>
            <a:r>
              <a:rPr lang="zh-CN" altLang="zh-CN" sz="1600" b="0" dirty="0" smtClean="0"/>
              <a:t>Standard:</a:t>
            </a:r>
            <a:endParaRPr lang="zh-CN" altLang="zh-CN" sz="1600" b="0" dirty="0"/>
          </a:p>
          <a:p>
            <a:pPr marL="586105" lvl="1" indent="-285750" defTabSz="914400">
              <a:spcBef>
                <a:spcPct val="0"/>
              </a:spcBef>
              <a:buClrTx/>
              <a:buSzTx/>
              <a:buFont typeface="Arial" panose="020B0604020202020204" pitchFamily="34" charset="0"/>
              <a:buChar char="•"/>
            </a:pPr>
            <a:r>
              <a:rPr lang="zh-CN" altLang="zh-CN" sz="1300" b="0" dirty="0"/>
              <a:t>Select, Read, Write, Authenticate</a:t>
            </a:r>
            <a:endParaRPr lang="zh-CN" altLang="zh-CN" sz="1300" b="0" dirty="0"/>
          </a:p>
          <a:p>
            <a:pPr marL="586105" lvl="1" indent="-285750" defTabSz="914400">
              <a:spcBef>
                <a:spcPct val="0"/>
              </a:spcBef>
              <a:buClrTx/>
              <a:buSzTx/>
              <a:buFont typeface="Arial" panose="020B0604020202020204" pitchFamily="34" charset="0"/>
              <a:buChar char="•"/>
            </a:pPr>
            <a:r>
              <a:rPr lang="zh-CN" altLang="zh-CN" sz="1300" b="0" dirty="0"/>
              <a:t>Other UHF commands supported by 11bp is TBD</a:t>
            </a:r>
            <a:endParaRPr lang="zh-CN" altLang="zh-CN" sz="1300" b="0" dirty="0"/>
          </a:p>
          <a:p>
            <a:pPr marL="586105" lvl="1" indent="-285750" defTabSz="914400">
              <a:spcBef>
                <a:spcPct val="0"/>
              </a:spcBef>
              <a:buClrTx/>
              <a:buSzTx/>
              <a:buFont typeface="Arial" panose="020B0604020202020204" pitchFamily="34" charset="0"/>
              <a:buChar char="•"/>
            </a:pPr>
            <a:r>
              <a:rPr lang="zh-CN" altLang="zh-CN" sz="1300" b="0" dirty="0"/>
              <a:t>NOTE – The UHF commands and the tag states are defined by the EPC® Radio-Frequency Identity Generation-2 Version 2 UHF RFID Standard</a:t>
            </a:r>
            <a:endParaRPr lang="zh-CN" altLang="zh-CN" sz="1300" b="0" dirty="0"/>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a:t>
            </a:r>
            <a:r>
              <a:rPr lang="fr-FR" altLang="zh-CN" sz="1400" b="0" i="1" dirty="0"/>
              <a:t>25/1239</a:t>
            </a:r>
            <a:r>
              <a:rPr lang="en-US" altLang="zh-CN" sz="1400" b="0" i="1" dirty="0"/>
              <a:t>r0</a:t>
            </a:r>
            <a:r>
              <a:rPr lang="fr-FR" altLang="zh-CN" sz="1400" b="0" i="1" dirty="0"/>
              <a:t>, 25/0818r0</a:t>
            </a:r>
            <a:r>
              <a:rPr lang="fr-FR" altLang="zh-CN" sz="1400" b="0" i="1" dirty="0" smtClean="0"/>
              <a:t>]</a:t>
            </a:r>
            <a:endParaRPr lang="fr-FR" altLang="zh-CN" sz="1400" b="0" i="1" dirty="0" smtClean="0"/>
          </a:p>
          <a:p>
            <a:pPr marL="0" lvl="0" indent="0">
              <a:defRPr/>
            </a:pPr>
            <a:r>
              <a:rPr lang="en-US" altLang="zh-CN" sz="1400" dirty="0" smtClean="0">
                <a:sym typeface="+mn-ea"/>
              </a:rPr>
              <a:t>Result: No objection</a:t>
            </a:r>
            <a:endParaRPr lang="en-US" altLang="zh-CN" dirty="0"/>
          </a:p>
          <a:p>
            <a:pPr marL="0" lvl="0" indent="0">
              <a:defRPr/>
            </a:pPr>
            <a:endParaRPr lang="en-US" altLang="zh-CN" dirty="0" smtClean="0"/>
          </a:p>
          <a:p>
            <a:pPr marL="0" lvl="0" indent="0">
              <a:defRPr/>
            </a:pPr>
            <a:r>
              <a:rPr lang="en-US" altLang="zh-CN" sz="1600" dirty="0" smtClean="0">
                <a:sym typeface="+mn-ea"/>
              </a:rPr>
              <a:t>SP11: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Backscatter non-AP AMP STAs support the following flags defined by the UHF RFID Standard.</a:t>
            </a:r>
            <a:endParaRPr lang="zh-CN" altLang="zh-CN" sz="1600" b="0" dirty="0"/>
          </a:p>
          <a:p>
            <a:pPr marL="586105" lvl="1" indent="-285750" defTabSz="914400">
              <a:spcBef>
                <a:spcPct val="0"/>
              </a:spcBef>
              <a:buClrTx/>
              <a:buSzTx/>
              <a:buFont typeface="Arial" panose="020B0604020202020204" pitchFamily="34" charset="0"/>
              <a:buChar char="•"/>
            </a:pPr>
            <a:r>
              <a:rPr lang="zh-CN" altLang="zh-CN" sz="1300" b="0" dirty="0"/>
              <a:t>Inventoried flags for S0, S1, S2, S3 sessions</a:t>
            </a:r>
            <a:endParaRPr lang="zh-CN" altLang="zh-CN" sz="1300" b="0" dirty="0"/>
          </a:p>
          <a:p>
            <a:pPr marL="586105" lvl="1" indent="-285750" defTabSz="914400">
              <a:spcBef>
                <a:spcPct val="0"/>
              </a:spcBef>
              <a:buClrTx/>
              <a:buSzTx/>
              <a:buFont typeface="Arial" panose="020B0604020202020204" pitchFamily="34" charset="0"/>
              <a:buChar char="•"/>
            </a:pPr>
            <a:r>
              <a:rPr lang="zh-CN" altLang="zh-CN" sz="1300" b="0" dirty="0"/>
              <a:t>Selected flag (SL)</a:t>
            </a:r>
            <a:endParaRPr lang="zh-CN" altLang="zh-CN" sz="1300" b="0" dirty="0"/>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日期占位符 1"/>
          <p:cNvSpPr>
            <a:spLocks noGrp="1"/>
          </p:cNvSpPr>
          <p:nvPr>
            <p:ph type="dt" idx="10"/>
          </p:nvPr>
        </p:nvSpPr>
        <p:spPr/>
        <p:txBody>
          <a:bodyPr/>
          <a:p>
            <a:pPr eaLnBrk="0" hangingPunct="0">
              <a:defRPr/>
            </a:pPr>
            <a:r>
              <a:rPr lang="en-US" dirty="0" smtClean="0"/>
              <a:t>Aug 2025</a:t>
            </a:r>
            <a:endParaRPr lang="en-US" dirty="0"/>
          </a:p>
        </p:txBody>
      </p:sp>
      <p:sp>
        <p:nvSpPr>
          <p:cNvPr id="3" name="页脚占位符 2"/>
          <p:cNvSpPr>
            <a:spLocks noGrp="1"/>
          </p:cNvSpPr>
          <p:nvPr>
            <p:ph type="ftr" idx="11"/>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SP12: </a:t>
            </a:r>
            <a:endParaRPr lang="en-US" altLang="zh-CN" sz="1600" dirty="0" smtClean="0">
              <a:sym typeface="+mn-ea"/>
            </a:endParaRPr>
          </a:p>
          <a:p>
            <a:pPr marL="0" lvl="0" indent="0">
              <a:defRPr/>
            </a:pPr>
            <a:endParaRPr lang="en-US" altLang="zh-CN" sz="1600" dirty="0" smtClean="0">
              <a:sym typeface="+mn-ea"/>
            </a:endParaRPr>
          </a:p>
          <a:p>
            <a:pPr marL="0" lvl="0" indent="0" defTabSz="914400">
              <a:spcBef>
                <a:spcPct val="0"/>
              </a:spcBef>
              <a:buClrTx/>
              <a:buSzTx/>
            </a:pPr>
            <a:r>
              <a:rPr lang="zh-CN" altLang="zh-CN" sz="1600" dirty="0" smtClean="0">
                <a:sym typeface="+mn-ea"/>
              </a:rPr>
              <a:t>Do </a:t>
            </a:r>
            <a:r>
              <a:rPr lang="zh-CN" altLang="zh-CN" sz="1600" dirty="0">
                <a:sym typeface="+mn-ea"/>
              </a:rPr>
              <a:t>you agree to add </a:t>
            </a:r>
            <a:r>
              <a:rPr lang="en-US" altLang="zh-CN" sz="1600" dirty="0">
                <a:sym typeface="+mn-ea"/>
              </a:rPr>
              <a:t>the following text in</a:t>
            </a:r>
            <a:r>
              <a:rPr lang="zh-CN" altLang="zh-CN" sz="1600" dirty="0">
                <a:sym typeface="+mn-ea"/>
              </a:rPr>
              <a:t>to the 11bp SFD </a:t>
            </a:r>
            <a:r>
              <a:rPr lang="en-US" altLang="zh-CN" sz="1600" dirty="0" smtClean="0">
                <a:sym typeface="+mn-ea"/>
              </a:rPr>
              <a:t>?</a:t>
            </a:r>
            <a:endParaRPr lang="en-US" altLang="zh-CN" sz="1600" dirty="0" smtClean="0"/>
          </a:p>
          <a:p>
            <a:pPr marL="0" lvl="0" indent="0" defTabSz="914400">
              <a:spcBef>
                <a:spcPct val="0"/>
              </a:spcBef>
              <a:buClrTx/>
              <a:buSzTx/>
            </a:pPr>
            <a:endParaRPr lang="zh-CN" altLang="zh-CN" sz="1600" dirty="0"/>
          </a:p>
          <a:p>
            <a:pPr marL="285750" indent="-285750" defTabSz="914400">
              <a:spcBef>
                <a:spcPct val="0"/>
              </a:spcBef>
              <a:buClrTx/>
              <a:buSzTx/>
              <a:buFont typeface="Arial" panose="020B0604020202020204" pitchFamily="34" charset="0"/>
              <a:buChar char="•"/>
            </a:pPr>
            <a:r>
              <a:rPr lang="en-US" altLang="zh-CN" sz="1600" b="0" dirty="0" smtClean="0">
                <a:sym typeface="+mn-ea"/>
              </a:rPr>
              <a:t>In </a:t>
            </a:r>
            <a:r>
              <a:rPr lang="en-US" altLang="zh-CN" sz="1600" b="0" dirty="0">
                <a:sym typeface="+mn-ea"/>
              </a:rPr>
              <a:t>the AMP Trigger frame, the AMP AP indicates the type of acknowledgment that it intends to use in the slots allocated for uplink access</a:t>
            </a:r>
            <a:endParaRPr lang="zh-CN" altLang="zh-CN" sz="1600" dirty="0"/>
          </a:p>
          <a:p>
            <a:pPr marL="0" lvl="0" indent="0"/>
            <a:endParaRPr lang="fr-FR" altLang="zh-CN" sz="1600" b="0" i="1" dirty="0" smtClean="0"/>
          </a:p>
          <a:p>
            <a:pPr marL="0" lvl="0" indent="0"/>
            <a:r>
              <a:rPr lang="fr-FR" altLang="zh-CN" sz="1600" b="0" i="1" dirty="0" smtClean="0">
                <a:sym typeface="+mn-ea"/>
              </a:rPr>
              <a:t>[</a:t>
            </a:r>
            <a:r>
              <a:rPr lang="fr-FR" altLang="zh-CN" sz="1600" b="0" i="1" dirty="0">
                <a:sym typeface="+mn-ea"/>
              </a:rPr>
              <a:t>Reference: </a:t>
            </a:r>
            <a:r>
              <a:rPr lang="fr-FR" altLang="zh-CN" sz="1600" b="0" i="1" dirty="0" smtClean="0">
                <a:sym typeface="+mn-ea"/>
              </a:rPr>
              <a:t>25/1242</a:t>
            </a:r>
            <a:r>
              <a:rPr lang="en-US" altLang="zh-CN" sz="1600" b="0" i="1" dirty="0" smtClean="0">
                <a:sym typeface="+mn-ea"/>
              </a:rPr>
              <a:t>r0]</a:t>
            </a:r>
            <a:endParaRPr lang="en-US" altLang="zh-CN" sz="1600" b="0" i="1" dirty="0" smtClean="0"/>
          </a:p>
          <a:p>
            <a:pPr marL="0" lvl="0" indent="0"/>
            <a:endParaRPr lang="en-US" altLang="zh-CN" sz="1600" b="0" i="1" dirty="0">
              <a:sym typeface="+mn-ea"/>
            </a:endParaRPr>
          </a:p>
          <a:p>
            <a:pPr marL="0" lvl="0" indent="0"/>
            <a:r>
              <a:rPr lang="en-US" altLang="zh-CN" sz="1600" dirty="0" smtClean="0">
                <a:sym typeface="+mn-ea"/>
              </a:rPr>
              <a:t>Result</a:t>
            </a:r>
            <a:r>
              <a:rPr lang="en-US" altLang="zh-CN" sz="1600" dirty="0">
                <a:sym typeface="+mn-ea"/>
              </a:rPr>
              <a:t>:</a:t>
            </a:r>
            <a:endParaRPr lang="en-US" altLang="zh-CN" sz="1600" dirty="0"/>
          </a:p>
          <a:p>
            <a:pPr marL="0" lvl="0" indent="0">
              <a:defRPr/>
            </a:pPr>
            <a:endParaRPr lang="en-US" altLang="zh-C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#10 (Hui Luo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endParaRPr lang="en-US" altLang="zh-CN" sz="2000" dirty="0" smtClean="0">
              <a:sym typeface="+mn-ea"/>
            </a:endParaRPr>
          </a:p>
          <a:p>
            <a:pPr marL="0" lvl="0" indent="0">
              <a:defRPr/>
            </a:pPr>
            <a:r>
              <a:rPr lang="en-US" altLang="zh-CN" sz="2000" dirty="0" smtClean="0"/>
              <a:t>Do you agree to add the following text to the 11bp SFD?</a:t>
            </a:r>
            <a:endParaRPr lang="en-US" altLang="zh-CN" sz="2000" dirty="0" smtClean="0"/>
          </a:p>
          <a:p>
            <a:pPr marL="0" lvl="0" indent="0" defTabSz="914400">
              <a:spcBef>
                <a:spcPct val="0"/>
              </a:spcBef>
              <a:buClrTx/>
              <a:buSzTx/>
            </a:pPr>
            <a:endParaRPr lang="en-US" altLang="zh-CN" sz="2000" dirty="0" smtClean="0"/>
          </a:p>
          <a:p>
            <a:pPr marL="0" lvl="0" indent="0" defTabSz="914400">
              <a:spcBef>
                <a:spcPct val="0"/>
              </a:spcBef>
              <a:buClrTx/>
              <a:buSzTx/>
            </a:pPr>
            <a:r>
              <a:rPr lang="zh-CN" altLang="zh-CN" sz="2000" dirty="0" smtClean="0"/>
              <a:t>Do </a:t>
            </a:r>
            <a:r>
              <a:rPr lang="zh-CN" altLang="zh-CN" sz="2000" dirty="0"/>
              <a:t>you support to specify a low-complexity secure method to generate and update a PMK for secure AMP communication between an AMP AP and an AMP non-AP STA?</a:t>
            </a:r>
            <a:endParaRPr lang="zh-CN" altLang="zh-CN" sz="2000" dirty="0"/>
          </a:p>
          <a:p>
            <a:pPr marL="342900" lvl="0" indent="-342900" defTabSz="914400">
              <a:spcBef>
                <a:spcPct val="0"/>
              </a:spcBef>
              <a:buClrTx/>
              <a:buSzTx/>
              <a:buFont typeface="Arial" panose="020B0604020202020204" pitchFamily="34" charset="0"/>
              <a:buChar char="•"/>
            </a:pPr>
            <a:r>
              <a:rPr lang="zh-CN" altLang="zh-CN" sz="2000" dirty="0"/>
              <a:t>Note</a:t>
            </a:r>
            <a:r>
              <a:rPr lang="zh-CN" altLang="zh-CN" sz="2000" dirty="0" smtClean="0"/>
              <a:t>:</a:t>
            </a:r>
            <a:endParaRPr lang="en-US" altLang="zh-CN" sz="2000" dirty="0" smtClean="0"/>
          </a:p>
          <a:p>
            <a:pPr marL="643255" lvl="1" indent="-342900" defTabSz="914400">
              <a:spcBef>
                <a:spcPct val="0"/>
              </a:spcBef>
              <a:buClrTx/>
              <a:buSzTx/>
              <a:buFont typeface="Arial" panose="020B0604020202020204" pitchFamily="34" charset="0"/>
              <a:buChar char="•"/>
            </a:pPr>
            <a:r>
              <a:rPr lang="zh-CN" altLang="zh-CN" sz="1700" b="1" dirty="0" smtClean="0">
                <a:cs typeface="+mn-cs"/>
              </a:rPr>
              <a:t>The </a:t>
            </a:r>
            <a:r>
              <a:rPr lang="zh-CN" altLang="zh-CN" sz="1700" b="1" dirty="0">
                <a:cs typeface="+mn-cs"/>
              </a:rPr>
              <a:t>secure AMP communication method is defined in Motion 64, 65, 66</a:t>
            </a:r>
            <a:r>
              <a:rPr lang="zh-CN" altLang="zh-CN" sz="1700" b="1" dirty="0" smtClean="0">
                <a:cs typeface="+mn-cs"/>
              </a:rPr>
              <a:t>.</a:t>
            </a:r>
            <a:endParaRPr lang="en-US" altLang="zh-CN" sz="1700" b="1" dirty="0" smtClean="0">
              <a:cs typeface="+mn-cs"/>
            </a:endParaRPr>
          </a:p>
          <a:p>
            <a:pPr marL="643255" lvl="1" indent="-342900" defTabSz="914400">
              <a:spcBef>
                <a:spcPct val="0"/>
              </a:spcBef>
              <a:buClrTx/>
              <a:buSzTx/>
              <a:buFont typeface="Arial" panose="020B0604020202020204" pitchFamily="34" charset="0"/>
              <a:buChar char="•"/>
            </a:pPr>
            <a:r>
              <a:rPr lang="zh-CN" altLang="zh-CN" sz="1700" b="1" dirty="0" smtClean="0">
                <a:cs typeface="+mn-cs"/>
              </a:rPr>
              <a:t>Whether </a:t>
            </a:r>
            <a:r>
              <a:rPr lang="zh-CN" altLang="zh-CN" sz="1700" b="1" dirty="0">
                <a:cs typeface="+mn-cs"/>
              </a:rPr>
              <a:t>to include backscatter non-AP STAs in this method is TBD.</a:t>
            </a:r>
            <a:endParaRPr lang="zh-CN" altLang="zh-CN" sz="1700" b="1" dirty="0">
              <a:cs typeface="+mn-cs"/>
            </a:endParaRPr>
          </a:p>
          <a:p>
            <a:pPr marL="0" lvl="0" indent="0"/>
            <a:endParaRPr lang="en-US" altLang="zh-CN" dirty="0" smtClean="0"/>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a:t>
            </a:r>
            <a:r>
              <a:rPr lang="en-US" altLang="zh-CN" b="0" i="1" dirty="0"/>
              <a:t>1086, 11-25/0831</a:t>
            </a:r>
            <a:r>
              <a:rPr lang="en-US" altLang="zh-CN" b="0" i="1" dirty="0" smtClean="0"/>
              <a:t>]</a:t>
            </a:r>
            <a:endParaRPr lang="en-US" altLang="zh-CN" b="0" i="1" dirty="0"/>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smtClean="0">
                <a:sym typeface="+mn-ea"/>
              </a:rPr>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297988"/>
            <a:ext cx="10896314" cy="4800474"/>
          </a:xfrm>
        </p:spPr>
        <p:txBody>
          <a:bodyPr>
            <a:noAutofit/>
          </a:bodyPr>
          <a:lstStyle/>
          <a:p>
            <a:pPr marL="0" lvl="0" indent="0">
              <a:defRPr/>
            </a:pPr>
            <a:r>
              <a:rPr lang="en-US" altLang="zh-CN" dirty="0" smtClean="0">
                <a:sym typeface="+mn-ea"/>
              </a:rPr>
              <a:t>SP1a: </a:t>
            </a:r>
            <a:endParaRPr lang="en-US" altLang="zh-CN" dirty="0" smtClean="0">
              <a:sym typeface="+mn-ea"/>
            </a:endParaRPr>
          </a:p>
          <a:p>
            <a:pPr marL="0" lvl="0" indent="0" defTabSz="914400">
              <a:spcBef>
                <a:spcPct val="0"/>
              </a:spcBef>
              <a:buClrTx/>
              <a:buSzTx/>
            </a:pPr>
            <a:r>
              <a:rPr lang="zh-CN" altLang="zh-CN" dirty="0" smtClean="0">
                <a:sym typeface="+mn-ea"/>
              </a:rPr>
              <a:t>Do </a:t>
            </a:r>
            <a:r>
              <a:rPr lang="zh-CN" altLang="zh-CN" dirty="0">
                <a:sym typeface="+mn-ea"/>
              </a:rPr>
              <a:t>you agree to add </a:t>
            </a:r>
            <a:r>
              <a:rPr lang="en-US" altLang="zh-CN" dirty="0">
                <a:sym typeface="+mn-ea"/>
              </a:rPr>
              <a:t>the following text in</a:t>
            </a:r>
            <a:r>
              <a:rPr lang="zh-CN" altLang="zh-CN" dirty="0">
                <a:sym typeface="+mn-ea"/>
              </a:rPr>
              <a:t>to the 11bp SFD </a:t>
            </a:r>
            <a:r>
              <a:rPr lang="en-US" altLang="zh-CN" dirty="0" smtClean="0">
                <a:sym typeface="+mn-ea"/>
              </a:rPr>
              <a:t>?</a:t>
            </a:r>
            <a:endParaRPr lang="zh-CN" altLang="zh-CN" dirty="0"/>
          </a:p>
          <a:p>
            <a:pPr marL="285750" lvl="0" indent="-285750" defTabSz="914400">
              <a:spcBef>
                <a:spcPct val="0"/>
              </a:spcBef>
              <a:buClrTx/>
              <a:buSzTx/>
              <a:buFont typeface="Arial" panose="020B0604020202020204" pitchFamily="34" charset="0"/>
              <a:buChar char="•"/>
            </a:pPr>
            <a:r>
              <a:rPr lang="en-US" altLang="zh-CN" b="0" dirty="0">
                <a:sym typeface="+mn-ea"/>
              </a:rPr>
              <a:t>IEEE 802.11bp allows a non-AP AMP STA to report the transmission time it can sustain.</a:t>
            </a:r>
            <a:endParaRPr lang="en-US" altLang="zh-CN" b="0" dirty="0"/>
          </a:p>
          <a:p>
            <a:pPr marL="285750" lvl="0" indent="-285750" defTabSz="914400">
              <a:spcBef>
                <a:spcPct val="0"/>
              </a:spcBef>
              <a:buClrTx/>
              <a:buSzTx/>
              <a:buFont typeface="Arial" panose="020B0604020202020204" pitchFamily="34" charset="0"/>
              <a:buChar char="•"/>
            </a:pPr>
            <a:r>
              <a:rPr lang="en-US" altLang="zh-CN" b="0" dirty="0">
                <a:sym typeface="+mn-ea"/>
              </a:rPr>
              <a:t>How the non-AP AMP STA may report this time is TBD</a:t>
            </a:r>
            <a:endParaRPr lang="en-US" altLang="zh-CN" b="0" dirty="0"/>
          </a:p>
          <a:p>
            <a:pPr marL="0" lvl="0" indent="0"/>
            <a:r>
              <a:rPr lang="fr-FR" altLang="zh-CN" b="0" i="1" dirty="0" smtClean="0">
                <a:sym typeface="+mn-ea"/>
              </a:rPr>
              <a:t>[</a:t>
            </a:r>
            <a:r>
              <a:rPr lang="fr-FR" altLang="zh-CN" b="0" i="1" dirty="0">
                <a:sym typeface="+mn-ea"/>
              </a:rPr>
              <a:t>Reference: </a:t>
            </a:r>
            <a:r>
              <a:rPr lang="fr-FR" altLang="zh-CN" b="0" i="1" dirty="0" smtClean="0">
                <a:sym typeface="+mn-ea"/>
              </a:rPr>
              <a:t>25/0788</a:t>
            </a:r>
            <a:r>
              <a:rPr lang="en-US" altLang="zh-CN" b="0" i="1" dirty="0" smtClean="0">
                <a:sym typeface="+mn-ea"/>
              </a:rPr>
              <a:t>r0</a:t>
            </a:r>
            <a:r>
              <a:rPr lang="fr-FR" altLang="zh-CN" b="0" i="1" dirty="0">
                <a:sym typeface="+mn-ea"/>
              </a:rPr>
              <a:t>, </a:t>
            </a:r>
            <a:r>
              <a:rPr lang="fr-FR" altLang="zh-CN" b="0" i="1" dirty="0" smtClean="0">
                <a:sym typeface="+mn-ea"/>
              </a:rPr>
              <a:t>25/1243r0]</a:t>
            </a: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dirty="0"/>
          </a:p>
          <a:p>
            <a:pPr marL="0" lvl="0" indent="0">
              <a:defRPr/>
            </a:pPr>
            <a:endParaRPr lang="en-US" altLang="zh-CN" dirty="0" smtClean="0"/>
          </a:p>
          <a:p>
            <a:pPr marL="0" lvl="0" indent="0">
              <a:defRPr/>
            </a:pPr>
            <a:r>
              <a:rPr lang="en-US" altLang="zh-CN" dirty="0" smtClean="0">
                <a:sym typeface="+mn-ea"/>
              </a:rPr>
              <a:t>SP1b: </a:t>
            </a:r>
            <a:endParaRPr lang="en-US" altLang="zh-CN" dirty="0">
              <a:sym typeface="+mn-ea"/>
            </a:endParaRPr>
          </a:p>
          <a:p>
            <a:pPr marL="0" lvl="0" indent="0" defTabSz="914400">
              <a:spcBef>
                <a:spcPct val="0"/>
              </a:spcBef>
              <a:buClrTx/>
              <a:buSzTx/>
            </a:pPr>
            <a:r>
              <a:rPr lang="zh-CN" altLang="zh-CN" dirty="0">
                <a:sym typeface="+mn-ea"/>
              </a:rPr>
              <a:t>Do you agree to add </a:t>
            </a:r>
            <a:r>
              <a:rPr lang="en-US" altLang="zh-CN" dirty="0">
                <a:sym typeface="+mn-ea"/>
              </a:rPr>
              <a:t>the following text in</a:t>
            </a:r>
            <a:r>
              <a:rPr lang="zh-CN" altLang="zh-CN" dirty="0">
                <a:sym typeface="+mn-ea"/>
              </a:rPr>
              <a:t>to the 11bp SFD </a:t>
            </a:r>
            <a:r>
              <a:rPr lang="en-US" altLang="zh-CN" dirty="0">
                <a:sym typeface="+mn-ea"/>
              </a:rPr>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sym typeface="+mn-ea"/>
              </a:rPr>
              <a:t>IEEE 802.11bp allows a one-time report of the time in other modes of operation, that a non-AP AMP STA can sustain, as a fixed multiplicative factor of the transmission time it can sustain.</a:t>
            </a:r>
            <a:endParaRPr lang="en-US" altLang="zh-CN" b="0" dirty="0" smtClean="0"/>
          </a:p>
          <a:p>
            <a:pPr marL="285750" indent="-285750" defTabSz="914400">
              <a:spcBef>
                <a:spcPct val="0"/>
              </a:spcBef>
              <a:buClrTx/>
              <a:buSzTx/>
              <a:buFont typeface="Arial" panose="020B0604020202020204" pitchFamily="34" charset="0"/>
              <a:buChar char="•"/>
            </a:pPr>
            <a:r>
              <a:rPr lang="en-US" altLang="zh-CN" b="0" dirty="0" smtClean="0">
                <a:sym typeface="+mn-ea"/>
              </a:rPr>
              <a:t>How the non-AP AMP STA may report these times is TBD.</a:t>
            </a:r>
            <a:endParaRPr lang="en-US" altLang="zh-CN" b="0" dirty="0" smtClean="0"/>
          </a:p>
          <a:p>
            <a:pPr marL="285750" indent="-285750" defTabSz="914400">
              <a:spcBef>
                <a:spcPct val="0"/>
              </a:spcBef>
              <a:buClrTx/>
              <a:buSzTx/>
              <a:buFont typeface="Arial" panose="020B0604020202020204" pitchFamily="34" charset="0"/>
              <a:buChar char="•"/>
            </a:pPr>
            <a:r>
              <a:rPr lang="en-US" altLang="zh-CN" b="0" dirty="0" smtClean="0">
                <a:sym typeface="+mn-ea"/>
              </a:rPr>
              <a:t>Note:</a:t>
            </a:r>
            <a:endParaRPr lang="en-US" altLang="zh-CN" b="0" dirty="0" smtClean="0"/>
          </a:p>
          <a:p>
            <a:pPr marL="742950" lvl="1" indent="-285750" defTabSz="914400">
              <a:spcBef>
                <a:spcPct val="0"/>
              </a:spcBef>
              <a:buClrTx/>
              <a:buSzTx/>
              <a:buFont typeface="Arial" panose="020B0604020202020204" pitchFamily="34" charset="0"/>
              <a:buChar char="•"/>
            </a:pPr>
            <a:r>
              <a:rPr lang="en-US" altLang="zh-CN" b="0" dirty="0" smtClean="0">
                <a:sym typeface="+mn-ea"/>
              </a:rPr>
              <a:t>Other modes of operation may include reception, channel sensing, and idle.</a:t>
            </a:r>
            <a:endParaRPr lang="en-US" altLang="zh-CN" b="0" dirty="0" smtClean="0"/>
          </a:p>
          <a:p>
            <a:pPr marL="742950" lvl="1" indent="-285750" defTabSz="914400">
              <a:spcBef>
                <a:spcPct val="0"/>
              </a:spcBef>
              <a:buClrTx/>
              <a:buSzTx/>
              <a:buFont typeface="Arial" panose="020B0604020202020204" pitchFamily="34" charset="0"/>
              <a:buChar char="•"/>
            </a:pPr>
            <a:r>
              <a:rPr lang="en-US" altLang="zh-CN" b="0" dirty="0" smtClean="0">
                <a:sym typeface="+mn-ea"/>
              </a:rPr>
              <a:t>Idle mode refers to a mode of operation with no RF activity, i.e. the non-AP AMP STA cannot transmit or receive any frames in this mode.</a:t>
            </a:r>
            <a:endParaRPr lang="en-US" altLang="zh-CN" b="0" dirty="0" smtClean="0"/>
          </a:p>
          <a:p>
            <a:pPr marL="0" lvl="0" indent="0"/>
            <a:r>
              <a:rPr lang="fr-FR" altLang="zh-CN" b="0" i="1" dirty="0">
                <a:sym typeface="+mn-ea"/>
              </a:rPr>
              <a:t>[Reference: </a:t>
            </a:r>
            <a:r>
              <a:rPr lang="fr-FR" altLang="zh-CN" b="0" i="1" dirty="0" smtClean="0">
                <a:sym typeface="+mn-ea"/>
              </a:rPr>
              <a:t>25/0788</a:t>
            </a:r>
            <a:r>
              <a:rPr lang="en-US" altLang="zh-CN" b="0" i="1" dirty="0" smtClean="0">
                <a:sym typeface="+mn-ea"/>
              </a:rPr>
              <a:t>r0</a:t>
            </a:r>
            <a:r>
              <a:rPr lang="fr-FR" altLang="zh-CN" b="0" i="1" dirty="0">
                <a:sym typeface="+mn-ea"/>
              </a:rPr>
              <a:t>, </a:t>
            </a:r>
            <a:r>
              <a:rPr lang="fr-FR" altLang="zh-CN" b="0" i="1" dirty="0" smtClean="0">
                <a:sym typeface="+mn-ea"/>
              </a:rPr>
              <a:t>25/1243r0</a:t>
            </a:r>
            <a:r>
              <a:rPr lang="fr-FR" altLang="zh-CN" b="0" i="1" dirty="0" smtClean="0">
                <a:sym typeface="+mn-ea"/>
              </a:rPr>
              <a:t>]</a:t>
            </a:r>
            <a:endParaRPr lang="fr-FR" altLang="zh-CN" b="0" i="1" dirty="0"/>
          </a:p>
          <a:p>
            <a:pPr marL="0" lvl="0" indent="0">
              <a:defRPr/>
            </a:pPr>
            <a:r>
              <a:rPr lang="en-US" altLang="zh-CN" dirty="0">
                <a:sym typeface="+mn-ea"/>
              </a:rPr>
              <a:t>Result:</a:t>
            </a:r>
            <a:endParaRPr lang="en-US" altLang="zh-CN"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dirty="0" smtClean="0">
                <a:sym typeface="+mn-ea"/>
              </a:rPr>
              <a:t>SP2: </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t>IEEE </a:t>
            </a:r>
            <a:r>
              <a:rPr lang="en-US" altLang="zh-CN" b="0" dirty="0"/>
              <a:t>802.11bp defines an AMP SP frame as one type of AMP Frame to carry AMP Service Period information</a:t>
            </a:r>
            <a:endParaRPr lang="zh-CN" altLang="zh-CN" sz="1600" dirty="0"/>
          </a:p>
          <a:p>
            <a:pPr marL="0" lvl="0" indent="0"/>
            <a:r>
              <a:rPr lang="fr-FR" altLang="zh-CN" sz="1600" b="0" i="1" dirty="0"/>
              <a:t>[Reference: </a:t>
            </a:r>
            <a:r>
              <a:rPr lang="pt-BR" altLang="zh-CN" sz="1600" b="0" i="1" dirty="0"/>
              <a:t>11-25/0039r0, 11-25/0285r1, 11-25/0787r0, </a:t>
            </a:r>
            <a:r>
              <a:rPr lang="pt-BR" altLang="zh-CN" sz="1600" b="0" i="1" dirty="0" smtClean="0"/>
              <a:t>11-25/1244r0</a:t>
            </a:r>
            <a:r>
              <a:rPr lang="fr-FR" altLang="zh-CN" sz="1600" b="0" i="1" dirty="0" smtClean="0"/>
              <a:t>]</a:t>
            </a:r>
            <a:endParaRPr lang="fr-FR" altLang="zh-CN" sz="1600" b="0" i="1" dirty="0"/>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1600" dirty="0" smtClean="0">
                <a:sym typeface="+mn-ea"/>
              </a:rPr>
              <a:t>SP3: </a:t>
            </a:r>
            <a:endParaRPr lang="en-US" altLang="zh-CN" sz="1600" dirty="0" smtClean="0">
              <a:sym typeface="+mn-ea"/>
            </a:endParaRP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t>The AMP SP Frame carries the SP ID, SP Start Time, SP Interval, and the SP Minimum Wake Duration. The SP ID serves to uniquely identify the AMP Service </a:t>
            </a:r>
            <a:r>
              <a:rPr lang="en-US" altLang="zh-CN" sz="1600" b="0" dirty="0" smtClean="0"/>
              <a:t>Period.</a:t>
            </a:r>
            <a:endParaRPr lang="en-US" altLang="zh-CN" sz="1600" b="0" dirty="0" smtClean="0"/>
          </a:p>
          <a:p>
            <a:pPr marL="0" lvl="0" indent="0" defTabSz="914400">
              <a:spcBef>
                <a:spcPct val="0"/>
              </a:spcBef>
              <a:buClrTx/>
              <a:buSzTx/>
            </a:pPr>
            <a:r>
              <a:rPr lang="fr-FR" altLang="zh-CN" sz="1400" b="0" i="1" dirty="0" smtClean="0"/>
              <a:t>[Reference</a:t>
            </a:r>
            <a:r>
              <a:rPr lang="fr-FR" altLang="zh-CN" sz="1400" b="0" i="1" dirty="0"/>
              <a:t>: </a:t>
            </a:r>
            <a:r>
              <a:rPr lang="pt-BR" altLang="zh-CN" sz="1400" b="0" i="1" dirty="0"/>
              <a:t>11-25/0039r0, 11-25/0285r1, 11-25/0787r0, 11-25/1244r0</a:t>
            </a:r>
            <a:r>
              <a:rPr lang="fr-FR" altLang="zh-CN" sz="1400" b="0" i="1" dirty="0" smtClean="0"/>
              <a:t>]</a:t>
            </a:r>
            <a:endParaRPr lang="fr-FR" altLang="zh-CN" sz="1400" b="0" i="1" dirty="0" smtClean="0"/>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SP4: </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smtClean="0"/>
              <a:t>?</a:t>
            </a:r>
            <a:endParaRPr lang="en-US" altLang="zh-CN" sz="1600" dirty="0" smtClean="0"/>
          </a:p>
          <a:p>
            <a:pPr marL="285750" indent="-285750" defTabSz="914400">
              <a:spcBef>
                <a:spcPct val="0"/>
              </a:spcBef>
              <a:buClrTx/>
              <a:buSzTx/>
              <a:buFont typeface="Arial" panose="020B0604020202020204" pitchFamily="34" charset="0"/>
              <a:buChar char="•"/>
            </a:pPr>
            <a:r>
              <a:rPr lang="en-US" altLang="zh-CN" sz="1600" b="0" dirty="0"/>
              <a:t>IEEE 802.11bp defines an AMP SP Advert frame as a variant of AMP SP Frame to carry timing synchronization information that is equivalent to the time remaining to the start of the SP. The timing synchronization information may be expressed as a function of the SP Advert Interval, and SP Advert count, or as partial TSF bits of the AMP AP’s </a:t>
            </a:r>
            <a:r>
              <a:rPr lang="en-US" altLang="zh-CN" sz="1600" b="0" dirty="0" smtClean="0"/>
              <a:t>TSF</a:t>
            </a:r>
            <a:endParaRPr lang="en-US" altLang="zh-CN" sz="1600" b="0" dirty="0" smtClean="0"/>
          </a:p>
          <a:p>
            <a:pPr marL="285750" indent="-285750" defTabSz="914400">
              <a:spcBef>
                <a:spcPct val="0"/>
              </a:spcBef>
              <a:buClrTx/>
              <a:buSzTx/>
              <a:buFont typeface="Arial" panose="020B0604020202020204" pitchFamily="34" charset="0"/>
              <a:buChar char="•"/>
            </a:pPr>
            <a:r>
              <a:rPr lang="en-US" altLang="zh-CN" sz="1600" b="0" dirty="0" smtClean="0"/>
              <a:t>Note:</a:t>
            </a:r>
            <a:endParaRPr lang="en-US" altLang="zh-CN" sz="1600" b="0" dirty="0" smtClean="0"/>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Interval is the periodicity of the AMP SP Advert </a:t>
            </a:r>
            <a:r>
              <a:rPr lang="en-US" altLang="zh-CN" sz="1400" b="0" dirty="0"/>
              <a:t>frame</a:t>
            </a:r>
            <a:r>
              <a:rPr lang="en-US" altLang="zh-CN" sz="1400" b="0" dirty="0" smtClean="0"/>
              <a:t>.</a:t>
            </a:r>
            <a:endParaRPr lang="en-US" altLang="zh-CN" sz="1400" b="0" dirty="0" smtClean="0"/>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Count is a </a:t>
            </a:r>
            <a:r>
              <a:rPr lang="en-US" altLang="zh-CN" sz="1400" b="0" dirty="0" err="1"/>
              <a:t>decremental</a:t>
            </a:r>
            <a:r>
              <a:rPr lang="en-US" altLang="zh-CN" sz="1400" b="0" dirty="0"/>
              <a:t> counter, that is counted down in each subsequent AMP SP Advert frame</a:t>
            </a:r>
            <a:endParaRPr lang="zh-CN" altLang="zh-CN" sz="1400" b="0" dirty="0"/>
          </a:p>
          <a:p>
            <a:pPr marL="285750" indent="-285750" defTabSz="914400">
              <a:spcBef>
                <a:spcPct val="0"/>
              </a:spcBef>
              <a:buClrTx/>
              <a:buSzTx/>
              <a:buFont typeface="Arial" panose="020B0604020202020204" pitchFamily="34" charset="0"/>
              <a:buChar char="•"/>
            </a:pPr>
            <a:endParaRPr lang="zh-CN" altLang="zh-CN" sz="1600" b="0" dirty="0"/>
          </a:p>
          <a:p>
            <a:pPr marL="0" lvl="0" indent="0"/>
            <a:r>
              <a:rPr lang="fr-FR" altLang="zh-CN" sz="1400" b="0" i="1" dirty="0" smtClean="0"/>
              <a:t>[</a:t>
            </a:r>
            <a:r>
              <a:rPr lang="fr-FR" altLang="zh-CN" sz="1400" b="0" i="1" dirty="0"/>
              <a:t>Reference: </a:t>
            </a:r>
            <a:r>
              <a:rPr lang="pt-BR" altLang="zh-CN" sz="1400" b="0" i="1" dirty="0"/>
              <a:t>11-25/0039r0, 11-25/0285r1, 11-25/0787r0, </a:t>
            </a:r>
            <a:r>
              <a:rPr lang="pt-BR" altLang="zh-CN" sz="1400" b="0" i="1" dirty="0" smtClean="0"/>
              <a:t>11-25/1244r0</a:t>
            </a:r>
            <a:r>
              <a:rPr lang="fr-FR" altLang="zh-CN" sz="1400" b="0" i="1" dirty="0" smtClean="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SP7: </a:t>
            </a:r>
            <a:endParaRPr lang="en-US" altLang="zh-CN" sz="2000" dirty="0" smtClean="0">
              <a:sym typeface="+mn-ea"/>
            </a:endParaRP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zh-CN" altLang="zh-CN" sz="2000" dirty="0"/>
          </a:p>
          <a:p>
            <a:pPr marL="285750" lvl="0" indent="-285750" defTabSz="914400">
              <a:spcBef>
                <a:spcPct val="0"/>
              </a:spcBef>
              <a:buClrTx/>
              <a:buSzTx/>
              <a:buFont typeface="Arial" panose="020B0604020202020204" pitchFamily="34" charset="0"/>
              <a:buChar char="•"/>
            </a:pPr>
            <a:r>
              <a:rPr lang="en-US" altLang="zh-CN" sz="2000" b="0" dirty="0"/>
              <a:t>I</a:t>
            </a:r>
            <a:r>
              <a:rPr lang="en-US" altLang="zh-CN" sz="2000" b="0" dirty="0" smtClean="0"/>
              <a:t>EEE </a:t>
            </a:r>
            <a:r>
              <a:rPr lang="en-US" altLang="zh-CN" sz="2000" b="0" dirty="0"/>
              <a:t>802.11bp defines a broadcast AMP frame to carry non-short AMP TSF in the Frame Body</a:t>
            </a:r>
            <a:r>
              <a:rPr lang="en-US" altLang="zh-CN" sz="2000" b="0" dirty="0" smtClean="0"/>
              <a:t>.</a:t>
            </a:r>
            <a:endParaRPr lang="en-US" altLang="zh-CN" sz="2000" b="0" dirty="0" smtClean="0"/>
          </a:p>
          <a:p>
            <a:pPr marL="0" lvl="0" indent="0" defTabSz="914400">
              <a:spcBef>
                <a:spcPct val="0"/>
              </a:spcBef>
              <a:buClrTx/>
              <a:buSzTx/>
            </a:pPr>
            <a:r>
              <a:rPr lang="fr-FR" altLang="zh-CN" b="0" i="1" dirty="0" smtClean="0"/>
              <a:t>[Reference</a:t>
            </a:r>
            <a:r>
              <a:rPr lang="fr-FR" altLang="zh-CN" b="0" i="1" dirty="0"/>
              <a:t>: </a:t>
            </a:r>
            <a:r>
              <a:rPr lang="pt-BR" altLang="zh-CN" b="0" i="1" dirty="0"/>
              <a:t>11-25/0039r0, 11-25/0285r1, 11-25/0787r0, 11-25/1247r0</a:t>
            </a:r>
            <a:r>
              <a:rPr lang="fr-FR" altLang="zh-CN" b="0" i="1" dirty="0" smtClean="0"/>
              <a:t>]</a:t>
            </a: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r>
              <a:rPr lang="en-US" altLang="zh-CN" sz="2000" dirty="0" smtClean="0">
                <a:sym typeface="+mn-ea"/>
              </a:rPr>
              <a:t>SP8	: </a:t>
            </a:r>
            <a:endParaRPr lang="en-US" altLang="zh-CN" sz="2000" dirty="0">
              <a:sym typeface="+mn-ea"/>
            </a:endParaRPr>
          </a:p>
          <a:p>
            <a:pPr marL="0" lvl="0" indent="0" defTabSz="914400">
              <a:spcBef>
                <a:spcPct val="0"/>
              </a:spcBef>
              <a:buClrTx/>
              <a:buSzTx/>
            </a:pPr>
            <a:r>
              <a:rPr lang="zh-CN" altLang="zh-CN" sz="2000" dirty="0"/>
              <a:t>Do you agree to add </a:t>
            </a:r>
            <a:r>
              <a:rPr lang="en-US" altLang="zh-CN" sz="2000" dirty="0"/>
              <a:t>the following text in</a:t>
            </a:r>
            <a:r>
              <a:rPr lang="zh-CN" altLang="zh-CN" sz="2000" dirty="0"/>
              <a:t>to the 11bp SFD </a:t>
            </a:r>
            <a:r>
              <a:rPr lang="en-US" altLang="zh-CN" sz="2000" dirty="0" smtClean="0"/>
              <a:t>?</a:t>
            </a:r>
            <a:endParaRPr lang="en-US" altLang="zh-CN" sz="2000" dirty="0" smtClean="0"/>
          </a:p>
          <a:p>
            <a:pPr marL="285750" indent="-285750" defTabSz="914400">
              <a:spcBef>
                <a:spcPct val="0"/>
              </a:spcBef>
              <a:buClrTx/>
              <a:buSzTx/>
              <a:buFont typeface="Arial" panose="020B0604020202020204" pitchFamily="34" charset="0"/>
              <a:buChar char="•"/>
            </a:pPr>
            <a:r>
              <a:rPr lang="en-US" altLang="zh-CN" sz="2000" b="0" dirty="0"/>
              <a:t>The length of the non-short AMP TSF field is 24 bits. The AMP TSF field carries the partial TSF bits [6:29] of the AMP AP’s </a:t>
            </a:r>
            <a:r>
              <a:rPr lang="en-US" altLang="zh-CN" sz="2000" b="0" dirty="0" smtClean="0"/>
              <a:t>TSF.</a:t>
            </a:r>
            <a:endParaRPr lang="zh-CN" altLang="zh-CN" sz="2000" b="0" dirty="0"/>
          </a:p>
          <a:p>
            <a:pPr marL="0" lvl="0" indent="0"/>
            <a:r>
              <a:rPr lang="fr-FR" altLang="zh-CN" b="0" i="1" dirty="0" smtClean="0"/>
              <a:t>[</a:t>
            </a:r>
            <a:r>
              <a:rPr lang="fr-FR" altLang="zh-CN" b="0" i="1" dirty="0"/>
              <a:t>Reference: </a:t>
            </a:r>
            <a:r>
              <a:rPr lang="pt-BR" altLang="zh-CN" b="0" i="1" dirty="0"/>
              <a:t>11-25/0039r0, 11-25/0285r1, 11-25/0787r0, 11-25/1247r0</a:t>
            </a:r>
            <a:r>
              <a:rPr lang="fr-FR" altLang="zh-CN" b="0" i="1" dirty="0" smtClean="0"/>
              <a:t>]</a:t>
            </a:r>
            <a:endParaRPr lang="fr-FR" altLang="zh-CN" b="0" i="1" dirty="0"/>
          </a:p>
          <a:p>
            <a:pPr marL="0" lvl="0" indent="0">
              <a:defRPr/>
            </a:pPr>
            <a:r>
              <a:rPr lang="en-US" altLang="zh-CN" dirty="0">
                <a:sym typeface="+mn-ea"/>
              </a:rPr>
              <a:t>Result: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SP10: [</a:t>
            </a:r>
            <a:r>
              <a:rPr lang="en-US" altLang="zh-CN" sz="2000" dirty="0" smtClean="0">
                <a:highlight>
                  <a:srgbClr val="FFFF00"/>
                </a:highlight>
                <a:sym typeface="+mn-ea"/>
              </a:rPr>
              <a:t>deferred</a:t>
            </a:r>
            <a:r>
              <a:rPr lang="en-US" altLang="zh-CN" sz="2000" dirty="0" smtClean="0">
                <a:sym typeface="+mn-ea"/>
              </a:rPr>
              <a:t>]</a:t>
            </a:r>
            <a:endParaRPr lang="en-US" altLang="zh-CN" sz="2000" dirty="0" smtClean="0">
              <a:sym typeface="+mn-ea"/>
            </a:endParaRP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en-US" altLang="zh-CN" sz="2000" dirty="0" smtClean="0"/>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a:t>IEEE 802.11bp defines AWUR frame as one type of AMP frame with the Frame Body including WUR Frame (excluding FCS</a:t>
            </a:r>
            <a:r>
              <a:rPr lang="en-US" altLang="zh-CN" sz="2000" b="0" dirty="0"/>
              <a:t>). </a:t>
            </a:r>
            <a:endParaRPr lang="en-US" altLang="zh-CN" sz="2000" b="0" dirty="0" smtClean="0"/>
          </a:p>
          <a:p>
            <a:pPr marL="285750" indent="-285750" defTabSz="914400">
              <a:spcBef>
                <a:spcPct val="0"/>
              </a:spcBef>
              <a:buClrTx/>
              <a:buSzTx/>
              <a:buFont typeface="Arial" panose="020B0604020202020204" pitchFamily="34" charset="0"/>
              <a:buChar char="•"/>
            </a:pPr>
            <a:r>
              <a:rPr lang="en-US" altLang="zh-CN" sz="2000" b="0" dirty="0" smtClean="0"/>
              <a:t>Note</a:t>
            </a:r>
            <a:r>
              <a:rPr lang="en-US" altLang="zh-CN" sz="2000" b="0" dirty="0"/>
              <a:t>: AWUR means Ambient Wake-up Radio</a:t>
            </a: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0" lvl="0" indent="0" defTabSz="914400">
              <a:spcBef>
                <a:spcPct val="0"/>
              </a:spcBef>
              <a:buClrTx/>
              <a:buSzTx/>
            </a:pPr>
            <a:r>
              <a:rPr lang="fr-FR" altLang="zh-CN" b="0" i="1" dirty="0" smtClean="0"/>
              <a:t>[Reference: </a:t>
            </a:r>
            <a:r>
              <a:rPr lang="pt-BR" altLang="zh-CN" b="0" i="1" dirty="0" smtClean="0"/>
              <a:t>11-25/1246r0</a:t>
            </a:r>
            <a:r>
              <a:rPr lang="fr-FR" altLang="zh-CN" b="0" i="1" dirty="0" smtClean="0"/>
              <a:t>]</a:t>
            </a:r>
            <a:endParaRPr lang="fr-FR" altLang="zh-CN" b="0" i="1" dirty="0" smtClean="0"/>
          </a:p>
          <a:p>
            <a:pPr marL="0" lvl="0" indent="0" defTabSz="914400">
              <a:spcBef>
                <a:spcPct val="0"/>
              </a:spcBef>
              <a:buClrTx/>
              <a:buSzTx/>
            </a:pP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pic>
        <p:nvPicPr>
          <p:cNvPr id="40962" name="Picture 2" descr="https://www.ieee802.org/11/email/stds-802-11-tgbp/pngpebF1Kh3a3.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429001" y="3694866"/>
            <a:ext cx="5888244" cy="7247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 </a:t>
            </a:r>
            <a:endParaRPr lang="en-US"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 </a:t>
            </a:r>
            <a:r>
              <a:rPr lang="en-US" altLang="zh-CN" dirty="0">
                <a:sym typeface="+mn-ea"/>
              </a:rPr>
              <a:t>?</a:t>
            </a:r>
            <a:endParaRPr lang="en-US" altLang="zh-CN" dirty="0">
              <a:sym typeface="+mn-ea"/>
            </a:endParaRPr>
          </a:p>
          <a:p>
            <a:pPr marL="0" lvl="0" indent="0" defTabSz="914400">
              <a:spcBef>
                <a:spcPct val="0"/>
              </a:spcBef>
              <a:buClrTx/>
              <a:buSzTx/>
            </a:pPr>
            <a:endParaRPr lang="en-US" altLang="zh-CN" dirty="0"/>
          </a:p>
          <a:p>
            <a:pPr marL="0" lvl="0" indent="0" defTabSz="914400">
              <a:spcBef>
                <a:spcPct val="0"/>
              </a:spcBef>
              <a:buClrTx/>
              <a:buSzTx/>
            </a:pPr>
            <a:r>
              <a:rPr lang="en-US" altLang="zh-CN" dirty="0">
                <a:sym typeface="+mn-ea"/>
              </a:rPr>
              <a:t>T</a:t>
            </a:r>
            <a:r>
              <a:rPr lang="zh-CN" altLang="zh-CN" dirty="0">
                <a:sym typeface="+mn-ea"/>
              </a:rPr>
              <a:t>he AMP frame consists of the following basic components:</a:t>
            </a:r>
            <a:endParaRPr lang="zh-CN" altLang="zh-CN" dirty="0"/>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lvl="0" indent="0" defTabSz="914400">
              <a:spcBef>
                <a:spcPct val="0"/>
              </a:spcBef>
              <a:buClrTx/>
              <a:buSzTx/>
              <a:buFontTx/>
              <a:buChar char="•"/>
            </a:pPr>
            <a:r>
              <a:rPr lang="zh-CN" altLang="zh-CN" dirty="0">
                <a:sym typeface="+mn-ea"/>
              </a:rPr>
              <a:t>A MAC header</a:t>
            </a:r>
            <a:endParaRPr lang="zh-CN" altLang="zh-CN" dirty="0"/>
          </a:p>
          <a:p>
            <a:pPr marL="0" lvl="0" indent="0" defTabSz="914400">
              <a:spcBef>
                <a:spcPct val="0"/>
              </a:spcBef>
              <a:buClrTx/>
              <a:buSzTx/>
              <a:buFontTx/>
              <a:buChar char="•"/>
            </a:pPr>
            <a:r>
              <a:rPr lang="zh-CN" altLang="zh-CN" dirty="0">
                <a:sym typeface="+mn-ea"/>
              </a:rPr>
              <a:t>A variable-length frame body, which if present, contains information specific to the frame type</a:t>
            </a:r>
            <a:endParaRPr lang="zh-CN" altLang="zh-CN" dirty="0"/>
          </a:p>
          <a:p>
            <a:pPr marL="0" lvl="0" indent="0" defTabSz="914400">
              <a:spcBef>
                <a:spcPct val="0"/>
              </a:spcBef>
              <a:buClrTx/>
              <a:buSzTx/>
              <a:buFontTx/>
              <a:buChar char="•"/>
            </a:pPr>
            <a:r>
              <a:rPr lang="zh-CN" altLang="zh-CN" dirty="0">
                <a:sym typeface="+mn-ea"/>
              </a:rPr>
              <a:t>An FCS, which contains either a TBD-bit CRC or a TBD16-bit MIC</a:t>
            </a:r>
            <a:endParaRPr lang="zh-CN" altLang="zh-CN" dirty="0"/>
          </a:p>
          <a:p>
            <a:pPr marL="457200" lvl="1" indent="0" defTabSz="914400">
              <a:spcBef>
                <a:spcPct val="0"/>
              </a:spcBef>
              <a:buClrTx/>
              <a:buSzTx/>
              <a:buFontTx/>
              <a:buChar char="•"/>
            </a:pPr>
            <a:r>
              <a:rPr lang="zh-CN" altLang="zh-CN" dirty="0">
                <a:sym typeface="+mn-ea"/>
              </a:rPr>
              <a:t>Whether FCS is always present or not for backscatter PPDUs is TBD</a:t>
            </a:r>
            <a:endParaRPr lang="zh-CN" altLang="zh-CN" b="1" dirty="0">
              <a:cs typeface="+mn-cs"/>
            </a:endParaRPr>
          </a:p>
          <a:p>
            <a:pPr marL="0" lvl="0" indent="0" defTabSz="914400">
              <a:spcBef>
                <a:spcPct val="0"/>
              </a:spcBef>
              <a:buClrTx/>
              <a:buSzTx/>
              <a:buFontTx/>
              <a:buChar char="•"/>
            </a:pPr>
            <a:r>
              <a:rPr lang="zh-CN" altLang="zh-CN" dirty="0">
                <a:sym typeface="+mn-ea"/>
              </a:rPr>
              <a:t>Note: With the length of the AMP frame being expressed in octets</a:t>
            </a:r>
            <a:endParaRPr lang="zh-CN" altLang="zh-CN" b="1" dirty="0">
              <a:cs typeface="+mn-cs"/>
            </a:endParaRPr>
          </a:p>
          <a:p>
            <a:pPr marL="0" lvl="0" indent="0" defTabSz="914400">
              <a:spcBef>
                <a:spcPct val="0"/>
              </a:spcBef>
              <a:buClrTx/>
              <a:buSzTx/>
            </a:pPr>
            <a:endParaRPr lang="en-US" altLang="zh-CN" dirty="0" smtClean="0"/>
          </a:p>
          <a:p>
            <a:pPr marL="0" indent="0">
              <a:defRPr/>
            </a:pPr>
            <a:endParaRPr lang="en-US" altLang="zh-CN" sz="1600" dirty="0"/>
          </a:p>
          <a:p>
            <a:pPr marL="0" indent="0">
              <a:defRPr/>
            </a:pPr>
            <a:endParaRPr lang="zh-CN" altLang="zh-CN" sz="1600" dirty="0"/>
          </a:p>
          <a:p>
            <a:pPr marL="0" indent="0">
              <a:buNone/>
            </a:pPr>
            <a:r>
              <a:rPr lang="en-US" altLang="zh-CN" sz="1600" b="0" i="1" dirty="0">
                <a:sym typeface="+mn-ea"/>
              </a:rPr>
              <a:t>[Reference contributions: </a:t>
            </a:r>
            <a:r>
              <a:rPr lang="en-US" altLang="zh-CN" sz="1600" b="0" i="1" dirty="0"/>
              <a:t>11-25/0776r2</a:t>
            </a:r>
            <a:r>
              <a:rPr lang="en-US" altLang="zh-CN" sz="1600" b="0" i="1" dirty="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nvGraphicFramePr>
        <p:xfrm>
          <a:off x="4495641" y="4495641"/>
          <a:ext cx="2552700" cy="304800"/>
        </p:xfrm>
        <a:graphic>
          <a:graphicData uri="http://schemas.openxmlformats.org/drawingml/2006/table">
            <a:tbl>
              <a:tblPr/>
              <a:tblGrid>
                <a:gridCol w="965200"/>
                <a:gridCol w="965200"/>
                <a:gridCol w="622300"/>
              </a:tblGrid>
              <a:tr h="381000">
                <a:tc>
                  <a:txBody>
                    <a:bodyPr/>
                    <a:lstStyle/>
                    <a:p>
                      <a:pPr marL="0" marR="0" algn="ctr">
                        <a:lnSpc>
                          <a:spcPts val="800"/>
                        </a:lnSpc>
                        <a:spcBef>
                          <a:spcPts val="0"/>
                        </a:spcBef>
                        <a:spcAft>
                          <a:spcPts val="0"/>
                        </a:spcAft>
                      </a:pPr>
                      <a:r>
                        <a:rPr lang="en-US" sz="1100" b="1">
                          <a:solidFill>
                            <a:srgbClr val="000000"/>
                          </a:solidFill>
                          <a:effectLst/>
                          <a:latin typeface="Aptos"/>
                        </a:rPr>
                        <a:t>MAC Header</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Frame Body</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FCS</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r>
              <a:rPr lang="en-US"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endParaRPr lang="en-US" altLang="zh-CN" dirty="0">
              <a:sym typeface="+mn-ea"/>
            </a:endParaRPr>
          </a:p>
          <a:p>
            <a:endParaRPr lang="en-US" altLang="zh-CN" dirty="0">
              <a:sym typeface="+mn-ea"/>
            </a:endParaRPr>
          </a:p>
          <a:p>
            <a:r>
              <a:rPr lang="en-US" altLang="zh-CN" dirty="0">
                <a:sym typeface="+mn-ea"/>
              </a:rPr>
              <a:t>There’s</a:t>
            </a:r>
            <a:r>
              <a:rPr lang="en-US" altLang="zh-CN" dirty="0">
                <a:sym typeface="+mn-ea"/>
              </a:rPr>
              <a:t> an indication within an AMP PPDU to differentiate between</a:t>
            </a:r>
            <a:endParaRPr lang="en-US" altLang="zh-CN" b="0" dirty="0"/>
          </a:p>
          <a:p>
            <a:pPr marL="285750" indent="-285750">
              <a:buFont typeface="Arial" panose="020B0604020202020204" pitchFamily="34" charset="0"/>
              <a:buChar char="•"/>
            </a:pPr>
            <a:r>
              <a:rPr lang="en-US" altLang="zh-CN" b="0" dirty="0">
                <a:sym typeface="+mn-ea"/>
              </a:rPr>
              <a:t>AMP frames for monostatic and </a:t>
            </a:r>
            <a:r>
              <a:rPr lang="en-US" altLang="zh-CN" b="0" dirty="0" err="1">
                <a:sym typeface="+mn-ea"/>
              </a:rPr>
              <a:t>bistatic</a:t>
            </a:r>
            <a:r>
              <a:rPr lang="en-US" altLang="zh-CN" b="0" dirty="0">
                <a:sym typeface="+mn-ea"/>
              </a:rPr>
              <a:t> backscatter use cases</a:t>
            </a:r>
            <a:endParaRPr lang="en-US" altLang="zh-CN" b="0" dirty="0"/>
          </a:p>
          <a:p>
            <a:pPr marL="628650" lvl="1" indent="-285750">
              <a:buFont typeface="Arial" panose="020B0604020202020204" pitchFamily="34" charset="0"/>
              <a:buChar char="•"/>
            </a:pPr>
            <a:r>
              <a:rPr lang="en-US" altLang="zh-CN" dirty="0">
                <a:sym typeface="+mn-ea"/>
              </a:rPr>
              <a:t>Referring to these as RFID AMP frames backscatter PPDU.</a:t>
            </a:r>
            <a:endParaRPr lang="en-US" altLang="zh-CN" dirty="0"/>
          </a:p>
          <a:p>
            <a:pPr marL="285750" indent="-285750">
              <a:buFont typeface="Arial" panose="020B0604020202020204" pitchFamily="34" charset="0"/>
              <a:buChar char="•"/>
            </a:pPr>
            <a:r>
              <a:rPr lang="en-US" altLang="zh-CN" b="0" dirty="0">
                <a:sym typeface="+mn-ea"/>
              </a:rPr>
              <a:t>AMP frames for AMP-enabled STA and Active TX UL use cases</a:t>
            </a:r>
            <a:endParaRPr lang="en-US" altLang="zh-CN" b="0" dirty="0"/>
          </a:p>
          <a:p>
            <a:pPr marL="628650" lvl="1" indent="-285750">
              <a:buFont typeface="Arial" panose="020B0604020202020204" pitchFamily="34" charset="0"/>
              <a:buChar char="•"/>
            </a:pPr>
            <a:r>
              <a:rPr lang="en-US" altLang="zh-CN" dirty="0">
                <a:sym typeface="+mn-ea"/>
              </a:rPr>
              <a:t>Referring to these as AMP frames non-backscatter PPDU.</a:t>
            </a:r>
            <a:endParaRPr lang="en-US" altLang="zh-CN" dirty="0"/>
          </a:p>
          <a:p>
            <a:pPr marL="285750" indent="-285750">
              <a:buFont typeface="Arial" panose="020B0604020202020204" pitchFamily="34" charset="0"/>
              <a:buChar char="•"/>
            </a:pPr>
            <a:r>
              <a:rPr lang="en-US" altLang="zh-CN" b="0" dirty="0">
                <a:sym typeface="+mn-ea"/>
              </a:rPr>
              <a:t>The indication is TBD</a:t>
            </a:r>
            <a:endParaRPr lang="en-US" altLang="zh-CN" b="0" dirty="0"/>
          </a:p>
          <a:p>
            <a:pPr marL="0" indent="0">
              <a:defRPr/>
            </a:pPr>
            <a:endParaRPr lang="zh-CN" altLang="zh-CN" dirty="0"/>
          </a:p>
          <a:p>
            <a:pPr marL="0" indent="0">
              <a:buNone/>
            </a:pPr>
            <a:r>
              <a:rPr lang="en-US" altLang="zh-CN" b="0" i="1" dirty="0">
                <a:sym typeface="+mn-ea"/>
              </a:rPr>
              <a:t>[Reference contributions: 11-25/0776r2]</a:t>
            </a:r>
            <a:endParaRPr lang="en-US" altLang="zh-CN" b="0" i="1" dirty="0">
              <a:sym typeface="+mn-ea"/>
            </a:endParaRP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indent="0">
              <a:defRPr/>
            </a:pPr>
            <a:endParaRPr lang="en-US" altLang="zh-CN" sz="1600" dirty="0" smtClean="0"/>
          </a:p>
          <a:p>
            <a:pPr marL="0" indent="0">
              <a:defRPr/>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endParaRPr lang="en-US" altLang="zh-CN" dirty="0">
              <a:sym typeface="+mn-ea"/>
            </a:endParaRPr>
          </a:p>
          <a:p>
            <a:pPr marL="0" lvl="0" indent="0" defTabSz="914400">
              <a:spcBef>
                <a:spcPct val="0"/>
              </a:spcBef>
              <a:buClrTx/>
              <a:buSzTx/>
            </a:pPr>
            <a:r>
              <a:rPr lang="en-US" altLang="zh-CN" dirty="0">
                <a:sym typeface="+mn-ea"/>
              </a:rPr>
              <a:t>T</a:t>
            </a:r>
            <a:r>
              <a:rPr lang="zh-CN" altLang="zh-CN" dirty="0">
                <a:sym typeface="+mn-ea"/>
              </a:rPr>
              <a:t>he MAC Header of the AMP frame comprises Frame Control, ID, and Type Dependent Control fields</a:t>
            </a:r>
            <a:r>
              <a:rPr lang="en-US" altLang="zh-CN" dirty="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Note: For WUR frame types the Frame Control field inherits from 11ba </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is TBD</a:t>
            </a:r>
            <a:endParaRPr lang="zh-CN" altLang="zh-CN" dirty="0">
              <a:cs typeface="+mn-cs"/>
            </a:endParaRPr>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indent="0">
              <a:defRPr/>
            </a:pPr>
            <a:endParaRPr lang="zh-CN" altLang="zh-CN" dirty="0"/>
          </a:p>
          <a:p>
            <a:pPr marL="0" indent="0">
              <a:buNone/>
            </a:pPr>
            <a:r>
              <a:rPr lang="en-US" altLang="zh-CN" b="0" i="1" dirty="0">
                <a:sym typeface="+mn-ea"/>
              </a:rPr>
              <a:t>[Reference contributions: 11-25/0776r2]</a:t>
            </a:r>
            <a:endParaRPr lang="en-US" altLang="zh-CN" b="0" i="1" dirty="0">
              <a:sym typeface="+mn-ea"/>
            </a:endParaRPr>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nvGraphicFramePr>
        <p:xfrm>
          <a:off x="4724436" y="4648168"/>
          <a:ext cx="3340080" cy="781050"/>
        </p:xfrm>
        <a:graphic>
          <a:graphicData uri="http://schemas.openxmlformats.org/drawingml/2006/table">
            <a:tbl>
              <a:tblPr/>
              <a:tblGrid>
                <a:gridCol w="477154"/>
                <a:gridCol w="822680"/>
                <a:gridCol w="789773"/>
                <a:gridCol w="1250473"/>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X</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Y</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Z</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SP2a: [</a:t>
            </a:r>
            <a:r>
              <a:rPr lang="en-US" altLang="zh-CN" dirty="0" smtClean="0">
                <a:highlight>
                  <a:srgbClr val="FFFF00"/>
                </a:highlight>
                <a:sym typeface="+mn-ea"/>
              </a:rPr>
              <a:t>deferred</a:t>
            </a:r>
            <a:r>
              <a:rPr lang="en-US" altLang="zh-CN" dirty="0" smtClean="0">
                <a:sym typeface="+mn-ea"/>
              </a:rPr>
              <a:t>]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pPr>
            <a:r>
              <a:rPr lang="zh-CN" altLang="zh-CN" dirty="0" smtClean="0"/>
              <a:t>Do </a:t>
            </a:r>
            <a:r>
              <a:rPr lang="zh-CN" altLang="zh-CN" dirty="0"/>
              <a:t>you support that the MAC Header of the non-backscatter AMP frames comprises Frame Control, ID, and Type Dependent Control fields:</a:t>
            </a:r>
            <a:endParaRPr lang="zh-CN" altLang="zh-CN" dirty="0"/>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cs typeface="+mn-cs"/>
              </a:rPr>
              <a:t>Values 0 to 4 of the Type field identify baseline WUR frame types</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cs typeface="+mn-cs"/>
              </a:rPr>
              <a:t>One value of the Type is assigned to AMP Trigger frame (e.g., value 5 of Type)</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cs typeface="+mn-cs"/>
              </a:rPr>
              <a:t>Another value of the Type is assigned to AMP Ack frame and AMP Data frame (e.g., value 6 of Type)</a:t>
            </a:r>
            <a:endParaRPr lang="zh-CN" altLang="zh-CN" dirty="0">
              <a:cs typeface="+mn-cs"/>
            </a:endParaRP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cs typeface="+mn-cs"/>
              </a:rPr>
              <a:t>Note: AMP Wake Up frame is expected to use the same format and Type value as WUR Wake-Up frame</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for the new types is TBD</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endParaRPr lang="zh-CN" altLang="zh-CN" dirty="0">
              <a:cs typeface="+mn-cs"/>
            </a:endParaRP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endParaRPr lang="en-US" altLang="zh-CN" sz="1600" b="0" i="1" dirty="0">
              <a:sym typeface="+mn-ea"/>
            </a:endParaRP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8" name="表格 7"/>
          <p:cNvGraphicFramePr>
            <a:graphicFrameLocks noGrp="1"/>
          </p:cNvGraphicFramePr>
          <p:nvPr/>
        </p:nvGraphicFramePr>
        <p:xfrm>
          <a:off x="5257822" y="5322251"/>
          <a:ext cx="3301472" cy="965200"/>
        </p:xfrm>
        <a:graphic>
          <a:graphicData uri="http://schemas.openxmlformats.org/drawingml/2006/table">
            <a:tbl>
              <a:tblPr/>
              <a:tblGrid>
                <a:gridCol w="245854"/>
                <a:gridCol w="878051"/>
                <a:gridCol w="842929"/>
                <a:gridCol w="1334638"/>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Control</a:t>
                      </a:r>
                      <a:endParaRPr lang="en-US" sz="1100" dirty="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12</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dirty="0">
                          <a:solidFill>
                            <a:srgbClr val="000000"/>
                          </a:solidFill>
                          <a:effectLst/>
                          <a:latin typeface="Aptos"/>
                        </a:rPr>
                        <a:t>12</a:t>
                      </a:r>
                      <a:endParaRPr lang="zh-CN" alt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SP2b: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endParaRPr lang="en-US" altLang="zh-CN" dirty="0">
              <a:sym typeface="+mn-ea"/>
            </a:endParaRPr>
          </a:p>
          <a:p>
            <a:pPr marL="0" lvl="0" indent="0" defTabSz="914400">
              <a:spcBef>
                <a:spcPct val="0"/>
              </a:spcBef>
              <a:buClrTx/>
              <a:buSzTx/>
            </a:pPr>
            <a:r>
              <a:rPr lang="en-US" altLang="zh-CN" dirty="0">
                <a:sym typeface="+mn-ea"/>
              </a:rPr>
              <a:t>T</a:t>
            </a:r>
            <a:r>
              <a:rPr lang="zh-CN" altLang="zh-CN" dirty="0">
                <a:sym typeface="+mn-ea"/>
              </a:rPr>
              <a:t>he MAC Header of the backscatter AMP frame comprises Frame Control, ID, and Type Dependent Control </a:t>
            </a:r>
            <a:r>
              <a:rPr lang="zh-CN" altLang="zh-CN" dirty="0" smtClean="0">
                <a:sym typeface="+mn-ea"/>
              </a:rPr>
              <a:t>fields</a:t>
            </a:r>
            <a:r>
              <a:rPr lang="zh-CN" altLang="en-US" dirty="0" smtClean="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backscatter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One value of the Type field is assigned to backscatter AMP Trigger frame</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sym typeface="+mn-ea"/>
              </a:rPr>
              <a:t>Another value of the Type field is assigned to the backscatter Ack frame and to the backscatter Data frame</a:t>
            </a:r>
            <a:endParaRPr lang="zh-CN" altLang="zh-CN" dirty="0">
              <a:cs typeface="+mn-cs"/>
            </a:endParaRPr>
          </a:p>
          <a:p>
            <a:pPr marL="1200150" lvl="2" indent="-285750" defTabSz="914400">
              <a:spcBef>
                <a:spcPct val="0"/>
              </a:spcBef>
              <a:buClrTx/>
              <a:buSzTx/>
              <a:buFont typeface="Arial" panose="020B0604020202020204" pitchFamily="34" charset="0"/>
              <a:buChar char="•"/>
            </a:pPr>
            <a:r>
              <a:rPr lang="zh-CN" altLang="zh-CN" dirty="0">
                <a:sym typeface="+mn-ea"/>
              </a:rPr>
              <a:t>TBD if same or different values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backscatter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 and has a length of 16 bits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for the new types is TBD</a:t>
            </a:r>
            <a:endParaRPr lang="zh-CN" altLang="zh-CN" dirty="0">
              <a:cs typeface="+mn-cs"/>
            </a:endParaRPr>
          </a:p>
          <a:p>
            <a:pPr marL="0" lvl="0" indent="0" defTabSz="914400">
              <a:spcBef>
                <a:spcPct val="0"/>
              </a:spcBef>
              <a:buClrTx/>
              <a:buSzTx/>
            </a:pPr>
            <a:endParaRPr lang="zh-CN" altLang="zh-CN" dirty="0"/>
          </a:p>
          <a:p>
            <a:pPr marL="0" indent="0">
              <a:buNone/>
            </a:pPr>
            <a:r>
              <a:rPr lang="en-US" altLang="zh-CN" b="0" i="1" dirty="0" smtClean="0">
                <a:sym typeface="+mn-ea"/>
              </a:rPr>
              <a:t>[</a:t>
            </a:r>
            <a:r>
              <a:rPr lang="en-US" altLang="zh-CN" b="0" i="1" dirty="0">
                <a:sym typeface="+mn-ea"/>
              </a:rPr>
              <a:t>Reference contributions: 11-25/0776r2]</a:t>
            </a:r>
            <a:endParaRPr lang="en-US" altLang="zh-CN" b="0" i="1" dirty="0">
              <a:sym typeface="+mn-ea"/>
            </a:endParaRP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格 6"/>
          <p:cNvGraphicFramePr>
            <a:graphicFrameLocks noGrp="1"/>
          </p:cNvGraphicFramePr>
          <p:nvPr/>
        </p:nvGraphicFramePr>
        <p:xfrm>
          <a:off x="5793111" y="5410156"/>
          <a:ext cx="3492476" cy="781050"/>
        </p:xfrm>
        <a:graphic>
          <a:graphicData uri="http://schemas.openxmlformats.org/drawingml/2006/table">
            <a:tbl>
              <a:tblPr/>
              <a:tblGrid>
                <a:gridCol w="498925"/>
                <a:gridCol w="860216"/>
                <a:gridCol w="825807"/>
                <a:gridCol w="1307528"/>
              </a:tblGrid>
              <a:tr h="38100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Type Dependent</a:t>
                      </a:r>
                      <a:endParaRPr lang="en-US" sz="1100" dirty="0">
                        <a:solidFill>
                          <a:srgbClr val="000000"/>
                        </a:solidFill>
                        <a:effectLst/>
                        <a:latin typeface="Aptos"/>
                      </a:endParaRPr>
                    </a:p>
                    <a:p>
                      <a:pPr marL="0" marR="0" algn="ctr">
                        <a:lnSpc>
                          <a:spcPts val="800"/>
                        </a:lnSpc>
                        <a:spcBef>
                          <a:spcPts val="0"/>
                        </a:spcBef>
                        <a:spcAft>
                          <a:spcPts val="0"/>
                        </a:spcAft>
                      </a:pPr>
                      <a:r>
                        <a:rPr lang="en-US" sz="1100" b="1" dirty="0">
                          <a:solidFill>
                            <a:srgbClr val="000000"/>
                          </a:solidFill>
                          <a:effectLst/>
                          <a:latin typeface="Aptos"/>
                        </a:rPr>
                        <a:t>Control</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16</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16 or 8</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10"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a:t>
            </a:r>
            <a:r>
              <a:rPr lang="en-US" altLang="zh-CN" dirty="0" smtClean="0">
                <a:sym typeface="+mn-ea"/>
              </a:rPr>
              <a:t>Do </a:t>
            </a:r>
            <a:r>
              <a:rPr lang="en-US" altLang="zh-CN" dirty="0">
                <a:sym typeface="+mn-ea"/>
              </a:rPr>
              <a:t>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endParaRPr lang="en-US" altLang="zh-CN" dirty="0">
              <a:sym typeface="+mn-ea"/>
            </a:endParaRPr>
          </a:p>
          <a:p>
            <a:pPr marL="0" lvl="0" indent="0">
              <a:defRPr/>
            </a:pPr>
            <a:r>
              <a:rPr lang="en-US" altLang="zh-CN" dirty="0">
                <a:sym typeface="+mn-ea"/>
              </a:rPr>
              <a:t>The Frame Control field of the AMP frame is 8 bits?</a:t>
            </a:r>
            <a:endParaRPr lang="en-US" altLang="zh-CN" b="0" dirty="0"/>
          </a:p>
          <a:p>
            <a:pPr marL="285750" indent="-285750">
              <a:buFont typeface="Arial" panose="020B0604020202020204" pitchFamily="34" charset="0"/>
              <a:buChar char="•"/>
            </a:pPr>
            <a:r>
              <a:rPr lang="en-US" altLang="zh-CN" b="0" dirty="0">
                <a:sym typeface="+mn-ea"/>
              </a:rPr>
              <a:t>Type field uses the first 3 bits of the Frame Control</a:t>
            </a:r>
            <a:endParaRPr lang="en-US" altLang="zh-CN" b="0" dirty="0"/>
          </a:p>
          <a:p>
            <a:pPr marL="285750" indent="-285750">
              <a:buFont typeface="Arial" panose="020B0604020202020204" pitchFamily="34" charset="0"/>
              <a:buChar char="•"/>
            </a:pPr>
            <a:r>
              <a:rPr lang="en-US" altLang="zh-CN" b="0" dirty="0">
                <a:sym typeface="+mn-ea"/>
              </a:rPr>
              <a:t>Whether the Type field is the first field of the Frame Control field is TBD</a:t>
            </a: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endParaRPr lang="en-US" altLang="zh-CN" dirty="0"/>
          </a:p>
          <a:p>
            <a:pPr marL="0" lvl="0" indent="0">
              <a:defRPr/>
            </a:pPr>
            <a:endParaRPr lang="en-US" altLang="zh-CN" dirty="0">
              <a:sym typeface="+mn-ea"/>
            </a:endParaRPr>
          </a:p>
          <a:p>
            <a:pPr marL="0" lvl="0" indent="0">
              <a:defRPr/>
            </a:pPr>
            <a:r>
              <a:rPr lang="en-US" altLang="zh-CN" dirty="0" smtClean="0">
                <a:sym typeface="+mn-ea"/>
              </a:rPr>
              <a:t>SP4: </a:t>
            </a:r>
            <a:r>
              <a:rPr lang="en-US"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endParaRPr lang="en-US" altLang="zh-CN" dirty="0">
              <a:sym typeface="+mn-ea"/>
            </a:endParaRPr>
          </a:p>
          <a:p>
            <a:pPr marL="0" lvl="0" indent="0">
              <a:defRPr/>
            </a:pPr>
            <a:r>
              <a:rPr lang="en-US" altLang="zh-CN" dirty="0">
                <a:sym typeface="+mn-ea"/>
              </a:rPr>
              <a:t>The length of the ID field is based on the frame type/use case:</a:t>
            </a:r>
            <a:endParaRPr lang="en-US" altLang="zh-CN" b="0" dirty="0"/>
          </a:p>
          <a:p>
            <a:pPr marL="285750" indent="-285750">
              <a:buFont typeface="Arial" panose="020B0604020202020204" pitchFamily="34" charset="0"/>
              <a:buChar char="•"/>
            </a:pPr>
            <a:r>
              <a:rPr lang="en-US" altLang="zh-CN" b="0" dirty="0">
                <a:sym typeface="+mn-ea"/>
              </a:rPr>
              <a:t>based on the frame type/use case</a:t>
            </a:r>
            <a:endParaRPr lang="en-US" altLang="zh-CN" b="0" dirty="0"/>
          </a:p>
          <a:p>
            <a:pPr marL="628650" lvl="1" indent="-285750">
              <a:buFont typeface="Arial" panose="020B0604020202020204" pitchFamily="34" charset="0"/>
              <a:buChar char="•"/>
            </a:pPr>
            <a:r>
              <a:rPr lang="en-US" altLang="zh-CN" dirty="0">
                <a:sym typeface="+mn-ea"/>
              </a:rPr>
              <a:t>12 bits for AMP enabled non-AP STAs,</a:t>
            </a:r>
            <a:endParaRPr lang="en-US" altLang="zh-CN" dirty="0"/>
          </a:p>
          <a:p>
            <a:pPr marL="628650" lvl="1" indent="-285750">
              <a:buFont typeface="Arial" panose="020B0604020202020204" pitchFamily="34" charset="0"/>
              <a:buChar char="•"/>
            </a:pPr>
            <a:r>
              <a:rPr lang="en-US" altLang="zh-CN" dirty="0">
                <a:sym typeface="+mn-ea"/>
              </a:rPr>
              <a:t>Either 12 or 16 bits for active TX non-AP AMP STAs,</a:t>
            </a:r>
            <a:endParaRPr lang="en-US" altLang="zh-CN" dirty="0"/>
          </a:p>
          <a:p>
            <a:pPr marL="628650" lvl="1" indent="-285750">
              <a:buFont typeface="Arial" panose="020B0604020202020204" pitchFamily="34" charset="0"/>
              <a:buChar char="•"/>
            </a:pPr>
            <a:r>
              <a:rPr lang="en-US" altLang="zh-CN" dirty="0">
                <a:sym typeface="+mn-ea"/>
              </a:rPr>
              <a:t>16 bits for backscatter non-AP AMP STAs</a:t>
            </a:r>
            <a:r>
              <a:rPr lang="zh-CN" altLang="zh-CN" dirty="0" smtClean="0">
                <a:sym typeface="+mn-ea"/>
              </a:rPr>
              <a:t>.</a:t>
            </a:r>
            <a:endParaRPr lang="zh-CN" altLang="zh-CN" dirty="0"/>
          </a:p>
          <a:p>
            <a:pPr marL="0" indent="0">
              <a:buNone/>
            </a:pPr>
            <a:r>
              <a:rPr lang="en-US" altLang="zh-CN" b="0" i="1" dirty="0">
                <a:sym typeface="+mn-ea"/>
              </a:rPr>
              <a:t>[Reference contributions: </a:t>
            </a:r>
            <a:r>
              <a:rPr lang="en-US" altLang="zh-CN" b="0" i="1" dirty="0">
                <a:sym typeface="+mn-ea"/>
              </a:rPr>
              <a:t>11-25/0776r2]</a:t>
            </a:r>
            <a:endParaRPr lang="en-US" altLang="zh-CN" b="0" i="1" dirty="0">
              <a:sym typeface="+mn-ea"/>
            </a:endParaRP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524684"/>
            <a:ext cx="10896314" cy="4800474"/>
          </a:xfrm>
        </p:spPr>
        <p:txBody>
          <a:bodyPr>
            <a:noAutofit/>
          </a:bodyPr>
          <a:lstStyle/>
          <a:p>
            <a:r>
              <a:rPr lang="en-US" altLang="zh-CN" sz="1600" dirty="0" smtClean="0">
                <a:sym typeface="+mn-ea"/>
              </a:rPr>
              <a:t>SP5: </a:t>
            </a:r>
            <a:r>
              <a:rPr lang="en-US" altLang="zh-CN" sz="1600" dirty="0">
                <a:sym typeface="+mn-ea"/>
              </a:rPr>
              <a:t>Do you </a:t>
            </a:r>
            <a:r>
              <a:rPr lang="en-US" altLang="zh-CN" sz="1600" dirty="0">
                <a:sym typeface="+mn-ea"/>
              </a:rPr>
              <a:t>agree </a:t>
            </a:r>
            <a:r>
              <a:rPr lang="zh-CN" altLang="zh-CN" sz="1600" dirty="0">
                <a:sym typeface="+mn-ea"/>
              </a:rPr>
              <a:t>to add </a:t>
            </a:r>
            <a:r>
              <a:rPr lang="en-US" altLang="zh-CN" sz="1600" dirty="0">
                <a:sym typeface="+mn-ea"/>
              </a:rPr>
              <a:t>the following text in</a:t>
            </a:r>
            <a:r>
              <a:rPr lang="zh-CN" altLang="zh-CN" sz="1600" dirty="0">
                <a:sym typeface="+mn-ea"/>
              </a:rPr>
              <a:t>to the 11bp SFD</a:t>
            </a:r>
            <a:r>
              <a:rPr lang="en-US" altLang="zh-CN" sz="1600" dirty="0">
                <a:sym typeface="+mn-ea"/>
              </a:rPr>
              <a:t>?</a:t>
            </a:r>
            <a:endParaRPr lang="zh-CN" altLang="zh-CN" sz="1600" dirty="0">
              <a:sym typeface="+mn-ea"/>
            </a:endParaRPr>
          </a:p>
          <a:p>
            <a:r>
              <a:rPr lang="en-US" altLang="zh-CN" sz="1600" dirty="0">
                <a:sym typeface="+mn-ea"/>
              </a:rPr>
              <a:t>The Type Dependent Control field is</a:t>
            </a:r>
            <a:endParaRPr lang="en-US" altLang="zh-CN" sz="1600" b="0" dirty="0"/>
          </a:p>
          <a:p>
            <a:pPr marL="285750" indent="-285750">
              <a:buFont typeface="Arial" panose="020B0604020202020204" pitchFamily="34" charset="0"/>
              <a:buChar char="•"/>
            </a:pPr>
            <a:r>
              <a:rPr lang="en-US" altLang="zh-CN" sz="1600" b="0" dirty="0">
                <a:sym typeface="+mn-ea"/>
              </a:rPr>
              <a:t>12 bits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8 or 16 bits (for backscatter use cases)</a:t>
            </a:r>
            <a:endParaRPr lang="en-US" altLang="zh-CN" sz="1600" b="0" dirty="0"/>
          </a:p>
          <a:p>
            <a:pPr marL="285750" indent="-285750">
              <a:buFont typeface="Arial" panose="020B0604020202020204" pitchFamily="34" charset="0"/>
              <a:buChar char="•"/>
            </a:pPr>
            <a:r>
              <a:rPr lang="en-US" altLang="zh-CN" sz="1600" b="0" dirty="0">
                <a:sym typeface="+mn-ea"/>
              </a:rPr>
              <a:t>Other options?</a:t>
            </a:r>
            <a:endParaRPr lang="en-US" altLang="zh-CN" sz="16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endParaRPr lang="en-US" altLang="zh-CN" sz="1600" b="0" i="1" dirty="0">
              <a:sym typeface="+mn-ea"/>
            </a:endParaRPr>
          </a:p>
          <a:p>
            <a:pPr marL="0" lvl="0" indent="0">
              <a:defRPr/>
            </a:pPr>
            <a:r>
              <a:rPr lang="en-US" altLang="zh-CN" sz="1600" dirty="0">
                <a:sym typeface="+mn-ea"/>
              </a:rPr>
              <a:t>Result:</a:t>
            </a:r>
            <a:endParaRPr lang="en-US" altLang="zh-CN" sz="1600" dirty="0"/>
          </a:p>
          <a:p>
            <a:endParaRPr lang="en-US" altLang="zh-CN" sz="1600" dirty="0" smtClean="0">
              <a:sym typeface="+mn-ea"/>
            </a:endParaRPr>
          </a:p>
          <a:p>
            <a:r>
              <a:rPr lang="en-US" altLang="zh-CN" sz="1600" dirty="0" smtClean="0">
                <a:sym typeface="+mn-ea"/>
              </a:rPr>
              <a:t>SP6: </a:t>
            </a:r>
            <a:r>
              <a:rPr lang="en-US" altLang="zh-CN" sz="1600" dirty="0">
                <a:sym typeface="+mn-ea"/>
              </a:rPr>
              <a:t>Which option do you support for the maximum length of the Frame Body field:</a:t>
            </a:r>
            <a:endParaRPr lang="en-US" altLang="zh-CN" sz="1600" b="0" dirty="0"/>
          </a:p>
          <a:p>
            <a:pPr marL="285750" indent="-285750">
              <a:buFont typeface="Arial" panose="020B0604020202020204" pitchFamily="34" charset="0"/>
              <a:buChar char="•"/>
            </a:pPr>
            <a:r>
              <a:rPr lang="en-US" altLang="zh-CN" sz="1600" b="0" dirty="0">
                <a:sym typeface="+mn-ea"/>
              </a:rPr>
              <a:t>16 octets (obtained from WUR)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1: 64 octets (account for max RFID) for backscatter use cases</a:t>
            </a:r>
            <a:endParaRPr lang="en-US" altLang="zh-CN" sz="1600" b="0" dirty="0"/>
          </a:p>
          <a:p>
            <a:pPr marL="628650" lvl="1" indent="-285750">
              <a:buFont typeface="Arial" panose="020B0604020202020204" pitchFamily="34" charset="0"/>
              <a:buChar char="•"/>
            </a:pPr>
            <a:r>
              <a:rPr lang="en-US" altLang="zh-CN" sz="1400" dirty="0">
                <a:sym typeface="+mn-ea"/>
              </a:rPr>
              <a:t>Citing from external sources: While the EPC length can range from 64 bits to 496 bits, the most common sizes are 96 bits and 128 bits. For some EPC types, 96 bits is the only available option</a:t>
            </a:r>
            <a:endParaRPr lang="en-US" altLang="zh-CN" sz="1400" dirty="0"/>
          </a:p>
          <a:p>
            <a:pPr marL="285750" indent="-285750">
              <a:buFont typeface="Arial" panose="020B0604020202020204" pitchFamily="34" charset="0"/>
              <a:buChar char="•"/>
            </a:pPr>
            <a:r>
              <a:rPr lang="en-US" altLang="zh-CN" sz="1600" b="0" dirty="0">
                <a:sym typeface="+mn-ea"/>
              </a:rPr>
              <a:t>Option 2: 128 octets (account for max sizes for read and write) for 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3: 256 octets for backscatter use </a:t>
            </a:r>
            <a:r>
              <a:rPr lang="en-US" altLang="zh-CN" sz="1600" b="0" dirty="0" smtClean="0">
                <a:sym typeface="+mn-ea"/>
              </a:rPr>
              <a:t>cases</a:t>
            </a:r>
            <a:endParaRPr lang="zh-CN" altLang="zh-CN" sz="1600" dirty="0"/>
          </a:p>
          <a:p>
            <a:pPr marL="0" indent="0">
              <a:buNone/>
            </a:pPr>
            <a:r>
              <a:rPr lang="en-US" altLang="zh-CN" sz="1600" b="0" i="1" dirty="0">
                <a:sym typeface="+mn-ea"/>
              </a:rPr>
              <a:t>[Reference contributions: 11-25/0776r2]</a:t>
            </a:r>
            <a:endParaRPr lang="en-US" altLang="zh-CN" sz="1600" b="0" i="1" dirty="0">
              <a:sym typeface="+mn-ea"/>
            </a:endParaRPr>
          </a:p>
          <a:p>
            <a:pPr marL="0" lvl="0" indent="0">
              <a:defRPr/>
            </a:pPr>
            <a:r>
              <a:rPr lang="en-US" altLang="zh-CN" sz="1600" dirty="0">
                <a:sym typeface="+mn-ea"/>
              </a:rPr>
              <a:t>Result:</a:t>
            </a:r>
            <a:endParaRPr lang="en-US" altLang="zh-CN" sz="16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SP7: </a:t>
            </a:r>
            <a:r>
              <a:rPr lang="en-US" altLang="zh-CN" dirty="0">
                <a:sym typeface="+mn-ea"/>
              </a:rPr>
              <a:t>Do you support that the length of the Frame Body field is indicated in the MAC header of the RFID AMP frame</a:t>
            </a:r>
            <a:endParaRPr lang="en-US" altLang="zh-CN" b="0" dirty="0"/>
          </a:p>
          <a:p>
            <a:pPr marL="285750" indent="-285750">
              <a:buFont typeface="Arial" panose="020B0604020202020204" pitchFamily="34" charset="0"/>
              <a:buChar char="•"/>
            </a:pPr>
            <a:r>
              <a:rPr lang="en-US" altLang="zh-CN" b="0" dirty="0">
                <a:sym typeface="+mn-ea"/>
              </a:rPr>
              <a:t>Specific location, encoding and size is TBD</a:t>
            </a:r>
            <a:r>
              <a:rPr lang="en-US" altLang="zh-CN" b="0" dirty="0" smtClean="0">
                <a:sym typeface="+mn-ea"/>
              </a:rPr>
              <a:t>.</a:t>
            </a:r>
            <a:endParaRPr lang="en-US" altLang="zh-CN" b="0" dirty="0" smtClean="0"/>
          </a:p>
          <a:p>
            <a:pPr marL="285750" indent="-285750">
              <a:buFont typeface="Arial" panose="020B0604020202020204" pitchFamily="34" charset="0"/>
              <a:buChar char="•"/>
            </a:pPr>
            <a:endParaRPr lang="en-US" altLang="zh-CN" b="0" dirty="0"/>
          </a:p>
          <a:p>
            <a:r>
              <a:rPr lang="en-US" altLang="zh-CN" dirty="0">
                <a:sym typeface="+mn-ea"/>
              </a:rPr>
              <a:t>For discussion purposes only:</a:t>
            </a:r>
            <a:endParaRPr lang="en-US" altLang="zh-CN" b="0" dirty="0"/>
          </a:p>
          <a:p>
            <a:pPr lvl="1"/>
            <a:r>
              <a:rPr lang="en-US" altLang="zh-CN" dirty="0">
                <a:sym typeface="+mn-ea"/>
              </a:rPr>
              <a:t>Option 1: if max length is less than or equal to 64 then carry the length in the Frame Control (5 bits with 2 octet resolution)</a:t>
            </a:r>
            <a:endParaRPr lang="en-US" altLang="zh-CN" dirty="0"/>
          </a:p>
          <a:p>
            <a:pPr lvl="1"/>
            <a:r>
              <a:rPr lang="en-US" altLang="zh-CN" dirty="0">
                <a:sym typeface="+mn-ea"/>
              </a:rPr>
              <a:t>Option 2: if max length is either 128 or 256 then carry the length in the TD Control field</a:t>
            </a:r>
            <a:endParaRPr lang="en-US" altLang="zh-CN" dirty="0"/>
          </a:p>
          <a:p>
            <a:r>
              <a:rPr lang="en-US" altLang="zh-CN" b="0" dirty="0">
                <a:sym typeface="+mn-ea"/>
              </a:rPr>
              <a:t>Above options depend on outcome of SP6.</a:t>
            </a:r>
            <a:endParaRPr lang="en-US" altLang="zh-CN" b="0" dirty="0"/>
          </a:p>
          <a:p>
            <a:pPr marL="285750" indent="-285750">
              <a:buFont typeface="Arial" panose="020B0604020202020204" pitchFamily="34" charset="0"/>
              <a:buChar char="•"/>
            </a:pP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r>
              <a:rPr lang="en-US" altLang="zh-CN"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SP8: </a:t>
            </a:r>
            <a:r>
              <a:rPr lang="en-US" altLang="zh-CN" dirty="0"/>
              <a:t>Which option do you support for the FCS length field for backscatter use cases:</a:t>
            </a:r>
            <a:endParaRPr lang="en-US" altLang="zh-CN" b="0" dirty="0"/>
          </a:p>
          <a:p>
            <a:pPr marL="285750" indent="-285750">
              <a:buFont typeface="Arial" panose="020B0604020202020204" pitchFamily="34" charset="0"/>
              <a:buChar char="•"/>
            </a:pPr>
            <a:r>
              <a:rPr lang="en-US" altLang="zh-CN" b="0" dirty="0"/>
              <a:t>Option 1: 8 bits</a:t>
            </a:r>
            <a:endParaRPr lang="en-US" altLang="zh-CN" b="0" dirty="0"/>
          </a:p>
          <a:p>
            <a:pPr marL="285750" indent="-285750">
              <a:buFont typeface="Arial" panose="020B0604020202020204" pitchFamily="34" charset="0"/>
              <a:buChar char="•"/>
            </a:pPr>
            <a:r>
              <a:rPr lang="en-US" altLang="zh-CN" b="0" dirty="0"/>
              <a:t>Option 2: 16 bits</a:t>
            </a:r>
            <a:endParaRPr lang="en-US" altLang="zh-CN" b="0" dirty="0"/>
          </a:p>
          <a:p>
            <a:pPr marL="285750" indent="-285750">
              <a:buFont typeface="Arial" panose="020B0604020202020204" pitchFamily="34" charset="0"/>
              <a:buChar char="•"/>
            </a:pPr>
            <a:r>
              <a:rPr lang="en-US" altLang="zh-CN" b="0" dirty="0"/>
              <a:t>Option 3: FCS length depends on AMP frame length</a:t>
            </a:r>
            <a:endParaRPr lang="en-US" altLang="zh-CN" b="0" dirty="0"/>
          </a:p>
          <a:p>
            <a:pPr marL="628650" lvl="1" indent="-285750">
              <a:buFont typeface="Arial" panose="020B0604020202020204" pitchFamily="34" charset="0"/>
              <a:buChar char="•"/>
            </a:pPr>
            <a:r>
              <a:rPr lang="en-US" altLang="zh-CN" sz="1600" dirty="0"/>
              <a:t>Threshold that is to be used for switching from one CRC length to another is TBD</a:t>
            </a:r>
            <a:endParaRPr lang="en-US" altLang="zh-CN" sz="1600" dirty="0"/>
          </a:p>
          <a:p>
            <a:endParaRPr lang="en-US" altLang="zh-CN" b="0" dirty="0" smtClean="0"/>
          </a:p>
          <a:p>
            <a:r>
              <a:rPr lang="en-US" altLang="zh-CN" b="0" dirty="0" smtClean="0"/>
              <a:t>Note</a:t>
            </a:r>
            <a:r>
              <a:rPr lang="en-US" altLang="zh-CN" b="0" dirty="0"/>
              <a:t>: for non-backscatter use cases, we can use baseline 16 bits CRCs/MICs</a:t>
            </a:r>
            <a:r>
              <a:rPr lang="en-US" altLang="zh-CN" b="0"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sym typeface="+mn-ea"/>
              </a:rPr>
              <a:t>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SP9: </a:t>
            </a:r>
            <a:r>
              <a:rPr lang="en-US" altLang="zh-CN" dirty="0"/>
              <a:t>Do you support that the FCS field of all AMP frames has the same size?</a:t>
            </a:r>
            <a:endParaRPr lang="en-US" altLang="zh-CN" b="0" dirty="0"/>
          </a:p>
          <a:p>
            <a:pPr marL="285750" indent="-285750">
              <a:buFont typeface="Arial" panose="020B0604020202020204" pitchFamily="34" charset="0"/>
              <a:buChar char="•"/>
            </a:pPr>
            <a:r>
              <a:rPr lang="en-US" altLang="zh-CN" b="0" dirty="0"/>
              <a:t>This SP can be omitted if O3 of SP7 has more </a:t>
            </a:r>
            <a:r>
              <a:rPr lang="en-US" altLang="zh-CN" b="0" dirty="0" smtClean="0"/>
              <a:t>support.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a:t>
            </a:r>
            <a:r>
              <a:rPr lang="en-US" altLang="zh-CN" sz="1600" b="0" i="1" dirty="0">
                <a:sym typeface="+mn-ea"/>
              </a:rPr>
              <a:t>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SP10: </a:t>
            </a:r>
            <a:r>
              <a:rPr lang="en-US" altLang="zh-CN" dirty="0"/>
              <a:t>Do you support that the CRC of AMP frames shall use the TBD-bit CRC engine from IEEE </a:t>
            </a:r>
            <a:r>
              <a:rPr lang="en-US" altLang="zh-CN" dirty="0" smtClean="0"/>
              <a:t>802.11</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a:t>
            </a:r>
            <a:r>
              <a:rPr lang="en-US" altLang="zh-CN" sz="1600" b="0" i="1" dirty="0">
                <a:sym typeface="+mn-ea"/>
              </a:rPr>
              <a:t>11-25/0776r2</a:t>
            </a:r>
            <a:r>
              <a:rPr lang="en-US" altLang="zh-CN" sz="1600" b="0" i="1" dirty="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SP1: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Frame Control of 8 bits is present at the start of each AMP frame</a:t>
            </a:r>
            <a:r>
              <a:rPr lang="en-US" altLang="zh-CN" b="0" dirty="0" smtClean="0"/>
              <a:t>.</a:t>
            </a:r>
            <a:endParaRPr lang="en-US" altLang="zh-CN" b="0" dirty="0" smtClean="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SP2: </a:t>
            </a:r>
            <a:r>
              <a:rPr lang="en-US" altLang="zh-CN" dirty="0"/>
              <a:t>Do you agree to add the following text into 11bp SFD?</a:t>
            </a:r>
            <a:endParaRPr lang="en-US" altLang="zh-CN" b="0" dirty="0"/>
          </a:p>
          <a:p>
            <a:pPr marL="285750" indent="-285750">
              <a:buFont typeface="Arial" panose="020B0604020202020204" pitchFamily="34" charset="0"/>
              <a:buChar char="•"/>
            </a:pPr>
            <a:r>
              <a:rPr lang="en-US" altLang="zh-CN" b="0" dirty="0" smtClean="0"/>
              <a:t>The </a:t>
            </a:r>
            <a:r>
              <a:rPr lang="en-US" altLang="zh-CN" b="0" dirty="0"/>
              <a:t>size of the ID field in AMP frames is 24 bits each</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11-25/1257</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SP3: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MAC header of 32 bits, including Frame Control, is present in all AMP frames</a:t>
            </a:r>
            <a:r>
              <a:rPr lang="en-US" altLang="zh-CN" b="0" dirty="0" smtClean="0"/>
              <a:t>.</a:t>
            </a:r>
            <a:endParaRPr lang="en-US" altLang="zh-CN" b="0" dirty="0" smtClean="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SP4: </a:t>
            </a:r>
            <a:r>
              <a:rPr lang="en-US" altLang="zh-CN" dirty="0"/>
              <a:t>Do you agree that </a:t>
            </a:r>
            <a:r>
              <a:rPr lang="en-US" altLang="zh-CN" dirty="0" err="1"/>
              <a:t>TGbp</a:t>
            </a:r>
            <a:r>
              <a:rPr lang="en-US" altLang="zh-CN" dirty="0"/>
              <a:t> defines a control frame that the receiver can use as an acknowledgement as well as sync</a:t>
            </a:r>
            <a:r>
              <a:rPr lang="en-US" altLang="zh-CN" dirty="0"/>
              <a:t>?</a:t>
            </a:r>
            <a:endParaRPr lang="en-US" altLang="zh-CN"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SP5: </a:t>
            </a:r>
            <a:r>
              <a:rPr lang="en-US" altLang="zh-CN" dirty="0"/>
              <a:t>Do </a:t>
            </a:r>
            <a:r>
              <a:rPr lang="en-US" altLang="zh-CN" dirty="0" smtClean="0"/>
              <a:t>you </a:t>
            </a:r>
            <a:r>
              <a:rPr lang="en-US" altLang="zh-CN" dirty="0"/>
              <a:t>agree that </a:t>
            </a:r>
            <a:r>
              <a:rPr lang="en-US" altLang="zh-CN" dirty="0" err="1"/>
              <a:t>TGbp</a:t>
            </a:r>
            <a:r>
              <a:rPr lang="en-US" altLang="zh-CN" dirty="0"/>
              <a:t> defines a common trigger frame format that can be used for multiple </a:t>
            </a:r>
            <a:r>
              <a:rPr lang="en-US" altLang="zh-CN" dirty="0" err="1"/>
              <a:t>TGbp</a:t>
            </a:r>
            <a:r>
              <a:rPr lang="en-US" altLang="zh-CN" dirty="0"/>
              <a:t> AMP transmission modes</a:t>
            </a:r>
            <a:r>
              <a:rPr lang="en-US" altLang="zh-CN"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11-25/1258]</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SP6: </a:t>
            </a:r>
            <a:r>
              <a:rPr lang="en-US" altLang="zh-CN" dirty="0" smtClean="0"/>
              <a:t>Do </a:t>
            </a:r>
            <a:r>
              <a:rPr lang="en-US" altLang="zh-CN" dirty="0"/>
              <a:t>you agree that the UHF frames following a UHF-Trigger frame will follow the EPC Gen2 format with no additional 802.11 MAC fields</a:t>
            </a:r>
            <a:r>
              <a:rPr lang="en-US" altLang="zh-CN" dirty="0" smtClean="0"/>
              <a:t>?</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#y (</a:t>
            </a:r>
            <a:r>
              <a:rPr lang="en-US" altLang="zh-CN" sz="2800" dirty="0" err="1" smtClean="0">
                <a:sym typeface="+mn-ea"/>
              </a:rPr>
              <a:t>Yuxiao</a:t>
            </a:r>
            <a:r>
              <a:rPr lang="en-US" altLang="zh-CN" sz="2800" dirty="0" smtClean="0">
                <a:sym typeface="+mn-ea"/>
              </a:rPr>
              <a:t> </a:t>
            </a:r>
            <a:r>
              <a:rPr lang="en-US" altLang="zh-CN" sz="2800" dirty="0" err="1" smtClean="0">
                <a:sym typeface="+mn-ea"/>
              </a:rPr>
              <a:t>Hou</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a:t>
            </a:r>
            <a:r>
              <a:rPr lang="en-US" altLang="zh-CN" dirty="0"/>
              <a:t>Do you agree that 11bp defines BPSK, along with OOK, as an option for uplink backscatter modulation</a:t>
            </a:r>
            <a:r>
              <a:rPr lang="en-US" altLang="zh-CN" dirty="0" smtClean="0"/>
              <a:t>?</a:t>
            </a:r>
            <a:endParaRPr lang="en-US" altLang="zh-CN" dirty="0"/>
          </a:p>
          <a:p>
            <a:endParaRPr lang="en-US" altLang="zh-CN" sz="1600" b="0" i="1" dirty="0" smtClean="0"/>
          </a:p>
          <a:p>
            <a:r>
              <a:rPr lang="en-US" altLang="zh-CN" sz="1600" b="0" i="1" dirty="0" smtClean="0"/>
              <a:t>[References</a:t>
            </a:r>
            <a:r>
              <a:rPr lang="en-US" altLang="zh-CN" sz="1600" b="0" i="1" dirty="0"/>
              <a:t>: </a:t>
            </a:r>
            <a:r>
              <a:rPr lang="en-US" altLang="zh-CN" sz="1600" b="0" i="1" dirty="0" smtClean="0"/>
              <a:t>11-25</a:t>
            </a:r>
            <a:r>
              <a:rPr lang="en-US" altLang="zh-CN" sz="1600" b="0" i="1" dirty="0" smtClean="0"/>
              <a:t>/?]</a:t>
            </a:r>
            <a:endParaRPr lang="en-US" altLang="zh-CN" sz="1600" b="0" i="1" dirty="0" smtClean="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smtClean="0">
                <a:sym typeface="+mn-ea"/>
              </a:rPr>
              <a:t>:</a:t>
            </a:r>
            <a:endParaRPr lang="en-US" altLang="zh-CN" sz="1600" dirty="0" smtClean="0">
              <a:sym typeface="+mn-ea"/>
            </a:endParaRPr>
          </a:p>
          <a:p>
            <a:endParaRPr lang="en-US" altLang="zh-CN" sz="2400" dirty="0" smtClean="0"/>
          </a:p>
          <a:p>
            <a:endParaRPr lang="en-US" altLang="zh-CN" sz="2400" dirty="0" smtClean="0"/>
          </a:p>
          <a:p>
            <a:pPr marL="0" indent="0">
              <a:defRPr/>
            </a:pPr>
            <a:r>
              <a:rPr lang="en-US" altLang="zh-CN" dirty="0" smtClean="0">
                <a:sym typeface="+mn-ea"/>
              </a:rPr>
              <a:t>SP2:  </a:t>
            </a:r>
            <a:r>
              <a:rPr lang="en-US" altLang="zh-CN" dirty="0"/>
              <a:t>Do you agree that 11bp should define OFDMA as an option for multiple access mechanism for frequency shifted backscatter AMP STAs</a:t>
            </a:r>
            <a:r>
              <a:rPr lang="en-US" altLang="zh-CN" dirty="0" smtClean="0"/>
              <a:t>?</a:t>
            </a:r>
            <a:endParaRPr lang="en-US" altLang="zh-CN" dirty="0"/>
          </a:p>
          <a:p>
            <a:pPr marL="0" indent="0">
              <a:defRPr/>
            </a:pPr>
            <a:endParaRPr lang="en-US" altLang="zh-CN" sz="1600" b="0" i="1" dirty="0" smtClean="0"/>
          </a:p>
          <a:p>
            <a:r>
              <a:rPr lang="en-US" altLang="zh-CN" sz="1600" b="0" i="1" dirty="0" smtClean="0"/>
              <a:t>[</a:t>
            </a:r>
            <a:r>
              <a:rPr lang="en-US" altLang="zh-CN" sz="1600" b="0" i="1" dirty="0"/>
              <a:t>References: </a:t>
            </a:r>
            <a:r>
              <a:rPr lang="en-US" altLang="zh-CN" sz="1600" b="0" i="1" dirty="0" smtClean="0"/>
              <a:t>11-25</a:t>
            </a:r>
            <a:r>
              <a:rPr lang="en-US" altLang="zh-CN" sz="1600" b="0" i="1" dirty="0" smtClean="0"/>
              <a:t>/?]</a:t>
            </a:r>
            <a:endParaRPr lang="en-US" altLang="zh-CN" sz="1600" b="0" i="1" dirty="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1600" dirty="0">
              <a:sym typeface="+mn-ea"/>
            </a:endParaRP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Aug 2025</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2</a:t>
            </a:r>
            <a:r>
              <a:rPr lang="en-US" altLang="zh-CN"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US" altLang="en-GB" dirty="0" smtClean="0"/>
              <a:t>Presentation </a:t>
            </a:r>
            <a:r>
              <a:rPr lang="en-US" altLang="en-GB" dirty="0"/>
              <a:t>and discussion (Tech contributions, PDTs)</a:t>
            </a:r>
            <a:endParaRPr lang="en-US" altLang="en-GB" dirty="0"/>
          </a:p>
          <a:p>
            <a:pPr lvl="1" eaLnBrk="0" hangingPunct="0">
              <a:lnSpc>
                <a:spcPct val="110000"/>
              </a:lnSpc>
              <a:defRPr/>
            </a:pPr>
            <a:r>
              <a:rPr lang="en-US" altLang="zh-CN" dirty="0"/>
              <a:t>11-25/1357, PDT WPT Energizer control, Ian Bajaj (Huawei);</a:t>
            </a:r>
            <a:endParaRPr lang="en-US" altLang="zh-CN" dirty="0"/>
          </a:p>
          <a:p>
            <a:pPr lvl="1" eaLnBrk="0" hangingPunct="0">
              <a:buFontTx/>
              <a:buChar char="–"/>
              <a:defRPr/>
            </a:pPr>
            <a:r>
              <a:rPr lang="en-US" altLang="zh-CN" dirty="0" smtClean="0"/>
              <a:t>11-25/0776r1</a:t>
            </a:r>
            <a:r>
              <a:rPr lang="en-US" altLang="zh-CN" dirty="0"/>
              <a:t>, AMP frame format recap, Alfred – 10 </a:t>
            </a:r>
            <a:r>
              <a:rPr lang="en-US" altLang="zh-CN" dirty="0" err="1"/>
              <a:t>mins</a:t>
            </a:r>
            <a:endParaRPr lang="en-US" altLang="zh-CN" dirty="0"/>
          </a:p>
          <a:p>
            <a:pPr lvl="1" eaLnBrk="0" hangingPunct="0">
              <a:buFontTx/>
              <a:buChar char="–"/>
              <a:defRPr/>
            </a:pPr>
            <a:r>
              <a:rPr lang="en-US" altLang="zh-CN" dirty="0"/>
              <a:t>11-25/1363, frame format follow up, </a:t>
            </a:r>
            <a:r>
              <a:rPr lang="en-US" altLang="zh-CN" dirty="0" err="1"/>
              <a:t>Liwen</a:t>
            </a:r>
            <a:r>
              <a:rPr lang="en-US" altLang="zh-CN" dirty="0"/>
              <a:t> Chu (NXP)</a:t>
            </a:r>
            <a:endParaRPr lang="en-US" altLang="zh-CN" dirty="0"/>
          </a:p>
          <a:p>
            <a:pPr lvl="1" eaLnBrk="0" hangingPunct="0">
              <a:defRPr/>
            </a:pPr>
            <a:r>
              <a:rPr lang="en-US" altLang="zh-CN" sz="2100" dirty="0"/>
              <a:t>11-25/1241, AMP Pairing and ID assignment, </a:t>
            </a:r>
            <a:r>
              <a:rPr lang="en-US" altLang="zh-CN" sz="2100" dirty="0" err="1"/>
              <a:t>Rojan</a:t>
            </a:r>
            <a:r>
              <a:rPr lang="en-US" altLang="zh-CN" sz="2100" dirty="0"/>
              <a:t> </a:t>
            </a:r>
            <a:r>
              <a:rPr lang="en-US" altLang="zh-CN" sz="2100" dirty="0" err="1"/>
              <a:t>Chitrakar</a:t>
            </a:r>
            <a:r>
              <a:rPr lang="en-US" altLang="zh-CN" sz="2100" dirty="0"/>
              <a:t> (Huawei)</a:t>
            </a:r>
            <a:endParaRPr lang="en-US" altLang="zh-CN" sz="2100" dirty="0"/>
          </a:p>
          <a:p>
            <a:pPr lvl="1" eaLnBrk="0" hangingPunct="0">
              <a:defRPr/>
            </a:pPr>
            <a:r>
              <a:rPr lang="en-SG" altLang="zh-CN" sz="2100" dirty="0"/>
              <a:t>11-25/1234, AMP Tag Active Mode Performance Example and Review, </a:t>
            </a:r>
            <a:r>
              <a:rPr lang="en-SG" altLang="zh-CN" sz="2100" dirty="0" err="1"/>
              <a:t>Dror</a:t>
            </a:r>
            <a:r>
              <a:rPr lang="en-SG" altLang="zh-CN" sz="2100" dirty="0"/>
              <a:t> </a:t>
            </a:r>
            <a:r>
              <a:rPr lang="en-SG" altLang="zh-CN" sz="2100" dirty="0" err="1"/>
              <a:t>Regev</a:t>
            </a:r>
            <a:r>
              <a:rPr lang="en-SG" altLang="zh-CN" sz="2100" dirty="0"/>
              <a:t> (Huawei</a:t>
            </a:r>
            <a:r>
              <a:rPr lang="en-SG" altLang="zh-CN" sz="2100" dirty="0" smtClean="0"/>
              <a:t>)</a:t>
            </a:r>
            <a:endParaRPr lang="en-SG" altLang="zh-CN" sz="2100" dirty="0" smtClean="0"/>
          </a:p>
          <a:p>
            <a:pPr lvl="1" eaLnBrk="0" hangingPunct="0">
              <a:defRPr/>
            </a:pPr>
            <a:r>
              <a:rPr lang="en-US" altLang="zh-CN" sz="2100" dirty="0"/>
              <a:t>11-25/1344, PDT components of architecture, </a:t>
            </a:r>
            <a:r>
              <a:rPr lang="en-US" altLang="zh-CN" sz="2100" dirty="0" err="1"/>
              <a:t>Rojan</a:t>
            </a:r>
            <a:r>
              <a:rPr lang="en-US" altLang="zh-CN" sz="2100" dirty="0"/>
              <a:t> </a:t>
            </a:r>
            <a:r>
              <a:rPr lang="en-US" altLang="zh-CN" sz="2100" dirty="0" err="1"/>
              <a:t>Chitrakar</a:t>
            </a:r>
            <a:r>
              <a:rPr lang="en-US" altLang="zh-CN" sz="2100" dirty="0"/>
              <a:t> (Huawei</a:t>
            </a:r>
            <a:r>
              <a:rPr lang="en-US" altLang="zh-CN" sz="2100" dirty="0" smtClean="0"/>
              <a:t>)</a:t>
            </a:r>
            <a:endParaRPr lang="en-GB" altLang="en-US" sz="2100" dirty="0"/>
          </a:p>
          <a:p>
            <a:pPr eaLnBrk="0" hangingPunct="0">
              <a:defRPr/>
            </a:pPr>
            <a:r>
              <a:rPr lang="en-GB" altLang="en-US" dirty="0" smtClean="0"/>
              <a:t>Any </a:t>
            </a:r>
            <a:r>
              <a:rPr lang="en-GB" altLang="en-US" dirty="0"/>
              <a:t>other business?</a:t>
            </a:r>
            <a:endParaRPr lang="en-GB" altLang="en-US" dirty="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US" altLang="en-GB" dirty="0" smtClean="0"/>
              <a:t>Presentation </a:t>
            </a:r>
            <a:r>
              <a:rPr lang="en-US" altLang="en-GB" dirty="0"/>
              <a:t>and discussion (Tech contributions, PDTs)</a:t>
            </a:r>
            <a:endParaRPr lang="en-US" altLang="en-GB" dirty="0"/>
          </a:p>
          <a:p>
            <a:pPr lvl="1" eaLnBrk="0" hangingPunct="0">
              <a:lnSpc>
                <a:spcPct val="110000"/>
              </a:lnSpc>
              <a:buFontTx/>
              <a:buChar char="–"/>
              <a:defRPr/>
            </a:pPr>
            <a:r>
              <a:rPr lang="en-US" altLang="zh-CN" sz="2100" dirty="0" smtClean="0"/>
              <a:t>11-25/0819</a:t>
            </a:r>
            <a:r>
              <a:rPr lang="en-US" altLang="zh-CN" sz="2100" dirty="0"/>
              <a:t>,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lnSpc>
                <a:spcPct val="110000"/>
              </a:lnSpc>
              <a:buFontTx/>
              <a:buChar char="–"/>
              <a:defRPr/>
            </a:pPr>
            <a:r>
              <a:rPr lang="en-US" altLang="zh-CN" sz="2100" dirty="0"/>
              <a:t>11-25/1437, A Scalable Low-Complexity Provisioning Method and Its Improvement for Secure AMP Communication, Hui Luo (Infineon) </a:t>
            </a:r>
            <a:endParaRPr lang="en-US" altLang="en-US" sz="2100" dirty="0"/>
          </a:p>
          <a:p>
            <a:pPr lvl="0" eaLnBrk="0" hangingPunct="0">
              <a:defRPr/>
            </a:pPr>
            <a:r>
              <a:rPr lang="en-US" altLang="en-US" dirty="0"/>
              <a:t>SPs (potential)</a:t>
            </a:r>
            <a:endParaRPr lang="en-GB" altLang="en-US" dirty="0"/>
          </a:p>
          <a:p>
            <a:pPr eaLnBrk="0" hangingPunct="0">
              <a:defRPr/>
            </a:pPr>
            <a:r>
              <a:rPr lang="en-GB" altLang="en-US" dirty="0" smtClean="0"/>
              <a:t>Any </a:t>
            </a:r>
            <a:r>
              <a:rPr lang="en-GB" altLang="en-US" dirty="0"/>
              <a:t>other business?</a:t>
            </a:r>
            <a:endParaRPr lang="en-GB" altLang="en-US" dirty="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26821</Words>
  <Application>WPS 演示</Application>
  <PresentationFormat>宽屏</PresentationFormat>
  <Paragraphs>942</Paragraphs>
  <Slides>45</Slides>
  <Notes>0</Notes>
  <HiddenSlides>0</HiddenSlides>
  <MMClips>0</MMClips>
  <ScaleCrop>false</ScaleCrop>
  <HeadingPairs>
    <vt:vector size="8" baseType="variant">
      <vt:variant>
        <vt:lpstr>已用的字体</vt:lpstr>
      </vt:variant>
      <vt:variant>
        <vt:i4>16</vt:i4>
      </vt:variant>
      <vt:variant>
        <vt:lpstr>主题</vt:lpstr>
      </vt:variant>
      <vt:variant>
        <vt:i4>2</vt:i4>
      </vt:variant>
      <vt:variant>
        <vt:lpstr>嵌入 OLE 服务器</vt:lpstr>
      </vt:variant>
      <vt:variant>
        <vt:i4>1</vt:i4>
      </vt:variant>
      <vt:variant>
        <vt:lpstr>幻灯片标题</vt:lpstr>
      </vt:variant>
      <vt:variant>
        <vt:i4>45</vt:i4>
      </vt:variant>
    </vt:vector>
  </HeadingPairs>
  <TitlesOfParts>
    <vt:vector size="6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Aptos</vt:lpstr>
      <vt:lpstr>Segoe Print</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#9 (Rojan Chitrakar, pending but updated）</vt:lpstr>
      <vt:lpstr>PowerPoint 演示文稿</vt:lpstr>
      <vt:lpstr>SP Set #10 (Hui Luo）</vt:lpstr>
      <vt:lpstr>SP Set #11 (Ian Bajaj）</vt:lpstr>
      <vt:lpstr>SP Set #11 (Ian Bajaj）</vt:lpstr>
      <vt:lpstr>SP Set #11 (Ian Bajaj）</vt:lpstr>
      <vt:lpstr>SP Set #11 (Ian Bajaj）</vt:lpstr>
      <vt:lpstr>SP Set #11 (Ian Bajaj）</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#13 (Kamran Nishat）</vt:lpstr>
      <vt:lpstr>SP Set #13 (Kamran Nishat）</vt:lpstr>
      <vt:lpstr>SP Set #13 (Kamran Nishat）</vt:lpstr>
      <vt:lpstr>SP Set #y (Yuxiao Hou）</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May 2025</cp:keywords>
  <dc:subject>IEEE 802.11TGbp Meeting Agenda</dc:subject>
  <cp:lastModifiedBy>Bo Sun</cp:lastModifiedBy>
  <cp:revision>388</cp:revision>
  <cp:lastPrinted>2014-11-04T15:04:00Z</cp:lastPrinted>
  <dcterms:created xsi:type="dcterms:W3CDTF">2007-04-17T18:10:00Z</dcterms:created>
  <dcterms:modified xsi:type="dcterms:W3CDTF">2025-08-26T13:31:24Z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3669E0907D944922A9A53370CB60D3E9</vt:lpwstr>
  </property>
</Properties>
</file>