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1263" r:id="rId2"/>
    <p:sldId id="1266" r:id="rId3"/>
    <p:sldId id="1267" r:id="rId4"/>
    <p:sldId id="1269" r:id="rId5"/>
    <p:sldId id="1270" r:id="rId6"/>
    <p:sldId id="1271" r:id="rId7"/>
    <p:sldId id="1273" r:id="rId8"/>
    <p:sldId id="1274" r:id="rId9"/>
    <p:sldId id="1275" r:id="rId10"/>
    <p:sldId id="1276" r:id="rId11"/>
    <p:sldId id="1401" r:id="rId12"/>
    <p:sldId id="1407" r:id="rId13"/>
    <p:sldId id="1408" r:id="rId14"/>
    <p:sldId id="1412" r:id="rId15"/>
    <p:sldId id="1379" r:id="rId16"/>
    <p:sldId id="1283" r:id="rId17"/>
    <p:sldId id="1284" r:id="rId18"/>
    <p:sldId id="1402" r:id="rId19"/>
    <p:sldId id="1403" r:id="rId20"/>
    <p:sldId id="1409" r:id="rId21"/>
    <p:sldId id="1411" r:id="rId22"/>
    <p:sldId id="1410" r:id="rId23"/>
    <p:sldId id="1405"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5405"/>
  </p:normalViewPr>
  <p:slideViewPr>
    <p:cSldViewPr showGuides="1">
      <p:cViewPr varScale="1">
        <p:scale>
          <a:sx n="99" d="100"/>
          <a:sy n="99" d="100"/>
        </p:scale>
        <p:origin x="264" y="91"/>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/1429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Aug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2025-08-12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1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p>
          <a:p>
            <a:r>
              <a:rPr lang="en-US" altLang="zh-CN" b="0" dirty="0"/>
              <a:t>The PDT is the proposed draft text, which is used to generate the 11bp D0.1.</a:t>
            </a:r>
          </a:p>
          <a:p>
            <a:r>
              <a:rPr lang="en-US" altLang="zh-CN" b="0" dirty="0"/>
              <a:t>The PDT proposal will be submitted to </a:t>
            </a:r>
            <a:r>
              <a:rPr lang="en-US" altLang="zh-CN" b="0" dirty="0" err="1"/>
              <a:t>TGbp</a:t>
            </a:r>
            <a:r>
              <a:rPr lang="en-US" altLang="zh-CN" b="0" dirty="0"/>
              <a:t> for review and motion. Only motion-approved PDTs are used to generate D0.1.</a:t>
            </a:r>
          </a:p>
          <a:p>
            <a:r>
              <a:rPr lang="en-US" altLang="zh-CN" b="0" dirty="0"/>
              <a:t>There will be one </a:t>
            </a:r>
            <a:r>
              <a:rPr lang="en-US" altLang="zh-CN" b="0" dirty="0" err="1"/>
              <a:t>PoC</a:t>
            </a:r>
            <a:r>
              <a:rPr lang="en-US" altLang="zh-CN" b="0" dirty="0"/>
              <a:t> for one topic but multiple TTT members for the same topic.</a:t>
            </a:r>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p>
          <a:p>
            <a:r>
              <a:rPr lang="en-US" altLang="zh-CN" b="0" dirty="0"/>
              <a:t>The </a:t>
            </a:r>
            <a:r>
              <a:rPr lang="en-US" altLang="zh-CN" b="0" dirty="0" err="1"/>
              <a:t>PoC</a:t>
            </a:r>
            <a:r>
              <a:rPr lang="en-US" altLang="zh-CN" b="0" dirty="0"/>
              <a:t> could assign part of the PDT content development to TTT members to save developing time.</a:t>
            </a:r>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p>
          <a:p>
            <a:r>
              <a:rPr lang="en-US" altLang="zh-CN" b="0" dirty="0"/>
              <a:t>All discussion is encouraged to use the reflector, since we're not a very big group.</a:t>
            </a:r>
          </a:p>
          <a:p>
            <a:r>
              <a:rPr lang="en-US" altLang="zh-CN" b="0" dirty="0"/>
              <a:t>Please refer to existing 802.11 spec draft for a normative language style we used in 802.11 spec. The Editor is responsible to incorporate all motion-approved PDTs to generate D0.1, following 802.11 editorial style.</a:t>
            </a:r>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extLst>
      <p:ext uri="{BB962C8B-B14F-4D97-AF65-F5344CB8AC3E}">
        <p14:creationId xmlns:p14="http://schemas.microsoft.com/office/powerpoint/2010/main" val="2875372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PHY</a:t>
            </a:r>
            <a:endParaRPr lang="en-US" altLang="zh-CN" sz="3200" kern="0" dirty="0"/>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11-25/1308</a:t>
            </a:r>
            <a:r>
              <a:rPr lang="en-US" altLang="zh-CN" sz="1600" kern="0" dirty="0">
                <a:solidFill>
                  <a:schemeClr val="tx1"/>
                </a:solidFill>
                <a:latin typeface="Calibri" panose="020F0502020204030204" pitchFamily="34" charset="0"/>
                <a:cs typeface="Calibri" panose="020F0502020204030204" pitchFamily="34" charset="0"/>
              </a:rPr>
              <a:t>, Discussion on OFDM Sample-level Modulation for Uplink Backscatter AMP STAs, </a:t>
            </a:r>
            <a:r>
              <a:rPr lang="en-US" altLang="zh-CN" sz="1600" kern="0" dirty="0" err="1">
                <a:solidFill>
                  <a:schemeClr val="tx1"/>
                </a:solidFill>
                <a:latin typeface="Calibri" panose="020F0502020204030204" pitchFamily="34" charset="0"/>
                <a:cs typeface="Calibri" panose="020F0502020204030204" pitchFamily="34" charset="0"/>
              </a:rPr>
              <a:t>Yuxiao</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Hou</a:t>
            </a:r>
            <a:r>
              <a:rPr lang="en-US" altLang="zh-CN" sz="1600" kern="0" dirty="0">
                <a:solidFill>
                  <a:schemeClr val="tx1"/>
                </a:solidFill>
                <a:latin typeface="Calibri" panose="020F0502020204030204" pitchFamily="34" charset="0"/>
                <a:cs typeface="Calibri" panose="020F0502020204030204" pitchFamily="34" charset="0"/>
              </a:rPr>
              <a:t> (TP-LINK</a:t>
            </a:r>
            <a:r>
              <a:rPr lang="en-US" altLang="zh-CN" sz="1600" kern="0" dirty="0" smtClean="0">
                <a:solidFill>
                  <a:schemeClr val="tx1"/>
                </a:solidFill>
                <a:latin typeface="Calibri" panose="020F0502020204030204" pitchFamily="34" charset="0"/>
                <a:cs typeface="Calibri" panose="020F0502020204030204" pitchFamily="34" charset="0"/>
              </a:rPr>
              <a:t>)</a:t>
            </a: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extLst>
      <p:ext uri="{BB962C8B-B14F-4D97-AF65-F5344CB8AC3E}">
        <p14:creationId xmlns:p14="http://schemas.microsoft.com/office/powerpoint/2010/main" val="1085829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MAC</a:t>
            </a:r>
            <a:endParaRPr lang="en-US" altLang="zh-CN" sz="3200" kern="0" dirty="0"/>
          </a:p>
        </p:txBody>
      </p:sp>
      <p:sp>
        <p:nvSpPr>
          <p:cNvPr id="8" name="文本占位符 2"/>
          <p:cNvSpPr txBox="1"/>
          <p:nvPr/>
        </p:nvSpPr>
        <p:spPr>
          <a:xfrm>
            <a:off x="929005" y="1676446"/>
            <a:ext cx="10210800" cy="4495682"/>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11-25/0776r1, AMP frame format recap, Alfred – 10 </a:t>
            </a:r>
            <a:r>
              <a:rPr lang="en-US" altLang="zh-CN" sz="1600" kern="0" dirty="0" err="1">
                <a:solidFill>
                  <a:schemeClr val="tx1"/>
                </a:solidFill>
                <a:latin typeface="Calibri" panose="020F0502020204030204" pitchFamily="34" charset="0"/>
                <a:cs typeface="Calibri" panose="020F0502020204030204" pitchFamily="34" charset="0"/>
              </a:rPr>
              <a:t>mins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11-25/1363</a:t>
            </a:r>
            <a:r>
              <a:rPr lang="en-US" altLang="zh-CN" sz="1600" kern="0" dirty="0">
                <a:solidFill>
                  <a:schemeClr val="tx1"/>
                </a:solidFill>
                <a:latin typeface="Calibri" panose="020F0502020204030204" pitchFamily="34" charset="0"/>
                <a:cs typeface="Calibri" panose="020F0502020204030204" pitchFamily="34" charset="0"/>
              </a:rPr>
              <a:t>, frame format follow up,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11-25/1263</a:t>
            </a:r>
            <a:r>
              <a:rPr lang="en-US" altLang="zh-CN" sz="1600" kern="0" dirty="0">
                <a:solidFill>
                  <a:schemeClr val="tx1"/>
                </a:solidFill>
                <a:latin typeface="Calibri" panose="020F0502020204030204" pitchFamily="34" charset="0"/>
                <a:cs typeface="Calibri" panose="020F0502020204030204" pitchFamily="34" charset="0"/>
              </a:rPr>
              <a:t>, Remaining Issues on WPT Protocols,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11-25/1243, Follow-up on AMP Operation Status Reporting, Ian Bajaj (Huawei</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11-25/1424, A WPT device option, </a:t>
            </a:r>
            <a:r>
              <a:rPr lang="en-US" altLang="zh-CN" sz="1600" kern="0" dirty="0" err="1" smtClean="0">
                <a:solidFill>
                  <a:schemeClr val="tx1"/>
                </a:solidFill>
                <a:latin typeface="Calibri" panose="020F0502020204030204" pitchFamily="34" charset="0"/>
                <a:cs typeface="Calibri" panose="020F0502020204030204" pitchFamily="34" charset="0"/>
              </a:rPr>
              <a:t>Amichai</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Sanderovich</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 [10 </a:t>
            </a:r>
            <a:r>
              <a:rPr lang="en-US" altLang="zh-CN" sz="1600" kern="0" dirty="0" err="1" smtClean="0">
                <a:solidFill>
                  <a:schemeClr val="tx1"/>
                </a:solidFill>
                <a:latin typeface="Calibri" panose="020F0502020204030204" pitchFamily="34" charset="0"/>
                <a:cs typeface="Calibri" panose="020F0502020204030204" pitchFamily="34" charset="0"/>
              </a:rPr>
              <a:t>mins</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11-25/0819</a:t>
            </a:r>
            <a:r>
              <a:rPr lang="en-US" altLang="zh-CN" sz="1600" kern="0" dirty="0">
                <a:solidFill>
                  <a:schemeClr val="tx1"/>
                </a:solidFill>
                <a:latin typeface="Calibri" panose="020F0502020204030204" pitchFamily="34" charset="0"/>
                <a:cs typeface="Calibri" panose="020F0502020204030204" pitchFamily="34" charset="0"/>
              </a:rPr>
              <a:t>, amp-security-follow-up,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smtClean="0">
                <a:solidFill>
                  <a:schemeClr val="tx1"/>
                </a:solidFill>
                <a:latin typeface="Calibri" panose="020F0502020204030204" pitchFamily="34" charset="0"/>
                <a:cs typeface="Calibri" panose="020F0502020204030204" pitchFamily="34" charset="0"/>
              </a:rPr>
              <a:t>mins</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11-25/1437, </a:t>
            </a:r>
            <a:r>
              <a:rPr lang="en-US" altLang="zh-CN" sz="1600" kern="0" dirty="0">
                <a:solidFill>
                  <a:schemeClr val="tx1"/>
                </a:solidFill>
                <a:latin typeface="Calibri" panose="020F0502020204030204" pitchFamily="34" charset="0"/>
                <a:cs typeface="Calibri" panose="020F0502020204030204" pitchFamily="34" charset="0"/>
              </a:rPr>
              <a:t>A Scalable Low-Complexity Provisioning Method and Its Improvement for Secure AMP </a:t>
            </a:r>
            <a:r>
              <a:rPr lang="en-US" altLang="zh-CN" sz="1600" kern="0" dirty="0" smtClean="0">
                <a:solidFill>
                  <a:schemeClr val="tx1"/>
                </a:solidFill>
                <a:latin typeface="Calibri" panose="020F0502020204030204" pitchFamily="34" charset="0"/>
                <a:cs typeface="Calibri" panose="020F0502020204030204" pitchFamily="34" charset="0"/>
              </a:rPr>
              <a:t>Communication, Hui Luo (Infineon) </a:t>
            </a: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a:t>
            </a:r>
            <a:r>
              <a:rPr lang="en-US" altLang="zh-CN" sz="1800" b="1" kern="0" dirty="0">
                <a:solidFill>
                  <a:schemeClr val="tx1"/>
                </a:solidFill>
                <a:latin typeface="Calibri" panose="020F0502020204030204" pitchFamily="34" charset="0"/>
                <a:cs typeface="Calibri" panose="020F0502020204030204" pitchFamily="34" charset="0"/>
              </a:rPr>
              <a:t>. Topics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11-25/1241</a:t>
            </a:r>
            <a:r>
              <a:rPr lang="en-US" altLang="zh-CN" sz="1600" kern="0" dirty="0">
                <a:solidFill>
                  <a:schemeClr val="tx1"/>
                </a:solidFill>
                <a:latin typeface="Calibri" panose="020F0502020204030204" pitchFamily="34" charset="0"/>
                <a:cs typeface="Calibri" panose="020F0502020204030204" pitchFamily="34" charset="0"/>
              </a:rPr>
              <a:t>, AMP Pairing and ID assignment,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11-25/1234, AMP Tag Active Mode Performance Example and Review, </a:t>
            </a:r>
            <a:r>
              <a:rPr lang="en-SG" altLang="zh-CN" sz="1600" kern="0" dirty="0" err="1">
                <a:solidFill>
                  <a:schemeClr val="tx1"/>
                </a:solidFill>
                <a:latin typeface="Calibri" panose="020F0502020204030204" pitchFamily="34" charset="0"/>
                <a:cs typeface="Calibri" panose="020F0502020204030204" pitchFamily="34" charset="0"/>
              </a:rPr>
              <a:t>Dror</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err="1">
                <a:solidFill>
                  <a:schemeClr val="tx1"/>
                </a:solidFill>
                <a:latin typeface="Calibri" panose="020F0502020204030204" pitchFamily="34" charset="0"/>
                <a:cs typeface="Calibri" panose="020F0502020204030204" pitchFamily="34" charset="0"/>
              </a:rPr>
              <a:t>Regev</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smtClean="0">
                <a:solidFill>
                  <a:schemeClr val="tx1"/>
                </a:solidFill>
                <a:latin typeface="Calibri" panose="020F0502020204030204" pitchFamily="34" charset="0"/>
                <a:cs typeface="Calibri" panose="020F0502020204030204" pitchFamily="34" charset="0"/>
              </a:rPr>
              <a:t>Huawei)</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extLst>
      <p:ext uri="{BB962C8B-B14F-4D97-AF65-F5344CB8AC3E}">
        <p14:creationId xmlns:p14="http://schemas.microsoft.com/office/powerpoint/2010/main" val="608938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PDTs</a:t>
            </a:r>
            <a:endParaRPr lang="en-US" altLang="zh-CN" sz="3200" kern="0" dirty="0"/>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kern="0" dirty="0">
                <a:solidFill>
                  <a:schemeClr val="tx1"/>
                </a:solidFill>
                <a:latin typeface="Calibri" panose="020F0502020204030204" pitchFamily="34" charset="0"/>
                <a:cs typeface="Calibri" panose="020F0502020204030204" pitchFamily="34" charset="0"/>
              </a:rPr>
              <a:t>11-25/1333r0, </a:t>
            </a:r>
            <a:r>
              <a:rPr lang="en-US" altLang="zh-CN" sz="1800" kern="0" dirty="0">
                <a:solidFill>
                  <a:schemeClr val="tx1"/>
                </a:solidFill>
                <a:latin typeface="Calibri" panose="020F0502020204030204" pitchFamily="34" charset="0"/>
                <a:cs typeface="Calibri" panose="020F0502020204030204" pitchFamily="34" charset="0"/>
              </a:rPr>
              <a:t>PDT PHY UL Modulation And </a:t>
            </a:r>
            <a:r>
              <a:rPr lang="en-US" altLang="zh-CN" sz="1800" kern="0" dirty="0">
                <a:solidFill>
                  <a:schemeClr val="tx1"/>
                </a:solidFill>
                <a:latin typeface="Calibri" panose="020F0502020204030204" pitchFamily="34" charset="0"/>
                <a:cs typeface="Calibri" panose="020F0502020204030204" pitchFamily="34" charset="0"/>
              </a:rPr>
              <a:t>Coding, Alice Chen </a:t>
            </a:r>
            <a:r>
              <a:rPr lang="en-US" altLang="zh-CN" sz="1800" kern="0" dirty="0" smtClean="0">
                <a:solidFill>
                  <a:schemeClr val="tx1"/>
                </a:solidFill>
                <a:latin typeface="Calibri" panose="020F0502020204030204" pitchFamily="34" charset="0"/>
                <a:cs typeface="Calibri" panose="020F0502020204030204" pitchFamily="34" charset="0"/>
              </a:rPr>
              <a:t>(Qualcomm);</a:t>
            </a:r>
          </a:p>
          <a:p>
            <a:pPr marL="499745" lvl="1" indent="-342900">
              <a:spcBef>
                <a:spcPts val="450"/>
              </a:spcBef>
              <a:buFontTx/>
              <a:buChar char="•"/>
              <a:defRPr/>
            </a:pPr>
            <a:r>
              <a:rPr lang="en-US" altLang="zh-CN" sz="1800" kern="0" dirty="0">
                <a:solidFill>
                  <a:schemeClr val="tx1"/>
                </a:solidFill>
                <a:latin typeface="Calibri" panose="020F0502020204030204" pitchFamily="34" charset="0"/>
                <a:cs typeface="Calibri" panose="020F0502020204030204" pitchFamily="34" charset="0"/>
              </a:rPr>
              <a:t>11-25/1357, PDT WPT Energizer control, Ian Bajaj (Huawei</a:t>
            </a:r>
            <a:r>
              <a:rPr lang="en-US" altLang="zh-CN" sz="18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11-25/1344, PDT components of architecture, </a:t>
            </a:r>
            <a:r>
              <a:rPr lang="en-US" altLang="zh-CN" sz="1800" kern="0" dirty="0" err="1" smtClean="0">
                <a:solidFill>
                  <a:schemeClr val="tx1"/>
                </a:solidFill>
                <a:latin typeface="Calibri" panose="020F0502020204030204" pitchFamily="34" charset="0"/>
                <a:cs typeface="Calibri" panose="020F0502020204030204" pitchFamily="34" charset="0"/>
              </a:rPr>
              <a:t>Rojan</a:t>
            </a:r>
            <a:r>
              <a:rPr lang="en-US" altLang="zh-CN" sz="1800" kern="0" dirty="0" smtClean="0">
                <a:solidFill>
                  <a:schemeClr val="tx1"/>
                </a:solidFill>
                <a:latin typeface="Calibri" panose="020F0502020204030204" pitchFamily="34" charset="0"/>
                <a:cs typeface="Calibri" panose="020F0502020204030204" pitchFamily="34" charset="0"/>
              </a:rPr>
              <a:t> </a:t>
            </a:r>
            <a:r>
              <a:rPr lang="en-US" altLang="zh-CN" sz="1800" kern="0" dirty="0" err="1" smtClean="0">
                <a:solidFill>
                  <a:schemeClr val="tx1"/>
                </a:solidFill>
                <a:latin typeface="Calibri" panose="020F0502020204030204" pitchFamily="34" charset="0"/>
                <a:cs typeface="Calibri" panose="020F0502020204030204" pitchFamily="34" charset="0"/>
              </a:rPr>
              <a:t>Chitrakar</a:t>
            </a:r>
            <a:r>
              <a:rPr lang="en-US" altLang="zh-CN" sz="1800" kern="0" dirty="0" smtClean="0">
                <a:solidFill>
                  <a:schemeClr val="tx1"/>
                </a:solidFill>
                <a:latin typeface="Calibri" panose="020F0502020204030204" pitchFamily="34" charset="0"/>
                <a:cs typeface="Calibri" panose="020F0502020204030204" pitchFamily="34" charset="0"/>
              </a:rPr>
              <a:t> (Huawei);</a:t>
            </a:r>
          </a:p>
          <a:p>
            <a:pPr marL="499745" lvl="1" indent="-342900">
              <a:spcBef>
                <a:spcPts val="450"/>
              </a:spcBef>
              <a:buFontTx/>
              <a:buChar char="•"/>
              <a:defRPr/>
            </a:pPr>
            <a:endParaRPr lang="en-US" altLang="zh-CN" sz="18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extLst>
      <p:ext uri="{BB962C8B-B14F-4D97-AF65-F5344CB8AC3E}">
        <p14:creationId xmlns:p14="http://schemas.microsoft.com/office/powerpoint/2010/main" val="2586773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a:t>
            </a:r>
            <a:r>
              <a:rPr lang="en-US" altLang="zh-CN" sz="3200" kern="0" dirty="0" smtClean="0"/>
              <a:t>Sep </a:t>
            </a:r>
            <a:r>
              <a:rPr lang="en-US" altLang="zh-CN" sz="3200" kern="0" dirty="0" smtClean="0"/>
              <a:t>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Aug 19</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Aug 26</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2</a:t>
            </a:r>
            <a:r>
              <a:rPr lang="en-US" altLang="en-US" sz="2800" kern="0" baseline="30000" dirty="0">
                <a:solidFill>
                  <a:schemeClr val="tx1"/>
                </a:solidFill>
                <a:sym typeface="+mn-ea"/>
              </a:rPr>
              <a:t>nd</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9</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smtClean="0">
                <a:solidFill>
                  <a:schemeClr val="tx1"/>
                </a:solidFill>
                <a:sym typeface="+mn-ea"/>
              </a:rPr>
              <a:t>Webex</a:t>
            </a:r>
            <a:endParaRPr lang="en-US" altLang="en-US" sz="2800" kern="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sym typeface="+mn-ea"/>
              </a:rPr>
              <a:t>Aug</a:t>
            </a:r>
            <a:r>
              <a:rPr lang="en-US" dirty="0" smtClean="0">
                <a:sym typeface="+mn-ea"/>
              </a:rPr>
              <a:t>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a:t>
            </a:r>
            <a:r>
              <a:rPr lang="en-US" altLang="en-GB" dirty="0" smtClean="0"/>
              <a:t>11-24/1613r10)</a:t>
            </a:r>
            <a:endParaRPr lang="en-GB" altLang="en-US" dirty="0" smtClean="0"/>
          </a:p>
          <a:p>
            <a:pPr eaLnBrk="0" hangingPunct="0">
              <a:buClrTx/>
              <a:buSzTx/>
              <a:buFontTx/>
              <a:buChar char="•"/>
              <a:defRPr/>
            </a:pPr>
            <a:r>
              <a:rPr lang="en-US" altLang="en-GB" dirty="0" smtClean="0"/>
              <a:t>Presentation and discussion (Tech contributions, PDTs)</a:t>
            </a:r>
          </a:p>
          <a:p>
            <a:pPr lvl="1" eaLnBrk="0" hangingPunct="0">
              <a:defRPr/>
            </a:pPr>
            <a:r>
              <a:rPr lang="en-US" altLang="zh-CN" dirty="0"/>
              <a:t>11-25/1333r0, PDT PHY UL Modulation And Coding, Alice Chen (Qualcomm);</a:t>
            </a:r>
          </a:p>
          <a:p>
            <a:pPr lvl="1" eaLnBrk="0" hangingPunct="0">
              <a:defRPr/>
            </a:pPr>
            <a:r>
              <a:rPr lang="en-US" altLang="zh-CN" dirty="0" smtClean="0"/>
              <a:t>11-25/1308</a:t>
            </a:r>
            <a:r>
              <a:rPr lang="en-US" altLang="zh-CN" dirty="0"/>
              <a:t>, Discussion on OFDM Sample-level Modulation for Uplink Backscatter AMP STAs, </a:t>
            </a:r>
            <a:r>
              <a:rPr lang="en-US" altLang="zh-CN" dirty="0" err="1"/>
              <a:t>Yuxiao</a:t>
            </a:r>
            <a:r>
              <a:rPr lang="en-US" altLang="zh-CN" dirty="0"/>
              <a:t> </a:t>
            </a:r>
            <a:r>
              <a:rPr lang="en-US" altLang="zh-CN" dirty="0" err="1"/>
              <a:t>Hou</a:t>
            </a:r>
            <a:r>
              <a:rPr lang="en-US" altLang="zh-CN" dirty="0"/>
              <a:t> (</a:t>
            </a:r>
            <a:r>
              <a:rPr lang="en-US" altLang="zh-CN" dirty="0" smtClean="0"/>
              <a:t>TP-LINK)</a:t>
            </a:r>
          </a:p>
          <a:p>
            <a:pPr lvl="1" eaLnBrk="0" hangingPunct="0">
              <a:buFontTx/>
              <a:buChar char="–"/>
              <a:defRPr/>
            </a:pPr>
            <a:r>
              <a:rPr lang="en-US" altLang="zh-CN" sz="2100" dirty="0"/>
              <a:t>11-25/1263, Remaining Issues on WPT Protocols, </a:t>
            </a:r>
            <a:r>
              <a:rPr lang="en-US" altLang="zh-CN" sz="2100" dirty="0" err="1"/>
              <a:t>Yinan</a:t>
            </a:r>
            <a:r>
              <a:rPr lang="en-US" altLang="zh-CN" sz="2100" dirty="0"/>
              <a:t> Qi (OPPO)</a:t>
            </a:r>
          </a:p>
          <a:p>
            <a:pPr lvl="1" eaLnBrk="0" hangingPunct="0">
              <a:buFontTx/>
              <a:buChar char="–"/>
              <a:defRPr/>
            </a:pPr>
            <a:r>
              <a:rPr lang="en-US" altLang="zh-CN" sz="2100" dirty="0"/>
              <a:t>11-25/1243, Follow-up on AMP Operation Status Reporting, Ian Bajaj (Huawei)</a:t>
            </a:r>
          </a:p>
          <a:p>
            <a:pPr lvl="1" eaLnBrk="0" hangingPunct="0">
              <a:buFontTx/>
              <a:buChar char="–"/>
              <a:defRPr/>
            </a:pPr>
            <a:r>
              <a:rPr lang="en-US" altLang="zh-CN" sz="2100" dirty="0"/>
              <a:t>11-25/1424, A WPT device option,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a:t>) [10 </a:t>
            </a:r>
            <a:r>
              <a:rPr lang="en-US" altLang="zh-CN" sz="2100" dirty="0" err="1"/>
              <a:t>mins</a:t>
            </a:r>
            <a:r>
              <a:rPr lang="en-US" altLang="zh-CN" sz="2100" dirty="0" smtClean="0"/>
              <a:t>]</a:t>
            </a:r>
            <a:endParaRPr lang="en-US" altLang="en-GB"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Aug 26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extLst>
      <p:ext uri="{BB962C8B-B14F-4D97-AF65-F5344CB8AC3E}">
        <p14:creationId xmlns:p14="http://schemas.microsoft.com/office/powerpoint/2010/main" val="812965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SPs (pending SPs)</a:t>
            </a:r>
            <a:endParaRPr lang="en-US" altLang="en-GB" dirty="0"/>
          </a:p>
          <a:p>
            <a:pPr eaLnBrk="0" hangingPunct="0">
              <a:defRPr/>
            </a:pPr>
            <a:r>
              <a:rPr lang="en-US" altLang="en-GB" dirty="0"/>
              <a:t>Presentation and discussion (Tech contributions, PDTs)</a:t>
            </a:r>
          </a:p>
          <a:p>
            <a:pPr lvl="1" eaLnBrk="0" hangingPunct="0">
              <a:defRPr/>
            </a:pPr>
            <a:r>
              <a:rPr lang="en-GB" altLang="en-US" dirty="0" smtClean="0"/>
              <a:t>[If time allows]</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extLst>
      <p:ext uri="{BB962C8B-B14F-4D97-AF65-F5344CB8AC3E}">
        <p14:creationId xmlns:p14="http://schemas.microsoft.com/office/powerpoint/2010/main" val="4067042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2</a:t>
            </a:r>
            <a:r>
              <a:rPr lang="en-US" altLang="zh-CN" sz="3600" kern="0" baseline="30000" dirty="0" smtClean="0">
                <a:latin typeface="Arial" panose="020B0604020202020204" pitchFamily="34" charset="0"/>
              </a:rPr>
              <a:t>nd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extLst>
      <p:ext uri="{BB962C8B-B14F-4D97-AF65-F5344CB8AC3E}">
        <p14:creationId xmlns:p14="http://schemas.microsoft.com/office/powerpoint/2010/main" val="18870324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Presentation </a:t>
            </a:r>
            <a:r>
              <a:rPr lang="en-US" altLang="en-GB" dirty="0"/>
              <a:t>and discussion (Tech contributions, PDTs)</a:t>
            </a:r>
          </a:p>
          <a:p>
            <a:pPr lvl="1" eaLnBrk="0" hangingPunct="0">
              <a:lnSpc>
                <a:spcPct val="110000"/>
              </a:lnSpc>
              <a:defRPr/>
            </a:pPr>
            <a:r>
              <a:rPr lang="en-US" altLang="zh-CN" dirty="0"/>
              <a:t>11-25/1357, PDT WPT Energizer control, Ian Bajaj (Huawei);</a:t>
            </a:r>
          </a:p>
          <a:p>
            <a:pPr lvl="1" eaLnBrk="0" hangingPunct="0">
              <a:buFontTx/>
              <a:buChar char="–"/>
              <a:defRPr/>
            </a:pPr>
            <a:r>
              <a:rPr lang="en-US" altLang="zh-CN" dirty="0" smtClean="0"/>
              <a:t>11-25/0776r1</a:t>
            </a:r>
            <a:r>
              <a:rPr lang="en-US" altLang="zh-CN" dirty="0"/>
              <a:t>, AMP frame format recap, Alfred – 10 </a:t>
            </a:r>
            <a:r>
              <a:rPr lang="en-US" altLang="zh-CN" dirty="0" err="1"/>
              <a:t>mins</a:t>
            </a:r>
            <a:endParaRPr lang="en-US" altLang="zh-CN" dirty="0"/>
          </a:p>
          <a:p>
            <a:pPr lvl="1" eaLnBrk="0" hangingPunct="0">
              <a:buFontTx/>
              <a:buChar char="–"/>
              <a:defRPr/>
            </a:pPr>
            <a:r>
              <a:rPr lang="en-US" altLang="zh-CN" dirty="0"/>
              <a:t>11-25/1363, frame format follow up, </a:t>
            </a:r>
            <a:r>
              <a:rPr lang="en-US" altLang="zh-CN" dirty="0" err="1"/>
              <a:t>Liwen</a:t>
            </a:r>
            <a:r>
              <a:rPr lang="en-US" altLang="zh-CN" dirty="0"/>
              <a:t> Chu (NXP)</a:t>
            </a:r>
          </a:p>
          <a:p>
            <a:pPr lvl="1" eaLnBrk="0" hangingPunct="0">
              <a:defRPr/>
            </a:pPr>
            <a:r>
              <a:rPr lang="en-US" altLang="zh-CN" sz="2100" dirty="0"/>
              <a:t>11-25/1241, AMP Pairing and ID assignment, </a:t>
            </a:r>
            <a:r>
              <a:rPr lang="en-US" altLang="zh-CN" sz="2100" dirty="0" err="1"/>
              <a:t>Rojan</a:t>
            </a:r>
            <a:r>
              <a:rPr lang="en-US" altLang="zh-CN" sz="2100" dirty="0"/>
              <a:t> </a:t>
            </a:r>
            <a:r>
              <a:rPr lang="en-US" altLang="zh-CN" sz="2100" dirty="0" err="1"/>
              <a:t>Chitrakar</a:t>
            </a:r>
            <a:r>
              <a:rPr lang="en-US" altLang="zh-CN" sz="2100" dirty="0"/>
              <a:t> (Huawei)</a:t>
            </a:r>
          </a:p>
          <a:p>
            <a:pPr lvl="1" eaLnBrk="0" hangingPunct="0">
              <a:defRPr/>
            </a:pPr>
            <a:r>
              <a:rPr lang="en-SG" altLang="zh-CN" sz="2100" dirty="0"/>
              <a:t>11-25/1234, AMP Tag Active Mode Performance Example and Review, </a:t>
            </a:r>
            <a:r>
              <a:rPr lang="en-SG" altLang="zh-CN" sz="2100" dirty="0" err="1"/>
              <a:t>Dror</a:t>
            </a:r>
            <a:r>
              <a:rPr lang="en-SG" altLang="zh-CN" sz="2100" dirty="0"/>
              <a:t> </a:t>
            </a:r>
            <a:r>
              <a:rPr lang="en-SG" altLang="zh-CN" sz="2100" dirty="0" err="1"/>
              <a:t>Regev</a:t>
            </a:r>
            <a:r>
              <a:rPr lang="en-SG" altLang="zh-CN" sz="2100" dirty="0"/>
              <a:t> (Huawei</a:t>
            </a:r>
            <a:r>
              <a:rPr lang="en-SG" altLang="zh-CN" sz="2100" dirty="0" smtClean="0"/>
              <a:t>)</a:t>
            </a:r>
          </a:p>
          <a:p>
            <a:pPr lvl="1" eaLnBrk="0" hangingPunct="0">
              <a:defRPr/>
            </a:pPr>
            <a:r>
              <a:rPr lang="en-US" altLang="zh-CN" sz="2100" dirty="0"/>
              <a:t>11-25/1344, PDT components of architecture, </a:t>
            </a:r>
            <a:r>
              <a:rPr lang="en-US" altLang="zh-CN" sz="2100" dirty="0" err="1"/>
              <a:t>Rojan</a:t>
            </a:r>
            <a:r>
              <a:rPr lang="en-US" altLang="zh-CN" sz="2100" dirty="0"/>
              <a:t> </a:t>
            </a:r>
            <a:r>
              <a:rPr lang="en-US" altLang="zh-CN" sz="2100" dirty="0" err="1"/>
              <a:t>Chitrakar</a:t>
            </a:r>
            <a:r>
              <a:rPr lang="en-US" altLang="zh-CN" sz="2100" dirty="0"/>
              <a:t> (Huawei</a:t>
            </a:r>
            <a:r>
              <a:rPr lang="en-US" altLang="zh-CN" sz="2100" dirty="0" smtClean="0"/>
              <a:t>)</a:t>
            </a:r>
            <a:endParaRPr lang="en-GB" altLang="en-US" sz="2100"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extLst>
      <p:ext uri="{BB962C8B-B14F-4D97-AF65-F5344CB8AC3E}">
        <p14:creationId xmlns:p14="http://schemas.microsoft.com/office/powerpoint/2010/main" val="14925196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extLst>
      <p:ext uri="{BB962C8B-B14F-4D97-AF65-F5344CB8AC3E}">
        <p14:creationId xmlns:p14="http://schemas.microsoft.com/office/powerpoint/2010/main" val="1314904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Presentation </a:t>
            </a:r>
            <a:r>
              <a:rPr lang="en-US" altLang="en-GB" dirty="0"/>
              <a:t>and discussion (Tech contributions, PDTs)</a:t>
            </a:r>
          </a:p>
          <a:p>
            <a:pPr lvl="1" eaLnBrk="0" hangingPunct="0">
              <a:lnSpc>
                <a:spcPct val="110000"/>
              </a:lnSpc>
              <a:buFontTx/>
              <a:buChar char="–"/>
              <a:defRPr/>
            </a:pPr>
            <a:r>
              <a:rPr lang="en-US" altLang="zh-CN" sz="2100" dirty="0" smtClean="0"/>
              <a:t>11-25/0819</a:t>
            </a:r>
            <a:r>
              <a:rPr lang="en-US" altLang="zh-CN" sz="2100" dirty="0"/>
              <a:t>, amp-security-follow-up,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endParaRPr lang="en-US" altLang="zh-CN" sz="2100" dirty="0"/>
          </a:p>
          <a:p>
            <a:pPr lvl="1" eaLnBrk="0" hangingPunct="0">
              <a:lnSpc>
                <a:spcPct val="110000"/>
              </a:lnSpc>
              <a:buFontTx/>
              <a:buChar char="–"/>
              <a:defRPr/>
            </a:pPr>
            <a:r>
              <a:rPr lang="en-US" altLang="zh-CN" sz="2100" dirty="0"/>
              <a:t>11-25/1437, A Scalable Low-Complexity Provisioning Method and Its Improvement for Secure AMP Communication, Hui Luo (Infineon) </a:t>
            </a:r>
            <a:endParaRPr lang="en-US" altLang="en-US" sz="2100" dirty="0"/>
          </a:p>
          <a:p>
            <a:pPr lvl="0" eaLnBrk="0" hangingPunct="0">
              <a:defRPr/>
            </a:pPr>
            <a:r>
              <a:rPr lang="en-US" altLang="en-US" dirty="0"/>
              <a:t>SPs (potential)</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extLst>
      <p:ext uri="{BB962C8B-B14F-4D97-AF65-F5344CB8AC3E}">
        <p14:creationId xmlns:p14="http://schemas.microsoft.com/office/powerpoint/2010/main" val="419283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5837</TotalTime>
  <Words>1656</Words>
  <Application>Microsoft Office PowerPoint</Application>
  <PresentationFormat>宽屏</PresentationFormat>
  <Paragraphs>270</Paragraphs>
  <Slides>23</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3"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373</cp:revision>
  <cp:lastPrinted>2014-11-04T15:04:00Z</cp:lastPrinted>
  <dcterms:created xsi:type="dcterms:W3CDTF">2007-04-17T18:10:00Z</dcterms:created>
  <dcterms:modified xsi:type="dcterms:W3CDTF">2025-08-14T14:04:53Z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