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1" d="100"/>
          <a:sy n="71" d="100"/>
        </p:scale>
        <p:origin x="84" y="4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25/08/19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802.11-25/1428r0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1351-01-0arc-mib-truth-value-patterns-follow-u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3-0arc-proposed-changes-to-802-11-definitions-based-on-802-202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880-10-0arc-revised-annex-g-containing-example-frame-exchange-sequences.docx" TargetMode="External"/><Relationship Id="rId2" Type="http://schemas.openxmlformats.org/officeDocument/2006/relationships/hyperlink" Target="https://mentor.ieee.org/802.11/dcn/25/11-25-0193-05-0arc-frame-exchange-sequence-and-fig-10-14.ppt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38-00-0arc-wms-protection-mechanisms-and-frame-exchange-sequences.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NMqv0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2025-08-19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92981958"/>
              </p:ext>
            </p:extLst>
          </p:nvPr>
        </p:nvGraphicFramePr>
        <p:xfrm>
          <a:off x="982663" y="2416175"/>
          <a:ext cx="10317162" cy="2497138"/>
        </p:xfrm>
        <a:graphic>
          <a:graphicData uri="http://schemas.openxmlformats.org/presentationml/2006/ole">
            <mc:AlternateContent xmlns:mc="http://schemas.openxmlformats.org/markup-compatibility/2006">
              <mc:Choice xmlns:v="urn:schemas-microsoft-com:vml" Requires="v">
                <p:oleObj name="Document" r:id="rId3" imgW="10439485" imgH="2541999" progId="Word.Document.8">
                  <p:embed/>
                </p:oleObj>
              </mc:Choice>
              <mc:Fallback>
                <p:oleObj name="Document" r:id="rId3" imgW="10439485" imgH="2541999" progId="Word.Document.8">
                  <p:embed/>
                  <p:pic>
                    <p:nvPicPr>
                      <p:cNvPr id="0" name="Picture 3"/>
                      <p:cNvPicPr>
                        <a:picLocks noChangeAspect="1" noChangeArrowheads="1"/>
                      </p:cNvPicPr>
                      <p:nvPr/>
                    </p:nvPicPr>
                    <p:blipFill>
                      <a:blip r:embed="rId4"/>
                      <a:srcRect/>
                      <a:stretch>
                        <a:fillRect/>
                      </a:stretch>
                    </p:blipFill>
                    <p:spPr bwMode="auto">
                      <a:xfrm>
                        <a:off x="982663" y="2416175"/>
                        <a:ext cx="10317162" cy="24971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121919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15 Sept (Mon) 10:30, 16 Sept (Tue) 13:30,</a:t>
            </a:r>
            <a:br>
              <a:rPr lang="en-US" altLang="en-US" sz="2800" b="0" i="1" dirty="0"/>
            </a:br>
            <a:r>
              <a:rPr lang="en-US" altLang="en-US" sz="2800" b="0" i="1" dirty="0"/>
              <a:t>17 Sept (Wed) 10:30, and 18 Sept (Thu) 10:30</a:t>
            </a:r>
            <a:endParaRPr lang="en-GB" sz="2800" b="0" i="1" dirty="0"/>
          </a:p>
        </p:txBody>
      </p:sp>
      <p:sp>
        <p:nvSpPr>
          <p:cNvPr id="4098" name="Rectangle 2"/>
          <p:cNvSpPr>
            <a:spLocks noGrp="1" noChangeArrowheads="1"/>
          </p:cNvSpPr>
          <p:nvPr>
            <p:ph idx="1"/>
          </p:nvPr>
        </p:nvSpPr>
        <p:spPr>
          <a:xfrm>
            <a:off x="915458" y="1981200"/>
            <a:ext cx="10361084" cy="4494214"/>
          </a:xfrm>
          <a:ln/>
        </p:spPr>
        <p:txBody>
          <a:bodyPr/>
          <a:lstStyle/>
          <a:p>
            <a:pPr marL="457200" indent="-457200">
              <a:lnSpc>
                <a:spcPct val="90000"/>
              </a:lnSpc>
              <a:spcAft>
                <a:spcPts val="0"/>
              </a:spcAft>
              <a:buFont typeface="Arial" panose="020B0604020202020204" pitchFamily="34" charset="0"/>
              <a:buChar char="•"/>
              <a:defRPr/>
            </a:pPr>
            <a:r>
              <a:rPr lang="en-US" sz="2800" dirty="0">
                <a:solidFill>
                  <a:srgbClr val="000000"/>
                </a:solidFill>
              </a:rPr>
              <a:t>Four meeting slots this week</a:t>
            </a:r>
          </a:p>
          <a:p>
            <a:pPr marL="457200" indent="-457200">
              <a:lnSpc>
                <a:spcPct val="90000"/>
              </a:lnSpc>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Aft>
                <a:spcPts val="0"/>
              </a:spcAft>
              <a:buFont typeface="Arial" panose="020B0604020202020204" pitchFamily="34" charset="0"/>
              <a:buChar char="•"/>
              <a:defRPr/>
            </a:pPr>
            <a:r>
              <a:rPr lang="en-US" sz="2800" dirty="0"/>
              <a:t>Contribution/discussion topics:</a:t>
            </a:r>
          </a:p>
          <a:p>
            <a:pPr marL="800100" lvl="1" indent="-342900">
              <a:spcBef>
                <a:spcPts val="600"/>
              </a:spcBef>
              <a:spcAft>
                <a:spcPts val="0"/>
              </a:spcAft>
              <a:buFont typeface="Arial" panose="020B0604020202020204" pitchFamily="34" charset="0"/>
              <a:buChar char="•"/>
              <a:defRPr/>
            </a:pPr>
            <a:r>
              <a:rPr lang="en-US" sz="2400" dirty="0"/>
              <a:t>IEEE Std 802 internal alignment (slide 19) – </a:t>
            </a:r>
          </a:p>
          <a:p>
            <a:pPr marL="800100" lvl="1" indent="-342900">
              <a:spcBef>
                <a:spcPts val="600"/>
              </a:spcBef>
              <a:spcAft>
                <a:spcPts val="0"/>
              </a:spcAft>
              <a:buFont typeface="Arial" panose="020B0604020202020204" pitchFamily="34" charset="0"/>
              <a:buChar char="•"/>
              <a:defRPr/>
            </a:pPr>
            <a:r>
              <a:rPr lang="en-US" sz="2400" dirty="0"/>
              <a:t>MIB Truth Value Patterns (</a:t>
            </a:r>
            <a:r>
              <a:rPr lang="en-US" sz="2400" dirty="0">
                <a:hlinkClick r:id="rId3"/>
              </a:rPr>
              <a:t>11-25/1351r1</a:t>
            </a:r>
            <a:r>
              <a:rPr lang="en-US" sz="2400" dirty="0"/>
              <a:t>)  – </a:t>
            </a:r>
          </a:p>
          <a:p>
            <a:pPr marL="800100" lvl="1" indent="-342900">
              <a:spcBef>
                <a:spcPts val="600"/>
              </a:spcBef>
              <a:spcAft>
                <a:spcPts val="0"/>
              </a:spcAft>
              <a:buFont typeface="Arial" panose="020B0604020202020204" pitchFamily="34" charset="0"/>
              <a:buChar char="•"/>
              <a:defRPr/>
            </a:pPr>
            <a:r>
              <a:rPr lang="en-US" sz="2400" dirty="0"/>
              <a:t>Annex G way forward (slide 20) – </a:t>
            </a:r>
          </a:p>
          <a:p>
            <a:pPr marL="457200" indent="-457200">
              <a:lnSpc>
                <a:spcPct val="90000"/>
              </a:lnSpc>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740664" lvl="1" indent="-347472">
              <a:lnSpc>
                <a:spcPct val="90000"/>
              </a:lnSpc>
              <a:spcBef>
                <a:spcPts val="300"/>
              </a:spcBef>
              <a:defRPr/>
            </a:pPr>
            <a:r>
              <a:rPr lang="en-US" sz="2800" b="1" dirty="0"/>
              <a:t>July</a:t>
            </a:r>
            <a:r>
              <a:rPr lang="en-US" sz="2800" b="1" dirty="0">
                <a:solidFill>
                  <a:srgbClr val="000000"/>
                </a:solidFill>
              </a:rPr>
              <a:t> session: 11-25/1096r0</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Second:</a:t>
            </a:r>
          </a:p>
          <a:p>
            <a:pPr lvl="1" indent="-342900">
              <a:lnSpc>
                <a:spcPct val="90000"/>
              </a:lnSpc>
              <a:spcBef>
                <a:spcPts val="300"/>
              </a:spcBef>
              <a:defRPr/>
            </a:pPr>
            <a:r>
              <a:rPr lang="en-US" sz="2800" b="1"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11-25/0923r3</a:t>
            </a:r>
            <a:endParaRPr lang="en-US" sz="2000" dirty="0">
              <a:ea typeface="ＭＳ Ｐゴシック" pitchFamily="2"/>
            </a:endParaRP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219200"/>
            <a:ext cx="10361084" cy="52562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11-25/0193r5</a:t>
            </a:r>
            <a:r>
              <a:rPr lang="en-US" sz="1800" dirty="0"/>
              <a:t> (Graham Smith) – how many frame exchanges sequence(s) are there?</a:t>
            </a:r>
          </a:p>
          <a:p>
            <a:pPr marL="1200150" lvl="3" indent="-400050">
              <a:lnSpc>
                <a:spcPct val="90000"/>
              </a:lnSpc>
              <a:spcBef>
                <a:spcPts val="300"/>
              </a:spcBef>
              <a:buFont typeface="Arial" pitchFamily="34" charset="0"/>
              <a:buChar char="•"/>
              <a:defRPr/>
            </a:pPr>
            <a:r>
              <a:rPr lang="en-US" sz="1800" dirty="0">
                <a:hlinkClick r:id="rId3"/>
              </a:rPr>
              <a:t>11-23/0880r10</a:t>
            </a:r>
            <a:r>
              <a:rPr lang="en-US" sz="1800" dirty="0"/>
              <a:t> (Harry Bims)</a:t>
            </a:r>
          </a:p>
          <a:p>
            <a:pPr marL="1200150" lvl="3" indent="-400050">
              <a:lnSpc>
                <a:spcPct val="90000"/>
              </a:lnSpc>
              <a:spcBef>
                <a:spcPts val="300"/>
              </a:spcBef>
              <a:buFont typeface="Arial" pitchFamily="34" charset="0"/>
              <a:buChar char="•"/>
              <a:defRPr/>
            </a:pPr>
            <a:r>
              <a:rPr lang="en-US" sz="1800" dirty="0">
                <a:hlinkClick r:id="rId4"/>
              </a:rPr>
              <a:t>11-25/0738r0</a:t>
            </a:r>
            <a:r>
              <a:rPr lang="en-US" sz="1800" dirty="0"/>
              <a:t> (Harry Bims)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Continue discussion if/as needed on MIB attribute usage/description (or perhaps this goes to REVmf?)</a:t>
            </a:r>
          </a:p>
          <a:p>
            <a:pPr lvl="1" eaLnBrk="1" hangingPunct="1">
              <a:spcBef>
                <a:spcPts val="300"/>
              </a:spcBef>
            </a:pPr>
            <a:r>
              <a:rPr lang="en-US" altLang="en-US" sz="1800" dirty="0"/>
              <a:t>“Other” (slide 17) – Note: this is the alignment of the “control” MLMEs.</a:t>
            </a:r>
          </a:p>
          <a:p>
            <a:pPr eaLnBrk="1" hangingPunct="1">
              <a:spcBef>
                <a:spcPts val="300"/>
              </a:spcBef>
            </a:pPr>
            <a:r>
              <a:rPr lang="en-US" altLang="en-US" sz="2000" dirty="0"/>
              <a:t>Nov session planning</a:t>
            </a:r>
          </a:p>
          <a:p>
            <a:pPr lvl="1" eaLnBrk="1" hangingPunct="1">
              <a:spcBef>
                <a:spcPts val="300"/>
              </a:spcBef>
            </a:pPr>
            <a:r>
              <a:rPr lang="en-US" altLang="en-US" sz="1800" dirty="0"/>
              <a:t>2, 3 or 4 slots? </a:t>
            </a:r>
            <a:endParaRPr lang="en-US" altLang="en-US" sz="1800" dirty="0">
              <a:highlight>
                <a:srgbClr val="00FF00"/>
              </a:highlight>
            </a:endParaRPr>
          </a:p>
          <a:p>
            <a:pPr lvl="1" eaLnBrk="1" hangingPunct="1">
              <a:spcBef>
                <a:spcPts val="300"/>
              </a:spcBef>
            </a:pPr>
            <a:r>
              <a:rPr lang="en-US" altLang="en-US" sz="1800" dirty="0"/>
              <a:t>Topics: Annex G, Changes to align w/IEEE 802, MIB attributes, “Control” MLMEs</a:t>
            </a:r>
          </a:p>
          <a:p>
            <a:pPr eaLnBrk="1" hangingPunct="1">
              <a:spcBef>
                <a:spcPts val="300"/>
              </a:spcBef>
            </a:pPr>
            <a:r>
              <a:rPr lang="en-US" altLang="en-US" sz="2000" dirty="0"/>
              <a:t>Next Teleconference(s):</a:t>
            </a:r>
          </a:p>
          <a:p>
            <a:pPr lvl="1" eaLnBrk="1" hangingPunct="1">
              <a:spcBef>
                <a:spcPts val="300"/>
              </a:spcBef>
            </a:pPr>
            <a:r>
              <a:rPr lang="en-US" altLang="en-US" sz="1800" dirty="0"/>
              <a:t>Sept to Nov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 2025 Session</a:t>
            </a:r>
          </a:p>
          <a:p>
            <a:endParaRPr lang="en-US" altLang="en-US" dirty="0"/>
          </a:p>
          <a:p>
            <a:r>
              <a:rPr lang="en-US" altLang="en-US" dirty="0"/>
              <a:t>Chair: Mark HAMILTON (Ruckus/CommScope)</a:t>
            </a:r>
          </a:p>
          <a:p>
            <a:r>
              <a:rPr lang="en-US" altLang="en-US" dirty="0"/>
              <a:t>Vice Chair &amp; Sec’y: Joe LEVY (InterDigital)</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September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September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https://cvent.me/NMqv0R</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a:t>July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74601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70041</TotalTime>
  <Words>2449</Words>
  <Application>Microsoft Office PowerPoint</Application>
  <PresentationFormat>Widescreen</PresentationFormat>
  <Paragraphs>231</Paragraphs>
  <Slides>21</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ＭＳ Ｐゴシック</vt:lpstr>
      <vt:lpstr>Arial</vt:lpstr>
      <vt:lpstr>Calibri</vt:lpstr>
      <vt:lpstr>Helvetica</vt:lpstr>
      <vt:lpstr>Monotype Sorts</vt:lpstr>
      <vt:lpstr>Segoe UI</vt:lpstr>
      <vt:lpstr>Times New Roman</vt:lpstr>
      <vt:lpstr>Office Theme</vt:lpstr>
      <vt:lpstr>Microsoft Word 97 - 2003 Document</vt:lpstr>
      <vt:lpstr>ARC-SC-agenda-Sept-2025</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15 Sept (Mon) 10:30, 16 Sept (Tue) 13:30, 17 Sept (Wed) 10:30, and 18 Sept (Thu) 10:30</vt:lpstr>
      <vt:lpstr>ARC (Architecture) – Other</vt:lpstr>
      <vt:lpstr>Prior meeting minutes</vt:lpstr>
      <vt:lpstr>IEEE Std 802 – ARC work</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255</cp:revision>
  <cp:lastPrinted>1601-01-01T00:00:00Z</cp:lastPrinted>
  <dcterms:created xsi:type="dcterms:W3CDTF">2021-01-26T19:12:38Z</dcterms:created>
  <dcterms:modified xsi:type="dcterms:W3CDTF">2025-08-19T16:43:34Z</dcterms:modified>
</cp:coreProperties>
</file>