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3"/>
  </p:notesMasterIdLst>
  <p:handoutMasterIdLst>
    <p:handoutMasterId r:id="rId104"/>
  </p:handoutMasterIdLst>
  <p:sldIdLst>
    <p:sldId id="256" r:id="rId2"/>
    <p:sldId id="257" r:id="rId3"/>
    <p:sldId id="258" r:id="rId4"/>
    <p:sldId id="523" r:id="rId5"/>
    <p:sldId id="862" r:id="rId6"/>
    <p:sldId id="290" r:id="rId7"/>
    <p:sldId id="524" r:id="rId8"/>
    <p:sldId id="288" r:id="rId9"/>
    <p:sldId id="269" r:id="rId10"/>
    <p:sldId id="309" r:id="rId11"/>
    <p:sldId id="306" r:id="rId12"/>
    <p:sldId id="310" r:id="rId13"/>
    <p:sldId id="293" r:id="rId14"/>
    <p:sldId id="864" r:id="rId15"/>
    <p:sldId id="283" r:id="rId16"/>
    <p:sldId id="287" r:id="rId17"/>
    <p:sldId id="866" r:id="rId18"/>
    <p:sldId id="289" r:id="rId19"/>
    <p:sldId id="273" r:id="rId20"/>
    <p:sldId id="279" r:id="rId21"/>
    <p:sldId id="264" r:id="rId22"/>
    <p:sldId id="331" r:id="rId23"/>
    <p:sldId id="386" r:id="rId24"/>
    <p:sldId id="868" r:id="rId25"/>
    <p:sldId id="270" r:id="rId26"/>
    <p:sldId id="869" r:id="rId27"/>
    <p:sldId id="870" r:id="rId28"/>
    <p:sldId id="871" r:id="rId29"/>
    <p:sldId id="872" r:id="rId30"/>
    <p:sldId id="873" r:id="rId31"/>
    <p:sldId id="2380" r:id="rId32"/>
    <p:sldId id="2381" r:id="rId33"/>
    <p:sldId id="2382" r:id="rId34"/>
    <p:sldId id="2374" r:id="rId35"/>
    <p:sldId id="261" r:id="rId36"/>
    <p:sldId id="2383" r:id="rId37"/>
    <p:sldId id="262" r:id="rId38"/>
    <p:sldId id="259" r:id="rId39"/>
    <p:sldId id="1578" r:id="rId40"/>
    <p:sldId id="1573" r:id="rId41"/>
    <p:sldId id="1579" r:id="rId42"/>
    <p:sldId id="1580" r:id="rId43"/>
    <p:sldId id="2384" r:id="rId44"/>
    <p:sldId id="2385" r:id="rId45"/>
    <p:sldId id="2386" r:id="rId46"/>
    <p:sldId id="2387" r:id="rId47"/>
    <p:sldId id="2388" r:id="rId48"/>
    <p:sldId id="2389" r:id="rId49"/>
    <p:sldId id="458" r:id="rId50"/>
    <p:sldId id="525" r:id="rId51"/>
    <p:sldId id="2390" r:id="rId52"/>
    <p:sldId id="2391" r:id="rId53"/>
    <p:sldId id="2393" r:id="rId54"/>
    <p:sldId id="2394" r:id="rId55"/>
    <p:sldId id="577" r:id="rId56"/>
    <p:sldId id="593" r:id="rId57"/>
    <p:sldId id="601" r:id="rId58"/>
    <p:sldId id="2396" r:id="rId59"/>
    <p:sldId id="326" r:id="rId60"/>
    <p:sldId id="339" r:id="rId61"/>
    <p:sldId id="373" r:id="rId62"/>
    <p:sldId id="371" r:id="rId63"/>
    <p:sldId id="372" r:id="rId64"/>
    <p:sldId id="353" r:id="rId65"/>
    <p:sldId id="364" r:id="rId66"/>
    <p:sldId id="376" r:id="rId67"/>
    <p:sldId id="378" r:id="rId68"/>
    <p:sldId id="343" r:id="rId69"/>
    <p:sldId id="379" r:id="rId70"/>
    <p:sldId id="348" r:id="rId71"/>
    <p:sldId id="357" r:id="rId72"/>
    <p:sldId id="375" r:id="rId73"/>
    <p:sldId id="381" r:id="rId74"/>
    <p:sldId id="2397" r:id="rId75"/>
    <p:sldId id="447" r:id="rId76"/>
    <p:sldId id="446" r:id="rId77"/>
    <p:sldId id="464" r:id="rId78"/>
    <p:sldId id="453" r:id="rId79"/>
    <p:sldId id="478" r:id="rId80"/>
    <p:sldId id="454" r:id="rId81"/>
    <p:sldId id="452" r:id="rId82"/>
    <p:sldId id="477" r:id="rId83"/>
    <p:sldId id="450" r:id="rId84"/>
    <p:sldId id="451" r:id="rId85"/>
    <p:sldId id="467" r:id="rId86"/>
    <p:sldId id="442" r:id="rId87"/>
    <p:sldId id="463" r:id="rId88"/>
    <p:sldId id="448" r:id="rId89"/>
    <p:sldId id="2398" r:id="rId90"/>
    <p:sldId id="2399" r:id="rId91"/>
    <p:sldId id="2400" r:id="rId92"/>
    <p:sldId id="396" r:id="rId93"/>
    <p:sldId id="316" r:id="rId94"/>
    <p:sldId id="397" r:id="rId95"/>
    <p:sldId id="2401" r:id="rId96"/>
    <p:sldId id="2402" r:id="rId97"/>
    <p:sldId id="898" r:id="rId98"/>
    <p:sldId id="906" r:id="rId99"/>
    <p:sldId id="910" r:id="rId100"/>
    <p:sldId id="2403" r:id="rId101"/>
    <p:sldId id="2404" r:id="rId10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26" autoAdjust="0"/>
    <p:restoredTop sz="94660"/>
  </p:normalViewPr>
  <p:slideViewPr>
    <p:cSldViewPr>
      <p:cViewPr varScale="1">
        <p:scale>
          <a:sx n="97" d="100"/>
          <a:sy n="97" d="100"/>
        </p:scale>
        <p:origin x="653" y="29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802.11-25/1423r1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9/18/2025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802.11-25/1423r1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10</a:t>
            </a:fld>
            <a:endParaRPr lang="en-US"/>
          </a:p>
        </p:txBody>
      </p:sp>
    </p:spTree>
    <p:extLst>
      <p:ext uri="{BB962C8B-B14F-4D97-AF65-F5344CB8AC3E}">
        <p14:creationId xmlns:p14="http://schemas.microsoft.com/office/powerpoint/2010/main" val="290936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11</a:t>
            </a:fld>
            <a:endParaRPr lang="en-US"/>
          </a:p>
        </p:txBody>
      </p:sp>
    </p:spTree>
    <p:extLst>
      <p:ext uri="{BB962C8B-B14F-4D97-AF65-F5344CB8AC3E}">
        <p14:creationId xmlns:p14="http://schemas.microsoft.com/office/powerpoint/2010/main" val="211426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12</a:t>
            </a:fld>
            <a:endParaRPr lang="en-US"/>
          </a:p>
        </p:txBody>
      </p:sp>
    </p:spTree>
    <p:extLst>
      <p:ext uri="{BB962C8B-B14F-4D97-AF65-F5344CB8AC3E}">
        <p14:creationId xmlns:p14="http://schemas.microsoft.com/office/powerpoint/2010/main" val="233179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13</a:t>
            </a:fld>
            <a:endParaRPr lang="en-US"/>
          </a:p>
        </p:txBody>
      </p:sp>
    </p:spTree>
    <p:extLst>
      <p:ext uri="{BB962C8B-B14F-4D97-AF65-F5344CB8AC3E}">
        <p14:creationId xmlns:p14="http://schemas.microsoft.com/office/powerpoint/2010/main" val="314336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802.11-25/1423r1</a:t>
            </a:r>
            <a:endParaRPr lang="en-US"/>
          </a:p>
        </p:txBody>
      </p:sp>
      <p:sp>
        <p:nvSpPr>
          <p:cNvPr id="5" name="Rectangle 3"/>
          <p:cNvSpPr>
            <a:spLocks noGrp="1" noChangeArrowheads="1"/>
          </p:cNvSpPr>
          <p:nvPr>
            <p:ph type="dt"/>
          </p:nvPr>
        </p:nvSpPr>
        <p:spPr>
          <a:ln/>
        </p:spPr>
        <p:txBody>
          <a:bodyPr/>
          <a:lstStyle/>
          <a:p>
            <a:r>
              <a:rPr lang="en-US"/>
              <a:t>September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5867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802.11-25/1423r1</a:t>
            </a:r>
            <a:endParaRPr lang="en-US"/>
          </a:p>
        </p:txBody>
      </p:sp>
      <p:sp>
        <p:nvSpPr>
          <p:cNvPr id="5" name="Date Placeholder 4"/>
          <p:cNvSpPr>
            <a:spLocks noGrp="1"/>
          </p:cNvSpPr>
          <p:nvPr>
            <p:ph type="dt"/>
          </p:nvPr>
        </p:nvSpPr>
        <p:spPr/>
        <p:txBody>
          <a:bodyPr/>
          <a:lstStyle/>
          <a:p>
            <a:r>
              <a:rPr lang="en-US"/>
              <a:t>September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224939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802.11-25/1423r1</a:t>
            </a:r>
            <a:endParaRPr lang="en-US"/>
          </a:p>
        </p:txBody>
      </p:sp>
      <p:sp>
        <p:nvSpPr>
          <p:cNvPr id="5" name="Rectangle 3"/>
          <p:cNvSpPr>
            <a:spLocks noGrp="1" noChangeArrowheads="1"/>
          </p:cNvSpPr>
          <p:nvPr>
            <p:ph type="dt"/>
          </p:nvPr>
        </p:nvSpPr>
        <p:spPr>
          <a:ln/>
        </p:spPr>
        <p:txBody>
          <a:bodyPr/>
          <a:lstStyle/>
          <a:p>
            <a:r>
              <a:rPr lang="en-US"/>
              <a:t>September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15443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036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23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27699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802.11-25/1423r1</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67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802.11-25/1423r1</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358628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802.11-25/1423r1</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27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30385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28</a:t>
            </a:fld>
            <a:endParaRPr lang="en-US">
              <a:latin typeface="Times New Roman" charset="0"/>
            </a:endParaRPr>
          </a:p>
        </p:txBody>
      </p:sp>
    </p:spTree>
    <p:extLst>
      <p:ext uri="{BB962C8B-B14F-4D97-AF65-F5344CB8AC3E}">
        <p14:creationId xmlns:p14="http://schemas.microsoft.com/office/powerpoint/2010/main" val="2898197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29</a:t>
            </a:fld>
            <a:endParaRPr lang="en-US">
              <a:latin typeface="Times New Roman" charset="0"/>
            </a:endParaRPr>
          </a:p>
        </p:txBody>
      </p:sp>
    </p:spTree>
    <p:extLst>
      <p:ext uri="{BB962C8B-B14F-4D97-AF65-F5344CB8AC3E}">
        <p14:creationId xmlns:p14="http://schemas.microsoft.com/office/powerpoint/2010/main" val="226842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64929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802.11-25/1423r1</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36</a:t>
            </a:fld>
            <a:endParaRPr lang="en-US"/>
          </a:p>
        </p:txBody>
      </p:sp>
    </p:spTree>
    <p:extLst>
      <p:ext uri="{BB962C8B-B14F-4D97-AF65-F5344CB8AC3E}">
        <p14:creationId xmlns:p14="http://schemas.microsoft.com/office/powerpoint/2010/main" val="3503821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802.11-25/1423r1</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43</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086939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514655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45</a:t>
            </a:fld>
            <a:endParaRPr lang="en-US">
              <a:latin typeface="Times New Roman" charset="0"/>
            </a:endParaRPr>
          </a:p>
        </p:txBody>
      </p:sp>
    </p:spTree>
    <p:extLst>
      <p:ext uri="{BB962C8B-B14F-4D97-AF65-F5344CB8AC3E}">
        <p14:creationId xmlns:p14="http://schemas.microsoft.com/office/powerpoint/2010/main" val="325312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47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7334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62201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48</a:t>
            </a:fld>
            <a:endParaRPr lang="en-US" dirty="0">
              <a:latin typeface="Times New Roman" charset="0"/>
            </a:endParaRPr>
          </a:p>
        </p:txBody>
      </p:sp>
    </p:spTree>
    <p:extLst>
      <p:ext uri="{BB962C8B-B14F-4D97-AF65-F5344CB8AC3E}">
        <p14:creationId xmlns:p14="http://schemas.microsoft.com/office/powerpoint/2010/main" val="3169637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51</a:t>
            </a:fld>
            <a:endParaRPr lang="en-US" dirty="0">
              <a:latin typeface="Times New Roman" charset="0"/>
            </a:endParaRPr>
          </a:p>
        </p:txBody>
      </p:sp>
    </p:spTree>
    <p:extLst>
      <p:ext uri="{BB962C8B-B14F-4D97-AF65-F5344CB8AC3E}">
        <p14:creationId xmlns:p14="http://schemas.microsoft.com/office/powerpoint/2010/main" val="2803085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52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43022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53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114994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July 2013</a:t>
            </a:r>
            <a:endParaRPr lang="en-GB" altLang="en-US" sz="1400" dirty="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802.11-25/1423r1</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54</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59881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3555"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58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86055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59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12883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63335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41734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306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a:t>
            </a:fld>
            <a:endParaRPr lang="en-US">
              <a:latin typeface="Times New Roman" charset="0"/>
            </a:endParaRPr>
          </a:p>
        </p:txBody>
      </p:sp>
    </p:spTree>
    <p:extLst>
      <p:ext uri="{BB962C8B-B14F-4D97-AF65-F5344CB8AC3E}">
        <p14:creationId xmlns:p14="http://schemas.microsoft.com/office/powerpoint/2010/main" val="3395083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65840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03112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78502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97091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67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11317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00955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22728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1884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84315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5601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a:t>
            </a:fld>
            <a:endParaRPr lang="en-US">
              <a:latin typeface="Times New Roman" charset="0"/>
            </a:endParaRPr>
          </a:p>
        </p:txBody>
      </p:sp>
    </p:spTree>
    <p:extLst>
      <p:ext uri="{BB962C8B-B14F-4D97-AF65-F5344CB8AC3E}">
        <p14:creationId xmlns:p14="http://schemas.microsoft.com/office/powerpoint/2010/main" val="2757556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6C93-F10F-45EC-6EB7-02820AB94892}"/>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57D292A9-DBBB-228C-7F1A-0DEEA2394917}"/>
              </a:ext>
            </a:extLst>
          </p:cNvPr>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802.11-25/1423r1</a:t>
            </a:r>
            <a:endParaRPr lang="en-US" sz="1400" dirty="0"/>
          </a:p>
        </p:txBody>
      </p:sp>
      <p:sp>
        <p:nvSpPr>
          <p:cNvPr id="26627" name="Rectangle 3">
            <a:extLst>
              <a:ext uri="{FF2B5EF4-FFF2-40B4-BE49-F238E27FC236}">
                <a16:creationId xmlns:a16="http://schemas.microsoft.com/office/drawing/2014/main" id="{E1F77831-3464-92EA-D11B-7974750BF07F}"/>
              </a:ext>
            </a:extLst>
          </p:cNvPr>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a:extLst>
              <a:ext uri="{FF2B5EF4-FFF2-40B4-BE49-F238E27FC236}">
                <a16:creationId xmlns:a16="http://schemas.microsoft.com/office/drawing/2014/main" id="{E2EA5E57-3F73-CAFE-7384-D8FA39951AB1}"/>
              </a:ext>
            </a:extLst>
          </p:cNvPr>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a:extLst>
              <a:ext uri="{FF2B5EF4-FFF2-40B4-BE49-F238E27FC236}">
                <a16:creationId xmlns:a16="http://schemas.microsoft.com/office/drawing/2014/main" id="{68598D20-0A76-C7CC-A536-77B7D7644608}"/>
              </a:ext>
            </a:extLst>
          </p:cNvPr>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73</a:t>
            </a:fld>
            <a:endParaRPr lang="en-US"/>
          </a:p>
        </p:txBody>
      </p:sp>
      <p:sp>
        <p:nvSpPr>
          <p:cNvPr id="26630" name="Rectangle 2">
            <a:extLst>
              <a:ext uri="{FF2B5EF4-FFF2-40B4-BE49-F238E27FC236}">
                <a16:creationId xmlns:a16="http://schemas.microsoft.com/office/drawing/2014/main" id="{2E9A3A63-7B96-8F18-7338-19AB878A29EA}"/>
              </a:ext>
            </a:extLst>
          </p:cNvPr>
          <p:cNvSpPr>
            <a:spLocks noGrp="1" noRot="1" noChangeAspect="1" noChangeArrowheads="1" noTextEdit="1"/>
          </p:cNvSpPr>
          <p:nvPr>
            <p:ph type="sldImg"/>
          </p:nvPr>
        </p:nvSpPr>
        <p:spPr>
          <a:xfrm>
            <a:off x="384175" y="701675"/>
            <a:ext cx="6165850" cy="3468688"/>
          </a:xfrm>
          <a:ln/>
        </p:spPr>
      </p:sp>
      <p:sp>
        <p:nvSpPr>
          <p:cNvPr id="26631" name="Rectangle 3">
            <a:extLst>
              <a:ext uri="{FF2B5EF4-FFF2-40B4-BE49-F238E27FC236}">
                <a16:creationId xmlns:a16="http://schemas.microsoft.com/office/drawing/2014/main" id="{6BAC8904-B19B-E112-6BEA-5E021147B871}"/>
              </a:ext>
            </a:extLst>
          </p:cNvPr>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72900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802.11-25/1423r1</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74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9396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802.11-25/1423r1</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86</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0132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802.11-25/1423r1</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102758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802.11-25/1423r1</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66705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94062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97</a:t>
            </a:fld>
            <a:endParaRPr lang="en-US" dirty="0"/>
          </a:p>
        </p:txBody>
      </p:sp>
    </p:spTree>
    <p:extLst>
      <p:ext uri="{BB962C8B-B14F-4D97-AF65-F5344CB8AC3E}">
        <p14:creationId xmlns:p14="http://schemas.microsoft.com/office/powerpoint/2010/main" val="11946569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98</a:t>
            </a:fld>
            <a:endParaRPr lang="en-US" dirty="0"/>
          </a:p>
        </p:txBody>
      </p:sp>
    </p:spTree>
    <p:extLst>
      <p:ext uri="{BB962C8B-B14F-4D97-AF65-F5344CB8AC3E}">
        <p14:creationId xmlns:p14="http://schemas.microsoft.com/office/powerpoint/2010/main" val="210488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99</a:t>
            </a:fld>
            <a:endParaRPr lang="en-US" dirty="0"/>
          </a:p>
        </p:txBody>
      </p:sp>
    </p:spTree>
    <p:extLst>
      <p:ext uri="{BB962C8B-B14F-4D97-AF65-F5344CB8AC3E}">
        <p14:creationId xmlns:p14="http://schemas.microsoft.com/office/powerpoint/2010/main" val="99348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56074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a:t>
            </a:fld>
            <a:endParaRPr lang="en-US" dirty="0">
              <a:latin typeface="Times New Roman" charset="0"/>
            </a:endParaRPr>
          </a:p>
        </p:txBody>
      </p:sp>
    </p:spTree>
    <p:extLst>
      <p:ext uri="{BB962C8B-B14F-4D97-AF65-F5344CB8AC3E}">
        <p14:creationId xmlns:p14="http://schemas.microsoft.com/office/powerpoint/2010/main" val="1930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a:t>
            </a:fld>
            <a:endParaRPr lang="en-US" dirty="0">
              <a:latin typeface="Times New Roman" charset="0"/>
            </a:endParaRPr>
          </a:p>
        </p:txBody>
      </p:sp>
    </p:spTree>
    <p:extLst>
      <p:ext uri="{BB962C8B-B14F-4D97-AF65-F5344CB8AC3E}">
        <p14:creationId xmlns:p14="http://schemas.microsoft.com/office/powerpoint/2010/main" val="171658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802.11-25/1423r1</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705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CA" dirty="0"/>
              <a:t>September 2025</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Edward Au,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315126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0" name="PlaceHolder 1"/>
          <p:cNvSpPr>
            <a:spLocks noGrp="1"/>
          </p:cNvSpPr>
          <p:nvPr>
            <p:ph type="title"/>
          </p:nvPr>
        </p:nvSpPr>
        <p:spPr>
          <a:xfrm>
            <a:off x="914400" y="685800"/>
            <a:ext cx="10360440" cy="1064520"/>
          </a:xfrm>
          <a:prstGeom prst="rect">
            <a:avLst/>
          </a:prstGeom>
          <a:noFill/>
          <a:ln w="0">
            <a:noFill/>
          </a:ln>
        </p:spPr>
        <p:txBody>
          <a:bodyPr lIns="0" tIns="0" rIns="0" bIns="0" anchor="ctr">
            <a:noAutofit/>
          </a:bodyPr>
          <a:lstStyle/>
          <a:p>
            <a:pPr indent="0">
              <a:buNone/>
            </a:pPr>
            <a:endParaRPr lang="de-DE" sz="1800" b="0" strike="noStrike" spc="-1">
              <a:solidFill>
                <a:schemeClr val="dk1"/>
              </a:solidFill>
              <a:latin typeface="Times New Roman"/>
            </a:endParaRPr>
          </a:p>
        </p:txBody>
      </p:sp>
      <p:sp>
        <p:nvSpPr>
          <p:cNvPr id="21" name="PlaceHolder 2"/>
          <p:cNvSpPr>
            <a:spLocks noGrp="1"/>
          </p:cNvSpPr>
          <p:nvPr>
            <p:ph/>
          </p:nvPr>
        </p:nvSpPr>
        <p:spPr>
          <a:xfrm>
            <a:off x="914400" y="1981080"/>
            <a:ext cx="10360440" cy="4112640"/>
          </a:xfrm>
          <a:prstGeom prst="rect">
            <a:avLst/>
          </a:prstGeom>
          <a:noFill/>
          <a:ln w="0">
            <a:noFill/>
          </a:ln>
        </p:spPr>
        <p:txBody>
          <a:bodyPr lIns="0" tIns="0" rIns="0" bIns="0" anchor="t">
            <a:normAutofit/>
          </a:bodyPr>
          <a:lstStyle/>
          <a:p>
            <a:pPr indent="0">
              <a:lnSpc>
                <a:spcPct val="90000"/>
              </a:lnSpc>
              <a:spcBef>
                <a:spcPts val="1417"/>
              </a:spcBef>
              <a:buNone/>
            </a:pPr>
            <a:endParaRPr lang="de-DE" sz="2800" b="0" strike="noStrike" spc="-1">
              <a:solidFill>
                <a:schemeClr val="dk1"/>
              </a:solidFill>
              <a:latin typeface="Times New Roman"/>
            </a:endParaRPr>
          </a:p>
        </p:txBody>
      </p:sp>
      <p:sp>
        <p:nvSpPr>
          <p:cNvPr id="4" name="PlaceHolder 3"/>
          <p:cNvSpPr>
            <a:spLocks noGrp="1"/>
          </p:cNvSpPr>
          <p:nvPr>
            <p:ph type="ftr" idx="4"/>
          </p:nvPr>
        </p:nvSpPr>
        <p:spPr/>
        <p:txBody>
          <a:bodyPr/>
          <a:lstStyle/>
          <a:p>
            <a:r>
              <a:rPr lang="de-DE" dirty="0"/>
              <a:t>Volker Jungnickel, Fraunhofer HHI</a:t>
            </a:r>
            <a:endParaRPr dirty="0"/>
          </a:p>
        </p:txBody>
      </p:sp>
      <p:sp>
        <p:nvSpPr>
          <p:cNvPr id="5" name="PlaceHolder 4"/>
          <p:cNvSpPr>
            <a:spLocks noGrp="1"/>
          </p:cNvSpPr>
          <p:nvPr>
            <p:ph type="sldNum" idx="5"/>
          </p:nvPr>
        </p:nvSpPr>
        <p:spPr/>
        <p:txBody>
          <a:bodyPr/>
          <a:lstStyle/>
          <a:p>
            <a:fld id="{622A89ED-BA48-469F-B252-92E9E4E37020}" type="slidenum">
              <a:t>‹#›</a:t>
            </a:fld>
            <a:endParaRPr/>
          </a:p>
        </p:txBody>
      </p:sp>
      <p:sp>
        <p:nvSpPr>
          <p:cNvPr id="6" name="PlaceHolder 5"/>
          <p:cNvSpPr>
            <a:spLocks noGrp="1"/>
          </p:cNvSpPr>
          <p:nvPr>
            <p:ph type="dt" idx="6"/>
          </p:nvPr>
        </p:nvSpPr>
        <p:spPr/>
        <p:txBody>
          <a:bodyPr/>
          <a:lstStyle/>
          <a:p>
            <a:r>
              <a:rPr lang="de-DE"/>
              <a:t>September 2025</a:t>
            </a:r>
            <a:endParaRPr/>
          </a:p>
        </p:txBody>
      </p:sp>
    </p:spTree>
    <p:extLst>
      <p:ext uri="{BB962C8B-B14F-4D97-AF65-F5344CB8AC3E}">
        <p14:creationId xmlns:p14="http://schemas.microsoft.com/office/powerpoint/2010/main" val="172369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802.11-25/1423r1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23/11-23-0880-12-0arc-revised-annex-g-containing-example-frame-exchange-sequences.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mentor.ieee.org/802.11/dcn/25/11-25-0193-05-0arc-frame-exchange-sequence-and-fig-10-14.pptx" TargetMode="External"/><Relationship Id="rId4" Type="http://schemas.openxmlformats.org/officeDocument/2006/relationships/hyperlink" Target="https://mentor.ieee.org/802.11/dcn/25/11-25-0738-00-0arc-wms-protection-mechanisms-and-frame-exchange-sequences.pptx"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5/11-25-0923-05-0arc-proposed-changes-to-802-11-definitions-based-on-802-2024.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25/11-25-0150-04-0arc-initial-thoughts-on-arc-misc-802-topics.doc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4/11-24-1569-00-0000-liaison-from-wba-guidelines-for-l4s.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1/dcn/25/11-25-1411-00-0000-liaison-communication-to-wireless-broadband-alliance-on-l4s.docx" TargetMode="External"/><Relationship Id="rId4" Type="http://schemas.openxmlformats.org/officeDocument/2006/relationships/hyperlink" Target="https://mentor.ieee.org/802.11/dcn/25/11-25-1539-00-0arc-remaining-gaps-in-l4s-support.ppt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5/11-25-1428-03-0arc-arc-sc-agenda-sept-2025.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5/11-25-1425-01-0wng-agenda-for-wng-sc-2025-september.pptx" TargetMode="External"/><Relationship Id="rId7" Type="http://schemas.openxmlformats.org/officeDocument/2006/relationships/hyperlink" Target="https://mentor.ieee.org/802.11/dcn/25/11-25-1514-00-0wng-interference-alignment-in-cobf-with-joint-sounding.ppt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mentor.ieee.org/802.11/dcn/25/11-25-1513-00-0wng-interference-alignment-in-cobf-with-sequential-sounding.pptx" TargetMode="External"/><Relationship Id="rId5" Type="http://schemas.openxmlformats.org/officeDocument/2006/relationships/hyperlink" Target="https://mentor.ieee.org/802.11/dcn/25/11-25-1529-00-0wng-pushing-the-limits-unlocking-the-potential-of-faster-than-nyquist-signaling.pptx" TargetMode="External"/><Relationship Id="rId4" Type="http://schemas.openxmlformats.org/officeDocument/2006/relationships/hyperlink" Target="https://mentor.ieee.org/802.11/dcn/25/11-25-1671-00-0wng-wng-meeting-minutes-2025-09-waikoloa.docx"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ec/dcn/25/ec-25-0182-02-JTC1-agenda-for-september-2025-mixed-mode.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1/dcn/25/11-25-0590-04-000m-revmf-agenda-may-2025-session.pptx"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5/11-25-1432-09-00bn-tgbn-september-2025-meeting-agenda.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mentor.ieee.org/802.11/dcn/25/11-25-0014-37-00bn-tgbn-motions-list-part-2.ppt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hyperlink" Target="https://mentor.ieee.org/802.11/dcn/25/11-25-1659-00-00bt-authentication-frame-fragmentation-flow.pptx" TargetMode="External"/><Relationship Id="rId3" Type="http://schemas.openxmlformats.org/officeDocument/2006/relationships/hyperlink" Target="https://mentor.ieee.org/802.11/dcn/25/11-25-1597-00-00bt-pqc-element-length-issue-discussion.pptx" TargetMode="External"/><Relationship Id="rId7" Type="http://schemas.openxmlformats.org/officeDocument/2006/relationships/hyperlink" Target="https://mentor.ieee.org/802.11/dcn/25/11-25-1592-02-00bt-draft-text-pqc-protocols.docx" TargetMode="External"/><Relationship Id="rId2" Type="http://schemas.openxmlformats.org/officeDocument/2006/relationships/hyperlink" Target="https://mentor.ieee.org/802.11/dcn/25/11-25-1596-01-00bt-pqc-timeline-discussion.pptx" TargetMode="External"/><Relationship Id="rId1" Type="http://schemas.openxmlformats.org/officeDocument/2006/relationships/slideLayout" Target="../slideLayouts/slideLayout10.xml"/><Relationship Id="rId6" Type="http://schemas.openxmlformats.org/officeDocument/2006/relationships/hyperlink" Target="https://mentor.ieee.org/802.11/dcn/25/11-25-1634-02-00bt-proposed-texts-for-cnsa-2-0.docx" TargetMode="External"/><Relationship Id="rId5" Type="http://schemas.openxmlformats.org/officeDocument/2006/relationships/hyperlink" Target="https://mentor.ieee.org/802.11/dcn/25/11-25-1595-00-00bt-hybrid-pqc.pptx" TargetMode="External"/><Relationship Id="rId4" Type="http://schemas.openxmlformats.org/officeDocument/2006/relationships/hyperlink" Target="https://mentor.ieee.org/802.11/dcn/25/11-25-1635-01-00bt-an-improved-pqc-pake.ppt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25/11-25-1426-00-auto-agenda-for-automotive-tig-2025-september.pptx" TargetMode="External"/><Relationship Id="rId7" Type="http://schemas.openxmlformats.org/officeDocument/2006/relationships/hyperlink" Target="https://mentor.ieee.org/802.11/dcn/25/11-25-1682-00-auto-minutes-2025-09-14-auto-tig-meeting-waikoloa-hawaii.doc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cn/25/11-25-1477-00-auto-technical-report-gap-analysis-follow-up.docx" TargetMode="External"/><Relationship Id="rId5" Type="http://schemas.openxmlformats.org/officeDocument/2006/relationships/hyperlink" Target="https://mentor.ieee.org/802.11/dcn/25/11-25-1427-01-auto-proposed-automotive-tig-technical-report-text-for-streaming-use-case.docx" TargetMode="External"/><Relationship Id="rId4" Type="http://schemas.openxmlformats.org/officeDocument/2006/relationships/hyperlink" Target="https://mentor.ieee.org/802.11/dcn/25/11-25-1571-01-auto-further-consideration-on-hd-map-downloads-and-sensor-data-sharing-use-cases.pptx" TargetMode="Externa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5/11-25-1628-00-0ucm-introducing-the-unified-channel-model-tig.pptx" TargetMode="External"/><Relationship Id="rId2" Type="http://schemas.openxmlformats.org/officeDocument/2006/relationships/hyperlink" Target="https://mentor.ieee.org/802.11/dcn/25/11-25-1601-04-0ucm-agenda-for-ucm-tig-september-2025.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627-00-0ucm-a-spatially-consistent-small-scale-fading-model-for-multiple-frequency-bands.pptx" TargetMode="External"/><Relationship Id="rId4" Type="http://schemas.openxmlformats.org/officeDocument/2006/relationships/hyperlink" Target="https://mentor.ieee.org/802.11/dcn/25/11-25-1475-00-0ucm-ucm-tig-unified-channel-model-use-cases-proposal.doc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5/11-25-1628-00-0ucm-introducing-the-unified-channel-model-tig.ppt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ptth/abou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datatracker.ietf.org/wg/fantel/about/" TargetMode="External"/><Relationship Id="rId5" Type="http://schemas.openxmlformats.org/officeDocument/2006/relationships/hyperlink" Target="https://datatracker.ietf.org/wg/expat/about/" TargetMode="External"/><Relationship Id="rId4" Type="http://schemas.openxmlformats.org/officeDocument/2006/relationships/hyperlink" Target="https://datatracker.ietf.org/wg/webbotauth/about/"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datatracker.ietf.org/wg/cose/about/" TargetMode="External"/><Relationship Id="rId13" Type="http://schemas.openxmlformats.org/officeDocument/2006/relationships/hyperlink" Target="https://datatracker.ietf.org/doc/charter-ietf-dnsop/" TargetMode="External"/><Relationship Id="rId18" Type="http://schemas.openxmlformats.org/officeDocument/2006/relationships/hyperlink" Target="https://datatracker.ietf.org/wg/seal/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settle/" TargetMode="External"/><Relationship Id="rId7" Type="http://schemas.openxmlformats.org/officeDocument/2006/relationships/hyperlink" Target="https://datatracker.ietf.org/doc/charter-ietf-ccwg/" TargetMode="External"/><Relationship Id="rId12" Type="http://schemas.openxmlformats.org/officeDocument/2006/relationships/hyperlink" Target="https://datatracker.ietf.org/wg/dnsop/about/" TargetMode="External"/><Relationship Id="rId17" Type="http://schemas.openxmlformats.org/officeDocument/2006/relationships/hyperlink" Target="https://datatracker.ietf.org/doc/charter-ietf-quic/" TargetMode="External"/><Relationship Id="rId2" Type="http://schemas.openxmlformats.org/officeDocument/2006/relationships/notesSlide" Target="../notesSlides/notesSlide40.xml"/><Relationship Id="rId16" Type="http://schemas.openxmlformats.org/officeDocument/2006/relationships/hyperlink" Target="https://datatracker.ietf.org/wg/quic/about/" TargetMode="External"/><Relationship Id="rId20" Type="http://schemas.openxmlformats.org/officeDocument/2006/relationships/hyperlink" Target="https://datatracker.ietf.org/wg/settle/about/" TargetMode="External"/><Relationship Id="rId1" Type="http://schemas.openxmlformats.org/officeDocument/2006/relationships/slideLayout" Target="../slideLayouts/slideLayout2.xml"/><Relationship Id="rId6" Type="http://schemas.openxmlformats.org/officeDocument/2006/relationships/hyperlink" Target="https://datatracker.ietf.org/wg/ccwg/about/" TargetMode="External"/><Relationship Id="rId11" Type="http://schemas.openxmlformats.org/officeDocument/2006/relationships/hyperlink" Target="https://datatracker.ietf.org/doc/charter-ietf-dconn/"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httpbis/" TargetMode="External"/><Relationship Id="rId10" Type="http://schemas.openxmlformats.org/officeDocument/2006/relationships/hyperlink" Target="https://datatracker.ietf.org/wg/dconn/about/" TargetMode="External"/><Relationship Id="rId19" Type="http://schemas.openxmlformats.org/officeDocument/2006/relationships/hyperlink" Target="https://datatracker.ietf.org/doc/charter-ietf-seal/"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cose/" TargetMode="External"/><Relationship Id="rId14" Type="http://schemas.openxmlformats.org/officeDocument/2006/relationships/hyperlink" Target="https://datatracker.ietf.org/wg/httpbis/about/"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yangcatalog.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1.ieee802.org/yangster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datatracker.ietf.org/doc/draft-ietf-6lo-prefix-registration/" TargetMode="External"/><Relationship Id="rId5" Type="http://schemas.openxmlformats.org/officeDocument/2006/relationships/hyperlink" Target="https://datatracker.ietf.org/doc/draft-ietf-6lo-path-aware-semantic-addressing/" TargetMode="External"/><Relationship Id="rId4" Type="http://schemas.openxmlformats.org/officeDocument/2006/relationships/hyperlink" Target="https://datatracker.ietf.org/doc/draft-ietf-6lo-nd-gaao/"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rfc7170bi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datatracker.ietf.org/doc/draft-ietf-emu-eap-edhoc/"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s://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datatracker.ietf.org/doc/draft-ietf-opsawg-pcapng/" TargetMode="External"/><Relationship Id="rId5" Type="http://schemas.openxmlformats.org/officeDocument/2006/relationships/hyperlink" Target="https://datatracker.ietf.org/doc/draft-ietf-opsawg-pcaplinktype/" TargetMode="External"/><Relationship Id="rId4" Type="http://schemas.openxmlformats.org/officeDocument/2006/relationships/hyperlink" Target="https://datatracker.ietf.org/doc/draft-ietf-opsawg-pcap/"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datatracker.ietf.org/doc/draft-ietf-intarea-multicast-application-por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pak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datatracker.ietf.org/doc/draft-ietf-tls-8773bis/" TargetMode="Externa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rfc8446bi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datatracker.ietf.org/doc/draft-ietf-anima-brski-discovery/" TargetMode="External"/><Relationship Id="rId4" Type="http://schemas.openxmlformats.org/officeDocument/2006/relationships/hyperlink" Target="https://datatracker.ietf.org/doc/draft-ietf-anima-brski-cloud/"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balliancec.wpenginepowered.com/wp-content/uploads/2024/12/WBA_Roadmap_and_Project_Overview_Q12025-V1.0.0-.pdf" TargetMode="External"/><Relationship Id="rId2" Type="http://schemas.openxmlformats.org/officeDocument/2006/relationships/hyperlink" Target="https://wballiance.com/wba-program-overview-2024/"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balliance.com/wp-content/uploads/2025/05/Access-Network-Metrics-Phase-2-Whitepaper-V1.0.0-Public-.pdf"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balliance.com/wp-content/uploads/2025/03/WBA-Wi-Fi-7-Trials-Report-2025-LG-U-Plus-and-Intel-_FINAL-V1.0.0-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balliance.com/wp-content/uploads/2025/05/WBA-Wi-Fi-7-Trials-Report-2025-ATT-CommScope-Intel-V1.0.0-1.pdf"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balliance.com/wp-content/uploads/2025/07/What-is-Wi-Fi-HaLow.pdf"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wirelessglobalcongress.co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mentor.ieee.org/802.18/dcn/25/18-25-0084-06-0000-draft-response-to-ecc-pt1-on-upper-6ghz-band-studies-protection-of-was-rlan.pdf" TargetMode="External"/><Relationship Id="rId5" Type="http://schemas.openxmlformats.org/officeDocument/2006/relationships/hyperlink" Target="https://mentor.ieee.org/802.18/dcn/25/18-25-0087-03-0000-proposed-response-to-nigeria-ncc-s-consultation-re-the-lower-6-ghz-band.pdf" TargetMode="External"/><Relationship Id="rId4" Type="http://schemas.openxmlformats.org/officeDocument/2006/relationships/hyperlink" Target="https://mentor.ieee.org/802.18/dcn/25/18-25-0073-08-0000-proposed-response-to-draft-rspg-opinion-on-long-term-vision-for-the-upper-6-ghz-band.pdf"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bipt.be/operators/publication/consultation-on-the-draft-decision-radio-interfaces-related-to-short-range-device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soumu.go.jp/menu_news/s-news/01kiban09_02000557.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September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2025-09-18</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D02F3C11-2352-175B-2019-7FF64E484A20}"/>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FEDAE59-52A1-FBDB-9BEE-E232E8F8367E}"/>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C92EC3E0-F586-9041-2BB9-89DF6B38088C}"/>
              </a:ext>
            </a:extLst>
          </p:cNvPr>
          <p:cNvSpPr>
            <a:spLocks noGrp="1"/>
          </p:cNvSpPr>
          <p:nvPr>
            <p:ph type="dt" idx="10"/>
          </p:nvPr>
        </p:nvSpPr>
        <p:spPr/>
        <p:txBody>
          <a:bodyPr/>
          <a:lstStyle/>
          <a:p>
            <a:r>
              <a:rPr lang="en-US"/>
              <a:t>September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447800"/>
            <a:ext cx="8458200" cy="5029200"/>
          </a:xfrm>
        </p:spPr>
        <p:txBody>
          <a:bodyPr/>
          <a:lstStyle/>
          <a:p>
            <a:pPr marL="514350" lvl="1" indent="-400050">
              <a:lnSpc>
                <a:spcPct val="90000"/>
              </a:lnSpc>
              <a:spcBef>
                <a:spcPts val="300"/>
              </a:spcBef>
              <a:buFont typeface="Arial" pitchFamily="34" charset="0"/>
              <a:buChar char="•"/>
              <a:defRPr/>
            </a:pPr>
            <a:r>
              <a:rPr lang="en-US" sz="2400" b="1" dirty="0">
                <a:ea typeface="Calibri" panose="020F0502020204030204" pitchFamily="34" charset="0"/>
              </a:rPr>
              <a:t>Continued discussion on the proposal to replace Annex G with tutorial/informational material on:</a:t>
            </a:r>
          </a:p>
          <a:p>
            <a:pPr marL="457200" lvl="1" indent="0">
              <a:lnSpc>
                <a:spcPct val="90000"/>
              </a:lnSpc>
              <a:spcBef>
                <a:spcPts val="300"/>
              </a:spcBef>
              <a:defRPr/>
            </a:pPr>
            <a:r>
              <a:rPr lang="en-US" sz="2400" dirty="0">
                <a:hlinkClick r:id="rId3"/>
              </a:rPr>
              <a:t>11-23/0880r12</a:t>
            </a:r>
            <a:r>
              <a:rPr lang="en-US" sz="2400" dirty="0"/>
              <a:t>, </a:t>
            </a:r>
            <a:r>
              <a:rPr lang="en-US" sz="2400" dirty="0">
                <a:hlinkClick r:id="rId4"/>
              </a:rPr>
              <a:t>11-25/0738r0</a:t>
            </a:r>
            <a:r>
              <a:rPr lang="en-US" sz="2400" dirty="0"/>
              <a:t>, </a:t>
            </a:r>
            <a:r>
              <a:rPr lang="en-US" sz="2400" dirty="0">
                <a:hlinkClick r:id="rId5"/>
              </a:rPr>
              <a:t>11-25/0193r5</a:t>
            </a:r>
            <a:r>
              <a:rPr lang="en-US" sz="2400" dirty="0"/>
              <a:t> </a:t>
            </a:r>
            <a:endParaRPr lang="en-US" sz="2400" dirty="0">
              <a:ea typeface="Calibri" panose="020F0502020204030204" pitchFamily="34" charset="0"/>
            </a:endParaRPr>
          </a:p>
          <a:p>
            <a:pPr lvl="1">
              <a:lnSpc>
                <a:spcPct val="90000"/>
              </a:lnSpc>
              <a:spcBef>
                <a:spcPts val="300"/>
              </a:spcBef>
              <a:defRPr/>
            </a:pPr>
            <a:r>
              <a:rPr lang="en-US" sz="2400" dirty="0">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sz="2400" dirty="0">
                <a:ea typeface="Calibri" panose="020F0502020204030204" pitchFamily="34" charset="0"/>
              </a:rPr>
              <a:t>Relation of frame exchange sequence to medium protection (NAV, etc.) – </a:t>
            </a:r>
            <a:r>
              <a:rPr lang="en-US" sz="2400" u="sng" dirty="0">
                <a:ea typeface="Calibri" panose="020F0502020204030204" pitchFamily="34" charset="0"/>
              </a:rPr>
              <a:t>Almost reached consensus, but then it unraveled.</a:t>
            </a:r>
          </a:p>
          <a:p>
            <a:pPr lvl="1">
              <a:lnSpc>
                <a:spcPct val="90000"/>
              </a:lnSpc>
              <a:spcBef>
                <a:spcPts val="300"/>
              </a:spcBef>
              <a:defRPr/>
            </a:pPr>
            <a:r>
              <a:rPr lang="en-US" sz="2400" dirty="0">
                <a:ea typeface="Calibri" panose="020F0502020204030204" pitchFamily="34" charset="0"/>
              </a:rPr>
              <a:t>The definition/extent of an instance of the Wireless Medium</a:t>
            </a:r>
          </a:p>
          <a:p>
            <a:pPr lvl="2">
              <a:lnSpc>
                <a:spcPct val="90000"/>
              </a:lnSpc>
              <a:spcBef>
                <a:spcPts val="300"/>
              </a:spcBef>
              <a:defRPr/>
            </a:pPr>
            <a:r>
              <a:rPr lang="en-US" sz="2200" dirty="0">
                <a:ea typeface="Calibri" panose="020F0502020204030204" pitchFamily="34" charset="0"/>
              </a:rPr>
              <a:t>Relation of wireless medium to beamforming, sectorization, MU operation, etc.</a:t>
            </a:r>
          </a:p>
          <a:p>
            <a:pPr>
              <a:lnSpc>
                <a:spcPct val="90000"/>
              </a:lnSpc>
              <a:spcBef>
                <a:spcPts val="300"/>
              </a:spcBef>
              <a:defRPr/>
            </a:pPr>
            <a:r>
              <a:rPr lang="en-US" dirty="0">
                <a:solidFill>
                  <a:srgbClr val="000000"/>
                </a:solidFill>
                <a:ea typeface="Calibri" panose="020F0502020204030204" pitchFamily="34" charset="0"/>
              </a:rPr>
              <a:t>We are uncovering (subtle) gaps in the baseline spec, also</a:t>
            </a:r>
          </a:p>
          <a:p>
            <a:pPr>
              <a:lnSpc>
                <a:spcPct val="90000"/>
              </a:lnSpc>
              <a:spcBef>
                <a:spcPts val="300"/>
              </a:spcBef>
              <a:defRPr/>
            </a:pPr>
            <a:r>
              <a:rPr lang="en-US" dirty="0">
                <a:solidFill>
                  <a:srgbClr val="000000"/>
                </a:solidFill>
                <a:ea typeface="Calibri" panose="020F0502020204030204" pitchFamily="34" charset="0"/>
              </a:rPr>
              <a:t>Will continue discussion in November.  </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A704B855-754D-F2E2-BED0-D08C3D12755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5762164-84DE-0F01-EEC7-ECF265ADE51F}"/>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4" name="Date Placeholder 3">
            <a:extLst>
              <a:ext uri="{FF2B5EF4-FFF2-40B4-BE49-F238E27FC236}">
                <a16:creationId xmlns:a16="http://schemas.microsoft.com/office/drawing/2014/main" id="{EF8AF2DF-7CAB-0E65-4817-B9F850394D3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71137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295F-F8BA-1D1F-3A6A-13E8CC646E51}"/>
              </a:ext>
            </a:extLst>
          </p:cNvPr>
          <p:cNvSpPr>
            <a:spLocks noGrp="1"/>
          </p:cNvSpPr>
          <p:nvPr>
            <p:ph type="ctrTitle"/>
          </p:nvPr>
        </p:nvSpPr>
        <p:spPr/>
        <p:txBody>
          <a:bodyPr/>
          <a:lstStyle/>
          <a:p>
            <a:r>
              <a:rPr lang="en-GB"/>
              <a:t>802.24 liaison</a:t>
            </a:r>
          </a:p>
        </p:txBody>
      </p:sp>
      <p:sp>
        <p:nvSpPr>
          <p:cNvPr id="3" name="Subtitle 2">
            <a:extLst>
              <a:ext uri="{FF2B5EF4-FFF2-40B4-BE49-F238E27FC236}">
                <a16:creationId xmlns:a16="http://schemas.microsoft.com/office/drawing/2014/main" id="{FABA8FA3-6DEF-2BC5-8D33-5335B5C96F9D}"/>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A977F39F-6300-855C-7E90-3CB17EF36CE7}"/>
              </a:ext>
            </a:extLst>
          </p:cNvPr>
          <p:cNvSpPr>
            <a:spLocks noGrp="1"/>
          </p:cNvSpPr>
          <p:nvPr>
            <p:ph type="ftr" idx="11"/>
          </p:nvPr>
        </p:nvSpPr>
        <p:spPr/>
        <p:txBody>
          <a:bodyPr/>
          <a:lstStyle/>
          <a:p>
            <a:r>
              <a:rPr lang="en-GB"/>
              <a:t>Tim Godfrey, EPRI</a:t>
            </a:r>
          </a:p>
        </p:txBody>
      </p:sp>
      <p:sp>
        <p:nvSpPr>
          <p:cNvPr id="8" name="Slide Number Placeholder 7">
            <a:extLst>
              <a:ext uri="{FF2B5EF4-FFF2-40B4-BE49-F238E27FC236}">
                <a16:creationId xmlns:a16="http://schemas.microsoft.com/office/drawing/2014/main" id="{3E642746-F581-6EB8-DED2-AF0956505BEF}"/>
              </a:ext>
            </a:extLst>
          </p:cNvPr>
          <p:cNvSpPr>
            <a:spLocks noGrp="1"/>
          </p:cNvSpPr>
          <p:nvPr>
            <p:ph type="sldNum" idx="12"/>
          </p:nvPr>
        </p:nvSpPr>
        <p:spPr/>
        <p:txBody>
          <a:bodyPr/>
          <a:lstStyle/>
          <a:p>
            <a:r>
              <a:rPr lang="en-GB"/>
              <a:t>Slide </a:t>
            </a:r>
            <a:fld id="{DE40C9FC-4879-4F20-9ECA-A574A90476B7}" type="slidenum">
              <a:rPr lang="en-GB" smtClean="0"/>
              <a:pPr/>
              <a:t>100</a:t>
            </a:fld>
            <a:endParaRPr lang="en-GB"/>
          </a:p>
        </p:txBody>
      </p:sp>
      <p:sp>
        <p:nvSpPr>
          <p:cNvPr id="9" name="Date Placeholder 8">
            <a:extLst>
              <a:ext uri="{FF2B5EF4-FFF2-40B4-BE49-F238E27FC236}">
                <a16:creationId xmlns:a16="http://schemas.microsoft.com/office/drawing/2014/main" id="{6D40F070-798A-88B6-68DF-785AA5C6786E}"/>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7124835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0999-3DD5-54CC-DF25-3AD314854261}"/>
              </a:ext>
            </a:extLst>
          </p:cNvPr>
          <p:cNvSpPr>
            <a:spLocks noGrp="1"/>
          </p:cNvSpPr>
          <p:nvPr>
            <p:ph type="ctrTitle"/>
          </p:nvPr>
        </p:nvSpPr>
        <p:spPr/>
        <p:txBody>
          <a:bodyPr/>
          <a:lstStyle/>
          <a:p>
            <a:r>
              <a:rPr lang="en-GB"/>
              <a:t>802c status</a:t>
            </a:r>
          </a:p>
        </p:txBody>
      </p:sp>
      <p:sp>
        <p:nvSpPr>
          <p:cNvPr id="3" name="Subtitle 2">
            <a:extLst>
              <a:ext uri="{FF2B5EF4-FFF2-40B4-BE49-F238E27FC236}">
                <a16:creationId xmlns:a16="http://schemas.microsoft.com/office/drawing/2014/main" id="{66118551-9F2C-0967-F7EC-66A1443EC954}"/>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96D449A3-E1B5-EDDC-8420-D74AB64F89A6}"/>
              </a:ext>
            </a:extLst>
          </p:cNvPr>
          <p:cNvSpPr>
            <a:spLocks noGrp="1"/>
          </p:cNvSpPr>
          <p:nvPr>
            <p:ph type="ftr" idx="11"/>
          </p:nvPr>
        </p:nvSpPr>
        <p:spPr/>
        <p:txBody>
          <a:bodyPr/>
          <a:lstStyle/>
          <a:p>
            <a:r>
              <a:rPr lang="en-GB"/>
              <a:t>Joseph Levy, InterDigital</a:t>
            </a:r>
          </a:p>
        </p:txBody>
      </p:sp>
      <p:sp>
        <p:nvSpPr>
          <p:cNvPr id="8" name="Slide Number Placeholder 7">
            <a:extLst>
              <a:ext uri="{FF2B5EF4-FFF2-40B4-BE49-F238E27FC236}">
                <a16:creationId xmlns:a16="http://schemas.microsoft.com/office/drawing/2014/main" id="{11374611-3C62-7EC6-32DF-D2E83DF55A17}"/>
              </a:ext>
            </a:extLst>
          </p:cNvPr>
          <p:cNvSpPr>
            <a:spLocks noGrp="1"/>
          </p:cNvSpPr>
          <p:nvPr>
            <p:ph type="sldNum" idx="12"/>
          </p:nvPr>
        </p:nvSpPr>
        <p:spPr/>
        <p:txBody>
          <a:bodyPr/>
          <a:lstStyle/>
          <a:p>
            <a:r>
              <a:rPr lang="en-GB"/>
              <a:t>Slide </a:t>
            </a:r>
            <a:fld id="{DE40C9FC-4879-4F20-9ECA-A574A90476B7}" type="slidenum">
              <a:rPr lang="en-GB" smtClean="0"/>
              <a:pPr/>
              <a:t>101</a:t>
            </a:fld>
            <a:endParaRPr lang="en-GB"/>
          </a:p>
        </p:txBody>
      </p:sp>
      <p:sp>
        <p:nvSpPr>
          <p:cNvPr id="9" name="Date Placeholder 8">
            <a:extLst>
              <a:ext uri="{FF2B5EF4-FFF2-40B4-BE49-F238E27FC236}">
                <a16:creationId xmlns:a16="http://schemas.microsoft.com/office/drawing/2014/main" id="{6CA16F94-C1A2-E7AD-C97A-2371D009E32A}"/>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98084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676400"/>
            <a:ext cx="8686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2800" kern="0" dirty="0"/>
              <a:t>Continued discussion (from July sessions and telecons) based on:</a:t>
            </a:r>
            <a:r>
              <a:rPr lang="en-US" sz="2800" dirty="0">
                <a:ea typeface="ＭＳ Ｐゴシック" pitchFamily="2"/>
              </a:rPr>
              <a:t> </a:t>
            </a:r>
            <a:r>
              <a:rPr lang="en-US" sz="2800" dirty="0">
                <a:ea typeface="ＭＳ Ｐゴシック" pitchFamily="2"/>
                <a:hlinkClick r:id="rId3"/>
              </a:rPr>
              <a:t>11-25/0923r5</a:t>
            </a:r>
            <a:r>
              <a:rPr lang="en-US" sz="2800" dirty="0">
                <a:ea typeface="ＭＳ Ｐゴシック" pitchFamily="2"/>
              </a:rPr>
              <a:t>.  </a:t>
            </a:r>
          </a:p>
          <a:p>
            <a:pPr>
              <a:spcBef>
                <a:spcPts val="300"/>
              </a:spcBef>
            </a:pPr>
            <a:r>
              <a:rPr lang="en-US" sz="2800" dirty="0">
                <a:ea typeface="ＭＳ Ｐゴシック" pitchFamily="2"/>
              </a:rPr>
              <a:t>Reached some fundamental agreements on updates to “Access Domain” concept.</a:t>
            </a:r>
          </a:p>
          <a:p>
            <a:pPr>
              <a:spcBef>
                <a:spcPts val="300"/>
              </a:spcBef>
            </a:pPr>
            <a:r>
              <a:rPr lang="en-US" sz="2800" dirty="0">
                <a:ea typeface="ＭＳ Ｐゴシック" pitchFamily="2"/>
              </a:rPr>
              <a:t>Still several other concepts to discuss.</a:t>
            </a:r>
            <a:endParaRPr lang="en-US" sz="2800" kern="0" dirty="0">
              <a:ea typeface="ＭＳ Ｐゴシック" pitchFamily="2"/>
            </a:endParaRPr>
          </a:p>
          <a:p>
            <a:pPr>
              <a:spcBef>
                <a:spcPts val="300"/>
              </a:spcBef>
            </a:pPr>
            <a:r>
              <a:rPr lang="en-US" sz="2800" kern="0" dirty="0">
                <a:ea typeface="ＭＳ Ｐゴシック" pitchFamily="2"/>
              </a:rPr>
              <a:t>Also i</a:t>
            </a:r>
            <a:r>
              <a:rPr lang="en-US" sz="2800" kern="0" dirty="0"/>
              <a:t>n queue: </a:t>
            </a:r>
          </a:p>
          <a:p>
            <a:pPr lvl="1">
              <a:spcBef>
                <a:spcPts val="300"/>
              </a:spcBef>
            </a:pPr>
            <a:r>
              <a:rPr lang="en-US" sz="2800" b="1" kern="0" dirty="0"/>
              <a:t>Review of </a:t>
            </a:r>
            <a:r>
              <a:rPr lang="en-US" sz="2800" b="1" dirty="0">
                <a:ea typeface="ＭＳ Ｐゴシック" pitchFamily="2"/>
                <a:hlinkClick r:id="rId4"/>
              </a:rPr>
              <a:t>11-25/0150r4</a:t>
            </a:r>
            <a:endParaRPr lang="en-US" sz="2800" b="1" dirty="0">
              <a:ea typeface="ＭＳ Ｐゴシック" pitchFamily="2"/>
            </a:endParaRPr>
          </a:p>
          <a:p>
            <a:pPr lvl="1">
              <a:spcBef>
                <a:spcPts val="300"/>
              </a:spcBef>
            </a:pPr>
            <a:r>
              <a:rPr lang="en-US" sz="2800" b="1" dirty="0">
                <a:ea typeface="ＭＳ Ｐゴシック" pitchFamily="2"/>
              </a:rPr>
              <a:t>Generate specific proposal, to REVmf, for suggested changes.</a:t>
            </a:r>
          </a:p>
          <a:p>
            <a:pPr>
              <a:spcBef>
                <a:spcPts val="300"/>
              </a:spcBef>
            </a:pPr>
            <a:r>
              <a:rPr lang="en-US" sz="3200" dirty="0">
                <a:ea typeface="ＭＳ Ｐゴシック" pitchFamily="2"/>
              </a:rPr>
              <a:t>Will continue in November</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AC53D359-E0F6-8178-B079-3CA1E5D6C86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6A5F5F1-8100-97B6-9CBE-D349F7CA61E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4" name="Date Placeholder 3">
            <a:extLst>
              <a:ext uri="{FF2B5EF4-FFF2-40B4-BE49-F238E27FC236}">
                <a16:creationId xmlns:a16="http://schemas.microsoft.com/office/drawing/2014/main" id="{FC12DB1B-FCE7-6A9E-0F2F-5E30E69F041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41987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(New topic) Beyond 11bn support for L4S</a:t>
            </a:r>
          </a:p>
        </p:txBody>
      </p:sp>
      <p:sp>
        <p:nvSpPr>
          <p:cNvPr id="15366" name="Rectangle 3"/>
          <p:cNvSpPr>
            <a:spLocks noGrp="1" noChangeArrowheads="1"/>
          </p:cNvSpPr>
          <p:nvPr>
            <p:ph type="body" idx="1"/>
          </p:nvPr>
        </p:nvSpPr>
        <p:spPr>
          <a:xfrm>
            <a:off x="1905000" y="1371600"/>
            <a:ext cx="8458200" cy="5105400"/>
          </a:xfrm>
        </p:spPr>
        <p:txBody>
          <a:bodyPr/>
          <a:lstStyle/>
          <a:p>
            <a:pPr>
              <a:lnSpc>
                <a:spcPct val="90000"/>
              </a:lnSpc>
              <a:spcBef>
                <a:spcPts val="0"/>
              </a:spcBef>
              <a:defRPr/>
            </a:pPr>
            <a:r>
              <a:rPr lang="en-US" dirty="0">
                <a:solidFill>
                  <a:srgbClr val="000000"/>
                </a:solidFill>
                <a:ea typeface="Calibri" panose="020F0502020204030204" pitchFamily="34" charset="0"/>
              </a:rPr>
              <a:t>In response to the WBA liaison, requesting L4S support (</a:t>
            </a:r>
            <a:r>
              <a:rPr lang="en-US" altLang="en-US" dirty="0">
                <a:hlinkClick r:id="rId3"/>
              </a:rPr>
              <a:t>11-24/1569r0</a:t>
            </a:r>
            <a:r>
              <a:rPr lang="en-US" altLang="en-US" dirty="0"/>
              <a:t>)</a:t>
            </a:r>
            <a:endParaRPr lang="en-US" dirty="0">
              <a:solidFill>
                <a:srgbClr val="000000"/>
              </a:solidFill>
              <a:ea typeface="Calibri" panose="020F0502020204030204" pitchFamily="34" charset="0"/>
            </a:endParaRPr>
          </a:p>
          <a:p>
            <a:pPr>
              <a:lnSpc>
                <a:spcPct val="90000"/>
              </a:lnSpc>
              <a:spcBef>
                <a:spcPts val="0"/>
              </a:spcBef>
              <a:defRPr/>
            </a:pPr>
            <a:r>
              <a:rPr lang="en-US" dirty="0">
                <a:solidFill>
                  <a:srgbClr val="000000"/>
                </a:solidFill>
                <a:ea typeface="Calibri" panose="020F0502020204030204" pitchFamily="34" charset="0"/>
              </a:rPr>
              <a:t>Noted, and support, the additions in 802.11bn D1.0 to support L4S.</a:t>
            </a:r>
          </a:p>
          <a:p>
            <a:pPr>
              <a:lnSpc>
                <a:spcPct val="90000"/>
              </a:lnSpc>
              <a:spcBef>
                <a:spcPts val="0"/>
              </a:spcBef>
              <a:defRPr/>
            </a:pPr>
            <a:r>
              <a:rPr lang="en-US" dirty="0">
                <a:solidFill>
                  <a:srgbClr val="000000"/>
                </a:solidFill>
                <a:ea typeface="Calibri" panose="020F0502020204030204" pitchFamily="34" charset="0"/>
              </a:rPr>
              <a:t>But there are 4 areas potentially beyond those additions.  Some of which are probably only informational:</a:t>
            </a:r>
          </a:p>
          <a:p>
            <a:pPr lvl="1">
              <a:lnSpc>
                <a:spcPct val="90000"/>
              </a:lnSpc>
              <a:spcBef>
                <a:spcPts val="0"/>
              </a:spcBef>
              <a:defRPr/>
            </a:pPr>
            <a:r>
              <a:rPr lang="en-US" dirty="0">
                <a:solidFill>
                  <a:srgbClr val="000000"/>
                </a:solidFill>
                <a:ea typeface="Calibri" panose="020F0502020204030204" pitchFamily="34" charset="0"/>
              </a:rPr>
              <a:t>See </a:t>
            </a:r>
            <a:r>
              <a:rPr lang="en-US" dirty="0">
                <a:solidFill>
                  <a:srgbClr val="000000"/>
                </a:solidFill>
                <a:ea typeface="Calibri" panose="020F0502020204030204" pitchFamily="34" charset="0"/>
                <a:hlinkClick r:id="rId4"/>
              </a:rPr>
              <a:t>11-25/1539r0</a:t>
            </a:r>
            <a:r>
              <a:rPr lang="en-US" dirty="0">
                <a:solidFill>
                  <a:srgbClr val="000000"/>
                </a:solidFill>
                <a:ea typeface="Calibri" panose="020F0502020204030204" pitchFamily="34" charset="0"/>
              </a:rPr>
              <a:t> </a:t>
            </a:r>
          </a:p>
          <a:p>
            <a:pPr marL="857250" lvl="1" indent="-457200">
              <a:spcBef>
                <a:spcPts val="0"/>
              </a:spcBef>
              <a:buFont typeface="Arial" panose="020B0604020202020204" pitchFamily="34" charset="0"/>
              <a:buChar char="•"/>
            </a:pPr>
            <a:r>
              <a:rPr lang="en-US" altLang="en-US" sz="1800" dirty="0"/>
              <a:t>Detection/reporting of congestion on uplink (by a non-AP STA)</a:t>
            </a:r>
          </a:p>
          <a:p>
            <a:pPr marL="857250" lvl="1" indent="-457200">
              <a:spcBef>
                <a:spcPts val="0"/>
              </a:spcBef>
              <a:buFont typeface="Arial" panose="020B0604020202020204" pitchFamily="34" charset="0"/>
              <a:buChar char="•"/>
            </a:pPr>
            <a:r>
              <a:rPr lang="en-US" altLang="en-US" sz="1800" dirty="0"/>
              <a:t>When congestion is indicated at an AP’s MLME interface, where does that indication go?</a:t>
            </a:r>
          </a:p>
          <a:p>
            <a:pPr marL="857250" lvl="1" indent="-457200">
              <a:spcBef>
                <a:spcPts val="0"/>
              </a:spcBef>
              <a:buFont typeface="Arial" panose="020B0604020202020204" pitchFamily="34" charset="0"/>
              <a:buChar char="•"/>
            </a:pPr>
            <a:r>
              <a:rPr lang="en-US" altLang="en-US" sz="1800" dirty="0"/>
              <a:t>Queuing behavior can influence latency</a:t>
            </a:r>
          </a:p>
          <a:p>
            <a:pPr marL="857250" lvl="1" indent="-457200">
              <a:spcBef>
                <a:spcPts val="0"/>
              </a:spcBef>
              <a:buFont typeface="Arial" panose="020B0604020202020204" pitchFamily="34" charset="0"/>
              <a:buChar char="•"/>
            </a:pPr>
            <a:r>
              <a:rPr lang="en-US" altLang="en-US" sz="1800" dirty="0"/>
              <a:t>MAC-level media access delays can influence latency</a:t>
            </a:r>
            <a:endParaRPr lang="en-US" sz="2400" dirty="0">
              <a:ea typeface="Calibri" panose="020F0502020204030204" pitchFamily="34" charset="0"/>
            </a:endParaRPr>
          </a:p>
          <a:p>
            <a:pPr>
              <a:lnSpc>
                <a:spcPct val="90000"/>
              </a:lnSpc>
              <a:spcBef>
                <a:spcPts val="0"/>
              </a:spcBef>
              <a:defRPr/>
            </a:pPr>
            <a:r>
              <a:rPr lang="en-US" dirty="0">
                <a:solidFill>
                  <a:srgbClr val="000000"/>
                </a:solidFill>
                <a:ea typeface="Calibri" panose="020F0502020204030204" pitchFamily="34" charset="0"/>
              </a:rPr>
              <a:t>Have some suggestions to clarify the proposed liaison response to WBA (</a:t>
            </a:r>
            <a:r>
              <a:rPr lang="en-US" dirty="0">
                <a:solidFill>
                  <a:srgbClr val="000000"/>
                </a:solidFill>
                <a:ea typeface="Calibri" panose="020F0502020204030204" pitchFamily="34" charset="0"/>
                <a:hlinkClick r:id="rId5"/>
              </a:rPr>
              <a:t>11-25/1411r0</a:t>
            </a:r>
            <a:r>
              <a:rPr lang="en-US" dirty="0">
                <a:solidFill>
                  <a:srgbClr val="000000"/>
                </a:solidFill>
                <a:ea typeface="Calibri" panose="020F0502020204030204" pitchFamily="34" charset="0"/>
              </a:rPr>
              <a:t>), in a contribution being worked off-line</a:t>
            </a:r>
          </a:p>
          <a:p>
            <a:pPr>
              <a:lnSpc>
                <a:spcPct val="90000"/>
              </a:lnSpc>
              <a:spcBef>
                <a:spcPts val="0"/>
              </a:spcBef>
              <a:defRPr/>
            </a:pPr>
            <a:r>
              <a:rPr lang="en-US" dirty="0">
                <a:solidFill>
                  <a:srgbClr val="000000"/>
                </a:solidFill>
                <a:ea typeface="Calibri" panose="020F0502020204030204" pitchFamily="34" charset="0"/>
              </a:rPr>
              <a:t>Will continue this discussion in November, also.</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D5595840-A7BB-2F12-FA5C-9C32636B599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3578752-A1E1-4EDD-08FE-454DD08C7428}"/>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4" name="Date Placeholder 3">
            <a:extLst>
              <a:ext uri="{FF2B5EF4-FFF2-40B4-BE49-F238E27FC236}">
                <a16:creationId xmlns:a16="http://schemas.microsoft.com/office/drawing/2014/main" id="{8080AD86-2644-6BD2-EB9C-F8E154A1E77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42310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Organizational and Plans</a:t>
            </a:r>
          </a:p>
        </p:txBody>
      </p:sp>
      <p:sp>
        <p:nvSpPr>
          <p:cNvPr id="15366" name="Rectangle 3"/>
          <p:cNvSpPr>
            <a:spLocks noGrp="1" noChangeArrowheads="1"/>
          </p:cNvSpPr>
          <p:nvPr>
            <p:ph type="body" idx="1"/>
          </p:nvPr>
        </p:nvSpPr>
        <p:spPr>
          <a:xfrm>
            <a:off x="1905000" y="1447800"/>
            <a:ext cx="8458200" cy="5029200"/>
          </a:xfrm>
        </p:spPr>
        <p:txBody>
          <a:bodyPr/>
          <a:lstStyle/>
          <a:p>
            <a:pPr>
              <a:lnSpc>
                <a:spcPct val="90000"/>
              </a:lnSpc>
              <a:spcBef>
                <a:spcPts val="300"/>
              </a:spcBef>
              <a:defRPr/>
            </a:pPr>
            <a:r>
              <a:rPr lang="en-US" sz="2800" dirty="0"/>
              <a:t>Agenda is here: </a:t>
            </a:r>
            <a:r>
              <a:rPr lang="en-US" sz="2800" dirty="0">
                <a:hlinkClick r:id="rId3"/>
              </a:rPr>
              <a:t>11-25/1428r3</a:t>
            </a:r>
            <a:r>
              <a:rPr lang="en-US" sz="2800" dirty="0"/>
              <a:t> </a:t>
            </a:r>
            <a:endParaRPr lang="en-US" sz="2200" dirty="0"/>
          </a:p>
          <a:p>
            <a:pPr>
              <a:lnSpc>
                <a:spcPct val="90000"/>
              </a:lnSpc>
            </a:pPr>
            <a:r>
              <a:rPr lang="en-US" sz="2800" dirty="0"/>
              <a:t>One teleconference planned.  </a:t>
            </a:r>
          </a:p>
          <a:p>
            <a:pPr lvl="1">
              <a:lnSpc>
                <a:spcPct val="90000"/>
              </a:lnSpc>
            </a:pPr>
            <a:r>
              <a:rPr lang="en-US" sz="2800" b="1" dirty="0">
                <a:cs typeface="+mn-cs"/>
              </a:rPr>
              <a:t>Oct </a:t>
            </a:r>
            <a:r>
              <a:rPr lang="en-US" altLang="en-US" sz="2800" b="1" dirty="0">
                <a:cs typeface="+mn-cs"/>
              </a:rPr>
              <a:t>27 (Monday), 1:00-3:00 PM ET</a:t>
            </a:r>
            <a:endParaRPr lang="en-US" sz="2800" b="1" dirty="0">
              <a:cs typeface="+mn-cs"/>
            </a:endParaRPr>
          </a:p>
          <a:p>
            <a:pPr>
              <a:lnSpc>
                <a:spcPct val="90000"/>
              </a:lnSpc>
            </a:pPr>
            <a:r>
              <a:rPr lang="en-US" sz="2800" dirty="0"/>
              <a:t>Plans for November:</a:t>
            </a:r>
            <a:endParaRPr lang="en-US" sz="2000" dirty="0"/>
          </a:p>
          <a:p>
            <a:pPr marL="684213">
              <a:lnSpc>
                <a:spcPct val="90000"/>
              </a:lnSpc>
            </a:pPr>
            <a:r>
              <a:rPr lang="en-US" sz="2800" dirty="0"/>
              <a:t>Continue Annex G replacement</a:t>
            </a:r>
          </a:p>
          <a:p>
            <a:pPr marL="684213">
              <a:lnSpc>
                <a:spcPct val="90000"/>
              </a:lnSpc>
            </a:pPr>
            <a:r>
              <a:rPr lang="en-US" sz="2800" dirty="0"/>
              <a:t>Continue EPD/LPD clean-up, other Std 802 alignment</a:t>
            </a:r>
          </a:p>
          <a:p>
            <a:pPr marL="684213">
              <a:lnSpc>
                <a:spcPct val="90000"/>
              </a:lnSpc>
            </a:pPr>
            <a:r>
              <a:rPr lang="en-US" sz="2800" dirty="0"/>
              <a:t>Continue discussion on L4S support</a:t>
            </a:r>
          </a:p>
          <a:p>
            <a:pPr marL="684213">
              <a:lnSpc>
                <a:spcPct val="90000"/>
              </a:lnSpc>
            </a:pPr>
            <a:r>
              <a:rPr lang="en-US" sz="2800" dirty="0"/>
              <a:t>Pick up MLME “state machine” topic?</a:t>
            </a:r>
          </a:p>
          <a:p>
            <a:pPr>
              <a:lnSpc>
                <a:spcPct val="90000"/>
              </a:lnSpc>
            </a:pPr>
            <a:r>
              <a:rPr lang="en-US" sz="2800" dirty="0"/>
              <a:t>Four meeting slots requested in November</a:t>
            </a:r>
          </a:p>
          <a:p>
            <a:pPr>
              <a:lnSpc>
                <a:spcPct val="90000"/>
              </a:lnSpc>
              <a:spcBef>
                <a:spcPts val="300"/>
              </a:spcBef>
              <a:defRPr/>
            </a:pPr>
            <a:endParaRPr lang="en-US" sz="2800" dirty="0"/>
          </a:p>
        </p:txBody>
      </p:sp>
      <p:sp>
        <p:nvSpPr>
          <p:cNvPr id="2" name="Footer Placeholder 1">
            <a:extLst>
              <a:ext uri="{FF2B5EF4-FFF2-40B4-BE49-F238E27FC236}">
                <a16:creationId xmlns:a16="http://schemas.microsoft.com/office/drawing/2014/main" id="{91B983AB-BD26-32E5-BC1C-63494C8830C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1097F51-7EB9-E41D-AC86-00021C96693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4" name="Date Placeholder 3">
            <a:extLst>
              <a:ext uri="{FF2B5EF4-FFF2-40B4-BE49-F238E27FC236}">
                <a16:creationId xmlns:a16="http://schemas.microsoft.com/office/drawing/2014/main" id="{72E196E6-FBB9-C357-BA47-49324DF66B0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0210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2025-09-18</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75AFC5A1-E10F-3418-CAEB-27780FA0E3E4}"/>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DD034A5D-D37F-B794-7BD3-AD4F5F6931E0}"/>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4" name="Date Placeholder 3">
            <a:extLst>
              <a:ext uri="{FF2B5EF4-FFF2-40B4-BE49-F238E27FC236}">
                <a16:creationId xmlns:a16="http://schemas.microsoft.com/office/drawing/2014/main" id="{32C3D183-7415-1740-CF72-51BF70D7641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650357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Informative Items:</a:t>
            </a:r>
          </a:p>
          <a:p>
            <a:pPr marL="380990" indent="-380990">
              <a:buFont typeface="Arial" panose="020B0604020202020204" pitchFamily="34" charset="0"/>
              <a:buChar char="•"/>
            </a:pPr>
            <a:r>
              <a:rPr lang="en-US" dirty="0"/>
              <a:t>Availability and terms of use of ETSI BRAN documents</a:t>
            </a:r>
          </a:p>
          <a:p>
            <a:pPr marL="380990" indent="-380990">
              <a:buFont typeface="Arial" panose="020B0604020202020204" pitchFamily="34" charset="0"/>
              <a:buChar char="•"/>
            </a:pPr>
            <a:r>
              <a:rPr lang="en-US" dirty="0"/>
              <a:t>Open SA Ballot Pools</a:t>
            </a:r>
          </a:p>
          <a:p>
            <a:pPr marL="380990" indent="-380990">
              <a:buFont typeface="Arial" panose="020B0604020202020204" pitchFamily="34" charset="0"/>
              <a:buChar char="•"/>
            </a:pPr>
            <a:endParaRPr lang="en-US" dirty="0"/>
          </a:p>
          <a:p>
            <a:r>
              <a:rPr lang="en-US" dirty="0"/>
              <a:t>Technical discussion topics</a:t>
            </a:r>
          </a:p>
          <a:p>
            <a:pPr marL="380990" indent="-380990">
              <a:buFont typeface="Arial" panose="020B0604020202020204" pitchFamily="34" charset="0"/>
              <a:buChar char="•"/>
            </a:pPr>
            <a:r>
              <a:rPr lang="en-US" dirty="0"/>
              <a:t>5/6 GHz NB Device Observations</a:t>
            </a:r>
          </a:p>
          <a:p>
            <a:pPr marL="380990" indent="-380990">
              <a:buFont typeface="Arial" panose="020B0604020202020204" pitchFamily="34" charset="0"/>
              <a:buChar char="•"/>
            </a:pPr>
            <a:r>
              <a:rPr lang="en-US" dirty="0" err="1"/>
              <a:t>Coex</a:t>
            </a:r>
            <a:r>
              <a:rPr lang="en-US" dirty="0"/>
              <a:t> SC Scope cleanup</a:t>
            </a:r>
          </a:p>
        </p:txBody>
      </p:sp>
      <p:sp>
        <p:nvSpPr>
          <p:cNvPr id="7" name="Footer Placeholder 6">
            <a:extLst>
              <a:ext uri="{FF2B5EF4-FFF2-40B4-BE49-F238E27FC236}">
                <a16:creationId xmlns:a16="http://schemas.microsoft.com/office/drawing/2014/main" id="{0F6E94BE-D14A-82B7-C1E1-757130DEC7B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A814A32-BEA9-F3B8-A535-DB4E4F8B709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0F93C805-02D7-DF9B-3842-544C2F99D48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8721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Information Items</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Availability and terms of use of ETSI BRAN documents</a:t>
            </a:r>
          </a:p>
          <a:p>
            <a:pPr marL="380990" lvl="1" indent="-380990">
              <a:spcBef>
                <a:spcPts val="600"/>
              </a:spcBef>
              <a:buFont typeface="Arial" panose="020B0604020202020204" pitchFamily="34" charset="0"/>
              <a:buChar char="•"/>
            </a:pPr>
            <a:r>
              <a:rPr lang="en-US" sz="2400" dirty="0">
                <a:latin typeface="Helvetica" pitchFamily="2" charset="0"/>
                <a:cs typeface="+mn-cs"/>
              </a:rPr>
              <a:t>Local mirror in 802.11 members’ area</a:t>
            </a:r>
          </a:p>
          <a:p>
            <a:pPr marL="380990" lvl="1" indent="-380990">
              <a:spcBef>
                <a:spcPts val="600"/>
              </a:spcBef>
              <a:buFont typeface="Arial" panose="020B0604020202020204" pitchFamily="34" charset="0"/>
              <a:buChar char="•"/>
            </a:pPr>
            <a:r>
              <a:rPr lang="en-US" sz="2400" dirty="0">
                <a:latin typeface="Helvetica" pitchFamily="2" charset="0"/>
                <a:cs typeface="+mn-cs"/>
              </a:rPr>
              <a:t>Discussion / on-screen display permissible, but</a:t>
            </a:r>
          </a:p>
          <a:p>
            <a:pPr marL="380990" lvl="1" indent="-380990">
              <a:spcBef>
                <a:spcPts val="600"/>
              </a:spcBef>
              <a:buFont typeface="Arial" panose="020B0604020202020204" pitchFamily="34" charset="0"/>
              <a:buChar char="•"/>
            </a:pPr>
            <a:r>
              <a:rPr lang="en-US" sz="2400" dirty="0">
                <a:latin typeface="Helvetica" pitchFamily="2" charset="0"/>
                <a:cs typeface="+mn-cs"/>
              </a:rPr>
              <a:t>No modifications, no copy and paste into your own submission, </a:t>
            </a:r>
            <a:r>
              <a:rPr lang="en-US" sz="2400" dirty="0" err="1">
                <a:latin typeface="Helvetica" pitchFamily="2" charset="0"/>
                <a:cs typeface="+mn-cs"/>
              </a:rPr>
              <a:t>etc</a:t>
            </a:r>
            <a:endParaRPr lang="en-US" sz="2400" dirty="0">
              <a:latin typeface="Helvetica" pitchFamily="2" charset="0"/>
              <a:cs typeface="+mn-cs"/>
            </a:endParaRPr>
          </a:p>
          <a:p>
            <a:pPr marL="380990" lvl="1" indent="-380990">
              <a:spcBef>
                <a:spcPts val="600"/>
              </a:spcBef>
              <a:buFont typeface="Arial" panose="020B0604020202020204" pitchFamily="34" charset="0"/>
              <a:buChar char="•"/>
            </a:pPr>
            <a:r>
              <a:rPr lang="en-US" sz="2400" dirty="0">
                <a:latin typeface="Helvetica" pitchFamily="2" charset="0"/>
                <a:cs typeface="+mn-cs"/>
              </a:rPr>
              <a:t>See also: slide #10 of 11-25/1418r2</a:t>
            </a:r>
          </a:p>
          <a:p>
            <a:pPr marL="0" lvl="1" indent="0">
              <a:spcBef>
                <a:spcPts val="600"/>
              </a:spcBef>
            </a:pPr>
            <a:r>
              <a:rPr lang="en-US" sz="2400" b="1" dirty="0">
                <a:cs typeface="+mn-cs"/>
              </a:rPr>
              <a:t>SA Ballot Group formations for technology of potential interest to 802.11</a:t>
            </a:r>
          </a:p>
          <a:p>
            <a:pPr marL="380990" lvl="1" indent="-380990">
              <a:spcBef>
                <a:spcPts val="600"/>
              </a:spcBef>
              <a:buFont typeface="Arial" panose="020B0604020202020204" pitchFamily="34" charset="0"/>
              <a:buChar char="•"/>
            </a:pPr>
            <a:r>
              <a:rPr lang="en-US" sz="2400" dirty="0">
                <a:latin typeface="Helvetica" pitchFamily="2" charset="0"/>
                <a:cs typeface="+mn-cs"/>
              </a:rPr>
              <a:t>P802.15.4ab</a:t>
            </a:r>
          </a:p>
          <a:p>
            <a:pPr marL="380990" lvl="1" indent="-380990">
              <a:spcBef>
                <a:spcPts val="600"/>
              </a:spcBef>
              <a:buFont typeface="Arial" panose="020B0604020202020204" pitchFamily="34" charset="0"/>
              <a:buChar char="•"/>
            </a:pPr>
            <a:r>
              <a:rPr lang="en-US" sz="2400" dirty="0">
                <a:latin typeface="Helvetica" pitchFamily="2" charset="0"/>
                <a:cs typeface="+mn-cs"/>
              </a:rPr>
              <a:t>Deadline: 16 Oct 2025, 23:59 UTC-12</a:t>
            </a:r>
          </a:p>
          <a:p>
            <a:pPr marL="380990" lvl="1" indent="-380990">
              <a:spcBef>
                <a:spcPts val="600"/>
              </a:spcBef>
              <a:buFont typeface="Arial" panose="020B0604020202020204" pitchFamily="34" charset="0"/>
              <a:buChar char="•"/>
            </a:pPr>
            <a:r>
              <a:rPr lang="en-US" sz="2400" dirty="0">
                <a:latin typeface="Helvetica" pitchFamily="2" charset="0"/>
              </a:rPr>
              <a:t>See also: slide #11 of 11-25/1418r2</a:t>
            </a:r>
          </a:p>
        </p:txBody>
      </p:sp>
      <p:sp>
        <p:nvSpPr>
          <p:cNvPr id="7" name="Footer Placeholder 6">
            <a:extLst>
              <a:ext uri="{FF2B5EF4-FFF2-40B4-BE49-F238E27FC236}">
                <a16:creationId xmlns:a16="http://schemas.microsoft.com/office/drawing/2014/main" id="{78D6B191-C810-B4DC-AAB2-0EA43AD3480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68FCCA4-AAAD-E0ED-8E32-41C3BDBD1FE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16C82004-BEC5-3707-9B56-9204C69E53A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7234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E11FD-A91D-1B8D-51BC-DE3B5C065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E76A5-3160-94AC-795A-76A2B029E83C}"/>
              </a:ext>
            </a:extLst>
          </p:cNvPr>
          <p:cNvSpPr>
            <a:spLocks noGrp="1"/>
          </p:cNvSpPr>
          <p:nvPr>
            <p:ph type="title"/>
          </p:nvPr>
        </p:nvSpPr>
        <p:spPr/>
        <p:txBody>
          <a:bodyPr/>
          <a:lstStyle/>
          <a:p>
            <a:r>
              <a:rPr lang="en-US" dirty="0"/>
              <a:t>Technical Discussions</a:t>
            </a:r>
          </a:p>
        </p:txBody>
      </p:sp>
      <p:sp>
        <p:nvSpPr>
          <p:cNvPr id="3" name="Content Placeholder 2">
            <a:extLst>
              <a:ext uri="{FF2B5EF4-FFF2-40B4-BE49-F238E27FC236}">
                <a16:creationId xmlns:a16="http://schemas.microsoft.com/office/drawing/2014/main" id="{B8C9F1FC-76DE-3245-5A87-7EB7D81CCBB5}"/>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5/6 GHz NB Device Observations (11-25/1683r0)</a:t>
            </a:r>
          </a:p>
          <a:p>
            <a:pPr marL="380990" lvl="1" indent="-380990">
              <a:spcBef>
                <a:spcPts val="600"/>
              </a:spcBef>
              <a:buFont typeface="Arial" panose="020B0604020202020204" pitchFamily="34" charset="0"/>
              <a:buChar char="•"/>
            </a:pPr>
            <a:r>
              <a:rPr lang="en-US" sz="2400" dirty="0">
                <a:latin typeface="Helvetica" pitchFamily="2" charset="0"/>
                <a:cs typeface="+mn-cs"/>
              </a:rPr>
              <a:t>Experiments with commercial off-the-shelf equipment showing influence of 802.11 connections and BT connections on each other</a:t>
            </a:r>
          </a:p>
          <a:p>
            <a:pPr marL="380990" lvl="1" indent="-380990">
              <a:spcBef>
                <a:spcPts val="600"/>
              </a:spcBef>
              <a:buFont typeface="Arial" panose="020B0604020202020204" pitchFamily="34" charset="0"/>
              <a:buChar char="•"/>
            </a:pPr>
            <a:r>
              <a:rPr lang="en-US" sz="2400" dirty="0">
                <a:latin typeface="Helvetica" pitchFamily="2" charset="0"/>
                <a:cs typeface="+mn-cs"/>
              </a:rPr>
              <a:t>Focus on channel access scheme (LBT evaluation) rather on complex use case scenarios</a:t>
            </a:r>
          </a:p>
          <a:p>
            <a:pPr marL="0" lvl="1" indent="0">
              <a:spcBef>
                <a:spcPts val="600"/>
              </a:spcBef>
            </a:pPr>
            <a:r>
              <a:rPr lang="en-US" sz="2400" b="1" dirty="0" err="1">
                <a:cs typeface="+mn-cs"/>
              </a:rPr>
              <a:t>Coex</a:t>
            </a:r>
            <a:r>
              <a:rPr lang="en-US" sz="2400" b="1" dirty="0">
                <a:cs typeface="+mn-cs"/>
              </a:rPr>
              <a:t> Scope Clean-Up (11-25/1655r2)</a:t>
            </a:r>
          </a:p>
          <a:p>
            <a:pPr marL="380990" lvl="1" indent="-380990">
              <a:spcBef>
                <a:spcPts val="600"/>
              </a:spcBef>
              <a:buFont typeface="Arial" panose="020B0604020202020204" pitchFamily="34" charset="0"/>
              <a:buChar char="•"/>
            </a:pPr>
            <a:r>
              <a:rPr lang="en-US" sz="2400" dirty="0">
                <a:latin typeface="Helvetica" pitchFamily="2" charset="0"/>
                <a:cs typeface="+mn-cs"/>
              </a:rPr>
              <a:t>Original scope from 2017 with revisions in 2020 and 2021 included references to outdated amendments (e.g.: 11ax)</a:t>
            </a:r>
          </a:p>
          <a:p>
            <a:pPr marL="380990" lvl="1" indent="-380990">
              <a:spcBef>
                <a:spcPts val="600"/>
              </a:spcBef>
              <a:buFont typeface="Arial" panose="020B0604020202020204" pitchFamily="34" charset="0"/>
              <a:buChar char="•"/>
            </a:pPr>
            <a:r>
              <a:rPr lang="en-US" sz="2400" dirty="0">
                <a:latin typeface="Helvetica" pitchFamily="2" charset="0"/>
                <a:cs typeface="+mn-cs"/>
              </a:rPr>
              <a:t>Not suitable for inclusion in public web page</a:t>
            </a:r>
          </a:p>
          <a:p>
            <a:pPr marL="380990" lvl="1" indent="-380990">
              <a:spcBef>
                <a:spcPts val="600"/>
              </a:spcBef>
              <a:buFont typeface="Arial" panose="020B0604020202020204" pitchFamily="34" charset="0"/>
              <a:buChar char="•"/>
            </a:pPr>
            <a:r>
              <a:rPr lang="en-US" sz="2400" dirty="0" err="1">
                <a:latin typeface="Helvetica" pitchFamily="2" charset="0"/>
                <a:cs typeface="+mn-cs"/>
              </a:rPr>
              <a:t>Coex</a:t>
            </a:r>
            <a:r>
              <a:rPr lang="en-US" sz="2400" dirty="0">
                <a:latin typeface="Helvetica" pitchFamily="2" charset="0"/>
                <a:cs typeface="+mn-cs"/>
              </a:rPr>
              <a:t> members worked on a “cleaned-up charter / scope statement” as discussed and agreed in the session (see next slide)</a:t>
            </a:r>
            <a:endParaRPr lang="en-US" sz="2400" dirty="0">
              <a:latin typeface="Helvetica" pitchFamily="2" charset="0"/>
            </a:endParaRPr>
          </a:p>
        </p:txBody>
      </p:sp>
      <p:sp>
        <p:nvSpPr>
          <p:cNvPr id="7" name="Footer Placeholder 6">
            <a:extLst>
              <a:ext uri="{FF2B5EF4-FFF2-40B4-BE49-F238E27FC236}">
                <a16:creationId xmlns:a16="http://schemas.microsoft.com/office/drawing/2014/main" id="{1D52096F-B900-FE78-DF24-9D550A359FF7}"/>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AAA6624-7179-77A6-0298-292DD9133C5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200685F6-816E-1A27-92B8-46A4476F4C9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0402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CFD5-0C86-3EEA-CBF2-BD0A1BC0F74C}"/>
              </a:ext>
            </a:extLst>
          </p:cNvPr>
          <p:cNvSpPr>
            <a:spLocks noGrp="1"/>
          </p:cNvSpPr>
          <p:nvPr>
            <p:ph type="title"/>
          </p:nvPr>
        </p:nvSpPr>
        <p:spPr/>
        <p:txBody>
          <a:bodyPr/>
          <a:lstStyle/>
          <a:p>
            <a:r>
              <a:rPr lang="en-US" dirty="0"/>
              <a:t>Standing Committee on Coexistence</a:t>
            </a:r>
            <a:br>
              <a:rPr lang="en-US" dirty="0"/>
            </a:br>
            <a:r>
              <a:rPr lang="en-US" dirty="0"/>
              <a:t>(cleaned-up charter)</a:t>
            </a:r>
          </a:p>
        </p:txBody>
      </p:sp>
      <p:sp>
        <p:nvSpPr>
          <p:cNvPr id="3" name="Content Placeholder 2">
            <a:extLst>
              <a:ext uri="{FF2B5EF4-FFF2-40B4-BE49-F238E27FC236}">
                <a16:creationId xmlns:a16="http://schemas.microsoft.com/office/drawing/2014/main" id="{2E641148-7CD0-153D-962D-10A2FA3A6813}"/>
              </a:ext>
            </a:extLst>
          </p:cNvPr>
          <p:cNvSpPr>
            <a:spLocks noGrp="1"/>
          </p:cNvSpPr>
          <p:nvPr>
            <p:ph idx="1"/>
          </p:nvPr>
        </p:nvSpPr>
        <p:spPr/>
        <p:txBody>
          <a:bodyPr/>
          <a:lstStyle/>
          <a:p>
            <a:r>
              <a:rPr lang="en-US" sz="1867" dirty="0"/>
              <a:t>Purpose</a:t>
            </a:r>
            <a:endParaRPr lang="en-US" sz="1600" dirty="0"/>
          </a:p>
          <a:p>
            <a:r>
              <a:rPr lang="en-US" sz="1600" b="0" dirty="0"/>
              <a:t>The Standing Committee (SC) is established to review and address matters related to the coexistence of IEEE 802.11 with other technologies operating in the same or adjacent spectrum, including other IEEE 802 technologies.</a:t>
            </a:r>
          </a:p>
          <a:p>
            <a:r>
              <a:rPr lang="en-US" sz="1867" dirty="0"/>
              <a:t>Responsibilities</a:t>
            </a:r>
          </a:p>
          <a:p>
            <a:r>
              <a:rPr lang="en-US" sz="1600" dirty="0"/>
              <a:t>Review and Discussion</a:t>
            </a:r>
            <a:r>
              <a:rPr lang="en-US" sz="1600" b="0" dirty="0"/>
              <a:t>: The SC reviews and discusses materials and issues concerning coexistence between IEEE 802.11 and other relevant technologies including but not limited to other 802 technologies</a:t>
            </a:r>
          </a:p>
          <a:p>
            <a:r>
              <a:rPr lang="en-US" sz="1600" dirty="0"/>
              <a:t>Advisory Role</a:t>
            </a:r>
            <a:r>
              <a:rPr lang="en-US" sz="1600" b="0" dirty="0"/>
              <a:t>: The SC provides advice and recommendations to the IEEE 802.11 Working Group (WG) and its subgroups on matters of coexistence.</a:t>
            </a:r>
          </a:p>
          <a:p>
            <a:r>
              <a:rPr lang="en-US" sz="1600" dirty="0"/>
              <a:t>Support in Inter-Group Coordination: </a:t>
            </a:r>
            <a:r>
              <a:rPr lang="en-US" sz="1600" b="0" dirty="0"/>
              <a:t>The SC provides the competence to support to the IEEE 802.11 WG in formulating and developing responses to comments received from other IEEE 802 WGs regarding coexistence between IEEE 802.11 and their respective, other WGs’ technologies.</a:t>
            </a:r>
          </a:p>
          <a:p>
            <a:r>
              <a:rPr lang="en-US" sz="1600" dirty="0"/>
              <a:t>Reporting: </a:t>
            </a:r>
            <a:r>
              <a:rPr lang="en-US" sz="1600" b="0" dirty="0"/>
              <a:t>The SC reports on its activities and discussions to the IEEE 802.11 WG, e.g., by providing summaries of key discussion items during the WG closing plenary.</a:t>
            </a:r>
          </a:p>
        </p:txBody>
      </p:sp>
      <p:sp>
        <p:nvSpPr>
          <p:cNvPr id="7" name="TextBox 6">
            <a:extLst>
              <a:ext uri="{FF2B5EF4-FFF2-40B4-BE49-F238E27FC236}">
                <a16:creationId xmlns:a16="http://schemas.microsoft.com/office/drawing/2014/main" id="{C83D524B-06CF-2C32-9D69-E75BAB00672C}"/>
              </a:ext>
            </a:extLst>
          </p:cNvPr>
          <p:cNvSpPr txBox="1"/>
          <p:nvPr/>
        </p:nvSpPr>
        <p:spPr>
          <a:xfrm>
            <a:off x="788748" y="5784913"/>
            <a:ext cx="3648405" cy="666977"/>
          </a:xfrm>
          <a:prstGeom prst="rect">
            <a:avLst/>
          </a:prstGeom>
          <a:noFill/>
        </p:spPr>
        <p:txBody>
          <a:bodyPr wrap="square" rtlCol="0">
            <a:spAutoFit/>
          </a:bodyPr>
          <a:lstStyle/>
          <a:p>
            <a:r>
              <a:rPr lang="en-US" sz="1867" dirty="0">
                <a:solidFill>
                  <a:schemeClr val="tx1"/>
                </a:solidFill>
                <a:highlight>
                  <a:srgbClr val="FFFF00"/>
                </a:highlight>
              </a:rPr>
              <a:t>Source: slide #11 of 11-25/1655r2</a:t>
            </a:r>
          </a:p>
          <a:p>
            <a:r>
              <a:rPr lang="en-US" sz="1867" dirty="0">
                <a:solidFill>
                  <a:schemeClr val="tx1"/>
                </a:solidFill>
                <a:highlight>
                  <a:srgbClr val="FFFF00"/>
                </a:highlight>
              </a:rPr>
              <a:t>To be affirmed by WG motion</a:t>
            </a:r>
          </a:p>
        </p:txBody>
      </p:sp>
      <p:sp>
        <p:nvSpPr>
          <p:cNvPr id="8" name="Footer Placeholder 7">
            <a:extLst>
              <a:ext uri="{FF2B5EF4-FFF2-40B4-BE49-F238E27FC236}">
                <a16:creationId xmlns:a16="http://schemas.microsoft.com/office/drawing/2014/main" id="{ADA4246D-72F2-061B-717F-3B276A05AB72}"/>
              </a:ext>
            </a:extLst>
          </p:cNvPr>
          <p:cNvSpPr>
            <a:spLocks noGrp="1"/>
          </p:cNvSpPr>
          <p:nvPr>
            <p:ph type="ftr" idx="14"/>
          </p:nvPr>
        </p:nvSpPr>
        <p:spPr/>
        <p:txBody>
          <a:bodyPr/>
          <a:lstStyle/>
          <a:p>
            <a:r>
              <a:rPr lang="en-GB"/>
              <a:t>Marc Emmelmann, Self</a:t>
            </a:r>
            <a:endParaRPr lang="en-GB" dirty="0"/>
          </a:p>
        </p:txBody>
      </p:sp>
      <p:sp>
        <p:nvSpPr>
          <p:cNvPr id="9" name="Slide Number Placeholder 8">
            <a:extLst>
              <a:ext uri="{FF2B5EF4-FFF2-40B4-BE49-F238E27FC236}">
                <a16:creationId xmlns:a16="http://schemas.microsoft.com/office/drawing/2014/main" id="{F31C3E74-D70D-DAC9-EDD6-805A92AF1375}"/>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10" name="Date Placeholder 9">
            <a:extLst>
              <a:ext uri="{FF2B5EF4-FFF2-40B4-BE49-F238E27FC236}">
                <a16:creationId xmlns:a16="http://schemas.microsoft.com/office/drawing/2014/main" id="{C122CD55-2E82-8140-8646-8C27B292489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2592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November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One dot11 </a:t>
            </a:r>
            <a:r>
              <a:rPr lang="en-US" sz="1867" dirty="0" err="1"/>
              <a:t>Coex</a:t>
            </a:r>
            <a:r>
              <a:rPr lang="en-US" sz="1867" dirty="0"/>
              <a:t> (only) slots</a:t>
            </a:r>
          </a:p>
          <a:p>
            <a:pPr marL="380990" indent="-380990">
              <a:buFont typeface="Arial" panose="020B0604020202020204" pitchFamily="34" charset="0"/>
              <a:buChar char="•"/>
            </a:pPr>
            <a:r>
              <a:rPr lang="en-US" sz="1867" dirty="0"/>
              <a:t>One slot – Wed PM2</a:t>
            </a:r>
          </a:p>
          <a:p>
            <a:pPr marL="0" indent="0"/>
            <a:endParaRPr lang="en-US" sz="1867" dirty="0"/>
          </a:p>
          <a:p>
            <a:pPr marL="0" indent="0"/>
            <a:r>
              <a:rPr lang="en-US" sz="1867" dirty="0"/>
              <a:t>One joint session with 802.15.4ab Tuesday PM3/EVE</a:t>
            </a:r>
            <a:endParaRPr lang="en-US" sz="2267" dirty="0"/>
          </a:p>
          <a:p>
            <a:pPr marL="380990" indent="-380990">
              <a:buFont typeface="Arial" panose="020B0604020202020204" pitchFamily="34" charset="0"/>
              <a:buChar char="•"/>
            </a:pPr>
            <a:r>
              <a:rPr lang="en-US" sz="1867" dirty="0"/>
              <a:t>Attention:  if there are no announced submissions for the joint slot by Sunday 14.00h local meeting time, the slot will be cancelled</a:t>
            </a:r>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D6464AA6-693B-A412-A936-C6AD406B8DB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2D8EF65-8D98-7C89-1AFC-F118F8FA541D}"/>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9" name="Date Placeholder 8">
            <a:extLst>
              <a:ext uri="{FF2B5EF4-FFF2-40B4-BE49-F238E27FC236}">
                <a16:creationId xmlns:a16="http://schemas.microsoft.com/office/drawing/2014/main" id="{971B9BB0-E329-3721-28E4-AA749B1AFFE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47613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September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74B3F149-3397-445C-8BC3-C2BC2A50D064}"/>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44FFE90A-A1AE-FDB2-717A-8A96FA8C8034}"/>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7B4C6456-BAB0-F6D5-DC84-3867F2585FAA}"/>
              </a:ext>
            </a:extLst>
          </p:cNvPr>
          <p:cNvSpPr>
            <a:spLocks noGrp="1"/>
          </p:cNvSpPr>
          <p:nvPr>
            <p:ph type="dt" idx="15"/>
          </p:nvPr>
        </p:nvSpPr>
        <p:spPr/>
        <p:txBody>
          <a:bodyPr/>
          <a:lstStyle/>
          <a:p>
            <a:r>
              <a:rPr lang="en-US"/>
              <a:t>September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B54DEAA4-2092-BB0A-DC29-8685BE6AC78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7976AADA-5879-F6C9-CC4F-8B8A7AF0C0A0}"/>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9" name="Date Placeholder 8">
            <a:extLst>
              <a:ext uri="{FF2B5EF4-FFF2-40B4-BE49-F238E27FC236}">
                <a16:creationId xmlns:a16="http://schemas.microsoft.com/office/drawing/2014/main" id="{74EF2CDD-0B0D-6E69-17B1-4BA73F222AF0}"/>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44038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11-24/1416</a:t>
            </a:r>
          </a:p>
          <a:p>
            <a:r>
              <a:rPr lang="en-US" dirty="0"/>
              <a:t>Snapshot Slide:						11-24/1417</a:t>
            </a:r>
          </a:p>
          <a:p>
            <a:r>
              <a:rPr lang="en-US" dirty="0"/>
              <a:t>Meeting / Chair’s Slide Deck:		11-24/1418</a:t>
            </a:r>
          </a:p>
          <a:p>
            <a:r>
              <a:rPr lang="en-US" dirty="0"/>
              <a:t>Closing report:						11-24/1419</a:t>
            </a:r>
          </a:p>
          <a:p>
            <a:r>
              <a:rPr lang="en-US" dirty="0"/>
              <a:t>Meeting minutes:				</a:t>
            </a:r>
            <a:r>
              <a:rPr lang="en-US"/>
              <a:t>	11-25/1487</a:t>
            </a:r>
            <a:endParaRPr lang="en-US" dirty="0"/>
          </a:p>
        </p:txBody>
      </p:sp>
      <p:sp>
        <p:nvSpPr>
          <p:cNvPr id="2" name="Footer Placeholder 1">
            <a:extLst>
              <a:ext uri="{FF2B5EF4-FFF2-40B4-BE49-F238E27FC236}">
                <a16:creationId xmlns:a16="http://schemas.microsoft.com/office/drawing/2014/main" id="{D0E8736F-4F3D-57F8-1ABB-7E827D3B72FD}"/>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5070227B-EDE6-CF61-B927-AE14D2320357}"/>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7" name="Date Placeholder 6">
            <a:extLst>
              <a:ext uri="{FF2B5EF4-FFF2-40B4-BE49-F238E27FC236}">
                <a16:creationId xmlns:a16="http://schemas.microsoft.com/office/drawing/2014/main" id="{01615AC3-ED00-D529-148F-A630E4898CC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708635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2025-09-19</a:t>
            </a:r>
          </a:p>
        </p:txBody>
      </p:sp>
      <p:graphicFrame>
        <p:nvGraphicFramePr>
          <p:cNvPr id="13319" name="Object 5"/>
          <p:cNvGraphicFramePr>
            <a:graphicFrameLocks noChangeAspect="1"/>
          </p:cNvGraphicFramePr>
          <p:nvPr>
            <p:extLst>
              <p:ext uri="{D42A27DB-BD31-4B8C-83A1-F6EECF244321}">
                <p14:modId xmlns:p14="http://schemas.microsoft.com/office/powerpoint/2010/main" val="3406847888"/>
              </p:ext>
            </p:extLst>
          </p:nvPr>
        </p:nvGraphicFramePr>
        <p:xfrm>
          <a:off x="2214563" y="2536825"/>
          <a:ext cx="9040812" cy="2305050"/>
        </p:xfrm>
        <a:graphic>
          <a:graphicData uri="http://schemas.openxmlformats.org/presentationml/2006/ole">
            <mc:AlternateContent xmlns:mc="http://schemas.openxmlformats.org/markup-compatibility/2006">
              <mc:Choice xmlns:v="urn:schemas-microsoft-com:vml" Requires="v">
                <p:oleObj name="Document" r:id="rId3" imgW="9036292" imgH="2312322" progId="Word.Document.8">
                  <p:embed/>
                </p:oleObj>
              </mc:Choice>
              <mc:Fallback>
                <p:oleObj name="Document" r:id="rId3" imgW="9036292" imgH="2312322" progId="Word.Document.8">
                  <p:embed/>
                  <p:pic>
                    <p:nvPicPr>
                      <p:cNvPr id="13319" name="Object 5"/>
                      <p:cNvPicPr>
                        <a:picLocks noChangeAspect="1" noChangeArrowheads="1"/>
                      </p:cNvPicPr>
                      <p:nvPr/>
                    </p:nvPicPr>
                    <p:blipFill>
                      <a:blip r:embed="rId4"/>
                      <a:srcRect/>
                      <a:stretch>
                        <a:fillRect/>
                      </a:stretch>
                    </p:blipFill>
                    <p:spPr bwMode="auto">
                      <a:xfrm>
                        <a:off x="2214563" y="2536825"/>
                        <a:ext cx="9040812" cy="2305050"/>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43F91891-A3EC-02AB-C85E-2C5FC1B09075}"/>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96809515-6A10-0932-E5FF-7AEB5EDDC114}"/>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3526D607-FFE7-CB44-17F8-5BE2E09FDCD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888430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620687"/>
            <a:ext cx="11593288" cy="5854725"/>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altLang="en-US" sz="1800" dirty="0">
                <a:hlinkClick r:id="rId3"/>
              </a:rPr>
              <a:t>https://mentor.ieee.org/802.11/dcn/25/11-25-1425-01-0wng-agenda-for-wng-sc-2025-september.pptx</a:t>
            </a:r>
            <a:r>
              <a:rPr lang="en-US" altLang="en-US" sz="1800" dirty="0"/>
              <a:t> </a:t>
            </a:r>
          </a:p>
          <a:p>
            <a:pPr marL="457200" indent="-457200">
              <a:spcBef>
                <a:spcPts val="0"/>
              </a:spcBef>
            </a:pPr>
            <a:r>
              <a:rPr lang="en-GB" altLang="en-US" dirty="0"/>
              <a:t>Minutes</a:t>
            </a:r>
          </a:p>
          <a:p>
            <a:pPr lvl="1">
              <a:spcBef>
                <a:spcPts val="0"/>
              </a:spcBef>
            </a:pPr>
            <a:r>
              <a:rPr lang="en-GB" altLang="en-US" sz="1800" dirty="0">
                <a:hlinkClick r:id="rId4"/>
              </a:rPr>
              <a:t>https://mentor.ieee.org/802.11/dcn/25/11-25-1671-00-0wng-wng-meeting-minutes-2025-09-waikoloa.docx</a:t>
            </a:r>
            <a:r>
              <a:rPr lang="en-GB" altLang="en-US" sz="1800" dirty="0"/>
              <a:t> </a:t>
            </a:r>
          </a:p>
          <a:p>
            <a:pPr>
              <a:spcBef>
                <a:spcPts val="0"/>
              </a:spcBef>
            </a:pPr>
            <a:r>
              <a:rPr lang="en-US" altLang="en-US" dirty="0"/>
              <a:t>Presentations at the September 2025 meeting</a:t>
            </a:r>
            <a:endParaRPr lang="en-GB" altLang="ko-KR" b="1" dirty="0">
              <a:ea typeface="Gulim" pitchFamily="34" charset="-127"/>
            </a:endParaRPr>
          </a:p>
          <a:p>
            <a:pPr lvl="1">
              <a:lnSpc>
                <a:spcPct val="110000"/>
              </a:lnSpc>
              <a:spcBef>
                <a:spcPts val="0"/>
              </a:spcBef>
              <a:buFont typeface="Wingdings" panose="05000000000000000000" pitchFamily="2" charset="2"/>
              <a:buChar char="Ø"/>
              <a:defRPr/>
            </a:pPr>
            <a:r>
              <a:rPr lang="en-US" sz="1800" dirty="0">
                <a:highlight>
                  <a:srgbClr val="FFFFFF"/>
                </a:highlight>
              </a:rPr>
              <a:t>“	Pushing the Limits: Unlocking the Potential of Faster-than-Nyquist Signaling,” Melda Yuksel  (Middle East Technical University)</a:t>
            </a:r>
          </a:p>
          <a:p>
            <a:pPr lvl="2">
              <a:lnSpc>
                <a:spcPct val="110000"/>
              </a:lnSpc>
              <a:spcBef>
                <a:spcPts val="0"/>
              </a:spcBef>
              <a:buFont typeface="Wingdings" panose="05000000000000000000" pitchFamily="2" charset="2"/>
              <a:buChar char="Ø"/>
              <a:defRPr/>
            </a:pPr>
            <a:r>
              <a:rPr lang="en-US" sz="1600" dirty="0">
                <a:hlinkClick r:id="rId5"/>
              </a:rPr>
              <a:t>https://mentor.ieee.org/802.11/dcn/25/11-25-1529-00-0wng-pushing-the-limits-unlocking-the-potential-of-faster-than-nyquist-signaling.pptx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sz="1800" dirty="0">
                <a:highlight>
                  <a:srgbClr val="FFFFFF"/>
                </a:highlight>
              </a:rPr>
              <a:t>“Interference-Alignment-in-</a:t>
            </a:r>
            <a:r>
              <a:rPr lang="en-US" sz="1800" dirty="0" err="1">
                <a:highlight>
                  <a:srgbClr val="FFFFFF"/>
                </a:highlight>
              </a:rPr>
              <a:t>CoBF</a:t>
            </a:r>
            <a:r>
              <a:rPr lang="en-US" sz="1800" dirty="0">
                <a:highlight>
                  <a:srgbClr val="FFFFFF"/>
                </a:highlight>
              </a:rPr>
              <a:t>-with-Sequential-Sounding,” Aiguo Yan (Samsung)</a:t>
            </a:r>
          </a:p>
          <a:p>
            <a:pPr lvl="2">
              <a:lnSpc>
                <a:spcPct val="110000"/>
              </a:lnSpc>
              <a:spcBef>
                <a:spcPts val="0"/>
              </a:spcBef>
              <a:buFont typeface="Wingdings" panose="05000000000000000000" pitchFamily="2" charset="2"/>
              <a:buChar char="Ø"/>
              <a:defRPr/>
            </a:pPr>
            <a:r>
              <a:rPr lang="en-US" sz="1600" dirty="0">
                <a:hlinkClick r:id="rId6"/>
              </a:rPr>
              <a:t>https://mentor.ieee.org/802.11/dcn/25/11-25-1513-00-0wng-interference-alignment-in-cobf-with-sequential-sounding.pptx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sz="1800" dirty="0">
                <a:highlight>
                  <a:srgbClr val="FFFFFF"/>
                </a:highlight>
              </a:rPr>
              <a:t>“Interference-Alignment-in-CoBF-with-Joint-Sounding,” Aiguo Yan (Samsung)</a:t>
            </a:r>
          </a:p>
          <a:p>
            <a:pPr lvl="2">
              <a:lnSpc>
                <a:spcPct val="110000"/>
              </a:lnSpc>
              <a:spcBef>
                <a:spcPts val="0"/>
              </a:spcBef>
              <a:buFont typeface="Wingdings" panose="05000000000000000000" pitchFamily="2" charset="2"/>
              <a:buChar char="Ø"/>
              <a:defRPr/>
            </a:pPr>
            <a:r>
              <a:rPr lang="en-US" sz="1600" dirty="0">
                <a:hlinkClick r:id="rId7"/>
              </a:rPr>
              <a:t>https://mentor.ieee.org/802.11/dcn/25/11-25-1514-00-0wng-interference-alignment-in-cobf-with-joint-sounding.pptx</a:t>
            </a:r>
            <a:r>
              <a:rPr lang="en-US" sz="1600" dirty="0"/>
              <a:t> </a:t>
            </a:r>
            <a:endParaRPr lang="en-US" sz="1600" dirty="0">
              <a:highlight>
                <a:srgbClr val="FFFFFF"/>
              </a:highlight>
            </a:endParaRPr>
          </a:p>
          <a:p>
            <a:pPr>
              <a:spcBef>
                <a:spcPts val="0"/>
              </a:spcBef>
            </a:pPr>
            <a:r>
              <a:rPr lang="en-GB" altLang="ko-KR" dirty="0">
                <a:highlight>
                  <a:srgbClr val="FFFFFF"/>
                </a:highlight>
                <a:ea typeface="Gulim" pitchFamily="34" charset="-127"/>
              </a:rPr>
              <a:t>Plans for November</a:t>
            </a:r>
            <a:endParaRPr lang="en-US" altLang="en-US" dirty="0">
              <a:highlight>
                <a:srgbClr val="FFFFFF"/>
              </a:highlight>
            </a:endParaRPr>
          </a:p>
          <a:p>
            <a:pPr lvl="1" eaLnBrk="1" hangingPunct="1">
              <a:spcBef>
                <a:spcPts val="0"/>
              </a:spcBef>
              <a:defRPr/>
            </a:pPr>
            <a:r>
              <a:rPr lang="en-US" altLang="en-US" sz="1800" dirty="0">
                <a:highlight>
                  <a:srgbClr val="FFFFFF"/>
                </a:highlight>
              </a:rPr>
              <a:t>TBD: call for presentations will be sent out in October</a:t>
            </a:r>
          </a:p>
          <a:p>
            <a:pPr eaLnBrk="1" hangingPunct="1">
              <a:spcBef>
                <a:spcPts val="0"/>
              </a:spcBef>
              <a:defRPr/>
            </a:pPr>
            <a:r>
              <a:rPr lang="en-US" altLang="en-US" dirty="0">
                <a:highlight>
                  <a:srgbClr val="FFFFFF"/>
                </a:highlight>
              </a:rPr>
              <a:t>No motions in the SC, No straw polls</a:t>
            </a:r>
          </a:p>
          <a:p>
            <a:pPr marL="457200" lvl="1" indent="0">
              <a:spcBef>
                <a:spcPts val="0"/>
              </a:spcBef>
              <a:buNone/>
            </a:pPr>
            <a:endParaRPr lang="en-GB" altLang="ko-KR" dirty="0">
              <a:ea typeface="Gulim" pitchFamily="34" charset="-127"/>
            </a:endParaRPr>
          </a:p>
        </p:txBody>
      </p:sp>
      <p:sp>
        <p:nvSpPr>
          <p:cNvPr id="2" name="Footer Placeholder 1">
            <a:extLst>
              <a:ext uri="{FF2B5EF4-FFF2-40B4-BE49-F238E27FC236}">
                <a16:creationId xmlns:a16="http://schemas.microsoft.com/office/drawing/2014/main" id="{9F541625-3FB9-A46B-42F3-DC456619E29F}"/>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E4985177-A54C-803A-2876-D47081451F86}"/>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FC9142A-E3B4-B988-B77F-9AB223FA086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4416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September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2025-09-19</a:t>
            </a:r>
          </a:p>
        </p:txBody>
      </p:sp>
      <p:graphicFrame>
        <p:nvGraphicFramePr>
          <p:cNvPr id="3075" name="Object 3"/>
          <p:cNvGraphicFramePr>
            <a:graphicFrameLocks noChangeAspect="1"/>
          </p:cNvGraphicFramePr>
          <p:nvPr>
            <p:extLst>
              <p:ext uri="{D42A27DB-BD31-4B8C-83A1-F6EECF244321}">
                <p14:modId xmlns:p14="http://schemas.microsoft.com/office/powerpoint/2010/main" val="1056354500"/>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4EF81190-9CB9-49ED-81DE-F861B16B8BCA}"/>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D9EE5FF7-3F9E-1D76-D2B3-4E6BE38CCCB6}"/>
              </a:ext>
            </a:extLst>
          </p:cNvPr>
          <p:cNvSpPr>
            <a:spLocks noGrp="1"/>
          </p:cNvSpPr>
          <p:nvPr>
            <p:ph type="sldNum" idx="12"/>
          </p:nvPr>
        </p:nvSpPr>
        <p:spPr/>
        <p:txBody>
          <a:bodyPr/>
          <a:lstStyle/>
          <a:p>
            <a:r>
              <a:rPr lang="en-GB"/>
              <a:t>Slide </a:t>
            </a:r>
            <a:fld id="{DE40C9FC-4879-4F20-9ECA-A574A90476B7}" type="slidenum">
              <a:rPr lang="en-GB" smtClean="0"/>
              <a:pPr/>
              <a:t>24</a:t>
            </a:fld>
            <a:endParaRPr lang="en-GB"/>
          </a:p>
        </p:txBody>
      </p:sp>
      <p:sp>
        <p:nvSpPr>
          <p:cNvPr id="4" name="Date Placeholder 3">
            <a:extLst>
              <a:ext uri="{FF2B5EF4-FFF2-40B4-BE49-F238E27FC236}">
                <a16:creationId xmlns:a16="http://schemas.microsoft.com/office/drawing/2014/main" id="{5AADFC9D-43E6-04E9-3E39-DE0CA2CF7C74}"/>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34497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ec-25/0182r02</a:t>
            </a:r>
            <a:r>
              <a:rPr lang="en-AU" dirty="0">
                <a:solidFill>
                  <a:schemeClr val="tx1"/>
                </a:solidFill>
              </a:rPr>
              <a:t>; Minutes – ec-25/0221</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We will be submitting IEEE 802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IEEE 802.11-2024 to JTC 1/SC 6 for information. IEEE-SA Staff has the action to make this happen.</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525315363"/>
              </p:ext>
            </p:extLst>
          </p:nvPr>
        </p:nvGraphicFramePr>
        <p:xfrm>
          <a:off x="1487488" y="2497774"/>
          <a:ext cx="4752527" cy="3708400"/>
        </p:xfrm>
        <a:graphic>
          <a:graphicData uri="http://schemas.openxmlformats.org/drawingml/2006/table">
            <a:tbl>
              <a:tblPr firstRow="1" bandRow="1">
                <a:tableStyleId>{21E4AEA4-8DFA-4A89-87EB-49C32662AFE0}</a:tableStyleId>
              </a:tblPr>
              <a:tblGrid>
                <a:gridCol w="1600440">
                  <a:extLst>
                    <a:ext uri="{9D8B030D-6E8A-4147-A177-3AD203B41FA5}">
                      <a16:colId xmlns:a16="http://schemas.microsoft.com/office/drawing/2014/main" val="4026387333"/>
                    </a:ext>
                  </a:extLst>
                </a:gridCol>
                <a:gridCol w="1435095">
                  <a:extLst>
                    <a:ext uri="{9D8B030D-6E8A-4147-A177-3AD203B41FA5}">
                      <a16:colId xmlns:a16="http://schemas.microsoft.com/office/drawing/2014/main" val="1749157900"/>
                    </a:ext>
                  </a:extLst>
                </a:gridCol>
                <a:gridCol w="1716992">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10</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30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A7917896-993D-74B5-3EC4-AD4FED1B8421}"/>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A07578F9-B0C5-DB6F-690A-47DA9E17B854}"/>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11" name="Date Placeholder 10">
            <a:extLst>
              <a:ext uri="{FF2B5EF4-FFF2-40B4-BE49-F238E27FC236}">
                <a16:creationId xmlns:a16="http://schemas.microsoft.com/office/drawing/2014/main" id="{0D280C90-C667-0DDE-94A4-E68A78A93C5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51451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Bangkok in November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November 2025 … </a:t>
            </a:r>
          </a:p>
          <a:p>
            <a:pPr lvl="1"/>
            <a:r>
              <a:rPr lang="en-US" dirty="0"/>
              <a:t>Execute PSDO process</a:t>
            </a:r>
          </a:p>
          <a:p>
            <a:pPr lvl="2"/>
            <a:r>
              <a:rPr lang="en-US" dirty="0"/>
              <a:t>The following standard is currently in ballot: IEEE 802.1DG (60-day pre-ballot).</a:t>
            </a:r>
          </a:p>
          <a:p>
            <a:pPr lvl="1"/>
            <a:r>
              <a:rPr lang="en-US" dirty="0"/>
              <a:t>Monitor ISO/IEC JTC 1/SC 6 activities</a:t>
            </a:r>
          </a:p>
          <a:p>
            <a:pPr lvl="1"/>
            <a:r>
              <a:rPr lang="en-US" dirty="0"/>
              <a:t>Review real responses to IEEE 802 LMSC chair’s letter from IEEE SA President, if any</a:t>
            </a:r>
          </a:p>
        </p:txBody>
      </p:sp>
      <p:sp>
        <p:nvSpPr>
          <p:cNvPr id="7" name="Footer Placeholder 6">
            <a:extLst>
              <a:ext uri="{FF2B5EF4-FFF2-40B4-BE49-F238E27FC236}">
                <a16:creationId xmlns:a16="http://schemas.microsoft.com/office/drawing/2014/main" id="{E6B3600E-4BA7-BE4E-C972-D3C1A69720BF}"/>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7ECA082D-E4A1-1CA4-B8A6-23A806AAE665}"/>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4291BFF0-EEBC-8FB8-9E10-01B73679A88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3972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September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4" name="Footer Placeholder 3">
            <a:extLst>
              <a:ext uri="{FF2B5EF4-FFF2-40B4-BE49-F238E27FC236}">
                <a16:creationId xmlns:a16="http://schemas.microsoft.com/office/drawing/2014/main" id="{C16A34A2-3C76-F1DA-0D2E-64155FB1D4DE}"/>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3C357DE6-D63A-7FAA-42CE-70FA7979081A}"/>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6" name="Date Placeholder 5">
            <a:extLst>
              <a:ext uri="{FF2B5EF4-FFF2-40B4-BE49-F238E27FC236}">
                <a16:creationId xmlns:a16="http://schemas.microsoft.com/office/drawing/2014/main" id="{AEF437B7-651F-BBA9-221B-8C88CB47A480}"/>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03100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Agenda doc: </a:t>
            </a:r>
            <a:r>
              <a:rPr lang="en-US" dirty="0">
                <a:hlinkClick r:id="rId3"/>
              </a:rPr>
              <a:t>https://mentor.ieee.org/802.11/dcn/25/11-25-1433-05-000m-revmf-agenda-september-2025-session.pptx</a:t>
            </a:r>
            <a:r>
              <a:rPr lang="en-US" dirty="0"/>
              <a:t>  </a:t>
            </a:r>
          </a:p>
          <a:p>
            <a:pPr>
              <a:lnSpc>
                <a:spcPct val="90000"/>
              </a:lnSpc>
            </a:pPr>
            <a:r>
              <a:rPr lang="en-US" dirty="0"/>
              <a:t>Initiated comment resolution on </a:t>
            </a:r>
            <a:r>
              <a:rPr lang="en-US" dirty="0" err="1"/>
              <a:t>REVmf</a:t>
            </a:r>
            <a:r>
              <a:rPr lang="en-US" dirty="0"/>
              <a:t> D1.0 from LB 289 (~130 comments out of 589)</a:t>
            </a:r>
          </a:p>
          <a:p>
            <a:pPr>
              <a:lnSpc>
                <a:spcPct val="90000"/>
              </a:lnSpc>
            </a:pPr>
            <a:endParaRPr lang="en-US" dirty="0"/>
          </a:p>
          <a:p>
            <a:pPr>
              <a:lnSpc>
                <a:spcPct val="90000"/>
              </a:lnSpc>
            </a:pPr>
            <a:r>
              <a:rPr lang="en-US" dirty="0"/>
              <a:t>Additionally:</a:t>
            </a:r>
          </a:p>
          <a:p>
            <a:pPr lvl="1">
              <a:lnSpc>
                <a:spcPct val="90000"/>
              </a:lnSpc>
            </a:pPr>
            <a:r>
              <a:rPr lang="en-US" dirty="0"/>
              <a:t>During the </a:t>
            </a:r>
            <a:r>
              <a:rPr lang="en-US" dirty="0" err="1"/>
              <a:t>TGme</a:t>
            </a:r>
            <a:r>
              <a:rPr lang="en-US" dirty="0"/>
              <a:t> rewards yesterday, I accidentally missed giving an award to Graham Smith. </a:t>
            </a:r>
          </a:p>
          <a:p>
            <a:pPr lvl="2">
              <a:lnSpc>
                <a:spcPct val="90000"/>
              </a:lnSpc>
            </a:pPr>
            <a:r>
              <a:rPr lang="en-US" sz="2000" dirty="0"/>
              <a:t>Graham made significant contributions in refactoring Clause 6 and removing WEP.</a:t>
            </a:r>
          </a:p>
          <a:p>
            <a:pPr lvl="1">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036D004E-48D4-D3A1-D48D-FC5975F716A2}"/>
              </a:ext>
            </a:extLst>
          </p:cNvPr>
          <p:cNvSpPr>
            <a:spLocks noGrp="1"/>
          </p:cNvSpPr>
          <p:nvPr>
            <p:ph type="ftr" sz="quarter" idx="11"/>
          </p:nvPr>
        </p:nvSpPr>
        <p:spPr/>
        <p:txBody>
          <a:bodyPr/>
          <a:lstStyle/>
          <a:p>
            <a:pPr>
              <a:defRPr/>
            </a:pPr>
            <a:r>
              <a:rPr lang="en-US"/>
              <a:t>Michael Montemurro, Huawei</a:t>
            </a:r>
            <a:endParaRPr lang="en-US" dirty="0"/>
          </a:p>
        </p:txBody>
      </p:sp>
      <p:sp>
        <p:nvSpPr>
          <p:cNvPr id="5" name="Slide Number Placeholder 4">
            <a:extLst>
              <a:ext uri="{FF2B5EF4-FFF2-40B4-BE49-F238E27FC236}">
                <a16:creationId xmlns:a16="http://schemas.microsoft.com/office/drawing/2014/main" id="{E469A511-4613-7BFC-AAE6-88FCA141FB1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28</a:t>
            </a:fld>
            <a:endParaRPr lang="en-US"/>
          </a:p>
        </p:txBody>
      </p:sp>
      <p:sp>
        <p:nvSpPr>
          <p:cNvPr id="6" name="Date Placeholder 5">
            <a:extLst>
              <a:ext uri="{FF2B5EF4-FFF2-40B4-BE49-F238E27FC236}">
                <a16:creationId xmlns:a16="http://schemas.microsoft.com/office/drawing/2014/main" id="{9CC5C1C4-EA5B-3742-3F1F-83A50B8B68A0}"/>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071321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err="1"/>
              <a:t>Adhoc</a:t>
            </a:r>
            <a:endParaRPr lang="en-US" dirty="0"/>
          </a:p>
          <a:p>
            <a:pPr lvl="1">
              <a:lnSpc>
                <a:spcPct val="90000"/>
              </a:lnSpc>
            </a:pPr>
            <a:r>
              <a:rPr lang="en-US" dirty="0"/>
              <a:t>Cambridge, UK – Sep 30, Oct 1,2</a:t>
            </a:r>
          </a:p>
          <a:p>
            <a:pPr>
              <a:lnSpc>
                <a:spcPct val="90000"/>
              </a:lnSpc>
            </a:pPr>
            <a:r>
              <a:rPr lang="en-US" dirty="0"/>
              <a:t>Teleconferences scheduled</a:t>
            </a:r>
          </a:p>
          <a:p>
            <a:pPr lvl="1">
              <a:lnSpc>
                <a:spcPct val="90000"/>
              </a:lnSpc>
            </a:pPr>
            <a:r>
              <a:rPr lang="en-US" dirty="0"/>
              <a:t> Monday Oct 6, 27 at 10am ET </a:t>
            </a:r>
            <a:endParaRPr lang="en-US" altLang="en-US" sz="2000" dirty="0"/>
          </a:p>
          <a:p>
            <a:pPr>
              <a:lnSpc>
                <a:spcPct val="90000"/>
              </a:lnSpc>
            </a:pPr>
            <a:r>
              <a:rPr lang="en-US" dirty="0"/>
              <a:t>November: 5 meeting slots</a:t>
            </a:r>
          </a:p>
          <a:p>
            <a:pPr>
              <a:lnSpc>
                <a:spcPct val="90000"/>
              </a:lnSpc>
            </a:pPr>
            <a:r>
              <a:rPr lang="en-US" dirty="0"/>
              <a:t>Objectives:</a:t>
            </a:r>
          </a:p>
          <a:p>
            <a:pPr lvl="1">
              <a:lnSpc>
                <a:spcPct val="90000"/>
              </a:lnSpc>
            </a:pPr>
            <a:r>
              <a:rPr lang="en-US" dirty="0"/>
              <a:t>Continue comment resolution from LB 289 on D1.0.</a:t>
            </a:r>
          </a:p>
          <a:p>
            <a:pPr lvl="1">
              <a:lnSpc>
                <a:spcPct val="90000"/>
              </a:lnSpc>
            </a:pPr>
            <a:r>
              <a:rPr lang="en-US" dirty="0"/>
              <a:t>Begin to roll in P802.11bk and P802.11bf in preparation for LB recirculation on D2.0</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a:t>
            </a:r>
          </a:p>
        </p:txBody>
      </p:sp>
      <p:sp>
        <p:nvSpPr>
          <p:cNvPr id="3" name="TextBox 2">
            <a:extLst>
              <a:ext uri="{FF2B5EF4-FFF2-40B4-BE49-F238E27FC236}">
                <a16:creationId xmlns:a16="http://schemas.microsoft.com/office/drawing/2014/main" id="{7E19C819-F598-AE7C-1B41-6682989E3834}"/>
              </a:ext>
            </a:extLst>
          </p:cNvPr>
          <p:cNvSpPr txBox="1"/>
          <p:nvPr/>
        </p:nvSpPr>
        <p:spPr>
          <a:xfrm>
            <a:off x="7358231" y="1237129"/>
            <a:ext cx="184731" cy="276999"/>
          </a:xfrm>
          <a:prstGeom prst="rect">
            <a:avLst/>
          </a:prstGeom>
          <a:noFill/>
        </p:spPr>
        <p:txBody>
          <a:bodyPr wrap="none" rtlCol="0">
            <a:spAutoFit/>
          </a:bodyPr>
          <a:lstStyle/>
          <a:p>
            <a:endParaRPr lang="en-US"/>
          </a:p>
        </p:txBody>
      </p:sp>
      <p:sp>
        <p:nvSpPr>
          <p:cNvPr id="5" name="Footer Placeholder 4">
            <a:extLst>
              <a:ext uri="{FF2B5EF4-FFF2-40B4-BE49-F238E27FC236}">
                <a16:creationId xmlns:a16="http://schemas.microsoft.com/office/drawing/2014/main" id="{4B062E42-257C-8EFE-5DF4-A43143DE33F4}"/>
              </a:ext>
            </a:extLst>
          </p:cNvPr>
          <p:cNvSpPr>
            <a:spLocks noGrp="1"/>
          </p:cNvSpPr>
          <p:nvPr>
            <p:ph type="ftr" sz="quarter" idx="11"/>
          </p:nvPr>
        </p:nvSpPr>
        <p:spPr/>
        <p:txBody>
          <a:bodyPr/>
          <a:lstStyle/>
          <a:p>
            <a:pPr>
              <a:defRPr/>
            </a:pPr>
            <a:r>
              <a:rPr lang="en-US"/>
              <a:t>Michael Montemurro, Huawei</a:t>
            </a:r>
            <a:endParaRPr lang="en-US" dirty="0"/>
          </a:p>
        </p:txBody>
      </p:sp>
      <p:sp>
        <p:nvSpPr>
          <p:cNvPr id="6" name="Slide Number Placeholder 5">
            <a:extLst>
              <a:ext uri="{FF2B5EF4-FFF2-40B4-BE49-F238E27FC236}">
                <a16:creationId xmlns:a16="http://schemas.microsoft.com/office/drawing/2014/main" id="{294CBEF6-2CD7-2A1E-077C-77BC135DF44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29</a:t>
            </a:fld>
            <a:endParaRPr lang="en-US"/>
          </a:p>
        </p:txBody>
      </p:sp>
      <p:sp>
        <p:nvSpPr>
          <p:cNvPr id="7" name="Date Placeholder 6">
            <a:extLst>
              <a:ext uri="{FF2B5EF4-FFF2-40B4-BE49-F238E27FC236}">
                <a16:creationId xmlns:a16="http://schemas.microsoft.com/office/drawing/2014/main" id="{98F5339F-C687-EBC4-12EF-53FDA2A6736D}"/>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55028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Editors September 2025 closing report</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16 September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graphicFrame>
        <p:nvGraphicFramePr>
          <p:cNvPr id="2" name="Table 1"/>
          <p:cNvGraphicFramePr>
            <a:graphicFrameLocks noGrp="1"/>
          </p:cNvGraphicFramePr>
          <p:nvPr>
            <p:extLst>
              <p:ext uri="{D42A27DB-BD31-4B8C-83A1-F6EECF244321}">
                <p14:modId xmlns:p14="http://schemas.microsoft.com/office/powerpoint/2010/main" val="3403270615"/>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Carol Ansley</a:t>
                      </a:r>
                    </a:p>
                  </a:txBody>
                  <a:tcPr/>
                </a:tc>
                <a:tc>
                  <a:txBody>
                    <a:bodyPr/>
                    <a:lstStyle/>
                    <a:p>
                      <a:r>
                        <a:rPr lang="en-US" sz="1400" dirty="0"/>
                        <a:t>Cox</a:t>
                      </a:r>
                    </a:p>
                  </a:txBody>
                  <a:tcPr/>
                </a:tc>
                <a:tc>
                  <a:txBody>
                    <a:bodyPr/>
                    <a:lstStyle/>
                    <a:p>
                      <a:endParaRPr lang="en-US" sz="1400" dirty="0"/>
                    </a:p>
                  </a:txBody>
                  <a:tcPr/>
                </a:tc>
                <a:tc>
                  <a:txBody>
                    <a:bodyPr/>
                    <a:lstStyle/>
                    <a:p>
                      <a:endParaRPr lang="en-US" sz="1400" dirty="0"/>
                    </a:p>
                  </a:txBody>
                  <a:tcPr/>
                </a:tc>
                <a:tc>
                  <a:txBody>
                    <a:bodyPr/>
                    <a:lstStyle/>
                    <a:p>
                      <a:r>
                        <a:rPr lang="en-US" sz="1400" dirty="0"/>
                        <a:t>Carol.Ansley@cox.com</a:t>
                      </a:r>
                    </a:p>
                  </a:txBody>
                  <a:tcPr/>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10972561-759F-4964-9291-94F29F4B5CA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7F4EE28-14A4-D963-5731-B9150AEC6452}"/>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Date Placeholder 4">
            <a:extLst>
              <a:ext uri="{FF2B5EF4-FFF2-40B4-BE49-F238E27FC236}">
                <a16:creationId xmlns:a16="http://schemas.microsoft.com/office/drawing/2014/main" id="{5C54CCEF-9339-9FF8-C0AF-0FD3094F0D3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27888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B050"/>
                </a:solidFill>
              </a:rPr>
              <a:t>Jan/Mar 2025 – Contributions on </a:t>
            </a:r>
            <a:r>
              <a:rPr lang="en-US" altLang="en-US" sz="1800" dirty="0" err="1">
                <a:solidFill>
                  <a:srgbClr val="00B050"/>
                </a:solidFill>
              </a:rPr>
              <a:t>REVme</a:t>
            </a:r>
            <a:r>
              <a:rPr lang="en-US" altLang="en-US" sz="1800" dirty="0">
                <a:solidFill>
                  <a:srgbClr val="00B050"/>
                </a:solidFill>
              </a:rPr>
              <a:t> D7.0/IEEE 802.11-2024</a:t>
            </a:r>
          </a:p>
          <a:p>
            <a:pPr>
              <a:lnSpc>
                <a:spcPct val="80000"/>
              </a:lnSpc>
            </a:pPr>
            <a:r>
              <a:rPr lang="en-US" altLang="en-US" sz="1800" dirty="0">
                <a:solidFill>
                  <a:srgbClr val="FF0000"/>
                </a:solidFill>
              </a:rPr>
              <a:t>Mar - </a:t>
            </a:r>
            <a:r>
              <a:rPr lang="en-US" altLang="en-US" sz="1800" strike="sngStrike" dirty="0">
                <a:solidFill>
                  <a:srgbClr val="FF0000"/>
                </a:solidFill>
              </a:rPr>
              <a:t>May</a:t>
            </a:r>
            <a:r>
              <a:rPr lang="en-US" altLang="en-US" sz="1800" dirty="0">
                <a:solidFill>
                  <a:srgbClr val="FF0000"/>
                </a:solidFill>
              </a:rPr>
              <a:t>  July 2025 – Publication of 802.11-2024 and roll-in of </a:t>
            </a:r>
            <a:r>
              <a:rPr lang="en-US" altLang="en-US" sz="1800" dirty="0" err="1">
                <a:solidFill>
                  <a:srgbClr val="FF0000"/>
                </a:solidFill>
              </a:rPr>
              <a:t>TGbh</a:t>
            </a:r>
            <a:r>
              <a:rPr lang="en-US" altLang="en-US" sz="1800" dirty="0">
                <a:solidFill>
                  <a:srgbClr val="FF0000"/>
                </a:solidFill>
              </a:rPr>
              <a:t> and </a:t>
            </a:r>
            <a:r>
              <a:rPr lang="en-US" altLang="en-US" sz="1800" dirty="0" err="1">
                <a:solidFill>
                  <a:srgbClr val="FF0000"/>
                </a:solidFill>
              </a:rPr>
              <a:t>TGbe</a:t>
            </a:r>
            <a:endParaRPr lang="en-US" altLang="en-US" sz="1800" dirty="0">
              <a:solidFill>
                <a:srgbClr val="FF0000"/>
              </a:solidFill>
            </a:endParaRPr>
          </a:p>
          <a:p>
            <a:pPr>
              <a:lnSpc>
                <a:spcPct val="80000"/>
              </a:lnSpc>
            </a:pPr>
            <a:r>
              <a:rPr lang="en-US" altLang="en-US" sz="1800" strike="sngStrike" dirty="0">
                <a:solidFill>
                  <a:srgbClr val="FF0000"/>
                </a:solidFill>
              </a:rPr>
              <a:t>May 2025 </a:t>
            </a:r>
            <a:r>
              <a:rPr lang="en-US" altLang="en-US" sz="1800" dirty="0">
                <a:solidFill>
                  <a:srgbClr val="FF0000"/>
                </a:solidFill>
              </a:rPr>
              <a:t> Aug 2025– Initial D1.0 WG Letter ballot </a:t>
            </a:r>
          </a:p>
          <a:p>
            <a:pPr>
              <a:lnSpc>
                <a:spcPct val="80000"/>
              </a:lnSpc>
            </a:pPr>
            <a:r>
              <a:rPr lang="en-US" altLang="en-US" sz="1800" dirty="0">
                <a:solidFill>
                  <a:srgbClr val="0070C0"/>
                </a:solidFill>
              </a:rPr>
              <a:t>Jan 2026 – D2.0 Recirculation LB  (include roll-in of </a:t>
            </a:r>
            <a:r>
              <a:rPr lang="en-US" altLang="en-US" sz="1800" dirty="0" err="1">
                <a:solidFill>
                  <a:srgbClr val="0070C0"/>
                </a:solidFill>
              </a:rPr>
              <a:t>TGbk</a:t>
            </a:r>
            <a:r>
              <a:rPr lang="en-US" altLang="en-US" sz="1800" dirty="0">
                <a:solidFill>
                  <a:srgbClr val="0070C0"/>
                </a:solidFill>
              </a:rPr>
              <a:t> and </a:t>
            </a:r>
            <a:r>
              <a:rPr lang="en-US" altLang="en-US" sz="1800" dirty="0" err="1">
                <a:solidFill>
                  <a:srgbClr val="0070C0"/>
                </a:solidFill>
              </a:rPr>
              <a:t>TGbf</a:t>
            </a:r>
            <a:r>
              <a:rPr lang="en-US" altLang="en-US" sz="1800" dirty="0">
                <a:solidFill>
                  <a:srgbClr val="0070C0"/>
                </a:solidFill>
              </a:rPr>
              <a:t>)</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(include roll-in of </a:t>
            </a:r>
            <a:r>
              <a:rPr lang="en-US" altLang="en-US" sz="1800" dirty="0" err="1">
                <a:solidFill>
                  <a:srgbClr val="0070C0"/>
                </a:solidFill>
              </a:rPr>
              <a:t>TGbi</a:t>
            </a:r>
            <a:r>
              <a:rPr lang="en-US" altLang="en-US" sz="1800" dirty="0">
                <a:solidFill>
                  <a:srgbClr val="0070C0"/>
                </a:solidFill>
              </a:rPr>
              <a:t>)</a:t>
            </a: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Mar 2028 – </a:t>
            </a:r>
            <a:r>
              <a:rPr lang="en-US" altLang="en-US" sz="1800" u="sng" dirty="0">
                <a:solidFill>
                  <a:srgbClr val="0070C0"/>
                </a:solidFill>
              </a:rPr>
              <a:t>802 LMSC/</a:t>
            </a:r>
            <a:r>
              <a:rPr lang="en-US" altLang="en-US" sz="1800" dirty="0">
                <a:solidFill>
                  <a:srgbClr val="0070C0"/>
                </a:solidFill>
              </a:rPr>
              <a:t>RevCom/SASB Approval</a:t>
            </a:r>
          </a:p>
        </p:txBody>
      </p:sp>
      <p:sp>
        <p:nvSpPr>
          <p:cNvPr id="4" name="Footer Placeholder 3">
            <a:extLst>
              <a:ext uri="{FF2B5EF4-FFF2-40B4-BE49-F238E27FC236}">
                <a16:creationId xmlns:a16="http://schemas.microsoft.com/office/drawing/2014/main" id="{1DC5BAD1-4743-A56F-954B-D18D51D26640}"/>
              </a:ext>
            </a:extLst>
          </p:cNvPr>
          <p:cNvSpPr>
            <a:spLocks noGrp="1"/>
          </p:cNvSpPr>
          <p:nvPr>
            <p:ph type="ftr" idx="14"/>
          </p:nvPr>
        </p:nvSpPr>
        <p:spPr/>
        <p:txBody>
          <a:bodyPr/>
          <a:lstStyle/>
          <a:p>
            <a:r>
              <a:rPr lang="en-GB"/>
              <a:t>Michael Montemurro, Huawei</a:t>
            </a:r>
            <a:endParaRPr lang="en-GB" dirty="0"/>
          </a:p>
        </p:txBody>
      </p:sp>
      <p:sp>
        <p:nvSpPr>
          <p:cNvPr id="6" name="Slide Number Placeholder 5">
            <a:extLst>
              <a:ext uri="{FF2B5EF4-FFF2-40B4-BE49-F238E27FC236}">
                <a16:creationId xmlns:a16="http://schemas.microsoft.com/office/drawing/2014/main" id="{54EA6D53-7BED-A59B-B834-2319C1B43B75}"/>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a:extLst>
              <a:ext uri="{FF2B5EF4-FFF2-40B4-BE49-F238E27FC236}">
                <a16:creationId xmlns:a16="http://schemas.microsoft.com/office/drawing/2014/main" id="{483B6E4D-AE4B-A9E1-1A14-D0933B395B8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148418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E515-96DA-763A-92F9-06D2B2C3BE1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780D3F-E060-0E58-966B-2A1DB7840C47}"/>
              </a:ext>
            </a:extLst>
          </p:cNvPr>
          <p:cNvSpPr>
            <a:spLocks noGrp="1"/>
          </p:cNvSpPr>
          <p:nvPr>
            <p:ph idx="1"/>
          </p:nvPr>
        </p:nvSpPr>
        <p:spPr>
          <a:xfrm>
            <a:off x="800099" y="1773046"/>
            <a:ext cx="10477501" cy="3941954"/>
          </a:xfrm>
        </p:spPr>
        <p:txBody>
          <a:bodyPr/>
          <a:lstStyle/>
          <a:p>
            <a:pPr marL="0" indent="0">
              <a:buNone/>
              <a:tabLst>
                <a:tab pos="457200" algn="l"/>
              </a:tabLst>
            </a:pPr>
            <a:r>
              <a:rPr lang="en-GB" dirty="0">
                <a:latin typeface="Times New Roman" panose="02020603050405020304" pitchFamily="18" charset="0"/>
                <a:ea typeface="Times New Roman" panose="02020603050405020304" pitchFamily="18" charset="0"/>
              </a:rPr>
              <a:t>Authorize </a:t>
            </a:r>
            <a:r>
              <a:rPr lang="en-GB" dirty="0" err="1">
                <a:latin typeface="Times New Roman" panose="02020603050405020304" pitchFamily="18" charset="0"/>
                <a:ea typeface="Times New Roman" panose="02020603050405020304" pitchFamily="18" charset="0"/>
              </a:rPr>
              <a:t>TGmf</a:t>
            </a:r>
            <a:r>
              <a:rPr lang="en-GB" dirty="0">
                <a:latin typeface="Times New Roman" panose="02020603050405020304" pitchFamily="18" charset="0"/>
                <a:ea typeface="Times New Roman" panose="02020603050405020304" pitchFamily="18" charset="0"/>
              </a:rPr>
              <a:t> to hold an ad-hoc meeting on Dec 11-12, 2025, at IEEE SA HQ in Piscataway, NJ, for the purpose of letter ballot 289 comment resolution.</a:t>
            </a:r>
            <a:endParaRPr lang="en-CA" dirty="0">
              <a:latin typeface="Times New Roman" panose="02020603050405020304" pitchFamily="18" charset="0"/>
              <a:ea typeface="Times New Roman" panose="02020603050405020304" pitchFamily="18" charset="0"/>
            </a:endParaRPr>
          </a:p>
          <a:p>
            <a:pPr marL="0" lvl="0" indent="0">
              <a:buNone/>
              <a:tabLst>
                <a:tab pos="457200" algn="l"/>
              </a:tabLst>
            </a:pPr>
            <a:endParaRPr lang="en-US" b="0" dirty="0">
              <a:latin typeface="Times New Roman" panose="02020603050405020304" pitchFamily="18" charset="0"/>
              <a:ea typeface="Times New Roman" panose="02020603050405020304" pitchFamily="18" charset="0"/>
            </a:endParaRPr>
          </a:p>
          <a:p>
            <a:pPr marL="0" lvl="0" indent="0">
              <a:buNone/>
              <a:tabLst>
                <a:tab pos="457200" algn="l"/>
              </a:tabLst>
            </a:pPr>
            <a:endParaRPr lang="en-US"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dirty="0">
                <a:latin typeface="Times New Roman" panose="02020603050405020304" pitchFamily="18" charset="0"/>
                <a:ea typeface="Times New Roman" panose="02020603050405020304" pitchFamily="18" charset="0"/>
              </a:rPr>
              <a:t>Moved: Jon Rosdahl</a:t>
            </a:r>
          </a:p>
          <a:p>
            <a:pPr marL="0" lvl="0" indent="0">
              <a:buNone/>
              <a:tabLst>
                <a:tab pos="457200" algn="l"/>
              </a:tabLst>
            </a:pPr>
            <a:r>
              <a:rPr lang="en-US" dirty="0">
                <a:effectLst/>
                <a:latin typeface="Times New Roman" panose="02020603050405020304" pitchFamily="18" charset="0"/>
                <a:ea typeface="Times New Roman" panose="02020603050405020304" pitchFamily="18" charset="0"/>
              </a:rPr>
              <a:t>Second: Stephen McCann</a:t>
            </a:r>
          </a:p>
          <a:p>
            <a:pPr marL="0" lvl="0" indent="0">
              <a:buNone/>
              <a:tabLst>
                <a:tab pos="457200" algn="l"/>
              </a:tabLst>
            </a:pPr>
            <a:r>
              <a:rPr lang="en-US" dirty="0">
                <a:latin typeface="Times New Roman" panose="02020603050405020304" pitchFamily="18" charset="0"/>
                <a:ea typeface="Times New Roman" panose="02020603050405020304" pitchFamily="18" charset="0"/>
              </a:rPr>
              <a:t>Results: Unanimous. Approved.</a:t>
            </a:r>
            <a:endParaRPr lang="en-CA" dirty="0">
              <a:effectLst/>
              <a:latin typeface="Times New Roman" panose="02020603050405020304" pitchFamily="18" charset="0"/>
              <a:ea typeface="Times New Roman" panose="02020603050405020304" pitchFamily="18" charset="0"/>
            </a:endParaRPr>
          </a:p>
          <a:p>
            <a:pPr marL="0" indent="0">
              <a:buNone/>
            </a:pPr>
            <a:r>
              <a:rPr lang="en-GB" b="1" dirty="0">
                <a:effectLst/>
                <a:latin typeface="Times New Roman" panose="02020603050405020304" pitchFamily="18"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nSpc>
                <a:spcPct val="80000"/>
              </a:lnSpc>
              <a:buNone/>
            </a:pPr>
            <a:endParaRPr lang="en-US" altLang="en-US" sz="2000" dirty="0"/>
          </a:p>
        </p:txBody>
      </p:sp>
      <p:sp>
        <p:nvSpPr>
          <p:cNvPr id="4" name="Title 3">
            <a:extLst>
              <a:ext uri="{FF2B5EF4-FFF2-40B4-BE49-F238E27FC236}">
                <a16:creationId xmlns:a16="http://schemas.microsoft.com/office/drawing/2014/main" id="{908D2BE0-4106-0399-CD89-5B7BF9A465AA}"/>
              </a:ext>
            </a:extLst>
          </p:cNvPr>
          <p:cNvSpPr>
            <a:spLocks noGrp="1"/>
          </p:cNvSpPr>
          <p:nvPr>
            <p:ph type="title"/>
          </p:nvPr>
        </p:nvSpPr>
        <p:spPr/>
        <p:txBody>
          <a:bodyPr/>
          <a:lstStyle/>
          <a:p>
            <a:r>
              <a:rPr lang="en-CA" dirty="0" err="1"/>
              <a:t>TGmf</a:t>
            </a:r>
            <a:r>
              <a:rPr lang="en-CA" dirty="0"/>
              <a:t> </a:t>
            </a:r>
            <a:r>
              <a:rPr lang="en-CA" dirty="0" err="1"/>
              <a:t>Adhoc</a:t>
            </a:r>
            <a:r>
              <a:rPr lang="en-CA" dirty="0"/>
              <a:t> Motion</a:t>
            </a:r>
          </a:p>
        </p:txBody>
      </p:sp>
      <p:sp>
        <p:nvSpPr>
          <p:cNvPr id="6" name="Footer Placeholder 5">
            <a:extLst>
              <a:ext uri="{FF2B5EF4-FFF2-40B4-BE49-F238E27FC236}">
                <a16:creationId xmlns:a16="http://schemas.microsoft.com/office/drawing/2014/main" id="{D38B3F06-5BB9-8470-2F0E-9E59A66303F1}"/>
              </a:ext>
            </a:extLst>
          </p:cNvPr>
          <p:cNvSpPr>
            <a:spLocks noGrp="1"/>
          </p:cNvSpPr>
          <p:nvPr>
            <p:ph type="ftr" idx="14"/>
          </p:nvPr>
        </p:nvSpPr>
        <p:spPr/>
        <p:txBody>
          <a:bodyPr/>
          <a:lstStyle/>
          <a:p>
            <a:r>
              <a:rPr lang="en-GB"/>
              <a:t>Michael Montemurro, Huawei</a:t>
            </a:r>
            <a:endParaRPr lang="en-GB" dirty="0"/>
          </a:p>
        </p:txBody>
      </p:sp>
      <p:sp>
        <p:nvSpPr>
          <p:cNvPr id="7" name="Slide Number Placeholder 6">
            <a:extLst>
              <a:ext uri="{FF2B5EF4-FFF2-40B4-BE49-F238E27FC236}">
                <a16:creationId xmlns:a16="http://schemas.microsoft.com/office/drawing/2014/main" id="{A7C085C6-E3E3-0ADF-ACF5-134B0E7573CE}"/>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8" name="Date Placeholder 7">
            <a:extLst>
              <a:ext uri="{FF2B5EF4-FFF2-40B4-BE49-F238E27FC236}">
                <a16:creationId xmlns:a16="http://schemas.microsoft.com/office/drawing/2014/main" id="{40EED598-BB45-5567-CD3F-5EFF20BFEBF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667528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2025-09-18</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E0032865-2836-02EC-5339-9297A78A2E1F}"/>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DA2E36A3-26AA-F006-D598-5ADAAD2DB1DA}"/>
              </a:ext>
            </a:extLst>
          </p:cNvPr>
          <p:cNvSpPr>
            <a:spLocks noGrp="1"/>
          </p:cNvSpPr>
          <p:nvPr>
            <p:ph type="sldNum" idx="12"/>
          </p:nvPr>
        </p:nvSpPr>
        <p:spPr/>
        <p:txBody>
          <a:bodyPr/>
          <a:lstStyle/>
          <a:p>
            <a:r>
              <a:rPr lang="en-GB"/>
              <a:t>Slide </a:t>
            </a:r>
            <a:fld id="{DE40C9FC-4879-4F20-9ECA-A574A90476B7}" type="slidenum">
              <a:rPr lang="en-GB" smtClean="0"/>
              <a:pPr/>
              <a:t>32</a:t>
            </a:fld>
            <a:endParaRPr lang="en-GB"/>
          </a:p>
        </p:txBody>
      </p:sp>
      <p:sp>
        <p:nvSpPr>
          <p:cNvPr id="5" name="Date Placeholder 4">
            <a:extLst>
              <a:ext uri="{FF2B5EF4-FFF2-40B4-BE49-F238E27FC236}">
                <a16:creationId xmlns:a16="http://schemas.microsoft.com/office/drawing/2014/main" id="{137EB574-B626-F26A-8DEC-18D47B3BF720}"/>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67384939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85000" lnSpcReduction="20000"/>
          </a:bodyPr>
          <a:lstStyle/>
          <a:p>
            <a:pPr>
              <a:buClr>
                <a:srgbClr val="000000"/>
              </a:buClr>
              <a:buSzPct val="100000"/>
              <a:buFont typeface="Arial"/>
              <a:buChar char="•"/>
            </a:pPr>
            <a:r>
              <a:rPr lang="en-US" b="0" dirty="0"/>
              <a:t>TGbi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worked through 9 submissions covering over 200 comment resolutions.</a:t>
            </a:r>
          </a:p>
          <a:p>
            <a:pPr marL="0" indent="0">
              <a:buClr>
                <a:srgbClr val="000000"/>
              </a:buClr>
              <a:buSzPct val="100000"/>
            </a:pPr>
            <a:endParaRPr lang="en-US" b="0" dirty="0"/>
          </a:p>
          <a:p>
            <a:pPr>
              <a:buClr>
                <a:srgbClr val="000000"/>
              </a:buClr>
              <a:buSzPct val="100000"/>
              <a:buFont typeface="Arial"/>
              <a:buChar char="•"/>
            </a:pPr>
            <a:r>
              <a:rPr lang="en-US" b="0" dirty="0"/>
              <a:t>We have 6 teleconferences planned before the November meeting with a goal to complete comment resolution by the November meeting.</a:t>
            </a:r>
          </a:p>
          <a:p>
            <a:pPr lvl="1">
              <a:buFont typeface="Arial"/>
              <a:buChar char="•"/>
            </a:pPr>
            <a:r>
              <a:rPr lang="en-US" sz="2200" spc="-1" dirty="0">
                <a:solidFill>
                  <a:schemeClr val="tx1"/>
                </a:solidFill>
                <a:latin typeface="Times New Roman" panose="02020603050405020304" pitchFamily="18" charset="0"/>
                <a:cs typeface="Times New Roman" panose="02020603050405020304" pitchFamily="18" charset="0"/>
                <a:sym typeface="Arial"/>
              </a:rPr>
              <a:t>Telecons: Wednesday, 2 hours (10am-noonEDT): Oct. 1, 8, 29</a:t>
            </a:r>
          </a:p>
          <a:p>
            <a:pPr lvl="1">
              <a:buFont typeface="Arial"/>
              <a:buChar char="•"/>
            </a:pPr>
            <a:r>
              <a:rPr lang="en-US" sz="2200" spc="-1" dirty="0">
                <a:solidFill>
                  <a:schemeClr val="tx1"/>
                </a:solidFill>
                <a:latin typeface="Times New Roman" panose="02020603050405020304" pitchFamily="18" charset="0"/>
                <a:cs typeface="Times New Roman" panose="02020603050405020304" pitchFamily="18" charset="0"/>
                <a:sym typeface="Arial"/>
              </a:rPr>
              <a:t>Additional telecons, 3 hours (9am-12:30pm EDT), Oct. 13, 14, 15</a:t>
            </a:r>
            <a:endParaRPr lang="en-US" sz="3500" b="0" dirty="0"/>
          </a:p>
          <a:p>
            <a:pPr>
              <a:buClr>
                <a:srgbClr val="000000"/>
              </a:buClr>
              <a:buSzPct val="100000"/>
              <a:buFont typeface="Arial"/>
              <a:buChar char="•"/>
            </a:pPr>
            <a:endParaRPr lang="en-US" b="0" dirty="0"/>
          </a:p>
          <a:p>
            <a:pPr>
              <a:buClr>
                <a:srgbClr val="000000"/>
              </a:buClr>
              <a:buSzPct val="100000"/>
              <a:buFont typeface="Arial"/>
              <a:buChar char="•"/>
            </a:pPr>
            <a:r>
              <a:rPr lang="en-US" b="0" dirty="0"/>
              <a:t>We also passed a motion to send a request to NESCOM to change the PAR title for our amendment to “Enhanced service with privacy protection”.</a:t>
            </a:r>
          </a:p>
          <a:p>
            <a:pPr>
              <a:buClr>
                <a:srgbClr val="000000"/>
              </a:buClr>
              <a:buSzPct val="100000"/>
              <a:buFont typeface="Arial"/>
              <a:buChar char="•"/>
            </a:pPr>
            <a:endParaRPr lang="en-US" b="0" dirty="0"/>
          </a:p>
          <a:p>
            <a:pPr>
              <a:buClr>
                <a:srgbClr val="000000"/>
              </a:buClr>
              <a:buSzPct val="100000"/>
              <a:buFont typeface="Arial"/>
              <a:buChar char="•"/>
            </a:pPr>
            <a:r>
              <a:rPr lang="en-US" b="0" dirty="0"/>
              <a:t>An interim draft, D2.1, is planned that will incorporate resolutions for most of the editorial comments.  The MDR will use the Draft 2.1 version to avoid duplication of editorial comments.</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165FB60-F8F2-B4A2-421F-47123B9E503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4132FCDA-A177-BB60-C34F-0354577F65A0}"/>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sp>
        <p:nvSpPr>
          <p:cNvPr id="4" name="Date Placeholder 3">
            <a:extLst>
              <a:ext uri="{FF2B5EF4-FFF2-40B4-BE49-F238E27FC236}">
                <a16:creationId xmlns:a16="http://schemas.microsoft.com/office/drawing/2014/main" id="{F5D35945-DC80-4169-DF85-0FBAF27132AE}"/>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489965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MDR Update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tx1"/>
                </a:solidFill>
              </a:rPr>
              <a:t>LB initial:   						January 2025</a:t>
            </a:r>
          </a:p>
          <a:p>
            <a:r>
              <a:rPr lang="en-US" dirty="0">
                <a:solidFill>
                  <a:schemeClr val="tx1"/>
                </a:solidFill>
              </a:rPr>
              <a:t>LB re-circ:  						August 2025 </a:t>
            </a:r>
          </a:p>
          <a:p>
            <a:r>
              <a:rPr lang="en-US" dirty="0">
                <a:solidFill>
                  <a:schemeClr val="tx1">
                    <a:lumMod val="95000"/>
                    <a:lumOff val="5000"/>
                  </a:schemeClr>
                </a:solidFill>
              </a:rPr>
              <a:t>MDR: 							</a:t>
            </a:r>
            <a:r>
              <a:rPr lang="en-US" strike="sngStrike" dirty="0">
                <a:solidFill>
                  <a:schemeClr val="tx1">
                    <a:lumMod val="95000"/>
                    <a:lumOff val="5000"/>
                  </a:schemeClr>
                </a:solidFill>
              </a:rPr>
              <a:t>August 2025 </a:t>
            </a:r>
            <a:r>
              <a:rPr lang="en-US" dirty="0">
                <a:solidFill>
                  <a:srgbClr val="FF0000"/>
                </a:solidFill>
              </a:rPr>
              <a:t>October 2025</a:t>
            </a:r>
          </a:p>
          <a:p>
            <a:r>
              <a:rPr lang="en-US" dirty="0">
                <a:solidFill>
                  <a:schemeClr val="tx1">
                    <a:lumMod val="95000"/>
                    <a:lumOff val="5000"/>
                  </a:schemeClr>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F9FEB44F-FEBE-D19A-9883-27C99E54752E}"/>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23088009-5CBB-A87A-61A3-4497BFD3188D}"/>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6" name="Date Placeholder 5">
            <a:extLst>
              <a:ext uri="{FF2B5EF4-FFF2-40B4-BE49-F238E27FC236}">
                <a16:creationId xmlns:a16="http://schemas.microsoft.com/office/drawing/2014/main" id="{D82EEF8E-1459-98BD-FF65-86E5122F9E0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506791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September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2025-09-18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D66C1C4C-4CD7-E947-CB8F-2E61A18A6967}"/>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4D9D38CC-D61D-E685-ECD1-2DAAA2251CBB}"/>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8" name="Date Placeholder 7">
            <a:extLst>
              <a:ext uri="{FF2B5EF4-FFF2-40B4-BE49-F238E27FC236}">
                <a16:creationId xmlns:a16="http://schemas.microsoft.com/office/drawing/2014/main" id="{D4AFA896-2F98-D31C-E541-E3CF8720345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36611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dirty="0"/>
              <a:t>TGbn had scheduled </a:t>
            </a:r>
            <a:r>
              <a:rPr lang="en-US" dirty="0">
                <a:solidFill>
                  <a:schemeClr val="tx1"/>
                </a:solidFill>
              </a:rPr>
              <a:t>9</a:t>
            </a:r>
            <a:r>
              <a:rPr lang="en-US" dirty="0"/>
              <a:t> sessions during the September interim</a:t>
            </a:r>
          </a:p>
          <a:p>
            <a:pPr marL="800100" lvl="1" indent="-342900">
              <a:buFont typeface="Arial" panose="020B0604020202020204" pitchFamily="34" charset="0"/>
              <a:buChar char="•"/>
            </a:pPr>
            <a:r>
              <a:rPr lang="en-US" dirty="0"/>
              <a:t>Discussed ~60 technical submissions and a couple proposed draft texts (PDTs)</a:t>
            </a:r>
          </a:p>
          <a:p>
            <a:pPr marL="1200150" lvl="2" indent="-342900">
              <a:buFont typeface="Arial" panose="020B0604020202020204" pitchFamily="34" charset="0"/>
              <a:buChar char="•"/>
            </a:pPr>
            <a:r>
              <a:rPr lang="en-US" b="1" dirty="0">
                <a:solidFill>
                  <a:schemeClr val="tx1"/>
                </a:solidFill>
              </a:rPr>
              <a:t>Completed:</a:t>
            </a:r>
            <a:r>
              <a:rPr lang="en-US" dirty="0">
                <a:solidFill>
                  <a:schemeClr val="tx1"/>
                </a:solidFill>
              </a:rPr>
              <a:t> All backlogged submissions and all newly requested submissions except one</a:t>
            </a:r>
          </a:p>
          <a:p>
            <a:pPr marL="1200150" lvl="2" indent="-342900">
              <a:buFont typeface="Arial" panose="020B0604020202020204" pitchFamily="34" charset="0"/>
              <a:buChar char="•"/>
            </a:pPr>
            <a:r>
              <a:rPr lang="en-US" b="1" dirty="0">
                <a:solidFill>
                  <a:schemeClr val="tx1"/>
                </a:solidFill>
              </a:rPr>
              <a:t>Topics:</a:t>
            </a:r>
            <a:r>
              <a:rPr lang="en-US" dirty="0">
                <a:solidFill>
                  <a:schemeClr val="tx1"/>
                </a:solidFill>
              </a:rPr>
              <a:t> NPCA, Roaming, Coexistence, Channel Access, Co-BF, Co-SR, MAPC, DSO, DBE, DRU, DPS, P-EDCA, DUO, C-TDMA, ELR, Sounding, etc. </a:t>
            </a:r>
          </a:p>
          <a:p>
            <a:pPr marL="800100" lvl="1" indent="-342900">
              <a:buFont typeface="Arial" panose="020B0604020202020204" pitchFamily="34" charset="0"/>
              <a:buChar char="•"/>
            </a:pPr>
            <a:r>
              <a:rPr lang="en-US" dirty="0"/>
              <a:t>Approved 7 technical motions, which will be used to create TGbn draft 1.1, which:</a:t>
            </a:r>
          </a:p>
          <a:p>
            <a:pPr marL="1200150" lvl="2" indent="-342900">
              <a:buFont typeface="Arial" panose="020B0604020202020204" pitchFamily="34" charset="0"/>
              <a:buChar char="•"/>
            </a:pPr>
            <a:r>
              <a:rPr lang="en-US" dirty="0"/>
              <a:t>Will align TGbn draft with </a:t>
            </a:r>
            <a:r>
              <a:rPr lang="en-US" dirty="0" err="1"/>
              <a:t>REVmf</a:t>
            </a:r>
            <a:r>
              <a:rPr lang="en-US" dirty="0"/>
              <a:t> D1.0 and is expected to be published after LB291 has closed</a:t>
            </a:r>
          </a:p>
          <a:p>
            <a:pPr marL="800100" lvl="1" indent="-342900">
              <a:buFont typeface="Arial" panose="020B0604020202020204" pitchFamily="34" charset="0"/>
              <a:buChar char="•"/>
            </a:pPr>
            <a:r>
              <a:rPr lang="en-US" dirty="0"/>
              <a:t>Approved a 3-day TGbn MAC/PHY </a:t>
            </a:r>
            <a:r>
              <a:rPr lang="en-US"/>
              <a:t>ad-hoc in </a:t>
            </a:r>
            <a:r>
              <a:rPr lang="en-US" dirty="0"/>
              <a:t>North America (</a:t>
            </a:r>
            <a:r>
              <a:rPr lang="en-US" dirty="0">
                <a:solidFill>
                  <a:srgbClr val="FF0000"/>
                </a:solidFill>
              </a:rPr>
              <a:t>location TBD</a:t>
            </a:r>
            <a:r>
              <a:rPr lang="en-US" dirty="0"/>
              <a:t>) </a:t>
            </a:r>
          </a:p>
          <a:p>
            <a:pPr marL="1200150" lvl="2" indent="-342900">
              <a:buFont typeface="Arial" panose="020B0604020202020204" pitchFamily="34" charset="0"/>
              <a:buChar char="•"/>
            </a:pPr>
            <a:r>
              <a:rPr lang="en-US" dirty="0"/>
              <a:t>Will be held the week before the January F2F meeting.</a:t>
            </a:r>
          </a:p>
          <a:p>
            <a:pPr>
              <a:buFont typeface="Arial" panose="020B0604020202020204" pitchFamily="34" charset="0"/>
              <a:buChar char="•"/>
            </a:pPr>
            <a:r>
              <a:rPr lang="en-US" dirty="0"/>
              <a:t>Agenda is available in </a:t>
            </a:r>
            <a:r>
              <a:rPr lang="en-US" dirty="0">
                <a:solidFill>
                  <a:schemeClr val="tx1"/>
                </a:solidFill>
                <a:hlinkClick r:id="rId3"/>
              </a:rPr>
              <a:t>11-25/1432r9</a:t>
            </a:r>
            <a:r>
              <a:rPr lang="en-US" dirty="0">
                <a:solidFill>
                  <a:schemeClr val="tx1"/>
                </a:solidFill>
              </a:rPr>
              <a:t>, </a:t>
            </a:r>
          </a:p>
          <a:p>
            <a:pPr>
              <a:buFont typeface="Arial" panose="020B0604020202020204" pitchFamily="34" charset="0"/>
              <a:buChar char="•"/>
            </a:pPr>
            <a:r>
              <a:rPr lang="en-US" dirty="0">
                <a:solidFill>
                  <a:schemeClr val="tx1"/>
                </a:solidFill>
              </a:rPr>
              <a:t>Motions are </a:t>
            </a:r>
            <a:r>
              <a:rPr lang="en-US" dirty="0"/>
              <a:t>available in </a:t>
            </a:r>
            <a:r>
              <a:rPr lang="en-US" dirty="0">
                <a:hlinkClick r:id="rId4"/>
              </a:rPr>
              <a:t>11-25/0014r37</a:t>
            </a:r>
            <a:r>
              <a:rPr lang="en-US" dirty="0"/>
              <a:t>.</a:t>
            </a:r>
            <a:endParaRPr lang="en-US" dirty="0">
              <a:solidFill>
                <a:srgbClr val="FF0000"/>
              </a:solidFill>
            </a:endParaRPr>
          </a:p>
          <a:p>
            <a:pPr>
              <a:buFont typeface="Arial" panose="020B0604020202020204" pitchFamily="34" charset="0"/>
              <a:buChar char="•"/>
            </a:pPr>
            <a:r>
              <a:rPr lang="en-US" dirty="0"/>
              <a:t>Goals for November 2025: </a:t>
            </a:r>
          </a:p>
          <a:p>
            <a:pPr lvl="1">
              <a:buFont typeface="Arial" panose="020B0604020202020204" pitchFamily="34" charset="0"/>
              <a:buChar char="•"/>
            </a:pPr>
            <a:r>
              <a:rPr lang="en-US" dirty="0"/>
              <a:t>Resolve comments from LB291</a:t>
            </a:r>
          </a:p>
        </p:txBody>
      </p:sp>
      <p:sp>
        <p:nvSpPr>
          <p:cNvPr id="7" name="Footer Placeholder 6">
            <a:extLst>
              <a:ext uri="{FF2B5EF4-FFF2-40B4-BE49-F238E27FC236}">
                <a16:creationId xmlns:a16="http://schemas.microsoft.com/office/drawing/2014/main" id="{B298006B-2A37-B443-D542-17CEE1E1F850}"/>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0674E67A-1C87-818A-A71A-68D6DA419BC2}"/>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A9B1CF62-D010-7594-1C9F-C7A7F241478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18782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0" name="Content Placeholder 9">
            <a:extLst>
              <a:ext uri="{FF2B5EF4-FFF2-40B4-BE49-F238E27FC236}">
                <a16:creationId xmlns:a16="http://schemas.microsoft.com/office/drawing/2014/main" id="{536978D2-295A-6EE9-0482-0E2C59A491D3}"/>
              </a:ext>
            </a:extLst>
          </p:cNvPr>
          <p:cNvSpPr>
            <a:spLocks noGrp="1"/>
          </p:cNvSpPr>
          <p:nvPr>
            <p:ph idx="1"/>
          </p:nvPr>
        </p:nvSpPr>
        <p:spPr>
          <a:xfrm>
            <a:off x="914401" y="1981201"/>
            <a:ext cx="10361084" cy="4494213"/>
          </a:xfrm>
        </p:spPr>
        <p:txBody>
          <a:bodyPr/>
          <a:lstStyle/>
          <a:p>
            <a:pPr marL="0" marR="0" lvl="0" indent="0">
              <a:spcBef>
                <a:spcPts val="0"/>
              </a:spcBef>
              <a:spcAft>
                <a:spcPts val="1200"/>
              </a:spcAft>
            </a:pP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Sept. 22 – Oct. 09 			(Monday-Thursday) 							Holiday/CC</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13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16 					(Thursday) 				– Joint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20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23 					(Thursday) 		 		– MAC/PHY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27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30 					(Thursday) 				– Joint*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November 03-07				(Monday-Friday) 							Holiday/Ad-hoc</a:t>
            </a:r>
          </a:p>
          <a:p>
            <a:pPr marL="0" indent="0">
              <a:spcBef>
                <a:spcPts val="0"/>
              </a:spcBef>
              <a:spcAft>
                <a:spcPts val="1200"/>
              </a:spcAft>
            </a:pPr>
            <a:endParaRPr lang="en-US" sz="1600" b="0" dirty="0">
              <a:solidFill>
                <a:schemeClr val="tx1"/>
              </a:solidFill>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600" b="0" dirty="0">
                <a:solidFill>
                  <a:schemeClr val="tx1"/>
                </a:solidFill>
                <a:latin typeface="Times New Roman" panose="02020603050405020304" pitchFamily="18" charset="0"/>
                <a:ea typeface="Times New Roman" panose="02020603050405020304" pitchFamily="18" charset="0"/>
              </a:rPr>
              <a:t>*TGbn joint session during which there can be motions, subject to WG chair approval and with 10-day advanced notice.</a:t>
            </a:r>
          </a:p>
        </p:txBody>
      </p:sp>
      <p:sp>
        <p:nvSpPr>
          <p:cNvPr id="3" name="Footer Placeholder 2">
            <a:extLst>
              <a:ext uri="{FF2B5EF4-FFF2-40B4-BE49-F238E27FC236}">
                <a16:creationId xmlns:a16="http://schemas.microsoft.com/office/drawing/2014/main" id="{1152ACF2-94AF-9B95-C355-7516705D0562}"/>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DB15B94B-5484-3B2B-836C-2386A4498211}"/>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8" name="Date Placeholder 7">
            <a:extLst>
              <a:ext uri="{FF2B5EF4-FFF2-40B4-BE49-F238E27FC236}">
                <a16:creationId xmlns:a16="http://schemas.microsoft.com/office/drawing/2014/main" id="{71E9A9C0-3A07-EFD8-2965-3FD8B17CC0D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83579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00FF00"/>
                </a:highlight>
              </a:rPr>
              <a:t>D1.0 Letter Ballot									 		</a:t>
            </a:r>
            <a:r>
              <a:rPr lang="en-US" altLang="en-US" b="1" dirty="0">
                <a:solidFill>
                  <a:schemeClr val="tx1"/>
                </a:solidFill>
                <a:highlight>
                  <a:srgbClr val="00FF00"/>
                </a:highlight>
              </a:rPr>
              <a:t>July</a:t>
            </a:r>
            <a:r>
              <a:rPr lang="en-US" altLang="en-US" b="1" dirty="0">
                <a:solidFill>
                  <a:srgbClr val="FF0000"/>
                </a:solidFill>
                <a:highlight>
                  <a:srgbClr val="00FF00"/>
                </a:highlight>
              </a:rPr>
              <a:t>  </a:t>
            </a:r>
            <a:r>
              <a:rPr lang="en-US" altLang="en-US" b="1" dirty="0">
                <a:highlight>
                  <a:srgbClr val="00FF00"/>
                </a:highlight>
              </a:rPr>
              <a:t>2025</a:t>
            </a:r>
          </a:p>
          <a:p>
            <a:pPr marL="800100" lvl="1" indent="-342900">
              <a:buFont typeface="Arial" panose="020B0604020202020204" pitchFamily="34" charset="0"/>
              <a:buChar char="•"/>
            </a:pPr>
            <a:r>
              <a:rPr lang="en-US" altLang="en-US" b="1" dirty="0">
                <a:highlight>
                  <a:srgbClr val="FFFF00"/>
                </a:highlight>
              </a:rPr>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0513C854-621A-20DD-012F-02F13C23AFAE}"/>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2A9598FF-6FF3-7683-5E72-4DF0C2E0A465}"/>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FB0104F2-5C7C-A361-4604-1861C4BDBB6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28023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2025 </a:t>
            </a:r>
            <a:r>
              <a:rPr lang="en-US" altLang="zh-CN" dirty="0">
                <a:solidFill>
                  <a:srgbClr val="0000FF"/>
                </a:solidFill>
                <a:latin typeface="Arial Black" panose="020B0A04020102020204" pitchFamily="34" charset="0"/>
              </a:rPr>
              <a:t>Interim</a:t>
            </a:r>
            <a:r>
              <a:rPr lang="en-US" altLang="zh-CN" sz="3200" dirty="0">
                <a:solidFill>
                  <a:srgbClr val="0000FF"/>
                </a:solidFill>
                <a:latin typeface="Arial Black" panose="020B0A04020102020204" pitchFamily="34" charset="0"/>
              </a:rPr>
              <a:t> </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CC22060F-49C5-5A3B-5654-696A19712CCD}"/>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35F36C5B-D565-163A-3682-0B76C6C1939E}"/>
              </a:ext>
            </a:extLst>
          </p:cNvPr>
          <p:cNvSpPr>
            <a:spLocks noGrp="1"/>
          </p:cNvSpPr>
          <p:nvPr>
            <p:ph type="sldNum" idx="12"/>
          </p:nvPr>
        </p:nvSpPr>
        <p:spPr/>
        <p:txBody>
          <a:bodyPr/>
          <a:lstStyle/>
          <a:p>
            <a:r>
              <a:rPr lang="en-GB"/>
              <a:t>Slide </a:t>
            </a:r>
            <a:fld id="{06B781AF-4CCF-49B0-A572-DE54FBE5D942}" type="slidenum">
              <a:rPr lang="en-GB" smtClean="0"/>
              <a:pPr/>
              <a:t>39</a:t>
            </a:fld>
            <a:endParaRPr lang="en-GB"/>
          </a:p>
        </p:txBody>
      </p:sp>
      <p:sp>
        <p:nvSpPr>
          <p:cNvPr id="4" name="Date Placeholder 3">
            <a:extLst>
              <a:ext uri="{FF2B5EF4-FFF2-40B4-BE49-F238E27FC236}">
                <a16:creationId xmlns:a16="http://schemas.microsoft.com/office/drawing/2014/main" id="{D64DA060-9885-BB40-36D3-FA154D40302F}"/>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35858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spcBef>
                <a:spcPts val="1200"/>
              </a:spcBef>
              <a:buFont typeface="Arial" panose="020B0604020202020204" pitchFamily="34" charset="0"/>
              <a:buChar char="•"/>
            </a:pPr>
            <a:r>
              <a:rPr lang="en-US" dirty="0"/>
              <a:t>Reviewed status from each task group</a:t>
            </a:r>
          </a:p>
          <a:p>
            <a:pPr algn="just">
              <a:lnSpc>
                <a:spcPct val="90000"/>
              </a:lnSpc>
              <a:spcBef>
                <a:spcPts val="1200"/>
              </a:spcBef>
              <a:buFont typeface="Arial" panose="020B0604020202020204" pitchFamily="34" charset="0"/>
              <a:buChar char="•"/>
            </a:pPr>
            <a:r>
              <a:rPr lang="en-US" dirty="0"/>
              <a:t>Reviewed draft development snapshot and amendment ordering</a:t>
            </a:r>
          </a:p>
          <a:p>
            <a:pPr algn="just">
              <a:lnSpc>
                <a:spcPct val="90000"/>
              </a:lnSpc>
              <a:spcBef>
                <a:spcPts val="1200"/>
              </a:spcBef>
              <a:buFont typeface="Arial" panose="020B0604020202020204" pitchFamily="34" charset="0"/>
              <a:buChar char="•"/>
            </a:pPr>
            <a:r>
              <a:rPr lang="en-US" dirty="0"/>
              <a:t>Reviewed ANA managed number spaces, including the following 2 additions:</a:t>
            </a:r>
          </a:p>
          <a:p>
            <a:pPr lvl="1" algn="just">
              <a:spcBef>
                <a:spcPts val="600"/>
              </a:spcBef>
              <a:buFont typeface="Arial" panose="020B0604020202020204" pitchFamily="34" charset="0"/>
              <a:buChar char="•"/>
            </a:pPr>
            <a:r>
              <a:rPr lang="en-US" altLang="en-US" sz="1800" dirty="0"/>
              <a:t>9.6.13.20  Table 9-540    	Optional </a:t>
            </a:r>
            <a:r>
              <a:rPr lang="en-US" altLang="en-US" sz="1800" dirty="0" err="1"/>
              <a:t>subelement</a:t>
            </a:r>
            <a:r>
              <a:rPr lang="en-US" altLang="en-US" sz="1800" dirty="0"/>
              <a:t> IDs for WNM Sleep Mode parameters</a:t>
            </a:r>
          </a:p>
          <a:p>
            <a:pPr lvl="1" algn="just">
              <a:spcBef>
                <a:spcPts val="600"/>
              </a:spcBef>
              <a:buFont typeface="Arial" panose="020B0604020202020204" pitchFamily="34" charset="0"/>
              <a:buChar char="•"/>
            </a:pPr>
            <a:r>
              <a:rPr lang="en-US" altLang="en-US" sz="1800" dirty="0"/>
              <a:t>9.4.2.35    Figure 9-417  	BSSID Information field format</a:t>
            </a:r>
            <a:endParaRPr lang="en-US" dirty="0"/>
          </a:p>
          <a:p>
            <a:pPr algn="just">
              <a:lnSpc>
                <a:spcPct val="90000"/>
              </a:lnSpc>
              <a:spcBef>
                <a:spcPts val="1200"/>
              </a:spcBef>
              <a:buFont typeface="Arial" panose="020B0604020202020204" pitchFamily="34" charset="0"/>
              <a:buChar char="•"/>
            </a:pPr>
            <a:r>
              <a:rPr lang="en-US" dirty="0"/>
              <a:t>Kicked-start the IEEE P802.11bi/D2.0 mandatory draft review (MDR)</a:t>
            </a:r>
          </a:p>
          <a:p>
            <a:pPr marL="0" indent="0" algn="just">
              <a:lnSpc>
                <a:spcPct val="90000"/>
              </a:lnSpc>
              <a:spcBef>
                <a:spcPts val="1200"/>
              </a:spcBef>
              <a:buNone/>
            </a:pPr>
            <a:endParaRPr lang="en-US" dirty="0"/>
          </a:p>
          <a:p>
            <a:pPr marL="0" indent="0" algn="just">
              <a:lnSpc>
                <a:spcPct val="90000"/>
              </a:lnSpc>
              <a:spcBef>
                <a:spcPts val="1200"/>
              </a:spcBef>
              <a:buNone/>
            </a:pPr>
            <a:endParaRPr lang="en-US" dirty="0"/>
          </a:p>
          <a:p>
            <a:pPr lvl="1">
              <a:lnSpc>
                <a:spcPct val="90000"/>
              </a:lnSpc>
              <a:spcBef>
                <a:spcPts val="1200"/>
              </a:spcBef>
            </a:pPr>
            <a:endParaRPr lang="en-US" sz="1600" dirty="0"/>
          </a:p>
          <a:p>
            <a:pPr lvl="1">
              <a:lnSpc>
                <a:spcPct val="90000"/>
              </a:lnSpc>
              <a:spcBef>
                <a:spcPts val="1200"/>
              </a:spcBef>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79CC06B-ADDF-7324-1297-55A75553D843}"/>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7FDCF63D-571E-E88B-301C-2B50627BB23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a:t>
            </a:fld>
            <a:endParaRPr lang="en-US"/>
          </a:p>
        </p:txBody>
      </p:sp>
      <p:sp>
        <p:nvSpPr>
          <p:cNvPr id="5" name="Date Placeholder 4">
            <a:extLst>
              <a:ext uri="{FF2B5EF4-FFF2-40B4-BE49-F238E27FC236}">
                <a16:creationId xmlns:a16="http://schemas.microsoft.com/office/drawing/2014/main" id="{33CC2385-A86A-F488-54A2-AE23E218342C}"/>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39622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9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Sep interim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included in </a:t>
            </a:r>
            <a:r>
              <a:rPr lang="en-GB" altLang="en-US" i="1" dirty="0">
                <a:latin typeface="Calibri" panose="020F0502020204030204" pitchFamily="34" charset="0"/>
                <a:ea typeface="Calibri" panose="020F0502020204030204" pitchFamily="34" charset="0"/>
                <a:cs typeface="Calibri" panose="020F0502020204030204" pitchFamily="34" charset="0"/>
              </a:rPr>
              <a:t>11-25/1430r8</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in Jul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34 tech contributions and 18 PDT proposals were presented and discussed.</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improvement were approved.</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Still lots of SPs are pending due to lack of time, which will be proceeded in following teleconferences.</a:t>
            </a:r>
            <a:endParaRPr lang="en-GB" altLang="en-US" b="0"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tech editor to generate 11bp D0.1 based on 17 approved PDT proposals </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updated (CC move to D0.2) without milestone change.</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 teleconferences were planned after Sep interim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SFD based on tech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Continue developing PDT proposals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Generate D0.1, and keep improving the spec draft based on PDT input, towards D0.2.</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0C646EB4-E735-AFBC-D3EE-4BDED71844E5}"/>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67B6CD14-84D0-82E6-EAB7-A2E5955A350E}"/>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D2611AC3-7F5C-9847-A572-0A2A44B73ED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54040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a:t>
            </a:r>
            <a:r>
              <a:rPr lang="en-US" altLang="zh-CN" dirty="0">
                <a:solidFill>
                  <a:srgbClr val="C00000"/>
                </a:solidFill>
              </a:rPr>
              <a:t>updated</a:t>
            </a:r>
            <a:r>
              <a:rPr lang="en-US" altLang="zh-CN" dirty="0"/>
              <a:t>)</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a:t>
            </a:r>
            <a:r>
              <a:rPr lang="en-US" altLang="en-US" sz="2000" strike="sngStrike" kern="0" dirty="0">
                <a:solidFill>
                  <a:schemeClr val="tx1"/>
                </a:solidFill>
                <a:sym typeface="+mn-ea"/>
              </a:rPr>
              <a:t>(ready for CC)	</a:t>
            </a:r>
            <a:r>
              <a:rPr lang="en-US" altLang="en-US" sz="2000" kern="0" dirty="0">
                <a:solidFill>
                  <a:schemeClr val="tx1"/>
                </a:solidFill>
                <a:sym typeface="+mn-ea"/>
              </a:rPr>
              <a:t>					</a:t>
            </a:r>
            <a:r>
              <a:rPr lang="en-US" altLang="en-US" sz="2000" kern="0" dirty="0">
                <a:solidFill>
                  <a:srgbClr val="00B050"/>
                </a:solidFill>
                <a:sym typeface="Wingdings" panose="05000000000000000000" pitchFamily="2" charset="2"/>
              </a:rPr>
              <a:t>Sep, 2025</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Mar,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July,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5977E79C-3B57-A099-82DB-D05FF638EA95}"/>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F09D6C18-24F2-7DF3-2014-B4932C12857A}"/>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a:extLst>
              <a:ext uri="{FF2B5EF4-FFF2-40B4-BE49-F238E27FC236}">
                <a16:creationId xmlns:a16="http://schemas.microsoft.com/office/drawing/2014/main" id="{CD2FAC34-3C6C-C2A8-A9FD-A84E23E68B4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1962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Oct 14</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Oct 28</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Nov 4</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p:txBody>
      </p:sp>
      <p:sp>
        <p:nvSpPr>
          <p:cNvPr id="2" name="Footer Placeholder 1">
            <a:extLst>
              <a:ext uri="{FF2B5EF4-FFF2-40B4-BE49-F238E27FC236}">
                <a16:creationId xmlns:a16="http://schemas.microsoft.com/office/drawing/2014/main" id="{E7307048-6946-54D6-EFCE-0FA4A1956525}"/>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C9BB019-9E65-9FFE-59BD-9D47A44F0BCA}"/>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a:extLst>
              <a:ext uri="{FF2B5EF4-FFF2-40B4-BE49-F238E27FC236}">
                <a16:creationId xmlns:a16="http://schemas.microsoft.com/office/drawing/2014/main" id="{B64A567B-75D6-E25B-8A4D-5C473158997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41323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29218" y="685799"/>
            <a:ext cx="10348382" cy="1254125"/>
          </a:xfrm>
          <a:noFill/>
        </p:spPr>
        <p:txBody>
          <a:bodyPr/>
          <a:lstStyle/>
          <a:p>
            <a:r>
              <a:rPr lang="en-US" dirty="0"/>
              <a:t>Task Group BQ September 2025 Closing Report</a:t>
            </a:r>
          </a:p>
        </p:txBody>
      </p:sp>
      <p:sp>
        <p:nvSpPr>
          <p:cNvPr id="1031" name="Rectangle 6"/>
          <p:cNvSpPr>
            <a:spLocks noGrp="1" noChangeArrowheads="1"/>
          </p:cNvSpPr>
          <p:nvPr>
            <p:ph type="body" idx="1"/>
          </p:nvPr>
        </p:nvSpPr>
        <p:spPr>
          <a:xfrm>
            <a:off x="2209800" y="16002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422314446"/>
              </p:ext>
            </p:extLst>
          </p:nvPr>
        </p:nvGraphicFramePr>
        <p:xfrm>
          <a:off x="820738" y="3252788"/>
          <a:ext cx="10456862" cy="1624013"/>
        </p:xfrm>
        <a:graphic>
          <a:graphicData uri="http://schemas.openxmlformats.org/presentationml/2006/ole">
            <mc:AlternateContent xmlns:mc="http://schemas.openxmlformats.org/markup-compatibility/2006">
              <mc:Choice xmlns:v="urn:schemas-microsoft-com:vml" Requires="v">
                <p:oleObj name="Document" r:id="rId3" imgW="8512577" imgH="1347970" progId="Word.Document.8">
                  <p:embed/>
                </p:oleObj>
              </mc:Choice>
              <mc:Fallback>
                <p:oleObj name="Document" r:id="rId3" imgW="8512577" imgH="1347970" progId="Word.Document.8">
                  <p:embed/>
                  <p:pic>
                    <p:nvPicPr>
                      <p:cNvPr id="1026" name="Object 11"/>
                      <p:cNvPicPr>
                        <a:picLocks noChangeAspect="1" noChangeArrowheads="1"/>
                      </p:cNvPicPr>
                      <p:nvPr/>
                    </p:nvPicPr>
                    <p:blipFill>
                      <a:blip r:embed="rId4"/>
                      <a:srcRect/>
                      <a:stretch>
                        <a:fillRect/>
                      </a:stretch>
                    </p:blipFill>
                    <p:spPr bwMode="auto">
                      <a:xfrm>
                        <a:off x="820738" y="3252788"/>
                        <a:ext cx="10456862" cy="1624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3" name="Footer Placeholder 2">
            <a:extLst>
              <a:ext uri="{FF2B5EF4-FFF2-40B4-BE49-F238E27FC236}">
                <a16:creationId xmlns:a16="http://schemas.microsoft.com/office/drawing/2014/main" id="{58D10278-A536-3213-9DEC-8C8F6AA31F0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54B0002-20ED-F17D-4481-DB14D1205892}"/>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Date Placeholder 4">
            <a:extLst>
              <a:ext uri="{FF2B5EF4-FFF2-40B4-BE49-F238E27FC236}">
                <a16:creationId xmlns:a16="http://schemas.microsoft.com/office/drawing/2014/main" id="{AEA65BA2-67E1-CBF4-D4A8-4D532A8CBE4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77614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Reviewed technical contributions</a:t>
            </a:r>
          </a:p>
          <a:p>
            <a:pPr>
              <a:lnSpc>
                <a:spcPct val="90000"/>
              </a:lnSpc>
            </a:pPr>
            <a:r>
              <a:rPr lang="en-US" dirty="0"/>
              <a:t>Conducted straw polls of </a:t>
            </a:r>
            <a:r>
              <a:rPr lang="en-US"/>
              <a:t>selected contributions</a:t>
            </a: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899E04D-C514-EE2A-D035-46192F730D42}"/>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BD7438B8-03B2-F5F2-BD00-863591256D0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a:p>
        </p:txBody>
      </p:sp>
      <p:sp>
        <p:nvSpPr>
          <p:cNvPr id="5" name="Date Placeholder 4">
            <a:extLst>
              <a:ext uri="{FF2B5EF4-FFF2-40B4-BE49-F238E27FC236}">
                <a16:creationId xmlns:a16="http://schemas.microsoft.com/office/drawing/2014/main" id="{14BDC73E-598F-9E0B-5BF0-B90C68ACC8AF}"/>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3544318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contributions/straw polls </a:t>
            </a:r>
          </a:p>
          <a:p>
            <a:pPr lvl="1">
              <a:lnSpc>
                <a:spcPct val="90000"/>
              </a:lnSpc>
            </a:pPr>
            <a:r>
              <a:rPr lang="en-US" dirty="0"/>
              <a:t>Tuesday, 14 October, 10:00am ET to 12:00pm ET</a:t>
            </a:r>
          </a:p>
          <a:p>
            <a:pPr lvl="1">
              <a:lnSpc>
                <a:spcPct val="90000"/>
              </a:lnSpc>
            </a:pPr>
            <a:r>
              <a:rPr lang="en-US" altLang="en-US" sz="2000"/>
              <a:t>Tue</a:t>
            </a:r>
            <a:r>
              <a:rPr lang="en-US" altLang="en-US"/>
              <a:t>sday, 21 October, 10:00am ET to 12:00pm ET</a:t>
            </a:r>
            <a:endParaRPr lang="en-US" altLang="en-US" sz="2000" dirty="0"/>
          </a:p>
          <a:p>
            <a:pPr lvl="1">
              <a:lnSpc>
                <a:spcPct val="90000"/>
              </a:lnSpc>
            </a:pPr>
            <a:r>
              <a:rPr lang="en-US" dirty="0"/>
              <a:t>Tuesday, 28 October, 10:00am ET to 12:00pm ET</a:t>
            </a:r>
            <a:endParaRPr lang="en-US" altLang="en-US" dirty="0"/>
          </a:p>
          <a:p>
            <a:pPr>
              <a:lnSpc>
                <a:spcPct val="90000"/>
              </a:lnSpc>
            </a:pPr>
            <a:endParaRPr lang="en-US" dirty="0"/>
          </a:p>
          <a:p>
            <a:pPr>
              <a:lnSpc>
                <a:spcPct val="90000"/>
              </a:lnSpc>
            </a:pPr>
            <a:r>
              <a:rPr lang="en-US" dirty="0"/>
              <a:t>Objectives in the wireless interim</a:t>
            </a:r>
          </a:p>
          <a:p>
            <a:pPr lvl="1">
              <a:lnSpc>
                <a:spcPct val="90000"/>
              </a:lnSpc>
            </a:pPr>
            <a:r>
              <a:rPr lang="en-US" dirty="0"/>
              <a:t>Review and discuss technical contributions/straw polls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 2025 plenary</a:t>
            </a:r>
          </a:p>
        </p:txBody>
      </p:sp>
      <p:sp>
        <p:nvSpPr>
          <p:cNvPr id="3" name="Footer Placeholder 2">
            <a:extLst>
              <a:ext uri="{FF2B5EF4-FFF2-40B4-BE49-F238E27FC236}">
                <a16:creationId xmlns:a16="http://schemas.microsoft.com/office/drawing/2014/main" id="{EB37A27C-6392-ED67-B113-90E8237D2EBE}"/>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0FE5698E-9522-BD1F-3DF9-8E7942C8671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a:p>
        </p:txBody>
      </p:sp>
      <p:sp>
        <p:nvSpPr>
          <p:cNvPr id="5" name="Date Placeholder 4">
            <a:extLst>
              <a:ext uri="{FF2B5EF4-FFF2-40B4-BE49-F238E27FC236}">
                <a16:creationId xmlns:a16="http://schemas.microsoft.com/office/drawing/2014/main" id="{0F7F48B3-B5EB-FFCB-7627-0300C8B45EE9}"/>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246588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903D-63CD-2704-23BE-CCC7F1194D67}"/>
              </a:ext>
            </a:extLst>
          </p:cNvPr>
          <p:cNvSpPr>
            <a:spLocks noGrp="1"/>
          </p:cNvSpPr>
          <p:nvPr>
            <p:ph type="ctrTitle"/>
          </p:nvPr>
        </p:nvSpPr>
        <p:spPr/>
        <p:txBody>
          <a:bodyPr/>
          <a:lstStyle/>
          <a:p>
            <a:r>
              <a:rPr lang="en-GB"/>
              <a:t>TGbr (Enhanced Light Communications)</a:t>
            </a:r>
          </a:p>
        </p:txBody>
      </p:sp>
      <p:sp>
        <p:nvSpPr>
          <p:cNvPr id="3" name="Subtitle 2">
            <a:extLst>
              <a:ext uri="{FF2B5EF4-FFF2-40B4-BE49-F238E27FC236}">
                <a16:creationId xmlns:a16="http://schemas.microsoft.com/office/drawing/2014/main" id="{F145829B-BE43-8DEA-EDF7-D445B4B317C5}"/>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A19BC522-A1B6-F034-B462-BBF5810666C8}"/>
              </a:ext>
            </a:extLst>
          </p:cNvPr>
          <p:cNvSpPr>
            <a:spLocks noGrp="1"/>
          </p:cNvSpPr>
          <p:nvPr>
            <p:ph type="ftr" idx="11"/>
          </p:nvPr>
        </p:nvSpPr>
        <p:spPr/>
        <p:txBody>
          <a:bodyPr/>
          <a:lstStyle/>
          <a:p>
            <a:r>
              <a:rPr lang="en-GB"/>
              <a:t>Nikola Serafimovski, University of Cambridge</a:t>
            </a:r>
          </a:p>
        </p:txBody>
      </p:sp>
      <p:sp>
        <p:nvSpPr>
          <p:cNvPr id="8" name="Slide Number Placeholder 7">
            <a:extLst>
              <a:ext uri="{FF2B5EF4-FFF2-40B4-BE49-F238E27FC236}">
                <a16:creationId xmlns:a16="http://schemas.microsoft.com/office/drawing/2014/main" id="{0932AD16-8E07-EA04-B28E-B2B67228EEF5}"/>
              </a:ext>
            </a:extLst>
          </p:cNvPr>
          <p:cNvSpPr>
            <a:spLocks noGrp="1"/>
          </p:cNvSpPr>
          <p:nvPr>
            <p:ph type="sldNum" idx="12"/>
          </p:nvPr>
        </p:nvSpPr>
        <p:spPr/>
        <p:txBody>
          <a:bodyPr/>
          <a:lstStyle/>
          <a:p>
            <a:r>
              <a:rPr lang="en-GB"/>
              <a:t>Slide </a:t>
            </a:r>
            <a:fld id="{DE40C9FC-4879-4F20-9ECA-A574A90476B7}" type="slidenum">
              <a:rPr lang="en-GB" smtClean="0"/>
              <a:pPr/>
              <a:t>46</a:t>
            </a:fld>
            <a:endParaRPr lang="en-GB"/>
          </a:p>
        </p:txBody>
      </p:sp>
      <p:sp>
        <p:nvSpPr>
          <p:cNvPr id="9" name="Date Placeholder 8">
            <a:extLst>
              <a:ext uri="{FF2B5EF4-FFF2-40B4-BE49-F238E27FC236}">
                <a16:creationId xmlns:a16="http://schemas.microsoft.com/office/drawing/2014/main" id="{BD3CDB29-9D04-9099-0C2A-E8AA38329BD4}"/>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1779041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2025 </a:t>
            </a:r>
            <a:r>
              <a:rPr lang="en-US" dirty="0" err="1"/>
              <a:t>TGbt</a:t>
            </a:r>
            <a:r>
              <a:rPr lang="en-US" dirty="0"/>
              <a:t>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371606287"/>
              </p:ext>
            </p:extLst>
          </p:nvPr>
        </p:nvGraphicFramePr>
        <p:xfrm>
          <a:off x="1981200" y="2600011"/>
          <a:ext cx="9220200" cy="1800225"/>
        </p:xfrm>
        <a:graphic>
          <a:graphicData uri="http://schemas.openxmlformats.org/presentationml/2006/ole">
            <mc:AlternateContent xmlns:mc="http://schemas.openxmlformats.org/markup-compatibility/2006">
              <mc:Choice xmlns:v="urn:schemas-microsoft-com:vml" Requires="v">
                <p:oleObj name="Document" r:id="rId3" imgW="8559800" imgH="1816100" progId="Word.Document.8">
                  <p:embed/>
                </p:oleObj>
              </mc:Choice>
              <mc:Fallback>
                <p:oleObj name="Document" r:id="rId3" imgW="8559800" imgH="1816100" progId="Word.Document.8">
                  <p:embed/>
                  <p:pic>
                    <p:nvPicPr>
                      <p:cNvPr id="1026" name="Object 11"/>
                      <p:cNvPicPr>
                        <a:picLocks noChangeAspect="1" noChangeArrowheads="1"/>
                      </p:cNvPicPr>
                      <p:nvPr/>
                    </p:nvPicPr>
                    <p:blipFill>
                      <a:blip r:embed="rId4"/>
                      <a:srcRect/>
                      <a:stretch>
                        <a:fillRect/>
                      </a:stretch>
                    </p:blipFill>
                    <p:spPr bwMode="auto">
                      <a:xfrm>
                        <a:off x="1981200" y="2600011"/>
                        <a:ext cx="9220200" cy="1800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Footer Placeholder 1">
            <a:extLst>
              <a:ext uri="{FF2B5EF4-FFF2-40B4-BE49-F238E27FC236}">
                <a16:creationId xmlns:a16="http://schemas.microsoft.com/office/drawing/2014/main" id="{66AAF0DD-ACE9-42A9-F49C-893E7445D7AC}"/>
              </a:ext>
            </a:extLst>
          </p:cNvPr>
          <p:cNvSpPr>
            <a:spLocks noGrp="1"/>
          </p:cNvSpPr>
          <p:nvPr>
            <p:ph type="ftr" idx="14"/>
          </p:nvPr>
        </p:nvSpPr>
        <p:spPr/>
        <p:txBody>
          <a:bodyPr/>
          <a:lstStyle/>
          <a:p>
            <a:r>
              <a:rPr lang="en-GB"/>
              <a:t>Stephen Orr, Cisco</a:t>
            </a:r>
            <a:endParaRPr lang="en-GB" dirty="0"/>
          </a:p>
        </p:txBody>
      </p:sp>
      <p:sp>
        <p:nvSpPr>
          <p:cNvPr id="4" name="Slide Number Placeholder 3">
            <a:extLst>
              <a:ext uri="{FF2B5EF4-FFF2-40B4-BE49-F238E27FC236}">
                <a16:creationId xmlns:a16="http://schemas.microsoft.com/office/drawing/2014/main" id="{F489DA7E-FA4F-3BA3-9D84-B05DFD8439C4}"/>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5" name="Date Placeholder 4">
            <a:extLst>
              <a:ext uri="{FF2B5EF4-FFF2-40B4-BE49-F238E27FC236}">
                <a16:creationId xmlns:a16="http://schemas.microsoft.com/office/drawing/2014/main" id="{A9A98AEE-8CA7-6B8A-E70C-C5F5CFCA243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85397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876800"/>
          </a:xfrm>
        </p:spPr>
        <p:txBody>
          <a:bodyPr>
            <a:normAutofit/>
          </a:bodyPr>
          <a:lstStyle/>
          <a:p>
            <a:pPr marL="342900" lvl="1" indent="-342900">
              <a:lnSpc>
                <a:spcPct val="90000"/>
              </a:lnSpc>
              <a:buChar char="•"/>
            </a:pPr>
            <a:r>
              <a:rPr lang="en-US" sz="2400" b="1" dirty="0">
                <a:ea typeface="+mn-ea"/>
                <a:cs typeface="+mn-cs"/>
              </a:rPr>
              <a:t>3 Meeting Slots</a:t>
            </a:r>
          </a:p>
          <a:p>
            <a:pPr marL="685800" lvl="2" indent="-342900">
              <a:lnSpc>
                <a:spcPct val="90000"/>
              </a:lnSpc>
            </a:pPr>
            <a:r>
              <a:rPr lang="en-US" sz="2000" dirty="0"/>
              <a:t>Monday PM1, Tuesday AM1 and Thursday PM1</a:t>
            </a:r>
          </a:p>
          <a:p>
            <a:pPr marL="685800" lvl="2" indent="-342900">
              <a:lnSpc>
                <a:spcPct val="90000"/>
              </a:lnSpc>
            </a:pPr>
            <a:r>
              <a:rPr lang="en-US" sz="2000" b="1" i="1" dirty="0"/>
              <a:t>Agenda: </a:t>
            </a:r>
            <a:r>
              <a:rPr lang="en-US" sz="2000" dirty="0"/>
              <a:t>11-25/1605r3</a:t>
            </a:r>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First </a:t>
            </a:r>
            <a:r>
              <a:rPr lang="en-US" sz="2000" dirty="0" err="1"/>
              <a:t>TGbt</a:t>
            </a:r>
            <a:r>
              <a:rPr lang="en-US" sz="2000" dirty="0"/>
              <a:t> meeting</a:t>
            </a:r>
          </a:p>
          <a:p>
            <a:pPr marL="685800" lvl="2" indent="-342900">
              <a:lnSpc>
                <a:spcPct val="90000"/>
              </a:lnSpc>
            </a:pPr>
            <a:r>
              <a:rPr lang="en-US" sz="2000" dirty="0" err="1"/>
              <a:t>TGbt</a:t>
            </a:r>
            <a:r>
              <a:rPr lang="en-US" sz="2000" dirty="0"/>
              <a:t> Officer Elections</a:t>
            </a:r>
          </a:p>
          <a:p>
            <a:pPr lvl="2"/>
            <a:r>
              <a:rPr lang="en-US" sz="1800" dirty="0"/>
              <a:t>Vice Chair (Pending WG conf): Mark Hamilton (Ruckus/CommScope), Alex Lungu (Samsung)</a:t>
            </a:r>
          </a:p>
          <a:p>
            <a:pPr lvl="2"/>
            <a:r>
              <a:rPr lang="en-US" sz="1800" dirty="0"/>
              <a:t>Secretary: Blanca Wong Mosquera (Cisco)</a:t>
            </a:r>
          </a:p>
          <a:p>
            <a:pPr lvl="2"/>
            <a:r>
              <a:rPr lang="en-US" sz="1800" dirty="0"/>
              <a:t>Editor: Jay Yang (ZTE)</a:t>
            </a:r>
            <a:endParaRPr lang="en-US" sz="1600" dirty="0"/>
          </a:p>
          <a:p>
            <a:pPr marL="685800" lvl="2" indent="-342900">
              <a:lnSpc>
                <a:spcPct val="90000"/>
              </a:lnSpc>
            </a:pPr>
            <a:r>
              <a:rPr lang="en-US" sz="2000" dirty="0" err="1"/>
              <a:t>TGbt</a:t>
            </a:r>
            <a:r>
              <a:rPr lang="en-US" sz="2000" dirty="0"/>
              <a:t> timeline (next slide)</a:t>
            </a:r>
          </a:p>
          <a:p>
            <a:pPr marL="685800" lvl="2" indent="-342900">
              <a:lnSpc>
                <a:spcPct val="90000"/>
              </a:lnSpc>
            </a:pPr>
            <a:r>
              <a:rPr lang="en-US" sz="2000" dirty="0"/>
              <a:t>Six contributions</a:t>
            </a:r>
          </a:p>
          <a:p>
            <a:pPr marL="685800" lvl="2" indent="-342900">
              <a:lnSpc>
                <a:spcPct val="90000"/>
              </a:lnSpc>
            </a:pPr>
            <a:r>
              <a:rPr lang="en-US" sz="2000" dirty="0"/>
              <a:t>1 Motion run</a:t>
            </a:r>
          </a:p>
          <a:p>
            <a:pPr marL="685800" lvl="2" indent="-342900">
              <a:lnSpc>
                <a:spcPct val="90000"/>
              </a:lnSpc>
            </a:pPr>
            <a:endParaRPr lang="en-US" sz="16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Footer Placeholder 1">
            <a:extLst>
              <a:ext uri="{FF2B5EF4-FFF2-40B4-BE49-F238E27FC236}">
                <a16:creationId xmlns:a16="http://schemas.microsoft.com/office/drawing/2014/main" id="{98E31406-85F4-51A1-7275-1C273CAB3ACB}"/>
              </a:ext>
            </a:extLst>
          </p:cNvPr>
          <p:cNvSpPr>
            <a:spLocks noGrp="1"/>
          </p:cNvSpPr>
          <p:nvPr>
            <p:ph type="ftr" sz="quarter" idx="11"/>
          </p:nvPr>
        </p:nvSpPr>
        <p:spPr/>
        <p:txBody>
          <a:bodyPr/>
          <a:lstStyle/>
          <a:p>
            <a:pPr>
              <a:defRPr/>
            </a:pPr>
            <a:r>
              <a:rPr lang="en-US"/>
              <a:t>Stephen Orr, Cisco</a:t>
            </a:r>
            <a:endParaRPr lang="en-US" dirty="0"/>
          </a:p>
        </p:txBody>
      </p:sp>
      <p:sp>
        <p:nvSpPr>
          <p:cNvPr id="4" name="Slide Number Placeholder 3">
            <a:extLst>
              <a:ext uri="{FF2B5EF4-FFF2-40B4-BE49-F238E27FC236}">
                <a16:creationId xmlns:a16="http://schemas.microsoft.com/office/drawing/2014/main" id="{FC65B59A-B8B4-42BB-FC8C-C9B5D29427C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48</a:t>
            </a:fld>
            <a:endParaRPr lang="en-US"/>
          </a:p>
        </p:txBody>
      </p:sp>
      <p:sp>
        <p:nvSpPr>
          <p:cNvPr id="5" name="Date Placeholder 4">
            <a:extLst>
              <a:ext uri="{FF2B5EF4-FFF2-40B4-BE49-F238E27FC236}">
                <a16:creationId xmlns:a16="http://schemas.microsoft.com/office/drawing/2014/main" id="{E5275D1A-3429-4CD3-770A-8946FA1E2E8A}"/>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081274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TGbt</a:t>
            </a:r>
            <a:r>
              <a:rPr lang="en-US" altLang="zh-CN" dirty="0"/>
              <a:t> Timeline</a:t>
            </a:r>
            <a:endParaRPr lang="zh-CN" altLang="en-US" dirty="0"/>
          </a:p>
        </p:txBody>
      </p:sp>
      <p:sp>
        <p:nvSpPr>
          <p:cNvPr id="3" name="内容占位符 2"/>
          <p:cNvSpPr>
            <a:spLocks noGrp="1"/>
          </p:cNvSpPr>
          <p:nvPr>
            <p:ph idx="1"/>
          </p:nvPr>
        </p:nvSpPr>
        <p:spPr>
          <a:xfrm>
            <a:off x="2133600" y="1751014"/>
            <a:ext cx="7315199" cy="4573585"/>
          </a:xfrm>
        </p:spPr>
        <p:txBody>
          <a:bodyPr/>
          <a:lstStyle/>
          <a:p>
            <a:endParaRPr lang="en-US" altLang="zh-CN" dirty="0"/>
          </a:p>
          <a:p>
            <a:pPr lvl="1" algn="just">
              <a:spcBef>
                <a:spcPts val="0"/>
              </a:spcBef>
              <a:defRPr/>
            </a:pPr>
            <a:r>
              <a:rPr lang="en-US" altLang="zh-CN" sz="1800" dirty="0">
                <a:ea typeface="MS Gothic"/>
              </a:rPr>
              <a:t>PAR approved							</a:t>
            </a:r>
            <a:r>
              <a:rPr lang="en-US" altLang="zh-CN" sz="1800" dirty="0">
                <a:highlight>
                  <a:srgbClr val="00FF00"/>
                </a:highlight>
                <a:ea typeface="MS Gothic"/>
              </a:rPr>
              <a:t>Sep. 2025</a:t>
            </a:r>
          </a:p>
          <a:p>
            <a:pPr lvl="1" algn="just">
              <a:spcBef>
                <a:spcPts val="0"/>
              </a:spcBef>
              <a:defRPr/>
            </a:pPr>
            <a:r>
              <a:rPr lang="en-US" altLang="zh-CN" sz="1800" dirty="0">
                <a:ea typeface="MS Gothic"/>
              </a:rPr>
              <a:t>First TG meeting							</a:t>
            </a:r>
            <a:r>
              <a:rPr lang="en-US" altLang="zh-CN" sz="1800" dirty="0">
                <a:highlight>
                  <a:srgbClr val="00FF00"/>
                </a:highlight>
                <a:ea typeface="MS Gothic"/>
              </a:rPr>
              <a:t>Sep. 2025</a:t>
            </a:r>
          </a:p>
          <a:p>
            <a:pPr lvl="1" algn="just">
              <a:spcBef>
                <a:spcPts val="0"/>
              </a:spcBef>
              <a:defRPr/>
            </a:pPr>
            <a:r>
              <a:rPr lang="en-US" altLang="zh-CN" sz="1800" dirty="0">
                <a:ea typeface="MS Gothic"/>
              </a:rPr>
              <a:t>Initial WG Letter Ballot (D1.0)				Mar. 2026</a:t>
            </a:r>
          </a:p>
          <a:p>
            <a:pPr lvl="1" algn="just">
              <a:spcBef>
                <a:spcPts val="0"/>
              </a:spcBef>
              <a:defRPr/>
            </a:pPr>
            <a:r>
              <a:rPr lang="en-US" altLang="zh-CN" sz="1800" dirty="0">
                <a:ea typeface="MS Gothic"/>
              </a:rPr>
              <a:t>D2.0 LB									Sept. 2026</a:t>
            </a:r>
          </a:p>
          <a:p>
            <a:pPr lvl="1" algn="just">
              <a:spcBef>
                <a:spcPts val="0"/>
              </a:spcBef>
              <a:defRPr/>
            </a:pPr>
            <a:r>
              <a:rPr lang="en-US" altLang="zh-CN" sz="1800" dirty="0">
                <a:ea typeface="MS Gothic"/>
              </a:rPr>
              <a:t>D3.0 LB									Jan. 2027</a:t>
            </a:r>
          </a:p>
          <a:p>
            <a:pPr lvl="1" algn="just">
              <a:spcBef>
                <a:spcPts val="0"/>
              </a:spcBef>
              <a:defRPr/>
            </a:pPr>
            <a:r>
              <a:rPr lang="en-US" altLang="zh-CN" sz="1800" dirty="0">
                <a:ea typeface="MS Gothic"/>
              </a:rPr>
              <a:t>Initial SA Ballot (D4.0)						May. 2027	</a:t>
            </a:r>
          </a:p>
          <a:p>
            <a:pPr lvl="1" algn="just">
              <a:spcBef>
                <a:spcPts val="0"/>
              </a:spcBef>
              <a:defRPr/>
            </a:pPr>
            <a:r>
              <a:rPr lang="en-US" altLang="zh-CN" sz="1800" dirty="0">
                <a:ea typeface="MS Gothic"/>
              </a:rPr>
              <a:t>D5.0 LB									Sept. 2027</a:t>
            </a:r>
          </a:p>
          <a:p>
            <a:pPr lvl="1" algn="just">
              <a:spcBef>
                <a:spcPts val="0"/>
              </a:spcBef>
              <a:defRPr/>
            </a:pPr>
            <a:r>
              <a:rPr lang="en-US" altLang="zh-CN" sz="1800" dirty="0">
                <a:ea typeface="MS Gothic"/>
              </a:rPr>
              <a:t>Final 802.11 WG approval/</a:t>
            </a:r>
            <a:r>
              <a:rPr lang="en-US" altLang="zh-CN" sz="1800" dirty="0" err="1">
                <a:ea typeface="MS Gothic"/>
              </a:rPr>
              <a:t>TGbn</a:t>
            </a:r>
            <a:r>
              <a:rPr lang="en-US" altLang="zh-CN" sz="1800" dirty="0">
                <a:ea typeface="MS Gothic"/>
              </a:rPr>
              <a:t> alignment		Mar. 2028	</a:t>
            </a:r>
          </a:p>
          <a:p>
            <a:pPr lvl="1" algn="just">
              <a:spcBef>
                <a:spcPts val="0"/>
              </a:spcBef>
              <a:defRPr/>
            </a:pPr>
            <a:r>
              <a:rPr lang="en-US" altLang="zh-CN" sz="1800" dirty="0">
                <a:ea typeface="MS Gothic"/>
              </a:rPr>
              <a:t>802 EC approval							Mar. 2028</a:t>
            </a:r>
          </a:p>
          <a:p>
            <a:pPr lvl="1" algn="just">
              <a:spcBef>
                <a:spcPts val="0"/>
              </a:spcBef>
              <a:defRPr/>
            </a:pPr>
            <a:r>
              <a:rPr lang="en-US" altLang="zh-CN" sz="1800" dirty="0">
                <a:ea typeface="MS Gothic"/>
              </a:rPr>
              <a:t>RevCom and SASB approval					June. 2028</a:t>
            </a:r>
            <a:endParaRPr lang="en-US" altLang="zh-CN" sz="1600" dirty="0"/>
          </a:p>
          <a:p>
            <a:endParaRPr lang="zh-CN" altLang="en-US" dirty="0"/>
          </a:p>
        </p:txBody>
      </p:sp>
      <p:sp>
        <p:nvSpPr>
          <p:cNvPr id="5" name="Footer Placeholder 4">
            <a:extLst>
              <a:ext uri="{FF2B5EF4-FFF2-40B4-BE49-F238E27FC236}">
                <a16:creationId xmlns:a16="http://schemas.microsoft.com/office/drawing/2014/main" id="{D20586F5-6494-7C9B-01D9-CB0BAC9BE8A1}"/>
              </a:ext>
            </a:extLst>
          </p:cNvPr>
          <p:cNvSpPr>
            <a:spLocks noGrp="1"/>
          </p:cNvSpPr>
          <p:nvPr>
            <p:ph type="ftr" idx="14"/>
          </p:nvPr>
        </p:nvSpPr>
        <p:spPr/>
        <p:txBody>
          <a:bodyPr/>
          <a:lstStyle/>
          <a:p>
            <a:r>
              <a:rPr lang="en-GB"/>
              <a:t>Stephen Orr, Cisco</a:t>
            </a:r>
            <a:endParaRPr lang="en-GB" dirty="0"/>
          </a:p>
        </p:txBody>
      </p:sp>
      <p:sp>
        <p:nvSpPr>
          <p:cNvPr id="6" name="Slide Number Placeholder 5">
            <a:extLst>
              <a:ext uri="{FF2B5EF4-FFF2-40B4-BE49-F238E27FC236}">
                <a16:creationId xmlns:a16="http://schemas.microsoft.com/office/drawing/2014/main" id="{9E657370-B3FF-9679-5C7C-77ACD097810F}"/>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a:extLst>
              <a:ext uri="{FF2B5EF4-FFF2-40B4-BE49-F238E27FC236}">
                <a16:creationId xmlns:a16="http://schemas.microsoft.com/office/drawing/2014/main" id="{05B3B501-594B-217C-86F7-0A310A4E259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6028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838200" y="1905000"/>
            <a:ext cx="10363200" cy="4114800"/>
          </a:xfrm>
        </p:spPr>
        <p:txBody>
          <a:bodyPr/>
          <a:lstStyle/>
          <a:p>
            <a:pPr>
              <a:lnSpc>
                <a:spcPct val="90000"/>
              </a:lnSpc>
              <a:buFont typeface="Arial" panose="020B0604020202020204" pitchFamily="34" charset="0"/>
              <a:buChar char="•"/>
            </a:pPr>
            <a:r>
              <a:rPr lang="en-US" dirty="0"/>
              <a:t>Completed the pre-publication review of IEEE Draft Std 802.11bf-2025</a:t>
            </a:r>
          </a:p>
          <a:p>
            <a:pPr marL="0" indent="0">
              <a:lnSpc>
                <a:spcPct val="90000"/>
              </a:lnSpc>
            </a:pPr>
            <a:endParaRPr lang="en-US" dirty="0"/>
          </a:p>
          <a:p>
            <a:pPr>
              <a:lnSpc>
                <a:spcPct val="90000"/>
              </a:lnSpc>
              <a:buFont typeface="Arial" panose="020B0604020202020204" pitchFamily="34" charset="0"/>
              <a:buChar char="•"/>
            </a:pPr>
            <a:r>
              <a:rPr lang="en-US" dirty="0"/>
              <a:t>A teleconference call is scheduled for IEEE P802.11bi/D2.0 MDR</a:t>
            </a:r>
          </a:p>
          <a:p>
            <a:pPr marL="800100" lvl="1" indent="-342900">
              <a:lnSpc>
                <a:spcPct val="90000"/>
              </a:lnSpc>
              <a:buFont typeface="Arial" panose="020B0604020202020204" pitchFamily="34" charset="0"/>
              <a:buChar char="•"/>
            </a:pPr>
            <a:r>
              <a:rPr lang="en-US" dirty="0"/>
              <a:t>Monday, 27 October, 4:00pm ET to 6:00pm ET</a:t>
            </a:r>
            <a:endParaRPr lang="en-US" altLang="en-US" sz="2000" dirty="0"/>
          </a:p>
          <a:p>
            <a:pPr>
              <a:lnSpc>
                <a:spcPct val="90000"/>
              </a:lnSpc>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 2025 plenary</a:t>
            </a:r>
          </a:p>
        </p:txBody>
      </p:sp>
      <p:sp>
        <p:nvSpPr>
          <p:cNvPr id="3" name="Footer Placeholder 2">
            <a:extLst>
              <a:ext uri="{FF2B5EF4-FFF2-40B4-BE49-F238E27FC236}">
                <a16:creationId xmlns:a16="http://schemas.microsoft.com/office/drawing/2014/main" id="{44510BB1-7CDB-2B86-095E-7B511C300FEC}"/>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F02C82AB-409B-880B-0E40-59D7859F181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a:t>
            </a:fld>
            <a:endParaRPr lang="en-US"/>
          </a:p>
        </p:txBody>
      </p:sp>
      <p:sp>
        <p:nvSpPr>
          <p:cNvPr id="5" name="Date Placeholder 4">
            <a:extLst>
              <a:ext uri="{FF2B5EF4-FFF2-40B4-BE49-F238E27FC236}">
                <a16:creationId xmlns:a16="http://schemas.microsoft.com/office/drawing/2014/main" id="{85F7F865-896D-967D-BA62-839C62A53D33}"/>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3017599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DA65B-4468-8F91-E41C-D01CEBBD47CB}"/>
              </a:ext>
            </a:extLst>
          </p:cNvPr>
          <p:cNvSpPr>
            <a:spLocks noGrp="1"/>
          </p:cNvSpPr>
          <p:nvPr>
            <p:ph idx="1"/>
          </p:nvPr>
        </p:nvSpPr>
        <p:spPr>
          <a:xfrm>
            <a:off x="304800" y="1981200"/>
            <a:ext cx="11658600" cy="4114800"/>
          </a:xfrm>
        </p:spPr>
        <p:txBody>
          <a:bodyPr/>
          <a:lstStyle/>
          <a:p>
            <a:pPr marL="0" lvl="1" indent="0">
              <a:lnSpc>
                <a:spcPct val="90000"/>
              </a:lnSpc>
              <a:buNone/>
            </a:pPr>
            <a:r>
              <a:rPr lang="en-US" sz="2800" b="1" dirty="0"/>
              <a:t>Technical presentations (6)</a:t>
            </a:r>
          </a:p>
          <a:p>
            <a:pPr marL="400050">
              <a:lnSpc>
                <a:spcPct val="110000"/>
              </a:lnSpc>
              <a:spcBef>
                <a:spcPts val="0"/>
              </a:spcBef>
              <a:buFont typeface="+mj-lt"/>
              <a:buAutoNum type="arabicPeriod"/>
              <a:defRPr/>
            </a:pPr>
            <a:r>
              <a:rPr lang="en-US" b="0" dirty="0">
                <a:highlight>
                  <a:srgbClr val="FFFFFF"/>
                </a:highlight>
              </a:rPr>
              <a:t>PQC timeline discussion: Jay Yang (ZTE) </a:t>
            </a:r>
            <a:r>
              <a:rPr lang="en-US" b="0" dirty="0">
                <a:highlight>
                  <a:srgbClr val="FFFFFF"/>
                </a:highlight>
                <a:hlinkClick r:id="rId2"/>
              </a:rPr>
              <a:t>11-25-1596r1</a:t>
            </a:r>
            <a:endParaRPr lang="en-US" b="0" dirty="0">
              <a:highlight>
                <a:srgbClr val="FFFFFF"/>
              </a:highlight>
            </a:endParaRPr>
          </a:p>
          <a:p>
            <a:pPr marL="400050">
              <a:lnSpc>
                <a:spcPct val="110000"/>
              </a:lnSpc>
              <a:spcBef>
                <a:spcPts val="0"/>
              </a:spcBef>
              <a:buFont typeface="+mj-lt"/>
              <a:buAutoNum type="arabicPeriod"/>
              <a:defRPr/>
            </a:pPr>
            <a:r>
              <a:rPr lang="en-US" b="0" dirty="0"/>
              <a:t>PQC element length issue discussion: Jay Yang (ZTE) </a:t>
            </a:r>
            <a:r>
              <a:rPr lang="en-US" b="0" dirty="0">
                <a:hlinkClick r:id="rId3"/>
              </a:rPr>
              <a:t>11-25/1597r0</a:t>
            </a:r>
            <a:endParaRPr lang="en-US" b="0" dirty="0"/>
          </a:p>
          <a:p>
            <a:pPr marL="400050">
              <a:lnSpc>
                <a:spcPct val="110000"/>
              </a:lnSpc>
              <a:spcBef>
                <a:spcPts val="0"/>
              </a:spcBef>
              <a:buFont typeface="+mj-lt"/>
              <a:buAutoNum type="arabicPeriod"/>
              <a:defRPr/>
            </a:pPr>
            <a:r>
              <a:rPr lang="en-US" b="0" dirty="0"/>
              <a:t>An Improved PQC PAKE: Chu-Meng Wang (ZTE) </a:t>
            </a:r>
            <a:r>
              <a:rPr lang="en-US" b="0" dirty="0">
                <a:hlinkClick r:id="rId4"/>
              </a:rPr>
              <a:t>11-25/1635r1</a:t>
            </a:r>
            <a:endParaRPr lang="en-US" b="0" dirty="0"/>
          </a:p>
          <a:p>
            <a:pPr marL="400050">
              <a:lnSpc>
                <a:spcPct val="110000"/>
              </a:lnSpc>
              <a:spcBef>
                <a:spcPts val="0"/>
              </a:spcBef>
              <a:buFont typeface="+mj-lt"/>
              <a:buAutoNum type="arabicPeriod"/>
              <a:defRPr/>
            </a:pPr>
            <a:r>
              <a:rPr lang="en-US" b="0" dirty="0"/>
              <a:t>Hybrid PQC: Yong Liu (Apple) </a:t>
            </a:r>
            <a:r>
              <a:rPr lang="en-US" b="0" dirty="0">
                <a:hlinkClick r:id="rId5"/>
              </a:rPr>
              <a:t>11-25/1595r0</a:t>
            </a:r>
            <a:endParaRPr lang="en-US" b="0" dirty="0"/>
          </a:p>
          <a:p>
            <a:pPr marL="400050">
              <a:lnSpc>
                <a:spcPct val="110000"/>
              </a:lnSpc>
              <a:spcBef>
                <a:spcPts val="0"/>
              </a:spcBef>
              <a:buFont typeface="+mj-lt"/>
              <a:buAutoNum type="arabicPeriod"/>
              <a:defRPr/>
            </a:pPr>
            <a:r>
              <a:rPr lang="en-US" b="0" dirty="0"/>
              <a:t>Proposed Text for CNSA 2.0: Po-Kai Huang (Intel) </a:t>
            </a:r>
            <a:r>
              <a:rPr lang="en-US" b="0" dirty="0">
                <a:hlinkClick r:id="rId6"/>
              </a:rPr>
              <a:t>11-25/1634r2</a:t>
            </a:r>
            <a:endParaRPr lang="en-US" b="0" dirty="0"/>
          </a:p>
          <a:p>
            <a:pPr marL="400050">
              <a:lnSpc>
                <a:spcPct val="110000"/>
              </a:lnSpc>
              <a:spcBef>
                <a:spcPts val="0"/>
              </a:spcBef>
              <a:buFont typeface="+mj-lt"/>
              <a:buAutoNum type="arabicPeriod"/>
              <a:defRPr/>
            </a:pPr>
            <a:r>
              <a:rPr lang="en-US" b="0" dirty="0">
                <a:highlight>
                  <a:srgbClr val="FFFFFF"/>
                </a:highlight>
              </a:rPr>
              <a:t>draft-text-</a:t>
            </a:r>
            <a:r>
              <a:rPr lang="en-US" b="0" dirty="0" err="1">
                <a:highlight>
                  <a:srgbClr val="FFFFFF"/>
                </a:highlight>
              </a:rPr>
              <a:t>pqc</a:t>
            </a:r>
            <a:r>
              <a:rPr lang="en-US" b="0" dirty="0">
                <a:highlight>
                  <a:srgbClr val="FFFFFF"/>
                </a:highlight>
              </a:rPr>
              <a:t>-protocols: Dan Harkins (HPE) </a:t>
            </a:r>
            <a:r>
              <a:rPr lang="en-US" b="0" dirty="0">
                <a:highlight>
                  <a:srgbClr val="FFFFFF"/>
                </a:highlight>
                <a:hlinkClick r:id="rId7"/>
              </a:rPr>
              <a:t>11-25/1592r2</a:t>
            </a:r>
            <a:endParaRPr lang="en-US" b="0" dirty="0">
              <a:highlight>
                <a:srgbClr val="FFFFFF"/>
              </a:highlight>
            </a:endParaRPr>
          </a:p>
          <a:p>
            <a:pPr marL="57150" indent="0">
              <a:lnSpc>
                <a:spcPct val="110000"/>
              </a:lnSpc>
              <a:spcBef>
                <a:spcPts val="0"/>
              </a:spcBef>
              <a:buNone/>
              <a:defRPr/>
            </a:pPr>
            <a:endParaRPr lang="en-US" b="0" dirty="0">
              <a:highlight>
                <a:srgbClr val="FFFFFF"/>
              </a:highlight>
            </a:endParaRPr>
          </a:p>
          <a:p>
            <a:pPr marL="57150" indent="0">
              <a:lnSpc>
                <a:spcPct val="110000"/>
              </a:lnSpc>
              <a:spcBef>
                <a:spcPts val="0"/>
              </a:spcBef>
              <a:buNone/>
              <a:defRPr/>
            </a:pPr>
            <a:r>
              <a:rPr lang="en-US" dirty="0">
                <a:highlight>
                  <a:srgbClr val="FFFFFF"/>
                </a:highlight>
              </a:rPr>
              <a:t>Reference</a:t>
            </a:r>
          </a:p>
          <a:p>
            <a:pPr marL="514350" indent="-457200">
              <a:lnSpc>
                <a:spcPct val="110000"/>
              </a:lnSpc>
              <a:spcBef>
                <a:spcPts val="0"/>
              </a:spcBef>
              <a:buFont typeface="+mj-lt"/>
              <a:buAutoNum type="arabicPeriod"/>
              <a:defRPr/>
            </a:pPr>
            <a:r>
              <a:rPr lang="en-US" b="0" dirty="0">
                <a:highlight>
                  <a:srgbClr val="FFFFFF"/>
                </a:highlight>
              </a:rPr>
              <a:t>Authentication Frame Fragmentation flow: Mike Montemurro </a:t>
            </a:r>
            <a:r>
              <a:rPr lang="en-US" b="0" dirty="0">
                <a:highlight>
                  <a:srgbClr val="FFFFFF"/>
                </a:highlight>
                <a:hlinkClick r:id="rId8"/>
              </a:rPr>
              <a:t>11-25/1659r0</a:t>
            </a:r>
            <a:endParaRPr lang="en-US" b="0" dirty="0">
              <a:highlight>
                <a:srgbClr val="FFFFFF"/>
              </a:highlight>
            </a:endParaRPr>
          </a:p>
          <a:p>
            <a:pPr marL="0" lvl="1" indent="0">
              <a:lnSpc>
                <a:spcPct val="90000"/>
              </a:lnSpc>
              <a:buNone/>
            </a:pPr>
            <a:endParaRPr lang="en-US" sz="2800" b="1" dirty="0"/>
          </a:p>
          <a:p>
            <a:pPr marL="0" indent="0">
              <a:buNone/>
            </a:pPr>
            <a:endParaRPr lang="en-US" dirty="0"/>
          </a:p>
        </p:txBody>
      </p:sp>
      <p:sp>
        <p:nvSpPr>
          <p:cNvPr id="3" name="Title 2">
            <a:extLst>
              <a:ext uri="{FF2B5EF4-FFF2-40B4-BE49-F238E27FC236}">
                <a16:creationId xmlns:a16="http://schemas.microsoft.com/office/drawing/2014/main" id="{DD309089-8C5F-8113-8155-92EE0F252EEC}"/>
              </a:ext>
            </a:extLst>
          </p:cNvPr>
          <p:cNvSpPr>
            <a:spLocks noGrp="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8666753C-27BD-B1B0-9A92-2F9E1F1E4962}"/>
              </a:ext>
            </a:extLst>
          </p:cNvPr>
          <p:cNvSpPr>
            <a:spLocks noGrp="1"/>
          </p:cNvSpPr>
          <p:nvPr>
            <p:ph type="ftr" sz="quarter" idx="11"/>
          </p:nvPr>
        </p:nvSpPr>
        <p:spPr/>
        <p:txBody>
          <a:bodyPr/>
          <a:lstStyle/>
          <a:p>
            <a:pPr>
              <a:defRPr/>
            </a:pPr>
            <a:r>
              <a:rPr lang="en-US"/>
              <a:t>Stephen Orr, Cisco</a:t>
            </a:r>
            <a:endParaRPr lang="en-US" dirty="0"/>
          </a:p>
        </p:txBody>
      </p:sp>
      <p:sp>
        <p:nvSpPr>
          <p:cNvPr id="6" name="Slide Number Placeholder 5">
            <a:extLst>
              <a:ext uri="{FF2B5EF4-FFF2-40B4-BE49-F238E27FC236}">
                <a16:creationId xmlns:a16="http://schemas.microsoft.com/office/drawing/2014/main" id="{704E78B1-42DE-D8AE-52AE-DC1D23DCF9C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50</a:t>
            </a:fld>
            <a:endParaRPr lang="en-US"/>
          </a:p>
        </p:txBody>
      </p:sp>
      <p:sp>
        <p:nvSpPr>
          <p:cNvPr id="7" name="Date Placeholder 6">
            <a:extLst>
              <a:ext uri="{FF2B5EF4-FFF2-40B4-BE49-F238E27FC236}">
                <a16:creationId xmlns:a16="http://schemas.microsoft.com/office/drawing/2014/main" id="{82D882AC-6C50-59F6-E890-975CC07EDA94}"/>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932871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Teleconferences planned</a:t>
            </a:r>
          </a:p>
          <a:p>
            <a:pPr lvl="1">
              <a:lnSpc>
                <a:spcPct val="90000"/>
              </a:lnSpc>
            </a:pPr>
            <a:r>
              <a:rPr lang="en-US" dirty="0"/>
              <a:t>Three – schedule TBD</a:t>
            </a:r>
          </a:p>
          <a:p>
            <a:pPr>
              <a:lnSpc>
                <a:spcPct val="90000"/>
              </a:lnSpc>
            </a:pPr>
            <a:r>
              <a:rPr lang="en-US" dirty="0"/>
              <a:t>November Plenary</a:t>
            </a:r>
          </a:p>
          <a:p>
            <a:pPr lvl="1">
              <a:lnSpc>
                <a:spcPct val="90000"/>
              </a:lnSpc>
            </a:pPr>
            <a:r>
              <a:rPr lang="en-US" dirty="0"/>
              <a:t>Three slots requested</a:t>
            </a:r>
          </a:p>
          <a:p>
            <a:pPr marL="457200" lvl="1" indent="0">
              <a:lnSpc>
                <a:spcPct val="90000"/>
              </a:lnSpc>
              <a:buNone/>
            </a:pPr>
            <a:endParaRPr lang="en-US" dirty="0"/>
          </a:p>
          <a:p>
            <a:pPr>
              <a:lnSpc>
                <a:spcPct val="90000"/>
              </a:lnSpc>
            </a:pPr>
            <a:r>
              <a:rPr lang="en-US" b="0" dirty="0"/>
              <a:t>Call for contributions and continue to work toward a draft 0.1 document </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Oct/Nov 2025</a:t>
            </a:r>
          </a:p>
        </p:txBody>
      </p:sp>
      <p:sp>
        <p:nvSpPr>
          <p:cNvPr id="2" name="Footer Placeholder 1">
            <a:extLst>
              <a:ext uri="{FF2B5EF4-FFF2-40B4-BE49-F238E27FC236}">
                <a16:creationId xmlns:a16="http://schemas.microsoft.com/office/drawing/2014/main" id="{7DEA0B23-40F7-0DAA-E3BF-BF48F74C6AF7}"/>
              </a:ext>
            </a:extLst>
          </p:cNvPr>
          <p:cNvSpPr>
            <a:spLocks noGrp="1"/>
          </p:cNvSpPr>
          <p:nvPr>
            <p:ph type="ftr" sz="quarter" idx="11"/>
          </p:nvPr>
        </p:nvSpPr>
        <p:spPr/>
        <p:txBody>
          <a:bodyPr/>
          <a:lstStyle/>
          <a:p>
            <a:pPr>
              <a:defRPr/>
            </a:pPr>
            <a:r>
              <a:rPr lang="en-US"/>
              <a:t>Stephen Orr, Cisco</a:t>
            </a:r>
            <a:endParaRPr lang="en-US" dirty="0"/>
          </a:p>
        </p:txBody>
      </p:sp>
      <p:sp>
        <p:nvSpPr>
          <p:cNvPr id="5" name="Slide Number Placeholder 4">
            <a:extLst>
              <a:ext uri="{FF2B5EF4-FFF2-40B4-BE49-F238E27FC236}">
                <a16:creationId xmlns:a16="http://schemas.microsoft.com/office/drawing/2014/main" id="{00B0E9C6-26D8-8864-D3FB-C9C9A7590FC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51</a:t>
            </a:fld>
            <a:endParaRPr lang="en-US"/>
          </a:p>
        </p:txBody>
      </p:sp>
      <p:sp>
        <p:nvSpPr>
          <p:cNvPr id="6" name="Date Placeholder 5">
            <a:extLst>
              <a:ext uri="{FF2B5EF4-FFF2-40B4-BE49-F238E27FC236}">
                <a16:creationId xmlns:a16="http://schemas.microsoft.com/office/drawing/2014/main" id="{A2DA8C48-E337-A97C-59FC-52FE37C32E33}"/>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66062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2025-09-19</a:t>
            </a:r>
          </a:p>
        </p:txBody>
      </p:sp>
      <p:graphicFrame>
        <p:nvGraphicFramePr>
          <p:cNvPr id="13319" name="Object 5"/>
          <p:cNvGraphicFramePr>
            <a:graphicFrameLocks noChangeAspect="1"/>
          </p:cNvGraphicFramePr>
          <p:nvPr>
            <p:extLst>
              <p:ext uri="{D42A27DB-BD31-4B8C-83A1-F6EECF244321}">
                <p14:modId xmlns:p14="http://schemas.microsoft.com/office/powerpoint/2010/main" val="2575498026"/>
              </p:ext>
            </p:extLst>
          </p:nvPr>
        </p:nvGraphicFramePr>
        <p:xfrm>
          <a:off x="2085975" y="2743200"/>
          <a:ext cx="9582150" cy="2344738"/>
        </p:xfrm>
        <a:graphic>
          <a:graphicData uri="http://schemas.openxmlformats.org/presentationml/2006/ole">
            <mc:AlternateContent xmlns:mc="http://schemas.openxmlformats.org/markup-compatibility/2006">
              <mc:Choice xmlns:v="urn:schemas-microsoft-com:vml" Requires="v">
                <p:oleObj name="Document" r:id="rId3" imgW="9587742" imgH="2356679" progId="Word.Document.8">
                  <p:embed/>
                </p:oleObj>
              </mc:Choice>
              <mc:Fallback>
                <p:oleObj name="Document" r:id="rId3" imgW="9587742" imgH="2356679" progId="Word.Document.8">
                  <p:embed/>
                  <p:pic>
                    <p:nvPicPr>
                      <p:cNvPr id="13319" name="Object 5"/>
                      <p:cNvPicPr>
                        <a:picLocks noChangeAspect="1" noChangeArrowheads="1"/>
                      </p:cNvPicPr>
                      <p:nvPr/>
                    </p:nvPicPr>
                    <p:blipFill>
                      <a:blip r:embed="rId4"/>
                      <a:srcRect/>
                      <a:stretch>
                        <a:fillRect/>
                      </a:stretch>
                    </p:blipFill>
                    <p:spPr bwMode="auto">
                      <a:xfrm>
                        <a:off x="2085975" y="2743200"/>
                        <a:ext cx="9582150" cy="2344738"/>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4EAE347-242F-5716-8F70-9120ED168A1F}"/>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329AF68D-3CFE-788F-0B0B-FCFF5CAD1706}"/>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4" name="Date Placeholder 3">
            <a:extLst>
              <a:ext uri="{FF2B5EF4-FFF2-40B4-BE49-F238E27FC236}">
                <a16:creationId xmlns:a16="http://schemas.microsoft.com/office/drawing/2014/main" id="{8F6B40F4-C949-C267-2F58-1A56BF65408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570348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852120"/>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sz="1800" dirty="0">
                <a:cs typeface="Arial" panose="020B0604020202020204" pitchFamily="34" charset="0"/>
                <a:hlinkClick r:id="rId3"/>
              </a:rPr>
              <a:t>https://mentor.ieee.org/802.11/dcn/25/11-25-1426-00-auto-agenda-for-automotive-tig-2025-september.pptx</a:t>
            </a:r>
            <a:r>
              <a:rPr lang="en-US" sz="1800" dirty="0">
                <a:cs typeface="Arial" panose="020B0604020202020204" pitchFamily="34" charset="0"/>
              </a:rPr>
              <a:t> </a:t>
            </a:r>
          </a:p>
          <a:p>
            <a:pPr>
              <a:spcBef>
                <a:spcPts val="0"/>
              </a:spcBef>
              <a:buFont typeface="Arial" panose="020B0604020202020204" pitchFamily="34" charset="0"/>
              <a:buChar char="•"/>
            </a:pPr>
            <a:r>
              <a:rPr lang="en-US"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“Further Consideration on HD-Map Downloads and Sensor-Data Sharing Use cases,” Jing Ma (Toyota)</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https://mentor.ieee.org/802.11/dcn/25/11-25-1571-01-auto-further-consideration-on-hd-map-downloads-and-sensor-data-sharing-use-cases.pptx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“Proposed automotive TIG technical report text for streaming use case,”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https://mentor.ieee.org/802.11/dcn/25/11-25-1427-01-auto-proposed-automotive-tig-technical-report-text-for-streaming-use-case.docx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“Technical Report Gap Analysis Follow-Up,”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GB" altLang="en-US" dirty="0">
                <a:hlinkClick r:id="rId6"/>
              </a:rPr>
              <a:t>https://mentor.ieee.org/802.11/dcn/25/11-25-1477-00-auto-technical-report-gap-analysis-follow-up.docx</a:t>
            </a:r>
            <a:r>
              <a:rPr lang="en-GB" altLang="en-US" dirty="0"/>
              <a:t> </a:t>
            </a:r>
          </a:p>
          <a:p>
            <a:pPr marL="457200" indent="-457200">
              <a:spcBef>
                <a:spcPts val="0"/>
              </a:spcBef>
            </a:pPr>
            <a:r>
              <a:rPr lang="en-GB" altLang="en-US" dirty="0"/>
              <a:t>Minutes</a:t>
            </a:r>
          </a:p>
          <a:p>
            <a:pPr marL="857250" lvl="1" indent="-457200">
              <a:spcBef>
                <a:spcPts val="0"/>
              </a:spcBef>
            </a:pPr>
            <a:r>
              <a:rPr lang="en-GB" altLang="en-US" sz="1600" dirty="0">
                <a:hlinkClick r:id="rId7"/>
              </a:rPr>
              <a:t>https://mentor.ieee.org/802.11/dcn/25/11-25-1682-00-auto-minutes-2025-09-14-auto-tig-meeting-waikoloa-hawaii.docx</a:t>
            </a:r>
            <a:r>
              <a:rPr lang="en-GB" altLang="en-US" sz="1600" dirty="0"/>
              <a:t> </a:t>
            </a:r>
          </a:p>
          <a:p>
            <a:pPr>
              <a:spcBef>
                <a:spcPts val="0"/>
              </a:spcBef>
            </a:pPr>
            <a:r>
              <a:rPr lang="en-GB" altLang="ko-KR" dirty="0">
                <a:ea typeface="Gulim" pitchFamily="34" charset="-127"/>
              </a:rPr>
              <a:t>Plans for November</a:t>
            </a:r>
            <a:endParaRPr lang="en-US" altLang="en-US" dirty="0"/>
          </a:p>
          <a:p>
            <a:pPr lvl="1" eaLnBrk="1" hangingPunct="1">
              <a:spcBef>
                <a:spcPts val="0"/>
              </a:spcBef>
              <a:defRPr/>
            </a:pPr>
            <a:r>
              <a:rPr lang="en-US" altLang="en-US" sz="1800" dirty="0"/>
              <a:t>Contributions to final report draft – working toward completion by January 2026 meeting</a:t>
            </a:r>
          </a:p>
          <a:p>
            <a:pPr lvl="1" eaLnBrk="1" hangingPunct="1">
              <a:spcBef>
                <a:spcPts val="0"/>
              </a:spcBef>
              <a:defRPr/>
            </a:pPr>
            <a:r>
              <a:rPr lang="en-US" altLang="en-US" sz="1800" dirty="0"/>
              <a:t>One meeting slot anticipated in November</a:t>
            </a:r>
          </a:p>
          <a:p>
            <a:pPr eaLnBrk="1" hangingPunct="1">
              <a:spcBef>
                <a:spcPts val="0"/>
              </a:spcBef>
              <a:defRPr/>
            </a:pPr>
            <a:r>
              <a:rPr lang="en-US" altLang="en-US" dirty="0"/>
              <a:t>No motions or teleconferences</a:t>
            </a:r>
          </a:p>
        </p:txBody>
      </p:sp>
      <p:sp>
        <p:nvSpPr>
          <p:cNvPr id="2" name="Footer Placeholder 1">
            <a:extLst>
              <a:ext uri="{FF2B5EF4-FFF2-40B4-BE49-F238E27FC236}">
                <a16:creationId xmlns:a16="http://schemas.microsoft.com/office/drawing/2014/main" id="{6D2B31E9-4272-186D-0500-B5494DDB7461}"/>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2B753919-C735-AFD6-2B6A-58BDA8769649}"/>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2B3B40EA-3D92-8BBF-606E-82FAE1FBB2F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224368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noFill/>
        </p:spPr>
        <p:txBody>
          <a:bodyPr/>
          <a:lstStyle/>
          <a:p>
            <a:r>
              <a:rPr lang="en-GB" altLang="en-US" dirty="0"/>
              <a:t>UCM TIG Closing report for September 2025</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2025-09-19</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1416855" y="209019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1428099980"/>
              </p:ext>
            </p:extLst>
          </p:nvPr>
        </p:nvGraphicFramePr>
        <p:xfrm>
          <a:off x="1338263" y="2765425"/>
          <a:ext cx="10169525" cy="2876550"/>
        </p:xfrm>
        <a:graphic>
          <a:graphicData uri="http://schemas.openxmlformats.org/presentationml/2006/ole">
            <mc:AlternateContent xmlns:mc="http://schemas.openxmlformats.org/markup-compatibility/2006">
              <mc:Choice xmlns:v="urn:schemas-microsoft-com:vml" Requires="v">
                <p:oleObj name="Document" r:id="rId3" imgW="8046180" imgH="2282811" progId="Word.Document.8">
                  <p:embed/>
                </p:oleObj>
              </mc:Choice>
              <mc:Fallback>
                <p:oleObj name="Document" r:id="rId3" imgW="8046180" imgH="2282811"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338263" y="2765425"/>
                        <a:ext cx="10169525" cy="2876550"/>
                      </a:xfrm>
                      <a:prstGeom prst="rect">
                        <a:avLst/>
                      </a:prstGeom>
                      <a:noFill/>
                      <a:ln>
                        <a:noFill/>
                      </a:ln>
                    </p:spPr>
                  </p:pic>
                </p:oleObj>
              </mc:Fallback>
            </mc:AlternateContent>
          </a:graphicData>
        </a:graphic>
      </p:graphicFrame>
      <p:sp>
        <p:nvSpPr>
          <p:cNvPr id="2" name="Footer Placeholder 1">
            <a:extLst>
              <a:ext uri="{FF2B5EF4-FFF2-40B4-BE49-F238E27FC236}">
                <a16:creationId xmlns:a16="http://schemas.microsoft.com/office/drawing/2014/main" id="{8BC46A44-ED26-A193-6704-95FDF9DA053E}"/>
              </a:ext>
            </a:extLst>
          </p:cNvPr>
          <p:cNvSpPr>
            <a:spLocks noGrp="1"/>
          </p:cNvSpPr>
          <p:nvPr>
            <p:ph type="ftr" idx="14"/>
          </p:nvPr>
        </p:nvSpPr>
        <p:spPr/>
        <p:txBody>
          <a:bodyPr/>
          <a:lstStyle/>
          <a:p>
            <a:r>
              <a:rPr lang="en-GB"/>
              <a:t>Volker Jungnickel, Fraunhofer HHI</a:t>
            </a:r>
            <a:endParaRPr lang="en-GB" dirty="0"/>
          </a:p>
        </p:txBody>
      </p:sp>
      <p:sp>
        <p:nvSpPr>
          <p:cNvPr id="3" name="Slide Number Placeholder 2">
            <a:extLst>
              <a:ext uri="{FF2B5EF4-FFF2-40B4-BE49-F238E27FC236}">
                <a16:creationId xmlns:a16="http://schemas.microsoft.com/office/drawing/2014/main" id="{43A9D103-F667-9D45-6454-3F537E659B57}"/>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D172B82B-D86A-226C-51E6-EFE98F05963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775668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87F89-5AF1-659F-6423-2B4F3E112E9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938682-CD2F-97FB-EE37-764CE92CF099}"/>
              </a:ext>
            </a:extLst>
          </p:cNvPr>
          <p:cNvSpPr>
            <a:spLocks noGrp="1"/>
          </p:cNvSpPr>
          <p:nvPr>
            <p:ph type="title"/>
          </p:nvPr>
        </p:nvSpPr>
        <p:spPr/>
        <p:txBody>
          <a:bodyPr/>
          <a:lstStyle/>
          <a:p>
            <a:r>
              <a:rPr lang="en-US" altLang="en-US" dirty="0"/>
              <a:t>UCM TIG Closing report for September 2025</a:t>
            </a:r>
            <a:endParaRPr lang="en-US" sz="2000" dirty="0"/>
          </a:p>
        </p:txBody>
      </p:sp>
      <p:sp>
        <p:nvSpPr>
          <p:cNvPr id="7" name="Content Placeholder 6">
            <a:extLst>
              <a:ext uri="{FF2B5EF4-FFF2-40B4-BE49-F238E27FC236}">
                <a16:creationId xmlns:a16="http://schemas.microsoft.com/office/drawing/2014/main" id="{D3953242-DE31-F037-91CE-8E06934A6B22}"/>
              </a:ext>
            </a:extLst>
          </p:cNvPr>
          <p:cNvSpPr>
            <a:spLocks noGrp="1"/>
          </p:cNvSpPr>
          <p:nvPr>
            <p:ph idx="1"/>
          </p:nvPr>
        </p:nvSpPr>
        <p:spPr>
          <a:xfrm>
            <a:off x="900851" y="1762738"/>
            <a:ext cx="10363200" cy="4114800"/>
          </a:xfrm>
        </p:spPr>
        <p:txBody>
          <a:bodyPr/>
          <a:lstStyle/>
          <a:p>
            <a:pPr marL="0" indent="0">
              <a:spcBef>
                <a:spcPts val="0"/>
              </a:spcBef>
              <a:buNone/>
              <a:defRPr/>
            </a:pPr>
            <a:r>
              <a:rPr lang="en-US" altLang="en-US" sz="2000" dirty="0">
                <a:highlight>
                  <a:srgbClr val="FFFFFF"/>
                </a:highlight>
              </a:rPr>
              <a:t>Agenda: </a:t>
            </a:r>
            <a:r>
              <a:rPr lang="en-US" altLang="en-US" sz="2000" dirty="0">
                <a:highlight>
                  <a:srgbClr val="FFFFFF"/>
                </a:highlight>
                <a:hlinkClick r:id="rId2"/>
              </a:rPr>
              <a:t>11-25/1601r4</a:t>
            </a:r>
            <a:r>
              <a:rPr lang="en-US" altLang="en-US" sz="2000" dirty="0">
                <a:highlight>
                  <a:srgbClr val="FFFFFF"/>
                </a:highlight>
              </a:rPr>
              <a:t>, Minutes: 11-25/1701		</a:t>
            </a:r>
          </a:p>
          <a:p>
            <a:pPr>
              <a:spcBef>
                <a:spcPts val="0"/>
              </a:spcBef>
              <a:buFont typeface="Symbol" panose="05050102010706020507" pitchFamily="18" charset="2"/>
              <a:buChar char="-"/>
              <a:defRPr/>
            </a:pPr>
            <a:r>
              <a:rPr lang="en-US" altLang="en-US" sz="1800" b="0" dirty="0">
                <a:highlight>
                  <a:srgbClr val="FFFFFF"/>
                </a:highlight>
              </a:rPr>
              <a:t>2 meeting slots in September</a:t>
            </a:r>
            <a:endParaRPr lang="en-US" altLang="en-US" sz="2000" b="0" dirty="0">
              <a:highlight>
                <a:srgbClr val="FFFFFF"/>
              </a:highlight>
            </a:endParaRPr>
          </a:p>
          <a:p>
            <a:pPr marL="0" indent="0">
              <a:spcBef>
                <a:spcPts val="0"/>
              </a:spcBef>
              <a:buNone/>
              <a:defRPr/>
            </a:pPr>
            <a:endParaRPr lang="en-US" altLang="en-US" sz="2000" dirty="0">
              <a:highlight>
                <a:srgbClr val="FFFFFF"/>
              </a:highlight>
            </a:endParaRPr>
          </a:p>
          <a:p>
            <a:pPr marL="0" indent="0">
              <a:spcBef>
                <a:spcPts val="0"/>
              </a:spcBef>
              <a:buNone/>
              <a:defRPr/>
            </a:pPr>
            <a:r>
              <a:rPr lang="en-US" altLang="en-US" sz="2000" dirty="0">
                <a:highlight>
                  <a:srgbClr val="FFFFFF"/>
                </a:highlight>
              </a:rPr>
              <a:t>Achievements in September</a:t>
            </a:r>
          </a:p>
          <a:p>
            <a:pPr marL="0" indent="0">
              <a:spcBef>
                <a:spcPts val="0"/>
              </a:spcBef>
              <a:buNone/>
              <a:defRPr/>
            </a:pPr>
            <a:endParaRPr lang="en-US" altLang="en-US" sz="2000" dirty="0">
              <a:highlight>
                <a:srgbClr val="FFFFFF"/>
              </a:highlight>
            </a:endParaRPr>
          </a:p>
          <a:p>
            <a:pPr>
              <a:spcBef>
                <a:spcPts val="0"/>
              </a:spcBef>
              <a:defRPr/>
            </a:pPr>
            <a:r>
              <a:rPr lang="en-US" altLang="en-US" sz="2000" dirty="0">
                <a:highlight>
                  <a:srgbClr val="FFFFFF"/>
                </a:highlight>
              </a:rPr>
              <a:t>Officer election: </a:t>
            </a:r>
            <a:r>
              <a:rPr lang="en-US" sz="2000" dirty="0">
                <a:highlight>
                  <a:srgbClr val="FFFFFF"/>
                </a:highlight>
              </a:rPr>
              <a:t>Vice Chair: </a:t>
            </a:r>
            <a:r>
              <a:rPr lang="en-US" sz="2000" i="1" dirty="0">
                <a:solidFill>
                  <a:srgbClr val="0070C0"/>
                </a:solidFill>
                <a:highlight>
                  <a:srgbClr val="FFFFFF"/>
                </a:highlight>
              </a:rPr>
              <a:t>Charlie Petterson</a:t>
            </a:r>
            <a:r>
              <a:rPr lang="en-US" sz="2000" dirty="0"/>
              <a:t>, </a:t>
            </a:r>
            <a:r>
              <a:rPr lang="en-US" sz="2000" dirty="0">
                <a:highlight>
                  <a:srgbClr val="FFFFFF"/>
                </a:highlight>
              </a:rPr>
              <a:t>Secretary: </a:t>
            </a:r>
            <a:r>
              <a:rPr lang="en-US" sz="2000" i="1" dirty="0">
                <a:solidFill>
                  <a:srgbClr val="0070C0"/>
                </a:solidFill>
                <a:highlight>
                  <a:srgbClr val="FFFFFF"/>
                </a:highlight>
              </a:rPr>
              <a:t>Tuncer Baykas</a:t>
            </a:r>
          </a:p>
          <a:p>
            <a:pPr>
              <a:spcBef>
                <a:spcPts val="0"/>
              </a:spcBef>
              <a:defRPr/>
            </a:pPr>
            <a:r>
              <a:rPr lang="en-US" sz="2000" dirty="0">
                <a:highlight>
                  <a:srgbClr val="FFFFFF"/>
                </a:highlight>
              </a:rPr>
              <a:t>Presentation and discussion of UCM TIG scope</a:t>
            </a:r>
          </a:p>
          <a:p>
            <a:pPr lvl="1">
              <a:spcBef>
                <a:spcPts val="0"/>
              </a:spcBef>
              <a:defRPr/>
            </a:pPr>
            <a:r>
              <a:rPr lang="en-GB" altLang="en-US" sz="1800" dirty="0">
                <a:highlight>
                  <a:srgbClr val="FFFFFF"/>
                </a:highlight>
              </a:rPr>
              <a:t>Introducing the Unified Channel Model (UCM) TIG, Volker Jungnickel, </a:t>
            </a:r>
            <a:r>
              <a:rPr lang="en-GB" altLang="en-US" sz="1800" dirty="0">
                <a:highlight>
                  <a:srgbClr val="FFFFFF"/>
                </a:highlight>
                <a:hlinkClick r:id="rId3"/>
              </a:rPr>
              <a:t>11-25/1628r0</a:t>
            </a:r>
            <a:endParaRPr lang="en-GB" altLang="en-US" sz="1800" dirty="0">
              <a:highlight>
                <a:srgbClr val="FFFFFF"/>
              </a:highlight>
            </a:endParaRPr>
          </a:p>
          <a:p>
            <a:pPr lvl="1">
              <a:spcBef>
                <a:spcPts val="0"/>
              </a:spcBef>
              <a:defRPr/>
            </a:pPr>
            <a:r>
              <a:rPr lang="en-US" sz="1800" dirty="0">
                <a:highlight>
                  <a:srgbClr val="FFFFFF"/>
                </a:highlight>
              </a:rPr>
              <a:t>Collected and summarized feedback from on-site WG members (</a:t>
            </a:r>
            <a:r>
              <a:rPr lang="en-US" altLang="en-US" sz="1800" dirty="0">
                <a:highlight>
                  <a:srgbClr val="FFFFFF"/>
                </a:highlight>
              </a:rPr>
              <a:t>11-25/1601r4, </a:t>
            </a:r>
            <a:r>
              <a:rPr lang="en-US" sz="1800" dirty="0">
                <a:highlight>
                  <a:srgbClr val="FFFFFF"/>
                </a:highlight>
              </a:rPr>
              <a:t>slides 20-23)</a:t>
            </a:r>
          </a:p>
          <a:p>
            <a:pPr>
              <a:spcBef>
                <a:spcPts val="0"/>
              </a:spcBef>
              <a:defRPr/>
            </a:pPr>
            <a:r>
              <a:rPr lang="en-US" sz="2000" dirty="0">
                <a:highlight>
                  <a:srgbClr val="FFFFFF"/>
                </a:highlight>
              </a:rPr>
              <a:t>UCM TIG timeline (next slide) discussion and approval</a:t>
            </a:r>
          </a:p>
          <a:p>
            <a:pPr>
              <a:spcBef>
                <a:spcPts val="0"/>
              </a:spcBef>
              <a:defRPr/>
            </a:pPr>
            <a:r>
              <a:rPr lang="en-US" sz="2000" dirty="0">
                <a:highlight>
                  <a:srgbClr val="FFFFFF"/>
                </a:highlight>
              </a:rPr>
              <a:t>Technical presentations</a:t>
            </a:r>
          </a:p>
          <a:p>
            <a:pPr lvl="1">
              <a:spcBef>
                <a:spcPts val="0"/>
              </a:spcBef>
              <a:defRPr/>
            </a:pPr>
            <a:r>
              <a:rPr lang="en-US" altLang="en-US" sz="1800" b="0" dirty="0">
                <a:highlight>
                  <a:srgbClr val="FFFFFF"/>
                </a:highlight>
              </a:rPr>
              <a:t>UCM TIG Unified Channel Model Use Cases proposal, </a:t>
            </a:r>
            <a:r>
              <a:rPr lang="en-US" altLang="en-US" sz="1800" b="0" dirty="0" err="1">
                <a:highlight>
                  <a:srgbClr val="FFFFFF"/>
                </a:highlight>
              </a:rPr>
              <a:t>Yanchun</a:t>
            </a:r>
            <a:r>
              <a:rPr lang="en-US" altLang="en-US" sz="1800" b="0" dirty="0">
                <a:highlight>
                  <a:srgbClr val="FFFFFF"/>
                </a:highlight>
              </a:rPr>
              <a:t> Li </a:t>
            </a:r>
            <a:r>
              <a:rPr lang="en-US" altLang="en-US" sz="1800" b="0" dirty="0">
                <a:highlight>
                  <a:srgbClr val="FFFFFF"/>
                </a:highlight>
                <a:hlinkClick r:id="rId4"/>
              </a:rPr>
              <a:t>11-25/1475r0</a:t>
            </a:r>
            <a:endParaRPr lang="en-US" altLang="en-US" sz="1800" b="0" dirty="0">
              <a:highlight>
                <a:srgbClr val="FFFFFF"/>
              </a:highlight>
            </a:endParaRPr>
          </a:p>
          <a:p>
            <a:pPr lvl="1">
              <a:spcBef>
                <a:spcPts val="0"/>
              </a:spcBef>
              <a:defRPr/>
            </a:pPr>
            <a:r>
              <a:rPr lang="en-US" altLang="en-US" sz="1800" dirty="0">
                <a:highlight>
                  <a:srgbClr val="FFFFFF"/>
                </a:highlight>
              </a:rPr>
              <a:t>A Spatially Consistent Small-Scale Fading Model for Multiple Frequency Bands, Stephan Jaeckel </a:t>
            </a:r>
            <a:r>
              <a:rPr lang="en-US" altLang="en-US" sz="1800" dirty="0">
                <a:highlight>
                  <a:srgbClr val="FFFFFF"/>
                </a:highlight>
                <a:hlinkClick r:id="rId5"/>
              </a:rPr>
              <a:t>11-25/1627r0 </a:t>
            </a:r>
            <a:endParaRPr lang="en-US" altLang="en-US" sz="1800" dirty="0">
              <a:highlight>
                <a:srgbClr val="FFFFFF"/>
              </a:highlight>
            </a:endParaRPr>
          </a:p>
          <a:p>
            <a:pPr marL="0" indent="0">
              <a:spcBef>
                <a:spcPts val="0"/>
              </a:spcBef>
              <a:buNone/>
              <a:defRPr/>
            </a:pPr>
            <a:endParaRPr lang="en-US" altLang="en-US" sz="2000" dirty="0">
              <a:highlight>
                <a:srgbClr val="FFFFFF"/>
              </a:highlight>
            </a:endParaRPr>
          </a:p>
          <a:p>
            <a:pPr marL="457200" indent="-457200">
              <a:lnSpc>
                <a:spcPct val="150000"/>
              </a:lnSpc>
              <a:spcBef>
                <a:spcPts val="0"/>
              </a:spcBef>
              <a:defRPr/>
            </a:pPr>
            <a:endParaRPr lang="en-US" dirty="0"/>
          </a:p>
        </p:txBody>
      </p:sp>
      <p:sp>
        <p:nvSpPr>
          <p:cNvPr id="2" name="Footer Placeholder 1">
            <a:extLst>
              <a:ext uri="{FF2B5EF4-FFF2-40B4-BE49-F238E27FC236}">
                <a16:creationId xmlns:a16="http://schemas.microsoft.com/office/drawing/2014/main" id="{6969DD23-95A7-1411-B716-BC3FD2E8CF77}"/>
              </a:ext>
            </a:extLst>
          </p:cNvPr>
          <p:cNvSpPr>
            <a:spLocks noGrp="1"/>
          </p:cNvSpPr>
          <p:nvPr>
            <p:ph type="ftr" idx="14"/>
          </p:nvPr>
        </p:nvSpPr>
        <p:spPr/>
        <p:txBody>
          <a:bodyPr/>
          <a:lstStyle/>
          <a:p>
            <a:r>
              <a:rPr lang="en-GB"/>
              <a:t>Volker Jungnickel, Fraunhofer HHI</a:t>
            </a:r>
            <a:endParaRPr lang="en-GB" dirty="0"/>
          </a:p>
        </p:txBody>
      </p:sp>
      <p:sp>
        <p:nvSpPr>
          <p:cNvPr id="5" name="Slide Number Placeholder 4">
            <a:extLst>
              <a:ext uri="{FF2B5EF4-FFF2-40B4-BE49-F238E27FC236}">
                <a16:creationId xmlns:a16="http://schemas.microsoft.com/office/drawing/2014/main" id="{C3DF15E2-C977-A90C-2950-13BD489A2020}"/>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35D5CC96-FE36-AD06-81CB-F1CB71C9596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82546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53CA-551B-EB95-5A35-D3EBA49AFAB1}"/>
            </a:ext>
          </a:extLst>
        </p:cNvPr>
        <p:cNvGrpSpPr/>
        <p:nvPr/>
      </p:nvGrpSpPr>
      <p:grpSpPr>
        <a:xfrm>
          <a:off x="0" y="0"/>
          <a:ext cx="0" cy="0"/>
          <a:chOff x="0" y="0"/>
          <a:chExt cx="0" cy="0"/>
        </a:xfrm>
      </p:grpSpPr>
      <p:sp>
        <p:nvSpPr>
          <p:cNvPr id="186" name="PlaceHolder 1">
            <a:extLst>
              <a:ext uri="{FF2B5EF4-FFF2-40B4-BE49-F238E27FC236}">
                <a16:creationId xmlns:a16="http://schemas.microsoft.com/office/drawing/2014/main" id="{4079EFE0-176E-76F2-E0E3-BA24924492BE}"/>
              </a:ext>
            </a:extLst>
          </p:cNvPr>
          <p:cNvSpPr>
            <a:spLocks noGrp="1"/>
          </p:cNvSpPr>
          <p:nvPr>
            <p:ph type="title"/>
          </p:nvPr>
        </p:nvSpPr>
        <p:spPr>
          <a:xfrm>
            <a:off x="914400" y="685800"/>
            <a:ext cx="10360440" cy="1064520"/>
          </a:xfrm>
          <a:prstGeom prst="rect">
            <a:avLst/>
          </a:prstGeom>
          <a:noFill/>
          <a:ln w="9360">
            <a:noFill/>
          </a:ln>
        </p:spPr>
        <p:txBody>
          <a:bodyPr lIns="92160" tIns="46080" rIns="92160" bIns="46080" numCol="1" spcCol="0" anchor="ctr">
            <a:noAutofit/>
          </a:bodyPr>
          <a:lstStyle/>
          <a:p>
            <a:pPr algn="ctr" defTabSz="449280">
              <a:lnSpc>
                <a:spcPct val="100000"/>
              </a:lnSpc>
              <a:tabLst>
                <a:tab pos="0" algn="l"/>
              </a:tabLst>
            </a:pPr>
            <a:r>
              <a:rPr lang="en-GB" sz="3200" b="1" spc="-1" dirty="0">
                <a:solidFill>
                  <a:srgbClr val="000000"/>
                </a:solidFill>
              </a:rPr>
              <a:t>UCM TIG Timeline</a:t>
            </a:r>
            <a:endParaRPr lang="de-DE" sz="3200" b="0" strike="noStrike" spc="-1" dirty="0">
              <a:solidFill>
                <a:schemeClr val="dk1"/>
              </a:solidFill>
              <a:latin typeface="Times New Roman"/>
            </a:endParaRPr>
          </a:p>
        </p:txBody>
      </p:sp>
      <p:sp>
        <p:nvSpPr>
          <p:cNvPr id="187" name="PlaceHolder 2">
            <a:extLst>
              <a:ext uri="{FF2B5EF4-FFF2-40B4-BE49-F238E27FC236}">
                <a16:creationId xmlns:a16="http://schemas.microsoft.com/office/drawing/2014/main" id="{3D932268-F23A-1453-E6B3-5EB7AEB4FCA7}"/>
              </a:ext>
            </a:extLst>
          </p:cNvPr>
          <p:cNvSpPr>
            <a:spLocks noGrp="1"/>
          </p:cNvSpPr>
          <p:nvPr>
            <p:ph/>
          </p:nvPr>
        </p:nvSpPr>
        <p:spPr>
          <a:xfrm>
            <a:off x="914400" y="1790249"/>
            <a:ext cx="10360440" cy="4112640"/>
          </a:xfrm>
          <a:prstGeom prst="rect">
            <a:avLst/>
          </a:prstGeom>
          <a:noFill/>
          <a:ln w="9360">
            <a:noFill/>
          </a:ln>
        </p:spPr>
        <p:txBody>
          <a:bodyPr lIns="92160" tIns="46080" rIns="92160" bIns="46080" numCol="1" spcCol="0" anchor="t">
            <a:noAutofit/>
          </a:bodyPr>
          <a:lstStyle/>
          <a:p>
            <a:pPr marL="271462" algn="l" defTabSz="268288">
              <a:lnSpc>
                <a:spcPct val="100000"/>
              </a:lnSpc>
              <a:spcBef>
                <a:spcPts val="601"/>
              </a:spcBef>
              <a:buClr>
                <a:srgbClr val="000000"/>
              </a:buClr>
              <a:tabLst>
                <a:tab pos="898525" algn="l"/>
              </a:tabLst>
            </a:pPr>
            <a:r>
              <a:rPr lang="en-US" sz="2000" b="1" spc="-1" dirty="0">
                <a:solidFill>
                  <a:schemeClr val="dk1"/>
                </a:solidFill>
              </a:rPr>
              <a:t>Sept. 2025: 			</a:t>
            </a:r>
            <a:r>
              <a:rPr lang="en-US" sz="2000" spc="-1" dirty="0">
                <a:solidFill>
                  <a:schemeClr val="dk1"/>
                </a:solidFill>
              </a:rPr>
              <a:t>UCM TIG scope, Initial Q&amp;A with WG members, Develop timeline</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Nov. 2025: 			</a:t>
            </a:r>
            <a:r>
              <a:rPr lang="en-US" sz="2000" spc="-1" dirty="0">
                <a:solidFill>
                  <a:schemeClr val="dk1"/>
                </a:solidFill>
              </a:rPr>
              <a:t>Table of content, initial TIG document with use cases, model description,</a:t>
            </a:r>
          </a:p>
          <a:p>
            <a:pPr marL="271462" algn="l" defTabSz="268288">
              <a:lnSpc>
                <a:spcPct val="100000"/>
              </a:lnSpc>
              <a:spcBef>
                <a:spcPts val="601"/>
              </a:spcBef>
              <a:buClr>
                <a:srgbClr val="000000"/>
              </a:buClr>
              <a:tabLst>
                <a:tab pos="898525" algn="l"/>
              </a:tabLst>
            </a:pPr>
            <a:r>
              <a:rPr lang="en-US" sz="2000" spc="-1" dirty="0">
                <a:solidFill>
                  <a:schemeClr val="dk1"/>
                </a:solidFill>
              </a:rPr>
              <a:t>						First overview of relevant (i.e. multi-band MIMO) measurement results</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Jan. 2026				</a:t>
            </a:r>
            <a:r>
              <a:rPr lang="en-US" sz="2000" spc="-1" dirty="0">
                <a:solidFill>
                  <a:schemeClr val="dk1"/>
                </a:solidFill>
              </a:rPr>
              <a:t>Initial model with known parameters, gap analysis </a:t>
            </a:r>
            <a:r>
              <a:rPr lang="en-US" sz="2000" spc="-1" dirty="0" err="1">
                <a:solidFill>
                  <a:schemeClr val="dk1"/>
                </a:solidFill>
              </a:rPr>
              <a:t>w.r.t.</a:t>
            </a:r>
            <a:r>
              <a:rPr lang="en-US" sz="2000" spc="-1" dirty="0">
                <a:solidFill>
                  <a:schemeClr val="dk1"/>
                </a:solidFill>
              </a:rPr>
              <a:t> validation in the 						identified use cases, links to open software</a:t>
            </a:r>
          </a:p>
          <a:p>
            <a:pPr marL="271462" algn="l" defTabSz="268288">
              <a:lnSpc>
                <a:spcPct val="100000"/>
              </a:lnSpc>
              <a:spcBef>
                <a:spcPts val="601"/>
              </a:spcBef>
              <a:buClr>
                <a:srgbClr val="000000"/>
              </a:buClr>
              <a:tabLst>
                <a:tab pos="898525" algn="l"/>
              </a:tabLst>
            </a:pPr>
            <a:endParaRPr lang="en-US" sz="2000"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Mar. 2026</a:t>
            </a:r>
            <a:r>
              <a:rPr lang="en-US" sz="2000" spc="-1" dirty="0">
                <a:solidFill>
                  <a:schemeClr val="dk1"/>
                </a:solidFill>
              </a:rPr>
              <a:t>			Complete TIG draft report for WG review, start comment collection</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May 2026				</a:t>
            </a:r>
            <a:r>
              <a:rPr lang="en-US" sz="2000" spc="-1" dirty="0">
                <a:solidFill>
                  <a:schemeClr val="dk1"/>
                </a:solidFill>
              </a:rPr>
              <a:t>Resolve c.c. comments, finalize TIG report</a:t>
            </a:r>
          </a:p>
          <a:p>
            <a:pPr marL="715963" indent="-174625" defTabSz="449280">
              <a:lnSpc>
                <a:spcPct val="100000"/>
              </a:lnSpc>
              <a:spcBef>
                <a:spcPts val="601"/>
              </a:spcBef>
              <a:buClr>
                <a:srgbClr val="000000"/>
              </a:buClr>
              <a:buFont typeface="Arial"/>
              <a:buChar char="•"/>
            </a:pPr>
            <a:endParaRPr lang="en-US" sz="2000" b="1" spc="-1" dirty="0">
              <a:solidFill>
                <a:schemeClr val="dk1"/>
              </a:solidFill>
            </a:endParaRPr>
          </a:p>
          <a:p>
            <a:pPr marL="285840" indent="-285840" defTabSz="449280">
              <a:lnSpc>
                <a:spcPct val="100000"/>
              </a:lnSpc>
              <a:spcBef>
                <a:spcPts val="601"/>
              </a:spcBef>
              <a:buClr>
                <a:srgbClr val="000000"/>
              </a:buClr>
              <a:buFont typeface="Arial"/>
              <a:buChar char="•"/>
            </a:pPr>
            <a:endParaRPr lang="en-US" sz="2000" b="1" spc="-1" dirty="0">
              <a:solidFill>
                <a:schemeClr val="dk1"/>
              </a:solidFill>
            </a:endParaRPr>
          </a:p>
          <a:p>
            <a:pPr indent="0" defTabSz="449280">
              <a:lnSpc>
                <a:spcPct val="100000"/>
              </a:lnSpc>
              <a:spcBef>
                <a:spcPts val="499"/>
              </a:spcBef>
              <a:buNone/>
              <a:tabLst>
                <a:tab pos="0" algn="l"/>
              </a:tabLst>
            </a:pPr>
            <a:endParaRPr lang="de-DE" sz="1600" b="0" strike="noStrike" spc="-1" dirty="0">
              <a:solidFill>
                <a:schemeClr val="dk1"/>
              </a:solidFill>
              <a:latin typeface="Times New Roman"/>
            </a:endParaRPr>
          </a:p>
        </p:txBody>
      </p:sp>
      <p:sp>
        <p:nvSpPr>
          <p:cNvPr id="2" name="Footer Placeholder 1">
            <a:extLst>
              <a:ext uri="{FF2B5EF4-FFF2-40B4-BE49-F238E27FC236}">
                <a16:creationId xmlns:a16="http://schemas.microsoft.com/office/drawing/2014/main" id="{308A6D8E-6D45-013D-AC32-05089F5FCEAB}"/>
              </a:ext>
            </a:extLst>
          </p:cNvPr>
          <p:cNvSpPr>
            <a:spLocks noGrp="1"/>
          </p:cNvSpPr>
          <p:nvPr>
            <p:ph type="ftr" idx="4"/>
          </p:nvPr>
        </p:nvSpPr>
        <p:spPr/>
        <p:txBody>
          <a:bodyPr/>
          <a:lstStyle/>
          <a:p>
            <a:r>
              <a:rPr lang="de-DE"/>
              <a:t>Volker Jungnickel, Fraunhofer HHI</a:t>
            </a:r>
            <a:endParaRPr lang="de-DE" dirty="0"/>
          </a:p>
        </p:txBody>
      </p:sp>
      <p:sp>
        <p:nvSpPr>
          <p:cNvPr id="3" name="Slide Number Placeholder 2">
            <a:extLst>
              <a:ext uri="{FF2B5EF4-FFF2-40B4-BE49-F238E27FC236}">
                <a16:creationId xmlns:a16="http://schemas.microsoft.com/office/drawing/2014/main" id="{F52CC98A-EBFC-DCEF-4448-51A80C2EB383}"/>
              </a:ext>
            </a:extLst>
          </p:cNvPr>
          <p:cNvSpPr>
            <a:spLocks noGrp="1"/>
          </p:cNvSpPr>
          <p:nvPr>
            <p:ph type="sldNum" idx="5"/>
          </p:nvPr>
        </p:nvSpPr>
        <p:spPr/>
        <p:txBody>
          <a:bodyPr/>
          <a:lstStyle/>
          <a:p>
            <a:fld id="{622A89ED-BA48-469F-B252-92E9E4E37020}" type="slidenum">
              <a:rPr lang="en-GB" smtClean="0"/>
              <a:t>56</a:t>
            </a:fld>
            <a:endParaRPr lang="en-GB"/>
          </a:p>
        </p:txBody>
      </p:sp>
      <p:sp>
        <p:nvSpPr>
          <p:cNvPr id="4" name="Date Placeholder 3">
            <a:extLst>
              <a:ext uri="{FF2B5EF4-FFF2-40B4-BE49-F238E27FC236}">
                <a16:creationId xmlns:a16="http://schemas.microsoft.com/office/drawing/2014/main" id="{5407F781-8CB7-FD5D-6D9A-A12EE92A1166}"/>
              </a:ext>
            </a:extLst>
          </p:cNvPr>
          <p:cNvSpPr>
            <a:spLocks noGrp="1"/>
          </p:cNvSpPr>
          <p:nvPr>
            <p:ph type="dt" idx="6"/>
          </p:nvPr>
        </p:nvSpPr>
        <p:spPr/>
        <p:txBody>
          <a:bodyPr/>
          <a:lstStyle/>
          <a:p>
            <a:r>
              <a:rPr lang="de-DE"/>
              <a:t>September 2025</a:t>
            </a:r>
          </a:p>
        </p:txBody>
      </p:sp>
    </p:spTree>
    <p:extLst>
      <p:ext uri="{BB962C8B-B14F-4D97-AF65-F5344CB8AC3E}">
        <p14:creationId xmlns:p14="http://schemas.microsoft.com/office/powerpoint/2010/main" val="238116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E755-AFD2-F943-A007-AC0CCCAD1FC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DA314A-8F27-F19F-4E17-4B42F43047DD}"/>
              </a:ext>
            </a:extLst>
          </p:cNvPr>
          <p:cNvSpPr>
            <a:spLocks noGrp="1"/>
          </p:cNvSpPr>
          <p:nvPr>
            <p:ph type="title"/>
          </p:nvPr>
        </p:nvSpPr>
        <p:spPr/>
        <p:txBody>
          <a:bodyPr/>
          <a:lstStyle/>
          <a:p>
            <a:r>
              <a:rPr lang="en-US" altLang="en-US" dirty="0"/>
              <a:t>UCM TIG Closing report for September 2025</a:t>
            </a:r>
            <a:endParaRPr lang="en-US" sz="2000" dirty="0"/>
          </a:p>
        </p:txBody>
      </p:sp>
      <p:sp>
        <p:nvSpPr>
          <p:cNvPr id="7" name="Content Placeholder 6">
            <a:extLst>
              <a:ext uri="{FF2B5EF4-FFF2-40B4-BE49-F238E27FC236}">
                <a16:creationId xmlns:a16="http://schemas.microsoft.com/office/drawing/2014/main" id="{4941046D-9848-6807-4D8D-172B8A6D71A3}"/>
              </a:ext>
            </a:extLst>
          </p:cNvPr>
          <p:cNvSpPr>
            <a:spLocks noGrp="1"/>
          </p:cNvSpPr>
          <p:nvPr>
            <p:ph idx="1"/>
          </p:nvPr>
        </p:nvSpPr>
        <p:spPr>
          <a:xfrm>
            <a:off x="900851" y="1762738"/>
            <a:ext cx="10363200" cy="4114800"/>
          </a:xfrm>
        </p:spPr>
        <p:txBody>
          <a:bodyPr/>
          <a:lstStyle/>
          <a:p>
            <a:pPr marL="0" indent="0" defTabSz="268288">
              <a:spcBef>
                <a:spcPts val="0"/>
              </a:spcBef>
              <a:buClr>
                <a:srgbClr val="000000"/>
              </a:buClr>
              <a:buNone/>
              <a:tabLst>
                <a:tab pos="898525" algn="l"/>
              </a:tabLst>
            </a:pPr>
            <a:r>
              <a:rPr lang="en-US" altLang="en-US" sz="2000" dirty="0">
                <a:highlight>
                  <a:srgbClr val="FFFFFF"/>
                </a:highlight>
              </a:rPr>
              <a:t>Goals for November</a:t>
            </a:r>
          </a:p>
          <a:p>
            <a:pPr defTabSz="268288">
              <a:spcBef>
                <a:spcPts val="0"/>
              </a:spcBef>
              <a:buClr>
                <a:srgbClr val="000000"/>
              </a:buClr>
              <a:tabLst>
                <a:tab pos="898525" algn="l"/>
              </a:tabLst>
            </a:pPr>
            <a:r>
              <a:rPr lang="en-US" sz="2000" spc="-1" dirty="0">
                <a:solidFill>
                  <a:schemeClr val="dk1"/>
                </a:solidFill>
              </a:rPr>
              <a:t>Start to create UCM TIG report </a:t>
            </a:r>
          </a:p>
          <a:p>
            <a:pPr lvl="1" defTabSz="268288">
              <a:spcBef>
                <a:spcPts val="0"/>
              </a:spcBef>
              <a:buClr>
                <a:srgbClr val="000000"/>
              </a:buClr>
              <a:tabLst>
                <a:tab pos="898525" algn="l"/>
              </a:tabLst>
            </a:pPr>
            <a:r>
              <a:rPr lang="en-US" sz="1800" spc="-1" dirty="0">
                <a:solidFill>
                  <a:schemeClr val="dk1"/>
                </a:solidFill>
              </a:rPr>
              <a:t>Agree on </a:t>
            </a:r>
            <a:r>
              <a:rPr lang="en-US" sz="1800" spc="-1" dirty="0" err="1">
                <a:solidFill>
                  <a:schemeClr val="dk1"/>
                </a:solidFill>
              </a:rPr>
              <a:t>ToC</a:t>
            </a:r>
            <a:r>
              <a:rPr lang="en-US" sz="1800" spc="-1" dirty="0">
                <a:solidFill>
                  <a:schemeClr val="dk1"/>
                </a:solidFill>
              </a:rPr>
              <a:t> and identify key contributors</a:t>
            </a:r>
          </a:p>
          <a:p>
            <a:pPr defTabSz="268288">
              <a:spcBef>
                <a:spcPts val="0"/>
              </a:spcBef>
              <a:buClr>
                <a:srgbClr val="000000"/>
              </a:buClr>
              <a:tabLst>
                <a:tab pos="898525" algn="l"/>
              </a:tabLst>
            </a:pPr>
            <a:r>
              <a:rPr lang="en-US" sz="2000" spc="-1" dirty="0">
                <a:solidFill>
                  <a:schemeClr val="dk1"/>
                </a:solidFill>
                <a:highlight>
                  <a:srgbClr val="FFFFFF"/>
                </a:highlight>
              </a:rPr>
              <a:t>Finish officer election</a:t>
            </a:r>
          </a:p>
          <a:p>
            <a:pPr defTabSz="268288">
              <a:spcBef>
                <a:spcPts val="0"/>
              </a:spcBef>
              <a:buClr>
                <a:srgbClr val="000000"/>
              </a:buClr>
              <a:tabLst>
                <a:tab pos="898525" algn="l"/>
              </a:tabLst>
            </a:pPr>
            <a:r>
              <a:rPr lang="en-US" sz="2000" spc="-1" dirty="0">
                <a:solidFill>
                  <a:schemeClr val="dk1"/>
                </a:solidFill>
              </a:rPr>
              <a:t>Continue technical contributions</a:t>
            </a:r>
          </a:p>
          <a:p>
            <a:pPr lvl="1" defTabSz="268288">
              <a:spcBef>
                <a:spcPts val="0"/>
              </a:spcBef>
              <a:buClr>
                <a:srgbClr val="000000"/>
              </a:buClr>
              <a:tabLst>
                <a:tab pos="898525" algn="l"/>
              </a:tabLst>
            </a:pPr>
            <a:r>
              <a:rPr lang="en-US" sz="1800" spc="-1" dirty="0" err="1">
                <a:solidFill>
                  <a:schemeClr val="dk1"/>
                </a:solidFill>
              </a:rPr>
              <a:t>SoA</a:t>
            </a:r>
            <a:r>
              <a:rPr lang="en-US" sz="1800" spc="-1" dirty="0">
                <a:solidFill>
                  <a:schemeClr val="dk1"/>
                </a:solidFill>
              </a:rPr>
              <a:t> channel models in 802.11, other SDOs and research community</a:t>
            </a:r>
          </a:p>
          <a:p>
            <a:pPr lvl="1" defTabSz="268288">
              <a:spcBef>
                <a:spcPts val="0"/>
              </a:spcBef>
              <a:buClr>
                <a:srgbClr val="000000"/>
              </a:buClr>
              <a:tabLst>
                <a:tab pos="898525" algn="l"/>
              </a:tabLst>
            </a:pPr>
            <a:r>
              <a:rPr lang="en-US" sz="1800" spc="-1" dirty="0">
                <a:solidFill>
                  <a:schemeClr val="dk1"/>
                </a:solidFill>
              </a:rPr>
              <a:t>Identify use cases </a:t>
            </a:r>
            <a:r>
              <a:rPr lang="en-US" sz="1800" spc="-1">
                <a:solidFill>
                  <a:schemeClr val="dk1"/>
                </a:solidFill>
              </a:rPr>
              <a:t>where existing </a:t>
            </a:r>
            <a:r>
              <a:rPr lang="en-US" sz="1800" spc="-1" dirty="0">
                <a:solidFill>
                  <a:schemeClr val="dk1"/>
                </a:solidFill>
              </a:rPr>
              <a:t>models do not work </a:t>
            </a:r>
          </a:p>
          <a:p>
            <a:pPr lvl="1" defTabSz="268288">
              <a:spcBef>
                <a:spcPts val="0"/>
              </a:spcBef>
              <a:buClr>
                <a:srgbClr val="000000"/>
              </a:buClr>
              <a:tabLst>
                <a:tab pos="898525" algn="l"/>
              </a:tabLst>
            </a:pPr>
            <a:r>
              <a:rPr lang="en-US" sz="1800" spc="-1" dirty="0">
                <a:solidFill>
                  <a:schemeClr val="dk1"/>
                </a:solidFill>
              </a:rPr>
              <a:t>Write-up formal description of the UCM</a:t>
            </a:r>
          </a:p>
          <a:p>
            <a:pPr lvl="1" defTabSz="268288">
              <a:spcBef>
                <a:spcPts val="0"/>
              </a:spcBef>
              <a:buClr>
                <a:srgbClr val="000000"/>
              </a:buClr>
              <a:tabLst>
                <a:tab pos="898525" algn="l"/>
              </a:tabLst>
            </a:pPr>
            <a:r>
              <a:rPr lang="en-US" sz="1800" spc="-1" dirty="0">
                <a:solidFill>
                  <a:schemeClr val="dk1"/>
                </a:solidFill>
              </a:rPr>
              <a:t>Review existing measurement results for relevant use cases</a:t>
            </a:r>
          </a:p>
          <a:p>
            <a:pPr marL="0" indent="0" defTabSz="268288">
              <a:spcBef>
                <a:spcPts val="0"/>
              </a:spcBef>
              <a:buClr>
                <a:srgbClr val="000000"/>
              </a:buClr>
              <a:buNone/>
              <a:tabLst>
                <a:tab pos="898525" algn="l"/>
              </a:tabLst>
            </a:pPr>
            <a:endParaRPr lang="en-US" sz="2000" spc="-1" dirty="0">
              <a:solidFill>
                <a:schemeClr val="dk1"/>
              </a:solidFill>
            </a:endParaRPr>
          </a:p>
          <a:p>
            <a:pPr marL="0" indent="0">
              <a:spcBef>
                <a:spcPts val="0"/>
              </a:spcBef>
              <a:buNone/>
              <a:defRPr/>
            </a:pPr>
            <a:r>
              <a:rPr lang="en-US" altLang="en-US" sz="2000" dirty="0">
                <a:highlight>
                  <a:srgbClr val="FFFFFF"/>
                </a:highlight>
              </a:rPr>
              <a:t>3 Teleconferences: WEDNESDAY Oct. 8, Oct. 22 and Nov. 4, 10-11 a.m. ET</a:t>
            </a:r>
          </a:p>
          <a:p>
            <a:pPr lvl="1">
              <a:spcBef>
                <a:spcPts val="0"/>
              </a:spcBef>
              <a:defRPr/>
            </a:pPr>
            <a:r>
              <a:rPr lang="en-US" altLang="en-US" sz="1800" dirty="0">
                <a:highlight>
                  <a:srgbClr val="FFFFFF"/>
                </a:highlight>
              </a:rPr>
              <a:t>Continue technical presentations and discussions</a:t>
            </a:r>
          </a:p>
          <a:p>
            <a:pPr lvl="1">
              <a:spcBef>
                <a:spcPts val="0"/>
              </a:spcBef>
              <a:defRPr/>
            </a:pPr>
            <a:r>
              <a:rPr lang="en-US" altLang="en-US" sz="1800" dirty="0">
                <a:highlight>
                  <a:srgbClr val="FFFFFF"/>
                </a:highlight>
              </a:rPr>
              <a:t>Identify missing items and issue Call for Contributions at the November meeting</a:t>
            </a:r>
          </a:p>
          <a:p>
            <a:pPr marL="0" indent="0" defTabSz="268288">
              <a:spcBef>
                <a:spcPts val="601"/>
              </a:spcBef>
              <a:buClr>
                <a:srgbClr val="000000"/>
              </a:buClr>
              <a:buNone/>
              <a:tabLst>
                <a:tab pos="898525" algn="l"/>
              </a:tabLst>
            </a:pPr>
            <a:endParaRPr lang="en-US" altLang="en-US" sz="2000" dirty="0">
              <a:highlight>
                <a:srgbClr val="FFFFFF"/>
              </a:highlight>
            </a:endParaRPr>
          </a:p>
          <a:p>
            <a:pPr marL="0" indent="0" defTabSz="268288">
              <a:spcBef>
                <a:spcPts val="0"/>
              </a:spcBef>
              <a:buClr>
                <a:srgbClr val="000000"/>
              </a:buClr>
              <a:buNone/>
              <a:tabLst>
                <a:tab pos="898525" algn="l"/>
              </a:tabLst>
            </a:pPr>
            <a:r>
              <a:rPr lang="en-US" sz="2000" spc="-1" dirty="0">
                <a:solidFill>
                  <a:schemeClr val="dk1"/>
                </a:solidFill>
              </a:rPr>
              <a:t>Any contribution in the </a:t>
            </a:r>
            <a:r>
              <a:rPr lang="en-US" sz="2000" spc="-1" dirty="0">
                <a:solidFill>
                  <a:schemeClr val="dk1"/>
                </a:solidFill>
                <a:hlinkClick r:id="rId2"/>
              </a:rPr>
              <a:t>charter of UCM TIG </a:t>
            </a:r>
            <a:r>
              <a:rPr lang="en-US" sz="2000" spc="-1" dirty="0">
                <a:solidFill>
                  <a:schemeClr val="dk1"/>
                </a:solidFill>
              </a:rPr>
              <a:t>is welcome!</a:t>
            </a:r>
            <a:endParaRPr lang="en-US" sz="2200" spc="-1" dirty="0">
              <a:solidFill>
                <a:schemeClr val="dk1"/>
              </a:solidFill>
            </a:endParaRPr>
          </a:p>
          <a:p>
            <a:pPr defTabSz="268288">
              <a:spcBef>
                <a:spcPts val="0"/>
              </a:spcBef>
              <a:buClr>
                <a:srgbClr val="000000"/>
              </a:buClr>
              <a:tabLst>
                <a:tab pos="898525" algn="l"/>
              </a:tabLst>
            </a:pPr>
            <a:endParaRPr lang="en-US" sz="2200" spc="-1" dirty="0">
              <a:solidFill>
                <a:schemeClr val="dk1"/>
              </a:solidFill>
            </a:endParaRPr>
          </a:p>
          <a:p>
            <a:pPr>
              <a:lnSpc>
                <a:spcPct val="150000"/>
              </a:lnSpc>
              <a:spcBef>
                <a:spcPts val="0"/>
              </a:spcBef>
              <a:defRPr/>
            </a:pPr>
            <a:endParaRPr lang="en-US" altLang="en-US" sz="2000" dirty="0">
              <a:highlight>
                <a:srgbClr val="FFFFFF"/>
              </a:highlight>
            </a:endParaRPr>
          </a:p>
          <a:p>
            <a:pPr>
              <a:lnSpc>
                <a:spcPct val="150000"/>
              </a:lnSpc>
              <a:spcBef>
                <a:spcPts val="0"/>
              </a:spcBef>
              <a:defRPr/>
            </a:pPr>
            <a:endParaRPr lang="en-US" altLang="en-US" sz="2200" b="0" dirty="0">
              <a:highlight>
                <a:srgbClr val="FFFFFF"/>
              </a:highlight>
            </a:endParaRPr>
          </a:p>
          <a:p>
            <a:pPr>
              <a:lnSpc>
                <a:spcPct val="150000"/>
              </a:lnSpc>
              <a:spcBef>
                <a:spcPts val="0"/>
              </a:spcBef>
              <a:defRPr/>
            </a:pPr>
            <a:endParaRPr lang="en-US" sz="2000" dirty="0">
              <a:highlight>
                <a:srgbClr val="FFFFFF"/>
              </a:highlight>
            </a:endParaRPr>
          </a:p>
          <a:p>
            <a:pPr marL="457200" indent="-457200">
              <a:lnSpc>
                <a:spcPct val="150000"/>
              </a:lnSpc>
              <a:spcBef>
                <a:spcPts val="0"/>
              </a:spcBef>
              <a:defRPr/>
            </a:pPr>
            <a:endParaRPr lang="en-US" dirty="0"/>
          </a:p>
        </p:txBody>
      </p:sp>
      <p:sp>
        <p:nvSpPr>
          <p:cNvPr id="2" name="Footer Placeholder 1">
            <a:extLst>
              <a:ext uri="{FF2B5EF4-FFF2-40B4-BE49-F238E27FC236}">
                <a16:creationId xmlns:a16="http://schemas.microsoft.com/office/drawing/2014/main" id="{1BC2DB63-D8BB-8432-F4B4-8DC0E2F98339}"/>
              </a:ext>
            </a:extLst>
          </p:cNvPr>
          <p:cNvSpPr>
            <a:spLocks noGrp="1"/>
          </p:cNvSpPr>
          <p:nvPr>
            <p:ph type="ftr" idx="14"/>
          </p:nvPr>
        </p:nvSpPr>
        <p:spPr/>
        <p:txBody>
          <a:bodyPr/>
          <a:lstStyle/>
          <a:p>
            <a:r>
              <a:rPr lang="en-GB"/>
              <a:t>Volker Jungnickel, Fraunhofer HHI</a:t>
            </a:r>
            <a:endParaRPr lang="en-GB" dirty="0"/>
          </a:p>
        </p:txBody>
      </p:sp>
      <p:sp>
        <p:nvSpPr>
          <p:cNvPr id="5" name="Slide Number Placeholder 4">
            <a:extLst>
              <a:ext uri="{FF2B5EF4-FFF2-40B4-BE49-F238E27FC236}">
                <a16:creationId xmlns:a16="http://schemas.microsoft.com/office/drawing/2014/main" id="{079D19C1-7BBD-255F-5158-BEADD81E073C}"/>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67CEA2C6-ABE1-C3D0-BBE9-68A76F76A5A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90804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2025-09-17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BD970A06-32A4-C716-3FAD-DAA68D8DC64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7F74E3C-5B49-6913-789C-F8D1CEE2EE6B}"/>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1CFE75F1-1885-A9EF-AB78-0D3685CA6FE1}"/>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42775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1-7, 2025 – Montreal, QC, CA</a:t>
            </a:r>
          </a:p>
          <a:p>
            <a:pPr lvl="1"/>
            <a:r>
              <a:rPr lang="en-US" dirty="0"/>
              <a:t>March 14-20, 2026 – Shenzhen, CN</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A2DDFFA1-7E21-1C51-BDEE-7741C50AB0F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2F1FE02-80F3-4A1C-73E6-882E813CB52C}"/>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4" name="Date Placeholder 3">
            <a:extLst>
              <a:ext uri="{FF2B5EF4-FFF2-40B4-BE49-F238E27FC236}">
                <a16:creationId xmlns:a16="http://schemas.microsoft.com/office/drawing/2014/main" id="{307F189D-F8E2-3424-FD4B-A7F506C79A2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7175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6887991B-64F8-923F-6530-CCF3CE246822}"/>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68AD5BD2-4F4A-DC22-3B68-A60021D5CF04}"/>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Date Placeholder 4">
            <a:extLst>
              <a:ext uri="{FF2B5EF4-FFF2-40B4-BE49-F238E27FC236}">
                <a16:creationId xmlns:a16="http://schemas.microsoft.com/office/drawing/2014/main" id="{95C4EEB5-984C-1368-BF09-C8C559D14D5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08885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June 26, 2025 (next Oct. 2025)</a:t>
            </a:r>
          </a:p>
          <a:p>
            <a:pPr lvl="1">
              <a:lnSpc>
                <a:spcPct val="80000"/>
              </a:lnSpc>
              <a:defRPr/>
            </a:pPr>
            <a:r>
              <a:rPr lang="en-US" sz="1600" dirty="0"/>
              <a:t>Joint in-person leadership meeting: July 26, 2025</a:t>
            </a:r>
          </a:p>
          <a:p>
            <a:pPr lvl="1">
              <a:lnSpc>
                <a:spcPct val="80000"/>
              </a:lnSpc>
              <a:defRPr/>
            </a:pPr>
            <a:r>
              <a:rPr lang="en-US" sz="1600" dirty="0"/>
              <a:t>DETNET-TSN Workshop: July 26, 2025</a:t>
            </a:r>
          </a:p>
          <a:p>
            <a:pPr lvl="1">
              <a:lnSpc>
                <a:spcPct val="80000"/>
              </a:lnSpc>
              <a:defRPr/>
            </a:pPr>
            <a:endParaRPr lang="en-US" sz="1600" dirty="0"/>
          </a:p>
        </p:txBody>
      </p:sp>
      <p:sp>
        <p:nvSpPr>
          <p:cNvPr id="2" name="Footer Placeholder 1">
            <a:extLst>
              <a:ext uri="{FF2B5EF4-FFF2-40B4-BE49-F238E27FC236}">
                <a16:creationId xmlns:a16="http://schemas.microsoft.com/office/drawing/2014/main" id="{46BF01CE-B1F5-9EB6-AF88-F07D650794E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9C111C2-1532-41BC-371E-EED6F7AC5B37}"/>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77EA2CDC-4D2F-5FBC-EACC-A00C6523234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74885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Nothing recently</a:t>
            </a:r>
          </a:p>
        </p:txBody>
      </p:sp>
      <p:sp>
        <p:nvSpPr>
          <p:cNvPr id="2" name="Footer Placeholder 1">
            <a:extLst>
              <a:ext uri="{FF2B5EF4-FFF2-40B4-BE49-F238E27FC236}">
                <a16:creationId xmlns:a16="http://schemas.microsoft.com/office/drawing/2014/main" id="{83DB87D2-850C-8F82-F5E5-9526E5F1B1A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52C81BB-00E9-9165-8F19-A1E33A79552D}"/>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596F1F4C-34EE-551B-E58E-41A812F48E8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06365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124 November 1-7,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895215382"/>
              </p:ext>
            </p:extLst>
          </p:nvPr>
        </p:nvGraphicFramePr>
        <p:xfrm>
          <a:off x="2607221" y="2574504"/>
          <a:ext cx="6977557" cy="221032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webbotauth</a:t>
                      </a:r>
                      <a:endParaRPr lang="en-US" dirty="0"/>
                    </a:p>
                  </a:txBody>
                  <a:tcPr anchor="ctr"/>
                </a:tc>
                <a:tc>
                  <a:txBody>
                    <a:bodyPr/>
                    <a:lstStyle/>
                    <a:p>
                      <a:r>
                        <a:rPr lang="en-US" dirty="0"/>
                        <a:t>Web Bot Auth</a:t>
                      </a:r>
                    </a:p>
                  </a:txBody>
                  <a:tcPr anchor="ctr"/>
                </a:tc>
                <a:extLst>
                  <a:ext uri="{0D108BD9-81ED-4DB2-BD59-A6C34878D82A}">
                    <a16:rowId xmlns:a16="http://schemas.microsoft.com/office/drawing/2014/main" val="343337399"/>
                  </a:ext>
                </a:extLst>
              </a:tr>
              <a:tr h="523416">
                <a:tc>
                  <a:txBody>
                    <a:bodyPr/>
                    <a:lstStyle/>
                    <a:p>
                      <a:r>
                        <a:rPr lang="en-US" dirty="0">
                          <a:hlinkClick r:id="rId5"/>
                        </a:rPr>
                        <a:t>expat</a:t>
                      </a:r>
                      <a:endParaRPr lang="en-US" dirty="0"/>
                    </a:p>
                  </a:txBody>
                  <a:tcPr anchor="ctr"/>
                </a:tc>
                <a:tc>
                  <a:txBody>
                    <a:bodyPr/>
                    <a:lstStyle/>
                    <a:p>
                      <a:r>
                        <a:rPr lang="en-US" dirty="0"/>
                        <a:t>TLS Exported Attestation</a:t>
                      </a:r>
                    </a:p>
                  </a:txBody>
                  <a:tcPr anchor="ctr"/>
                </a:tc>
                <a:extLst>
                  <a:ext uri="{0D108BD9-81ED-4DB2-BD59-A6C34878D82A}">
                    <a16:rowId xmlns:a16="http://schemas.microsoft.com/office/drawing/2014/main" val="3624949388"/>
                  </a:ext>
                </a:extLst>
              </a:tr>
              <a:tr h="523416">
                <a:tc>
                  <a:txBody>
                    <a:bodyPr/>
                    <a:lstStyle/>
                    <a:p>
                      <a:r>
                        <a:rPr lang="en-US" dirty="0" err="1">
                          <a:hlinkClick r:id="rId6"/>
                        </a:rPr>
                        <a:t>fantel</a:t>
                      </a:r>
                      <a:endParaRPr lang="en-US" dirty="0"/>
                    </a:p>
                  </a:txBody>
                  <a:tcPr anchor="ctr"/>
                </a:tc>
                <a:tc>
                  <a:txBody>
                    <a:bodyPr/>
                    <a:lstStyle/>
                    <a:p>
                      <a:r>
                        <a:rPr lang="en-US" dirty="0"/>
                        <a:t>Fast Notification for Traffic Engineering and Load Balancing</a:t>
                      </a:r>
                    </a:p>
                  </a:txBody>
                  <a:tcPr anchor="ctr"/>
                </a:tc>
                <a:extLst>
                  <a:ext uri="{0D108BD9-81ED-4DB2-BD59-A6C34878D82A}">
                    <a16:rowId xmlns:a16="http://schemas.microsoft.com/office/drawing/2014/main" val="3019601299"/>
                  </a:ext>
                </a:extLst>
              </a:tr>
              <a:tr h="523416">
                <a:tc>
                  <a:txBody>
                    <a:bodyPr/>
                    <a:lstStyle/>
                    <a:p>
                      <a:r>
                        <a:rPr lang="en-US" dirty="0" err="1">
                          <a:hlinkClick r:id="rId7"/>
                        </a:rPr>
                        <a:t>ptth</a:t>
                      </a:r>
                      <a:endParaRPr lang="en-US" dirty="0"/>
                    </a:p>
                  </a:txBody>
                  <a:tcPr anchor="ctr"/>
                </a:tc>
                <a:tc>
                  <a:txBody>
                    <a:bodyPr/>
                    <a:lstStyle/>
                    <a:p>
                      <a:r>
                        <a:rPr lang="en-US" dirty="0"/>
                        <a:t>Protocol for Transposed Transactions over HTTP</a:t>
                      </a:r>
                    </a:p>
                  </a:txBody>
                  <a:tcPr anchor="ctr"/>
                </a:tc>
                <a:extLst>
                  <a:ext uri="{0D108BD9-81ED-4DB2-BD59-A6C34878D82A}">
                    <a16:rowId xmlns:a16="http://schemas.microsoft.com/office/drawing/2014/main" val="2632959722"/>
                  </a:ext>
                </a:extLst>
              </a:tr>
            </a:tbl>
          </a:graphicData>
        </a:graphic>
      </p:graphicFrame>
      <p:sp>
        <p:nvSpPr>
          <p:cNvPr id="3" name="Footer Placeholder 2">
            <a:extLst>
              <a:ext uri="{FF2B5EF4-FFF2-40B4-BE49-F238E27FC236}">
                <a16:creationId xmlns:a16="http://schemas.microsoft.com/office/drawing/2014/main" id="{67526F86-BDEE-45A3-2B2F-1DF1266E597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09898DEB-819E-54C4-436E-36EECB9CB95E}"/>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Date Placeholder 4">
            <a:extLst>
              <a:ext uri="{FF2B5EF4-FFF2-40B4-BE49-F238E27FC236}">
                <a16:creationId xmlns:a16="http://schemas.microsoft.com/office/drawing/2014/main" id="{9213C49E-9739-97FE-50A2-0F70C119EC4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02924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24926401"/>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pPr>
                        <a:buNone/>
                      </a:pPr>
                      <a:r>
                        <a:rPr lang="en-US" dirty="0">
                          <a:hlinkClick r:id="rId6"/>
                        </a:rPr>
                        <a:t>ccwg</a:t>
                      </a:r>
                      <a:r>
                        <a:rPr lang="en-US" dirty="0"/>
                        <a:t> </a:t>
                      </a:r>
                    </a:p>
                  </a:txBody>
                  <a:tcPr anchor="ctr"/>
                </a:tc>
                <a:tc>
                  <a:txBody>
                    <a:bodyPr/>
                    <a:lstStyle/>
                    <a:p>
                      <a:pPr>
                        <a:buNone/>
                      </a:pPr>
                      <a:r>
                        <a:rPr lang="en-US" dirty="0">
                          <a:hlinkClick r:id="rId7"/>
                        </a:rPr>
                        <a:t>Congestion Control Working Group</a:t>
                      </a:r>
                      <a:endParaRPr lang="en-US" dirty="0"/>
                    </a:p>
                  </a:txBody>
                  <a:tcPr anchor="ctr"/>
                </a:tc>
                <a:extLst>
                  <a:ext uri="{0D108BD9-81ED-4DB2-BD59-A6C34878D82A}">
                    <a16:rowId xmlns:a16="http://schemas.microsoft.com/office/drawing/2014/main" val="3522645134"/>
                  </a:ext>
                </a:extLst>
              </a:tr>
              <a:tr h="496614">
                <a:tc>
                  <a:txBody>
                    <a:bodyPr/>
                    <a:lstStyle/>
                    <a:p>
                      <a:r>
                        <a:rPr lang="en-US" dirty="0">
                          <a:hlinkClick r:id="rId8"/>
                        </a:rPr>
                        <a:t>cose</a:t>
                      </a:r>
                      <a:endParaRPr lang="en-US" dirty="0"/>
                    </a:p>
                  </a:txBody>
                  <a:tcPr anchor="ctr"/>
                </a:tc>
                <a:tc>
                  <a:txBody>
                    <a:bodyPr/>
                    <a:lstStyle/>
                    <a:p>
                      <a:r>
                        <a:rPr lang="en-US" dirty="0">
                          <a:hlinkClick r:id="rId9"/>
                        </a:rPr>
                        <a:t>CBOR Object Signing and Encryption</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dconn</a:t>
                      </a:r>
                      <a:endParaRPr lang="en-US" dirty="0"/>
                    </a:p>
                  </a:txBody>
                  <a:tcPr anchor="ctr"/>
                </a:tc>
                <a:tc>
                  <a:txBody>
                    <a:bodyPr/>
                    <a:lstStyle/>
                    <a:p>
                      <a:r>
                        <a:rPr lang="en-US" dirty="0">
                          <a:hlinkClick r:id="rId11"/>
                        </a:rPr>
                        <a:t>Domain Connect</a:t>
                      </a:r>
                      <a:endParaRPr lang="en-US" dirty="0"/>
                    </a:p>
                  </a:txBody>
                  <a:tcPr anchor="ctr"/>
                </a:tc>
                <a:extLst>
                  <a:ext uri="{0D108BD9-81ED-4DB2-BD59-A6C34878D82A}">
                    <a16:rowId xmlns:a16="http://schemas.microsoft.com/office/drawing/2014/main" val="2874618327"/>
                  </a:ext>
                </a:extLst>
              </a:tr>
              <a:tr h="496614">
                <a:tc>
                  <a:txBody>
                    <a:bodyPr/>
                    <a:lstStyle/>
                    <a:p>
                      <a:r>
                        <a:rPr lang="en-US" dirty="0" err="1">
                          <a:hlinkClick r:id="rId12"/>
                        </a:rPr>
                        <a:t>dnsop</a:t>
                      </a:r>
                      <a:endParaRPr lang="en-US" dirty="0"/>
                    </a:p>
                  </a:txBody>
                  <a:tcPr anchor="ctr"/>
                </a:tc>
                <a:tc>
                  <a:txBody>
                    <a:bodyPr/>
                    <a:lstStyle/>
                    <a:p>
                      <a:r>
                        <a:rPr lang="en-US" dirty="0">
                          <a:hlinkClick r:id="rId13"/>
                        </a:rPr>
                        <a:t>Domain Name System Operations</a:t>
                      </a:r>
                      <a:endParaRPr lang="en-US" dirty="0"/>
                    </a:p>
                  </a:txBody>
                  <a:tcPr anchor="ctr"/>
                </a:tc>
                <a:extLst>
                  <a:ext uri="{0D108BD9-81ED-4DB2-BD59-A6C34878D82A}">
                    <a16:rowId xmlns:a16="http://schemas.microsoft.com/office/drawing/2014/main" val="40187700"/>
                  </a:ext>
                </a:extLst>
              </a:tr>
              <a:tr h="496614">
                <a:tc>
                  <a:txBody>
                    <a:bodyPr/>
                    <a:lstStyle/>
                    <a:p>
                      <a:r>
                        <a:rPr lang="en-US" dirty="0" err="1">
                          <a:hlinkClick r:id="rId14"/>
                        </a:rPr>
                        <a:t>httpbis</a:t>
                      </a:r>
                      <a:endParaRPr lang="en-US" dirty="0"/>
                    </a:p>
                  </a:txBody>
                  <a:tcPr anchor="ctr"/>
                </a:tc>
                <a:tc>
                  <a:txBody>
                    <a:bodyPr/>
                    <a:lstStyle/>
                    <a:p>
                      <a:r>
                        <a:rPr lang="en-US" dirty="0">
                          <a:hlinkClick r:id="rId15"/>
                        </a:rPr>
                        <a:t>HTTP</a:t>
                      </a:r>
                      <a:endParaRPr lang="en-US" dirty="0"/>
                    </a:p>
                  </a:txBody>
                  <a:tcPr anchor="ctr"/>
                </a:tc>
                <a:extLst>
                  <a:ext uri="{0D108BD9-81ED-4DB2-BD59-A6C34878D82A}">
                    <a16:rowId xmlns:a16="http://schemas.microsoft.com/office/drawing/2014/main" val="1062457747"/>
                  </a:ext>
                </a:extLst>
              </a:tr>
              <a:tr h="496614">
                <a:tc>
                  <a:txBody>
                    <a:bodyPr/>
                    <a:lstStyle/>
                    <a:p>
                      <a:r>
                        <a:rPr lang="en-US" dirty="0" err="1">
                          <a:hlinkClick r:id="rId16"/>
                        </a:rPr>
                        <a:t>quic</a:t>
                      </a:r>
                      <a:endParaRPr lang="en-US" dirty="0"/>
                    </a:p>
                  </a:txBody>
                  <a:tcPr anchor="ctr"/>
                </a:tc>
                <a:tc>
                  <a:txBody>
                    <a:bodyPr/>
                    <a:lstStyle/>
                    <a:p>
                      <a:r>
                        <a:rPr lang="en-US" dirty="0">
                          <a:hlinkClick r:id="rId17"/>
                        </a:rPr>
                        <a:t>QUIC</a:t>
                      </a:r>
                      <a:endParaRPr lang="en-US" dirty="0"/>
                    </a:p>
                  </a:txBody>
                  <a:tcPr anchor="ctr"/>
                </a:tc>
                <a:extLst>
                  <a:ext uri="{0D108BD9-81ED-4DB2-BD59-A6C34878D82A}">
                    <a16:rowId xmlns:a16="http://schemas.microsoft.com/office/drawing/2014/main" val="2669992787"/>
                  </a:ext>
                </a:extLst>
              </a:tr>
              <a:tr h="496614">
                <a:tc>
                  <a:txBody>
                    <a:bodyPr/>
                    <a:lstStyle/>
                    <a:p>
                      <a:r>
                        <a:rPr lang="en-US" dirty="0">
                          <a:hlinkClick r:id="rId18"/>
                        </a:rPr>
                        <a:t>seal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Secure Evidence and Attestation Layer</a:t>
                      </a:r>
                      <a:endParaRPr lang="en-US" sz="1800" b="1" dirty="0"/>
                    </a:p>
                  </a:txBody>
                  <a:tcPr marL="70945" marR="70945" marT="35472" marB="35472" anchor="ctr"/>
                </a:tc>
                <a:extLst>
                  <a:ext uri="{0D108BD9-81ED-4DB2-BD59-A6C34878D82A}">
                    <a16:rowId xmlns:a16="http://schemas.microsoft.com/office/drawing/2014/main" val="4120773362"/>
                  </a:ext>
                </a:extLst>
              </a:tr>
              <a:tr h="496614">
                <a:tc>
                  <a:txBody>
                    <a:bodyPr/>
                    <a:lstStyle/>
                    <a:p>
                      <a:r>
                        <a:rPr lang="en-US" dirty="0">
                          <a:hlinkClick r:id="rId20"/>
                        </a:rPr>
                        <a:t>settle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SEcure access To Tls Local rEsources</a:t>
                      </a:r>
                      <a:endParaRPr lang="en-US" sz="1800" b="1" dirty="0"/>
                    </a:p>
                  </a:txBody>
                  <a:tcPr marL="70945" marR="70945" marT="35472" marB="35472" anchor="ctr"/>
                </a:tc>
                <a:extLst>
                  <a:ext uri="{0D108BD9-81ED-4DB2-BD59-A6C34878D82A}">
                    <a16:rowId xmlns:a16="http://schemas.microsoft.com/office/drawing/2014/main" val="939377169"/>
                  </a:ext>
                </a:extLst>
              </a:tr>
            </a:tbl>
          </a:graphicData>
        </a:graphic>
      </p:graphicFrame>
      <p:sp>
        <p:nvSpPr>
          <p:cNvPr id="3" name="Footer Placeholder 2">
            <a:extLst>
              <a:ext uri="{FF2B5EF4-FFF2-40B4-BE49-F238E27FC236}">
                <a16:creationId xmlns:a16="http://schemas.microsoft.com/office/drawing/2014/main" id="{B147E792-C943-D4B7-5C5F-EAE4E958C1A4}"/>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99E0A05D-D732-2D89-D4D8-664A93AD266F}"/>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5" name="Date Placeholder 4">
            <a:extLst>
              <a:ext uri="{FF2B5EF4-FFF2-40B4-BE49-F238E27FC236}">
                <a16:creationId xmlns:a16="http://schemas.microsoft.com/office/drawing/2014/main" id="{EB6AF5A4-3317-6FEB-4F6B-2A20755D922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99047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Newly created: IEEE 802 YANG Standing Committee</a:t>
            </a:r>
          </a:p>
          <a:p>
            <a:pPr lvl="1">
              <a:lnSpc>
                <a:spcPct val="80000"/>
              </a:lnSpc>
            </a:pPr>
            <a:r>
              <a:rPr lang="en-US" dirty="0"/>
              <a:t>Scott Mansfield is the chair</a:t>
            </a:r>
          </a:p>
          <a:p>
            <a:pPr>
              <a:lnSpc>
                <a:spcPct val="80000"/>
              </a:lnSpc>
            </a:pPr>
            <a:r>
              <a:rPr lang="en-US" dirty="0"/>
              <a:t>See </a:t>
            </a:r>
            <a:r>
              <a:rPr lang="en-US" dirty="0">
                <a:hlinkClick r:id="rId3"/>
              </a:rPr>
              <a:t>https://yangcatalog.org/</a:t>
            </a:r>
            <a:r>
              <a:rPr lang="en-US" dirty="0"/>
              <a:t> and </a:t>
            </a:r>
            <a:r>
              <a:rPr lang="en-US" dirty="0">
                <a:hlinkClick r:id="rId4"/>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CCA2CD3-F193-326A-8C2D-75D4EAC3E22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AE85072-4B93-4380-B930-C0E03B5F9591}"/>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 name="Date Placeholder 3">
            <a:extLst>
              <a:ext uri="{FF2B5EF4-FFF2-40B4-BE49-F238E27FC236}">
                <a16:creationId xmlns:a16="http://schemas.microsoft.com/office/drawing/2014/main" id="{2F7F0D89-4256-115A-76E6-9E0253B70C4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243527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endParaRPr lang="en-GB" sz="1400" dirty="0"/>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Waiting for write-up: Generic Address Assignment Option for 6LowPAN Neighbor Discovery: </a:t>
            </a:r>
            <a:r>
              <a:rPr lang="en-US" sz="1400" dirty="0">
                <a:hlinkClick r:id="rId4"/>
              </a:rPr>
              <a:t>https://datatracker.ietf.org/doc/draft-ietf-6lo-nd-gaao/</a:t>
            </a:r>
            <a:r>
              <a:rPr lang="en-US" sz="1400" dirty="0"/>
              <a:t> (September 2025)</a:t>
            </a:r>
          </a:p>
          <a:p>
            <a:pPr lvl="1">
              <a:lnSpc>
                <a:spcPct val="80000"/>
              </a:lnSpc>
              <a:spcAft>
                <a:spcPts val="600"/>
              </a:spcAft>
            </a:pPr>
            <a:r>
              <a:rPr lang="en-US" sz="1400" dirty="0"/>
              <a:t>Revised: Path-Aware Semantic Addressing (PASA) for Low power and Lossy Networks: </a:t>
            </a:r>
            <a:r>
              <a:rPr lang="en-US" sz="1400" dirty="0">
                <a:hlinkClick r:id="rId5"/>
              </a:rPr>
              <a:t>https://datatracker.ietf.org/doc/draft-ietf-6lo-path-aware-semantic-addressing/</a:t>
            </a:r>
            <a:r>
              <a:rPr lang="en-US" sz="1400" dirty="0"/>
              <a:t> (August 2025)</a:t>
            </a:r>
          </a:p>
          <a:p>
            <a:pPr lvl="1">
              <a:lnSpc>
                <a:spcPct val="80000"/>
              </a:lnSpc>
              <a:spcAft>
                <a:spcPts val="600"/>
              </a:spcAft>
            </a:pPr>
            <a:r>
              <a:rPr lang="en-US" sz="1400" dirty="0"/>
              <a:t>RFC Editor’s queue: IPv6 Neighbor Discovery Prefix Registration: </a:t>
            </a:r>
            <a:r>
              <a:rPr lang="en-US" sz="1400" dirty="0">
                <a:hlinkClick r:id="rId6"/>
              </a:rPr>
              <a:t>https://datatracker.ietf.org/doc/draft-ietf-6lo-prefix-registration/</a:t>
            </a:r>
            <a:r>
              <a:rPr lang="en-US" sz="1400" dirty="0"/>
              <a:t> (August 2025)</a:t>
            </a:r>
          </a:p>
        </p:txBody>
      </p:sp>
      <p:sp>
        <p:nvSpPr>
          <p:cNvPr id="2" name="Footer Placeholder 1">
            <a:extLst>
              <a:ext uri="{FF2B5EF4-FFF2-40B4-BE49-F238E27FC236}">
                <a16:creationId xmlns:a16="http://schemas.microsoft.com/office/drawing/2014/main" id="{24A8FFA3-A69D-184A-D1EC-2E38B6E6C4B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2D1C544-C5B4-D478-ED84-BD5BE60C6861}"/>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94AFC5F7-BC89-15EC-7A84-8C60339D3CA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191709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a:xfrm>
            <a:off x="2209800" y="1981200"/>
            <a:ext cx="7772400" cy="4114800"/>
          </a:xfrm>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39733E3-68C8-647A-E76B-F5B63FA01C2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06E63BC-4269-CFCC-C558-E375FA48E949}"/>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77D73AE2-CFBF-A466-2CF8-43E997501C9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25755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a:xfrm>
            <a:off x="2209800" y="1600200"/>
            <a:ext cx="7772400" cy="4114800"/>
          </a:xfrm>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IESG Evaluation with1 DISCUSS: The </a:t>
            </a:r>
            <a:r>
              <a:rPr lang="en-US" sz="1400" dirty="0" err="1"/>
              <a:t>eap.arpa</a:t>
            </a:r>
            <a:r>
              <a:rPr lang="en-US" sz="1400" dirty="0"/>
              <a:t> domain and EAP provisioning: </a:t>
            </a:r>
            <a:r>
              <a:rPr lang="en-US" sz="1400" dirty="0">
                <a:hlinkClick r:id="rId4"/>
              </a:rPr>
              <a:t>https://datatracker.ietf.org/doc/draft-ietf-emu-eap-arpa/</a:t>
            </a:r>
            <a:r>
              <a:rPr lang="en-US" sz="1400" dirty="0"/>
              <a:t> (September 2025)</a:t>
            </a:r>
          </a:p>
          <a:p>
            <a:pPr lvl="1">
              <a:lnSpc>
                <a:spcPct val="80000"/>
              </a:lnSpc>
              <a:spcAft>
                <a:spcPts val="600"/>
              </a:spcAft>
            </a:pPr>
            <a:r>
              <a:rPr lang="en-US" sz="1400" dirty="0"/>
              <a:t>In IESG Evaluation with 3 DISCUSS: Bootstrapped TLS Authentication with Proof of Knowledge (TLS-POK): </a:t>
            </a:r>
            <a:r>
              <a:rPr lang="en-US" sz="1400" dirty="0">
                <a:hlinkClick r:id="rId5"/>
              </a:rPr>
              <a:t>https://datatracker.ietf.org/doc/draft-ietf-emu-bootstrapped-tls/</a:t>
            </a:r>
            <a:r>
              <a:rPr lang="en-US" sz="1400" dirty="0"/>
              <a:t> (September 2025)</a:t>
            </a:r>
          </a:p>
          <a:p>
            <a:pPr lvl="1">
              <a:lnSpc>
                <a:spcPct val="80000"/>
              </a:lnSpc>
              <a:spcAft>
                <a:spcPts val="600"/>
              </a:spcAft>
            </a:pPr>
            <a:r>
              <a:rPr lang="en-US" sz="1400" dirty="0"/>
              <a:t>Waiting for Write-up: Using the Extensible Authentication Protocol (EAP) with Ephemeral Diffie-Hellman over COSE (EDHOC): </a:t>
            </a:r>
            <a:r>
              <a:rPr lang="en-US" sz="1400" dirty="0">
                <a:hlinkClick r:id="rId6"/>
              </a:rPr>
              <a:t>https://datatracker.ietf.org/doc/draft-ietf-emu-eap-edhoc/</a:t>
            </a:r>
            <a:r>
              <a:rPr lang="en-US" sz="1400" dirty="0"/>
              <a:t> (June 2025)</a:t>
            </a:r>
          </a:p>
          <a:p>
            <a:pPr lvl="1">
              <a:lnSpc>
                <a:spcPct val="80000"/>
              </a:lnSpc>
              <a:spcAft>
                <a:spcPts val="600"/>
              </a:spcAft>
            </a:pPr>
            <a:r>
              <a:rPr lang="en-US" sz="1400" dirty="0"/>
              <a:t>Back in RFC Editor’s queue: Tunnel Extensible Authentication Protocol (TEAP) Version 1: </a:t>
            </a:r>
            <a:r>
              <a:rPr lang="en-US" sz="1400" dirty="0">
                <a:hlinkClick r:id="rId7"/>
              </a:rPr>
              <a:t>https://datatracker.ietf.org/doc/draft-ietf-emu-rfc7170bis/</a:t>
            </a:r>
            <a:r>
              <a:rPr lang="en-US" sz="1400" dirty="0"/>
              <a:t> (May 2025)</a:t>
            </a:r>
          </a:p>
        </p:txBody>
      </p:sp>
      <p:sp>
        <p:nvSpPr>
          <p:cNvPr id="2" name="Footer Placeholder 1">
            <a:extLst>
              <a:ext uri="{FF2B5EF4-FFF2-40B4-BE49-F238E27FC236}">
                <a16:creationId xmlns:a16="http://schemas.microsoft.com/office/drawing/2014/main" id="{0467B232-FC8F-0196-D0AA-1DC0EE28DDB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A22307A-0B21-D2A9-CC32-8C3AE84F307C}"/>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C29EF491-F765-5405-A7E5-B53438F3D05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9632868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Waiting for write-up: PCAP Capture File Format: </a:t>
            </a:r>
            <a:r>
              <a:rPr lang="en-US" sz="1400" dirty="0">
                <a:hlinkClick r:id="rId4"/>
              </a:rPr>
              <a:t>https://datatracker.ietf.org/doc/draft-ietf-opsawg-pcap/</a:t>
            </a:r>
            <a:r>
              <a:rPr lang="en-US" sz="1400" dirty="0"/>
              <a:t> (September 2025) [Historic]</a:t>
            </a:r>
          </a:p>
          <a:p>
            <a:pPr lvl="1">
              <a:lnSpc>
                <a:spcPct val="80000"/>
              </a:lnSpc>
              <a:spcAft>
                <a:spcPts val="600"/>
              </a:spcAft>
              <a:defRPr/>
            </a:pPr>
            <a:r>
              <a:rPr lang="en-US" sz="1400" dirty="0"/>
              <a:t>AD Evaluation: Link-Layer Types for PCAP-related Capture File Formats: </a:t>
            </a:r>
            <a:r>
              <a:rPr lang="en-US" sz="1400" dirty="0">
                <a:hlinkClick r:id="rId5"/>
              </a:rPr>
              <a:t>https://datatracker.ietf.org/doc/draft-ietf-opsawg-pcaplinktype/</a:t>
            </a:r>
            <a:r>
              <a:rPr lang="en-US" sz="1400" dirty="0"/>
              <a:t> (August 2025)</a:t>
            </a:r>
          </a:p>
          <a:p>
            <a:pPr lvl="1">
              <a:lnSpc>
                <a:spcPct val="80000"/>
              </a:lnSpc>
              <a:spcAft>
                <a:spcPts val="600"/>
              </a:spcAft>
              <a:defRPr/>
            </a:pPr>
            <a:r>
              <a:rPr lang="en-US" sz="1400" dirty="0"/>
              <a:t>Revised: PCAP Now Generic (</a:t>
            </a:r>
            <a:r>
              <a:rPr lang="en-US" sz="1400" dirty="0" err="1"/>
              <a:t>pcapng</a:t>
            </a:r>
            <a:r>
              <a:rPr lang="en-US" sz="1400" dirty="0"/>
              <a:t>) Capture File Format: </a:t>
            </a:r>
            <a:r>
              <a:rPr lang="en-US" sz="1400" dirty="0">
                <a:hlinkClick r:id="rId6"/>
              </a:rPr>
              <a:t>https://datatracker.ietf.org/doc/draft-ietf-opsawg-pcapng/</a:t>
            </a:r>
            <a:r>
              <a:rPr lang="en-US" sz="1400" dirty="0"/>
              <a:t> (August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303C697-EA33-C675-2B36-3E21336EB19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F1925D4-1785-23F7-E864-921082CAE63B}"/>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4E56FD41-96D8-50F5-05F4-B0957A201DF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43639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The Multicast Application Port: </a:t>
            </a:r>
            <a:r>
              <a:rPr lang="en-US" sz="1400" dirty="0">
                <a:hlinkClick r:id="rId4"/>
              </a:rPr>
              <a:t>https://datatracker.ietf.org/doc/draft-ietf-intarea-multicast-application-port/</a:t>
            </a:r>
            <a:r>
              <a:rPr lang="en-US" sz="1400" dirty="0"/>
              <a:t> (September 2025)</a:t>
            </a:r>
          </a:p>
          <a:p>
            <a:pPr lvl="1">
              <a:lnSpc>
                <a:spcPct val="80000"/>
              </a:lnSpc>
              <a:defRPr/>
            </a:pPr>
            <a:endParaRPr lang="en-US" sz="1400" dirty="0"/>
          </a:p>
        </p:txBody>
      </p:sp>
      <p:sp>
        <p:nvSpPr>
          <p:cNvPr id="2" name="Footer Placeholder 1">
            <a:extLst>
              <a:ext uri="{FF2B5EF4-FFF2-40B4-BE49-F238E27FC236}">
                <a16:creationId xmlns:a16="http://schemas.microsoft.com/office/drawing/2014/main" id="{897E25B9-5CE7-1A7E-DE9F-752929361CA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A5FE0C5-F300-F03F-DBEE-5C8F5E844101}"/>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D2EB6E05-DCCD-BD85-6D7D-0B119747D3A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63340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2 Meeting Slots</a:t>
            </a:r>
          </a:p>
          <a:p>
            <a:pPr marL="685800" lvl="2" indent="-342900">
              <a:lnSpc>
                <a:spcPct val="90000"/>
              </a:lnSpc>
            </a:pPr>
            <a:r>
              <a:rPr lang="en-US" sz="2000" dirty="0"/>
              <a:t>Tuesday PM 1</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11-25/1404r3</a:t>
            </a:r>
          </a:p>
          <a:p>
            <a:pPr marL="685800" lvl="2" indent="-342900">
              <a:lnSpc>
                <a:spcPct val="90000"/>
              </a:lnSpc>
            </a:pPr>
            <a:r>
              <a:rPr lang="en-US" sz="2000" b="1" i="1" dirty="0"/>
              <a:t>SP and Motion Booklet</a:t>
            </a:r>
            <a:r>
              <a:rPr lang="en-US" sz="2000" dirty="0"/>
              <a:t>: 11-24/765r7</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Approved minutes of AIML SC for July 2025 Plenary: 11-25/1438r0</a:t>
            </a:r>
          </a:p>
          <a:p>
            <a:pPr marL="685800" lvl="2" indent="-342900">
              <a:lnSpc>
                <a:spcPct val="90000"/>
              </a:lnSpc>
            </a:pPr>
            <a:r>
              <a:rPr lang="en-US" sz="2000" dirty="0"/>
              <a:t>8 Contributions</a:t>
            </a:r>
          </a:p>
          <a:p>
            <a:pPr marL="1028700" lvl="3" indent="-342900">
              <a:lnSpc>
                <a:spcPct val="90000"/>
              </a:lnSpc>
            </a:pPr>
            <a:r>
              <a:rPr lang="en-US" sz="2000" dirty="0"/>
              <a:t>Technical presentations</a:t>
            </a:r>
          </a:p>
          <a:p>
            <a:pPr marL="1371600" lvl="4" indent="-342900">
              <a:lnSpc>
                <a:spcPct val="90000"/>
              </a:lnSpc>
            </a:pPr>
            <a:r>
              <a:rPr lang="en-US" dirty="0"/>
              <a:t>Unified </a:t>
            </a:r>
            <a:r>
              <a:rPr lang="en-US" dirty="0" err="1"/>
              <a:t>AutoEncoder</a:t>
            </a:r>
            <a:r>
              <a:rPr lang="en-US" dirty="0"/>
              <a:t> based CSI Feedback in MU-MIMO for Next Generation WLANs - Follow Up</a:t>
            </a:r>
          </a:p>
          <a:p>
            <a:pPr marL="1028700" lvl="3" indent="-342900">
              <a:lnSpc>
                <a:spcPct val="90000"/>
              </a:lnSpc>
            </a:pPr>
            <a:r>
              <a:rPr lang="en-US" dirty="0"/>
              <a:t>Approved majority of AIML SC 1</a:t>
            </a:r>
            <a:r>
              <a:rPr lang="en-US" baseline="30000" dirty="0"/>
              <a:t>st</a:t>
            </a:r>
            <a:r>
              <a:rPr lang="en-US" dirty="0"/>
              <a:t> Annual Report elements</a:t>
            </a:r>
          </a:p>
          <a:p>
            <a:pPr marL="1371600" lvl="4" indent="-342900">
              <a:lnSpc>
                <a:spcPct val="90000"/>
              </a:lnSpc>
            </a:pPr>
            <a:r>
              <a:rPr lang="en-US" dirty="0"/>
              <a:t>Still needs integration and editing</a:t>
            </a:r>
          </a:p>
          <a:p>
            <a:pPr marL="1371600" lvl="4" indent="-342900">
              <a:lnSpc>
                <a:spcPct val="90000"/>
              </a:lnSpc>
            </a:pPr>
            <a:r>
              <a:rPr lang="en-US" dirty="0"/>
              <a:t>Will be finalized in Nov 2025 Bangkok session</a:t>
            </a:r>
          </a:p>
          <a:p>
            <a:pPr marL="1028700" lvl="3" indent="-342900">
              <a:lnSpc>
                <a:spcPct val="90000"/>
              </a:lnSpc>
            </a:pPr>
            <a:endParaRPr lang="en-US" sz="12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CC6A8DAB-4AC3-5473-864F-1D2CF34D2DDB}"/>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76C4FA47-C9AE-5EE8-1553-AAFF11AEC4F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a:t>
            </a:fld>
            <a:endParaRPr lang="en-US"/>
          </a:p>
        </p:txBody>
      </p:sp>
      <p:sp>
        <p:nvSpPr>
          <p:cNvPr id="5" name="Date Placeholder 4">
            <a:extLst>
              <a:ext uri="{FF2B5EF4-FFF2-40B4-BE49-F238E27FC236}">
                <a16:creationId xmlns:a16="http://schemas.microsoft.com/office/drawing/2014/main" id="{FB4E03C4-702F-EAB4-9CC7-E2F03CCFF23F}"/>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751705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RFC Editor’s queue: The Transport Layer Security (TLS) Protocol Version 1.3: </a:t>
            </a:r>
            <a:r>
              <a:rPr lang="en-US" sz="1400" dirty="0">
                <a:hlinkClick r:id="rId4"/>
              </a:rPr>
              <a:t>https://datatracker.ietf.org/doc/draft-ietf-tls-rfc8446bis/</a:t>
            </a:r>
            <a:r>
              <a:rPr lang="en-US" sz="1400" dirty="0"/>
              <a:t> (September 2025)</a:t>
            </a:r>
          </a:p>
          <a:p>
            <a:pPr lvl="1">
              <a:lnSpc>
                <a:spcPct val="80000"/>
              </a:lnSpc>
              <a:spcAft>
                <a:spcPts val="600"/>
              </a:spcAft>
              <a:defRPr/>
            </a:pPr>
            <a:r>
              <a:rPr lang="en-US" sz="1400" dirty="0"/>
              <a:t>Approved for publication: Hybrid key exchange in TLS 1.3: </a:t>
            </a:r>
            <a:r>
              <a:rPr lang="en-US" sz="1400" dirty="0">
                <a:hlinkClick r:id="rId5"/>
              </a:rPr>
              <a:t>https://datatracker.ietf.org/doc/draft-ietf-tls-hybrid-design/</a:t>
            </a:r>
            <a:r>
              <a:rPr lang="en-US" sz="1400" dirty="0"/>
              <a:t> (September 2025)</a:t>
            </a:r>
          </a:p>
          <a:p>
            <a:pPr lvl="1">
              <a:lnSpc>
                <a:spcPct val="80000"/>
              </a:lnSpc>
              <a:spcAft>
                <a:spcPts val="600"/>
              </a:spcAft>
              <a:defRPr/>
            </a:pPr>
            <a:r>
              <a:rPr lang="en-US" sz="1400" dirty="0"/>
              <a:t>RFC Editor’s queue: TLS 1.3 Extension for Using Certificates with an External Pre-Shared Key: </a:t>
            </a:r>
            <a:r>
              <a:rPr lang="en-US" sz="1400" dirty="0">
                <a:hlinkClick r:id="rId6"/>
              </a:rPr>
              <a:t>https://datatracker.ietf.org/doc/draft-ietf-tls-8773bis/</a:t>
            </a:r>
            <a:r>
              <a:rPr lang="en-US" sz="1400" dirty="0"/>
              <a:t> (September 2025)</a:t>
            </a:r>
          </a:p>
          <a:p>
            <a:pPr lvl="1">
              <a:lnSpc>
                <a:spcPct val="80000"/>
              </a:lnSpc>
              <a:spcAft>
                <a:spcPts val="600"/>
              </a:spcAft>
              <a:defRPr/>
            </a:pPr>
            <a:r>
              <a:rPr lang="en-US" sz="1400" dirty="0"/>
              <a:t>New: A Password Authenticated Key Exchange Extension for TLS 1.3: </a:t>
            </a:r>
            <a:r>
              <a:rPr lang="en-US" sz="1400" dirty="0">
                <a:hlinkClick r:id="rId7"/>
              </a:rPr>
              <a:t>https://datatracker.ietf.org/doc/draft-ietf-tls-pake/</a:t>
            </a:r>
            <a:r>
              <a:rPr lang="en-US" sz="1400" dirty="0"/>
              <a:t> (September 2025)</a:t>
            </a:r>
          </a:p>
        </p:txBody>
      </p:sp>
      <p:sp>
        <p:nvSpPr>
          <p:cNvPr id="2" name="Footer Placeholder 1">
            <a:extLst>
              <a:ext uri="{FF2B5EF4-FFF2-40B4-BE49-F238E27FC236}">
                <a16:creationId xmlns:a16="http://schemas.microsoft.com/office/drawing/2014/main" id="{503339C6-A911-316F-9ED3-780AF6F495A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DEE46C5-48A8-B6D9-6EA6-51C6761ECD89}"/>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1B5745E7-EA0E-9472-8024-42C0F7BDE18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018568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RFC Editor’s queue: Reliable and Available Wireless Architecture: </a:t>
            </a:r>
            <a:r>
              <a:rPr lang="en-US" sz="1400" dirty="0">
                <a:hlinkClick r:id="rId4"/>
              </a:rPr>
              <a:t>https://datatracker.ietf.org/doc/draft-ietf-raw-architecture/</a:t>
            </a:r>
            <a:r>
              <a:rPr lang="en-US" sz="1400" dirty="0"/>
              <a:t> (July 2025)</a:t>
            </a:r>
          </a:p>
          <a:p>
            <a:pPr lvl="1"/>
            <a:r>
              <a:rPr lang="en-US" sz="1400" dirty="0"/>
              <a:t>In RFC Editor’s queue (missing reference): Reliable and Available Wireless Technologies: </a:t>
            </a:r>
            <a:r>
              <a:rPr lang="en-US" sz="1400" dirty="0">
                <a:hlinkClick r:id="rId5"/>
              </a:rPr>
              <a:t>https://datatracker.ietf.org/doc/draft-ietf-raw-technologies/</a:t>
            </a:r>
            <a:r>
              <a:rPr lang="en-US" sz="1400" dirty="0"/>
              <a:t> (April 2025)</a:t>
            </a:r>
          </a:p>
        </p:txBody>
      </p:sp>
      <p:sp>
        <p:nvSpPr>
          <p:cNvPr id="2" name="Footer Placeholder 1">
            <a:extLst>
              <a:ext uri="{FF2B5EF4-FFF2-40B4-BE49-F238E27FC236}">
                <a16:creationId xmlns:a16="http://schemas.microsoft.com/office/drawing/2014/main" id="{5413C4E7-5DC4-D9EA-E931-F29E85BCDA3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1B096C4-BDC4-5555-FFD1-F4F9704EC2EA}"/>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BC1B2BE8-1E25-F5DA-55C4-3B5C3693E7A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92590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RFC Editor queue: BRSKI Cloud Registrar: </a:t>
            </a:r>
            <a:r>
              <a:rPr lang="en-US" sz="1400" dirty="0">
                <a:hlinkClick r:id="rId4"/>
              </a:rPr>
              <a:t>https://datatracker.ietf.org/doc/draft-ietf-anima-brski-cloud/</a:t>
            </a:r>
            <a:r>
              <a:rPr lang="en-US" sz="1400" dirty="0"/>
              <a:t> (September 2025) [Missing reference]</a:t>
            </a:r>
          </a:p>
          <a:p>
            <a:pPr lvl="1">
              <a:lnSpc>
                <a:spcPct val="80000"/>
              </a:lnSpc>
              <a:spcAft>
                <a:spcPts val="600"/>
              </a:spcAft>
              <a:defRPr/>
            </a:pPr>
            <a:r>
              <a:rPr lang="en-US" sz="1400" dirty="0"/>
              <a:t>Revised: BRSKI discovery and variations: </a:t>
            </a:r>
            <a:r>
              <a:rPr lang="en-US" sz="1400" dirty="0">
                <a:hlinkClick r:id="rId5"/>
              </a:rPr>
              <a:t>https://datatracker.ietf.org/doc/draft-ietf-anima-brski-discovery/</a:t>
            </a:r>
            <a:r>
              <a:rPr lang="en-US" sz="1400" dirty="0"/>
              <a:t>: (July 2025)</a:t>
            </a:r>
          </a:p>
        </p:txBody>
      </p:sp>
      <p:sp>
        <p:nvSpPr>
          <p:cNvPr id="2" name="Footer Placeholder 1">
            <a:extLst>
              <a:ext uri="{FF2B5EF4-FFF2-40B4-BE49-F238E27FC236}">
                <a16:creationId xmlns:a16="http://schemas.microsoft.com/office/drawing/2014/main" id="{3D973D10-1CA1-BEA7-3DA0-FF0FA8B004E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398221D-34ED-6675-2993-49DDCBDE8DD7}"/>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939D2EF5-5656-D440-8FC5-9C2F6E121D4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479685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01017-6938-4E79-B876-C57A3DD1A5AE}"/>
            </a:ext>
          </a:extLst>
        </p:cNvPr>
        <p:cNvGrpSpPr/>
        <p:nvPr/>
      </p:nvGrpSpPr>
      <p:grpSpPr>
        <a:xfrm>
          <a:off x="0" y="0"/>
          <a:ext cx="0" cy="0"/>
          <a:chOff x="0" y="0"/>
          <a:chExt cx="0" cy="0"/>
        </a:xfrm>
      </p:grpSpPr>
      <p:sp>
        <p:nvSpPr>
          <p:cNvPr id="5125" name="Rectangle 2">
            <a:extLst>
              <a:ext uri="{FF2B5EF4-FFF2-40B4-BE49-F238E27FC236}">
                <a16:creationId xmlns:a16="http://schemas.microsoft.com/office/drawing/2014/main" id="{6BEB27CE-D620-BF93-7E21-36BE9D1AAA51}"/>
              </a:ext>
            </a:extLst>
          </p:cNvPr>
          <p:cNvSpPr>
            <a:spLocks noGrp="1" noChangeArrowheads="1"/>
          </p:cNvSpPr>
          <p:nvPr>
            <p:ph type="title"/>
          </p:nvPr>
        </p:nvSpPr>
        <p:spPr/>
        <p:txBody>
          <a:bodyPr/>
          <a:lstStyle/>
          <a:p>
            <a:r>
              <a:rPr lang="en-US" dirty="0"/>
              <a:t>References</a:t>
            </a:r>
          </a:p>
        </p:txBody>
      </p:sp>
      <p:sp>
        <p:nvSpPr>
          <p:cNvPr id="113667" name="Rectangle 3">
            <a:extLst>
              <a:ext uri="{FF2B5EF4-FFF2-40B4-BE49-F238E27FC236}">
                <a16:creationId xmlns:a16="http://schemas.microsoft.com/office/drawing/2014/main" id="{1C92A25F-AEFE-6278-FC39-4550098FD367}"/>
              </a:ext>
            </a:extLst>
          </p:cNvPr>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F13D29FE-76FF-BDD5-EB9D-9C91D35F7E2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7FC00F7-BAE3-3112-5D66-72B97659C407}"/>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F43A9562-51FE-2899-DDE3-3E11485D259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30683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September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2025-09-17</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8777ED33-C368-5E88-7A09-AE56D14D15AA}"/>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A0DAAE94-0BA8-7B12-49C4-E796473A3EFB}"/>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5" name="Date Placeholder 4">
            <a:extLst>
              <a:ext uri="{FF2B5EF4-FFF2-40B4-BE49-F238E27FC236}">
                <a16:creationId xmlns:a16="http://schemas.microsoft.com/office/drawing/2014/main" id="{103E595F-3DD8-C331-445D-C2E4339B1CB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26769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3" name="Footer Placeholder 2">
            <a:extLst>
              <a:ext uri="{FF2B5EF4-FFF2-40B4-BE49-F238E27FC236}">
                <a16:creationId xmlns:a16="http://schemas.microsoft.com/office/drawing/2014/main" id="{7CA8DFDB-9087-8943-12B0-1E080F721596}"/>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5C7CEDA0-A65C-CAEB-43D3-D1CCA3F71602}"/>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1" name="Date Placeholder 40">
            <a:extLst>
              <a:ext uri="{FF2B5EF4-FFF2-40B4-BE49-F238E27FC236}">
                <a16:creationId xmlns:a16="http://schemas.microsoft.com/office/drawing/2014/main" id="{353BCB8F-7EB9-79A6-F48E-D019B0C4BE5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42447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196519" y="942201"/>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2348880"/>
            <a:ext cx="8352928" cy="3747120"/>
          </a:xfrm>
        </p:spPr>
        <p:txBody>
          <a:bodyPr/>
          <a:lstStyle/>
          <a:p>
            <a:r>
              <a:rPr lang="en-US" b="0" dirty="0"/>
              <a:t>Drives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4176504"/>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4176504"/>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4" name="Footer Placeholder 3">
            <a:extLst>
              <a:ext uri="{FF2B5EF4-FFF2-40B4-BE49-F238E27FC236}">
                <a16:creationId xmlns:a16="http://schemas.microsoft.com/office/drawing/2014/main" id="{CCA32CDB-BD57-B699-26DB-2C7C354BCBA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951E0C6-A20F-AB83-B241-C23F1CDCABB2}"/>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10" name="Date Placeholder 9">
            <a:extLst>
              <a:ext uri="{FF2B5EF4-FFF2-40B4-BE49-F238E27FC236}">
                <a16:creationId xmlns:a16="http://schemas.microsoft.com/office/drawing/2014/main" id="{835C4D49-98D7-CF75-2032-C87CF8793F9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5467580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4968552" cy="892552"/>
          </a:xfrm>
          <a:prstGeom prst="rect">
            <a:avLst/>
          </a:prstGeom>
          <a:noFill/>
        </p:spPr>
        <p:txBody>
          <a:bodyPr wrap="square">
            <a:spAutoFit/>
          </a:bodyPr>
          <a:lstStyle/>
          <a:p>
            <a:r>
              <a:rPr lang="en-US" sz="1400" dirty="0">
                <a:hlinkClick r:id="rId2"/>
              </a:rPr>
              <a:t>https://wballiance.com/wba-program-overview-2025/</a:t>
            </a:r>
          </a:p>
          <a:p>
            <a:r>
              <a:rPr lang="en-US" sz="1400" dirty="0">
                <a:hlinkClick r:id="rId3"/>
              </a:rPr>
              <a:t>https://wballiancec.com/proejcts-details</a:t>
            </a:r>
            <a:endParaRPr lang="en-US" sz="1400" dirty="0"/>
          </a:p>
          <a:p>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5B370045-4D14-602D-B6A3-A7C59839A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2224662"/>
            <a:ext cx="8325695" cy="3508594"/>
          </a:xfrm>
          <a:prstGeom prst="rect">
            <a:avLst/>
          </a:prstGeom>
        </p:spPr>
        <p:style>
          <a:lnRef idx="0">
            <a:schemeClr val="accent3"/>
          </a:lnRef>
          <a:fillRef idx="3">
            <a:schemeClr val="accent3"/>
          </a:fillRef>
          <a:effectRef idx="3">
            <a:schemeClr val="accent3"/>
          </a:effectRef>
          <a:fontRef idx="minor">
            <a:schemeClr val="lt1"/>
          </a:fontRef>
        </p:style>
      </p:pic>
      <p:sp>
        <p:nvSpPr>
          <p:cNvPr id="3" name="Footer Placeholder 2">
            <a:extLst>
              <a:ext uri="{FF2B5EF4-FFF2-40B4-BE49-F238E27FC236}">
                <a16:creationId xmlns:a16="http://schemas.microsoft.com/office/drawing/2014/main" id="{9C2D25A5-EBDE-97D9-99DD-EDE922C72878}"/>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98ADB459-5E84-6A8D-AB2A-9E7F26EA8E67}"/>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7" name="Date Placeholder 6">
            <a:extLst>
              <a:ext uri="{FF2B5EF4-FFF2-40B4-BE49-F238E27FC236}">
                <a16:creationId xmlns:a16="http://schemas.microsoft.com/office/drawing/2014/main" id="{4D52C774-414D-599F-1CC1-3434528A8BC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09101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E1F-73ED-B480-B05B-47DE6A4735B5}"/>
              </a:ext>
            </a:extLst>
          </p:cNvPr>
          <p:cNvSpPr>
            <a:spLocks noGrp="1"/>
          </p:cNvSpPr>
          <p:nvPr>
            <p:ph type="title"/>
          </p:nvPr>
        </p:nvSpPr>
        <p:spPr/>
        <p:txBody>
          <a:bodyPr/>
          <a:lstStyle/>
          <a:p>
            <a:r>
              <a:rPr lang="en-US" dirty="0"/>
              <a:t>Access Network Metrics</a:t>
            </a:r>
          </a:p>
        </p:txBody>
      </p:sp>
      <p:sp>
        <p:nvSpPr>
          <p:cNvPr id="3" name="Content Placeholder 2">
            <a:extLst>
              <a:ext uri="{FF2B5EF4-FFF2-40B4-BE49-F238E27FC236}">
                <a16:creationId xmlns:a16="http://schemas.microsoft.com/office/drawing/2014/main" id="{84ED3A2B-4793-2213-6F15-FFFDC688DCAC}"/>
              </a:ext>
            </a:extLst>
          </p:cNvPr>
          <p:cNvSpPr>
            <a:spLocks noGrp="1"/>
          </p:cNvSpPr>
          <p:nvPr>
            <p:ph idx="1"/>
          </p:nvPr>
        </p:nvSpPr>
        <p:spPr>
          <a:xfrm>
            <a:off x="2209801" y="1828800"/>
            <a:ext cx="4189413" cy="4114800"/>
          </a:xfrm>
        </p:spPr>
        <p:txBody>
          <a:bodyPr/>
          <a:lstStyle/>
          <a:p>
            <a:r>
              <a:rPr lang="en-US" b="0" dirty="0"/>
              <a:t>This report defines how service providers, network operators, and technology vendors can collect, standardize, and transmit key Wi-Fi performance metrics. </a:t>
            </a:r>
          </a:p>
          <a:p>
            <a:r>
              <a:rPr lang="en-US" sz="1100" dirty="0">
                <a:hlinkClick r:id="rId2"/>
              </a:rPr>
              <a:t>https://wballiance.com/wp-content/uploads/2025/05/Access-Network-Metrics-Phase-2-Whitepaper-V1.0.0-Public-.pdf</a:t>
            </a:r>
            <a:endParaRPr lang="en-US" sz="1100" dirty="0"/>
          </a:p>
          <a:p>
            <a:endParaRPr lang="en-US" dirty="0"/>
          </a:p>
        </p:txBody>
      </p:sp>
      <p:pic>
        <p:nvPicPr>
          <p:cNvPr id="8" name="Picture 7">
            <a:extLst>
              <a:ext uri="{FF2B5EF4-FFF2-40B4-BE49-F238E27FC236}">
                <a16:creationId xmlns:a16="http://schemas.microsoft.com/office/drawing/2014/main" id="{66EC94D4-F0FB-9CF2-6736-A2989C647A2A}"/>
              </a:ext>
            </a:extLst>
          </p:cNvPr>
          <p:cNvPicPr>
            <a:picLocks noChangeAspect="1"/>
          </p:cNvPicPr>
          <p:nvPr/>
        </p:nvPicPr>
        <p:blipFill>
          <a:blip r:embed="rId3"/>
          <a:stretch>
            <a:fillRect/>
          </a:stretch>
        </p:blipFill>
        <p:spPr>
          <a:xfrm>
            <a:off x="6744072" y="1916833"/>
            <a:ext cx="3518604" cy="4002355"/>
          </a:xfrm>
          <a:prstGeom prst="rect">
            <a:avLst/>
          </a:prstGeom>
        </p:spPr>
      </p:pic>
      <p:sp>
        <p:nvSpPr>
          <p:cNvPr id="4" name="Footer Placeholder 3">
            <a:extLst>
              <a:ext uri="{FF2B5EF4-FFF2-40B4-BE49-F238E27FC236}">
                <a16:creationId xmlns:a16="http://schemas.microsoft.com/office/drawing/2014/main" id="{223B8E07-EDB7-CFA1-FEC4-F6F1AA0D596B}"/>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1C9CAD1B-F483-25EC-E348-2B0B3F20A37D}"/>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10" name="Date Placeholder 9">
            <a:extLst>
              <a:ext uri="{FF2B5EF4-FFF2-40B4-BE49-F238E27FC236}">
                <a16:creationId xmlns:a16="http://schemas.microsoft.com/office/drawing/2014/main" id="{307135ED-2629-DB5F-4263-93C6162060A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11895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C9ED6-FA7D-2659-24AA-67922A7DA69D}"/>
              </a:ext>
            </a:extLst>
          </p:cNvPr>
          <p:cNvSpPr>
            <a:spLocks noGrp="1"/>
          </p:cNvSpPr>
          <p:nvPr>
            <p:ph idx="1"/>
          </p:nvPr>
        </p:nvSpPr>
        <p:spPr>
          <a:xfrm>
            <a:off x="2209801" y="1981200"/>
            <a:ext cx="4189413" cy="4114800"/>
          </a:xfrm>
        </p:spPr>
        <p:txBody>
          <a:bodyPr/>
          <a:lstStyle/>
          <a:p>
            <a:r>
              <a:rPr lang="en-US" sz="1800" b="0" dirty="0">
                <a:hlinkClick r:id="rId2"/>
              </a:rPr>
              <a:t>https://wballiance.com/wp-content/uploads/2025/03/WBA-Wi-Fi-7-Trials-Report-2025-LG-U-Plus-and-Intel-_FINAL-V1.0.0-1.pdf</a:t>
            </a:r>
            <a:endParaRPr lang="en-US" sz="1800" b="0" dirty="0"/>
          </a:p>
          <a:p>
            <a:endParaRPr lang="en-US" dirty="0"/>
          </a:p>
        </p:txBody>
      </p:sp>
      <p:sp>
        <p:nvSpPr>
          <p:cNvPr id="6" name="Title 5">
            <a:extLst>
              <a:ext uri="{FF2B5EF4-FFF2-40B4-BE49-F238E27FC236}">
                <a16:creationId xmlns:a16="http://schemas.microsoft.com/office/drawing/2014/main" id="{F42852A8-23AF-01BF-D84B-650FE49E0434}"/>
              </a:ext>
            </a:extLst>
          </p:cNvPr>
          <p:cNvSpPr>
            <a:spLocks noGrp="1"/>
          </p:cNvSpPr>
          <p:nvPr>
            <p:ph type="title"/>
          </p:nvPr>
        </p:nvSpPr>
        <p:spPr/>
        <p:txBody>
          <a:bodyPr/>
          <a:lstStyle/>
          <a:p>
            <a:r>
              <a:rPr lang="en-US" b="0" dirty="0"/>
              <a:t>Wi-Fi 7 Trial Report for Residential Settings by LG U+ and Intel</a:t>
            </a:r>
            <a:endParaRPr lang="en-US" dirty="0"/>
          </a:p>
        </p:txBody>
      </p:sp>
      <p:pic>
        <p:nvPicPr>
          <p:cNvPr id="10" name="Picture 9">
            <a:extLst>
              <a:ext uri="{FF2B5EF4-FFF2-40B4-BE49-F238E27FC236}">
                <a16:creationId xmlns:a16="http://schemas.microsoft.com/office/drawing/2014/main" id="{CF15AF3A-B1C5-C367-2B79-AE8B5619927A}"/>
              </a:ext>
            </a:extLst>
          </p:cNvPr>
          <p:cNvPicPr>
            <a:picLocks noChangeAspect="1"/>
          </p:cNvPicPr>
          <p:nvPr/>
        </p:nvPicPr>
        <p:blipFill>
          <a:blip r:embed="rId3"/>
          <a:stretch>
            <a:fillRect/>
          </a:stretch>
        </p:blipFill>
        <p:spPr>
          <a:xfrm>
            <a:off x="6600056" y="1870167"/>
            <a:ext cx="3086192" cy="3987181"/>
          </a:xfrm>
          <a:prstGeom prst="rect">
            <a:avLst/>
          </a:prstGeom>
        </p:spPr>
      </p:pic>
      <p:sp>
        <p:nvSpPr>
          <p:cNvPr id="3" name="Footer Placeholder 2">
            <a:extLst>
              <a:ext uri="{FF2B5EF4-FFF2-40B4-BE49-F238E27FC236}">
                <a16:creationId xmlns:a16="http://schemas.microsoft.com/office/drawing/2014/main" id="{74D1E9CE-39B8-D909-42A8-4FD1D4BDCF66}"/>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31F65C2F-0B6F-4846-11A7-8E6AF90B24AD}"/>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8" name="Date Placeholder 7">
            <a:extLst>
              <a:ext uri="{FF2B5EF4-FFF2-40B4-BE49-F238E27FC236}">
                <a16:creationId xmlns:a16="http://schemas.microsoft.com/office/drawing/2014/main" id="{F28B2C1F-C6E7-EFD6-D53F-5C123404EEB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80004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One t</a:t>
            </a:r>
            <a:r>
              <a:rPr lang="en-US" kern="0" dirty="0"/>
              <a:t>eleconference planned</a:t>
            </a:r>
          </a:p>
          <a:p>
            <a:pPr lvl="1">
              <a:lnSpc>
                <a:spcPct val="90000"/>
              </a:lnSpc>
            </a:pPr>
            <a:r>
              <a:rPr lang="en-US" dirty="0"/>
              <a:t>Tuesday Oct 21 2025: 10 AM ET for 1.5 hours</a:t>
            </a:r>
          </a:p>
          <a:p>
            <a:pPr lvl="1">
              <a:lnSpc>
                <a:spcPct val="90000"/>
              </a:lnSpc>
            </a:pPr>
            <a:endParaRPr lang="en-US" dirty="0"/>
          </a:p>
          <a:p>
            <a:pPr>
              <a:lnSpc>
                <a:spcPct val="90000"/>
              </a:lnSpc>
            </a:pPr>
            <a:r>
              <a:rPr lang="en-US" dirty="0"/>
              <a:t>Approve Sept 2025 Interim Minutes</a:t>
            </a:r>
          </a:p>
          <a:p>
            <a:pPr>
              <a:lnSpc>
                <a:spcPct val="90000"/>
              </a:lnSpc>
            </a:pPr>
            <a:endParaRPr lang="en-US" sz="1050" dirty="0"/>
          </a:p>
          <a:p>
            <a:pPr>
              <a:lnSpc>
                <a:spcPct val="90000"/>
              </a:lnSpc>
            </a:pPr>
            <a:r>
              <a:rPr lang="en-US" dirty="0"/>
              <a:t>Finalize AIML SC 1</a:t>
            </a:r>
            <a:r>
              <a:rPr lang="en-US" baseline="30000" dirty="0"/>
              <a:t>st</a:t>
            </a:r>
            <a:r>
              <a:rPr lang="en-US" dirty="0"/>
              <a:t> Annual Report</a:t>
            </a:r>
          </a:p>
          <a:p>
            <a:pPr>
              <a:lnSpc>
                <a:spcPct val="90000"/>
              </a:lnSpc>
            </a:pPr>
            <a:endParaRPr lang="en-US" sz="1100"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lvl="1">
              <a:lnSpc>
                <a:spcPct val="90000"/>
              </a:lnSpc>
            </a:pPr>
            <a:endParaRPr lang="en-US" dirty="0"/>
          </a:p>
          <a:p>
            <a:pPr lvl="1">
              <a:lnSpc>
                <a:spcPct val="90000"/>
              </a:lnSpc>
            </a:pPr>
            <a:endParaRPr lang="en-US" dirty="0"/>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November 2025</a:t>
            </a:r>
          </a:p>
        </p:txBody>
      </p:sp>
      <p:sp>
        <p:nvSpPr>
          <p:cNvPr id="3" name="Footer Placeholder 2">
            <a:extLst>
              <a:ext uri="{FF2B5EF4-FFF2-40B4-BE49-F238E27FC236}">
                <a16:creationId xmlns:a16="http://schemas.microsoft.com/office/drawing/2014/main" id="{2C52F4E6-26C9-5DE3-F020-02AEB584A9A2}"/>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2F740A71-3A46-957B-C2DE-B0989714BA2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a:t>
            </a:fld>
            <a:endParaRPr lang="en-US"/>
          </a:p>
        </p:txBody>
      </p:sp>
      <p:sp>
        <p:nvSpPr>
          <p:cNvPr id="6" name="Date Placeholder 5">
            <a:extLst>
              <a:ext uri="{FF2B5EF4-FFF2-40B4-BE49-F238E27FC236}">
                <a16:creationId xmlns:a16="http://schemas.microsoft.com/office/drawing/2014/main" id="{5A6FAE33-F36A-2982-BD87-B728129C9F7E}"/>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5389094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6784-4B55-9A2C-A614-9A496ECF8C9A}"/>
              </a:ext>
            </a:extLst>
          </p:cNvPr>
          <p:cNvSpPr>
            <a:spLocks noGrp="1"/>
          </p:cNvSpPr>
          <p:nvPr>
            <p:ph type="title"/>
          </p:nvPr>
        </p:nvSpPr>
        <p:spPr/>
        <p:txBody>
          <a:bodyPr/>
          <a:lstStyle/>
          <a:p>
            <a:r>
              <a:rPr lang="en-US" b="0" dirty="0"/>
              <a:t>Wi-Fi 7 Trials for Enterprise Scenarios by AT&amp;T, CommScope and Intel</a:t>
            </a:r>
            <a:endParaRPr lang="en-US" dirty="0"/>
          </a:p>
        </p:txBody>
      </p:sp>
      <p:sp>
        <p:nvSpPr>
          <p:cNvPr id="3" name="Content Placeholder 2">
            <a:extLst>
              <a:ext uri="{FF2B5EF4-FFF2-40B4-BE49-F238E27FC236}">
                <a16:creationId xmlns:a16="http://schemas.microsoft.com/office/drawing/2014/main" id="{C74772CE-425D-3E1C-3D89-AF1B4D6CB5B4}"/>
              </a:ext>
            </a:extLst>
          </p:cNvPr>
          <p:cNvSpPr>
            <a:spLocks noGrp="1"/>
          </p:cNvSpPr>
          <p:nvPr>
            <p:ph idx="1"/>
          </p:nvPr>
        </p:nvSpPr>
        <p:spPr>
          <a:xfrm>
            <a:off x="2209801" y="1981200"/>
            <a:ext cx="4189413" cy="4114800"/>
          </a:xfrm>
        </p:spPr>
        <p:txBody>
          <a:bodyPr/>
          <a:lstStyle/>
          <a:p>
            <a:r>
              <a:rPr lang="en-US" sz="2000" b="0" dirty="0">
                <a:hlinkClick r:id="rId2"/>
              </a:rPr>
              <a:t>https://wballiance.com/wp-content/uploads/2025/05/WBA-Wi-Fi-7-Trials-Report-2025-ATT-CommScope-Intel-V1.0.0-1.pdf</a:t>
            </a:r>
            <a:endParaRPr lang="en-US" sz="2000" b="0" dirty="0"/>
          </a:p>
          <a:p>
            <a:endParaRPr lang="en-US" sz="2000" b="0" dirty="0"/>
          </a:p>
        </p:txBody>
      </p:sp>
      <p:pic>
        <p:nvPicPr>
          <p:cNvPr id="8" name="Picture 7">
            <a:extLst>
              <a:ext uri="{FF2B5EF4-FFF2-40B4-BE49-F238E27FC236}">
                <a16:creationId xmlns:a16="http://schemas.microsoft.com/office/drawing/2014/main" id="{0F3824F7-3728-140A-61F6-D19FFA1E4339}"/>
              </a:ext>
            </a:extLst>
          </p:cNvPr>
          <p:cNvPicPr>
            <a:picLocks noChangeAspect="1"/>
          </p:cNvPicPr>
          <p:nvPr/>
        </p:nvPicPr>
        <p:blipFill>
          <a:blip r:embed="rId3"/>
          <a:stretch>
            <a:fillRect/>
          </a:stretch>
        </p:blipFill>
        <p:spPr>
          <a:xfrm>
            <a:off x="7101159" y="1979912"/>
            <a:ext cx="3211633" cy="4178486"/>
          </a:xfrm>
          <a:prstGeom prst="rect">
            <a:avLst/>
          </a:prstGeom>
        </p:spPr>
      </p:pic>
      <p:sp>
        <p:nvSpPr>
          <p:cNvPr id="4" name="Footer Placeholder 3">
            <a:extLst>
              <a:ext uri="{FF2B5EF4-FFF2-40B4-BE49-F238E27FC236}">
                <a16:creationId xmlns:a16="http://schemas.microsoft.com/office/drawing/2014/main" id="{B2293D75-1703-3E90-F7E6-A35B26A21C58}"/>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90EAA122-0D29-CBF8-BF6D-FFFB6224EC70}"/>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10" name="Date Placeholder 9">
            <a:extLst>
              <a:ext uri="{FF2B5EF4-FFF2-40B4-BE49-F238E27FC236}">
                <a16:creationId xmlns:a16="http://schemas.microsoft.com/office/drawing/2014/main" id="{BEF9B7B2-813B-2770-3C25-B8B97DD322C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329059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1AEA-D4A3-8B94-85B9-FFE01EF18879}"/>
              </a:ext>
            </a:extLst>
          </p:cNvPr>
          <p:cNvSpPr>
            <a:spLocks noGrp="1"/>
          </p:cNvSpPr>
          <p:nvPr>
            <p:ph type="title"/>
          </p:nvPr>
        </p:nvSpPr>
        <p:spPr/>
        <p:txBody>
          <a:bodyPr/>
          <a:lstStyle/>
          <a:p>
            <a:r>
              <a:rPr lang="en-US" dirty="0"/>
              <a:t>Wi-Fi </a:t>
            </a:r>
            <a:r>
              <a:rPr lang="en-US" dirty="0" err="1"/>
              <a:t>HaLow</a:t>
            </a:r>
            <a:endParaRPr lang="en-US" dirty="0"/>
          </a:p>
        </p:txBody>
      </p:sp>
      <p:sp>
        <p:nvSpPr>
          <p:cNvPr id="3" name="Content Placeholder 2">
            <a:extLst>
              <a:ext uri="{FF2B5EF4-FFF2-40B4-BE49-F238E27FC236}">
                <a16:creationId xmlns:a16="http://schemas.microsoft.com/office/drawing/2014/main" id="{6A3C2855-9728-5EF6-FD4F-000EA82ADDCB}"/>
              </a:ext>
            </a:extLst>
          </p:cNvPr>
          <p:cNvSpPr>
            <a:spLocks noGrp="1"/>
          </p:cNvSpPr>
          <p:nvPr>
            <p:ph idx="1"/>
          </p:nvPr>
        </p:nvSpPr>
        <p:spPr>
          <a:xfrm>
            <a:off x="1847529" y="1809464"/>
            <a:ext cx="3882681" cy="4114800"/>
          </a:xfrm>
        </p:spPr>
        <p:txBody>
          <a:bodyPr/>
          <a:lstStyle/>
          <a:p>
            <a:r>
              <a:rPr lang="en-US" b="0" dirty="0">
                <a:hlinkClick r:id="rId2"/>
              </a:rPr>
              <a:t>https://wballiance.com/wp-content/uploads/2025/07/What-is-Wi-Fi-HaLow.pdf</a:t>
            </a:r>
            <a:endParaRPr lang="en-US" b="0" dirty="0"/>
          </a:p>
          <a:p>
            <a:r>
              <a:rPr lang="en-US" b="0" dirty="0"/>
              <a:t>Wi-Fi HaLow, based on the IEEE 802.11ah standard, is a breakthrough low-power, long-range Wi-Fi technology purpose-built for the Internet of Things (IoT). </a:t>
            </a:r>
          </a:p>
        </p:txBody>
      </p:sp>
      <p:pic>
        <p:nvPicPr>
          <p:cNvPr id="8" name="Picture 7">
            <a:extLst>
              <a:ext uri="{FF2B5EF4-FFF2-40B4-BE49-F238E27FC236}">
                <a16:creationId xmlns:a16="http://schemas.microsoft.com/office/drawing/2014/main" id="{DF8D4ACD-1CE9-15ED-481D-331BF50B9E1A}"/>
              </a:ext>
            </a:extLst>
          </p:cNvPr>
          <p:cNvPicPr>
            <a:picLocks noChangeAspect="1"/>
          </p:cNvPicPr>
          <p:nvPr/>
        </p:nvPicPr>
        <p:blipFill>
          <a:blip r:embed="rId3"/>
          <a:stretch>
            <a:fillRect/>
          </a:stretch>
        </p:blipFill>
        <p:spPr>
          <a:xfrm>
            <a:off x="5960743" y="1809464"/>
            <a:ext cx="3919763" cy="4211824"/>
          </a:xfrm>
          <a:prstGeom prst="rect">
            <a:avLst/>
          </a:prstGeom>
        </p:spPr>
      </p:pic>
      <p:sp>
        <p:nvSpPr>
          <p:cNvPr id="4" name="Footer Placeholder 3">
            <a:extLst>
              <a:ext uri="{FF2B5EF4-FFF2-40B4-BE49-F238E27FC236}">
                <a16:creationId xmlns:a16="http://schemas.microsoft.com/office/drawing/2014/main" id="{E6A5ED81-6B86-1A29-2D9B-5F9950828DC5}"/>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44BC691F-C0F9-B103-7E97-5E3D04209B3F}"/>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10" name="Date Placeholder 9">
            <a:extLst>
              <a:ext uri="{FF2B5EF4-FFF2-40B4-BE49-F238E27FC236}">
                <a16:creationId xmlns:a16="http://schemas.microsoft.com/office/drawing/2014/main" id="{48AEBBEE-0A9C-BCCE-CB69-816D3358AF0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8645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15A3A-DE5F-91AC-08FC-FEBB0DF17D6C}"/>
              </a:ext>
            </a:extLst>
          </p:cNvPr>
          <p:cNvSpPr>
            <a:spLocks noGrp="1"/>
          </p:cNvSpPr>
          <p:nvPr>
            <p:ph idx="1"/>
          </p:nvPr>
        </p:nvSpPr>
        <p:spPr/>
        <p:txBody>
          <a:bodyPr/>
          <a:lstStyle/>
          <a:p>
            <a:r>
              <a:rPr lang="en-US" b="0" dirty="0"/>
              <a:t>Launched in June’25</a:t>
            </a:r>
          </a:p>
          <a:p>
            <a:r>
              <a:rPr lang="en-US" b="0" dirty="0"/>
              <a:t>This project addresses challenges in network convergence, spectrum allocation, and interoperability, aiming to enhance network efficiency and ensure seamless connectivity across public and private networks, including indoor and outdoor spaces. By reducing network management complexity, it will create a more efficient, reliable, and cost effective infrastructure, promoting smoother handovers and better performance. Ultimately, the project seeks to improve user experiences and drive the adoption of converged networks across industries.</a:t>
            </a:r>
          </a:p>
        </p:txBody>
      </p:sp>
      <p:sp>
        <p:nvSpPr>
          <p:cNvPr id="6" name="Title 5">
            <a:extLst>
              <a:ext uri="{FF2B5EF4-FFF2-40B4-BE49-F238E27FC236}">
                <a16:creationId xmlns:a16="http://schemas.microsoft.com/office/drawing/2014/main" id="{21A96400-BF58-DB6E-0C4C-D2ADFFA8CB1C}"/>
              </a:ext>
            </a:extLst>
          </p:cNvPr>
          <p:cNvSpPr>
            <a:spLocks noGrp="1"/>
          </p:cNvSpPr>
          <p:nvPr>
            <p:ph type="title"/>
          </p:nvPr>
        </p:nvSpPr>
        <p:spPr/>
        <p:txBody>
          <a:bodyPr/>
          <a:lstStyle/>
          <a:p>
            <a:r>
              <a:rPr lang="en-US" dirty="0"/>
              <a:t>6G Wi-Fi Requirements Project</a:t>
            </a:r>
          </a:p>
        </p:txBody>
      </p:sp>
      <p:sp>
        <p:nvSpPr>
          <p:cNvPr id="3" name="Footer Placeholder 2">
            <a:extLst>
              <a:ext uri="{FF2B5EF4-FFF2-40B4-BE49-F238E27FC236}">
                <a16:creationId xmlns:a16="http://schemas.microsoft.com/office/drawing/2014/main" id="{D55DD2A8-DC93-C61A-CD87-7CCA6285892C}"/>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64D8C1ED-999A-1B46-F305-C581D450A027}"/>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9" name="Date Placeholder 8">
            <a:extLst>
              <a:ext uri="{FF2B5EF4-FFF2-40B4-BE49-F238E27FC236}">
                <a16:creationId xmlns:a16="http://schemas.microsoft.com/office/drawing/2014/main" id="{E7772701-BC50-AE89-7005-209EDE4E1B4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722473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5DD2-DA3D-976A-08D7-4C8F08C6A7D3}"/>
              </a:ext>
            </a:extLst>
          </p:cNvPr>
          <p:cNvSpPr>
            <a:spLocks noGrp="1"/>
          </p:cNvSpPr>
          <p:nvPr>
            <p:ph type="title"/>
          </p:nvPr>
        </p:nvSpPr>
        <p:spPr/>
        <p:txBody>
          <a:bodyPr/>
          <a:lstStyle/>
          <a:p>
            <a:r>
              <a:rPr lang="en-US" dirty="0"/>
              <a:t>WBA AFC Services</a:t>
            </a:r>
          </a:p>
        </p:txBody>
      </p:sp>
      <p:pic>
        <p:nvPicPr>
          <p:cNvPr id="10" name="Picture 9">
            <a:extLst>
              <a:ext uri="{FF2B5EF4-FFF2-40B4-BE49-F238E27FC236}">
                <a16:creationId xmlns:a16="http://schemas.microsoft.com/office/drawing/2014/main" id="{ED3E559E-D495-853E-2D3B-A1E1E3D5E37C}"/>
              </a:ext>
            </a:extLst>
          </p:cNvPr>
          <p:cNvPicPr>
            <a:picLocks noChangeAspect="1"/>
          </p:cNvPicPr>
          <p:nvPr/>
        </p:nvPicPr>
        <p:blipFill>
          <a:blip r:embed="rId2"/>
          <a:stretch>
            <a:fillRect/>
          </a:stretch>
        </p:blipFill>
        <p:spPr>
          <a:xfrm>
            <a:off x="2351584" y="1700809"/>
            <a:ext cx="7409250" cy="4310461"/>
          </a:xfrm>
          <a:prstGeom prst="rect">
            <a:avLst/>
          </a:prstGeom>
        </p:spPr>
      </p:pic>
      <p:sp>
        <p:nvSpPr>
          <p:cNvPr id="3" name="Footer Placeholder 2">
            <a:extLst>
              <a:ext uri="{FF2B5EF4-FFF2-40B4-BE49-F238E27FC236}">
                <a16:creationId xmlns:a16="http://schemas.microsoft.com/office/drawing/2014/main" id="{61AD62AB-3819-51AB-F575-68B6687FF024}"/>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A791583F-8503-1B16-81F3-FF04B8C7902C}"/>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8" name="Date Placeholder 7">
            <a:extLst>
              <a:ext uri="{FF2B5EF4-FFF2-40B4-BE49-F238E27FC236}">
                <a16:creationId xmlns:a16="http://schemas.microsoft.com/office/drawing/2014/main" id="{3016F688-106A-5DE2-2E75-13EB6D4726F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157165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72D7-63F6-8411-39AA-E60B5E110806}"/>
              </a:ext>
            </a:extLst>
          </p:cNvPr>
          <p:cNvSpPr>
            <a:spLocks noGrp="1"/>
          </p:cNvSpPr>
          <p:nvPr>
            <p:ph type="title"/>
          </p:nvPr>
        </p:nvSpPr>
        <p:spPr/>
        <p:txBody>
          <a:bodyPr/>
          <a:lstStyle/>
          <a:p>
            <a:r>
              <a:rPr lang="en-US" dirty="0"/>
              <a:t>Wireless Global Congress &amp; Members Meetings</a:t>
            </a:r>
          </a:p>
        </p:txBody>
      </p:sp>
      <p:sp>
        <p:nvSpPr>
          <p:cNvPr id="3" name="Content Placeholder 2">
            <a:extLst>
              <a:ext uri="{FF2B5EF4-FFF2-40B4-BE49-F238E27FC236}">
                <a16:creationId xmlns:a16="http://schemas.microsoft.com/office/drawing/2014/main" id="{A81E63D4-8DD3-50FE-D00A-0A01336A9F40}"/>
              </a:ext>
            </a:extLst>
          </p:cNvPr>
          <p:cNvSpPr>
            <a:spLocks noGrp="1"/>
          </p:cNvSpPr>
          <p:nvPr>
            <p:ph idx="1"/>
          </p:nvPr>
        </p:nvSpPr>
        <p:spPr/>
        <p:txBody>
          <a:bodyPr/>
          <a:lstStyle/>
          <a:p>
            <a:pPr marL="0" indent="0"/>
            <a:r>
              <a:rPr lang="en-US" b="0" dirty="0">
                <a:hlinkClick r:id="rId2"/>
              </a:rPr>
              <a:t>https://www.wirelessglobalcongress.com/</a:t>
            </a:r>
            <a:endParaRPr lang="en-US" b="0" dirty="0"/>
          </a:p>
          <a:p>
            <a:endParaRPr lang="en-US" dirty="0"/>
          </a:p>
        </p:txBody>
      </p:sp>
      <p:pic>
        <p:nvPicPr>
          <p:cNvPr id="8" name="Picture 7">
            <a:extLst>
              <a:ext uri="{FF2B5EF4-FFF2-40B4-BE49-F238E27FC236}">
                <a16:creationId xmlns:a16="http://schemas.microsoft.com/office/drawing/2014/main" id="{952F5633-CD13-DF34-EF42-535C38600DE2}"/>
              </a:ext>
            </a:extLst>
          </p:cNvPr>
          <p:cNvPicPr>
            <a:picLocks noChangeAspect="1"/>
          </p:cNvPicPr>
          <p:nvPr/>
        </p:nvPicPr>
        <p:blipFill>
          <a:blip r:embed="rId3"/>
          <a:stretch>
            <a:fillRect/>
          </a:stretch>
        </p:blipFill>
        <p:spPr>
          <a:xfrm>
            <a:off x="2254129" y="2465681"/>
            <a:ext cx="7791012" cy="3311353"/>
          </a:xfrm>
          <a:prstGeom prst="rect">
            <a:avLst/>
          </a:prstGeom>
        </p:spPr>
      </p:pic>
      <p:sp>
        <p:nvSpPr>
          <p:cNvPr id="4" name="Footer Placeholder 3">
            <a:extLst>
              <a:ext uri="{FF2B5EF4-FFF2-40B4-BE49-F238E27FC236}">
                <a16:creationId xmlns:a16="http://schemas.microsoft.com/office/drawing/2014/main" id="{BD31265B-73ED-ACAC-3EFA-F283A9D7D53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3071E2D4-AC00-F6EA-119D-B7CD27573B73}"/>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10" name="Date Placeholder 9">
            <a:extLst>
              <a:ext uri="{FF2B5EF4-FFF2-40B4-BE49-F238E27FC236}">
                <a16:creationId xmlns:a16="http://schemas.microsoft.com/office/drawing/2014/main" id="{0E77F237-B682-DC2D-ED31-AE3A1721291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570566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 September</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15061" y="17526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2027298"/>
            <a:ext cx="3147957" cy="3417927"/>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7" name="Footer Placeholder 6">
            <a:extLst>
              <a:ext uri="{FF2B5EF4-FFF2-40B4-BE49-F238E27FC236}">
                <a16:creationId xmlns:a16="http://schemas.microsoft.com/office/drawing/2014/main" id="{E677F66A-CDD0-7B92-A21D-9F5D395EFF0E}"/>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FD533AD3-B7FB-CCE3-61C8-86FC29D517DB}"/>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9" name="Date Placeholder 8">
            <a:extLst>
              <a:ext uri="{FF2B5EF4-FFF2-40B4-BE49-F238E27FC236}">
                <a16:creationId xmlns:a16="http://schemas.microsoft.com/office/drawing/2014/main" id="{07D4F062-B26F-9942-EE88-E45A42E7380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04572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2" name="Footer Placeholder 1">
            <a:extLst>
              <a:ext uri="{FF2B5EF4-FFF2-40B4-BE49-F238E27FC236}">
                <a16:creationId xmlns:a16="http://schemas.microsoft.com/office/drawing/2014/main" id="{C42C3B83-BF8E-69A0-FAF8-595B3D4BD4F0}"/>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C8C68D8-9A4F-4E75-AFA1-CCB2E028F412}"/>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5" name="Date Placeholder 4">
            <a:extLst>
              <a:ext uri="{FF2B5EF4-FFF2-40B4-BE49-F238E27FC236}">
                <a16:creationId xmlns:a16="http://schemas.microsoft.com/office/drawing/2014/main" id="{915728D3-B16A-66F2-6141-4EB5C673EEA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7054939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3" name="Footer Placeholder 2">
            <a:extLst>
              <a:ext uri="{FF2B5EF4-FFF2-40B4-BE49-F238E27FC236}">
                <a16:creationId xmlns:a16="http://schemas.microsoft.com/office/drawing/2014/main" id="{2338C085-F4F4-4524-64D5-DC8FE53BAD61}"/>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E4777526-A07E-6546-EA3E-7A80BCA0A8AB}"/>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8" name="Date Placeholder 7">
            <a:extLst>
              <a:ext uri="{FF2B5EF4-FFF2-40B4-BE49-F238E27FC236}">
                <a16:creationId xmlns:a16="http://schemas.microsoft.com/office/drawing/2014/main" id="{5CB8FDF9-9CD6-8EE1-C35C-7E2D8F10216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25822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AF087EEE-507B-A940-3CA3-F0CA0AA6D31E}"/>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8E6A978A-C5E2-F72E-F137-5484DC4D8CF9}"/>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14" name="Date Placeholder 13">
            <a:extLst>
              <a:ext uri="{FF2B5EF4-FFF2-40B4-BE49-F238E27FC236}">
                <a16:creationId xmlns:a16="http://schemas.microsoft.com/office/drawing/2014/main" id="{919FA542-61CD-C531-D33E-57BA6574C47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7793312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165F-B6F2-438E-0D9B-620A5D25FFC7}"/>
              </a:ext>
            </a:extLst>
          </p:cNvPr>
          <p:cNvSpPr>
            <a:spLocks noGrp="1"/>
          </p:cNvSpPr>
          <p:nvPr>
            <p:ph type="ctrTitle"/>
          </p:nvPr>
        </p:nvSpPr>
        <p:spPr/>
        <p:txBody>
          <a:bodyPr/>
          <a:lstStyle/>
          <a:p>
            <a:r>
              <a:rPr lang="en-GB"/>
              <a:t>WAA liaison</a:t>
            </a:r>
          </a:p>
        </p:txBody>
      </p:sp>
      <p:sp>
        <p:nvSpPr>
          <p:cNvPr id="3" name="Subtitle 2">
            <a:extLst>
              <a:ext uri="{FF2B5EF4-FFF2-40B4-BE49-F238E27FC236}">
                <a16:creationId xmlns:a16="http://schemas.microsoft.com/office/drawing/2014/main" id="{18225CD1-F68B-9A7E-316C-380B832286AF}"/>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16E281C4-70C2-7787-8CD2-FC5BDD97A83D}"/>
              </a:ext>
            </a:extLst>
          </p:cNvPr>
          <p:cNvSpPr>
            <a:spLocks noGrp="1"/>
          </p:cNvSpPr>
          <p:nvPr>
            <p:ph type="ftr" idx="11"/>
          </p:nvPr>
        </p:nvSpPr>
        <p:spPr/>
        <p:txBody>
          <a:bodyPr/>
          <a:lstStyle/>
          <a:p>
            <a:r>
              <a:rPr lang="en-GB"/>
              <a:t>Bo Sun, Sanechips</a:t>
            </a:r>
          </a:p>
        </p:txBody>
      </p:sp>
      <p:sp>
        <p:nvSpPr>
          <p:cNvPr id="8" name="Slide Number Placeholder 7">
            <a:extLst>
              <a:ext uri="{FF2B5EF4-FFF2-40B4-BE49-F238E27FC236}">
                <a16:creationId xmlns:a16="http://schemas.microsoft.com/office/drawing/2014/main" id="{EC624B62-FA04-4CCB-6B49-25A1E14435AC}"/>
              </a:ext>
            </a:extLst>
          </p:cNvPr>
          <p:cNvSpPr>
            <a:spLocks noGrp="1"/>
          </p:cNvSpPr>
          <p:nvPr>
            <p:ph type="sldNum" idx="12"/>
          </p:nvPr>
        </p:nvSpPr>
        <p:spPr/>
        <p:txBody>
          <a:bodyPr/>
          <a:lstStyle/>
          <a:p>
            <a:r>
              <a:rPr lang="en-GB"/>
              <a:t>Slide </a:t>
            </a:r>
            <a:fld id="{DE40C9FC-4879-4F20-9ECA-A574A90476B7}" type="slidenum">
              <a:rPr lang="en-GB" smtClean="0"/>
              <a:pPr/>
              <a:t>89</a:t>
            </a:fld>
            <a:endParaRPr lang="en-GB"/>
          </a:p>
        </p:txBody>
      </p:sp>
      <p:sp>
        <p:nvSpPr>
          <p:cNvPr id="9" name="Date Placeholder 8">
            <a:extLst>
              <a:ext uri="{FF2B5EF4-FFF2-40B4-BE49-F238E27FC236}">
                <a16:creationId xmlns:a16="http://schemas.microsoft.com/office/drawing/2014/main" id="{5C281C8B-1BA5-180C-DDC9-7391E0298ABD}"/>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04270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C2901D6A-C9AF-C472-4E50-9FB96D479EC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74AA5EE-2ACA-0211-FC9F-B20370360ADA}"/>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4" name="Date Placeholder 3">
            <a:extLst>
              <a:ext uri="{FF2B5EF4-FFF2-40B4-BE49-F238E27FC236}">
                <a16:creationId xmlns:a16="http://schemas.microsoft.com/office/drawing/2014/main" id="{FAF7610A-1EB0-33E7-F96B-DE113F83F4F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48552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tr-TR" i="0" dirty="0" err="1">
                <a:solidFill>
                  <a:srgbClr val="000000"/>
                </a:solidFill>
                <a:effectLst/>
              </a:rPr>
              <a:t>September</a:t>
            </a:r>
            <a:r>
              <a:rPr lang="tr-TR" i="0" dirty="0">
                <a:solidFill>
                  <a:srgbClr val="000000"/>
                </a:solidFill>
                <a:effectLst/>
              </a:rPr>
              <a:t> </a:t>
            </a:r>
            <a:r>
              <a:rPr lang="en-US" i="0" dirty="0">
                <a:solidFill>
                  <a:srgbClr val="000000"/>
                </a:solidFill>
                <a:effectLst/>
              </a:rPr>
              <a:t>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9</a:t>
            </a:r>
            <a:r>
              <a:rPr lang="en-GB" sz="2000" b="0" dirty="0"/>
              <a:t>-</a:t>
            </a:r>
            <a:r>
              <a:rPr lang="tr-TR" sz="2000" b="0"/>
              <a:t>17</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576065825"/>
              </p:ext>
            </p:extLst>
          </p:nvPr>
        </p:nvGraphicFramePr>
        <p:xfrm>
          <a:off x="479425" y="2665413"/>
          <a:ext cx="10861675" cy="3344862"/>
        </p:xfrm>
        <a:graphic>
          <a:graphicData uri="http://schemas.openxmlformats.org/presentationml/2006/ole">
            <mc:AlternateContent xmlns:mc="http://schemas.openxmlformats.org/markup-compatibility/2006">
              <mc:Choice xmlns:v="urn:schemas-microsoft-com:vml" Requires="v">
                <p:oleObj name="Document" r:id="rId3" imgW="8250056" imgH="2546213" progId="Word.Document.8">
                  <p:embed/>
                </p:oleObj>
              </mc:Choice>
              <mc:Fallback>
                <p:oleObj name="Document" r:id="rId3"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479425" y="2665413"/>
                        <a:ext cx="10861675" cy="3344862"/>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A5A46ED2-0DCD-6E91-DEDE-EE2A1F4BAFC6}"/>
              </a:ext>
            </a:extLst>
          </p:cNvPr>
          <p:cNvSpPr>
            <a:spLocks noGrp="1"/>
          </p:cNvSpPr>
          <p:nvPr>
            <p:ph type="ftr" idx="11"/>
          </p:nvPr>
        </p:nvSpPr>
        <p:spPr/>
        <p:txBody>
          <a:bodyPr/>
          <a:lstStyle/>
          <a:p>
            <a:r>
              <a:rPr lang="en-GB"/>
              <a:t>Tuncer Baykas, Kadir Has University</a:t>
            </a:r>
          </a:p>
        </p:txBody>
      </p:sp>
      <p:sp>
        <p:nvSpPr>
          <p:cNvPr id="4" name="Slide Number Placeholder 3">
            <a:extLst>
              <a:ext uri="{FF2B5EF4-FFF2-40B4-BE49-F238E27FC236}">
                <a16:creationId xmlns:a16="http://schemas.microsoft.com/office/drawing/2014/main" id="{C2C3FF79-C5F9-3F16-FB3E-8AF53CB563E2}"/>
              </a:ext>
            </a:extLst>
          </p:cNvPr>
          <p:cNvSpPr>
            <a:spLocks noGrp="1"/>
          </p:cNvSpPr>
          <p:nvPr>
            <p:ph type="sldNum" idx="12"/>
          </p:nvPr>
        </p:nvSpPr>
        <p:spPr/>
        <p:txBody>
          <a:bodyPr/>
          <a:lstStyle/>
          <a:p>
            <a:r>
              <a:rPr lang="en-GB"/>
              <a:t>Slide </a:t>
            </a:r>
            <a:fld id="{DE40C9FC-4879-4F20-9ECA-A574A90476B7}" type="slidenum">
              <a:rPr lang="en-GB" smtClean="0"/>
              <a:pPr/>
              <a:t>90</a:t>
            </a:fld>
            <a:endParaRPr lang="en-GB"/>
          </a:p>
        </p:txBody>
      </p:sp>
      <p:sp>
        <p:nvSpPr>
          <p:cNvPr id="5" name="Date Placeholder 4">
            <a:extLst>
              <a:ext uri="{FF2B5EF4-FFF2-40B4-BE49-F238E27FC236}">
                <a16:creationId xmlns:a16="http://schemas.microsoft.com/office/drawing/2014/main" id="{098EE6BD-A8C5-D863-B3A2-DD364E8D3BE1}"/>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83511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endParaRPr lang="tr-TR" b="0" i="0" dirty="0">
              <a:solidFill>
                <a:schemeClr val="tx1"/>
              </a:solidFill>
              <a:effectLst/>
              <a:latin typeface="+mj-lt"/>
            </a:endParaRPr>
          </a:p>
          <a:p>
            <a:pPr marL="0">
              <a:buFont typeface="Arial" panose="020B0604020202020204" pitchFamily="34" charset="0"/>
              <a:buChar char="•"/>
            </a:pPr>
            <a:endParaRPr lang="en-US" b="0" i="0" dirty="0">
              <a:solidFill>
                <a:schemeClr val="tx1"/>
              </a:solidFill>
              <a:effectLst/>
              <a:latin typeface="+mj-lt"/>
            </a:endParaRP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3 </a:t>
            </a:r>
            <a:r>
              <a:rPr lang="en-US" b="0" dirty="0">
                <a:solidFill>
                  <a:schemeClr val="tx1"/>
                </a:solidFill>
                <a:latin typeface="+mj-lt"/>
              </a:rPr>
              <a:t>and Thursday PM3 (</a:t>
            </a:r>
            <a:r>
              <a:rPr lang="tr-TR" b="0" dirty="0">
                <a:solidFill>
                  <a:schemeClr val="tx1"/>
                </a:solidFill>
                <a:latin typeface="+mj-lt"/>
              </a:rPr>
              <a:t>6</a:t>
            </a:r>
            <a:r>
              <a:rPr lang="en-US" b="0" dirty="0">
                <a:solidFill>
                  <a:schemeClr val="tx1"/>
                </a:solidFill>
                <a:latin typeface="+mj-lt"/>
              </a:rPr>
              <a:t>:30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981539444"/>
              </p:ext>
            </p:extLst>
          </p:nvPr>
        </p:nvGraphicFramePr>
        <p:xfrm>
          <a:off x="2157338" y="403860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Kadir Has </a:t>
                      </a:r>
                      <a:r>
                        <a:rPr lang="tr-TR" sz="2000" dirty="0" err="1">
                          <a:latin typeface="Calibri" panose="020F0502020204030204" pitchFamily="34" charset="0"/>
                          <a:cs typeface="Calibri" panose="020F0502020204030204" pitchFamily="34" charset="0"/>
                        </a:rPr>
                        <a:t>Uni</a:t>
                      </a:r>
                      <a:r>
                        <a:rPr lang="tr-T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D075E387-FDEF-5CC4-D85E-076F2440DB8D}"/>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D82B883E-023B-EC5A-EB50-460FECC7949E}"/>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D6646928-9932-B27D-ACA6-FDF9FC46F54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05791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a:t>
            </a:r>
            <a:r>
              <a:rPr lang="tr-TR" sz="3200" dirty="0"/>
              <a:t> </a:t>
            </a:r>
            <a:r>
              <a:rPr lang="tr-TR" sz="3200" dirty="0" err="1"/>
              <a:t>Letter</a:t>
            </a:r>
            <a:r>
              <a:rPr lang="tr-TR" sz="3200" dirty="0"/>
              <a:t> </a:t>
            </a:r>
            <a:r>
              <a:rPr lang="tr-TR" sz="3200" dirty="0" err="1"/>
              <a:t>Ballots</a:t>
            </a:r>
            <a:endParaRPr lang="en-US" sz="3200" dirty="0"/>
          </a:p>
        </p:txBody>
      </p:sp>
      <p:sp>
        <p:nvSpPr>
          <p:cNvPr id="2" name="Content Placeholder 2">
            <a:extLst>
              <a:ext uri="{FF2B5EF4-FFF2-40B4-BE49-F238E27FC236}">
                <a16:creationId xmlns:a16="http://schemas.microsoft.com/office/drawing/2014/main" id="{81AD5F6D-197D-0CEF-33C7-C8FF34EA5890}"/>
              </a:ext>
            </a:extLst>
          </p:cNvPr>
          <p:cNvSpPr>
            <a:spLocks noGrp="1"/>
          </p:cNvSpPr>
          <p:nvPr>
            <p:ph idx="1"/>
          </p:nvPr>
        </p:nvSpPr>
        <p:spPr>
          <a:xfrm>
            <a:off x="1826392" y="1867749"/>
            <a:ext cx="8288868" cy="4387427"/>
          </a:xfrm>
        </p:spPr>
        <p:txBody>
          <a:bodyPr/>
          <a:lstStyle/>
          <a:p>
            <a:pPr>
              <a:spcAft>
                <a:spcPts val="0"/>
              </a:spcAft>
            </a:pPr>
            <a:r>
              <a:rPr lang="fr-FR" b="0" dirty="0"/>
              <a:t>IEEE P802.11bn Coexistence </a:t>
            </a:r>
            <a:r>
              <a:rPr lang="fr-FR" b="0" dirty="0" err="1"/>
              <a:t>Assessment</a:t>
            </a:r>
            <a:r>
              <a:rPr lang="fr-FR" b="0" dirty="0"/>
              <a:t> Document</a:t>
            </a:r>
            <a:r>
              <a:rPr lang="tr-TR" b="0" dirty="0"/>
              <a:t> </a:t>
            </a:r>
            <a:r>
              <a:rPr lang="tr-TR" b="0" dirty="0" err="1"/>
              <a:t>letter</a:t>
            </a:r>
            <a:r>
              <a:rPr lang="tr-TR" b="0" dirty="0"/>
              <a:t> </a:t>
            </a:r>
            <a:r>
              <a:rPr lang="tr-TR" b="0" dirty="0" err="1"/>
              <a:t>ballot</a:t>
            </a:r>
            <a:r>
              <a:rPr lang="tr-TR" b="0" dirty="0"/>
              <a:t> </a:t>
            </a:r>
            <a:r>
              <a:rPr lang="tr-TR" b="0" dirty="0" err="1"/>
              <a:t>will</a:t>
            </a:r>
            <a:r>
              <a:rPr lang="tr-TR" b="0" dirty="0"/>
              <a:t> </a:t>
            </a:r>
            <a:r>
              <a:rPr lang="tr-TR" b="0" dirty="0" err="1"/>
              <a:t>end</a:t>
            </a:r>
            <a:r>
              <a:rPr lang="tr-TR" b="0" dirty="0"/>
              <a:t> on 28th of </a:t>
            </a:r>
            <a:r>
              <a:rPr lang="tr-TR" b="0" dirty="0" err="1"/>
              <a:t>September</a:t>
            </a:r>
            <a:r>
              <a:rPr lang="tr-TR" b="0" dirty="0"/>
              <a:t>. </a:t>
            </a:r>
          </a:p>
          <a:p>
            <a:pPr>
              <a:spcAft>
                <a:spcPts val="0"/>
              </a:spcAft>
            </a:pPr>
            <a:r>
              <a:rPr lang="tr-TR" sz="2400" b="0" dirty="0" err="1"/>
              <a:t>If</a:t>
            </a:r>
            <a:r>
              <a:rPr lang="tr-TR" sz="2400" b="0" dirty="0"/>
              <a:t> </a:t>
            </a:r>
            <a:r>
              <a:rPr lang="tr-TR" sz="2400" b="0" dirty="0" err="1"/>
              <a:t>you</a:t>
            </a:r>
            <a:r>
              <a:rPr lang="tr-TR" sz="2400" b="0" dirty="0"/>
              <a:t> </a:t>
            </a:r>
            <a:r>
              <a:rPr lang="tr-TR" sz="2400" b="0" dirty="0" err="1"/>
              <a:t>are</a:t>
            </a:r>
            <a:r>
              <a:rPr lang="tr-TR" sz="2400" b="0" dirty="0"/>
              <a:t> an 802.19 </a:t>
            </a:r>
            <a:r>
              <a:rPr lang="tr-TR" sz="2400" b="0" dirty="0" err="1"/>
              <a:t>voter</a:t>
            </a:r>
            <a:r>
              <a:rPr lang="tr-TR" sz="2400" b="0" dirty="0"/>
              <a:t> </a:t>
            </a:r>
            <a:r>
              <a:rPr lang="tr-TR" sz="2400" b="0" dirty="0" err="1"/>
              <a:t>you</a:t>
            </a:r>
            <a:r>
              <a:rPr lang="tr-TR" sz="2400" b="0" dirty="0"/>
              <a:t> can </a:t>
            </a:r>
            <a:r>
              <a:rPr lang="tr-TR" sz="2400" b="0" dirty="0" err="1"/>
              <a:t>vote</a:t>
            </a:r>
            <a:r>
              <a:rPr lang="tr-TR" sz="2400" b="0" dirty="0"/>
              <a:t> </a:t>
            </a:r>
            <a:r>
              <a:rPr lang="tr-TR" sz="2400" b="0" dirty="0" err="1"/>
              <a:t>via</a:t>
            </a:r>
            <a:r>
              <a:rPr lang="tr-TR" sz="2400" b="0" dirty="0"/>
              <a:t>: https://mentor.ieee.org/802.19/polls</a:t>
            </a:r>
            <a:endParaRPr lang="en-US" sz="2400" dirty="0"/>
          </a:p>
        </p:txBody>
      </p:sp>
      <p:sp>
        <p:nvSpPr>
          <p:cNvPr id="3" name="Footer Placeholder 2">
            <a:extLst>
              <a:ext uri="{FF2B5EF4-FFF2-40B4-BE49-F238E27FC236}">
                <a16:creationId xmlns:a16="http://schemas.microsoft.com/office/drawing/2014/main" id="{24F10045-5FBB-3013-210D-EE70D6691635}"/>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966BEDC0-D0B7-030C-3DD5-E020CCC9609F}"/>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B2EBB338-885E-F8A7-136E-E4DEFE552B6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269509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r>
              <a:rPr lang="tr-TR" sz="2250" b="0" dirty="0"/>
              <a:t>.</a:t>
            </a:r>
          </a:p>
          <a:p>
            <a:endParaRPr lang="tr-TR" sz="2250" b="0" dirty="0"/>
          </a:p>
          <a:p>
            <a:r>
              <a:rPr lang="tr-TR" sz="2250" b="0" dirty="0" err="1"/>
              <a:t>Draft</a:t>
            </a:r>
            <a:r>
              <a:rPr lang="tr-TR" sz="2250" b="0" dirty="0"/>
              <a:t> </a:t>
            </a:r>
            <a:r>
              <a:rPr lang="tr-TR" sz="2250" b="0" dirty="0" err="1"/>
              <a:t>proposal</a:t>
            </a:r>
            <a:r>
              <a:rPr lang="tr-TR" sz="2250" b="0" dirty="0"/>
              <a:t> is in 802.19 </a:t>
            </a:r>
            <a:r>
              <a:rPr lang="tr-TR" sz="2250" b="0" dirty="0" err="1"/>
              <a:t>Private</a:t>
            </a:r>
            <a:r>
              <a:rPr lang="tr-TR" sz="2250" b="0" dirty="0"/>
              <a:t> </a:t>
            </a:r>
            <a:r>
              <a:rPr lang="tr-TR" sz="2250" b="0" dirty="0" err="1"/>
              <a:t>area</a:t>
            </a:r>
            <a:r>
              <a:rPr lang="tr-TR" sz="2250" b="0" dirty="0"/>
              <a:t>.</a:t>
            </a:r>
          </a:p>
          <a:p>
            <a:endParaRPr lang="tr-TR" sz="2250" b="0" dirty="0"/>
          </a:p>
          <a:p>
            <a:endParaRPr lang="en-US" sz="2250" b="0" dirty="0"/>
          </a:p>
          <a:p>
            <a:endParaRPr lang="en-US" sz="2250" dirty="0"/>
          </a:p>
          <a:p>
            <a:r>
              <a:rPr lang="en-US" sz="2250" dirty="0"/>
              <a:t>	</a:t>
            </a:r>
          </a:p>
          <a:p>
            <a:endParaRPr lang="en-US" sz="2250" dirty="0"/>
          </a:p>
        </p:txBody>
      </p:sp>
      <p:sp>
        <p:nvSpPr>
          <p:cNvPr id="5" name="Footer Placeholder 4">
            <a:extLst>
              <a:ext uri="{FF2B5EF4-FFF2-40B4-BE49-F238E27FC236}">
                <a16:creationId xmlns:a16="http://schemas.microsoft.com/office/drawing/2014/main" id="{50D58007-B41B-12A1-3D49-6A19EF2F46E0}"/>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FB5E61AA-B1B6-1A57-C8D5-3583B9366B62}"/>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A9D47771-94C1-6D83-C8D4-B6B574FB1EF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726752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23478BE2-D7D9-DAA6-A62B-B78CECDF69A2}"/>
              </a:ext>
            </a:extLst>
          </p:cNvPr>
          <p:cNvPicPr>
            <a:picLocks noChangeAspect="1"/>
          </p:cNvPicPr>
          <p:nvPr/>
        </p:nvPicPr>
        <p:blipFill>
          <a:blip r:embed="rId2"/>
          <a:stretch>
            <a:fillRect/>
          </a:stretch>
        </p:blipFill>
        <p:spPr>
          <a:xfrm>
            <a:off x="1950360" y="1542124"/>
            <a:ext cx="8291279" cy="3773751"/>
          </a:xfrm>
          <a:prstGeom prst="rect">
            <a:avLst/>
          </a:prstGeom>
        </p:spPr>
      </p:pic>
      <p:sp>
        <p:nvSpPr>
          <p:cNvPr id="2" name="Footer Placeholder 1">
            <a:extLst>
              <a:ext uri="{FF2B5EF4-FFF2-40B4-BE49-F238E27FC236}">
                <a16:creationId xmlns:a16="http://schemas.microsoft.com/office/drawing/2014/main" id="{C0136EDD-B02C-7EB5-F8ED-01D266A37A54}"/>
              </a:ext>
            </a:extLst>
          </p:cNvPr>
          <p:cNvSpPr>
            <a:spLocks noGrp="1"/>
          </p:cNvSpPr>
          <p:nvPr>
            <p:ph type="ftr" idx="14"/>
          </p:nvPr>
        </p:nvSpPr>
        <p:spPr/>
        <p:txBody>
          <a:bodyPr/>
          <a:lstStyle/>
          <a:p>
            <a:r>
              <a:rPr lang="en-GB"/>
              <a:t>Tuncer Baykas, Kadir Has University</a:t>
            </a:r>
            <a:endParaRPr lang="en-GB" dirty="0"/>
          </a:p>
        </p:txBody>
      </p:sp>
      <p:sp>
        <p:nvSpPr>
          <p:cNvPr id="3" name="Slide Number Placeholder 2">
            <a:extLst>
              <a:ext uri="{FF2B5EF4-FFF2-40B4-BE49-F238E27FC236}">
                <a16:creationId xmlns:a16="http://schemas.microsoft.com/office/drawing/2014/main" id="{674C2F93-82DE-FEAE-1F06-5F4DE825A021}"/>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8" name="Date Placeholder 7">
            <a:extLst>
              <a:ext uri="{FF2B5EF4-FFF2-40B4-BE49-F238E27FC236}">
                <a16:creationId xmlns:a16="http://schemas.microsoft.com/office/drawing/2014/main" id="{C0B0C456-DA48-9D4A-566E-7A9AF03B022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580814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D449-C81A-C23F-A628-084DD3DBAF66}"/>
              </a:ext>
            </a:extLst>
          </p:cNvPr>
          <p:cNvSpPr>
            <a:spLocks noGrp="1"/>
          </p:cNvSpPr>
          <p:nvPr>
            <p:ph type="ctrTitle"/>
          </p:nvPr>
        </p:nvSpPr>
        <p:spPr/>
        <p:txBody>
          <a:bodyPr/>
          <a:lstStyle/>
          <a:p>
            <a:r>
              <a:rPr lang="en-GB"/>
              <a:t>802.15 liaison</a:t>
            </a:r>
          </a:p>
        </p:txBody>
      </p:sp>
      <p:sp>
        <p:nvSpPr>
          <p:cNvPr id="3" name="Subtitle 2">
            <a:extLst>
              <a:ext uri="{FF2B5EF4-FFF2-40B4-BE49-F238E27FC236}">
                <a16:creationId xmlns:a16="http://schemas.microsoft.com/office/drawing/2014/main" id="{514F91AB-4CC7-44EE-41BE-10704E8CB5F3}"/>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8465F623-290A-D1EB-BE99-BE39846C63F5}"/>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F7582C5C-2A2D-9E51-352E-8129CC657B6E}"/>
              </a:ext>
            </a:extLst>
          </p:cNvPr>
          <p:cNvSpPr>
            <a:spLocks noGrp="1"/>
          </p:cNvSpPr>
          <p:nvPr>
            <p:ph type="sldNum" idx="12"/>
          </p:nvPr>
        </p:nvSpPr>
        <p:spPr/>
        <p:txBody>
          <a:bodyPr/>
          <a:lstStyle/>
          <a:p>
            <a:r>
              <a:rPr lang="en-GB"/>
              <a:t>Slide </a:t>
            </a:r>
            <a:fld id="{DE40C9FC-4879-4F20-9ECA-A574A90476B7}" type="slidenum">
              <a:rPr lang="en-GB" smtClean="0"/>
              <a:pPr/>
              <a:t>95</a:t>
            </a:fld>
            <a:endParaRPr lang="en-GB"/>
          </a:p>
        </p:txBody>
      </p:sp>
      <p:sp>
        <p:nvSpPr>
          <p:cNvPr id="9" name="Date Placeholder 8">
            <a:extLst>
              <a:ext uri="{FF2B5EF4-FFF2-40B4-BE49-F238E27FC236}">
                <a16:creationId xmlns:a16="http://schemas.microsoft.com/office/drawing/2014/main" id="{9C3F4DA4-32A2-8F70-D3F3-92F8B9E0CB76}"/>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6768582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a:t>
            </a:r>
            <a:r>
              <a:rPr lang="en-US">
                <a:latin typeface="Times New Roman" charset="0"/>
              </a:rPr>
              <a:t>– September </a:t>
            </a:r>
            <a:r>
              <a:rPr lang="en-US" dirty="0">
                <a:latin typeface="Times New Roman" charset="0"/>
              </a:rPr>
              <a:t>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17 September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E5E07807-F02F-D112-D800-57357C7CF641}"/>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0425B06-AEFC-0732-DE5E-A67A81E9B42A}"/>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A236697C-0CFA-C9CB-B5AD-F00016E89F0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314064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 August 2025</a:t>
            </a:r>
          </a:p>
          <a:p>
            <a:pPr lvl="1" algn="just">
              <a:spcBef>
                <a:spcPts val="300"/>
              </a:spcBef>
              <a:buFont typeface="Arial" panose="020B0604020202020204" pitchFamily="34" charset="0"/>
              <a:buChar char="•"/>
            </a:pPr>
            <a:r>
              <a:rPr lang="en-US" altLang="en-US" sz="1800" dirty="0"/>
              <a:t>71 voters (including 10 on LMSC)</a:t>
            </a:r>
          </a:p>
          <a:p>
            <a:pPr lvl="1" algn="just">
              <a:spcBef>
                <a:spcPts val="300"/>
              </a:spcBef>
              <a:buFont typeface="Arial" panose="020B0604020202020204" pitchFamily="34" charset="0"/>
              <a:buChar char="•"/>
            </a:pPr>
            <a:r>
              <a:rPr lang="en-US" altLang="en-US" sz="1800" dirty="0"/>
              <a:t>7 nearly voters</a:t>
            </a:r>
          </a:p>
          <a:p>
            <a:pPr lvl="1" algn="just">
              <a:spcBef>
                <a:spcPts val="300"/>
              </a:spcBef>
              <a:buFont typeface="Arial" panose="020B0604020202020204" pitchFamily="34" charset="0"/>
              <a:buChar char="•"/>
            </a:pPr>
            <a:r>
              <a:rPr lang="en-US" altLang="en-US" sz="1800" dirty="0"/>
              <a:t>11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Petrick (Jones-Petrick Associates)</a:t>
            </a:r>
          </a:p>
          <a:p>
            <a:pPr lvl="1" algn="just">
              <a:spcBef>
                <a:spcPts val="300"/>
              </a:spcBef>
              <a:buFont typeface="Arial" panose="020B0604020202020204" pitchFamily="34" charset="0"/>
              <a:buChar char="•"/>
            </a:pPr>
            <a:r>
              <a:rPr lang="en-US" altLang="en-US" sz="1800" dirty="0"/>
              <a:t>Secretary:  </a:t>
            </a:r>
            <a:r>
              <a:rPr lang="en-US" altLang="en-US" sz="1800" dirty="0" err="1"/>
              <a:t>Chenhe</a:t>
            </a:r>
            <a:r>
              <a:rPr lang="en-US" altLang="en-US" sz="1800" dirty="0"/>
              <a:t> Ji (Huawei Technologies)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851B852-B4AB-D886-3D8C-AF525EE497A6}"/>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5314A64D-3753-DEE0-7D1B-7F4E06DBCA7F}"/>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Date Placeholder 4">
            <a:extLst>
              <a:ext uri="{FF2B5EF4-FFF2-40B4-BE49-F238E27FC236}">
                <a16:creationId xmlns:a16="http://schemas.microsoft.com/office/drawing/2014/main" id="{A7D3AA1E-6467-A750-FFFC-52D2125F9AD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9400011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2025 July plenary</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t>EC RSPG:  </a:t>
            </a:r>
            <a:r>
              <a:rPr lang="en-US" sz="1600" dirty="0">
                <a:hlinkClick r:id="rId4"/>
              </a:rPr>
              <a:t>Draft RSPG Opinion on Long-term vision for the upper 6 GHz band</a:t>
            </a:r>
            <a:endParaRPr lang="en-US" sz="1600" dirty="0"/>
          </a:p>
          <a:p>
            <a:pPr lvl="1" algn="just">
              <a:buFont typeface="Arial" panose="020B0604020202020204" pitchFamily="34" charset="0"/>
              <a:buChar char="•"/>
            </a:pPr>
            <a:r>
              <a:rPr lang="en-US" sz="1600" dirty="0"/>
              <a:t>Nigeria NCC:  </a:t>
            </a:r>
            <a:r>
              <a:rPr lang="en-US" sz="1600" dirty="0">
                <a:hlinkClick r:id="rId5"/>
              </a:rPr>
              <a:t>Regulatory Guidelines for the use of the lower part of the 6 GHz (5925 – 6425) MHz band in Nigeria</a:t>
            </a:r>
            <a:endParaRPr lang="en-US" sz="1600" dirty="0"/>
          </a:p>
          <a:p>
            <a:pPr lvl="1" algn="just">
              <a:buFont typeface="Arial" panose="020B0604020202020204" pitchFamily="34" charset="0"/>
              <a:buChar char="•"/>
            </a:pPr>
            <a:r>
              <a:rPr lang="en-US" sz="1600" dirty="0"/>
              <a:t>CEPT ECC PT1 #82:   </a:t>
            </a:r>
            <a:r>
              <a:rPr lang="en-US" sz="1600" dirty="0">
                <a:hlinkClick r:id="rId6"/>
              </a:rPr>
              <a:t>A submission related to the upper 6 GHz band studies - protection of WAS/RLAN</a:t>
            </a:r>
            <a:endParaRPr lang="en-US" sz="1600" dirty="0"/>
          </a:p>
          <a:p>
            <a:pPr algn="just">
              <a:spcBef>
                <a:spcPts val="2400"/>
              </a:spcBef>
              <a:spcAft>
                <a:spcPts val="600"/>
              </a:spcAft>
              <a:buFont typeface="Arial" panose="020B0604020202020204" pitchFamily="34" charset="0"/>
              <a:buChar char="•"/>
            </a:pPr>
            <a:r>
              <a:rPr lang="en-US" altLang="en-US" sz="2200" dirty="0">
                <a:latin typeface="+mj-lt"/>
              </a:rPr>
              <a:t>Discussed the latest topics related to spectrum and regulation i</a:t>
            </a:r>
            <a:r>
              <a:rPr lang="en-US" altLang="en-US" sz="2200" dirty="0"/>
              <a:t>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347B6B18-E095-FBA3-C93A-4F96C5F4C0A0}"/>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4BA8E86-9183-244A-5D9B-A5D17FFEECD6}"/>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5" name="Date Placeholder 4">
            <a:extLst>
              <a:ext uri="{FF2B5EF4-FFF2-40B4-BE49-F238E27FC236}">
                <a16:creationId xmlns:a16="http://schemas.microsoft.com/office/drawing/2014/main" id="{C0341BF0-34A4-8F6C-F960-896AFA350FC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516381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Reviewed the following consultation:</a:t>
            </a:r>
          </a:p>
          <a:p>
            <a:pPr marL="630238" marR="117475" lvl="1" indent="-230188" algn="just">
              <a:spcBef>
                <a:spcPts val="600"/>
              </a:spcBef>
              <a:buFont typeface="Times New Roman" pitchFamily="16" charset="0"/>
              <a:buChar char="•"/>
              <a:tabLst>
                <a:tab pos="230188" algn="l"/>
              </a:tabLst>
            </a:pPr>
            <a:r>
              <a:rPr lang="en-US" sz="1600" dirty="0"/>
              <a:t>Belgium BIPT:  </a:t>
            </a:r>
            <a:r>
              <a:rPr lang="en-US" sz="1600" dirty="0">
                <a:hlinkClick r:id="rId3"/>
              </a:rPr>
              <a:t>Consultation on the draft decision radio interfaces related to short-range devices</a:t>
            </a:r>
            <a:endParaRPr lang="en-GB" sz="1600" u="sng" dirty="0"/>
          </a:p>
          <a:p>
            <a:pPr marL="630238" marR="117475" lvl="1" indent="-230188" algn="just">
              <a:spcBef>
                <a:spcPts val="600"/>
              </a:spcBef>
              <a:buFont typeface="Times New Roman" pitchFamily="16" charset="0"/>
              <a:buChar char="•"/>
              <a:tabLst>
                <a:tab pos="230188" algn="l"/>
              </a:tabLst>
            </a:pPr>
            <a:r>
              <a:rPr lang="en-US" sz="1600" dirty="0"/>
              <a:t>Japan MIC:  </a:t>
            </a:r>
            <a:r>
              <a:rPr lang="en-US" sz="1600" dirty="0">
                <a:hlinkClick r:id="rId4"/>
              </a:rPr>
              <a:t>Frequency Reorganization Action Plan (2025 Edition) (Draft)</a:t>
            </a:r>
            <a:endParaRPr lang="en-US" sz="1400" dirty="0"/>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A3B6CEAE-EC1B-E586-D4DB-45C26D09249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82D68AD-935A-CD9F-E64F-94348B684E35}"/>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Date Placeholder 4">
            <a:extLst>
              <a:ext uri="{FF2B5EF4-FFF2-40B4-BE49-F238E27FC236}">
                <a16:creationId xmlns:a16="http://schemas.microsoft.com/office/drawing/2014/main" id="{2C247FA0-E491-C37E-814C-67A48812EBD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82528565"/>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TotalTime>
  <Words>8345</Words>
  <Application>Microsoft Office PowerPoint</Application>
  <PresentationFormat>Widescreen</PresentationFormat>
  <Paragraphs>1416</Paragraphs>
  <Slides>101</Slides>
  <Notes>58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16" baseType="lpstr">
      <vt:lpstr>Gulim</vt:lpstr>
      <vt:lpstr>MS Gothic</vt:lpstr>
      <vt:lpstr>MS PGothic</vt:lpstr>
      <vt:lpstr>MS PGothic</vt:lpstr>
      <vt:lpstr>Arial</vt:lpstr>
      <vt:lpstr>Arial Black</vt:lpstr>
      <vt:lpstr>Arial Unicode MS</vt:lpstr>
      <vt:lpstr>Asap</vt:lpstr>
      <vt:lpstr>Calibri</vt:lpstr>
      <vt:lpstr>Helvetica</vt:lpstr>
      <vt:lpstr>Symbol</vt:lpstr>
      <vt:lpstr>Times New Roman</vt:lpstr>
      <vt:lpstr>Wingdings</vt:lpstr>
      <vt:lpstr>Office Theme</vt:lpstr>
      <vt:lpstr>Document</vt:lpstr>
      <vt:lpstr>802.11 WG September 2025 Session Report</vt:lpstr>
      <vt:lpstr>Abstract</vt:lpstr>
      <vt:lpstr>Editors September 2025 closing report</vt:lpstr>
      <vt:lpstr>Work Completed</vt:lpstr>
      <vt:lpstr>Plans for November 2025 plenary</vt:lpstr>
      <vt:lpstr>September 2025 AIML SC Closing Report</vt:lpstr>
      <vt:lpstr>Work Completed</vt:lpstr>
      <vt:lpstr>Plans for November 2025</vt:lpstr>
      <vt:lpstr>ARC Closing Report </vt:lpstr>
      <vt:lpstr>Annex G update/replacement</vt:lpstr>
      <vt:lpstr>Std 802 update impacts on 802.11</vt:lpstr>
      <vt:lpstr>(New topic) Beyond 11bn support for L4S</vt:lpstr>
      <vt:lpstr>Organizational and Plans</vt:lpstr>
      <vt:lpstr>Coex SC Closing Report</vt:lpstr>
      <vt:lpstr>Coex SC’s week at a glance</vt:lpstr>
      <vt:lpstr>Information Items</vt:lpstr>
      <vt:lpstr>Technical Discussions</vt:lpstr>
      <vt:lpstr>Standing Committee on Coexistence (cleaned-up charter)</vt:lpstr>
      <vt:lpstr>Plans for November</vt:lpstr>
      <vt:lpstr>Telcos</vt:lpstr>
      <vt:lpstr>References for this week</vt:lpstr>
      <vt:lpstr>WNG SC Closing Report</vt:lpstr>
      <vt:lpstr>PowerPoint Presentation</vt:lpstr>
      <vt:lpstr>IEEE 802 JTC1 Standing Committee September 2025 (mixed-mode) closing report</vt:lpstr>
      <vt:lpstr>The IEEE 802 JTC1 SC reviewed the PSDO process status, including IPR issues holding up 802.11</vt:lpstr>
      <vt:lpstr>The IEEE 802 JTC1 SC will undertake its usual work at its mixed-mode meeting in Bangkok in November ’25</vt:lpstr>
      <vt:lpstr>REVmf Closing Report – September 2025</vt:lpstr>
      <vt:lpstr>Work Completed</vt:lpstr>
      <vt:lpstr>Plans for November</vt:lpstr>
      <vt:lpstr>TGmf Timeline</vt:lpstr>
      <vt:lpstr>TGmf Adhoc Motion</vt:lpstr>
      <vt:lpstr>TGbi Closing Report</vt:lpstr>
      <vt:lpstr>IEEE 802.11 TGbi</vt:lpstr>
      <vt:lpstr>Timeline – MDR Update</vt:lpstr>
      <vt:lpstr>TGbn September Closing Report</vt:lpstr>
      <vt:lpstr>TGbn (Ultra High Reliability)</vt:lpstr>
      <vt:lpstr>Teleconference Plan</vt:lpstr>
      <vt:lpstr>TGbn Timeline And Status</vt:lpstr>
      <vt:lpstr>IEEE 802.11 Sep 2025 Interim  TGbp Closing Report</vt:lpstr>
      <vt:lpstr>TGbp’s Progress during this week</vt:lpstr>
      <vt:lpstr>TGbp Timeline Plan (updated)</vt:lpstr>
      <vt:lpstr>TGbp Teleconference Plan</vt:lpstr>
      <vt:lpstr>Task Group BQ September 2025 Closing Report</vt:lpstr>
      <vt:lpstr>Work Completed</vt:lpstr>
      <vt:lpstr>Plans for November 2025 plenary</vt:lpstr>
      <vt:lpstr>TGbr (Enhanced Light Communications)</vt:lpstr>
      <vt:lpstr>September 2025 TGbt Closing Report</vt:lpstr>
      <vt:lpstr>Work Completed</vt:lpstr>
      <vt:lpstr>TGbt Timeline</vt:lpstr>
      <vt:lpstr>Work Completed</vt:lpstr>
      <vt:lpstr>Plans for Oct/Nov 2025</vt:lpstr>
      <vt:lpstr>Automotive TIG Closing Report</vt:lpstr>
      <vt:lpstr>PowerPoint Presentation</vt:lpstr>
      <vt:lpstr>UCM TIG Closing report for September 2025</vt:lpstr>
      <vt:lpstr>UCM TIG Closing report for September 2025</vt:lpstr>
      <vt:lpstr>UCM TIG Timeline</vt:lpstr>
      <vt:lpstr>UCM TIG Closing report for September 2025</vt:lpstr>
      <vt:lpstr>IEEE 802.11-IETF Liaison Report</vt:lpstr>
      <vt:lpstr>IETF Meetings</vt:lpstr>
      <vt:lpstr>IETF- IEEE 802 Liaison Activity  </vt:lpstr>
      <vt:lpstr>IETF protocol use with 802.11 technology</vt:lpstr>
      <vt:lpstr>BOFs at IETF 124 November 1-7, 2025</vt:lpstr>
      <vt:lpstr>IETF/IRTF groups being (re-)chartered</vt:lpstr>
      <vt:lpstr>YANG Model Catalog</vt:lpstr>
      <vt:lpstr>IoT-related work</vt:lpstr>
      <vt:lpstr>IoT-related work (cont.)</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lpstr>Wireless Broadband Alliance (WBA) Liaison Report – September 2025</vt:lpstr>
      <vt:lpstr>WBA ORGANIZATION</vt:lpstr>
      <vt:lpstr>Wireless Broadband Alliance (WBA)</vt:lpstr>
      <vt:lpstr>WBA Technical Activities &amp; Roadmap for 2025</vt:lpstr>
      <vt:lpstr>Access Network Metrics</vt:lpstr>
      <vt:lpstr>Wi-Fi 7 Trial Report for Residential Settings by LG U+ and Intel</vt:lpstr>
      <vt:lpstr>Wi-Fi 7 Trials for Enterprise Scenarios by AT&amp;T, CommScope and Intel</vt:lpstr>
      <vt:lpstr>Wi-Fi HaLow</vt:lpstr>
      <vt:lpstr>6G Wi-Fi Requirements Project</vt:lpstr>
      <vt:lpstr>WBA AFC Services</vt:lpstr>
      <vt:lpstr>Wireless Global Congress &amp; Members Meetings</vt:lpstr>
      <vt:lpstr>WBA Innovation Forum September</vt:lpstr>
      <vt:lpstr>Further information</vt:lpstr>
      <vt:lpstr>Backup</vt:lpstr>
      <vt:lpstr>WBA Focus Areas</vt:lpstr>
      <vt:lpstr>WAA liaison</vt:lpstr>
      <vt:lpstr>802.19 WG September 2025 Liaison Report</vt:lpstr>
      <vt:lpstr>IEEE 802.19 Overview</vt:lpstr>
      <vt:lpstr>Coexistence Assessment Document Letter Ballots</vt:lpstr>
      <vt:lpstr>802.19.3a Task Group</vt:lpstr>
      <vt:lpstr>PowerPoint Presentation</vt:lpstr>
      <vt:lpstr>802.15 liaison</vt:lpstr>
      <vt:lpstr>802.18 Liaison Report – September 2025</vt:lpstr>
      <vt:lpstr>RR-TAG at a glance</vt:lpstr>
      <vt:lpstr>Progress since the 2025 July plenary</vt:lpstr>
      <vt:lpstr>Objectives this week</vt:lpstr>
      <vt:lpstr>802.24 liaison</vt:lpstr>
      <vt:lpstr>802c status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165</cp:revision>
  <cp:lastPrinted>1601-01-01T00:00:00Z</cp:lastPrinted>
  <dcterms:created xsi:type="dcterms:W3CDTF">2018-05-10T15:59:06Z</dcterms:created>
  <dcterms:modified xsi:type="dcterms:W3CDTF">2025-09-19T06:25:58Z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