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7"/>
  </p:notesMasterIdLst>
  <p:handoutMasterIdLst>
    <p:handoutMasterId r:id="rId6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326" r:id="rId24"/>
    <p:sldId id="339" r:id="rId25"/>
    <p:sldId id="373" r:id="rId26"/>
    <p:sldId id="371" r:id="rId27"/>
    <p:sldId id="372" r:id="rId28"/>
    <p:sldId id="353" r:id="rId29"/>
    <p:sldId id="364" r:id="rId30"/>
    <p:sldId id="376" r:id="rId31"/>
    <p:sldId id="378" r:id="rId32"/>
    <p:sldId id="343" r:id="rId33"/>
    <p:sldId id="379" r:id="rId34"/>
    <p:sldId id="348" r:id="rId35"/>
    <p:sldId id="357" r:id="rId36"/>
    <p:sldId id="375" r:id="rId37"/>
    <p:sldId id="381" r:id="rId38"/>
    <p:sldId id="331" r:id="rId39"/>
    <p:sldId id="447" r:id="rId40"/>
    <p:sldId id="446" r:id="rId41"/>
    <p:sldId id="464" r:id="rId42"/>
    <p:sldId id="453" r:id="rId43"/>
    <p:sldId id="478" r:id="rId44"/>
    <p:sldId id="454" r:id="rId45"/>
    <p:sldId id="452" r:id="rId46"/>
    <p:sldId id="477" r:id="rId47"/>
    <p:sldId id="450" r:id="rId48"/>
    <p:sldId id="451" r:id="rId49"/>
    <p:sldId id="467" r:id="rId50"/>
    <p:sldId id="442" r:id="rId51"/>
    <p:sldId id="463" r:id="rId52"/>
    <p:sldId id="448" r:id="rId53"/>
    <p:sldId id="479" r:id="rId54"/>
    <p:sldId id="480" r:id="rId55"/>
    <p:sldId id="481" r:id="rId56"/>
    <p:sldId id="396" r:id="rId57"/>
    <p:sldId id="316" r:id="rId58"/>
    <p:sldId id="397" r:id="rId59"/>
    <p:sldId id="482" r:id="rId60"/>
    <p:sldId id="483" r:id="rId61"/>
    <p:sldId id="898" r:id="rId62"/>
    <p:sldId id="906" r:id="rId63"/>
    <p:sldId id="910" r:id="rId64"/>
    <p:sldId id="911" r:id="rId65"/>
    <p:sldId id="912" r:id="rId66"/>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32" autoAdjust="0"/>
    <p:restoredTop sz="94660"/>
  </p:normalViewPr>
  <p:slideViewPr>
    <p:cSldViewPr>
      <p:cViewPr varScale="1">
        <p:scale>
          <a:sx n="71" d="100"/>
          <a:sy n="71" d="100"/>
        </p:scale>
        <p:origin x="84" y="840"/>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802.11-24/xxxxr0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9/17/2025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802.11-24/xxxxr0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28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40048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29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324212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30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15735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40964"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31</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667709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32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038917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33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54504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34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675018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35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999791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36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484708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26C93-F10F-45EC-6EB7-02820AB94892}"/>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57D292A9-DBBB-228C-7F1A-0DEEA2394917}"/>
              </a:ext>
            </a:extLst>
          </p:cNvPr>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a:extLst>
              <a:ext uri="{FF2B5EF4-FFF2-40B4-BE49-F238E27FC236}">
                <a16:creationId xmlns:a16="http://schemas.microsoft.com/office/drawing/2014/main" id="{E1F77831-3464-92EA-D11B-7974750BF07F}"/>
              </a:ext>
            </a:extLst>
          </p:cNvPr>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a:extLst>
              <a:ext uri="{FF2B5EF4-FFF2-40B4-BE49-F238E27FC236}">
                <a16:creationId xmlns:a16="http://schemas.microsoft.com/office/drawing/2014/main" id="{E2EA5E57-3F73-CAFE-7384-D8FA39951AB1}"/>
              </a:ext>
            </a:extLst>
          </p:cNvPr>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a:extLst>
              <a:ext uri="{FF2B5EF4-FFF2-40B4-BE49-F238E27FC236}">
                <a16:creationId xmlns:a16="http://schemas.microsoft.com/office/drawing/2014/main" id="{68598D20-0A76-C7CC-A536-77B7D7644608}"/>
              </a:ext>
            </a:extLst>
          </p:cNvPr>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37</a:t>
            </a:fld>
            <a:endParaRPr lang="en-US"/>
          </a:p>
        </p:txBody>
      </p:sp>
      <p:sp>
        <p:nvSpPr>
          <p:cNvPr id="26630" name="Rectangle 2">
            <a:extLst>
              <a:ext uri="{FF2B5EF4-FFF2-40B4-BE49-F238E27FC236}">
                <a16:creationId xmlns:a16="http://schemas.microsoft.com/office/drawing/2014/main" id="{2E9A3A63-7B96-8F18-7338-19AB878A29EA}"/>
              </a:ext>
            </a:extLst>
          </p:cNvPr>
          <p:cNvSpPr>
            <a:spLocks noGrp="1" noRot="1" noChangeAspect="1" noChangeArrowheads="1" noTextEdit="1"/>
          </p:cNvSpPr>
          <p:nvPr>
            <p:ph type="sldImg"/>
          </p:nvPr>
        </p:nvSpPr>
        <p:spPr>
          <a:xfrm>
            <a:off x="384175" y="701675"/>
            <a:ext cx="6165850" cy="3468688"/>
          </a:xfrm>
          <a:ln/>
        </p:spPr>
      </p:sp>
      <p:sp>
        <p:nvSpPr>
          <p:cNvPr id="26631" name="Rectangle 3">
            <a:extLst>
              <a:ext uri="{FF2B5EF4-FFF2-40B4-BE49-F238E27FC236}">
                <a16:creationId xmlns:a16="http://schemas.microsoft.com/office/drawing/2014/main" id="{6BAC8904-B19B-E112-6BEA-5E021147B871}"/>
              </a:ext>
            </a:extLst>
          </p:cNvPr>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639141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38</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31022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50</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16413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516350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37180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60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751514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61</a:t>
            </a:fld>
            <a:endParaRPr lang="en-US" dirty="0"/>
          </a:p>
        </p:txBody>
      </p:sp>
    </p:spTree>
    <p:extLst>
      <p:ext uri="{BB962C8B-B14F-4D97-AF65-F5344CB8AC3E}">
        <p14:creationId xmlns:p14="http://schemas.microsoft.com/office/powerpoint/2010/main" val="1559517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62</a:t>
            </a:fld>
            <a:endParaRPr lang="en-US" dirty="0"/>
          </a:p>
        </p:txBody>
      </p:sp>
    </p:spTree>
    <p:extLst>
      <p:ext uri="{BB962C8B-B14F-4D97-AF65-F5344CB8AC3E}">
        <p14:creationId xmlns:p14="http://schemas.microsoft.com/office/powerpoint/2010/main" val="875983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63</a:t>
            </a:fld>
            <a:endParaRPr lang="en-US" dirty="0"/>
          </a:p>
        </p:txBody>
      </p:sp>
    </p:spTree>
    <p:extLst>
      <p:ext uri="{BB962C8B-B14F-4D97-AF65-F5344CB8AC3E}">
        <p14:creationId xmlns:p14="http://schemas.microsoft.com/office/powerpoint/2010/main" val="1708193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23556"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21</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703369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24580"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22</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3787909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23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66534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24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463595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2662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25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74637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26</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79922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74219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 2025</a:t>
            </a:r>
          </a:p>
        </p:txBody>
      </p:sp>
      <p:sp>
        <p:nvSpPr>
          <p:cNvPr id="41988" name="Rectangle 6"/>
          <p:cNvSpPr>
            <a:spLocks noGrp="1" noChangeArrowheads="1"/>
          </p:cNvSpPr>
          <p:nvPr>
            <p:ph type="ftr" sz="quarter" idx="4"/>
          </p:nvPr>
        </p:nvSpPr>
        <p:spPr>
          <a:xfrm>
            <a:off x="4504264" y="8985250"/>
            <a:ext cx="1777474" cy="184666"/>
          </a:xfrm>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dirty="0"/>
              <a:t>Peter Yee, NSA-CSD</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27</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633657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802.11-25/1423r0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7" Type="http://schemas.openxmlformats.org/officeDocument/2006/relationships/hyperlink" Target="https://datatracker.ietf.org/wg/ptth/abou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datatracker.ietf.org/wg/fantel/about/" TargetMode="External"/><Relationship Id="rId5" Type="http://schemas.openxmlformats.org/officeDocument/2006/relationships/hyperlink" Target="https://datatracker.ietf.org/wg/expat/about/" TargetMode="External"/><Relationship Id="rId4" Type="http://schemas.openxmlformats.org/officeDocument/2006/relationships/hyperlink" Target="https://datatracker.ietf.org/wg/webbotauth/about/"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datatracker.ietf.org/wg/cose/about/" TargetMode="External"/><Relationship Id="rId13" Type="http://schemas.openxmlformats.org/officeDocument/2006/relationships/hyperlink" Target="https://datatracker.ietf.org/doc/charter-ietf-dnsop/" TargetMode="External"/><Relationship Id="rId18" Type="http://schemas.openxmlformats.org/officeDocument/2006/relationships/hyperlink" Target="https://datatracker.ietf.org/wg/seal/about/" TargetMode="External"/><Relationship Id="rId3" Type="http://schemas.openxmlformats.org/officeDocument/2006/relationships/hyperlink" Target="https://datatracker.ietf.org/group/chartering/" TargetMode="External"/><Relationship Id="rId21" Type="http://schemas.openxmlformats.org/officeDocument/2006/relationships/hyperlink" Target="https://datatracker.ietf.org/doc/charter-ietf-settle/" TargetMode="External"/><Relationship Id="rId7" Type="http://schemas.openxmlformats.org/officeDocument/2006/relationships/hyperlink" Target="https://datatracker.ietf.org/doc/charter-ietf-ccwg/" TargetMode="External"/><Relationship Id="rId12" Type="http://schemas.openxmlformats.org/officeDocument/2006/relationships/hyperlink" Target="https://datatracker.ietf.org/wg/dnsop/about/" TargetMode="External"/><Relationship Id="rId17" Type="http://schemas.openxmlformats.org/officeDocument/2006/relationships/hyperlink" Target="https://datatracker.ietf.org/doc/charter-ietf-quic/" TargetMode="External"/><Relationship Id="rId2" Type="http://schemas.openxmlformats.org/officeDocument/2006/relationships/notesSlide" Target="../notesSlides/notesSlide9.xml"/><Relationship Id="rId16" Type="http://schemas.openxmlformats.org/officeDocument/2006/relationships/hyperlink" Target="https://datatracker.ietf.org/wg/quic/about/" TargetMode="External"/><Relationship Id="rId20" Type="http://schemas.openxmlformats.org/officeDocument/2006/relationships/hyperlink" Target="https://datatracker.ietf.org/wg/settle/about/" TargetMode="External"/><Relationship Id="rId1" Type="http://schemas.openxmlformats.org/officeDocument/2006/relationships/slideLayout" Target="../slideLayouts/slideLayout2.xml"/><Relationship Id="rId6" Type="http://schemas.openxmlformats.org/officeDocument/2006/relationships/hyperlink" Target="https://datatracker.ietf.org/wg/ccwg/about/" TargetMode="External"/><Relationship Id="rId11" Type="http://schemas.openxmlformats.org/officeDocument/2006/relationships/hyperlink" Target="https://datatracker.ietf.org/doc/charter-ietf-dconn/" TargetMode="External"/><Relationship Id="rId5" Type="http://schemas.openxmlformats.org/officeDocument/2006/relationships/hyperlink" Target="https://datatracker.ietf.org/doc/charter-ietf-ccamp/" TargetMode="External"/><Relationship Id="rId15" Type="http://schemas.openxmlformats.org/officeDocument/2006/relationships/hyperlink" Target="https://datatracker.ietf.org/doc/charter-ietf-httpbis/" TargetMode="External"/><Relationship Id="rId10" Type="http://schemas.openxmlformats.org/officeDocument/2006/relationships/hyperlink" Target="https://datatracker.ietf.org/wg/dconn/about/" TargetMode="External"/><Relationship Id="rId19" Type="http://schemas.openxmlformats.org/officeDocument/2006/relationships/hyperlink" Target="https://datatracker.ietf.org/doc/charter-ietf-seal/" TargetMode="External"/><Relationship Id="rId4" Type="http://schemas.openxmlformats.org/officeDocument/2006/relationships/hyperlink" Target="https://datatracker.ietf.org/wg/ccamp/about/" TargetMode="External"/><Relationship Id="rId9" Type="http://schemas.openxmlformats.org/officeDocument/2006/relationships/hyperlink" Target="https://datatracker.ietf.org/doc/charter-ietf-cose/" TargetMode="External"/><Relationship Id="rId14" Type="http://schemas.openxmlformats.org/officeDocument/2006/relationships/hyperlink" Target="https://datatracker.ietf.org/wg/httpbis/abou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yangcatalog.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1.ieee802.org/yangster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atatracker.ietf.org/wg/6l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datatracker.ietf.org/doc/draft-ietf-6lo-prefix-registration/" TargetMode="External"/><Relationship Id="rId5" Type="http://schemas.openxmlformats.org/officeDocument/2006/relationships/hyperlink" Target="https://datatracker.ietf.org/doc/draft-ietf-6lo-path-aware-semantic-addressing/" TargetMode="External"/><Relationship Id="rId4" Type="http://schemas.openxmlformats.org/officeDocument/2006/relationships/hyperlink" Target="https://datatracker.ietf.org/doc/draft-ietf-6lo-nd-gaa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datatracker.ietf.org/wg/rol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datatracker.ietf.org/wg/emu/" TargetMode="External"/><Relationship Id="rId7" Type="http://schemas.openxmlformats.org/officeDocument/2006/relationships/hyperlink" Target="https://datatracker.ietf.org/doc/draft-ietf-emu-rfc7170bi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datatracker.ietf.org/doc/draft-ietf-emu-eap-edhoc/" TargetMode="External"/><Relationship Id="rId5" Type="http://schemas.openxmlformats.org/officeDocument/2006/relationships/hyperlink" Target="https://datatracker.ietf.org/doc/draft-ietf-emu-bootstrapped-tls/" TargetMode="External"/><Relationship Id="rId4" Type="http://schemas.openxmlformats.org/officeDocument/2006/relationships/hyperlink" Target="https://datatracker.ietf.org/doc/draft-ietf-emu-eap-arpa/"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ietf.org/topics/netmgmt/" TargetMode="External"/><Relationship Id="rId3" Type="http://schemas.openxmlformats.org/officeDocument/2006/relationships/hyperlink" Target="https://datatracker.ietf.org/wg/opsawg/" TargetMode="External"/><Relationship Id="rId7" Type="http://schemas.openxmlformats.org/officeDocument/2006/relationships/hyperlink" Target="https://tools.ietf.org/html/rfc663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datatracker.ietf.org/doc/draft-ietf-opsawg-pcapng/" TargetMode="External"/><Relationship Id="rId5" Type="http://schemas.openxmlformats.org/officeDocument/2006/relationships/hyperlink" Target="https://datatracker.ietf.org/doc/draft-ietf-opsawg-pcaplinktype/" TargetMode="External"/><Relationship Id="rId4" Type="http://schemas.openxmlformats.org/officeDocument/2006/relationships/hyperlink" Target="https://datatracker.ietf.org/doc/draft-ietf-opsawg-pcap/"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atatracker.ietf.org/doc/draft-ietf-intarea-multicast-application-port/"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datatracker.ietf.org/wg/tls/" TargetMode="External"/><Relationship Id="rId7" Type="http://schemas.openxmlformats.org/officeDocument/2006/relationships/hyperlink" Target="https://datatracker.ietf.org/doc/draft-ietf-tls-pak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datatracker.ietf.org/doc/draft-ietf-tls-8773bis/" TargetMode="External"/><Relationship Id="rId5" Type="http://schemas.openxmlformats.org/officeDocument/2006/relationships/hyperlink" Target="https://datatracker.ietf.org/doc/draft-ietf-tls-hybrid-design/" TargetMode="External"/><Relationship Id="rId4" Type="http://schemas.openxmlformats.org/officeDocument/2006/relationships/hyperlink" Target="https://datatracker.ietf.org/doc/draft-ietf-tls-rfc8446bi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datatracker.ietf.org/doc/draft-ietf-raw-technologies/" TargetMode="External"/><Relationship Id="rId4" Type="http://schemas.openxmlformats.org/officeDocument/2006/relationships/hyperlink" Target="https://datatracker.ietf.org/doc/draft-ietf-raw-architectur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datatracker.ietf.org/doc/draft-ietf-anima-brski-discovery/" TargetMode="External"/><Relationship Id="rId4" Type="http://schemas.openxmlformats.org/officeDocument/2006/relationships/hyperlink" Target="https://datatracker.ietf.org/doc/draft-ietf-anima-brski-cloud/"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balliancec.wpenginepowered.com/wp-content/uploads/2024/12/WBA_Roadmap_and_Project_Overview_Q12025-V1.0.0-.pdf" TargetMode="External"/><Relationship Id="rId2" Type="http://schemas.openxmlformats.org/officeDocument/2006/relationships/hyperlink" Target="https://wballiance.com/wba-program-overview-2024/"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balliance.com/wp-content/uploads/2025/05/Access-Network-Metrics-Phase-2-Whitepaper-V1.0.0-Public-.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balliance.com/wp-content/uploads/2025/03/WBA-Wi-Fi-7-Trials-Report-2025-LG-U-Plus-and-Intel-_FINAL-V1.0.0-1.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balliance.com/wp-content/uploads/2025/05/WBA-Wi-Fi-7-Trials-Report-2025-ATT-CommScope-Intel-V1.0.0-1.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balliance.com/wp-content/uploads/2025/07/What-is-Wi-Fi-HaLow.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wirelessglobalcongress.co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balliance.com/innovation-foru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wballiance.com/" TargetMode="External"/><Relationship Id="rId7" Type="http://schemas.openxmlformats.org/officeDocument/2006/relationships/hyperlink" Target="https://wballiance.com/membershi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balliance.com/events-awards/" TargetMode="External"/><Relationship Id="rId5" Type="http://schemas.openxmlformats.org/officeDocument/2006/relationships/hyperlink" Target="https://wballiance.com/resource/" TargetMode="External"/><Relationship Id="rId4" Type="http://schemas.openxmlformats.org/officeDocument/2006/relationships/hyperlink" Target="https://wballiance.com/wba-program-overview-2024/"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802.18/documents?is_dcn=0001&amp;is_group=0000&amp;is_year=2024"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mentor.ieee.org/802.18/dcn/25/18-25-0084-06-0000-draft-response-to-ecc-pt1-on-upper-6ghz-band-studies-protection-of-was-rlan.pdf" TargetMode="External"/><Relationship Id="rId5" Type="http://schemas.openxmlformats.org/officeDocument/2006/relationships/hyperlink" Target="https://mentor.ieee.org/802.18/dcn/25/18-25-0087-03-0000-proposed-response-to-nigeria-ncc-s-consultation-re-the-lower-6-ghz-band.pdf" TargetMode="External"/><Relationship Id="rId4" Type="http://schemas.openxmlformats.org/officeDocument/2006/relationships/hyperlink" Target="https://mentor.ieee.org/802.18/dcn/25/18-25-0073-08-0000-proposed-response-to-draft-rspg-opinion-on-long-term-vision-for-the-upper-6-ghz-band.pdf"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bipt.be/operators/publication/consultation-on-the-draft-decision-radio-interfaces-related-to-short-range-devic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soumu.go.jp/menu_news/s-news/01kiban09_02000557.html"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802.11 WG September 2025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2025-09-17</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56312109"/>
              </p:ext>
            </p:extLst>
          </p:nvPr>
        </p:nvGraphicFramePr>
        <p:xfrm>
          <a:off x="982663" y="2416175"/>
          <a:ext cx="10058400" cy="2428875"/>
        </p:xfrm>
        <a:graphic>
          <a:graphicData uri="http://schemas.openxmlformats.org/presentationml/2006/ole">
            <mc:AlternateContent xmlns:mc="http://schemas.openxmlformats.org/markup-compatibility/2006">
              <mc:Choice xmlns:v="urn:schemas-microsoft-com:vml" Requires="v">
                <p:oleObj name="Document" r:id="rId3" imgW="10504897" imgH="2538262" progId="Word.Document.8">
                  <p:embed/>
                </p:oleObj>
              </mc:Choice>
              <mc:Fallback>
                <p:oleObj name="Document" r:id="rId3" imgW="10504897" imgH="2538262" progId="Word.Document.8">
                  <p:embed/>
                  <p:pic>
                    <p:nvPicPr>
                      <p:cNvPr id="0" name="Picture 3"/>
                      <p:cNvPicPr>
                        <a:picLocks noChangeAspect="1" noChangeArrowheads="1"/>
                      </p:cNvPicPr>
                      <p:nvPr/>
                    </p:nvPicPr>
                    <p:blipFill>
                      <a:blip r:embed="rId4"/>
                      <a:srcRect/>
                      <a:stretch>
                        <a:fillRect/>
                      </a:stretch>
                    </p:blipFill>
                    <p:spPr bwMode="auto">
                      <a:xfrm>
                        <a:off x="982663" y="2416175"/>
                        <a:ext cx="1005840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88541FC1-BF47-15ED-EB86-F6D5595E82E9}"/>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DB64B1CE-5195-6499-E811-1E1C6808CDFB}"/>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4" name="Date Placeholder 3">
            <a:extLst>
              <a:ext uri="{FF2B5EF4-FFF2-40B4-BE49-F238E27FC236}">
                <a16:creationId xmlns:a16="http://schemas.microsoft.com/office/drawing/2014/main" id="{FF18DCD7-BBE0-82E6-062C-00DE5997DDF3}"/>
              </a:ext>
            </a:extLst>
          </p:cNvPr>
          <p:cNvSpPr>
            <a:spLocks noGrp="1"/>
          </p:cNvSpPr>
          <p:nvPr>
            <p:ph type="dt" idx="10"/>
          </p:nvPr>
        </p:nvSpPr>
        <p:spPr/>
        <p:txBody>
          <a:bodyPr/>
          <a:lstStyle/>
          <a:p>
            <a:r>
              <a:rPr lang="en-US"/>
              <a:t>September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D29CA-5B0A-1744-323E-6F964E55564E}"/>
              </a:ext>
            </a:extLst>
          </p:cNvPr>
          <p:cNvSpPr>
            <a:spLocks noGrp="1"/>
          </p:cNvSpPr>
          <p:nvPr>
            <p:ph type="ctrTitle"/>
          </p:nvPr>
        </p:nvSpPr>
        <p:spPr/>
        <p:txBody>
          <a:bodyPr/>
          <a:lstStyle/>
          <a:p>
            <a:r>
              <a:rPr lang="en-GB"/>
              <a:t>JTC1 802 SC</a:t>
            </a:r>
          </a:p>
        </p:txBody>
      </p:sp>
      <p:sp>
        <p:nvSpPr>
          <p:cNvPr id="3" name="Subtitle 2">
            <a:extLst>
              <a:ext uri="{FF2B5EF4-FFF2-40B4-BE49-F238E27FC236}">
                <a16:creationId xmlns:a16="http://schemas.microsoft.com/office/drawing/2014/main" id="{198207D6-AE85-0599-6B3F-CEFD34103177}"/>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D16B1839-0B30-AC62-3D96-A6D718BA15A9}"/>
              </a:ext>
            </a:extLst>
          </p:cNvPr>
          <p:cNvSpPr>
            <a:spLocks noGrp="1"/>
          </p:cNvSpPr>
          <p:nvPr>
            <p:ph type="ftr" idx="11"/>
          </p:nvPr>
        </p:nvSpPr>
        <p:spPr/>
        <p:txBody>
          <a:bodyPr/>
          <a:lstStyle/>
          <a:p>
            <a:r>
              <a:rPr lang="en-GB"/>
              <a:t>Peter Yee, AKAYLA</a:t>
            </a:r>
          </a:p>
        </p:txBody>
      </p:sp>
      <p:sp>
        <p:nvSpPr>
          <p:cNvPr id="8" name="Slide Number Placeholder 7">
            <a:extLst>
              <a:ext uri="{FF2B5EF4-FFF2-40B4-BE49-F238E27FC236}">
                <a16:creationId xmlns:a16="http://schemas.microsoft.com/office/drawing/2014/main" id="{DDF4837A-2AC7-D89B-B245-B3F27BD36EE9}"/>
              </a:ext>
            </a:extLst>
          </p:cNvPr>
          <p:cNvSpPr>
            <a:spLocks noGrp="1"/>
          </p:cNvSpPr>
          <p:nvPr>
            <p:ph type="sldNum" idx="12"/>
          </p:nvPr>
        </p:nvSpPr>
        <p:spPr/>
        <p:txBody>
          <a:bodyPr/>
          <a:lstStyle/>
          <a:p>
            <a:r>
              <a:rPr lang="en-GB"/>
              <a:t>Slide </a:t>
            </a:r>
            <a:fld id="{DE40C9FC-4879-4F20-9ECA-A574A90476B7}" type="slidenum">
              <a:rPr lang="en-GB" smtClean="0"/>
              <a:pPr/>
              <a:t>10</a:t>
            </a:fld>
            <a:endParaRPr lang="en-GB"/>
          </a:p>
        </p:txBody>
      </p:sp>
      <p:sp>
        <p:nvSpPr>
          <p:cNvPr id="9" name="Date Placeholder 8">
            <a:extLst>
              <a:ext uri="{FF2B5EF4-FFF2-40B4-BE49-F238E27FC236}">
                <a16:creationId xmlns:a16="http://schemas.microsoft.com/office/drawing/2014/main" id="{67255EE8-4A18-D0E1-F24E-C536DAAFEBF8}"/>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252504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83832-14EC-E789-FD70-BCA58ECA542B}"/>
              </a:ext>
            </a:extLst>
          </p:cNvPr>
          <p:cNvSpPr>
            <a:spLocks noGrp="1"/>
          </p:cNvSpPr>
          <p:nvPr>
            <p:ph type="ctrTitle"/>
          </p:nvPr>
        </p:nvSpPr>
        <p:spPr/>
        <p:txBody>
          <a:bodyPr/>
          <a:lstStyle/>
          <a:p>
            <a:r>
              <a:rPr lang="en-GB"/>
              <a:t>TGmf (Maintenance)</a:t>
            </a:r>
          </a:p>
        </p:txBody>
      </p:sp>
      <p:sp>
        <p:nvSpPr>
          <p:cNvPr id="3" name="Subtitle 2">
            <a:extLst>
              <a:ext uri="{FF2B5EF4-FFF2-40B4-BE49-F238E27FC236}">
                <a16:creationId xmlns:a16="http://schemas.microsoft.com/office/drawing/2014/main" id="{E08F5F0C-C5C2-7905-D8AD-C81CC9C60729}"/>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103BC99D-BB27-ABAD-E077-22217837E533}"/>
              </a:ext>
            </a:extLst>
          </p:cNvPr>
          <p:cNvSpPr>
            <a:spLocks noGrp="1"/>
          </p:cNvSpPr>
          <p:nvPr>
            <p:ph type="ftr" idx="11"/>
          </p:nvPr>
        </p:nvSpPr>
        <p:spPr/>
        <p:txBody>
          <a:bodyPr/>
          <a:lstStyle/>
          <a:p>
            <a:r>
              <a:rPr lang="en-GB"/>
              <a:t>Michael Montemurro, Huawei</a:t>
            </a:r>
          </a:p>
        </p:txBody>
      </p:sp>
      <p:sp>
        <p:nvSpPr>
          <p:cNvPr id="8" name="Slide Number Placeholder 7">
            <a:extLst>
              <a:ext uri="{FF2B5EF4-FFF2-40B4-BE49-F238E27FC236}">
                <a16:creationId xmlns:a16="http://schemas.microsoft.com/office/drawing/2014/main" id="{A85206B7-FA3A-EBEA-D8B4-A0529B759A80}"/>
              </a:ext>
            </a:extLst>
          </p:cNvPr>
          <p:cNvSpPr>
            <a:spLocks noGrp="1"/>
          </p:cNvSpPr>
          <p:nvPr>
            <p:ph type="sldNum" idx="12"/>
          </p:nvPr>
        </p:nvSpPr>
        <p:spPr/>
        <p:txBody>
          <a:bodyPr/>
          <a:lstStyle/>
          <a:p>
            <a:r>
              <a:rPr lang="en-GB"/>
              <a:t>Slide </a:t>
            </a:r>
            <a:fld id="{DE40C9FC-4879-4F20-9ECA-A574A90476B7}" type="slidenum">
              <a:rPr lang="en-GB" smtClean="0"/>
              <a:pPr/>
              <a:t>11</a:t>
            </a:fld>
            <a:endParaRPr lang="en-GB"/>
          </a:p>
        </p:txBody>
      </p:sp>
      <p:sp>
        <p:nvSpPr>
          <p:cNvPr id="9" name="Date Placeholder 8">
            <a:extLst>
              <a:ext uri="{FF2B5EF4-FFF2-40B4-BE49-F238E27FC236}">
                <a16:creationId xmlns:a16="http://schemas.microsoft.com/office/drawing/2014/main" id="{4CC973E5-4ADC-A90C-8DA5-9E22F1F17B10}"/>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3127449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2C0A6-A04F-4EE2-BF7F-420179FCDA1F}"/>
              </a:ext>
            </a:extLst>
          </p:cNvPr>
          <p:cNvSpPr>
            <a:spLocks noGrp="1"/>
          </p:cNvSpPr>
          <p:nvPr>
            <p:ph type="ctrTitle"/>
          </p:nvPr>
        </p:nvSpPr>
        <p:spPr/>
        <p:txBody>
          <a:bodyPr/>
          <a:lstStyle/>
          <a:p>
            <a:r>
              <a:rPr lang="en-GB"/>
              <a:t>TGbi (Enhanced Data Privacy)</a:t>
            </a:r>
          </a:p>
        </p:txBody>
      </p:sp>
      <p:sp>
        <p:nvSpPr>
          <p:cNvPr id="3" name="Subtitle 2">
            <a:extLst>
              <a:ext uri="{FF2B5EF4-FFF2-40B4-BE49-F238E27FC236}">
                <a16:creationId xmlns:a16="http://schemas.microsoft.com/office/drawing/2014/main" id="{54EE3614-8EF5-EAA3-FF4D-5C9B636A5846}"/>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E9097DF8-379C-3872-7EDD-0E8BDF1A0D64}"/>
              </a:ext>
            </a:extLst>
          </p:cNvPr>
          <p:cNvSpPr>
            <a:spLocks noGrp="1"/>
          </p:cNvSpPr>
          <p:nvPr>
            <p:ph type="ftr" idx="11"/>
          </p:nvPr>
        </p:nvSpPr>
        <p:spPr/>
        <p:txBody>
          <a:bodyPr/>
          <a:lstStyle/>
          <a:p>
            <a:r>
              <a:rPr lang="en-GB"/>
              <a:t>Carol Ansley, Cox</a:t>
            </a:r>
          </a:p>
        </p:txBody>
      </p:sp>
      <p:sp>
        <p:nvSpPr>
          <p:cNvPr id="8" name="Slide Number Placeholder 7">
            <a:extLst>
              <a:ext uri="{FF2B5EF4-FFF2-40B4-BE49-F238E27FC236}">
                <a16:creationId xmlns:a16="http://schemas.microsoft.com/office/drawing/2014/main" id="{B3EB12D4-F83B-1C32-36AC-7437EBA3F165}"/>
              </a:ext>
            </a:extLst>
          </p:cNvPr>
          <p:cNvSpPr>
            <a:spLocks noGrp="1"/>
          </p:cNvSpPr>
          <p:nvPr>
            <p:ph type="sldNum" idx="12"/>
          </p:nvPr>
        </p:nvSpPr>
        <p:spPr/>
        <p:txBody>
          <a:bodyPr/>
          <a:lstStyle/>
          <a:p>
            <a:r>
              <a:rPr lang="en-GB"/>
              <a:t>Slide </a:t>
            </a:r>
            <a:fld id="{DE40C9FC-4879-4F20-9ECA-A574A90476B7}" type="slidenum">
              <a:rPr lang="en-GB" smtClean="0"/>
              <a:pPr/>
              <a:t>12</a:t>
            </a:fld>
            <a:endParaRPr lang="en-GB"/>
          </a:p>
        </p:txBody>
      </p:sp>
      <p:sp>
        <p:nvSpPr>
          <p:cNvPr id="9" name="Date Placeholder 8">
            <a:extLst>
              <a:ext uri="{FF2B5EF4-FFF2-40B4-BE49-F238E27FC236}">
                <a16:creationId xmlns:a16="http://schemas.microsoft.com/office/drawing/2014/main" id="{19833689-5600-7D24-4F6F-A736354ADD86}"/>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1333097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4BF6D-792D-68A6-FD14-F7D8A2BD8EB8}"/>
              </a:ext>
            </a:extLst>
          </p:cNvPr>
          <p:cNvSpPr>
            <a:spLocks noGrp="1"/>
          </p:cNvSpPr>
          <p:nvPr>
            <p:ph type="ctrTitle"/>
          </p:nvPr>
        </p:nvSpPr>
        <p:spPr/>
        <p:txBody>
          <a:bodyPr/>
          <a:lstStyle/>
          <a:p>
            <a:r>
              <a:rPr lang="en-GB"/>
              <a:t>TGbn (Ultra High Reliability)</a:t>
            </a:r>
          </a:p>
        </p:txBody>
      </p:sp>
      <p:sp>
        <p:nvSpPr>
          <p:cNvPr id="3" name="Subtitle 2">
            <a:extLst>
              <a:ext uri="{FF2B5EF4-FFF2-40B4-BE49-F238E27FC236}">
                <a16:creationId xmlns:a16="http://schemas.microsoft.com/office/drawing/2014/main" id="{2A7EC040-9478-67F2-94CC-B693394EC236}"/>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D3B81A58-F220-065B-6612-BF77AC934C66}"/>
              </a:ext>
            </a:extLst>
          </p:cNvPr>
          <p:cNvSpPr>
            <a:spLocks noGrp="1"/>
          </p:cNvSpPr>
          <p:nvPr>
            <p:ph type="ftr" idx="11"/>
          </p:nvPr>
        </p:nvSpPr>
        <p:spPr/>
        <p:txBody>
          <a:bodyPr/>
          <a:lstStyle/>
          <a:p>
            <a:r>
              <a:rPr lang="en-GB"/>
              <a:t>Alfred Asterjadhi, Qualcomm</a:t>
            </a:r>
          </a:p>
        </p:txBody>
      </p:sp>
      <p:sp>
        <p:nvSpPr>
          <p:cNvPr id="8" name="Slide Number Placeholder 7">
            <a:extLst>
              <a:ext uri="{FF2B5EF4-FFF2-40B4-BE49-F238E27FC236}">
                <a16:creationId xmlns:a16="http://schemas.microsoft.com/office/drawing/2014/main" id="{5F3F5617-E860-A779-60C5-74DDD477DF5E}"/>
              </a:ext>
            </a:extLst>
          </p:cNvPr>
          <p:cNvSpPr>
            <a:spLocks noGrp="1"/>
          </p:cNvSpPr>
          <p:nvPr>
            <p:ph type="sldNum" idx="12"/>
          </p:nvPr>
        </p:nvSpPr>
        <p:spPr/>
        <p:txBody>
          <a:bodyPr/>
          <a:lstStyle/>
          <a:p>
            <a:r>
              <a:rPr lang="en-GB"/>
              <a:t>Slide </a:t>
            </a:r>
            <a:fld id="{DE40C9FC-4879-4F20-9ECA-A574A90476B7}" type="slidenum">
              <a:rPr lang="en-GB" smtClean="0"/>
              <a:pPr/>
              <a:t>13</a:t>
            </a:fld>
            <a:endParaRPr lang="en-GB"/>
          </a:p>
        </p:txBody>
      </p:sp>
      <p:sp>
        <p:nvSpPr>
          <p:cNvPr id="9" name="Date Placeholder 8">
            <a:extLst>
              <a:ext uri="{FF2B5EF4-FFF2-40B4-BE49-F238E27FC236}">
                <a16:creationId xmlns:a16="http://schemas.microsoft.com/office/drawing/2014/main" id="{082F6030-91A1-0394-A6F2-50874DDC2BE5}"/>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3053873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9FB6-8B3E-D6E4-08FB-9CDD92495E9B}"/>
              </a:ext>
            </a:extLst>
          </p:cNvPr>
          <p:cNvSpPr>
            <a:spLocks noGrp="1"/>
          </p:cNvSpPr>
          <p:nvPr>
            <p:ph type="ctrTitle"/>
          </p:nvPr>
        </p:nvSpPr>
        <p:spPr/>
        <p:txBody>
          <a:bodyPr/>
          <a:lstStyle/>
          <a:p>
            <a:r>
              <a:rPr lang="en-GB"/>
              <a:t>TGbp (Ambient Power)</a:t>
            </a:r>
          </a:p>
        </p:txBody>
      </p:sp>
      <p:sp>
        <p:nvSpPr>
          <p:cNvPr id="3" name="Subtitle 2">
            <a:extLst>
              <a:ext uri="{FF2B5EF4-FFF2-40B4-BE49-F238E27FC236}">
                <a16:creationId xmlns:a16="http://schemas.microsoft.com/office/drawing/2014/main" id="{244EB348-7BD8-22A5-B78B-F2D8E445B408}"/>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59FA5204-9549-4F12-7B00-BCF7F4F77922}"/>
              </a:ext>
            </a:extLst>
          </p:cNvPr>
          <p:cNvSpPr>
            <a:spLocks noGrp="1"/>
          </p:cNvSpPr>
          <p:nvPr>
            <p:ph type="ftr" idx="11"/>
          </p:nvPr>
        </p:nvSpPr>
        <p:spPr/>
        <p:txBody>
          <a:bodyPr/>
          <a:lstStyle/>
          <a:p>
            <a:r>
              <a:rPr lang="en-GB"/>
              <a:t>Bo Sun, Sanechips</a:t>
            </a:r>
          </a:p>
        </p:txBody>
      </p:sp>
      <p:sp>
        <p:nvSpPr>
          <p:cNvPr id="8" name="Slide Number Placeholder 7">
            <a:extLst>
              <a:ext uri="{FF2B5EF4-FFF2-40B4-BE49-F238E27FC236}">
                <a16:creationId xmlns:a16="http://schemas.microsoft.com/office/drawing/2014/main" id="{345B0340-6FDD-6220-5162-741B57038803}"/>
              </a:ext>
            </a:extLst>
          </p:cNvPr>
          <p:cNvSpPr>
            <a:spLocks noGrp="1"/>
          </p:cNvSpPr>
          <p:nvPr>
            <p:ph type="sldNum" idx="12"/>
          </p:nvPr>
        </p:nvSpPr>
        <p:spPr/>
        <p:txBody>
          <a:bodyPr/>
          <a:lstStyle/>
          <a:p>
            <a:r>
              <a:rPr lang="en-GB"/>
              <a:t>Slide </a:t>
            </a:r>
            <a:fld id="{DE40C9FC-4879-4F20-9ECA-A574A90476B7}" type="slidenum">
              <a:rPr lang="en-GB" smtClean="0"/>
              <a:pPr/>
              <a:t>14</a:t>
            </a:fld>
            <a:endParaRPr lang="en-GB"/>
          </a:p>
        </p:txBody>
      </p:sp>
      <p:sp>
        <p:nvSpPr>
          <p:cNvPr id="9" name="Date Placeholder 8">
            <a:extLst>
              <a:ext uri="{FF2B5EF4-FFF2-40B4-BE49-F238E27FC236}">
                <a16:creationId xmlns:a16="http://schemas.microsoft.com/office/drawing/2014/main" id="{EECE58DB-3DE0-CF9C-1CB0-B18F551A1674}"/>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743372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758F-7EFB-1A40-0DD0-7662DC101B33}"/>
              </a:ext>
            </a:extLst>
          </p:cNvPr>
          <p:cNvSpPr>
            <a:spLocks noGrp="1"/>
          </p:cNvSpPr>
          <p:nvPr>
            <p:ph type="ctrTitle"/>
          </p:nvPr>
        </p:nvSpPr>
        <p:spPr/>
        <p:txBody>
          <a:bodyPr/>
          <a:lstStyle/>
          <a:p>
            <a:r>
              <a:rPr lang="en-GB"/>
              <a:t>TGbq (Integrated mmWave)</a:t>
            </a:r>
          </a:p>
        </p:txBody>
      </p:sp>
      <p:sp>
        <p:nvSpPr>
          <p:cNvPr id="3" name="Subtitle 2">
            <a:extLst>
              <a:ext uri="{FF2B5EF4-FFF2-40B4-BE49-F238E27FC236}">
                <a16:creationId xmlns:a16="http://schemas.microsoft.com/office/drawing/2014/main" id="{F78BEEA9-6327-7169-A2A1-13323CD4EE6B}"/>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73C32369-EAB3-149C-D034-96DAEF75011F}"/>
              </a:ext>
            </a:extLst>
          </p:cNvPr>
          <p:cNvSpPr>
            <a:spLocks noGrp="1"/>
          </p:cNvSpPr>
          <p:nvPr>
            <p:ph type="ftr" idx="11"/>
          </p:nvPr>
        </p:nvSpPr>
        <p:spPr/>
        <p:txBody>
          <a:bodyPr/>
          <a:lstStyle/>
          <a:p>
            <a:r>
              <a:rPr lang="en-GB"/>
              <a:t>Edward Au, Huawei</a:t>
            </a:r>
          </a:p>
        </p:txBody>
      </p:sp>
      <p:sp>
        <p:nvSpPr>
          <p:cNvPr id="8" name="Slide Number Placeholder 7">
            <a:extLst>
              <a:ext uri="{FF2B5EF4-FFF2-40B4-BE49-F238E27FC236}">
                <a16:creationId xmlns:a16="http://schemas.microsoft.com/office/drawing/2014/main" id="{6533EB60-EC68-ECE6-0E91-E9372AEB60AE}"/>
              </a:ext>
            </a:extLst>
          </p:cNvPr>
          <p:cNvSpPr>
            <a:spLocks noGrp="1"/>
          </p:cNvSpPr>
          <p:nvPr>
            <p:ph type="sldNum" idx="12"/>
          </p:nvPr>
        </p:nvSpPr>
        <p:spPr/>
        <p:txBody>
          <a:bodyPr/>
          <a:lstStyle/>
          <a:p>
            <a:r>
              <a:rPr lang="en-GB"/>
              <a:t>Slide </a:t>
            </a:r>
            <a:fld id="{DE40C9FC-4879-4F20-9ECA-A574A90476B7}" type="slidenum">
              <a:rPr lang="en-GB" smtClean="0"/>
              <a:pPr/>
              <a:t>15</a:t>
            </a:fld>
            <a:endParaRPr lang="en-GB"/>
          </a:p>
        </p:txBody>
      </p:sp>
      <p:sp>
        <p:nvSpPr>
          <p:cNvPr id="9" name="Date Placeholder 8">
            <a:extLst>
              <a:ext uri="{FF2B5EF4-FFF2-40B4-BE49-F238E27FC236}">
                <a16:creationId xmlns:a16="http://schemas.microsoft.com/office/drawing/2014/main" id="{4E70D106-3834-C1B5-87AC-3EBA7F6BD178}"/>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1330281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DD26-DBF5-535B-ECF5-0265B294F33B}"/>
              </a:ext>
            </a:extLst>
          </p:cNvPr>
          <p:cNvSpPr>
            <a:spLocks noGrp="1"/>
          </p:cNvSpPr>
          <p:nvPr>
            <p:ph type="ctrTitle"/>
          </p:nvPr>
        </p:nvSpPr>
        <p:spPr/>
        <p:txBody>
          <a:bodyPr/>
          <a:lstStyle/>
          <a:p>
            <a:r>
              <a:rPr lang="en-GB"/>
              <a:t>TGbr (Enhanced Light Communications)</a:t>
            </a:r>
          </a:p>
        </p:txBody>
      </p:sp>
      <p:sp>
        <p:nvSpPr>
          <p:cNvPr id="3" name="Subtitle 2">
            <a:extLst>
              <a:ext uri="{FF2B5EF4-FFF2-40B4-BE49-F238E27FC236}">
                <a16:creationId xmlns:a16="http://schemas.microsoft.com/office/drawing/2014/main" id="{5FA60402-B22A-66AA-5DD3-80341D1FFA04}"/>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7C4B9FEF-BE30-2E77-9869-4C3B6FABC206}"/>
              </a:ext>
            </a:extLst>
          </p:cNvPr>
          <p:cNvSpPr>
            <a:spLocks noGrp="1"/>
          </p:cNvSpPr>
          <p:nvPr>
            <p:ph type="ftr" idx="11"/>
          </p:nvPr>
        </p:nvSpPr>
        <p:spPr/>
        <p:txBody>
          <a:bodyPr/>
          <a:lstStyle/>
          <a:p>
            <a:r>
              <a:rPr lang="en-GB"/>
              <a:t>Nikola Serafimovski, University of Cambridge</a:t>
            </a:r>
          </a:p>
        </p:txBody>
      </p:sp>
      <p:sp>
        <p:nvSpPr>
          <p:cNvPr id="8" name="Slide Number Placeholder 7">
            <a:extLst>
              <a:ext uri="{FF2B5EF4-FFF2-40B4-BE49-F238E27FC236}">
                <a16:creationId xmlns:a16="http://schemas.microsoft.com/office/drawing/2014/main" id="{9D89A050-CE5E-07FE-F62D-83167B59A619}"/>
              </a:ext>
            </a:extLst>
          </p:cNvPr>
          <p:cNvSpPr>
            <a:spLocks noGrp="1"/>
          </p:cNvSpPr>
          <p:nvPr>
            <p:ph type="sldNum" idx="12"/>
          </p:nvPr>
        </p:nvSpPr>
        <p:spPr/>
        <p:txBody>
          <a:bodyPr/>
          <a:lstStyle/>
          <a:p>
            <a:r>
              <a:rPr lang="en-GB"/>
              <a:t>Slide </a:t>
            </a:r>
            <a:fld id="{DE40C9FC-4879-4F20-9ECA-A574A90476B7}" type="slidenum">
              <a:rPr lang="en-GB" smtClean="0"/>
              <a:pPr/>
              <a:t>16</a:t>
            </a:fld>
            <a:endParaRPr lang="en-GB"/>
          </a:p>
        </p:txBody>
      </p:sp>
      <p:sp>
        <p:nvSpPr>
          <p:cNvPr id="9" name="Date Placeholder 8">
            <a:extLst>
              <a:ext uri="{FF2B5EF4-FFF2-40B4-BE49-F238E27FC236}">
                <a16:creationId xmlns:a16="http://schemas.microsoft.com/office/drawing/2014/main" id="{76349AA3-FE56-1ABE-D6A8-4B2577345BC7}"/>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790159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604EB-73FF-0FF9-F10B-131728076E5C}"/>
              </a:ext>
            </a:extLst>
          </p:cNvPr>
          <p:cNvSpPr>
            <a:spLocks noGrp="1"/>
          </p:cNvSpPr>
          <p:nvPr>
            <p:ph type="ctrTitle"/>
          </p:nvPr>
        </p:nvSpPr>
        <p:spPr/>
        <p:txBody>
          <a:bodyPr/>
          <a:lstStyle/>
          <a:p>
            <a:r>
              <a:rPr lang="en-GB"/>
              <a:t>TGbt (Post Quantum Cryptography)</a:t>
            </a:r>
          </a:p>
        </p:txBody>
      </p:sp>
      <p:sp>
        <p:nvSpPr>
          <p:cNvPr id="3" name="Subtitle 2">
            <a:extLst>
              <a:ext uri="{FF2B5EF4-FFF2-40B4-BE49-F238E27FC236}">
                <a16:creationId xmlns:a16="http://schemas.microsoft.com/office/drawing/2014/main" id="{DCC284E5-F245-44F9-8FBC-DB86A8893764}"/>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40E4926B-8322-F182-016F-0E0FF8A3B888}"/>
              </a:ext>
            </a:extLst>
          </p:cNvPr>
          <p:cNvSpPr>
            <a:spLocks noGrp="1"/>
          </p:cNvSpPr>
          <p:nvPr>
            <p:ph type="ftr" idx="11"/>
          </p:nvPr>
        </p:nvSpPr>
        <p:spPr/>
        <p:txBody>
          <a:bodyPr/>
          <a:lstStyle/>
          <a:p>
            <a:r>
              <a:rPr lang="en-GB"/>
              <a:t>Stephen Orr, Cisco</a:t>
            </a:r>
          </a:p>
        </p:txBody>
      </p:sp>
      <p:sp>
        <p:nvSpPr>
          <p:cNvPr id="8" name="Slide Number Placeholder 7">
            <a:extLst>
              <a:ext uri="{FF2B5EF4-FFF2-40B4-BE49-F238E27FC236}">
                <a16:creationId xmlns:a16="http://schemas.microsoft.com/office/drawing/2014/main" id="{2F94F366-0E39-C39F-5D59-BEDE1B49B65E}"/>
              </a:ext>
            </a:extLst>
          </p:cNvPr>
          <p:cNvSpPr>
            <a:spLocks noGrp="1"/>
          </p:cNvSpPr>
          <p:nvPr>
            <p:ph type="sldNum" idx="12"/>
          </p:nvPr>
        </p:nvSpPr>
        <p:spPr/>
        <p:txBody>
          <a:bodyPr/>
          <a:lstStyle/>
          <a:p>
            <a:r>
              <a:rPr lang="en-GB"/>
              <a:t>Slide </a:t>
            </a:r>
            <a:fld id="{DE40C9FC-4879-4F20-9ECA-A574A90476B7}" type="slidenum">
              <a:rPr lang="en-GB" smtClean="0"/>
              <a:pPr/>
              <a:t>17</a:t>
            </a:fld>
            <a:endParaRPr lang="en-GB"/>
          </a:p>
        </p:txBody>
      </p:sp>
      <p:sp>
        <p:nvSpPr>
          <p:cNvPr id="9" name="Date Placeholder 8">
            <a:extLst>
              <a:ext uri="{FF2B5EF4-FFF2-40B4-BE49-F238E27FC236}">
                <a16:creationId xmlns:a16="http://schemas.microsoft.com/office/drawing/2014/main" id="{F5FABFDC-1B11-BC65-8083-CD488D6745C8}"/>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4103135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43EEA-9E77-68E5-D371-600E7B2BCC5D}"/>
              </a:ext>
            </a:extLst>
          </p:cNvPr>
          <p:cNvSpPr>
            <a:spLocks noGrp="1"/>
          </p:cNvSpPr>
          <p:nvPr>
            <p:ph type="ctrTitle"/>
          </p:nvPr>
        </p:nvSpPr>
        <p:spPr/>
        <p:txBody>
          <a:bodyPr/>
          <a:lstStyle/>
          <a:p>
            <a:r>
              <a:rPr lang="en-GB"/>
              <a:t>AUTO TIG (Automotive)</a:t>
            </a:r>
          </a:p>
        </p:txBody>
      </p:sp>
      <p:sp>
        <p:nvSpPr>
          <p:cNvPr id="3" name="Subtitle 2">
            <a:extLst>
              <a:ext uri="{FF2B5EF4-FFF2-40B4-BE49-F238E27FC236}">
                <a16:creationId xmlns:a16="http://schemas.microsoft.com/office/drawing/2014/main" id="{9030D976-6220-AD3E-9981-4741B23CDA45}"/>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C184E67B-8E33-6736-2354-365EAE5E5819}"/>
              </a:ext>
            </a:extLst>
          </p:cNvPr>
          <p:cNvSpPr>
            <a:spLocks noGrp="1"/>
          </p:cNvSpPr>
          <p:nvPr>
            <p:ph type="ftr" idx="11"/>
          </p:nvPr>
        </p:nvSpPr>
        <p:spPr/>
        <p:txBody>
          <a:bodyPr/>
          <a:lstStyle/>
          <a:p>
            <a:r>
              <a:rPr lang="en-GB"/>
              <a:t>Jim Lansford, DeepSig Inc</a:t>
            </a:r>
          </a:p>
        </p:txBody>
      </p:sp>
      <p:sp>
        <p:nvSpPr>
          <p:cNvPr id="8" name="Slide Number Placeholder 7">
            <a:extLst>
              <a:ext uri="{FF2B5EF4-FFF2-40B4-BE49-F238E27FC236}">
                <a16:creationId xmlns:a16="http://schemas.microsoft.com/office/drawing/2014/main" id="{200EA335-C36E-FCB2-2B61-842648BB3C5D}"/>
              </a:ext>
            </a:extLst>
          </p:cNvPr>
          <p:cNvSpPr>
            <a:spLocks noGrp="1"/>
          </p:cNvSpPr>
          <p:nvPr>
            <p:ph type="sldNum" idx="12"/>
          </p:nvPr>
        </p:nvSpPr>
        <p:spPr/>
        <p:txBody>
          <a:bodyPr/>
          <a:lstStyle/>
          <a:p>
            <a:r>
              <a:rPr lang="en-GB"/>
              <a:t>Slide </a:t>
            </a:r>
            <a:fld id="{DE40C9FC-4879-4F20-9ECA-A574A90476B7}" type="slidenum">
              <a:rPr lang="en-GB" smtClean="0"/>
              <a:pPr/>
              <a:t>18</a:t>
            </a:fld>
            <a:endParaRPr lang="en-GB"/>
          </a:p>
        </p:txBody>
      </p:sp>
      <p:sp>
        <p:nvSpPr>
          <p:cNvPr id="9" name="Date Placeholder 8">
            <a:extLst>
              <a:ext uri="{FF2B5EF4-FFF2-40B4-BE49-F238E27FC236}">
                <a16:creationId xmlns:a16="http://schemas.microsoft.com/office/drawing/2014/main" id="{730C83B2-1F5E-5C38-4B00-F22917444D28}"/>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486522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42583-B4A8-E214-8637-26610D3DDFEF}"/>
              </a:ext>
            </a:extLst>
          </p:cNvPr>
          <p:cNvSpPr>
            <a:spLocks noGrp="1"/>
          </p:cNvSpPr>
          <p:nvPr>
            <p:ph type="ctrTitle"/>
          </p:nvPr>
        </p:nvSpPr>
        <p:spPr/>
        <p:txBody>
          <a:bodyPr/>
          <a:lstStyle/>
          <a:p>
            <a:r>
              <a:rPr lang="en-GB"/>
              <a:t>UCM TIG (Automotive)</a:t>
            </a:r>
          </a:p>
        </p:txBody>
      </p:sp>
      <p:sp>
        <p:nvSpPr>
          <p:cNvPr id="3" name="Subtitle 2">
            <a:extLst>
              <a:ext uri="{FF2B5EF4-FFF2-40B4-BE49-F238E27FC236}">
                <a16:creationId xmlns:a16="http://schemas.microsoft.com/office/drawing/2014/main" id="{7DC52818-CCB3-3DA3-8F99-546CCE58B13C}"/>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ADEA08F4-0026-F945-FEE9-022EE3EF8F75}"/>
              </a:ext>
            </a:extLst>
          </p:cNvPr>
          <p:cNvSpPr>
            <a:spLocks noGrp="1"/>
          </p:cNvSpPr>
          <p:nvPr>
            <p:ph type="ftr" idx="11"/>
          </p:nvPr>
        </p:nvSpPr>
        <p:spPr/>
        <p:txBody>
          <a:bodyPr/>
          <a:lstStyle/>
          <a:p>
            <a:r>
              <a:rPr lang="en-GB"/>
              <a:t>Volker Jungnickel, Fraunhofer HHI</a:t>
            </a:r>
          </a:p>
        </p:txBody>
      </p:sp>
      <p:sp>
        <p:nvSpPr>
          <p:cNvPr id="8" name="Slide Number Placeholder 7">
            <a:extLst>
              <a:ext uri="{FF2B5EF4-FFF2-40B4-BE49-F238E27FC236}">
                <a16:creationId xmlns:a16="http://schemas.microsoft.com/office/drawing/2014/main" id="{D9F7E6F1-C6C9-06F1-0F8C-A9672D406C8B}"/>
              </a:ext>
            </a:extLst>
          </p:cNvPr>
          <p:cNvSpPr>
            <a:spLocks noGrp="1"/>
          </p:cNvSpPr>
          <p:nvPr>
            <p:ph type="sldNum" idx="12"/>
          </p:nvPr>
        </p:nvSpPr>
        <p:spPr/>
        <p:txBody>
          <a:bodyPr/>
          <a:lstStyle/>
          <a:p>
            <a:r>
              <a:rPr lang="en-GB"/>
              <a:t>Slide </a:t>
            </a:r>
            <a:fld id="{DE40C9FC-4879-4F20-9ECA-A574A90476B7}" type="slidenum">
              <a:rPr lang="en-GB" smtClean="0"/>
              <a:pPr/>
              <a:t>19</a:t>
            </a:fld>
            <a:endParaRPr lang="en-GB"/>
          </a:p>
        </p:txBody>
      </p:sp>
      <p:sp>
        <p:nvSpPr>
          <p:cNvPr id="9" name="Date Placeholder 8">
            <a:extLst>
              <a:ext uri="{FF2B5EF4-FFF2-40B4-BE49-F238E27FC236}">
                <a16:creationId xmlns:a16="http://schemas.microsoft.com/office/drawing/2014/main" id="{90F311B1-5FE2-B3E7-8486-BCA7C3FFEA34}"/>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1760363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t>This document is a digest of the closing reports of all 802.11 sub-groups for presentation at the September 2025 closing plenary meeting. Liaison reports (including liaison reports from the opening plenary) are also included.</a:t>
            </a:r>
            <a:endParaRPr lang="en-GB" dirty="0"/>
          </a:p>
        </p:txBody>
      </p:sp>
      <p:sp>
        <p:nvSpPr>
          <p:cNvPr id="2" name="Footer Placeholder 1">
            <a:extLst>
              <a:ext uri="{FF2B5EF4-FFF2-40B4-BE49-F238E27FC236}">
                <a16:creationId xmlns:a16="http://schemas.microsoft.com/office/drawing/2014/main" id="{2E796CFE-6F70-137B-771D-5D0C6D591A7D}"/>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B847CCC6-316E-161C-AF24-B6EBD046D9C0}"/>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7" name="Date Placeholder 6">
            <a:extLst>
              <a:ext uri="{FF2B5EF4-FFF2-40B4-BE49-F238E27FC236}">
                <a16:creationId xmlns:a16="http://schemas.microsoft.com/office/drawing/2014/main" id="{BE7F0963-45A5-0139-1192-DE3FC07C73DB}"/>
              </a:ext>
            </a:extLst>
          </p:cNvPr>
          <p:cNvSpPr>
            <a:spLocks noGrp="1"/>
          </p:cNvSpPr>
          <p:nvPr>
            <p:ph type="dt" idx="15"/>
          </p:nvPr>
        </p:nvSpPr>
        <p:spPr/>
        <p:txBody>
          <a:bodyPr/>
          <a:lstStyle/>
          <a:p>
            <a:r>
              <a:rPr lang="en-US"/>
              <a:t>September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AEF76-4787-CC95-FD89-858E97F0FB6B}"/>
              </a:ext>
            </a:extLst>
          </p:cNvPr>
          <p:cNvSpPr>
            <a:spLocks noGrp="1"/>
          </p:cNvSpPr>
          <p:nvPr>
            <p:ph type="ctrTitle"/>
          </p:nvPr>
        </p:nvSpPr>
        <p:spPr/>
        <p:txBody>
          <a:bodyPr/>
          <a:lstStyle/>
          <a:p>
            <a:r>
              <a:rPr lang="en-GB"/>
              <a:t>WFA liaison</a:t>
            </a:r>
          </a:p>
        </p:txBody>
      </p:sp>
      <p:sp>
        <p:nvSpPr>
          <p:cNvPr id="3" name="Subtitle 2">
            <a:extLst>
              <a:ext uri="{FF2B5EF4-FFF2-40B4-BE49-F238E27FC236}">
                <a16:creationId xmlns:a16="http://schemas.microsoft.com/office/drawing/2014/main" id="{3A51916E-3704-E347-729D-CAC14E5C0DB4}"/>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FB01926C-7FCC-3752-4BEF-48E400BA225C}"/>
              </a:ext>
            </a:extLst>
          </p:cNvPr>
          <p:cNvSpPr>
            <a:spLocks noGrp="1"/>
          </p:cNvSpPr>
          <p:nvPr>
            <p:ph type="ftr" idx="11"/>
          </p:nvPr>
        </p:nvSpPr>
        <p:spPr/>
        <p:txBody>
          <a:bodyPr/>
          <a:lstStyle/>
          <a:p>
            <a:r>
              <a:rPr lang="en-GB"/>
              <a:t>Srinivas Kandala, Samsung Electronics</a:t>
            </a:r>
          </a:p>
        </p:txBody>
      </p:sp>
      <p:sp>
        <p:nvSpPr>
          <p:cNvPr id="8" name="Slide Number Placeholder 7">
            <a:extLst>
              <a:ext uri="{FF2B5EF4-FFF2-40B4-BE49-F238E27FC236}">
                <a16:creationId xmlns:a16="http://schemas.microsoft.com/office/drawing/2014/main" id="{8B104B21-167D-172C-9EF9-720004EFC542}"/>
              </a:ext>
            </a:extLst>
          </p:cNvPr>
          <p:cNvSpPr>
            <a:spLocks noGrp="1"/>
          </p:cNvSpPr>
          <p:nvPr>
            <p:ph type="sldNum" idx="12"/>
          </p:nvPr>
        </p:nvSpPr>
        <p:spPr/>
        <p:txBody>
          <a:bodyPr/>
          <a:lstStyle/>
          <a:p>
            <a:r>
              <a:rPr lang="en-GB"/>
              <a:t>Slide </a:t>
            </a:r>
            <a:fld id="{DE40C9FC-4879-4F20-9ECA-A574A90476B7}" type="slidenum">
              <a:rPr lang="en-GB" smtClean="0"/>
              <a:pPr/>
              <a:t>20</a:t>
            </a:fld>
            <a:endParaRPr lang="en-GB"/>
          </a:p>
        </p:txBody>
      </p:sp>
      <p:sp>
        <p:nvSpPr>
          <p:cNvPr id="9" name="Date Placeholder 8">
            <a:extLst>
              <a:ext uri="{FF2B5EF4-FFF2-40B4-BE49-F238E27FC236}">
                <a16:creationId xmlns:a16="http://schemas.microsoft.com/office/drawing/2014/main" id="{AC96151B-2621-F7D7-992A-AD4B67EC37B6}"/>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4234063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2025-09-17</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2821472224"/>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293FA634-90A3-D401-CD6F-4E5462CCA0F1}"/>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7D53C93A-8F9A-B1DF-4DC3-5B2070B2D4DD}"/>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13C928EE-9B27-2EBA-96DE-6474B11DCD65}"/>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471518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dirty="0"/>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September 2025.</a:t>
            </a:r>
          </a:p>
        </p:txBody>
      </p:sp>
      <p:sp>
        <p:nvSpPr>
          <p:cNvPr id="2" name="Footer Placeholder 1">
            <a:extLst>
              <a:ext uri="{FF2B5EF4-FFF2-40B4-BE49-F238E27FC236}">
                <a16:creationId xmlns:a16="http://schemas.microsoft.com/office/drawing/2014/main" id="{629370A7-E8A3-3F76-A718-B3FF38E1B0CC}"/>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0368C48A-DF2B-3365-55FF-0466E8EBDCFE}"/>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7827B5AE-3441-0E4B-1255-52BCFF0BC531}"/>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896836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November 1-7, 2025 – Montreal, QC, CA</a:t>
            </a:r>
          </a:p>
          <a:p>
            <a:pPr lvl="1"/>
            <a:r>
              <a:rPr lang="en-US" dirty="0"/>
              <a:t>March 14-20, 2026 – Shenzhen, CN</a:t>
            </a:r>
          </a:p>
          <a:p>
            <a:r>
              <a:rPr lang="en-US" dirty="0">
                <a:solidFill>
                  <a:srgbClr val="00B050"/>
                </a:solidFill>
              </a:rPr>
              <a:t>IETF meeting fee waivers</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6A3CBBC1-02FC-13FA-82D1-FBEE3EBBEA5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53D8C1C0-63C9-F406-F819-A45F8FDD42EA}"/>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03BFD204-A4A0-EC60-A53C-085FCD9AEFB1}"/>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6462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Layer 2/Layer 3 Interaction for Time-Sensitive Traffic, Development of YANG models in the IEEE 802, Capability Discovery, MADINAS</a:t>
            </a:r>
          </a:p>
          <a:p>
            <a:pPr lvl="1">
              <a:lnSpc>
                <a:spcPct val="80000"/>
              </a:lnSpc>
              <a:defRPr/>
            </a:pPr>
            <a:r>
              <a:rPr lang="en-US" sz="1600" dirty="0"/>
              <a:t>IETF-IEEE 802 coordination teleconferences: June 26, 2025 (next Oct. 2025)</a:t>
            </a:r>
          </a:p>
          <a:p>
            <a:pPr lvl="1">
              <a:lnSpc>
                <a:spcPct val="80000"/>
              </a:lnSpc>
              <a:defRPr/>
            </a:pPr>
            <a:r>
              <a:rPr lang="en-US" sz="1600" dirty="0"/>
              <a:t>Joint in-person leadership meeting: July 26, 2025</a:t>
            </a:r>
          </a:p>
          <a:p>
            <a:pPr lvl="1">
              <a:lnSpc>
                <a:spcPct val="80000"/>
              </a:lnSpc>
              <a:defRPr/>
            </a:pPr>
            <a:r>
              <a:rPr lang="en-US" sz="1600" dirty="0"/>
              <a:t>DETNET-TSN Workshop: July 26, 2025</a:t>
            </a:r>
          </a:p>
          <a:p>
            <a:pPr lvl="1">
              <a:lnSpc>
                <a:spcPct val="80000"/>
              </a:lnSpc>
              <a:defRPr/>
            </a:pPr>
            <a:endParaRPr lang="en-US" sz="1600" dirty="0"/>
          </a:p>
        </p:txBody>
      </p:sp>
      <p:sp>
        <p:nvSpPr>
          <p:cNvPr id="2" name="Footer Placeholder 1">
            <a:extLst>
              <a:ext uri="{FF2B5EF4-FFF2-40B4-BE49-F238E27FC236}">
                <a16:creationId xmlns:a16="http://schemas.microsoft.com/office/drawing/2014/main" id="{75DE201B-2F51-B867-419F-2B211E1E7074}"/>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AD2C49C-4C25-5662-AE3C-D89D5AF29F86}"/>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2664855C-E837-A668-3A4E-2984EB85560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445980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Nothing recently</a:t>
            </a:r>
          </a:p>
        </p:txBody>
      </p:sp>
      <p:sp>
        <p:nvSpPr>
          <p:cNvPr id="2" name="Footer Placeholder 1">
            <a:extLst>
              <a:ext uri="{FF2B5EF4-FFF2-40B4-BE49-F238E27FC236}">
                <a16:creationId xmlns:a16="http://schemas.microsoft.com/office/drawing/2014/main" id="{9733DFDA-4A2C-A5F2-BE7A-76D0571D4C8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1AF13BE-3E22-8BC8-E336-CAEE184701A1}"/>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4" name="Date Placeholder 3">
            <a:extLst>
              <a:ext uri="{FF2B5EF4-FFF2-40B4-BE49-F238E27FC236}">
                <a16:creationId xmlns:a16="http://schemas.microsoft.com/office/drawing/2014/main" id="{B014269A-1353-C44E-60CE-6C233F1DC81B}"/>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131767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124 November 1-7, 2025</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895215382"/>
              </p:ext>
            </p:extLst>
          </p:nvPr>
        </p:nvGraphicFramePr>
        <p:xfrm>
          <a:off x="2607221" y="2574504"/>
          <a:ext cx="6977557" cy="2210328"/>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a:hlinkClick r:id="rId4"/>
                        </a:rPr>
                        <a:t>webbotauth</a:t>
                      </a:r>
                      <a:endParaRPr lang="en-US" dirty="0"/>
                    </a:p>
                  </a:txBody>
                  <a:tcPr anchor="ctr"/>
                </a:tc>
                <a:tc>
                  <a:txBody>
                    <a:bodyPr/>
                    <a:lstStyle/>
                    <a:p>
                      <a:r>
                        <a:rPr lang="en-US" dirty="0"/>
                        <a:t>Web Bot Auth</a:t>
                      </a:r>
                    </a:p>
                  </a:txBody>
                  <a:tcPr anchor="ctr"/>
                </a:tc>
                <a:extLst>
                  <a:ext uri="{0D108BD9-81ED-4DB2-BD59-A6C34878D82A}">
                    <a16:rowId xmlns:a16="http://schemas.microsoft.com/office/drawing/2014/main" val="343337399"/>
                  </a:ext>
                </a:extLst>
              </a:tr>
              <a:tr h="523416">
                <a:tc>
                  <a:txBody>
                    <a:bodyPr/>
                    <a:lstStyle/>
                    <a:p>
                      <a:r>
                        <a:rPr lang="en-US" dirty="0">
                          <a:hlinkClick r:id="rId5"/>
                        </a:rPr>
                        <a:t>expat</a:t>
                      </a:r>
                      <a:endParaRPr lang="en-US" dirty="0"/>
                    </a:p>
                  </a:txBody>
                  <a:tcPr anchor="ctr"/>
                </a:tc>
                <a:tc>
                  <a:txBody>
                    <a:bodyPr/>
                    <a:lstStyle/>
                    <a:p>
                      <a:r>
                        <a:rPr lang="en-US" dirty="0"/>
                        <a:t>TLS Exported Attestation</a:t>
                      </a:r>
                    </a:p>
                  </a:txBody>
                  <a:tcPr anchor="ctr"/>
                </a:tc>
                <a:extLst>
                  <a:ext uri="{0D108BD9-81ED-4DB2-BD59-A6C34878D82A}">
                    <a16:rowId xmlns:a16="http://schemas.microsoft.com/office/drawing/2014/main" val="3624949388"/>
                  </a:ext>
                </a:extLst>
              </a:tr>
              <a:tr h="523416">
                <a:tc>
                  <a:txBody>
                    <a:bodyPr/>
                    <a:lstStyle/>
                    <a:p>
                      <a:r>
                        <a:rPr lang="en-US" dirty="0" err="1">
                          <a:hlinkClick r:id="rId6"/>
                        </a:rPr>
                        <a:t>fantel</a:t>
                      </a:r>
                      <a:endParaRPr lang="en-US" dirty="0"/>
                    </a:p>
                  </a:txBody>
                  <a:tcPr anchor="ctr"/>
                </a:tc>
                <a:tc>
                  <a:txBody>
                    <a:bodyPr/>
                    <a:lstStyle/>
                    <a:p>
                      <a:r>
                        <a:rPr lang="en-US" dirty="0"/>
                        <a:t>Fast Notification for Traffic Engineering and Load Balancing</a:t>
                      </a:r>
                    </a:p>
                  </a:txBody>
                  <a:tcPr anchor="ctr"/>
                </a:tc>
                <a:extLst>
                  <a:ext uri="{0D108BD9-81ED-4DB2-BD59-A6C34878D82A}">
                    <a16:rowId xmlns:a16="http://schemas.microsoft.com/office/drawing/2014/main" val="3019601299"/>
                  </a:ext>
                </a:extLst>
              </a:tr>
              <a:tr h="523416">
                <a:tc>
                  <a:txBody>
                    <a:bodyPr/>
                    <a:lstStyle/>
                    <a:p>
                      <a:r>
                        <a:rPr lang="en-US" dirty="0" err="1">
                          <a:hlinkClick r:id="rId7"/>
                        </a:rPr>
                        <a:t>ptth</a:t>
                      </a:r>
                      <a:endParaRPr lang="en-US" dirty="0"/>
                    </a:p>
                  </a:txBody>
                  <a:tcPr anchor="ctr"/>
                </a:tc>
                <a:tc>
                  <a:txBody>
                    <a:bodyPr/>
                    <a:lstStyle/>
                    <a:p>
                      <a:r>
                        <a:rPr lang="en-US" dirty="0"/>
                        <a:t>Protocol for Transposed Transactions over HTTP</a:t>
                      </a:r>
                    </a:p>
                  </a:txBody>
                  <a:tcPr anchor="ctr"/>
                </a:tc>
                <a:extLst>
                  <a:ext uri="{0D108BD9-81ED-4DB2-BD59-A6C34878D82A}">
                    <a16:rowId xmlns:a16="http://schemas.microsoft.com/office/drawing/2014/main" val="2632959722"/>
                  </a:ext>
                </a:extLst>
              </a:tr>
            </a:tbl>
          </a:graphicData>
        </a:graphic>
      </p:graphicFrame>
      <p:sp>
        <p:nvSpPr>
          <p:cNvPr id="3" name="Footer Placeholder 2">
            <a:extLst>
              <a:ext uri="{FF2B5EF4-FFF2-40B4-BE49-F238E27FC236}">
                <a16:creationId xmlns:a16="http://schemas.microsoft.com/office/drawing/2014/main" id="{0323FDF2-7789-A5A7-2017-05D016A4E40B}"/>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06FDDFBD-99DD-99C0-395A-51CDD71B4E17}"/>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5" name="Date Placeholder 4">
            <a:extLst>
              <a:ext uri="{FF2B5EF4-FFF2-40B4-BE49-F238E27FC236}">
                <a16:creationId xmlns:a16="http://schemas.microsoft.com/office/drawing/2014/main" id="{2FA3E9CF-B7F1-2C57-F778-91B5A32505CE}"/>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789629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2124926401"/>
              </p:ext>
            </p:extLst>
          </p:nvPr>
        </p:nvGraphicFramePr>
        <p:xfrm>
          <a:off x="2514600" y="1983626"/>
          <a:ext cx="6977558" cy="4469526"/>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pPr>
                        <a:buNone/>
                      </a:pPr>
                      <a:r>
                        <a:rPr lang="en-US" dirty="0">
                          <a:hlinkClick r:id="rId6"/>
                        </a:rPr>
                        <a:t>ccwg</a:t>
                      </a:r>
                      <a:r>
                        <a:rPr lang="en-US" dirty="0"/>
                        <a:t> </a:t>
                      </a:r>
                    </a:p>
                  </a:txBody>
                  <a:tcPr anchor="ctr"/>
                </a:tc>
                <a:tc>
                  <a:txBody>
                    <a:bodyPr/>
                    <a:lstStyle/>
                    <a:p>
                      <a:pPr>
                        <a:buNone/>
                      </a:pPr>
                      <a:r>
                        <a:rPr lang="en-US" dirty="0">
                          <a:hlinkClick r:id="rId7"/>
                        </a:rPr>
                        <a:t>Congestion Control Working Group</a:t>
                      </a:r>
                      <a:endParaRPr lang="en-US" dirty="0"/>
                    </a:p>
                  </a:txBody>
                  <a:tcPr anchor="ctr"/>
                </a:tc>
                <a:extLst>
                  <a:ext uri="{0D108BD9-81ED-4DB2-BD59-A6C34878D82A}">
                    <a16:rowId xmlns:a16="http://schemas.microsoft.com/office/drawing/2014/main" val="3522645134"/>
                  </a:ext>
                </a:extLst>
              </a:tr>
              <a:tr h="496614">
                <a:tc>
                  <a:txBody>
                    <a:bodyPr/>
                    <a:lstStyle/>
                    <a:p>
                      <a:r>
                        <a:rPr lang="en-US" dirty="0">
                          <a:hlinkClick r:id="rId8"/>
                        </a:rPr>
                        <a:t>cose</a:t>
                      </a:r>
                      <a:endParaRPr lang="en-US" dirty="0"/>
                    </a:p>
                  </a:txBody>
                  <a:tcPr anchor="ctr"/>
                </a:tc>
                <a:tc>
                  <a:txBody>
                    <a:bodyPr/>
                    <a:lstStyle/>
                    <a:p>
                      <a:r>
                        <a:rPr lang="en-US" dirty="0">
                          <a:hlinkClick r:id="rId9"/>
                        </a:rPr>
                        <a:t>CBOR Object Signing and Encryption</a:t>
                      </a:r>
                      <a:endParaRPr lang="en-US" dirty="0"/>
                    </a:p>
                  </a:txBody>
                  <a:tcPr anchor="ctr"/>
                </a:tc>
                <a:extLst>
                  <a:ext uri="{0D108BD9-81ED-4DB2-BD59-A6C34878D82A}">
                    <a16:rowId xmlns:a16="http://schemas.microsoft.com/office/drawing/2014/main" val="3079880896"/>
                  </a:ext>
                </a:extLst>
              </a:tr>
              <a:tr h="496614">
                <a:tc>
                  <a:txBody>
                    <a:bodyPr/>
                    <a:lstStyle/>
                    <a:p>
                      <a:r>
                        <a:rPr lang="en-US" dirty="0" err="1">
                          <a:hlinkClick r:id="rId10"/>
                        </a:rPr>
                        <a:t>dconn</a:t>
                      </a:r>
                      <a:endParaRPr lang="en-US" dirty="0"/>
                    </a:p>
                  </a:txBody>
                  <a:tcPr anchor="ctr"/>
                </a:tc>
                <a:tc>
                  <a:txBody>
                    <a:bodyPr/>
                    <a:lstStyle/>
                    <a:p>
                      <a:r>
                        <a:rPr lang="en-US" dirty="0">
                          <a:hlinkClick r:id="rId11"/>
                        </a:rPr>
                        <a:t>Domain Connect</a:t>
                      </a:r>
                      <a:endParaRPr lang="en-US" dirty="0"/>
                    </a:p>
                  </a:txBody>
                  <a:tcPr anchor="ctr"/>
                </a:tc>
                <a:extLst>
                  <a:ext uri="{0D108BD9-81ED-4DB2-BD59-A6C34878D82A}">
                    <a16:rowId xmlns:a16="http://schemas.microsoft.com/office/drawing/2014/main" val="2874618327"/>
                  </a:ext>
                </a:extLst>
              </a:tr>
              <a:tr h="496614">
                <a:tc>
                  <a:txBody>
                    <a:bodyPr/>
                    <a:lstStyle/>
                    <a:p>
                      <a:r>
                        <a:rPr lang="en-US" dirty="0" err="1">
                          <a:hlinkClick r:id="rId12"/>
                        </a:rPr>
                        <a:t>dnsop</a:t>
                      </a:r>
                      <a:endParaRPr lang="en-US" dirty="0"/>
                    </a:p>
                  </a:txBody>
                  <a:tcPr anchor="ctr"/>
                </a:tc>
                <a:tc>
                  <a:txBody>
                    <a:bodyPr/>
                    <a:lstStyle/>
                    <a:p>
                      <a:r>
                        <a:rPr lang="en-US" dirty="0">
                          <a:hlinkClick r:id="rId13"/>
                        </a:rPr>
                        <a:t>Domain Name System Operations</a:t>
                      </a:r>
                      <a:endParaRPr lang="en-US" dirty="0"/>
                    </a:p>
                  </a:txBody>
                  <a:tcPr anchor="ctr"/>
                </a:tc>
                <a:extLst>
                  <a:ext uri="{0D108BD9-81ED-4DB2-BD59-A6C34878D82A}">
                    <a16:rowId xmlns:a16="http://schemas.microsoft.com/office/drawing/2014/main" val="40187700"/>
                  </a:ext>
                </a:extLst>
              </a:tr>
              <a:tr h="496614">
                <a:tc>
                  <a:txBody>
                    <a:bodyPr/>
                    <a:lstStyle/>
                    <a:p>
                      <a:r>
                        <a:rPr lang="en-US" dirty="0" err="1">
                          <a:hlinkClick r:id="rId14"/>
                        </a:rPr>
                        <a:t>httpbis</a:t>
                      </a:r>
                      <a:endParaRPr lang="en-US" dirty="0"/>
                    </a:p>
                  </a:txBody>
                  <a:tcPr anchor="ctr"/>
                </a:tc>
                <a:tc>
                  <a:txBody>
                    <a:bodyPr/>
                    <a:lstStyle/>
                    <a:p>
                      <a:r>
                        <a:rPr lang="en-US" dirty="0">
                          <a:hlinkClick r:id="rId15"/>
                        </a:rPr>
                        <a:t>HTTP</a:t>
                      </a:r>
                      <a:endParaRPr lang="en-US" dirty="0"/>
                    </a:p>
                  </a:txBody>
                  <a:tcPr anchor="ctr"/>
                </a:tc>
                <a:extLst>
                  <a:ext uri="{0D108BD9-81ED-4DB2-BD59-A6C34878D82A}">
                    <a16:rowId xmlns:a16="http://schemas.microsoft.com/office/drawing/2014/main" val="1062457747"/>
                  </a:ext>
                </a:extLst>
              </a:tr>
              <a:tr h="496614">
                <a:tc>
                  <a:txBody>
                    <a:bodyPr/>
                    <a:lstStyle/>
                    <a:p>
                      <a:r>
                        <a:rPr lang="en-US" dirty="0" err="1">
                          <a:hlinkClick r:id="rId16"/>
                        </a:rPr>
                        <a:t>quic</a:t>
                      </a:r>
                      <a:endParaRPr lang="en-US" dirty="0"/>
                    </a:p>
                  </a:txBody>
                  <a:tcPr anchor="ctr"/>
                </a:tc>
                <a:tc>
                  <a:txBody>
                    <a:bodyPr/>
                    <a:lstStyle/>
                    <a:p>
                      <a:r>
                        <a:rPr lang="en-US" dirty="0">
                          <a:hlinkClick r:id="rId17"/>
                        </a:rPr>
                        <a:t>QUIC</a:t>
                      </a:r>
                      <a:endParaRPr lang="en-US" dirty="0"/>
                    </a:p>
                  </a:txBody>
                  <a:tcPr anchor="ctr"/>
                </a:tc>
                <a:extLst>
                  <a:ext uri="{0D108BD9-81ED-4DB2-BD59-A6C34878D82A}">
                    <a16:rowId xmlns:a16="http://schemas.microsoft.com/office/drawing/2014/main" val="2669992787"/>
                  </a:ext>
                </a:extLst>
              </a:tr>
              <a:tr h="496614">
                <a:tc>
                  <a:txBody>
                    <a:bodyPr/>
                    <a:lstStyle/>
                    <a:p>
                      <a:r>
                        <a:rPr lang="en-US" dirty="0">
                          <a:hlinkClick r:id="rId18"/>
                        </a:rPr>
                        <a:t>seal</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9"/>
                        </a:rPr>
                        <a:t>Secure Evidence and Attestation Layer</a:t>
                      </a:r>
                      <a:endParaRPr lang="en-US" sz="1800" b="1" dirty="0"/>
                    </a:p>
                  </a:txBody>
                  <a:tcPr marL="70945" marR="70945" marT="35472" marB="35472" anchor="ctr"/>
                </a:tc>
                <a:extLst>
                  <a:ext uri="{0D108BD9-81ED-4DB2-BD59-A6C34878D82A}">
                    <a16:rowId xmlns:a16="http://schemas.microsoft.com/office/drawing/2014/main" val="4120773362"/>
                  </a:ext>
                </a:extLst>
              </a:tr>
              <a:tr h="496614">
                <a:tc>
                  <a:txBody>
                    <a:bodyPr/>
                    <a:lstStyle/>
                    <a:p>
                      <a:r>
                        <a:rPr lang="en-US" dirty="0">
                          <a:hlinkClick r:id="rId20"/>
                        </a:rPr>
                        <a:t>settle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21"/>
                        </a:rPr>
                        <a:t>SEcure access To Tls Local rEsources</a:t>
                      </a:r>
                      <a:endParaRPr lang="en-US" sz="1800" b="1" dirty="0"/>
                    </a:p>
                  </a:txBody>
                  <a:tcPr marL="70945" marR="70945" marT="35472" marB="35472" anchor="ctr"/>
                </a:tc>
                <a:extLst>
                  <a:ext uri="{0D108BD9-81ED-4DB2-BD59-A6C34878D82A}">
                    <a16:rowId xmlns:a16="http://schemas.microsoft.com/office/drawing/2014/main" val="939377169"/>
                  </a:ext>
                </a:extLst>
              </a:tr>
            </a:tbl>
          </a:graphicData>
        </a:graphic>
      </p:graphicFrame>
      <p:sp>
        <p:nvSpPr>
          <p:cNvPr id="3" name="Footer Placeholder 2">
            <a:extLst>
              <a:ext uri="{FF2B5EF4-FFF2-40B4-BE49-F238E27FC236}">
                <a16:creationId xmlns:a16="http://schemas.microsoft.com/office/drawing/2014/main" id="{C103668C-27B1-D124-8BFE-E525ED20B569}"/>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FE89BD8D-D6D5-8AEB-A71A-1AE92D261094}"/>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5" name="Date Placeholder 4">
            <a:extLst>
              <a:ext uri="{FF2B5EF4-FFF2-40B4-BE49-F238E27FC236}">
                <a16:creationId xmlns:a16="http://schemas.microsoft.com/office/drawing/2014/main" id="{C4AF5E7E-5355-353D-5124-379DD1FB4C99}"/>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883536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open-source projects and network operators is encouraged.</a:t>
            </a:r>
          </a:p>
          <a:p>
            <a:pPr>
              <a:lnSpc>
                <a:spcPct val="80000"/>
              </a:lnSpc>
            </a:pPr>
            <a:r>
              <a:rPr lang="en-US" dirty="0"/>
              <a:t>Newly created: IEEE 802 YANG Standing Committee</a:t>
            </a:r>
          </a:p>
          <a:p>
            <a:pPr lvl="1">
              <a:lnSpc>
                <a:spcPct val="80000"/>
              </a:lnSpc>
            </a:pPr>
            <a:r>
              <a:rPr lang="en-US" dirty="0"/>
              <a:t>Scott Mansfield is the chair</a:t>
            </a:r>
          </a:p>
          <a:p>
            <a:pPr>
              <a:lnSpc>
                <a:spcPct val="80000"/>
              </a:lnSpc>
            </a:pPr>
            <a:r>
              <a:rPr lang="en-US" dirty="0"/>
              <a:t>See </a:t>
            </a:r>
            <a:r>
              <a:rPr lang="en-US" dirty="0">
                <a:hlinkClick r:id="rId3"/>
              </a:rPr>
              <a:t>https://yangcatalog.org/</a:t>
            </a:r>
            <a:r>
              <a:rPr lang="en-US" dirty="0"/>
              <a:t> and </a:t>
            </a:r>
            <a:r>
              <a:rPr lang="en-US" dirty="0">
                <a:hlinkClick r:id="rId4"/>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F21AF6B4-34C3-FADC-C055-FD1B9CB6E504}"/>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1985219-5088-F252-BD6C-BA61668E6A76}"/>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4" name="Date Placeholder 3">
            <a:extLst>
              <a:ext uri="{FF2B5EF4-FFF2-40B4-BE49-F238E27FC236}">
                <a16:creationId xmlns:a16="http://schemas.microsoft.com/office/drawing/2014/main" id="{C82A81AB-5555-5B2A-A347-3BF5CB3F9AF5}"/>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013838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https://datatracker.ietf.org/wg/6lo/</a:t>
            </a:r>
            <a:endParaRPr lang="en-GB" sz="1400" dirty="0"/>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Waiting for write-up: Generic Address Assignment Option for 6LowPAN Neighbor Discovery: </a:t>
            </a:r>
            <a:r>
              <a:rPr lang="en-US" sz="1400" dirty="0">
                <a:hlinkClick r:id="rId4"/>
              </a:rPr>
              <a:t>https://datatracker.ietf.org/doc/draft-ietf-6lo-nd-gaao/</a:t>
            </a:r>
            <a:r>
              <a:rPr lang="en-US" sz="1400" dirty="0"/>
              <a:t> (September 2025)</a:t>
            </a:r>
          </a:p>
          <a:p>
            <a:pPr lvl="1">
              <a:lnSpc>
                <a:spcPct val="80000"/>
              </a:lnSpc>
              <a:spcAft>
                <a:spcPts val="600"/>
              </a:spcAft>
            </a:pPr>
            <a:r>
              <a:rPr lang="en-US" sz="1400" dirty="0"/>
              <a:t>Revised: Path-Aware Semantic Addressing (PASA) for Low power and Lossy Networks: </a:t>
            </a:r>
            <a:r>
              <a:rPr lang="en-US" sz="1400" dirty="0">
                <a:hlinkClick r:id="rId5"/>
              </a:rPr>
              <a:t>https://datatracker.ietf.org/doc/draft-ietf-6lo-path-aware-semantic-addressing/</a:t>
            </a:r>
            <a:r>
              <a:rPr lang="en-US" sz="1400" dirty="0"/>
              <a:t> (August 2025)</a:t>
            </a:r>
          </a:p>
          <a:p>
            <a:pPr lvl="1">
              <a:lnSpc>
                <a:spcPct val="80000"/>
              </a:lnSpc>
              <a:spcAft>
                <a:spcPts val="600"/>
              </a:spcAft>
            </a:pPr>
            <a:r>
              <a:rPr lang="en-US" sz="1400" dirty="0"/>
              <a:t>RFC Editor’s queue: IPv6 Neighbor Discovery Prefix Registration: </a:t>
            </a:r>
            <a:r>
              <a:rPr lang="en-US" sz="1400" dirty="0">
                <a:hlinkClick r:id="rId6"/>
              </a:rPr>
              <a:t>https://datatracker.ietf.org/doc/draft-ietf-6lo-prefix-registration/</a:t>
            </a:r>
            <a:r>
              <a:rPr lang="en-US" sz="1400" dirty="0"/>
              <a:t> (August 2025)</a:t>
            </a:r>
          </a:p>
        </p:txBody>
      </p:sp>
      <p:sp>
        <p:nvSpPr>
          <p:cNvPr id="2" name="Footer Placeholder 1">
            <a:extLst>
              <a:ext uri="{FF2B5EF4-FFF2-40B4-BE49-F238E27FC236}">
                <a16:creationId xmlns:a16="http://schemas.microsoft.com/office/drawing/2014/main" id="{D75BD5BB-DFE0-4D35-595A-7255C50AA6F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47F1C21F-2D91-38D8-47B2-4AC6910AE73E}"/>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4" name="Date Placeholder 3">
            <a:extLst>
              <a:ext uri="{FF2B5EF4-FFF2-40B4-BE49-F238E27FC236}">
                <a16:creationId xmlns:a16="http://schemas.microsoft.com/office/drawing/2014/main" id="{BC536E45-8C2A-3C7F-7D58-00FA008A2B2B}"/>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849410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64C1-5D5C-1559-4729-4007887B293E}"/>
              </a:ext>
            </a:extLst>
          </p:cNvPr>
          <p:cNvSpPr>
            <a:spLocks noGrp="1"/>
          </p:cNvSpPr>
          <p:nvPr>
            <p:ph type="ctrTitle"/>
          </p:nvPr>
        </p:nvSpPr>
        <p:spPr/>
        <p:txBody>
          <a:bodyPr/>
          <a:lstStyle/>
          <a:p>
            <a:r>
              <a:rPr lang="en-GB"/>
              <a:t>Editors Meeting</a:t>
            </a:r>
          </a:p>
        </p:txBody>
      </p:sp>
      <p:sp>
        <p:nvSpPr>
          <p:cNvPr id="3" name="Subtitle 2">
            <a:extLst>
              <a:ext uri="{FF2B5EF4-FFF2-40B4-BE49-F238E27FC236}">
                <a16:creationId xmlns:a16="http://schemas.microsoft.com/office/drawing/2014/main" id="{1C4C2B58-1DE4-9CBF-AF09-B138CAD2F1BA}"/>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1B7AA1BD-E1EB-AD5D-9588-2C21D46B70AC}"/>
              </a:ext>
            </a:extLst>
          </p:cNvPr>
          <p:cNvSpPr>
            <a:spLocks noGrp="1"/>
          </p:cNvSpPr>
          <p:nvPr>
            <p:ph type="ftr" idx="11"/>
          </p:nvPr>
        </p:nvSpPr>
        <p:spPr/>
        <p:txBody>
          <a:bodyPr/>
          <a:lstStyle/>
          <a:p>
            <a:r>
              <a:rPr lang="en-GB"/>
              <a:t>Edward Au, Huawei</a:t>
            </a:r>
          </a:p>
        </p:txBody>
      </p:sp>
      <p:sp>
        <p:nvSpPr>
          <p:cNvPr id="8" name="Slide Number Placeholder 7">
            <a:extLst>
              <a:ext uri="{FF2B5EF4-FFF2-40B4-BE49-F238E27FC236}">
                <a16:creationId xmlns:a16="http://schemas.microsoft.com/office/drawing/2014/main" id="{08FEEBE0-8E06-BAA3-F0EF-EC1A1715C1DC}"/>
              </a:ext>
            </a:extLst>
          </p:cNvPr>
          <p:cNvSpPr>
            <a:spLocks noGrp="1"/>
          </p:cNvSpPr>
          <p:nvPr>
            <p:ph type="sldNum" idx="12"/>
          </p:nvPr>
        </p:nvSpPr>
        <p:spPr/>
        <p:txBody>
          <a:bodyPr/>
          <a:lstStyle/>
          <a:p>
            <a:r>
              <a:rPr lang="en-GB"/>
              <a:t>Slide </a:t>
            </a:r>
            <a:fld id="{DE40C9FC-4879-4F20-9ECA-A574A90476B7}" type="slidenum">
              <a:rPr lang="en-GB" smtClean="0"/>
              <a:pPr/>
              <a:t>3</a:t>
            </a:fld>
            <a:endParaRPr lang="en-GB"/>
          </a:p>
        </p:txBody>
      </p:sp>
      <p:sp>
        <p:nvSpPr>
          <p:cNvPr id="9" name="Date Placeholder 8">
            <a:extLst>
              <a:ext uri="{FF2B5EF4-FFF2-40B4-BE49-F238E27FC236}">
                <a16:creationId xmlns:a16="http://schemas.microsoft.com/office/drawing/2014/main" id="{24E20F5C-2B42-D5DB-E106-824C2028BD57}"/>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2662597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a:xfrm>
            <a:off x="2209800" y="1981200"/>
            <a:ext cx="7772400" cy="4114800"/>
          </a:xfrm>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https://datatracker.ietf.org/wg/roll/</a:t>
            </a:r>
            <a:r>
              <a:rPr lang="en-GB" sz="1800" dirty="0"/>
              <a:t> </a:t>
            </a:r>
          </a:p>
          <a:p>
            <a:pPr lvl="1"/>
            <a:r>
              <a:rPr lang="en-US" sz="1400" dirty="0"/>
              <a:t>Focus: Routing over Low Power and Lossy Networks</a:t>
            </a:r>
          </a:p>
          <a:p>
            <a:pPr marL="457200" lvl="1" indent="0"/>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CE3C15D8-173D-4E01-5E8D-D7877DFFF29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D0E3A6D9-C9B6-5CDD-E912-EF1F48524568}"/>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4" name="Date Placeholder 3">
            <a:extLst>
              <a:ext uri="{FF2B5EF4-FFF2-40B4-BE49-F238E27FC236}">
                <a16:creationId xmlns:a16="http://schemas.microsoft.com/office/drawing/2014/main" id="{CE13528E-86AD-98B5-0CA2-C2A8CCE5BC87}"/>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379683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a:xfrm>
            <a:off x="2209800" y="1600200"/>
            <a:ext cx="7772400" cy="4114800"/>
          </a:xfrm>
        </p:spPr>
        <p:txBody>
          <a:bodyPr/>
          <a:lstStyle/>
          <a:p>
            <a:pPr>
              <a:lnSpc>
                <a:spcPct val="80000"/>
              </a:lnSpc>
            </a:pPr>
            <a:r>
              <a:rPr lang="en-US" sz="1800" dirty="0"/>
              <a:t>See </a:t>
            </a:r>
            <a:r>
              <a:rPr lang="en-US" sz="1800" dirty="0">
                <a:hlinkClick r:id="rId3"/>
              </a:rPr>
              <a:t>https://datatracker.ietf.org/wg/emu/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IESG Evaluation with1 DISCUSS: The </a:t>
            </a:r>
            <a:r>
              <a:rPr lang="en-US" sz="1400" dirty="0" err="1"/>
              <a:t>eap.arpa</a:t>
            </a:r>
            <a:r>
              <a:rPr lang="en-US" sz="1400" dirty="0"/>
              <a:t> domain and EAP provisioning: </a:t>
            </a:r>
            <a:r>
              <a:rPr lang="en-US" sz="1400" dirty="0">
                <a:hlinkClick r:id="rId4"/>
              </a:rPr>
              <a:t>https://datatracker.ietf.org/doc/draft-ietf-emu-eap-arpa/</a:t>
            </a:r>
            <a:r>
              <a:rPr lang="en-US" sz="1400" dirty="0"/>
              <a:t> (September 2025)</a:t>
            </a:r>
          </a:p>
          <a:p>
            <a:pPr lvl="1">
              <a:lnSpc>
                <a:spcPct val="80000"/>
              </a:lnSpc>
              <a:spcAft>
                <a:spcPts val="600"/>
              </a:spcAft>
            </a:pPr>
            <a:r>
              <a:rPr lang="en-US" sz="1400" dirty="0"/>
              <a:t>In IESG Evaluation with 3 DISCUSS: Bootstrapped TLS Authentication with Proof of Knowledge (TLS-POK): </a:t>
            </a:r>
            <a:r>
              <a:rPr lang="en-US" sz="1400" dirty="0">
                <a:hlinkClick r:id="rId5"/>
              </a:rPr>
              <a:t>https://datatracker.ietf.org/doc/draft-ietf-emu-bootstrapped-tls/</a:t>
            </a:r>
            <a:r>
              <a:rPr lang="en-US" sz="1400" dirty="0"/>
              <a:t> (September 2025)</a:t>
            </a:r>
          </a:p>
          <a:p>
            <a:pPr lvl="1">
              <a:lnSpc>
                <a:spcPct val="80000"/>
              </a:lnSpc>
              <a:spcAft>
                <a:spcPts val="600"/>
              </a:spcAft>
            </a:pPr>
            <a:r>
              <a:rPr lang="en-US" sz="1400" dirty="0"/>
              <a:t>Waiting for Write-up: Using the Extensible Authentication Protocol (EAP) with Ephemeral Diffie-Hellman over COSE (EDHOC): </a:t>
            </a:r>
            <a:r>
              <a:rPr lang="en-US" sz="1400" dirty="0">
                <a:hlinkClick r:id="rId6"/>
              </a:rPr>
              <a:t>https://datatracker.ietf.org/doc/draft-ietf-emu-eap-edhoc/</a:t>
            </a:r>
            <a:r>
              <a:rPr lang="en-US" sz="1400" dirty="0"/>
              <a:t> (June 2025)</a:t>
            </a:r>
          </a:p>
          <a:p>
            <a:pPr lvl="1">
              <a:lnSpc>
                <a:spcPct val="80000"/>
              </a:lnSpc>
              <a:spcAft>
                <a:spcPts val="600"/>
              </a:spcAft>
            </a:pPr>
            <a:r>
              <a:rPr lang="en-US" sz="1400" dirty="0"/>
              <a:t>Back in RFC Editor’s queue: Tunnel Extensible Authentication Protocol (TEAP) Version 1: </a:t>
            </a:r>
            <a:r>
              <a:rPr lang="en-US" sz="1400" dirty="0">
                <a:hlinkClick r:id="rId7"/>
              </a:rPr>
              <a:t>https://datatracker.ietf.org/doc/draft-ietf-emu-rfc7170bis/</a:t>
            </a:r>
            <a:r>
              <a:rPr lang="en-US" sz="1400" dirty="0"/>
              <a:t> (May 2025)</a:t>
            </a:r>
          </a:p>
        </p:txBody>
      </p:sp>
      <p:sp>
        <p:nvSpPr>
          <p:cNvPr id="2" name="Footer Placeholder 1">
            <a:extLst>
              <a:ext uri="{FF2B5EF4-FFF2-40B4-BE49-F238E27FC236}">
                <a16:creationId xmlns:a16="http://schemas.microsoft.com/office/drawing/2014/main" id="{00FB5E76-A7D3-0196-F012-6C992186126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1CE1880-B1F2-37DE-3E8D-77B4D36AD25A}"/>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4" name="Date Placeholder 3">
            <a:extLst>
              <a:ext uri="{FF2B5EF4-FFF2-40B4-BE49-F238E27FC236}">
                <a16:creationId xmlns:a16="http://schemas.microsoft.com/office/drawing/2014/main" id="{CAA167FC-34C2-6672-D5B7-94A9AF0933A6}"/>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594552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spcAft>
                <a:spcPts val="600"/>
              </a:spcAft>
              <a:defRPr/>
            </a:pPr>
            <a:r>
              <a:rPr lang="en-US" sz="1400" dirty="0"/>
              <a:t>Waiting for write-up: PCAP Capture File Format: </a:t>
            </a:r>
            <a:r>
              <a:rPr lang="en-US" sz="1400" dirty="0">
                <a:hlinkClick r:id="rId4"/>
              </a:rPr>
              <a:t>https://datatracker.ietf.org/doc/draft-ietf-opsawg-pcap/</a:t>
            </a:r>
            <a:r>
              <a:rPr lang="en-US" sz="1400" dirty="0"/>
              <a:t> (September 2025) [Historic]</a:t>
            </a:r>
          </a:p>
          <a:p>
            <a:pPr lvl="1">
              <a:lnSpc>
                <a:spcPct val="80000"/>
              </a:lnSpc>
              <a:spcAft>
                <a:spcPts val="600"/>
              </a:spcAft>
              <a:defRPr/>
            </a:pPr>
            <a:r>
              <a:rPr lang="en-US" sz="1400" dirty="0"/>
              <a:t>AD Evaluation: Link-Layer Types for PCAP-related Capture File Formats: </a:t>
            </a:r>
            <a:r>
              <a:rPr lang="en-US" sz="1400" dirty="0">
                <a:hlinkClick r:id="rId5"/>
              </a:rPr>
              <a:t>https://datatracker.ietf.org/doc/draft-ietf-opsawg-pcaplinktype/</a:t>
            </a:r>
            <a:r>
              <a:rPr lang="en-US" sz="1400" dirty="0"/>
              <a:t> (August 2025)</a:t>
            </a:r>
          </a:p>
          <a:p>
            <a:pPr lvl="1">
              <a:lnSpc>
                <a:spcPct val="80000"/>
              </a:lnSpc>
              <a:spcAft>
                <a:spcPts val="600"/>
              </a:spcAft>
              <a:defRPr/>
            </a:pPr>
            <a:r>
              <a:rPr lang="en-US" sz="1400" dirty="0"/>
              <a:t>Revised: PCAP Now Generic (</a:t>
            </a:r>
            <a:r>
              <a:rPr lang="en-US" sz="1400" dirty="0" err="1"/>
              <a:t>pcapng</a:t>
            </a:r>
            <a:r>
              <a:rPr lang="en-US" sz="1400" dirty="0"/>
              <a:t>) Capture File Format: </a:t>
            </a:r>
            <a:r>
              <a:rPr lang="en-US" sz="1400" dirty="0">
                <a:hlinkClick r:id="rId6"/>
              </a:rPr>
              <a:t>https://datatracker.ietf.org/doc/draft-ietf-opsawg-pcapng/</a:t>
            </a:r>
            <a:r>
              <a:rPr lang="en-US" sz="1400" dirty="0"/>
              <a:t> (August 2025)</a:t>
            </a:r>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7"/>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8"/>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E0EDEE39-A50D-AC09-B0D1-931CCC81C08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B8BCD24-952D-2266-8EEF-BAD0484258D9}"/>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4" name="Date Placeholder 3">
            <a:extLst>
              <a:ext uri="{FF2B5EF4-FFF2-40B4-BE49-F238E27FC236}">
                <a16:creationId xmlns:a16="http://schemas.microsoft.com/office/drawing/2014/main" id="{8F8F41A8-0C1E-623D-25C5-58FD4CD92AFA}"/>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23024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Revised: The Multicast Application Port: </a:t>
            </a:r>
            <a:r>
              <a:rPr lang="en-US" sz="1400" dirty="0">
                <a:hlinkClick r:id="rId4"/>
              </a:rPr>
              <a:t>https://datatracker.ietf.org/doc/draft-ietf-intarea-multicast-application-port/</a:t>
            </a:r>
            <a:r>
              <a:rPr lang="en-US" sz="1400" dirty="0"/>
              <a:t> (September 2025)</a:t>
            </a:r>
          </a:p>
          <a:p>
            <a:pPr lvl="1">
              <a:lnSpc>
                <a:spcPct val="80000"/>
              </a:lnSpc>
              <a:defRPr/>
            </a:pPr>
            <a:endParaRPr lang="en-US" sz="1400" dirty="0"/>
          </a:p>
        </p:txBody>
      </p:sp>
      <p:sp>
        <p:nvSpPr>
          <p:cNvPr id="2" name="Footer Placeholder 1">
            <a:extLst>
              <a:ext uri="{FF2B5EF4-FFF2-40B4-BE49-F238E27FC236}">
                <a16:creationId xmlns:a16="http://schemas.microsoft.com/office/drawing/2014/main" id="{694E1E0A-6AD9-20F7-9292-C836C67EC495}"/>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D6296E05-2F36-949E-DB64-994836496E65}"/>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4" name="Date Placeholder 3">
            <a:extLst>
              <a:ext uri="{FF2B5EF4-FFF2-40B4-BE49-F238E27FC236}">
                <a16:creationId xmlns:a16="http://schemas.microsoft.com/office/drawing/2014/main" id="{20E96956-7331-E60F-3B39-CC28E5FE07D9}"/>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32272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https://datatracker.ietf.org/wg/tls/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RFC Editor’s queue: The Transport Layer Security (TLS) Protocol Version 1.3: </a:t>
            </a:r>
            <a:r>
              <a:rPr lang="en-US" sz="1400" dirty="0">
                <a:hlinkClick r:id="rId4"/>
              </a:rPr>
              <a:t>https://datatracker.ietf.org/doc/draft-ietf-tls-rfc8446bis/</a:t>
            </a:r>
            <a:r>
              <a:rPr lang="en-US" sz="1400" dirty="0"/>
              <a:t> (September 2025)</a:t>
            </a:r>
          </a:p>
          <a:p>
            <a:pPr lvl="1">
              <a:lnSpc>
                <a:spcPct val="80000"/>
              </a:lnSpc>
              <a:spcAft>
                <a:spcPts val="600"/>
              </a:spcAft>
              <a:defRPr/>
            </a:pPr>
            <a:r>
              <a:rPr lang="en-US" sz="1400" dirty="0"/>
              <a:t>Approved for publication: Hybrid key exchange in TLS 1.3: </a:t>
            </a:r>
            <a:r>
              <a:rPr lang="en-US" sz="1400" dirty="0">
                <a:hlinkClick r:id="rId5"/>
              </a:rPr>
              <a:t>https://datatracker.ietf.org/doc/draft-ietf-tls-hybrid-design/</a:t>
            </a:r>
            <a:r>
              <a:rPr lang="en-US" sz="1400" dirty="0"/>
              <a:t> (September 2025)</a:t>
            </a:r>
          </a:p>
          <a:p>
            <a:pPr lvl="1">
              <a:lnSpc>
                <a:spcPct val="80000"/>
              </a:lnSpc>
              <a:spcAft>
                <a:spcPts val="600"/>
              </a:spcAft>
              <a:defRPr/>
            </a:pPr>
            <a:r>
              <a:rPr lang="en-US" sz="1400" dirty="0"/>
              <a:t>RFC Editor’s queue: TLS 1.3 Extension for Using Certificates with an External Pre-Shared Key: </a:t>
            </a:r>
            <a:r>
              <a:rPr lang="en-US" sz="1400" dirty="0">
                <a:hlinkClick r:id="rId6"/>
              </a:rPr>
              <a:t>https://datatracker.ietf.org/doc/draft-ietf-tls-8773bis/</a:t>
            </a:r>
            <a:r>
              <a:rPr lang="en-US" sz="1400" dirty="0"/>
              <a:t> (September 2025)</a:t>
            </a:r>
          </a:p>
          <a:p>
            <a:pPr lvl="1">
              <a:lnSpc>
                <a:spcPct val="80000"/>
              </a:lnSpc>
              <a:spcAft>
                <a:spcPts val="600"/>
              </a:spcAft>
              <a:defRPr/>
            </a:pPr>
            <a:r>
              <a:rPr lang="en-US" sz="1400" dirty="0"/>
              <a:t>New: A Password Authenticated Key Exchange Extension for TLS 1.3: </a:t>
            </a:r>
            <a:r>
              <a:rPr lang="en-US" sz="1400" dirty="0">
                <a:hlinkClick r:id="rId7"/>
              </a:rPr>
              <a:t>https://datatracker.ietf.org/doc/draft-ietf-tls-pake/</a:t>
            </a:r>
            <a:r>
              <a:rPr lang="en-US" sz="1400" dirty="0"/>
              <a:t> (September 2025)</a:t>
            </a:r>
          </a:p>
        </p:txBody>
      </p:sp>
      <p:sp>
        <p:nvSpPr>
          <p:cNvPr id="2" name="Footer Placeholder 1">
            <a:extLst>
              <a:ext uri="{FF2B5EF4-FFF2-40B4-BE49-F238E27FC236}">
                <a16:creationId xmlns:a16="http://schemas.microsoft.com/office/drawing/2014/main" id="{FDE6E1D8-86BF-C844-8B18-CA72D1EDDB9C}"/>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88682624-A4E6-FD19-90A2-8621AF3E26D7}"/>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4" name="Date Placeholder 3">
            <a:extLst>
              <a:ext uri="{FF2B5EF4-FFF2-40B4-BE49-F238E27FC236}">
                <a16:creationId xmlns:a16="http://schemas.microsoft.com/office/drawing/2014/main" id="{F13573FC-5D2C-3007-9D29-935BB22C6C4E}"/>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317477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RFC Editor’s queue: Reliable and Available Wireless Architecture: </a:t>
            </a:r>
            <a:r>
              <a:rPr lang="en-US" sz="1400" dirty="0">
                <a:hlinkClick r:id="rId4"/>
              </a:rPr>
              <a:t>https://datatracker.ietf.org/doc/draft-ietf-raw-architecture/</a:t>
            </a:r>
            <a:r>
              <a:rPr lang="en-US" sz="1400" dirty="0"/>
              <a:t> (July 2025)</a:t>
            </a:r>
          </a:p>
          <a:p>
            <a:pPr lvl="1"/>
            <a:r>
              <a:rPr lang="en-US" sz="1400" dirty="0"/>
              <a:t>In RFC Editor’s queue (missing reference): Reliable and Available Wireless Technologies: </a:t>
            </a:r>
            <a:r>
              <a:rPr lang="en-US" sz="1400" dirty="0">
                <a:hlinkClick r:id="rId5"/>
              </a:rPr>
              <a:t>https://datatracker.ietf.org/doc/draft-ietf-raw-technologies/</a:t>
            </a:r>
            <a:r>
              <a:rPr lang="en-US" sz="1400" dirty="0"/>
              <a:t> (April 2025)</a:t>
            </a:r>
          </a:p>
        </p:txBody>
      </p:sp>
      <p:sp>
        <p:nvSpPr>
          <p:cNvPr id="2" name="Footer Placeholder 1">
            <a:extLst>
              <a:ext uri="{FF2B5EF4-FFF2-40B4-BE49-F238E27FC236}">
                <a16:creationId xmlns:a16="http://schemas.microsoft.com/office/drawing/2014/main" id="{71FCE88A-8755-81E7-2C11-1E86A3CC2B5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C9E83F7-8EDE-3961-D38B-C9CD196627B8}"/>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4" name="Date Placeholder 3">
            <a:extLst>
              <a:ext uri="{FF2B5EF4-FFF2-40B4-BE49-F238E27FC236}">
                <a16:creationId xmlns:a16="http://schemas.microsoft.com/office/drawing/2014/main" id="{5D1020C7-131A-C45E-CA61-28D369373A29}"/>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347109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RFC Editor queue: BRSKI Cloud Registrar: </a:t>
            </a:r>
            <a:r>
              <a:rPr lang="en-US" sz="1400" dirty="0">
                <a:hlinkClick r:id="rId4"/>
              </a:rPr>
              <a:t>https://datatracker.ietf.org/doc/draft-ietf-anima-brski-cloud/</a:t>
            </a:r>
            <a:r>
              <a:rPr lang="en-US" sz="1400" dirty="0"/>
              <a:t> (September 2025) [Missing reference]</a:t>
            </a:r>
          </a:p>
          <a:p>
            <a:pPr lvl="1">
              <a:lnSpc>
                <a:spcPct val="80000"/>
              </a:lnSpc>
              <a:spcAft>
                <a:spcPts val="600"/>
              </a:spcAft>
              <a:defRPr/>
            </a:pPr>
            <a:r>
              <a:rPr lang="en-US" sz="1400" dirty="0"/>
              <a:t>Revised: BRSKI discovery and variations: </a:t>
            </a:r>
            <a:r>
              <a:rPr lang="en-US" sz="1400" dirty="0">
                <a:hlinkClick r:id="rId5"/>
              </a:rPr>
              <a:t>https://datatracker.ietf.org/doc/draft-ietf-anima-brski-discovery/</a:t>
            </a:r>
            <a:r>
              <a:rPr lang="en-US" sz="1400" dirty="0"/>
              <a:t>: (July 2025)</a:t>
            </a:r>
          </a:p>
        </p:txBody>
      </p:sp>
      <p:sp>
        <p:nvSpPr>
          <p:cNvPr id="2" name="Footer Placeholder 1">
            <a:extLst>
              <a:ext uri="{FF2B5EF4-FFF2-40B4-BE49-F238E27FC236}">
                <a16:creationId xmlns:a16="http://schemas.microsoft.com/office/drawing/2014/main" id="{97936D21-01C4-93ED-9C2E-5111B20724B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FDC59E2-BCC7-C496-1BB0-5B6082068C2C}"/>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4" name="Date Placeholder 3">
            <a:extLst>
              <a:ext uri="{FF2B5EF4-FFF2-40B4-BE49-F238E27FC236}">
                <a16:creationId xmlns:a16="http://schemas.microsoft.com/office/drawing/2014/main" id="{8C1FCADC-9DB6-CCA1-41C0-40BDA7139FE6}"/>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955220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01017-6938-4E79-B876-C57A3DD1A5AE}"/>
            </a:ext>
          </a:extLst>
        </p:cNvPr>
        <p:cNvGrpSpPr/>
        <p:nvPr/>
      </p:nvGrpSpPr>
      <p:grpSpPr>
        <a:xfrm>
          <a:off x="0" y="0"/>
          <a:ext cx="0" cy="0"/>
          <a:chOff x="0" y="0"/>
          <a:chExt cx="0" cy="0"/>
        </a:xfrm>
      </p:grpSpPr>
      <p:sp>
        <p:nvSpPr>
          <p:cNvPr id="5125" name="Rectangle 2">
            <a:extLst>
              <a:ext uri="{FF2B5EF4-FFF2-40B4-BE49-F238E27FC236}">
                <a16:creationId xmlns:a16="http://schemas.microsoft.com/office/drawing/2014/main" id="{6BEB27CE-D620-BF93-7E21-36BE9D1AAA51}"/>
              </a:ext>
            </a:extLst>
          </p:cNvPr>
          <p:cNvSpPr>
            <a:spLocks noGrp="1" noChangeArrowheads="1"/>
          </p:cNvSpPr>
          <p:nvPr>
            <p:ph type="title"/>
          </p:nvPr>
        </p:nvSpPr>
        <p:spPr/>
        <p:txBody>
          <a:bodyPr/>
          <a:lstStyle/>
          <a:p>
            <a:r>
              <a:rPr lang="en-US" dirty="0"/>
              <a:t>References</a:t>
            </a:r>
          </a:p>
        </p:txBody>
      </p:sp>
      <p:sp>
        <p:nvSpPr>
          <p:cNvPr id="113667" name="Rectangle 3">
            <a:extLst>
              <a:ext uri="{FF2B5EF4-FFF2-40B4-BE49-F238E27FC236}">
                <a16:creationId xmlns:a16="http://schemas.microsoft.com/office/drawing/2014/main" id="{1C92A25F-AEFE-6278-FC39-4550098FD367}"/>
              </a:ext>
            </a:extLst>
          </p:cNvPr>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DF138232-7685-F85F-F9E6-B12F9C8FA2A4}"/>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4211F9A1-F1E5-2482-A6D4-824C9D7178DF}"/>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4" name="Date Placeholder 3">
            <a:extLst>
              <a:ext uri="{FF2B5EF4-FFF2-40B4-BE49-F238E27FC236}">
                <a16:creationId xmlns:a16="http://schemas.microsoft.com/office/drawing/2014/main" id="{B6B94182-A116-CC81-4EA6-CE73FB22E5F9}"/>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991466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2209800" y="685800"/>
            <a:ext cx="7772400" cy="1066800"/>
          </a:xfrm>
          <a:noFill/>
        </p:spPr>
        <p:txBody>
          <a:bodyPr/>
          <a:lstStyle/>
          <a:p>
            <a:r>
              <a:rPr lang="en-GB" altLang="en-US" dirty="0"/>
              <a:t>Wireless Broadband Alliance (WBA) Liaison Report – September 2025</a:t>
            </a:r>
          </a:p>
        </p:txBody>
      </p:sp>
      <p:sp>
        <p:nvSpPr>
          <p:cNvPr id="4102" name="Rectangle 4"/>
          <p:cNvSpPr>
            <a:spLocks noGrp="1" noChangeArrowheads="1"/>
          </p:cNvSpPr>
          <p:nvPr>
            <p:ph type="body" idx="1"/>
          </p:nvPr>
        </p:nvSpPr>
        <p:spPr>
          <a:xfrm>
            <a:off x="2111032" y="2001525"/>
            <a:ext cx="7772400" cy="381000"/>
          </a:xfrm>
          <a:noFill/>
        </p:spPr>
        <p:txBody>
          <a:bodyPr/>
          <a:lstStyle/>
          <a:p>
            <a:pPr algn="ctr">
              <a:buFontTx/>
              <a:buNone/>
            </a:pPr>
            <a:r>
              <a:rPr lang="en-GB" altLang="en-US" sz="2000" dirty="0"/>
              <a:t>Date:</a:t>
            </a:r>
            <a:r>
              <a:rPr lang="en-GB" altLang="en-US" sz="2000" b="0" dirty="0"/>
              <a:t> 2025-09-17</a:t>
            </a:r>
          </a:p>
        </p:txBody>
      </p:sp>
      <p:sp>
        <p:nvSpPr>
          <p:cNvPr id="4104" name="Rectangle 6"/>
          <p:cNvSpPr>
            <a:spLocks noChangeArrowheads="1"/>
          </p:cNvSpPr>
          <p:nvPr/>
        </p:nvSpPr>
        <p:spPr bwMode="auto">
          <a:xfrm>
            <a:off x="2057400" y="2636912"/>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dirty="0"/>
              <a:t>Authors:</a:t>
            </a:r>
            <a:endParaRPr lang="en-GB" altLang="en-US" sz="2000" b="0" dirty="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3458383024"/>
              </p:ext>
            </p:extLst>
          </p:nvPr>
        </p:nvGraphicFramePr>
        <p:xfrm>
          <a:off x="2088679" y="3144525"/>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Necati Canpolat</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necati.canpolat@intel.com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8F4F54C6-2986-F573-0BC8-405F87A8324D}"/>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744C9731-8D77-A192-B7CD-FF256334AE27}"/>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5" name="Date Placeholder 4">
            <a:extLst>
              <a:ext uri="{FF2B5EF4-FFF2-40B4-BE49-F238E27FC236}">
                <a16:creationId xmlns:a16="http://schemas.microsoft.com/office/drawing/2014/main" id="{6B5311F2-3DBC-EFE5-F18D-A60F7136AF79}"/>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118196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4B05-602E-FAD4-0BC7-6E96137E9647}"/>
              </a:ext>
            </a:extLst>
          </p:cNvPr>
          <p:cNvSpPr>
            <a:spLocks noGrp="1"/>
          </p:cNvSpPr>
          <p:nvPr>
            <p:ph type="title"/>
          </p:nvPr>
        </p:nvSpPr>
        <p:spPr>
          <a:xfrm>
            <a:off x="1931608" y="685800"/>
            <a:ext cx="8050593" cy="1066800"/>
          </a:xfrm>
        </p:spPr>
        <p:txBody>
          <a:bodyPr/>
          <a:lstStyle/>
          <a:p>
            <a:pPr algn="l"/>
            <a:r>
              <a:rPr lang="en-US" sz="2800" dirty="0"/>
              <a:t>WBA ORGANIZATION</a:t>
            </a:r>
          </a:p>
        </p:txBody>
      </p:sp>
      <p:grpSp>
        <p:nvGrpSpPr>
          <p:cNvPr id="7" name="Group 6">
            <a:extLst>
              <a:ext uri="{FF2B5EF4-FFF2-40B4-BE49-F238E27FC236}">
                <a16:creationId xmlns:a16="http://schemas.microsoft.com/office/drawing/2014/main" id="{E4F4F210-067F-1311-7747-BB3026F85977}"/>
              </a:ext>
            </a:extLst>
          </p:cNvPr>
          <p:cNvGrpSpPr/>
          <p:nvPr/>
        </p:nvGrpSpPr>
        <p:grpSpPr>
          <a:xfrm>
            <a:off x="1529104" y="2060849"/>
            <a:ext cx="9137306" cy="962339"/>
            <a:chOff x="3178" y="992275"/>
            <a:chExt cx="9137306" cy="962339"/>
          </a:xfrm>
        </p:grpSpPr>
        <p:sp>
          <p:nvSpPr>
            <p:cNvPr id="38" name="Rounded Rectangle 2">
              <a:extLst>
                <a:ext uri="{FF2B5EF4-FFF2-40B4-BE49-F238E27FC236}">
                  <a16:creationId xmlns:a16="http://schemas.microsoft.com/office/drawing/2014/main" id="{CAEC41A9-32A5-C46D-0B9F-6447B9A806A6}"/>
                </a:ext>
              </a:extLst>
            </p:cNvPr>
            <p:cNvSpPr/>
            <p:nvPr/>
          </p:nvSpPr>
          <p:spPr>
            <a:xfrm>
              <a:off x="405681" y="992275"/>
              <a:ext cx="8360917" cy="962339"/>
            </a:xfrm>
            <a:prstGeom prst="roundRect">
              <a:avLst/>
            </a:prstGeom>
            <a:solidFill>
              <a:srgbClr val="042C57"/>
            </a:solidFill>
            <a:ln>
              <a:noFill/>
            </a:ln>
            <a:effectLst>
              <a:outerShdw blurRad="141261" dist="38100" dir="5400000" algn="t" rotWithShape="0">
                <a:prstClr val="black">
                  <a:alpha val="25000"/>
                </a:prstClr>
              </a:outerShdw>
              <a:softEdge rad="0"/>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400" eaLnBrk="1" hangingPunct="1">
                <a:buClrTx/>
                <a:buSzTx/>
                <a:defRPr/>
              </a:pPr>
              <a:endParaRPr lang="en-US" sz="1050" dirty="0">
                <a:solidFill>
                  <a:srgbClr val="FFFFFF"/>
                </a:solidFill>
                <a:latin typeface="Calibri"/>
              </a:endParaRPr>
            </a:p>
          </p:txBody>
        </p:sp>
        <p:sp>
          <p:nvSpPr>
            <p:cNvPr id="39" name="Rectangle 38">
              <a:extLst>
                <a:ext uri="{FF2B5EF4-FFF2-40B4-BE49-F238E27FC236}">
                  <a16:creationId xmlns:a16="http://schemas.microsoft.com/office/drawing/2014/main" id="{3621C54F-F4FE-7E3E-EF5B-67B3141051CF}"/>
                </a:ext>
              </a:extLst>
            </p:cNvPr>
            <p:cNvSpPr/>
            <p:nvPr/>
          </p:nvSpPr>
          <p:spPr>
            <a:xfrm>
              <a:off x="3178" y="1113040"/>
              <a:ext cx="9137306" cy="769275"/>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685800" eaLnBrk="1" hangingPunct="1">
                <a:lnSpc>
                  <a:spcPct val="120000"/>
                </a:lnSpc>
                <a:buClrTx/>
                <a:buSzTx/>
                <a:defRPr/>
              </a:pPr>
              <a:r>
                <a:rPr lang="en-US" dirty="0">
                  <a:solidFill>
                    <a:srgbClr val="FFFFFF"/>
                  </a:solidFill>
                  <a:latin typeface="Asap" panose="020F0504030202060203" pitchFamily="34" charset="77"/>
                  <a:cs typeface="Arial" panose="020B0604020202020204" pitchFamily="34" charset="0"/>
                  <a:sym typeface="Asap" panose="02000506040000020004" pitchFamily="2" charset="0"/>
                </a:rPr>
                <a:t>WBA IS A NONPROFIT ASSOCIATION WITH THE VISION TO ACCELERATE THE DEVELOPMENT OF</a:t>
              </a:r>
            </a:p>
            <a:p>
              <a:pPr algn="ctr" defTabSz="685800" eaLnBrk="1" hangingPunct="1">
                <a:lnSpc>
                  <a:spcPct val="120000"/>
                </a:lnSpc>
                <a:buClrTx/>
                <a:buSzTx/>
                <a:defRPr/>
              </a:pPr>
              <a:r>
                <a:rPr lang="en-US" sz="2000" dirty="0">
                  <a:solidFill>
                    <a:srgbClr val="FFFFFF"/>
                  </a:solidFill>
                  <a:latin typeface="Asap" panose="020F0504030202060203" pitchFamily="34" charset="77"/>
                  <a:cs typeface="Arial" panose="020B0604020202020204" pitchFamily="34" charset="0"/>
                  <a:sym typeface="Asap" panose="02000506040000020004" pitchFamily="2" charset="0"/>
                </a:rPr>
                <a:t> </a:t>
              </a:r>
              <a:r>
                <a:rPr lang="en-US" sz="2000" b="1" i="1" dirty="0">
                  <a:solidFill>
                    <a:srgbClr val="8DC234"/>
                  </a:solidFill>
                  <a:latin typeface="Asap" panose="020F0504030202060203" pitchFamily="34" charset="77"/>
                  <a:cs typeface="Arial" panose="020B0604020202020204" pitchFamily="34" charset="0"/>
                  <a:sym typeface="Asap" panose="02000506040000020004" pitchFamily="2" charset="0"/>
                </a:rPr>
                <a:t>“SEAMLESS AND INTEROPERABLE WI-FI SERVICES”</a:t>
              </a:r>
            </a:p>
          </p:txBody>
        </p:sp>
      </p:grpSp>
      <p:grpSp>
        <p:nvGrpSpPr>
          <p:cNvPr id="8" name="Group 7">
            <a:extLst>
              <a:ext uri="{FF2B5EF4-FFF2-40B4-BE49-F238E27FC236}">
                <a16:creationId xmlns:a16="http://schemas.microsoft.com/office/drawing/2014/main" id="{08520075-F98E-AE45-D328-03D73BC639F2}"/>
              </a:ext>
            </a:extLst>
          </p:cNvPr>
          <p:cNvGrpSpPr/>
          <p:nvPr/>
        </p:nvGrpSpPr>
        <p:grpSpPr>
          <a:xfrm>
            <a:off x="2029150" y="4340948"/>
            <a:ext cx="8137212" cy="382058"/>
            <a:chOff x="70616" y="3989557"/>
            <a:chExt cx="9002768" cy="422698"/>
          </a:xfrm>
        </p:grpSpPr>
        <p:pic>
          <p:nvPicPr>
            <p:cNvPr id="32" name="Picture 31">
              <a:extLst>
                <a:ext uri="{FF2B5EF4-FFF2-40B4-BE49-F238E27FC236}">
                  <a16:creationId xmlns:a16="http://schemas.microsoft.com/office/drawing/2014/main" id="{7F4EBD28-05BB-2605-8564-506CAD1550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616" y="3989557"/>
              <a:ext cx="1227449" cy="422698"/>
            </a:xfrm>
            <a:prstGeom prst="rect">
              <a:avLst/>
            </a:prstGeom>
          </p:spPr>
        </p:pic>
        <p:pic>
          <p:nvPicPr>
            <p:cNvPr id="33" name="Picture 32">
              <a:extLst>
                <a:ext uri="{FF2B5EF4-FFF2-40B4-BE49-F238E27FC236}">
                  <a16:creationId xmlns:a16="http://schemas.microsoft.com/office/drawing/2014/main" id="{1122B2B2-E7EA-625B-98C2-E3472F073A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739" y="4000813"/>
              <a:ext cx="1003692" cy="400186"/>
            </a:xfrm>
            <a:prstGeom prst="rect">
              <a:avLst/>
            </a:prstGeom>
          </p:spPr>
        </p:pic>
        <p:pic>
          <p:nvPicPr>
            <p:cNvPr id="34" name="Picture 33">
              <a:extLst>
                <a:ext uri="{FF2B5EF4-FFF2-40B4-BE49-F238E27FC236}">
                  <a16:creationId xmlns:a16="http://schemas.microsoft.com/office/drawing/2014/main" id="{9BC629B9-7037-8944-AAA2-4AE323571A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8352" y="4053879"/>
              <a:ext cx="1444388" cy="294055"/>
            </a:xfrm>
            <a:prstGeom prst="rect">
              <a:avLst/>
            </a:prstGeom>
          </p:spPr>
        </p:pic>
        <p:pic>
          <p:nvPicPr>
            <p:cNvPr id="35" name="Picture 34" descr="A close up of a sign&#10;&#10;Description automatically generated">
              <a:extLst>
                <a:ext uri="{FF2B5EF4-FFF2-40B4-BE49-F238E27FC236}">
                  <a16:creationId xmlns:a16="http://schemas.microsoft.com/office/drawing/2014/main" id="{49AB6C21-CBB5-5D4C-21E0-F183E34F1D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8719" y="4053423"/>
              <a:ext cx="1647874" cy="294965"/>
            </a:xfrm>
            <a:prstGeom prst="rect">
              <a:avLst/>
            </a:prstGeom>
          </p:spPr>
        </p:pic>
        <p:pic>
          <p:nvPicPr>
            <p:cNvPr id="36" name="Picture 35" descr="A close up of a logo&#10;&#10;Description automatically generated">
              <a:extLst>
                <a:ext uri="{FF2B5EF4-FFF2-40B4-BE49-F238E27FC236}">
                  <a16:creationId xmlns:a16="http://schemas.microsoft.com/office/drawing/2014/main" id="{ECB60011-B8E2-B644-4AA5-2AF4136D01F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7378" t="20965" r="6354" b="10482"/>
            <a:stretch/>
          </p:blipFill>
          <p:spPr>
            <a:xfrm>
              <a:off x="3083027" y="4045620"/>
              <a:ext cx="1511424" cy="366635"/>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7EBA3652-15D3-F1A2-DCAD-9444D49480B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56879" y="3995107"/>
              <a:ext cx="1316505" cy="411597"/>
            </a:xfrm>
            <a:prstGeom prst="rect">
              <a:avLst/>
            </a:prstGeom>
          </p:spPr>
        </p:pic>
      </p:grpSp>
      <p:grpSp>
        <p:nvGrpSpPr>
          <p:cNvPr id="9" name="Group 8">
            <a:extLst>
              <a:ext uri="{FF2B5EF4-FFF2-40B4-BE49-F238E27FC236}">
                <a16:creationId xmlns:a16="http://schemas.microsoft.com/office/drawing/2014/main" id="{182A7F87-C2D7-111A-5B9D-00194E5C096C}"/>
              </a:ext>
            </a:extLst>
          </p:cNvPr>
          <p:cNvGrpSpPr/>
          <p:nvPr/>
        </p:nvGrpSpPr>
        <p:grpSpPr>
          <a:xfrm>
            <a:off x="1522244" y="4994960"/>
            <a:ext cx="9147513" cy="512764"/>
            <a:chOff x="-3514" y="3060149"/>
            <a:chExt cx="9147513" cy="512764"/>
          </a:xfrm>
        </p:grpSpPr>
        <p:sp>
          <p:nvSpPr>
            <p:cNvPr id="20" name="Rectangle: Rounded Corners 19">
              <a:extLst>
                <a:ext uri="{FF2B5EF4-FFF2-40B4-BE49-F238E27FC236}">
                  <a16:creationId xmlns:a16="http://schemas.microsoft.com/office/drawing/2014/main" id="{B069D160-9A4D-BB3E-84A1-4042E631969D}"/>
                </a:ext>
              </a:extLst>
            </p:cNvPr>
            <p:cNvSpPr/>
            <p:nvPr/>
          </p:nvSpPr>
          <p:spPr>
            <a:xfrm>
              <a:off x="-3514" y="3060149"/>
              <a:ext cx="9147513" cy="512764"/>
            </a:xfrm>
            <a:prstGeom prst="roundRect">
              <a:avLst>
                <a:gd name="adj" fmla="val 4702"/>
              </a:avLst>
            </a:prstGeom>
            <a:solidFill>
              <a:srgbClr val="8DC2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endParaRPr lang="en-US" dirty="0">
                <a:solidFill>
                  <a:srgbClr val="003D69"/>
                </a:solidFill>
                <a:latin typeface="Arial" panose="020B0604020202020204" pitchFamily="34" charset="0"/>
                <a:cs typeface="Arial" panose="020B0604020202020204" pitchFamily="34" charset="0"/>
                <a:sym typeface="Asap" panose="02000506040000020004" pitchFamily="2" charset="0"/>
              </a:endParaRPr>
            </a:p>
          </p:txBody>
        </p:sp>
        <p:sp>
          <p:nvSpPr>
            <p:cNvPr id="21" name="Rectangle 20">
              <a:extLst>
                <a:ext uri="{FF2B5EF4-FFF2-40B4-BE49-F238E27FC236}">
                  <a16:creationId xmlns:a16="http://schemas.microsoft.com/office/drawing/2014/main" id="{5FF6A2D0-69DE-555D-0A4E-3AA0B72763F0}"/>
                </a:ext>
              </a:extLst>
            </p:cNvPr>
            <p:cNvSpPr/>
            <p:nvPr/>
          </p:nvSpPr>
          <p:spPr>
            <a:xfrm>
              <a:off x="14540" y="3063502"/>
              <a:ext cx="1280472" cy="49674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lnSpc>
                  <a:spcPts val="1600"/>
                </a:lnSpc>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Established</a:t>
              </a:r>
            </a:p>
            <a:p>
              <a:pPr algn="ctr" defTabSz="914378" eaLnBrk="1" hangingPunct="1">
                <a:lnSpc>
                  <a:spcPts val="1600"/>
                </a:lnSpc>
                <a:buClrTx/>
                <a:buSzTx/>
                <a:defRPr/>
              </a:pPr>
              <a:r>
                <a:rPr lang="en-GB" sz="1500" b="1" dirty="0">
                  <a:solidFill>
                    <a:srgbClr val="FFFFFF"/>
                  </a:solidFill>
                  <a:latin typeface="Asap" panose="020F0504030202060203" pitchFamily="34" charset="77"/>
                  <a:cs typeface="Arial" panose="020B0604020202020204" pitchFamily="34" charset="0"/>
                  <a:sym typeface="Asap" panose="02000506040000020004" pitchFamily="2" charset="0"/>
                </a:rPr>
                <a:t>in 2003</a:t>
              </a:r>
            </a:p>
          </p:txBody>
        </p:sp>
        <p:sp>
          <p:nvSpPr>
            <p:cNvPr id="22" name="Rectangle 21">
              <a:extLst>
                <a:ext uri="{FF2B5EF4-FFF2-40B4-BE49-F238E27FC236}">
                  <a16:creationId xmlns:a16="http://schemas.microsoft.com/office/drawing/2014/main" id="{885D8C5E-EB56-7B0A-21A4-23C46B4874C7}"/>
                </a:ext>
              </a:extLst>
            </p:cNvPr>
            <p:cNvSpPr/>
            <p:nvPr/>
          </p:nvSpPr>
          <p:spPr>
            <a:xfrm>
              <a:off x="5592355" y="3079961"/>
              <a:ext cx="132335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PROMOTION AND</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GO-TO-MARKET</a:t>
              </a:r>
            </a:p>
          </p:txBody>
        </p:sp>
        <p:sp>
          <p:nvSpPr>
            <p:cNvPr id="23" name="Rectangle 22">
              <a:extLst>
                <a:ext uri="{FF2B5EF4-FFF2-40B4-BE49-F238E27FC236}">
                  <a16:creationId xmlns:a16="http://schemas.microsoft.com/office/drawing/2014/main" id="{667AC910-F5A2-B17B-87A5-D737AA940F9D}"/>
                </a:ext>
              </a:extLst>
            </p:cNvPr>
            <p:cNvSpPr/>
            <p:nvPr/>
          </p:nvSpPr>
          <p:spPr>
            <a:xfrm>
              <a:off x="4435241" y="3079961"/>
              <a:ext cx="924323"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3 ANNUAL</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EVENTS</a:t>
              </a:r>
            </a:p>
          </p:txBody>
        </p:sp>
        <p:sp>
          <p:nvSpPr>
            <p:cNvPr id="24" name="Rectangle 23">
              <a:extLst>
                <a:ext uri="{FF2B5EF4-FFF2-40B4-BE49-F238E27FC236}">
                  <a16:creationId xmlns:a16="http://schemas.microsoft.com/office/drawing/2014/main" id="{F5D6E0CB-AB71-827E-B176-89880A52D67F}"/>
                </a:ext>
              </a:extLst>
            </p:cNvPr>
            <p:cNvSpPr/>
            <p:nvPr/>
          </p:nvSpPr>
          <p:spPr>
            <a:xfrm>
              <a:off x="7148496" y="3079961"/>
              <a:ext cx="1794111"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THOUGHT LEADERSHIP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MARKET RESEARCH</a:t>
              </a:r>
            </a:p>
          </p:txBody>
        </p:sp>
        <p:sp>
          <p:nvSpPr>
            <p:cNvPr id="25" name="Rectangle 24">
              <a:extLst>
                <a:ext uri="{FF2B5EF4-FFF2-40B4-BE49-F238E27FC236}">
                  <a16:creationId xmlns:a16="http://schemas.microsoft.com/office/drawing/2014/main" id="{345A322E-A632-37F5-6E9A-1B31B2BC1D94}"/>
                </a:ext>
              </a:extLst>
            </p:cNvPr>
            <p:cNvSpPr/>
            <p:nvPr/>
          </p:nvSpPr>
          <p:spPr>
            <a:xfrm>
              <a:off x="3132894" y="3079961"/>
              <a:ext cx="1069556"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PROJECTS &amp;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PROGRAMS</a:t>
              </a:r>
            </a:p>
          </p:txBody>
        </p:sp>
        <p:sp>
          <p:nvSpPr>
            <p:cNvPr id="26" name="Rectangle 25">
              <a:extLst>
                <a:ext uri="{FF2B5EF4-FFF2-40B4-BE49-F238E27FC236}">
                  <a16:creationId xmlns:a16="http://schemas.microsoft.com/office/drawing/2014/main" id="{BCCCB175-A838-46B6-4DFA-54F560978A01}"/>
                </a:ext>
              </a:extLst>
            </p:cNvPr>
            <p:cNvSpPr/>
            <p:nvPr/>
          </p:nvSpPr>
          <p:spPr>
            <a:xfrm>
              <a:off x="1426813" y="3079961"/>
              <a:ext cx="1473290" cy="473768"/>
            </a:xfrm>
            <a:prstGeom prst="rect">
              <a:avLst/>
            </a:prstGeom>
            <a:noFill/>
            <a:ln>
              <a:noFill/>
            </a:ln>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fontAlgn="base">
                <a:spcBef>
                  <a:spcPct val="0"/>
                </a:spcBef>
                <a:spcAft>
                  <a:spcPct val="0"/>
                </a:spcAft>
                <a:defRPr sz="1400" kern="1200">
                  <a:solidFill>
                    <a:schemeClr val="lt1"/>
                  </a:solidFill>
                  <a:latin typeface="+mn-lt"/>
                  <a:ea typeface="+mn-ea"/>
                  <a:cs typeface="+mn-cs"/>
                  <a:sym typeface="Arial" charset="0"/>
                </a:defRPr>
              </a:lvl1pPr>
              <a:lvl2pPr marL="457200" algn="l" rtl="0" fontAlgn="base">
                <a:spcBef>
                  <a:spcPct val="0"/>
                </a:spcBef>
                <a:spcAft>
                  <a:spcPct val="0"/>
                </a:spcAft>
                <a:defRPr sz="1400" kern="1200">
                  <a:solidFill>
                    <a:schemeClr val="lt1"/>
                  </a:solidFill>
                  <a:latin typeface="+mn-lt"/>
                  <a:ea typeface="+mn-ea"/>
                  <a:cs typeface="+mn-cs"/>
                  <a:sym typeface="Arial" charset="0"/>
                </a:defRPr>
              </a:lvl2pPr>
              <a:lvl3pPr marL="914400" algn="l" rtl="0" fontAlgn="base">
                <a:spcBef>
                  <a:spcPct val="0"/>
                </a:spcBef>
                <a:spcAft>
                  <a:spcPct val="0"/>
                </a:spcAft>
                <a:defRPr sz="1400" kern="1200">
                  <a:solidFill>
                    <a:schemeClr val="lt1"/>
                  </a:solidFill>
                  <a:latin typeface="+mn-lt"/>
                  <a:ea typeface="+mn-ea"/>
                  <a:cs typeface="+mn-cs"/>
                  <a:sym typeface="Arial" charset="0"/>
                </a:defRPr>
              </a:lvl3pPr>
              <a:lvl4pPr marL="1371600" algn="l" rtl="0" fontAlgn="base">
                <a:spcBef>
                  <a:spcPct val="0"/>
                </a:spcBef>
                <a:spcAft>
                  <a:spcPct val="0"/>
                </a:spcAft>
                <a:defRPr sz="1400" kern="1200">
                  <a:solidFill>
                    <a:schemeClr val="lt1"/>
                  </a:solidFill>
                  <a:latin typeface="+mn-lt"/>
                  <a:ea typeface="+mn-ea"/>
                  <a:cs typeface="+mn-cs"/>
                  <a:sym typeface="Arial" charset="0"/>
                </a:defRPr>
              </a:lvl4pPr>
              <a:lvl5pPr marL="1828800" algn="l" rtl="0" fontAlgn="base">
                <a:spcBef>
                  <a:spcPct val="0"/>
                </a:spcBef>
                <a:spcAft>
                  <a:spcPct val="0"/>
                </a:spcAft>
                <a:defRPr sz="1400" kern="1200">
                  <a:solidFill>
                    <a:schemeClr val="lt1"/>
                  </a:solidFill>
                  <a:latin typeface="+mn-lt"/>
                  <a:ea typeface="+mn-ea"/>
                  <a:cs typeface="+mn-cs"/>
                  <a:sym typeface="Arial" charset="0"/>
                </a:defRPr>
              </a:lvl5pPr>
              <a:lvl6pPr marL="2286000" algn="l" defTabSz="457200" rtl="0" eaLnBrk="1" latinLnBrk="0" hangingPunct="1">
                <a:defRPr sz="1400" kern="1200">
                  <a:solidFill>
                    <a:schemeClr val="lt1"/>
                  </a:solidFill>
                  <a:latin typeface="+mn-lt"/>
                  <a:ea typeface="+mn-ea"/>
                  <a:cs typeface="+mn-cs"/>
                  <a:sym typeface="Arial" charset="0"/>
                </a:defRPr>
              </a:lvl6pPr>
              <a:lvl7pPr marL="2743200" algn="l" defTabSz="457200" rtl="0" eaLnBrk="1" latinLnBrk="0" hangingPunct="1">
                <a:defRPr sz="1400" kern="1200">
                  <a:solidFill>
                    <a:schemeClr val="lt1"/>
                  </a:solidFill>
                  <a:latin typeface="+mn-lt"/>
                  <a:ea typeface="+mn-ea"/>
                  <a:cs typeface="+mn-cs"/>
                  <a:sym typeface="Arial" charset="0"/>
                </a:defRPr>
              </a:lvl7pPr>
              <a:lvl8pPr marL="3200400" algn="l" defTabSz="457200" rtl="0" eaLnBrk="1" latinLnBrk="0" hangingPunct="1">
                <a:defRPr sz="1400" kern="1200">
                  <a:solidFill>
                    <a:schemeClr val="lt1"/>
                  </a:solidFill>
                  <a:latin typeface="+mn-lt"/>
                  <a:ea typeface="+mn-ea"/>
                  <a:cs typeface="+mn-cs"/>
                  <a:sym typeface="Arial" charset="0"/>
                </a:defRPr>
              </a:lvl8pPr>
              <a:lvl9pPr marL="3657600" algn="l" defTabSz="457200" rtl="0" eaLnBrk="1" latinLnBrk="0" hangingPunct="1">
                <a:defRPr sz="1400" kern="1200">
                  <a:solidFill>
                    <a:schemeClr val="lt1"/>
                  </a:solidFill>
                  <a:latin typeface="+mn-lt"/>
                  <a:ea typeface="+mn-ea"/>
                  <a:cs typeface="+mn-cs"/>
                  <a:sym typeface="Arial" charset="0"/>
                </a:defRPr>
              </a:lvl9pPr>
            </a:lstStyle>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+200 MEMBERSHIP</a:t>
              </a:r>
            </a:p>
            <a:p>
              <a:pPr algn="ctr" defTabSz="914378" eaLnBrk="1" hangingPunct="1">
                <a:buClrTx/>
                <a:buSzTx/>
                <a:defRPr/>
              </a:pPr>
              <a:r>
                <a:rPr lang="en-GB" sz="1000" b="1" dirty="0">
                  <a:solidFill>
                    <a:srgbClr val="FFFFFF"/>
                  </a:solidFill>
                  <a:latin typeface="Asap" panose="020F0504030202060203" pitchFamily="34" charset="77"/>
                  <a:cs typeface="Arial" panose="020B0604020202020204" pitchFamily="34" charset="0"/>
                  <a:sym typeface="Asap" panose="02000506040000020004" pitchFamily="2" charset="0"/>
                </a:rPr>
                <a:t>COMMUNITY</a:t>
              </a:r>
            </a:p>
          </p:txBody>
        </p:sp>
        <p:cxnSp>
          <p:nvCxnSpPr>
            <p:cNvPr id="27" name="Straight Connector 26">
              <a:extLst>
                <a:ext uri="{FF2B5EF4-FFF2-40B4-BE49-F238E27FC236}">
                  <a16:creationId xmlns:a16="http://schemas.microsoft.com/office/drawing/2014/main" id="{A4A9EB91-B248-D27A-2DE4-2037394FC628}"/>
                </a:ext>
              </a:extLst>
            </p:cNvPr>
            <p:cNvCxnSpPr>
              <a:cxnSpLocks/>
            </p:cNvCxnSpPr>
            <p:nvPr/>
          </p:nvCxnSpPr>
          <p:spPr>
            <a:xfrm flipV="1">
              <a:off x="1295952" y="3075129"/>
              <a:ext cx="0" cy="485258"/>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4D81AF1-E19B-96D3-FB8D-590C7E951568}"/>
                </a:ext>
              </a:extLst>
            </p:cNvPr>
            <p:cNvCxnSpPr>
              <a:cxnSpLocks/>
            </p:cNvCxnSpPr>
            <p:nvPr/>
          </p:nvCxnSpPr>
          <p:spPr>
            <a:xfrm flipV="1">
              <a:off x="30030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6D9B980B-B024-FC98-3BC4-ED841A5C3F5E}"/>
                </a:ext>
              </a:extLst>
            </p:cNvPr>
            <p:cNvCxnSpPr>
              <a:cxnSpLocks/>
            </p:cNvCxnSpPr>
            <p:nvPr/>
          </p:nvCxnSpPr>
          <p:spPr>
            <a:xfrm flipV="1">
              <a:off x="4303242"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EFEAF33-EFBA-4297-BFDF-60FC15D086F9}"/>
                </a:ext>
              </a:extLst>
            </p:cNvPr>
            <p:cNvCxnSpPr>
              <a:cxnSpLocks/>
            </p:cNvCxnSpPr>
            <p:nvPr/>
          </p:nvCxnSpPr>
          <p:spPr>
            <a:xfrm flipV="1">
              <a:off x="5479580"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CCDDEBA-F990-3F5C-2A1B-8B7986E4C9D1}"/>
                </a:ext>
              </a:extLst>
            </p:cNvPr>
            <p:cNvCxnSpPr>
              <a:cxnSpLocks/>
            </p:cNvCxnSpPr>
            <p:nvPr/>
          </p:nvCxnSpPr>
          <p:spPr>
            <a:xfrm flipV="1">
              <a:off x="7075018" y="3145667"/>
              <a:ext cx="0" cy="334196"/>
            </a:xfrm>
            <a:prstGeom prst="line">
              <a:avLst/>
            </a:prstGeom>
            <a:ln w="3175">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8F3D508D-2883-5E92-D80B-88607B01FD8C}"/>
              </a:ext>
            </a:extLst>
          </p:cNvPr>
          <p:cNvGrpSpPr/>
          <p:nvPr/>
        </p:nvGrpSpPr>
        <p:grpSpPr>
          <a:xfrm>
            <a:off x="2204362" y="3222843"/>
            <a:ext cx="7786793" cy="817243"/>
            <a:chOff x="699417" y="2190428"/>
            <a:chExt cx="7786793" cy="817243"/>
          </a:xfrm>
        </p:grpSpPr>
        <p:grpSp>
          <p:nvGrpSpPr>
            <p:cNvPr id="11" name="Group 10">
              <a:extLst>
                <a:ext uri="{FF2B5EF4-FFF2-40B4-BE49-F238E27FC236}">
                  <a16:creationId xmlns:a16="http://schemas.microsoft.com/office/drawing/2014/main" id="{BB5B732A-D171-5E46-D45A-9F4EFBE9A333}"/>
                </a:ext>
              </a:extLst>
            </p:cNvPr>
            <p:cNvGrpSpPr/>
            <p:nvPr/>
          </p:nvGrpSpPr>
          <p:grpSpPr>
            <a:xfrm>
              <a:off x="699417" y="2190428"/>
              <a:ext cx="2378901" cy="817243"/>
              <a:chOff x="2209238" y="958994"/>
              <a:chExt cx="5031335" cy="1015920"/>
            </a:xfrm>
            <a:solidFill>
              <a:srgbClr val="003D69"/>
            </a:solidFill>
          </p:grpSpPr>
          <p:sp>
            <p:nvSpPr>
              <p:cNvPr id="18" name="Rounded Rectangle 25">
                <a:extLst>
                  <a:ext uri="{FF2B5EF4-FFF2-40B4-BE49-F238E27FC236}">
                    <a16:creationId xmlns:a16="http://schemas.microsoft.com/office/drawing/2014/main" id="{757E6D56-F0A0-0AAC-7EA0-5B5D2DC0B34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9" name="TextBox 70">
                <a:extLst>
                  <a:ext uri="{FF2B5EF4-FFF2-40B4-BE49-F238E27FC236}">
                    <a16:creationId xmlns:a16="http://schemas.microsoft.com/office/drawing/2014/main" id="{3A43E859-E4F8-59B1-D976-EBCF89CE31D4}"/>
                  </a:ext>
                </a:extLst>
              </p:cNvPr>
              <p:cNvSpPr txBox="1"/>
              <p:nvPr/>
            </p:nvSpPr>
            <p:spPr>
              <a:xfrm>
                <a:off x="2353710" y="1102124"/>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Seamless, Secure and Interoperable Wi-Fi</a:t>
                </a:r>
                <a:endParaRPr lang="en-US" dirty="0">
                  <a:solidFill>
                    <a:srgbClr val="FFFFFF"/>
                  </a:solidFill>
                  <a:latin typeface="Asap" pitchFamily="2" charset="77"/>
                  <a:cs typeface="+mj-cs"/>
                </a:endParaRPr>
              </a:p>
            </p:txBody>
          </p:sp>
        </p:grpSp>
        <p:grpSp>
          <p:nvGrpSpPr>
            <p:cNvPr id="12" name="Group 11">
              <a:extLst>
                <a:ext uri="{FF2B5EF4-FFF2-40B4-BE49-F238E27FC236}">
                  <a16:creationId xmlns:a16="http://schemas.microsoft.com/office/drawing/2014/main" id="{1BC3DD45-51E5-505B-3558-3BC84A97C224}"/>
                </a:ext>
              </a:extLst>
            </p:cNvPr>
            <p:cNvGrpSpPr/>
            <p:nvPr/>
          </p:nvGrpSpPr>
          <p:grpSpPr>
            <a:xfrm>
              <a:off x="3403363" y="2190428"/>
              <a:ext cx="2378901" cy="817243"/>
              <a:chOff x="2209238" y="958994"/>
              <a:chExt cx="5031335" cy="1015920"/>
            </a:xfrm>
            <a:solidFill>
              <a:srgbClr val="003D69"/>
            </a:solidFill>
          </p:grpSpPr>
          <p:sp>
            <p:nvSpPr>
              <p:cNvPr id="16" name="Rounded Rectangle 30">
                <a:extLst>
                  <a:ext uri="{FF2B5EF4-FFF2-40B4-BE49-F238E27FC236}">
                    <a16:creationId xmlns:a16="http://schemas.microsoft.com/office/drawing/2014/main" id="{B619890B-07F7-5171-E4DA-343E7F229639}"/>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7" name="TextBox 66">
                <a:extLst>
                  <a:ext uri="{FF2B5EF4-FFF2-40B4-BE49-F238E27FC236}">
                    <a16:creationId xmlns:a16="http://schemas.microsoft.com/office/drawing/2014/main" id="{06DE50AA-99FA-5A05-C1BE-1BE85341A34D}"/>
                  </a:ext>
                </a:extLst>
              </p:cNvPr>
              <p:cNvSpPr txBox="1"/>
              <p:nvPr/>
            </p:nvSpPr>
            <p:spPr>
              <a:xfrm>
                <a:off x="2353710" y="997890"/>
                <a:ext cx="4742388" cy="91823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Convergence and Coexistence of Wireless Technologies</a:t>
                </a:r>
                <a:endParaRPr lang="en-US" dirty="0">
                  <a:solidFill>
                    <a:srgbClr val="FFFFFF"/>
                  </a:solidFill>
                  <a:latin typeface="Asap" pitchFamily="2" charset="77"/>
                  <a:cs typeface="+mj-cs"/>
                </a:endParaRPr>
              </a:p>
            </p:txBody>
          </p:sp>
        </p:grpSp>
        <p:grpSp>
          <p:nvGrpSpPr>
            <p:cNvPr id="13" name="Group 12">
              <a:extLst>
                <a:ext uri="{FF2B5EF4-FFF2-40B4-BE49-F238E27FC236}">
                  <a16:creationId xmlns:a16="http://schemas.microsoft.com/office/drawing/2014/main" id="{6D723D75-2BD5-4646-E5C1-B1772D731A46}"/>
                </a:ext>
              </a:extLst>
            </p:cNvPr>
            <p:cNvGrpSpPr/>
            <p:nvPr/>
          </p:nvGrpSpPr>
          <p:grpSpPr>
            <a:xfrm>
              <a:off x="6107309" y="2190428"/>
              <a:ext cx="2378901" cy="817243"/>
              <a:chOff x="2209238" y="958994"/>
              <a:chExt cx="5031335" cy="1015920"/>
            </a:xfrm>
            <a:solidFill>
              <a:srgbClr val="003D69"/>
            </a:solidFill>
          </p:grpSpPr>
          <p:sp>
            <p:nvSpPr>
              <p:cNvPr id="14" name="Rounded Rectangle 33">
                <a:extLst>
                  <a:ext uri="{FF2B5EF4-FFF2-40B4-BE49-F238E27FC236}">
                    <a16:creationId xmlns:a16="http://schemas.microsoft.com/office/drawing/2014/main" id="{D79855F0-D9AF-6CE0-3965-D0BF4F3A8552}"/>
                  </a:ext>
                </a:extLst>
              </p:cNvPr>
              <p:cNvSpPr/>
              <p:nvPr/>
            </p:nvSpPr>
            <p:spPr>
              <a:xfrm>
                <a:off x="2209238" y="958994"/>
                <a:ext cx="5031335" cy="1015920"/>
              </a:xfrm>
              <a:prstGeom prst="roundRect">
                <a:avLst/>
              </a:prstGeom>
              <a:grp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horz" wrap="square" lIns="91439" tIns="91439" rIns="91439" bIns="91439" numCol="1" spcCol="38100" rtlCol="0" anchor="ctr">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1828754" eaLnBrk="1">
                  <a:buClrTx/>
                  <a:buSzTx/>
                  <a:defRPr/>
                </a:pPr>
                <a:endParaRPr lang="en-US" sz="3600">
                  <a:solidFill>
                    <a:srgbClr val="242527"/>
                  </a:solidFill>
                  <a:latin typeface="Asap" pitchFamily="2" charset="77"/>
                  <a:cs typeface="+mj-cs"/>
                  <a:sym typeface="Calibri"/>
                </a:endParaRPr>
              </a:p>
            </p:txBody>
          </p:sp>
          <p:sp>
            <p:nvSpPr>
              <p:cNvPr id="15" name="TextBox 64">
                <a:extLst>
                  <a:ext uri="{FF2B5EF4-FFF2-40B4-BE49-F238E27FC236}">
                    <a16:creationId xmlns:a16="http://schemas.microsoft.com/office/drawing/2014/main" id="{4591D3FD-427D-56D5-B626-EBAA205075D1}"/>
                  </a:ext>
                </a:extLst>
              </p:cNvPr>
              <p:cNvSpPr txBox="1"/>
              <p:nvPr/>
            </p:nvSpPr>
            <p:spPr>
              <a:xfrm>
                <a:off x="2353710" y="997890"/>
                <a:ext cx="4742388" cy="650418"/>
              </a:xfrm>
              <a:prstGeom prst="rect">
                <a:avLst/>
              </a:prstGeom>
              <a:grpFill/>
            </p:spPr>
            <p:txBody>
              <a:bodyPr wrap="square" rtlCol="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algn="ctr" defTabSz="457189" eaLnBrk="1" hangingPunct="1">
                  <a:spcBef>
                    <a:spcPct val="20000"/>
                  </a:spcBef>
                  <a:buClr>
                    <a:srgbClr val="83B737"/>
                  </a:buClr>
                  <a:buSzTx/>
                  <a:defRPr/>
                </a:pPr>
                <a:r>
                  <a:rPr lang="en-US" b="1" dirty="0">
                    <a:solidFill>
                      <a:srgbClr val="FFFFFF"/>
                    </a:solidFill>
                    <a:latin typeface="Asap" pitchFamily="2" charset="77"/>
                    <a:cs typeface="Arial" panose="020B0604020202020204" pitchFamily="34" charset="0"/>
                    <a:sym typeface="Asap" panose="02000506040000020004" pitchFamily="2" charset="0"/>
                  </a:rPr>
                  <a:t>Accelerate Next Generation Wi-Fi Networks</a:t>
                </a:r>
                <a:endParaRPr lang="en-US" dirty="0">
                  <a:solidFill>
                    <a:srgbClr val="FFFFFF"/>
                  </a:solidFill>
                  <a:latin typeface="Asap" pitchFamily="2" charset="77"/>
                  <a:cs typeface="+mj-cs"/>
                </a:endParaRPr>
              </a:p>
            </p:txBody>
          </p:sp>
        </p:grpSp>
      </p:grpSp>
      <p:sp>
        <p:nvSpPr>
          <p:cNvPr id="3" name="Footer Placeholder 2">
            <a:extLst>
              <a:ext uri="{FF2B5EF4-FFF2-40B4-BE49-F238E27FC236}">
                <a16:creationId xmlns:a16="http://schemas.microsoft.com/office/drawing/2014/main" id="{991067FA-6CDB-666C-D4E6-7CA9F046BEE6}"/>
              </a:ext>
            </a:extLst>
          </p:cNvPr>
          <p:cNvSpPr>
            <a:spLocks noGrp="1"/>
          </p:cNvSpPr>
          <p:nvPr>
            <p:ph type="ftr" idx="14"/>
          </p:nvPr>
        </p:nvSpPr>
        <p:spPr/>
        <p:txBody>
          <a:bodyPr/>
          <a:lstStyle/>
          <a:p>
            <a:r>
              <a:rPr lang="en-GB"/>
              <a:t>Necati Canpolat, Intel</a:t>
            </a:r>
            <a:endParaRPr lang="en-GB" dirty="0"/>
          </a:p>
        </p:txBody>
      </p:sp>
      <p:sp>
        <p:nvSpPr>
          <p:cNvPr id="40" name="Slide Number Placeholder 39">
            <a:extLst>
              <a:ext uri="{FF2B5EF4-FFF2-40B4-BE49-F238E27FC236}">
                <a16:creationId xmlns:a16="http://schemas.microsoft.com/office/drawing/2014/main" id="{9020C3C3-49FF-E1B3-1FA1-325EAF313AE7}"/>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41" name="Date Placeholder 40">
            <a:extLst>
              <a:ext uri="{FF2B5EF4-FFF2-40B4-BE49-F238E27FC236}">
                <a16:creationId xmlns:a16="http://schemas.microsoft.com/office/drawing/2014/main" id="{25182A86-5824-7684-24A3-F16934436354}"/>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817396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2B84-B26F-AD16-9421-67E1D8452DF4}"/>
              </a:ext>
            </a:extLst>
          </p:cNvPr>
          <p:cNvSpPr>
            <a:spLocks noGrp="1"/>
          </p:cNvSpPr>
          <p:nvPr>
            <p:ph type="ctrTitle"/>
          </p:nvPr>
        </p:nvSpPr>
        <p:spPr/>
        <p:txBody>
          <a:bodyPr/>
          <a:lstStyle/>
          <a:p>
            <a:r>
              <a:rPr lang="en-GB"/>
              <a:t>ANA</a:t>
            </a:r>
          </a:p>
        </p:txBody>
      </p:sp>
      <p:sp>
        <p:nvSpPr>
          <p:cNvPr id="3" name="Subtitle 2">
            <a:extLst>
              <a:ext uri="{FF2B5EF4-FFF2-40B4-BE49-F238E27FC236}">
                <a16:creationId xmlns:a16="http://schemas.microsoft.com/office/drawing/2014/main" id="{41F6A878-106B-5AE3-6C0B-1AC5AF1B4114}"/>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84F9431D-FD38-0B2B-CC95-794A4CDC79D0}"/>
              </a:ext>
            </a:extLst>
          </p:cNvPr>
          <p:cNvSpPr>
            <a:spLocks noGrp="1"/>
          </p:cNvSpPr>
          <p:nvPr>
            <p:ph type="ftr" idx="11"/>
          </p:nvPr>
        </p:nvSpPr>
        <p:spPr/>
        <p:txBody>
          <a:bodyPr/>
          <a:lstStyle/>
          <a:p>
            <a:r>
              <a:rPr lang="en-GB"/>
              <a:t>Carol Ansley, Cox</a:t>
            </a:r>
          </a:p>
        </p:txBody>
      </p:sp>
      <p:sp>
        <p:nvSpPr>
          <p:cNvPr id="8" name="Slide Number Placeholder 7">
            <a:extLst>
              <a:ext uri="{FF2B5EF4-FFF2-40B4-BE49-F238E27FC236}">
                <a16:creationId xmlns:a16="http://schemas.microsoft.com/office/drawing/2014/main" id="{37012B0B-5366-77B8-8A5A-0149A838E79D}"/>
              </a:ext>
            </a:extLst>
          </p:cNvPr>
          <p:cNvSpPr>
            <a:spLocks noGrp="1"/>
          </p:cNvSpPr>
          <p:nvPr>
            <p:ph type="sldNum" idx="12"/>
          </p:nvPr>
        </p:nvSpPr>
        <p:spPr/>
        <p:txBody>
          <a:bodyPr/>
          <a:lstStyle/>
          <a:p>
            <a:r>
              <a:rPr lang="en-GB"/>
              <a:t>Slide </a:t>
            </a:r>
            <a:fld id="{DE40C9FC-4879-4F20-9ECA-A574A90476B7}" type="slidenum">
              <a:rPr lang="en-GB" smtClean="0"/>
              <a:pPr/>
              <a:t>4</a:t>
            </a:fld>
            <a:endParaRPr lang="en-GB"/>
          </a:p>
        </p:txBody>
      </p:sp>
      <p:sp>
        <p:nvSpPr>
          <p:cNvPr id="9" name="Date Placeholder 8">
            <a:extLst>
              <a:ext uri="{FF2B5EF4-FFF2-40B4-BE49-F238E27FC236}">
                <a16:creationId xmlns:a16="http://schemas.microsoft.com/office/drawing/2014/main" id="{147D3B12-9F58-B8FC-94F9-014CB8F211C9}"/>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3781873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3BBD-B6B8-DA57-6289-6A180C96DEA8}"/>
              </a:ext>
            </a:extLst>
          </p:cNvPr>
          <p:cNvSpPr>
            <a:spLocks noGrp="1"/>
          </p:cNvSpPr>
          <p:nvPr>
            <p:ph type="title"/>
          </p:nvPr>
        </p:nvSpPr>
        <p:spPr>
          <a:xfrm>
            <a:off x="2196519" y="942201"/>
            <a:ext cx="7773987" cy="1066800"/>
          </a:xfrm>
        </p:spPr>
        <p:txBody>
          <a:bodyPr/>
          <a:lstStyle/>
          <a:p>
            <a:pPr algn="l"/>
            <a:r>
              <a:rPr lang="en-US" dirty="0"/>
              <a:t>Wireless Broadband Alliance (WBA)</a:t>
            </a:r>
          </a:p>
        </p:txBody>
      </p:sp>
      <p:sp>
        <p:nvSpPr>
          <p:cNvPr id="3" name="Content Placeholder 2">
            <a:extLst>
              <a:ext uri="{FF2B5EF4-FFF2-40B4-BE49-F238E27FC236}">
                <a16:creationId xmlns:a16="http://schemas.microsoft.com/office/drawing/2014/main" id="{DAAAF6B6-CE19-2FCA-AC05-6A11DCA48004}"/>
              </a:ext>
            </a:extLst>
          </p:cNvPr>
          <p:cNvSpPr>
            <a:spLocks noGrp="1"/>
          </p:cNvSpPr>
          <p:nvPr>
            <p:ph idx="1"/>
          </p:nvPr>
        </p:nvSpPr>
        <p:spPr>
          <a:xfrm>
            <a:off x="1991544" y="2348880"/>
            <a:ext cx="8352928" cy="3747120"/>
          </a:xfrm>
        </p:spPr>
        <p:txBody>
          <a:bodyPr/>
          <a:lstStyle/>
          <a:p>
            <a:r>
              <a:rPr lang="en-US" b="0" dirty="0"/>
              <a:t>Drives seamless &amp; interoperable Wi-Fi services</a:t>
            </a:r>
          </a:p>
          <a:p>
            <a:r>
              <a:rPr lang="en-US" b="0" dirty="0"/>
              <a:t>Addresses business and technical issues, as well as opportunities in the industry</a:t>
            </a:r>
          </a:p>
          <a:p>
            <a:pPr marL="0" indent="0"/>
            <a:endParaRPr lang="en-US" dirty="0"/>
          </a:p>
          <a:p>
            <a:pPr marL="0" indent="0"/>
            <a:r>
              <a:rPr lang="en-US" dirty="0">
                <a:highlight>
                  <a:srgbClr val="C0C0C0"/>
                </a:highlight>
              </a:rPr>
              <a:t>IEEE 802.11 (std dev)         WFA (cert)       WBA (enablement)  </a:t>
            </a:r>
          </a:p>
          <a:p>
            <a:endParaRPr lang="en-US" b="0" dirty="0"/>
          </a:p>
          <a:p>
            <a:endParaRPr lang="en-US" dirty="0"/>
          </a:p>
        </p:txBody>
      </p:sp>
      <p:sp>
        <p:nvSpPr>
          <p:cNvPr id="7" name="Arrow: Right 6">
            <a:extLst>
              <a:ext uri="{FF2B5EF4-FFF2-40B4-BE49-F238E27FC236}">
                <a16:creationId xmlns:a16="http://schemas.microsoft.com/office/drawing/2014/main" id="{10C60E8B-FD19-063A-C7E4-540CD1220421}"/>
              </a:ext>
            </a:extLst>
          </p:cNvPr>
          <p:cNvSpPr/>
          <p:nvPr/>
        </p:nvSpPr>
        <p:spPr bwMode="auto">
          <a:xfrm>
            <a:off x="5135880" y="4176504"/>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8" name="Arrow: Right 7">
            <a:extLst>
              <a:ext uri="{FF2B5EF4-FFF2-40B4-BE49-F238E27FC236}">
                <a16:creationId xmlns:a16="http://schemas.microsoft.com/office/drawing/2014/main" id="{27150E45-6708-AA65-BD3D-01A9DE8F029E}"/>
              </a:ext>
            </a:extLst>
          </p:cNvPr>
          <p:cNvSpPr/>
          <p:nvPr/>
        </p:nvSpPr>
        <p:spPr bwMode="auto">
          <a:xfrm>
            <a:off x="7248128" y="4176504"/>
            <a:ext cx="240040" cy="18860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4" name="Footer Placeholder 3">
            <a:extLst>
              <a:ext uri="{FF2B5EF4-FFF2-40B4-BE49-F238E27FC236}">
                <a16:creationId xmlns:a16="http://schemas.microsoft.com/office/drawing/2014/main" id="{14D5899C-9F78-05D4-5D8D-21D822286A29}"/>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9B54A579-50E2-4DC5-4E38-570618B6E82C}"/>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10" name="Date Placeholder 9">
            <a:extLst>
              <a:ext uri="{FF2B5EF4-FFF2-40B4-BE49-F238E27FC236}">
                <a16:creationId xmlns:a16="http://schemas.microsoft.com/office/drawing/2014/main" id="{43F18E93-B6D8-AA50-34B2-46AF48D99776}"/>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400510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51211-4767-1F09-D3A7-12493BAE4414}"/>
              </a:ext>
            </a:extLst>
          </p:cNvPr>
          <p:cNvSpPr>
            <a:spLocks noGrp="1"/>
          </p:cNvSpPr>
          <p:nvPr>
            <p:ph type="title"/>
          </p:nvPr>
        </p:nvSpPr>
        <p:spPr>
          <a:xfrm>
            <a:off x="1847528" y="685800"/>
            <a:ext cx="8568952" cy="1066800"/>
          </a:xfrm>
        </p:spPr>
        <p:txBody>
          <a:bodyPr/>
          <a:lstStyle/>
          <a:p>
            <a:r>
              <a:rPr lang="en-US" dirty="0"/>
              <a:t>WBA Technical Activities &amp; Roadmap for 2025</a:t>
            </a:r>
          </a:p>
        </p:txBody>
      </p:sp>
      <p:sp>
        <p:nvSpPr>
          <p:cNvPr id="9" name="TextBox 8">
            <a:extLst>
              <a:ext uri="{FF2B5EF4-FFF2-40B4-BE49-F238E27FC236}">
                <a16:creationId xmlns:a16="http://schemas.microsoft.com/office/drawing/2014/main" id="{12F27531-F7E3-EEED-0AEB-6C6496699731}"/>
              </a:ext>
            </a:extLst>
          </p:cNvPr>
          <p:cNvSpPr txBox="1"/>
          <p:nvPr/>
        </p:nvSpPr>
        <p:spPr>
          <a:xfrm>
            <a:off x="1991544" y="1578331"/>
            <a:ext cx="3718754" cy="1938992"/>
          </a:xfrm>
          <a:prstGeom prst="rect">
            <a:avLst/>
          </a:prstGeom>
          <a:noFill/>
        </p:spPr>
        <p:txBody>
          <a:bodyPr wrap="square">
            <a:spAutoFit/>
          </a:bodyPr>
          <a:lstStyle/>
          <a:p>
            <a:r>
              <a:rPr lang="en-US" dirty="0">
                <a:hlinkClick r:id="rId2"/>
              </a:rPr>
              <a:t>https://wballiance.com/wba-program-overview-2025/</a:t>
            </a:r>
          </a:p>
          <a:p>
            <a:r>
              <a:rPr lang="en-US" dirty="0">
                <a:hlinkClick r:id="rId3"/>
              </a:rPr>
              <a:t>https://wballiancec.com/proejcts-details</a:t>
            </a:r>
            <a:endParaRPr lang="en-US" dirty="0"/>
          </a:p>
          <a:p>
            <a:endParaRPr lang="en-US" dirty="0"/>
          </a:p>
        </p:txBody>
      </p:sp>
      <p:pic>
        <p:nvPicPr>
          <p:cNvPr id="12" name="Picture 11" descr="A screenshot of a computer screen&#10;&#10;AI-generated content may be incorrect.">
            <a:extLst>
              <a:ext uri="{FF2B5EF4-FFF2-40B4-BE49-F238E27FC236}">
                <a16:creationId xmlns:a16="http://schemas.microsoft.com/office/drawing/2014/main" id="{5B370045-4D14-602D-B6A3-A7C59839A9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544" y="2224662"/>
            <a:ext cx="8325695" cy="3508594"/>
          </a:xfrm>
          <a:prstGeom prst="rect">
            <a:avLst/>
          </a:prstGeom>
        </p:spPr>
        <p:style>
          <a:lnRef idx="0">
            <a:schemeClr val="accent3"/>
          </a:lnRef>
          <a:fillRef idx="3">
            <a:schemeClr val="accent3"/>
          </a:fillRef>
          <a:effectRef idx="3">
            <a:schemeClr val="accent3"/>
          </a:effectRef>
          <a:fontRef idx="minor">
            <a:schemeClr val="lt1"/>
          </a:fontRef>
        </p:style>
      </p:pic>
      <p:sp>
        <p:nvSpPr>
          <p:cNvPr id="3" name="Footer Placeholder 2">
            <a:extLst>
              <a:ext uri="{FF2B5EF4-FFF2-40B4-BE49-F238E27FC236}">
                <a16:creationId xmlns:a16="http://schemas.microsoft.com/office/drawing/2014/main" id="{AB5B6C29-E50F-8FEB-FC4E-4943D33AF8C0}"/>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9DFCC9FC-F0D3-FDD4-D4F8-574D56934A72}"/>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7" name="Date Placeholder 6">
            <a:extLst>
              <a:ext uri="{FF2B5EF4-FFF2-40B4-BE49-F238E27FC236}">
                <a16:creationId xmlns:a16="http://schemas.microsoft.com/office/drawing/2014/main" id="{04D093D1-29E1-357B-3900-1063DD7983D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435293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6E1F-73ED-B480-B05B-47DE6A4735B5}"/>
              </a:ext>
            </a:extLst>
          </p:cNvPr>
          <p:cNvSpPr>
            <a:spLocks noGrp="1"/>
          </p:cNvSpPr>
          <p:nvPr>
            <p:ph type="title"/>
          </p:nvPr>
        </p:nvSpPr>
        <p:spPr/>
        <p:txBody>
          <a:bodyPr/>
          <a:lstStyle/>
          <a:p>
            <a:r>
              <a:rPr lang="en-US" dirty="0"/>
              <a:t>Access Network Metrics</a:t>
            </a:r>
          </a:p>
        </p:txBody>
      </p:sp>
      <p:sp>
        <p:nvSpPr>
          <p:cNvPr id="3" name="Content Placeholder 2">
            <a:extLst>
              <a:ext uri="{FF2B5EF4-FFF2-40B4-BE49-F238E27FC236}">
                <a16:creationId xmlns:a16="http://schemas.microsoft.com/office/drawing/2014/main" id="{84ED3A2B-4793-2213-6F15-FFFDC688DCAC}"/>
              </a:ext>
            </a:extLst>
          </p:cNvPr>
          <p:cNvSpPr>
            <a:spLocks noGrp="1"/>
          </p:cNvSpPr>
          <p:nvPr>
            <p:ph idx="1"/>
          </p:nvPr>
        </p:nvSpPr>
        <p:spPr>
          <a:xfrm>
            <a:off x="2209801" y="1828800"/>
            <a:ext cx="4189413" cy="4114800"/>
          </a:xfrm>
        </p:spPr>
        <p:txBody>
          <a:bodyPr/>
          <a:lstStyle/>
          <a:p>
            <a:r>
              <a:rPr lang="en-US" b="0" dirty="0"/>
              <a:t>This report defines how service providers, network operators, and technology vendors can collect, standardize, and transmit key Wi-Fi performance metrics. </a:t>
            </a:r>
          </a:p>
          <a:p>
            <a:r>
              <a:rPr lang="en-US" sz="1100" dirty="0">
                <a:hlinkClick r:id="rId2"/>
              </a:rPr>
              <a:t>https://wballiance.com/wp-content/uploads/2025/05/Access-Network-Metrics-Phase-2-Whitepaper-V1.0.0-Public-.pdf</a:t>
            </a:r>
            <a:endParaRPr lang="en-US" sz="1100" dirty="0"/>
          </a:p>
          <a:p>
            <a:endParaRPr lang="en-US" dirty="0"/>
          </a:p>
        </p:txBody>
      </p:sp>
      <p:pic>
        <p:nvPicPr>
          <p:cNvPr id="8" name="Picture 7">
            <a:extLst>
              <a:ext uri="{FF2B5EF4-FFF2-40B4-BE49-F238E27FC236}">
                <a16:creationId xmlns:a16="http://schemas.microsoft.com/office/drawing/2014/main" id="{66EC94D4-F0FB-9CF2-6736-A2989C647A2A}"/>
              </a:ext>
            </a:extLst>
          </p:cNvPr>
          <p:cNvPicPr>
            <a:picLocks noChangeAspect="1"/>
          </p:cNvPicPr>
          <p:nvPr/>
        </p:nvPicPr>
        <p:blipFill>
          <a:blip r:embed="rId3"/>
          <a:stretch>
            <a:fillRect/>
          </a:stretch>
        </p:blipFill>
        <p:spPr>
          <a:xfrm>
            <a:off x="6744072" y="1916833"/>
            <a:ext cx="3518604" cy="4002355"/>
          </a:xfrm>
          <a:prstGeom prst="rect">
            <a:avLst/>
          </a:prstGeom>
        </p:spPr>
      </p:pic>
      <p:sp>
        <p:nvSpPr>
          <p:cNvPr id="4" name="Footer Placeholder 3">
            <a:extLst>
              <a:ext uri="{FF2B5EF4-FFF2-40B4-BE49-F238E27FC236}">
                <a16:creationId xmlns:a16="http://schemas.microsoft.com/office/drawing/2014/main" id="{9AC3AD81-F204-808E-B962-CA70964E872D}"/>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F951D1A0-EA51-D5C2-559F-6AF44A2532D2}"/>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10" name="Date Placeholder 9">
            <a:extLst>
              <a:ext uri="{FF2B5EF4-FFF2-40B4-BE49-F238E27FC236}">
                <a16:creationId xmlns:a16="http://schemas.microsoft.com/office/drawing/2014/main" id="{D640F70F-05F7-75B1-2EC4-018C202F7613}"/>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637445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FC9ED6-FA7D-2659-24AA-67922A7DA69D}"/>
              </a:ext>
            </a:extLst>
          </p:cNvPr>
          <p:cNvSpPr>
            <a:spLocks noGrp="1"/>
          </p:cNvSpPr>
          <p:nvPr>
            <p:ph idx="1"/>
          </p:nvPr>
        </p:nvSpPr>
        <p:spPr>
          <a:xfrm>
            <a:off x="2209801" y="1981200"/>
            <a:ext cx="4189413" cy="4114800"/>
          </a:xfrm>
        </p:spPr>
        <p:txBody>
          <a:bodyPr/>
          <a:lstStyle/>
          <a:p>
            <a:r>
              <a:rPr lang="en-US" sz="1800" b="0" dirty="0">
                <a:hlinkClick r:id="rId2"/>
              </a:rPr>
              <a:t>https://wballiance.com/wp-content/uploads/2025/03/WBA-Wi-Fi-7-Trials-Report-2025-LG-U-Plus-and-Intel-_FINAL-V1.0.0-1.pdf</a:t>
            </a:r>
            <a:endParaRPr lang="en-US" sz="1800" b="0" dirty="0"/>
          </a:p>
          <a:p>
            <a:endParaRPr lang="en-US" dirty="0"/>
          </a:p>
        </p:txBody>
      </p:sp>
      <p:sp>
        <p:nvSpPr>
          <p:cNvPr id="6" name="Title 5">
            <a:extLst>
              <a:ext uri="{FF2B5EF4-FFF2-40B4-BE49-F238E27FC236}">
                <a16:creationId xmlns:a16="http://schemas.microsoft.com/office/drawing/2014/main" id="{F42852A8-23AF-01BF-D84B-650FE49E0434}"/>
              </a:ext>
            </a:extLst>
          </p:cNvPr>
          <p:cNvSpPr>
            <a:spLocks noGrp="1"/>
          </p:cNvSpPr>
          <p:nvPr>
            <p:ph type="title"/>
          </p:nvPr>
        </p:nvSpPr>
        <p:spPr/>
        <p:txBody>
          <a:bodyPr/>
          <a:lstStyle/>
          <a:p>
            <a:r>
              <a:rPr lang="en-US" b="0" dirty="0"/>
              <a:t>Wi-Fi 7 Trial Report for Residential Settings by LG U+ and Intel</a:t>
            </a:r>
            <a:endParaRPr lang="en-US" dirty="0"/>
          </a:p>
        </p:txBody>
      </p:sp>
      <p:pic>
        <p:nvPicPr>
          <p:cNvPr id="10" name="Picture 9">
            <a:extLst>
              <a:ext uri="{FF2B5EF4-FFF2-40B4-BE49-F238E27FC236}">
                <a16:creationId xmlns:a16="http://schemas.microsoft.com/office/drawing/2014/main" id="{CF15AF3A-B1C5-C367-2B79-AE8B5619927A}"/>
              </a:ext>
            </a:extLst>
          </p:cNvPr>
          <p:cNvPicPr>
            <a:picLocks noChangeAspect="1"/>
          </p:cNvPicPr>
          <p:nvPr/>
        </p:nvPicPr>
        <p:blipFill>
          <a:blip r:embed="rId3"/>
          <a:stretch>
            <a:fillRect/>
          </a:stretch>
        </p:blipFill>
        <p:spPr>
          <a:xfrm>
            <a:off x="6600056" y="1870167"/>
            <a:ext cx="3086192" cy="3987181"/>
          </a:xfrm>
          <a:prstGeom prst="rect">
            <a:avLst/>
          </a:prstGeom>
        </p:spPr>
      </p:pic>
      <p:sp>
        <p:nvSpPr>
          <p:cNvPr id="3" name="Footer Placeholder 2">
            <a:extLst>
              <a:ext uri="{FF2B5EF4-FFF2-40B4-BE49-F238E27FC236}">
                <a16:creationId xmlns:a16="http://schemas.microsoft.com/office/drawing/2014/main" id="{F08514BF-56D6-11F3-3210-BFB103D84C53}"/>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37D38A4A-E11B-0CCE-F75F-1AA485FB4964}"/>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8" name="Date Placeholder 7">
            <a:extLst>
              <a:ext uri="{FF2B5EF4-FFF2-40B4-BE49-F238E27FC236}">
                <a16:creationId xmlns:a16="http://schemas.microsoft.com/office/drawing/2014/main" id="{32263D26-A10E-85AA-522D-2D496434DAEA}"/>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286090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6784-4B55-9A2C-A614-9A496ECF8C9A}"/>
              </a:ext>
            </a:extLst>
          </p:cNvPr>
          <p:cNvSpPr>
            <a:spLocks noGrp="1"/>
          </p:cNvSpPr>
          <p:nvPr>
            <p:ph type="title"/>
          </p:nvPr>
        </p:nvSpPr>
        <p:spPr/>
        <p:txBody>
          <a:bodyPr/>
          <a:lstStyle/>
          <a:p>
            <a:r>
              <a:rPr lang="en-US" b="0" dirty="0"/>
              <a:t>Wi-Fi 7 Trials for Enterprise Scenarios by AT&amp;T, CommScope and Intel</a:t>
            </a:r>
            <a:endParaRPr lang="en-US" dirty="0"/>
          </a:p>
        </p:txBody>
      </p:sp>
      <p:sp>
        <p:nvSpPr>
          <p:cNvPr id="3" name="Content Placeholder 2">
            <a:extLst>
              <a:ext uri="{FF2B5EF4-FFF2-40B4-BE49-F238E27FC236}">
                <a16:creationId xmlns:a16="http://schemas.microsoft.com/office/drawing/2014/main" id="{C74772CE-425D-3E1C-3D89-AF1B4D6CB5B4}"/>
              </a:ext>
            </a:extLst>
          </p:cNvPr>
          <p:cNvSpPr>
            <a:spLocks noGrp="1"/>
          </p:cNvSpPr>
          <p:nvPr>
            <p:ph idx="1"/>
          </p:nvPr>
        </p:nvSpPr>
        <p:spPr>
          <a:xfrm>
            <a:off x="2209801" y="1981200"/>
            <a:ext cx="4189413" cy="4114800"/>
          </a:xfrm>
        </p:spPr>
        <p:txBody>
          <a:bodyPr/>
          <a:lstStyle/>
          <a:p>
            <a:r>
              <a:rPr lang="en-US" sz="2000" b="0" dirty="0">
                <a:hlinkClick r:id="rId2"/>
              </a:rPr>
              <a:t>https://wballiance.com/wp-content/uploads/2025/05/WBA-Wi-Fi-7-Trials-Report-2025-ATT-CommScope-Intel-V1.0.0-1.pdf</a:t>
            </a:r>
            <a:endParaRPr lang="en-US" sz="2000" b="0" dirty="0"/>
          </a:p>
          <a:p>
            <a:endParaRPr lang="en-US" sz="2000" b="0" dirty="0"/>
          </a:p>
        </p:txBody>
      </p:sp>
      <p:pic>
        <p:nvPicPr>
          <p:cNvPr id="8" name="Picture 7">
            <a:extLst>
              <a:ext uri="{FF2B5EF4-FFF2-40B4-BE49-F238E27FC236}">
                <a16:creationId xmlns:a16="http://schemas.microsoft.com/office/drawing/2014/main" id="{0F3824F7-3728-140A-61F6-D19FFA1E4339}"/>
              </a:ext>
            </a:extLst>
          </p:cNvPr>
          <p:cNvPicPr>
            <a:picLocks noChangeAspect="1"/>
          </p:cNvPicPr>
          <p:nvPr/>
        </p:nvPicPr>
        <p:blipFill>
          <a:blip r:embed="rId3"/>
          <a:stretch>
            <a:fillRect/>
          </a:stretch>
        </p:blipFill>
        <p:spPr>
          <a:xfrm>
            <a:off x="7101159" y="1979912"/>
            <a:ext cx="3211633" cy="4178486"/>
          </a:xfrm>
          <a:prstGeom prst="rect">
            <a:avLst/>
          </a:prstGeom>
        </p:spPr>
      </p:pic>
      <p:sp>
        <p:nvSpPr>
          <p:cNvPr id="4" name="Footer Placeholder 3">
            <a:extLst>
              <a:ext uri="{FF2B5EF4-FFF2-40B4-BE49-F238E27FC236}">
                <a16:creationId xmlns:a16="http://schemas.microsoft.com/office/drawing/2014/main" id="{29DA91E8-DD02-6923-43A8-F13CD0EA2FC3}"/>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F34D5393-C49B-C1EB-B998-9D8CBE022B89}"/>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10" name="Date Placeholder 9">
            <a:extLst>
              <a:ext uri="{FF2B5EF4-FFF2-40B4-BE49-F238E27FC236}">
                <a16:creationId xmlns:a16="http://schemas.microsoft.com/office/drawing/2014/main" id="{DEC32A7B-9A57-6B67-70CD-6F09E47EF019}"/>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724935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1AEA-D4A3-8B94-85B9-FFE01EF18879}"/>
              </a:ext>
            </a:extLst>
          </p:cNvPr>
          <p:cNvSpPr>
            <a:spLocks noGrp="1"/>
          </p:cNvSpPr>
          <p:nvPr>
            <p:ph type="title"/>
          </p:nvPr>
        </p:nvSpPr>
        <p:spPr/>
        <p:txBody>
          <a:bodyPr/>
          <a:lstStyle/>
          <a:p>
            <a:r>
              <a:rPr lang="en-US" dirty="0"/>
              <a:t>Wi-Fi Hallow</a:t>
            </a:r>
          </a:p>
        </p:txBody>
      </p:sp>
      <p:sp>
        <p:nvSpPr>
          <p:cNvPr id="3" name="Content Placeholder 2">
            <a:extLst>
              <a:ext uri="{FF2B5EF4-FFF2-40B4-BE49-F238E27FC236}">
                <a16:creationId xmlns:a16="http://schemas.microsoft.com/office/drawing/2014/main" id="{6A3C2855-9728-5EF6-FD4F-000EA82ADDCB}"/>
              </a:ext>
            </a:extLst>
          </p:cNvPr>
          <p:cNvSpPr>
            <a:spLocks noGrp="1"/>
          </p:cNvSpPr>
          <p:nvPr>
            <p:ph idx="1"/>
          </p:nvPr>
        </p:nvSpPr>
        <p:spPr>
          <a:xfrm>
            <a:off x="1847529" y="1809464"/>
            <a:ext cx="3882681" cy="4114800"/>
          </a:xfrm>
        </p:spPr>
        <p:txBody>
          <a:bodyPr/>
          <a:lstStyle/>
          <a:p>
            <a:r>
              <a:rPr lang="en-US" b="0" dirty="0">
                <a:hlinkClick r:id="rId2"/>
              </a:rPr>
              <a:t>https://wballiance.com/wp-content/uploads/2025/07/What-is-Wi-Fi-HaLow.pdf</a:t>
            </a:r>
            <a:endParaRPr lang="en-US" b="0" dirty="0"/>
          </a:p>
          <a:p>
            <a:r>
              <a:rPr lang="en-US" b="0" dirty="0"/>
              <a:t>Wi-Fi HaLow, based on the IEEE 802.11ah standard, is a breakthrough low-power, long-range Wi-Fi technology purpose-built for the Internet of Things (IoT). </a:t>
            </a:r>
          </a:p>
        </p:txBody>
      </p:sp>
      <p:pic>
        <p:nvPicPr>
          <p:cNvPr id="8" name="Picture 7">
            <a:extLst>
              <a:ext uri="{FF2B5EF4-FFF2-40B4-BE49-F238E27FC236}">
                <a16:creationId xmlns:a16="http://schemas.microsoft.com/office/drawing/2014/main" id="{DF8D4ACD-1CE9-15ED-481D-331BF50B9E1A}"/>
              </a:ext>
            </a:extLst>
          </p:cNvPr>
          <p:cNvPicPr>
            <a:picLocks noChangeAspect="1"/>
          </p:cNvPicPr>
          <p:nvPr/>
        </p:nvPicPr>
        <p:blipFill>
          <a:blip r:embed="rId3"/>
          <a:stretch>
            <a:fillRect/>
          </a:stretch>
        </p:blipFill>
        <p:spPr>
          <a:xfrm>
            <a:off x="5960743" y="1809464"/>
            <a:ext cx="3919763" cy="4211824"/>
          </a:xfrm>
          <a:prstGeom prst="rect">
            <a:avLst/>
          </a:prstGeom>
        </p:spPr>
      </p:pic>
      <p:sp>
        <p:nvSpPr>
          <p:cNvPr id="4" name="Footer Placeholder 3">
            <a:extLst>
              <a:ext uri="{FF2B5EF4-FFF2-40B4-BE49-F238E27FC236}">
                <a16:creationId xmlns:a16="http://schemas.microsoft.com/office/drawing/2014/main" id="{40014BCF-D362-43B2-8A3A-655979940DF2}"/>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6EAADF0D-241E-9335-8144-58DEAD90E4CE}"/>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10" name="Date Placeholder 9">
            <a:extLst>
              <a:ext uri="{FF2B5EF4-FFF2-40B4-BE49-F238E27FC236}">
                <a16:creationId xmlns:a16="http://schemas.microsoft.com/office/drawing/2014/main" id="{012CF348-9288-83B5-96E6-8EFAF4D2D972}"/>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126039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615A3A-DE5F-91AC-08FC-FEBB0DF17D6C}"/>
              </a:ext>
            </a:extLst>
          </p:cNvPr>
          <p:cNvSpPr>
            <a:spLocks noGrp="1"/>
          </p:cNvSpPr>
          <p:nvPr>
            <p:ph idx="1"/>
          </p:nvPr>
        </p:nvSpPr>
        <p:spPr/>
        <p:txBody>
          <a:bodyPr/>
          <a:lstStyle/>
          <a:p>
            <a:r>
              <a:rPr lang="en-US" b="0" dirty="0"/>
              <a:t>Launched in June’25</a:t>
            </a:r>
          </a:p>
          <a:p>
            <a:r>
              <a:rPr lang="en-US" b="0" dirty="0"/>
              <a:t>This project addresses challenges in network convergence, spectrum allocation, and interoperability, aiming to enhance network efficiency and ensure seamless connectivity across public and private networks, including indoor and outdoor spaces. By reducing network management complexity, it will create a more efficient, reliable, and cost effective infrastructure, promoting smoother handovers and better performance. Ultimately, the project seeks to improve user experiences and drive the adoption of converged networks across industries.</a:t>
            </a:r>
          </a:p>
        </p:txBody>
      </p:sp>
      <p:sp>
        <p:nvSpPr>
          <p:cNvPr id="6" name="Title 5">
            <a:extLst>
              <a:ext uri="{FF2B5EF4-FFF2-40B4-BE49-F238E27FC236}">
                <a16:creationId xmlns:a16="http://schemas.microsoft.com/office/drawing/2014/main" id="{21A96400-BF58-DB6E-0C4C-D2ADFFA8CB1C}"/>
              </a:ext>
            </a:extLst>
          </p:cNvPr>
          <p:cNvSpPr>
            <a:spLocks noGrp="1"/>
          </p:cNvSpPr>
          <p:nvPr>
            <p:ph type="title"/>
          </p:nvPr>
        </p:nvSpPr>
        <p:spPr/>
        <p:txBody>
          <a:bodyPr/>
          <a:lstStyle/>
          <a:p>
            <a:r>
              <a:rPr lang="en-US" dirty="0"/>
              <a:t>6G Wi-Fi Requirements Project</a:t>
            </a:r>
          </a:p>
        </p:txBody>
      </p:sp>
      <p:sp>
        <p:nvSpPr>
          <p:cNvPr id="3" name="Footer Placeholder 2">
            <a:extLst>
              <a:ext uri="{FF2B5EF4-FFF2-40B4-BE49-F238E27FC236}">
                <a16:creationId xmlns:a16="http://schemas.microsoft.com/office/drawing/2014/main" id="{233E8CF6-16A7-B75B-C6B5-DD99CA0FAAE6}"/>
              </a:ext>
            </a:extLst>
          </p:cNvPr>
          <p:cNvSpPr>
            <a:spLocks noGrp="1"/>
          </p:cNvSpPr>
          <p:nvPr>
            <p:ph type="ftr" idx="14"/>
          </p:nvPr>
        </p:nvSpPr>
        <p:spPr/>
        <p:txBody>
          <a:bodyPr/>
          <a:lstStyle/>
          <a:p>
            <a:r>
              <a:rPr lang="en-GB"/>
              <a:t>Necati Canpolat, Intel</a:t>
            </a:r>
            <a:endParaRPr lang="en-GB" dirty="0"/>
          </a:p>
        </p:txBody>
      </p:sp>
      <p:sp>
        <p:nvSpPr>
          <p:cNvPr id="8" name="Slide Number Placeholder 7">
            <a:extLst>
              <a:ext uri="{FF2B5EF4-FFF2-40B4-BE49-F238E27FC236}">
                <a16:creationId xmlns:a16="http://schemas.microsoft.com/office/drawing/2014/main" id="{9E3136EF-B22A-30A1-9301-F9B6F6554729}"/>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9" name="Date Placeholder 8">
            <a:extLst>
              <a:ext uri="{FF2B5EF4-FFF2-40B4-BE49-F238E27FC236}">
                <a16:creationId xmlns:a16="http://schemas.microsoft.com/office/drawing/2014/main" id="{3F8D45ED-1DED-4B43-272D-162265CA59D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8756026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C5DD2-DA3D-976A-08D7-4C8F08C6A7D3}"/>
              </a:ext>
            </a:extLst>
          </p:cNvPr>
          <p:cNvSpPr>
            <a:spLocks noGrp="1"/>
          </p:cNvSpPr>
          <p:nvPr>
            <p:ph type="title"/>
          </p:nvPr>
        </p:nvSpPr>
        <p:spPr/>
        <p:txBody>
          <a:bodyPr/>
          <a:lstStyle/>
          <a:p>
            <a:r>
              <a:rPr lang="en-US" dirty="0"/>
              <a:t>WBA AFC Services</a:t>
            </a:r>
          </a:p>
        </p:txBody>
      </p:sp>
      <p:pic>
        <p:nvPicPr>
          <p:cNvPr id="10" name="Picture 9">
            <a:extLst>
              <a:ext uri="{FF2B5EF4-FFF2-40B4-BE49-F238E27FC236}">
                <a16:creationId xmlns:a16="http://schemas.microsoft.com/office/drawing/2014/main" id="{ED3E559E-D495-853E-2D3B-A1E1E3D5E37C}"/>
              </a:ext>
            </a:extLst>
          </p:cNvPr>
          <p:cNvPicPr>
            <a:picLocks noChangeAspect="1"/>
          </p:cNvPicPr>
          <p:nvPr/>
        </p:nvPicPr>
        <p:blipFill>
          <a:blip r:embed="rId2"/>
          <a:stretch>
            <a:fillRect/>
          </a:stretch>
        </p:blipFill>
        <p:spPr>
          <a:xfrm>
            <a:off x="2351584" y="1700809"/>
            <a:ext cx="7409250" cy="4310461"/>
          </a:xfrm>
          <a:prstGeom prst="rect">
            <a:avLst/>
          </a:prstGeom>
        </p:spPr>
      </p:pic>
      <p:sp>
        <p:nvSpPr>
          <p:cNvPr id="3" name="Footer Placeholder 2">
            <a:extLst>
              <a:ext uri="{FF2B5EF4-FFF2-40B4-BE49-F238E27FC236}">
                <a16:creationId xmlns:a16="http://schemas.microsoft.com/office/drawing/2014/main" id="{F1FD9EB7-DE87-2B5E-6603-68B9B87C66DA}"/>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9D7DB3A8-C383-5DE1-64A6-3D25E3DE58CC}"/>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8" name="Date Placeholder 7">
            <a:extLst>
              <a:ext uri="{FF2B5EF4-FFF2-40B4-BE49-F238E27FC236}">
                <a16:creationId xmlns:a16="http://schemas.microsoft.com/office/drawing/2014/main" id="{1DEAE96E-FE28-5FF3-1ECC-583863512709}"/>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707270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72D7-63F6-8411-39AA-E60B5E110806}"/>
              </a:ext>
            </a:extLst>
          </p:cNvPr>
          <p:cNvSpPr>
            <a:spLocks noGrp="1"/>
          </p:cNvSpPr>
          <p:nvPr>
            <p:ph type="title"/>
          </p:nvPr>
        </p:nvSpPr>
        <p:spPr/>
        <p:txBody>
          <a:bodyPr/>
          <a:lstStyle/>
          <a:p>
            <a:r>
              <a:rPr lang="en-US" dirty="0"/>
              <a:t>Wireless Global Congress &amp; Members Meetings</a:t>
            </a:r>
          </a:p>
        </p:txBody>
      </p:sp>
      <p:sp>
        <p:nvSpPr>
          <p:cNvPr id="3" name="Content Placeholder 2">
            <a:extLst>
              <a:ext uri="{FF2B5EF4-FFF2-40B4-BE49-F238E27FC236}">
                <a16:creationId xmlns:a16="http://schemas.microsoft.com/office/drawing/2014/main" id="{A81E63D4-8DD3-50FE-D00A-0A01336A9F40}"/>
              </a:ext>
            </a:extLst>
          </p:cNvPr>
          <p:cNvSpPr>
            <a:spLocks noGrp="1"/>
          </p:cNvSpPr>
          <p:nvPr>
            <p:ph idx="1"/>
          </p:nvPr>
        </p:nvSpPr>
        <p:spPr/>
        <p:txBody>
          <a:bodyPr/>
          <a:lstStyle/>
          <a:p>
            <a:pPr marL="0" indent="0"/>
            <a:r>
              <a:rPr lang="en-US" b="0" dirty="0">
                <a:hlinkClick r:id="rId2"/>
              </a:rPr>
              <a:t>https://www.wirelessglobalcongress.com/</a:t>
            </a:r>
            <a:endParaRPr lang="en-US" b="0" dirty="0"/>
          </a:p>
          <a:p>
            <a:endParaRPr lang="en-US" dirty="0"/>
          </a:p>
        </p:txBody>
      </p:sp>
      <p:pic>
        <p:nvPicPr>
          <p:cNvPr id="8" name="Picture 7">
            <a:extLst>
              <a:ext uri="{FF2B5EF4-FFF2-40B4-BE49-F238E27FC236}">
                <a16:creationId xmlns:a16="http://schemas.microsoft.com/office/drawing/2014/main" id="{952F5633-CD13-DF34-EF42-535C38600DE2}"/>
              </a:ext>
            </a:extLst>
          </p:cNvPr>
          <p:cNvPicPr>
            <a:picLocks noChangeAspect="1"/>
          </p:cNvPicPr>
          <p:nvPr/>
        </p:nvPicPr>
        <p:blipFill>
          <a:blip r:embed="rId3"/>
          <a:stretch>
            <a:fillRect/>
          </a:stretch>
        </p:blipFill>
        <p:spPr>
          <a:xfrm>
            <a:off x="2254129" y="2465681"/>
            <a:ext cx="7791012" cy="3311353"/>
          </a:xfrm>
          <a:prstGeom prst="rect">
            <a:avLst/>
          </a:prstGeom>
        </p:spPr>
      </p:pic>
      <p:sp>
        <p:nvSpPr>
          <p:cNvPr id="4" name="Footer Placeholder 3">
            <a:extLst>
              <a:ext uri="{FF2B5EF4-FFF2-40B4-BE49-F238E27FC236}">
                <a16:creationId xmlns:a16="http://schemas.microsoft.com/office/drawing/2014/main" id="{1A6C1A3C-FD29-6BCC-EBFA-D4F7662F19B9}"/>
              </a:ext>
            </a:extLst>
          </p:cNvPr>
          <p:cNvSpPr>
            <a:spLocks noGrp="1"/>
          </p:cNvSpPr>
          <p:nvPr>
            <p:ph type="ftr" idx="14"/>
          </p:nvPr>
        </p:nvSpPr>
        <p:spPr/>
        <p:txBody>
          <a:bodyPr/>
          <a:lstStyle/>
          <a:p>
            <a:r>
              <a:rPr lang="en-GB"/>
              <a:t>Necati Canpolat, Intel</a:t>
            </a:r>
            <a:endParaRPr lang="en-GB" dirty="0"/>
          </a:p>
        </p:txBody>
      </p:sp>
      <p:sp>
        <p:nvSpPr>
          <p:cNvPr id="9" name="Slide Number Placeholder 8">
            <a:extLst>
              <a:ext uri="{FF2B5EF4-FFF2-40B4-BE49-F238E27FC236}">
                <a16:creationId xmlns:a16="http://schemas.microsoft.com/office/drawing/2014/main" id="{BF7CF5DE-C61A-6A47-2D71-74FBF5398923}"/>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10" name="Date Placeholder 9">
            <a:extLst>
              <a:ext uri="{FF2B5EF4-FFF2-40B4-BE49-F238E27FC236}">
                <a16:creationId xmlns:a16="http://schemas.microsoft.com/office/drawing/2014/main" id="{0A800517-B393-9DF5-281B-8E9445084D22}"/>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9126735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60AD-B59B-13B2-4A40-A0FE37F43D10}"/>
              </a:ext>
            </a:extLst>
          </p:cNvPr>
          <p:cNvSpPr>
            <a:spLocks noGrp="1"/>
          </p:cNvSpPr>
          <p:nvPr>
            <p:ph type="title"/>
          </p:nvPr>
        </p:nvSpPr>
        <p:spPr>
          <a:xfrm>
            <a:off x="2209800" y="685800"/>
            <a:ext cx="7772400" cy="1066800"/>
          </a:xfrm>
        </p:spPr>
        <p:txBody>
          <a:bodyPr/>
          <a:lstStyle/>
          <a:p>
            <a:r>
              <a:rPr lang="en-US" dirty="0"/>
              <a:t>WBA Innovation Forum September</a:t>
            </a:r>
          </a:p>
        </p:txBody>
      </p:sp>
      <p:sp>
        <p:nvSpPr>
          <p:cNvPr id="3" name="Content Placeholder 2">
            <a:extLst>
              <a:ext uri="{FF2B5EF4-FFF2-40B4-BE49-F238E27FC236}">
                <a16:creationId xmlns:a16="http://schemas.microsoft.com/office/drawing/2014/main" id="{2399DA57-FB6E-7D7D-53D2-0F0578C1A712}"/>
              </a:ext>
            </a:extLst>
          </p:cNvPr>
          <p:cNvSpPr>
            <a:spLocks noGrp="1"/>
          </p:cNvSpPr>
          <p:nvPr>
            <p:ph idx="1"/>
          </p:nvPr>
        </p:nvSpPr>
        <p:spPr>
          <a:xfrm>
            <a:off x="5715061" y="1752600"/>
            <a:ext cx="4246240" cy="4114800"/>
          </a:xfrm>
        </p:spPr>
        <p:txBody>
          <a:bodyPr/>
          <a:lstStyle/>
          <a:p>
            <a:r>
              <a:rPr lang="en-US" b="0" dirty="0">
                <a:hlinkClick r:id="rId2"/>
              </a:rPr>
              <a:t>https://wballiance.com/innovation-forum/</a:t>
            </a:r>
            <a:endParaRPr lang="en-US" b="0" dirty="0"/>
          </a:p>
          <a:p>
            <a:r>
              <a:rPr lang="en-US" b="0" dirty="0"/>
              <a:t>Focus on key themes sharing perspectives that will shape the future of connectivity for the next decade and beyond</a:t>
            </a:r>
          </a:p>
        </p:txBody>
      </p:sp>
      <p:pic>
        <p:nvPicPr>
          <p:cNvPr id="10" name="Picture 9" descr="A screenshot of a phone&#10;&#10;Description automatically generated">
            <a:extLst>
              <a:ext uri="{FF2B5EF4-FFF2-40B4-BE49-F238E27FC236}">
                <a16:creationId xmlns:a16="http://schemas.microsoft.com/office/drawing/2014/main" id="{1E19B479-2799-2C4D-7706-0D6B64263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53" y="2027298"/>
            <a:ext cx="3147957" cy="3417927"/>
          </a:xfrm>
          <a:prstGeom prst="rect">
            <a:avLst/>
          </a:prstGeom>
        </p:spPr>
        <p:style>
          <a:lnRef idx="2">
            <a:schemeClr val="accent3">
              <a:shade val="15000"/>
            </a:schemeClr>
          </a:lnRef>
          <a:fillRef idx="1">
            <a:schemeClr val="accent3"/>
          </a:fillRef>
          <a:effectRef idx="0">
            <a:schemeClr val="accent3"/>
          </a:effectRef>
          <a:fontRef idx="minor">
            <a:schemeClr val="lt1"/>
          </a:fontRef>
        </p:style>
      </p:pic>
      <p:sp>
        <p:nvSpPr>
          <p:cNvPr id="7" name="Footer Placeholder 6">
            <a:extLst>
              <a:ext uri="{FF2B5EF4-FFF2-40B4-BE49-F238E27FC236}">
                <a16:creationId xmlns:a16="http://schemas.microsoft.com/office/drawing/2014/main" id="{EE5A7CA3-8791-E661-7568-7437104ACDEE}"/>
              </a:ext>
            </a:extLst>
          </p:cNvPr>
          <p:cNvSpPr>
            <a:spLocks noGrp="1"/>
          </p:cNvSpPr>
          <p:nvPr>
            <p:ph type="ftr" idx="14"/>
          </p:nvPr>
        </p:nvSpPr>
        <p:spPr/>
        <p:txBody>
          <a:bodyPr/>
          <a:lstStyle/>
          <a:p>
            <a:r>
              <a:rPr lang="en-GB"/>
              <a:t>Necati Canpolat, Intel</a:t>
            </a:r>
            <a:endParaRPr lang="en-GB" dirty="0"/>
          </a:p>
        </p:txBody>
      </p:sp>
      <p:sp>
        <p:nvSpPr>
          <p:cNvPr id="8" name="Slide Number Placeholder 7">
            <a:extLst>
              <a:ext uri="{FF2B5EF4-FFF2-40B4-BE49-F238E27FC236}">
                <a16:creationId xmlns:a16="http://schemas.microsoft.com/office/drawing/2014/main" id="{8A5F88BA-0E99-18B1-7C99-669AFD711A77}"/>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9" name="Date Placeholder 8">
            <a:extLst>
              <a:ext uri="{FF2B5EF4-FFF2-40B4-BE49-F238E27FC236}">
                <a16:creationId xmlns:a16="http://schemas.microsoft.com/office/drawing/2014/main" id="{EDBA8952-8255-925C-F464-12FD4C883CDE}"/>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38972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10BC-D721-D9BB-C2B0-58FDB71243F9}"/>
              </a:ext>
            </a:extLst>
          </p:cNvPr>
          <p:cNvSpPr>
            <a:spLocks noGrp="1"/>
          </p:cNvSpPr>
          <p:nvPr>
            <p:ph type="ctrTitle"/>
          </p:nvPr>
        </p:nvSpPr>
        <p:spPr/>
        <p:txBody>
          <a:bodyPr/>
          <a:lstStyle/>
          <a:p>
            <a:r>
              <a:rPr lang="en-GB"/>
              <a:t>AIML SC (AI and ML)</a:t>
            </a:r>
          </a:p>
        </p:txBody>
      </p:sp>
      <p:sp>
        <p:nvSpPr>
          <p:cNvPr id="3" name="Subtitle 2">
            <a:extLst>
              <a:ext uri="{FF2B5EF4-FFF2-40B4-BE49-F238E27FC236}">
                <a16:creationId xmlns:a16="http://schemas.microsoft.com/office/drawing/2014/main" id="{68B9F35B-033D-DEE0-C4D6-16615BE79139}"/>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7B71DFBA-6179-2D57-C0D0-8782C4B168DD}"/>
              </a:ext>
            </a:extLst>
          </p:cNvPr>
          <p:cNvSpPr>
            <a:spLocks noGrp="1"/>
          </p:cNvSpPr>
          <p:nvPr>
            <p:ph type="ftr" idx="11"/>
          </p:nvPr>
        </p:nvSpPr>
        <p:spPr/>
        <p:txBody>
          <a:bodyPr/>
          <a:lstStyle/>
          <a:p>
            <a:r>
              <a:rPr lang="en-GB"/>
              <a:t>Xiaofei Wang, InterDigital</a:t>
            </a:r>
          </a:p>
        </p:txBody>
      </p:sp>
      <p:sp>
        <p:nvSpPr>
          <p:cNvPr id="8" name="Slide Number Placeholder 7">
            <a:extLst>
              <a:ext uri="{FF2B5EF4-FFF2-40B4-BE49-F238E27FC236}">
                <a16:creationId xmlns:a16="http://schemas.microsoft.com/office/drawing/2014/main" id="{FAC3D900-65E8-493F-9E77-58B7307C60A1}"/>
              </a:ext>
            </a:extLst>
          </p:cNvPr>
          <p:cNvSpPr>
            <a:spLocks noGrp="1"/>
          </p:cNvSpPr>
          <p:nvPr>
            <p:ph type="sldNum" idx="12"/>
          </p:nvPr>
        </p:nvSpPr>
        <p:spPr/>
        <p:txBody>
          <a:bodyPr/>
          <a:lstStyle/>
          <a:p>
            <a:r>
              <a:rPr lang="en-GB"/>
              <a:t>Slide </a:t>
            </a:r>
            <a:fld id="{DE40C9FC-4879-4F20-9ECA-A574A90476B7}" type="slidenum">
              <a:rPr lang="en-GB" smtClean="0"/>
              <a:pPr/>
              <a:t>5</a:t>
            </a:fld>
            <a:endParaRPr lang="en-GB"/>
          </a:p>
        </p:txBody>
      </p:sp>
      <p:sp>
        <p:nvSpPr>
          <p:cNvPr id="9" name="Date Placeholder 8">
            <a:extLst>
              <a:ext uri="{FF2B5EF4-FFF2-40B4-BE49-F238E27FC236}">
                <a16:creationId xmlns:a16="http://schemas.microsoft.com/office/drawing/2014/main" id="{30AED0D5-EA27-F4F5-8A7D-07AD47F8C607}"/>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2290417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a:xfrm>
            <a:off x="2209800" y="685800"/>
            <a:ext cx="7772400" cy="1066800"/>
          </a:xfrm>
        </p:spPr>
        <p:txBody>
          <a:bodyPr/>
          <a:lstStyle/>
          <a:p>
            <a:r>
              <a:rPr lang="en-US" dirty="0"/>
              <a:t>Further information</a:t>
            </a:r>
          </a:p>
        </p:txBody>
      </p:sp>
      <p:sp>
        <p:nvSpPr>
          <p:cNvPr id="6147" name="Rectangle 3"/>
          <p:cNvSpPr>
            <a:spLocks noGrp="1" noChangeArrowheads="1"/>
          </p:cNvSpPr>
          <p:nvPr>
            <p:ph idx="1"/>
          </p:nvPr>
        </p:nvSpPr>
        <p:spPr>
          <a:xfrm>
            <a:off x="1847528" y="1981200"/>
            <a:ext cx="8496944" cy="4114800"/>
          </a:xfrm>
        </p:spPr>
        <p:txBody>
          <a:bodyPr/>
          <a:lstStyle/>
          <a:p>
            <a:r>
              <a:rPr lang="en-GB" altLang="en-US" sz="2000" b="0" dirty="0"/>
              <a:t>WBA information at </a:t>
            </a:r>
            <a:r>
              <a:rPr lang="en-GB" altLang="en-US" sz="2000" b="0" dirty="0">
                <a:hlinkClick r:id="rId3"/>
              </a:rPr>
              <a:t>https://wballiance.com/</a:t>
            </a:r>
            <a:r>
              <a:rPr lang="en-GB" altLang="en-US" sz="2000" b="0" dirty="0"/>
              <a:t> </a:t>
            </a:r>
          </a:p>
          <a:p>
            <a:r>
              <a:rPr lang="en-US" altLang="en-US" sz="2000" b="0" dirty="0"/>
              <a:t>Current work areas </a:t>
            </a:r>
            <a:r>
              <a:rPr lang="en-US" sz="2000" b="0" dirty="0">
                <a:hlinkClick r:id="rId4"/>
              </a:rPr>
              <a:t>https://wballiance.com/wba-program-overview-2025/</a:t>
            </a:r>
          </a:p>
          <a:p>
            <a:r>
              <a:rPr lang="en-US" altLang="en-US" sz="2000" b="0" dirty="0"/>
              <a:t>WBA resource center </a:t>
            </a:r>
            <a:r>
              <a:rPr lang="en-US" altLang="en-US" sz="2000" b="0" dirty="0">
                <a:hlinkClick r:id="rId5"/>
              </a:rPr>
              <a:t>https://wballiance.com/resource/</a:t>
            </a:r>
            <a:r>
              <a:rPr lang="en-US" altLang="en-US" sz="2000" b="0" dirty="0"/>
              <a:t> </a:t>
            </a:r>
          </a:p>
          <a:p>
            <a:r>
              <a:rPr lang="en-US" altLang="en-US" sz="2000" b="0" dirty="0"/>
              <a:t>WBA events </a:t>
            </a:r>
            <a:r>
              <a:rPr lang="en-US" altLang="en-US" sz="2000" b="0" dirty="0">
                <a:hlinkClick r:id="rId6"/>
              </a:rPr>
              <a:t>https://wballiance.com/events-awards/</a:t>
            </a:r>
            <a:r>
              <a:rPr lang="en-US" altLang="en-US" sz="2000" b="0" dirty="0"/>
              <a:t> </a:t>
            </a:r>
          </a:p>
          <a:p>
            <a:r>
              <a:rPr lang="en-US" altLang="en-US" sz="2000" b="0" dirty="0"/>
              <a:t>WBA memberships: </a:t>
            </a:r>
            <a:r>
              <a:rPr lang="en-US" altLang="en-US" sz="2000" b="0" dirty="0">
                <a:hlinkClick r:id="rId7"/>
              </a:rPr>
              <a:t>https://wballiance.com/membership/</a:t>
            </a:r>
            <a:r>
              <a:rPr lang="en-US" altLang="en-US" sz="2000" b="0" dirty="0"/>
              <a:t> </a:t>
            </a:r>
          </a:p>
          <a:p>
            <a:endParaRPr lang="en-US" altLang="en-US" sz="2000" b="0" dirty="0"/>
          </a:p>
          <a:p>
            <a:endParaRPr lang="en-US" altLang="en-US" sz="2000" dirty="0"/>
          </a:p>
        </p:txBody>
      </p:sp>
      <p:sp>
        <p:nvSpPr>
          <p:cNvPr id="2" name="Footer Placeholder 1">
            <a:extLst>
              <a:ext uri="{FF2B5EF4-FFF2-40B4-BE49-F238E27FC236}">
                <a16:creationId xmlns:a16="http://schemas.microsoft.com/office/drawing/2014/main" id="{F0B031E9-54F1-9C03-BFFF-4DD7E2B74E63}"/>
              </a:ext>
            </a:extLst>
          </p:cNvPr>
          <p:cNvSpPr>
            <a:spLocks noGrp="1"/>
          </p:cNvSpPr>
          <p:nvPr>
            <p:ph type="ftr" idx="14"/>
          </p:nvPr>
        </p:nvSpPr>
        <p:spPr/>
        <p:txBody>
          <a:bodyPr/>
          <a:lstStyle/>
          <a:p>
            <a:r>
              <a:rPr lang="en-GB"/>
              <a:t>Necati Canpolat, Intel</a:t>
            </a:r>
            <a:endParaRPr lang="en-GB" dirty="0"/>
          </a:p>
        </p:txBody>
      </p:sp>
      <p:sp>
        <p:nvSpPr>
          <p:cNvPr id="4" name="Slide Number Placeholder 3">
            <a:extLst>
              <a:ext uri="{FF2B5EF4-FFF2-40B4-BE49-F238E27FC236}">
                <a16:creationId xmlns:a16="http://schemas.microsoft.com/office/drawing/2014/main" id="{A2C12BFD-8379-D59D-D645-DF368100A3DE}"/>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5" name="Date Placeholder 4">
            <a:extLst>
              <a:ext uri="{FF2B5EF4-FFF2-40B4-BE49-F238E27FC236}">
                <a16:creationId xmlns:a16="http://schemas.microsoft.com/office/drawing/2014/main" id="{B84E538C-7E44-2638-6589-29C80EF792B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2210190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BB69-0E83-7D95-2882-F787E5D96851}"/>
              </a:ext>
            </a:extLst>
          </p:cNvPr>
          <p:cNvSpPr>
            <a:spLocks noGrp="1"/>
          </p:cNvSpPr>
          <p:nvPr>
            <p:ph type="title"/>
          </p:nvPr>
        </p:nvSpPr>
        <p:spPr>
          <a:xfrm>
            <a:off x="2213933" y="3068960"/>
            <a:ext cx="7772400" cy="1066800"/>
          </a:xfrm>
        </p:spPr>
        <p:txBody>
          <a:bodyPr/>
          <a:lstStyle/>
          <a:p>
            <a:r>
              <a:rPr lang="en-US"/>
              <a:t>Backup</a:t>
            </a:r>
            <a:endParaRPr lang="en-US" dirty="0"/>
          </a:p>
        </p:txBody>
      </p:sp>
      <p:sp>
        <p:nvSpPr>
          <p:cNvPr id="3" name="Footer Placeholder 2">
            <a:extLst>
              <a:ext uri="{FF2B5EF4-FFF2-40B4-BE49-F238E27FC236}">
                <a16:creationId xmlns:a16="http://schemas.microsoft.com/office/drawing/2014/main" id="{130513FD-4802-CA59-5684-72D3380DC161}"/>
              </a:ext>
            </a:extLst>
          </p:cNvPr>
          <p:cNvSpPr>
            <a:spLocks noGrp="1"/>
          </p:cNvSpPr>
          <p:nvPr>
            <p:ph type="ftr" idx="14"/>
          </p:nvPr>
        </p:nvSpPr>
        <p:spPr/>
        <p:txBody>
          <a:bodyPr/>
          <a:lstStyle/>
          <a:p>
            <a:r>
              <a:rPr lang="en-GB"/>
              <a:t>Necati Canpolat, Intel</a:t>
            </a:r>
            <a:endParaRPr lang="en-GB" dirty="0"/>
          </a:p>
        </p:txBody>
      </p:sp>
      <p:sp>
        <p:nvSpPr>
          <p:cNvPr id="7" name="Slide Number Placeholder 6">
            <a:extLst>
              <a:ext uri="{FF2B5EF4-FFF2-40B4-BE49-F238E27FC236}">
                <a16:creationId xmlns:a16="http://schemas.microsoft.com/office/drawing/2014/main" id="{6B622258-E717-6147-FCA7-A4F8C911DF15}"/>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8" name="Date Placeholder 7">
            <a:extLst>
              <a:ext uri="{FF2B5EF4-FFF2-40B4-BE49-F238E27FC236}">
                <a16:creationId xmlns:a16="http://schemas.microsoft.com/office/drawing/2014/main" id="{4059D951-6FE2-D46D-ADDE-00476CC3DAB1}"/>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9753303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D8D6-629F-DF73-6661-A0D930FA2202}"/>
              </a:ext>
            </a:extLst>
          </p:cNvPr>
          <p:cNvSpPr>
            <a:spLocks noGrp="1"/>
          </p:cNvSpPr>
          <p:nvPr>
            <p:ph type="title"/>
          </p:nvPr>
        </p:nvSpPr>
        <p:spPr>
          <a:xfrm>
            <a:off x="2209800" y="685800"/>
            <a:ext cx="7772400" cy="1066800"/>
          </a:xfrm>
        </p:spPr>
        <p:txBody>
          <a:bodyPr/>
          <a:lstStyle/>
          <a:p>
            <a:pPr algn="l"/>
            <a:r>
              <a:rPr lang="en-US" dirty="0"/>
              <a:t>WBA Focus Areas</a:t>
            </a:r>
          </a:p>
        </p:txBody>
      </p:sp>
      <p:pic>
        <p:nvPicPr>
          <p:cNvPr id="7" name="Google Shape;322;p4" descr="A close up of a blue background&#10;&#10;Description automatically generated">
            <a:extLst>
              <a:ext uri="{FF2B5EF4-FFF2-40B4-BE49-F238E27FC236}">
                <a16:creationId xmlns:a16="http://schemas.microsoft.com/office/drawing/2014/main" id="{0C643627-72D6-6BCB-839B-C48FC85A444F}"/>
              </a:ext>
            </a:extLst>
          </p:cNvPr>
          <p:cNvPicPr preferRelativeResize="0"/>
          <p:nvPr/>
        </p:nvPicPr>
        <p:blipFill rotWithShape="1">
          <a:blip r:embed="rId2">
            <a:alphaModFix/>
          </a:blip>
          <a:srcRect/>
          <a:stretch/>
        </p:blipFill>
        <p:spPr>
          <a:xfrm>
            <a:off x="2063552" y="3105430"/>
            <a:ext cx="7848873" cy="2871699"/>
          </a:xfrm>
          <a:prstGeom prst="rect">
            <a:avLst/>
          </a:prstGeom>
          <a:blipFill rotWithShape="1">
            <a:blip r:embed="rId3">
              <a:alphaModFix/>
            </a:blip>
            <a:tile tx="0" ty="0" sx="100000" sy="100000" flip="none" algn="tl"/>
          </a:blipFill>
          <a:ln>
            <a:noFill/>
          </a:ln>
        </p:spPr>
      </p:pic>
      <p:sp>
        <p:nvSpPr>
          <p:cNvPr id="8" name="Google Shape;323;p4">
            <a:extLst>
              <a:ext uri="{FF2B5EF4-FFF2-40B4-BE49-F238E27FC236}">
                <a16:creationId xmlns:a16="http://schemas.microsoft.com/office/drawing/2014/main" id="{615636E2-50BB-DE42-CC3F-5172DEE6B923}"/>
              </a:ext>
            </a:extLst>
          </p:cNvPr>
          <p:cNvSpPr/>
          <p:nvPr/>
        </p:nvSpPr>
        <p:spPr>
          <a:xfrm>
            <a:off x="1951529" y="1975722"/>
            <a:ext cx="2461737" cy="442997"/>
          </a:xfrm>
          <a:prstGeom prst="rect">
            <a:avLst/>
          </a:prstGeom>
          <a:noFill/>
          <a:ln>
            <a:noFill/>
          </a:ln>
        </p:spPr>
        <p:txBody>
          <a:bodyPr spcFirstLastPara="1" wrap="square" lIns="91425" tIns="45675" rIns="91425" bIns="45675" anchor="ctr" anchorCtr="0">
            <a:no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600" kern="0">
                <a:solidFill>
                  <a:srgbClr val="003D69"/>
                </a:solidFill>
                <a:latin typeface="Asap"/>
                <a:ea typeface="Asap"/>
                <a:cs typeface="Asap"/>
                <a:sym typeface="Asap"/>
              </a:rPr>
              <a:t>WBA MEMBERS SOLVE</a:t>
            </a:r>
            <a:endParaRPr sz="2400" kern="0">
              <a:solidFill>
                <a:srgbClr val="003D69"/>
              </a:solidFill>
              <a:latin typeface="Asap"/>
              <a:ea typeface="Asap"/>
              <a:cs typeface="Asap"/>
              <a:sym typeface="Asap"/>
            </a:endParaRPr>
          </a:p>
          <a:p>
            <a:pPr defTabSz="914400" eaLnBrk="1" fontAlgn="auto" hangingPunct="1">
              <a:spcBef>
                <a:spcPts val="0"/>
              </a:spcBef>
              <a:spcAft>
                <a:spcPts val="0"/>
              </a:spcAft>
              <a:buSzTx/>
              <a:defRPr/>
            </a:pPr>
            <a:r>
              <a:rPr lang="en-US" sz="1600" b="1" kern="0">
                <a:solidFill>
                  <a:srgbClr val="003D69"/>
                </a:solidFill>
                <a:latin typeface="Asap"/>
                <a:ea typeface="Asap"/>
                <a:cs typeface="Asap"/>
                <a:sym typeface="Asap"/>
              </a:rPr>
              <a:t>REAL BUSINESS ISSUES</a:t>
            </a:r>
            <a:endParaRPr sz="1600" kern="0">
              <a:solidFill>
                <a:srgbClr val="003D69"/>
              </a:solidFill>
              <a:latin typeface="Asap"/>
              <a:ea typeface="Asap"/>
              <a:cs typeface="Asap"/>
              <a:sym typeface="Asap"/>
            </a:endParaRPr>
          </a:p>
        </p:txBody>
      </p:sp>
      <p:sp>
        <p:nvSpPr>
          <p:cNvPr id="9" name="Google Shape;324;p4">
            <a:extLst>
              <a:ext uri="{FF2B5EF4-FFF2-40B4-BE49-F238E27FC236}">
                <a16:creationId xmlns:a16="http://schemas.microsoft.com/office/drawing/2014/main" id="{5C2F654C-4EE3-59FB-8A94-85C8D402347E}"/>
              </a:ext>
            </a:extLst>
          </p:cNvPr>
          <p:cNvSpPr/>
          <p:nvPr/>
        </p:nvSpPr>
        <p:spPr>
          <a:xfrm>
            <a:off x="4596605" y="2130044"/>
            <a:ext cx="5099796" cy="576990"/>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050" kern="0" dirty="0">
                <a:solidFill>
                  <a:srgbClr val="003D69"/>
                </a:solidFill>
                <a:latin typeface="Asap"/>
                <a:ea typeface="Asap"/>
                <a:cs typeface="Asap"/>
                <a:sym typeface="Asap"/>
              </a:rPr>
              <a:t>WBA’s mission is to enable collaboration between service providers, technology companies and organizations to drive positive change and enable opportunities for growth. </a:t>
            </a:r>
            <a:endParaRPr kern="0" dirty="0">
              <a:solidFill>
                <a:srgbClr val="003D69"/>
              </a:solidFill>
              <a:latin typeface="Asap"/>
              <a:ea typeface="Asap"/>
              <a:cs typeface="Asap"/>
              <a:sym typeface="Asap"/>
            </a:endParaRPr>
          </a:p>
        </p:txBody>
      </p:sp>
      <p:sp>
        <p:nvSpPr>
          <p:cNvPr id="10" name="Google Shape;325;p4">
            <a:extLst>
              <a:ext uri="{FF2B5EF4-FFF2-40B4-BE49-F238E27FC236}">
                <a16:creationId xmlns:a16="http://schemas.microsoft.com/office/drawing/2014/main" id="{F6AF89E7-15EC-A40B-B53A-9DD70C87B778}"/>
              </a:ext>
            </a:extLst>
          </p:cNvPr>
          <p:cNvSpPr/>
          <p:nvPr/>
        </p:nvSpPr>
        <p:spPr>
          <a:xfrm>
            <a:off x="4596604" y="1845448"/>
            <a:ext cx="5374296" cy="369279"/>
          </a:xfrm>
          <a:prstGeom prst="rect">
            <a:avLst/>
          </a:prstGeom>
          <a:noFill/>
          <a:ln>
            <a:noFill/>
          </a:ln>
        </p:spPr>
        <p:txBody>
          <a:bodyPr spcFirstLastPara="1" wrap="square" lIns="91425" tIns="45675" rIns="91425" bIns="45675"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defTabSz="914400" eaLnBrk="1" fontAlgn="auto" hangingPunct="1">
              <a:spcBef>
                <a:spcPts val="0"/>
              </a:spcBef>
              <a:spcAft>
                <a:spcPts val="0"/>
              </a:spcAft>
              <a:buSzTx/>
              <a:defRPr/>
            </a:pPr>
            <a:r>
              <a:rPr lang="en-US" sz="1800" b="1" kern="0" dirty="0">
                <a:solidFill>
                  <a:srgbClr val="003D69"/>
                </a:solidFill>
                <a:latin typeface="Asap"/>
                <a:ea typeface="Asap"/>
                <a:cs typeface="Asap"/>
                <a:sym typeface="Asap"/>
              </a:rPr>
              <a:t>Fosters success for its members</a:t>
            </a:r>
            <a:endParaRPr kern="0" dirty="0">
              <a:solidFill>
                <a:srgbClr val="003D69"/>
              </a:solidFill>
              <a:latin typeface="Asap"/>
              <a:ea typeface="Asap"/>
              <a:cs typeface="Asap"/>
              <a:sym typeface="Asap"/>
            </a:endParaRPr>
          </a:p>
        </p:txBody>
      </p:sp>
      <p:sp>
        <p:nvSpPr>
          <p:cNvPr id="11" name="Google Shape;326;p4">
            <a:extLst>
              <a:ext uri="{FF2B5EF4-FFF2-40B4-BE49-F238E27FC236}">
                <a16:creationId xmlns:a16="http://schemas.microsoft.com/office/drawing/2014/main" id="{EB069EAC-7E2A-FDF7-514B-3629885EEE78}"/>
              </a:ext>
            </a:extLst>
          </p:cNvPr>
          <p:cNvSpPr txBox="1"/>
          <p:nvPr/>
        </p:nvSpPr>
        <p:spPr>
          <a:xfrm>
            <a:off x="2266634" y="3309422"/>
            <a:ext cx="7704210" cy="2409745"/>
          </a:xfrm>
          <a:prstGeom prst="rect">
            <a:avLst/>
          </a:prstGeom>
          <a:noFill/>
          <a:ln>
            <a:noFill/>
          </a:ln>
        </p:spPr>
        <p:txBody>
          <a:bodyPr spcFirstLastPara="1" wrap="square" lIns="0" tIns="9000" rIns="0" bIns="0" anchor="t" anchorCtr="0">
            <a:spAutoFit/>
          </a:bodyPr>
          <a:lstStyle>
            <a:defPPr>
              <a:defRPr lang="en-US"/>
            </a:defPPr>
            <a:lvl1pPr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sz="1400" kern="1200">
                <a:solidFill>
                  <a:srgbClr val="000000"/>
                </a:solidFill>
                <a:latin typeface="Arial" charset="0"/>
                <a:ea typeface="ＭＳ Ｐゴシック" charset="0"/>
                <a:cs typeface="ＭＳ Ｐゴシック" charset="0"/>
                <a:sym typeface="Arial" charset="0"/>
              </a:defRPr>
            </a:lvl5pPr>
            <a:lvl6pPr marL="22860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6pPr>
            <a:lvl7pPr marL="27432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7pPr>
            <a:lvl8pPr marL="32004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8pPr>
            <a:lvl9pPr marL="3657600" algn="l" defTabSz="457200" rtl="0" eaLnBrk="1" latinLnBrk="0" hangingPunct="1">
              <a:defRPr sz="1400" kern="1200">
                <a:solidFill>
                  <a:srgbClr val="000000"/>
                </a:solidFill>
                <a:latin typeface="Arial" charset="0"/>
                <a:ea typeface="ＭＳ Ｐゴシック" charset="0"/>
                <a:cs typeface="ＭＳ Ｐゴシック" charset="0"/>
                <a:sym typeface="Arial" charset="0"/>
              </a:defRPr>
            </a:lvl9pPr>
          </a:lstStyle>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Standards &amp; Specifications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Setting the scene, requirements and creating specifications</a:t>
            </a:r>
            <a:endParaRPr lang="en-US"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Testing &amp; Interoperability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Creating test plans to showcase the technology capabilities</a:t>
            </a:r>
            <a:endParaRPr sz="1600" kern="0" dirty="0">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Asap"/>
                <a:cs typeface="Asap"/>
                <a:sym typeface="Asap"/>
              </a:rPr>
              <a:t>End-to-End Trials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Running field trials/ proof of concept on real-world environment</a:t>
            </a:r>
            <a:endParaRPr sz="1600" kern="0" dirty="0">
              <a:latin typeface="Asap"/>
              <a:ea typeface="Asap"/>
              <a:cs typeface="Asap"/>
              <a:sym typeface="Asap"/>
            </a:endParaRPr>
          </a:p>
          <a:p>
            <a:pPr marL="9524" eaLnBrk="1" fontAlgn="auto" hangingPunct="1">
              <a:spcBef>
                <a:spcPts val="600"/>
              </a:spcBef>
              <a:spcAft>
                <a:spcPts val="600"/>
              </a:spcAft>
              <a:defRPr/>
            </a:pPr>
            <a:r>
              <a:rPr lang="en-US" sz="1600" b="1" u="sng" kern="0" dirty="0">
                <a:solidFill>
                  <a:srgbClr val="FFFFFF"/>
                </a:solidFill>
                <a:latin typeface="Asap"/>
                <a:ea typeface="Asap"/>
                <a:cs typeface="Asap"/>
                <a:sym typeface="Asap"/>
              </a:rPr>
              <a:t>Guidelines &amp; Best Practices </a:t>
            </a:r>
            <a:r>
              <a:rPr lang="en-US" kern="0" dirty="0">
                <a:solidFill>
                  <a:srgbClr val="FFFFFF"/>
                </a:solidFill>
                <a:latin typeface="Asap"/>
                <a:ea typeface="+mj-ea"/>
                <a:cs typeface="+mj-cs"/>
                <a:sym typeface="Asap"/>
              </a:rPr>
              <a:t>– Accelerate deployments of services and technologies</a:t>
            </a:r>
            <a:endParaRPr lang="en-US" sz="1600" kern="0" dirty="0">
              <a:solidFill>
                <a:srgbClr val="FFFFFF"/>
              </a:solidFill>
              <a:latin typeface="Asap"/>
              <a:ea typeface="+mj-ea"/>
              <a:cs typeface="+mj-cs"/>
              <a:sym typeface="Asap"/>
            </a:endParaRPr>
          </a:p>
          <a:p>
            <a:pPr marL="9524" defTabSz="914400" eaLnBrk="1" fontAlgn="auto" hangingPunct="1">
              <a:spcBef>
                <a:spcPts val="600"/>
              </a:spcBef>
              <a:spcAft>
                <a:spcPts val="600"/>
              </a:spcAft>
              <a:buSzTx/>
              <a:defRPr/>
            </a:pPr>
            <a:r>
              <a:rPr lang="en-US" b="1" u="sng" kern="0" dirty="0">
                <a:solidFill>
                  <a:srgbClr val="FFFFFF"/>
                </a:solidFill>
                <a:latin typeface="Asap"/>
                <a:ea typeface="Asap"/>
                <a:cs typeface="Asap"/>
                <a:sym typeface="Asap"/>
              </a:rPr>
              <a:t>C</a:t>
            </a:r>
            <a:r>
              <a:rPr lang="en-US" sz="1600" b="1" u="sng" kern="0" dirty="0">
                <a:solidFill>
                  <a:srgbClr val="FFFFFF"/>
                </a:solidFill>
                <a:latin typeface="Asap"/>
                <a:ea typeface="Asap"/>
                <a:cs typeface="Asap"/>
                <a:sym typeface="Asap"/>
              </a:rPr>
              <a:t>ertification &amp; Plug Fests</a:t>
            </a:r>
            <a:r>
              <a:rPr lang="en-US" sz="1600" b="1" kern="0" dirty="0">
                <a:solidFill>
                  <a:srgbClr val="FFFFFF"/>
                </a:solidFill>
                <a:latin typeface="Asap"/>
                <a:ea typeface="Asap"/>
                <a:cs typeface="Asap"/>
                <a:sym typeface="Asap"/>
              </a:rPr>
              <a:t> </a:t>
            </a:r>
            <a:r>
              <a:rPr lang="en-US" b="1" kern="0" dirty="0">
                <a:solidFill>
                  <a:srgbClr val="FFFFFF"/>
                </a:solidFill>
                <a:latin typeface="Asap"/>
                <a:ea typeface="Asap"/>
                <a:cs typeface="Asap"/>
                <a:sym typeface="Asap"/>
              </a:rPr>
              <a:t>- </a:t>
            </a:r>
            <a:r>
              <a:rPr lang="en-US" kern="0" dirty="0">
                <a:solidFill>
                  <a:srgbClr val="FFFFFF"/>
                </a:solidFill>
                <a:latin typeface="Asap"/>
                <a:ea typeface="Asap"/>
                <a:cs typeface="Asap"/>
                <a:sym typeface="Asap"/>
              </a:rPr>
              <a:t>Addressing gaps and helping the industry to maximizing biz opportunities</a:t>
            </a:r>
            <a:endParaRPr lang="en-US" sz="1600" kern="0" dirty="0">
              <a:solidFill>
                <a:srgbClr val="FFFFFF"/>
              </a:solidFill>
              <a:latin typeface="Asap"/>
              <a:ea typeface="Asap"/>
              <a:cs typeface="Asap"/>
              <a:sym typeface="Asap"/>
            </a:endParaRPr>
          </a:p>
          <a:p>
            <a:pPr marL="9524" defTabSz="914400" eaLnBrk="1" fontAlgn="auto" hangingPunct="1">
              <a:spcBef>
                <a:spcPts val="600"/>
              </a:spcBef>
              <a:spcAft>
                <a:spcPts val="600"/>
              </a:spcAft>
              <a:buSzTx/>
              <a:defRPr/>
            </a:pPr>
            <a:r>
              <a:rPr lang="en-US" sz="1600" b="1" u="sng" kern="0" dirty="0">
                <a:solidFill>
                  <a:srgbClr val="FFFFFF"/>
                </a:solidFill>
                <a:latin typeface="Asap"/>
                <a:ea typeface="+mj-ea"/>
                <a:cs typeface="+mj-cs"/>
                <a:sym typeface="Asap"/>
              </a:rPr>
              <a:t>Think Thank &amp; Advocacy </a:t>
            </a:r>
            <a:r>
              <a:rPr lang="en-US" kern="0" dirty="0">
                <a:solidFill>
                  <a:srgbClr val="FFFFFF"/>
                </a:solidFill>
                <a:latin typeface="Asap"/>
                <a:ea typeface="Asap"/>
                <a:cs typeface="Asap"/>
                <a:sym typeface="Asap"/>
              </a:rPr>
              <a:t>– Industry leaders roundtables and targeted verticals analysis   </a:t>
            </a:r>
            <a:endParaRPr sz="1600" kern="0" dirty="0">
              <a:latin typeface="Asap"/>
              <a:ea typeface="Asap"/>
              <a:cs typeface="Asap"/>
              <a:sym typeface="Asap"/>
            </a:endParaRPr>
          </a:p>
        </p:txBody>
      </p:sp>
      <p:cxnSp>
        <p:nvCxnSpPr>
          <p:cNvPr id="13" name="Google Shape;329;p4">
            <a:extLst>
              <a:ext uri="{FF2B5EF4-FFF2-40B4-BE49-F238E27FC236}">
                <a16:creationId xmlns:a16="http://schemas.microsoft.com/office/drawing/2014/main" id="{DA6FB345-2AD5-A624-5C67-3238E0650E21}"/>
              </a:ext>
            </a:extLst>
          </p:cNvPr>
          <p:cNvCxnSpPr/>
          <p:nvPr/>
        </p:nvCxnSpPr>
        <p:spPr>
          <a:xfrm>
            <a:off x="4413265" y="1845448"/>
            <a:ext cx="0" cy="700043"/>
          </a:xfrm>
          <a:prstGeom prst="straightConnector1">
            <a:avLst/>
          </a:prstGeom>
          <a:noFill/>
          <a:ln w="9525" cap="flat" cmpd="sng">
            <a:solidFill>
              <a:srgbClr val="BFBFBF"/>
            </a:solidFill>
            <a:prstDash val="solid"/>
            <a:miter lim="800000"/>
            <a:headEnd type="none" w="sm" len="sm"/>
            <a:tailEnd type="none" w="sm" len="sm"/>
          </a:ln>
        </p:spPr>
      </p:cxnSp>
      <p:sp>
        <p:nvSpPr>
          <p:cNvPr id="4" name="Footer Placeholder 3">
            <a:extLst>
              <a:ext uri="{FF2B5EF4-FFF2-40B4-BE49-F238E27FC236}">
                <a16:creationId xmlns:a16="http://schemas.microsoft.com/office/drawing/2014/main" id="{3D4B72A3-5469-FEB3-F395-D808D944712C}"/>
              </a:ext>
            </a:extLst>
          </p:cNvPr>
          <p:cNvSpPr>
            <a:spLocks noGrp="1"/>
          </p:cNvSpPr>
          <p:nvPr>
            <p:ph type="ftr" idx="14"/>
          </p:nvPr>
        </p:nvSpPr>
        <p:spPr/>
        <p:txBody>
          <a:bodyPr/>
          <a:lstStyle/>
          <a:p>
            <a:r>
              <a:rPr lang="en-GB"/>
              <a:t>Necati Canpolat, Intel</a:t>
            </a:r>
            <a:endParaRPr lang="en-GB" dirty="0"/>
          </a:p>
        </p:txBody>
      </p:sp>
      <p:sp>
        <p:nvSpPr>
          <p:cNvPr id="12" name="Slide Number Placeholder 11">
            <a:extLst>
              <a:ext uri="{FF2B5EF4-FFF2-40B4-BE49-F238E27FC236}">
                <a16:creationId xmlns:a16="http://schemas.microsoft.com/office/drawing/2014/main" id="{306A230D-8900-846A-D374-67962236CD54}"/>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14" name="Date Placeholder 13">
            <a:extLst>
              <a:ext uri="{FF2B5EF4-FFF2-40B4-BE49-F238E27FC236}">
                <a16:creationId xmlns:a16="http://schemas.microsoft.com/office/drawing/2014/main" id="{32EAF364-FB83-F6A7-BF15-4756A1862057}"/>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2036247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CC4B6-1B6B-D259-37A9-DE5F3026E715}"/>
              </a:ext>
            </a:extLst>
          </p:cNvPr>
          <p:cNvSpPr>
            <a:spLocks noGrp="1"/>
          </p:cNvSpPr>
          <p:nvPr>
            <p:ph type="ctrTitle"/>
          </p:nvPr>
        </p:nvSpPr>
        <p:spPr/>
        <p:txBody>
          <a:bodyPr/>
          <a:lstStyle/>
          <a:p>
            <a:r>
              <a:rPr lang="en-GB"/>
              <a:t>WAA liaison</a:t>
            </a:r>
          </a:p>
        </p:txBody>
      </p:sp>
      <p:sp>
        <p:nvSpPr>
          <p:cNvPr id="3" name="Subtitle 2">
            <a:extLst>
              <a:ext uri="{FF2B5EF4-FFF2-40B4-BE49-F238E27FC236}">
                <a16:creationId xmlns:a16="http://schemas.microsoft.com/office/drawing/2014/main" id="{95AA60B5-89C3-8621-881C-057526332657}"/>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B47B9D99-75B9-F4C1-53B9-E9D9C3618F23}"/>
              </a:ext>
            </a:extLst>
          </p:cNvPr>
          <p:cNvSpPr>
            <a:spLocks noGrp="1"/>
          </p:cNvSpPr>
          <p:nvPr>
            <p:ph type="ftr" idx="11"/>
          </p:nvPr>
        </p:nvSpPr>
        <p:spPr/>
        <p:txBody>
          <a:bodyPr/>
          <a:lstStyle/>
          <a:p>
            <a:r>
              <a:rPr lang="en-GB"/>
              <a:t>Bo Sun, Sanechips</a:t>
            </a:r>
          </a:p>
        </p:txBody>
      </p:sp>
      <p:sp>
        <p:nvSpPr>
          <p:cNvPr id="8" name="Slide Number Placeholder 7">
            <a:extLst>
              <a:ext uri="{FF2B5EF4-FFF2-40B4-BE49-F238E27FC236}">
                <a16:creationId xmlns:a16="http://schemas.microsoft.com/office/drawing/2014/main" id="{66EDBDD2-E557-DE00-E6D8-4BE1AB6CAB2A}"/>
              </a:ext>
            </a:extLst>
          </p:cNvPr>
          <p:cNvSpPr>
            <a:spLocks noGrp="1"/>
          </p:cNvSpPr>
          <p:nvPr>
            <p:ph type="sldNum" idx="12"/>
          </p:nvPr>
        </p:nvSpPr>
        <p:spPr/>
        <p:txBody>
          <a:bodyPr/>
          <a:lstStyle/>
          <a:p>
            <a:r>
              <a:rPr lang="en-GB"/>
              <a:t>Slide </a:t>
            </a:r>
            <a:fld id="{DE40C9FC-4879-4F20-9ECA-A574A90476B7}" type="slidenum">
              <a:rPr lang="en-GB" smtClean="0"/>
              <a:pPr/>
              <a:t>53</a:t>
            </a:fld>
            <a:endParaRPr lang="en-GB"/>
          </a:p>
        </p:txBody>
      </p:sp>
      <p:sp>
        <p:nvSpPr>
          <p:cNvPr id="9" name="Date Placeholder 8">
            <a:extLst>
              <a:ext uri="{FF2B5EF4-FFF2-40B4-BE49-F238E27FC236}">
                <a16:creationId xmlns:a16="http://schemas.microsoft.com/office/drawing/2014/main" id="{C28A5D14-FBFA-65E3-620D-146CEC26D97D}"/>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12305995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a:t>
            </a:r>
            <a:r>
              <a:rPr lang="tr-TR" i="0" dirty="0" err="1">
                <a:solidFill>
                  <a:srgbClr val="000000"/>
                </a:solidFill>
                <a:effectLst/>
              </a:rPr>
              <a:t>September</a:t>
            </a:r>
            <a:r>
              <a:rPr lang="tr-TR" i="0" dirty="0">
                <a:solidFill>
                  <a:srgbClr val="000000"/>
                </a:solidFill>
                <a:effectLst/>
              </a:rPr>
              <a:t> </a:t>
            </a:r>
            <a:r>
              <a:rPr lang="en-US" i="0" dirty="0">
                <a:solidFill>
                  <a:srgbClr val="000000"/>
                </a:solidFill>
                <a:effectLst/>
              </a:rPr>
              <a:t>2025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a:t>
            </a:r>
            <a:r>
              <a:rPr lang="tr-TR" sz="2000" b="0" dirty="0"/>
              <a:t>9</a:t>
            </a:r>
            <a:r>
              <a:rPr lang="en-GB" sz="2000" b="0" dirty="0"/>
              <a:t>-</a:t>
            </a:r>
            <a:r>
              <a:rPr lang="tr-TR" sz="2000" b="0"/>
              <a:t>17</a:t>
            </a:r>
            <a:endParaRPr lang="en-GB" sz="2000" b="0"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576065825"/>
              </p:ext>
            </p:extLst>
          </p:nvPr>
        </p:nvGraphicFramePr>
        <p:xfrm>
          <a:off x="479425" y="2665413"/>
          <a:ext cx="10861675" cy="3344862"/>
        </p:xfrm>
        <a:graphic>
          <a:graphicData uri="http://schemas.openxmlformats.org/presentationml/2006/ole">
            <mc:AlternateContent xmlns:mc="http://schemas.openxmlformats.org/markup-compatibility/2006">
              <mc:Choice xmlns:v="urn:schemas-microsoft-com:vml" Requires="v">
                <p:oleObj name="Document" r:id="rId3" imgW="8250056" imgH="2546213" progId="Word.Document.8">
                  <p:embed/>
                </p:oleObj>
              </mc:Choice>
              <mc:Fallback>
                <p:oleObj name="Document" r:id="rId3" imgW="8250056" imgH="2546213"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479425" y="2665413"/>
                        <a:ext cx="10861675" cy="3344862"/>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E26C51D2-DB5B-3C24-3DD8-A40567BCF9D4}"/>
              </a:ext>
            </a:extLst>
          </p:cNvPr>
          <p:cNvSpPr>
            <a:spLocks noGrp="1"/>
          </p:cNvSpPr>
          <p:nvPr>
            <p:ph type="ftr" idx="11"/>
          </p:nvPr>
        </p:nvSpPr>
        <p:spPr/>
        <p:txBody>
          <a:bodyPr/>
          <a:lstStyle/>
          <a:p>
            <a:r>
              <a:rPr lang="en-GB"/>
              <a:t>Tuncer Baykas, Kadir Has University</a:t>
            </a:r>
          </a:p>
        </p:txBody>
      </p:sp>
      <p:sp>
        <p:nvSpPr>
          <p:cNvPr id="4" name="Slide Number Placeholder 3">
            <a:extLst>
              <a:ext uri="{FF2B5EF4-FFF2-40B4-BE49-F238E27FC236}">
                <a16:creationId xmlns:a16="http://schemas.microsoft.com/office/drawing/2014/main" id="{0EFAF1CA-CCFC-09AF-DDFC-6219B6490746}"/>
              </a:ext>
            </a:extLst>
          </p:cNvPr>
          <p:cNvSpPr>
            <a:spLocks noGrp="1"/>
          </p:cNvSpPr>
          <p:nvPr>
            <p:ph type="sldNum" idx="12"/>
          </p:nvPr>
        </p:nvSpPr>
        <p:spPr/>
        <p:txBody>
          <a:bodyPr/>
          <a:lstStyle/>
          <a:p>
            <a:r>
              <a:rPr lang="en-GB"/>
              <a:t>Slide </a:t>
            </a:r>
            <a:fld id="{DE40C9FC-4879-4F20-9ECA-A574A90476B7}" type="slidenum">
              <a:rPr lang="en-GB" smtClean="0"/>
              <a:pPr/>
              <a:t>54</a:t>
            </a:fld>
            <a:endParaRPr lang="en-GB"/>
          </a:p>
        </p:txBody>
      </p:sp>
      <p:sp>
        <p:nvSpPr>
          <p:cNvPr id="5" name="Date Placeholder 4">
            <a:extLst>
              <a:ext uri="{FF2B5EF4-FFF2-40B4-BE49-F238E27FC236}">
                <a16:creationId xmlns:a16="http://schemas.microsoft.com/office/drawing/2014/main" id="{FE56A399-8AB4-6DFB-7FE9-2B7CDF6336D3}"/>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20427459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endParaRPr lang="tr-TR" b="0" i="0" dirty="0">
              <a:solidFill>
                <a:schemeClr val="tx1"/>
              </a:solidFill>
              <a:effectLst/>
              <a:latin typeface="+mj-lt"/>
            </a:endParaRPr>
          </a:p>
          <a:p>
            <a:pPr marL="0">
              <a:buFont typeface="Arial" panose="020B0604020202020204" pitchFamily="34" charset="0"/>
              <a:buChar char="•"/>
            </a:pPr>
            <a:endParaRPr lang="en-US" b="0" i="0" dirty="0">
              <a:solidFill>
                <a:schemeClr val="tx1"/>
              </a:solidFill>
              <a:effectLst/>
              <a:latin typeface="+mj-lt"/>
            </a:endParaRPr>
          </a:p>
          <a:p>
            <a:pPr marL="0">
              <a:buFont typeface="Arial" panose="020B0604020202020204" pitchFamily="34" charset="0"/>
              <a:buChar char="•"/>
            </a:pPr>
            <a:r>
              <a:rPr lang="en-US" b="0" dirty="0">
                <a:solidFill>
                  <a:schemeClr val="tx1"/>
                </a:solidFill>
                <a:latin typeface="+mj-lt"/>
              </a:rPr>
              <a:t>Monday PM</a:t>
            </a:r>
            <a:r>
              <a:rPr lang="tr-TR" b="0" dirty="0">
                <a:solidFill>
                  <a:schemeClr val="tx1"/>
                </a:solidFill>
                <a:latin typeface="+mj-lt"/>
              </a:rPr>
              <a:t>3 </a:t>
            </a:r>
            <a:r>
              <a:rPr lang="en-US" b="0" dirty="0">
                <a:solidFill>
                  <a:schemeClr val="tx1"/>
                </a:solidFill>
                <a:latin typeface="+mj-lt"/>
              </a:rPr>
              <a:t>and Thursday PM3 (</a:t>
            </a:r>
            <a:r>
              <a:rPr lang="tr-TR" b="0" dirty="0">
                <a:solidFill>
                  <a:schemeClr val="tx1"/>
                </a:solidFill>
                <a:latin typeface="+mj-lt"/>
              </a:rPr>
              <a:t>6</a:t>
            </a:r>
            <a:r>
              <a:rPr lang="en-US" b="0" dirty="0">
                <a:solidFill>
                  <a:schemeClr val="tx1"/>
                </a:solidFill>
                <a:latin typeface="+mj-lt"/>
              </a:rPr>
              <a:t>:30 PM). </a:t>
            </a:r>
          </a:p>
          <a:p>
            <a:pPr marL="0">
              <a:buFont typeface="Arial" panose="020B0604020202020204" pitchFamily="34" charset="0"/>
              <a:buChar char="•"/>
            </a:pPr>
            <a:endParaRPr lang="en-US" b="0" i="0" dirty="0">
              <a:solidFill>
                <a:schemeClr val="tx1"/>
              </a:solidFill>
              <a:effectLst/>
              <a:latin typeface="+mj-lt"/>
            </a:endParaRPr>
          </a:p>
          <a:p>
            <a:pPr marL="0" indent="0"/>
            <a:br>
              <a:rPr lang="en-US" b="1" i="0" dirty="0">
                <a:solidFill>
                  <a:srgbClr val="006699"/>
                </a:solidFill>
                <a:effectLst/>
                <a:latin typeface="+mj-lt"/>
              </a:rPr>
            </a:br>
            <a:endParaRPr lang="en-US" dirty="0">
              <a:latin typeface="+mj-lt"/>
            </a:endParaRPr>
          </a:p>
        </p:txBody>
      </p:sp>
      <p:graphicFrame>
        <p:nvGraphicFramePr>
          <p:cNvPr id="7" name="Table 7">
            <a:extLst>
              <a:ext uri="{FF2B5EF4-FFF2-40B4-BE49-F238E27FC236}">
                <a16:creationId xmlns:a16="http://schemas.microsoft.com/office/drawing/2014/main" id="{33FD431F-2698-6EFD-037F-D426BCC76382}"/>
              </a:ext>
            </a:extLst>
          </p:cNvPr>
          <p:cNvGraphicFramePr>
            <a:graphicFrameLocks/>
          </p:cNvGraphicFramePr>
          <p:nvPr>
            <p:extLst>
              <p:ext uri="{D42A27DB-BD31-4B8C-83A1-F6EECF244321}">
                <p14:modId xmlns:p14="http://schemas.microsoft.com/office/powerpoint/2010/main" val="981539444"/>
              </p:ext>
            </p:extLst>
          </p:nvPr>
        </p:nvGraphicFramePr>
        <p:xfrm>
          <a:off x="2157338" y="4038600"/>
          <a:ext cx="8288336" cy="237744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a:t>
                      </a:r>
                      <a:r>
                        <a:rPr lang="en-US" sz="2000" dirty="0" err="1">
                          <a:latin typeface="Calibri" panose="020F0502020204030204" pitchFamily="34" charset="0"/>
                          <a:cs typeface="Calibri" panose="020F0502020204030204" pitchFamily="34" charset="0"/>
                        </a:rPr>
                        <a:t>Baykas</a:t>
                      </a:r>
                      <a:r>
                        <a:rPr lang="en-US" sz="20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Kadir Has </a:t>
                      </a:r>
                      <a:r>
                        <a:rPr lang="tr-TR" sz="2000" dirty="0" err="1">
                          <a:latin typeface="Calibri" panose="020F0502020204030204" pitchFamily="34" charset="0"/>
                          <a:cs typeface="Calibri" panose="020F0502020204030204" pitchFamily="34" charset="0"/>
                        </a:rPr>
                        <a:t>Uni</a:t>
                      </a:r>
                      <a:r>
                        <a:rPr lang="tr-TR" sz="2000"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Work Group Secretary</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err="1">
                          <a:latin typeface="Calibri" panose="020F0502020204030204" pitchFamily="34" charset="0"/>
                          <a:cs typeface="Calibri" panose="020F0502020204030204" pitchFamily="34" charset="0"/>
                        </a:rPr>
                        <a:t>Yukimasa</a:t>
                      </a:r>
                      <a:r>
                        <a:rPr lang="en-US" sz="2000" dirty="0">
                          <a:latin typeface="Calibri" panose="020F0502020204030204" pitchFamily="34" charset="0"/>
                          <a:cs typeface="Calibri" panose="020F0502020204030204" pitchFamily="34" charset="0"/>
                        </a:rPr>
                        <a:t> Nagai (Mitsubishi Electric)</a:t>
                      </a:r>
                    </a:p>
                  </a:txBody>
                  <a:tcPr/>
                </a:tc>
                <a:extLst>
                  <a:ext uri="{0D108BD9-81ED-4DB2-BD59-A6C34878D82A}">
                    <a16:rowId xmlns:a16="http://schemas.microsoft.com/office/drawing/2014/main" val="2408979462"/>
                  </a:ext>
                </a:extLst>
              </a:tr>
              <a:tr h="370840">
                <a:tc>
                  <a:txBody>
                    <a:bodyPr/>
                    <a:lstStyle/>
                    <a:p>
                      <a:r>
                        <a:rPr lang="en-US" sz="2000" dirty="0">
                          <a:latin typeface="Calibri" panose="020F0502020204030204" pitchFamily="34" charset="0"/>
                          <a:cs typeface="Calibri" panose="020F0502020204030204" pitchFamily="34" charset="0"/>
                        </a:rPr>
                        <a:t>Task Group 3a Chair</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26122403"/>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a:t>
                      </a:r>
                      <a:r>
                        <a:rPr lang="en-US" sz="2000" dirty="0" err="1">
                          <a:latin typeface="Calibri" panose="020F0502020204030204" pitchFamily="34" charset="0"/>
                          <a:cs typeface="Calibri" panose="020F0502020204030204" pitchFamily="34" charset="0"/>
                        </a:rPr>
                        <a:t>Baykas</a:t>
                      </a:r>
                      <a:r>
                        <a:rPr lang="en-US" sz="20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Self</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369687732"/>
                  </a:ext>
                </a:extLst>
              </a:tr>
            </a:tbl>
          </a:graphicData>
        </a:graphic>
      </p:graphicFrame>
      <p:sp>
        <p:nvSpPr>
          <p:cNvPr id="3" name="Footer Placeholder 2">
            <a:extLst>
              <a:ext uri="{FF2B5EF4-FFF2-40B4-BE49-F238E27FC236}">
                <a16:creationId xmlns:a16="http://schemas.microsoft.com/office/drawing/2014/main" id="{D987D0F9-1CB6-0F7E-5D74-00D2EA9AADF1}"/>
              </a:ext>
            </a:extLst>
          </p:cNvPr>
          <p:cNvSpPr>
            <a:spLocks noGrp="1"/>
          </p:cNvSpPr>
          <p:nvPr>
            <p:ph type="ftr" idx="14"/>
          </p:nvPr>
        </p:nvSpPr>
        <p:spPr/>
        <p:txBody>
          <a:bodyPr/>
          <a:lstStyle/>
          <a:p>
            <a:r>
              <a:rPr lang="en-GB"/>
              <a:t>Tuncer Baykas, Kadir Has University</a:t>
            </a:r>
            <a:endParaRPr lang="en-GB" dirty="0"/>
          </a:p>
        </p:txBody>
      </p:sp>
      <p:sp>
        <p:nvSpPr>
          <p:cNvPr id="8" name="Slide Number Placeholder 7">
            <a:extLst>
              <a:ext uri="{FF2B5EF4-FFF2-40B4-BE49-F238E27FC236}">
                <a16:creationId xmlns:a16="http://schemas.microsoft.com/office/drawing/2014/main" id="{AFB36327-FC0D-6311-842A-AAE3D00FE19B}"/>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9" name="Date Placeholder 8">
            <a:extLst>
              <a:ext uri="{FF2B5EF4-FFF2-40B4-BE49-F238E27FC236}">
                <a16:creationId xmlns:a16="http://schemas.microsoft.com/office/drawing/2014/main" id="{7233DA2C-61E6-7E6C-F07D-2EE3C3249A87}"/>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2601518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a:t>
            </a:r>
            <a:r>
              <a:rPr lang="tr-TR" sz="3200" dirty="0"/>
              <a:t> </a:t>
            </a:r>
            <a:r>
              <a:rPr lang="tr-TR" sz="3200" dirty="0" err="1"/>
              <a:t>Letter</a:t>
            </a:r>
            <a:r>
              <a:rPr lang="tr-TR" sz="3200" dirty="0"/>
              <a:t> </a:t>
            </a:r>
            <a:r>
              <a:rPr lang="tr-TR" sz="3200" dirty="0" err="1"/>
              <a:t>Ballots</a:t>
            </a:r>
            <a:endParaRPr lang="en-US" sz="3200" dirty="0"/>
          </a:p>
        </p:txBody>
      </p:sp>
      <p:sp>
        <p:nvSpPr>
          <p:cNvPr id="2" name="Content Placeholder 2">
            <a:extLst>
              <a:ext uri="{FF2B5EF4-FFF2-40B4-BE49-F238E27FC236}">
                <a16:creationId xmlns:a16="http://schemas.microsoft.com/office/drawing/2014/main" id="{81AD5F6D-197D-0CEF-33C7-C8FF34EA5890}"/>
              </a:ext>
            </a:extLst>
          </p:cNvPr>
          <p:cNvSpPr>
            <a:spLocks noGrp="1"/>
          </p:cNvSpPr>
          <p:nvPr>
            <p:ph idx="1"/>
          </p:nvPr>
        </p:nvSpPr>
        <p:spPr>
          <a:xfrm>
            <a:off x="1826392" y="1867749"/>
            <a:ext cx="8288868" cy="4387427"/>
          </a:xfrm>
        </p:spPr>
        <p:txBody>
          <a:bodyPr/>
          <a:lstStyle/>
          <a:p>
            <a:pPr>
              <a:spcAft>
                <a:spcPts val="0"/>
              </a:spcAft>
            </a:pPr>
            <a:r>
              <a:rPr lang="fr-FR" b="0" dirty="0"/>
              <a:t>IEEE P802.11bn Coexistence </a:t>
            </a:r>
            <a:r>
              <a:rPr lang="fr-FR" b="0" dirty="0" err="1"/>
              <a:t>Assessment</a:t>
            </a:r>
            <a:r>
              <a:rPr lang="fr-FR" b="0" dirty="0"/>
              <a:t> Document</a:t>
            </a:r>
            <a:r>
              <a:rPr lang="tr-TR" b="0" dirty="0"/>
              <a:t> </a:t>
            </a:r>
            <a:r>
              <a:rPr lang="tr-TR" b="0" dirty="0" err="1"/>
              <a:t>letter</a:t>
            </a:r>
            <a:r>
              <a:rPr lang="tr-TR" b="0" dirty="0"/>
              <a:t> </a:t>
            </a:r>
            <a:r>
              <a:rPr lang="tr-TR" b="0" dirty="0" err="1"/>
              <a:t>ballot</a:t>
            </a:r>
            <a:r>
              <a:rPr lang="tr-TR" b="0" dirty="0"/>
              <a:t> </a:t>
            </a:r>
            <a:r>
              <a:rPr lang="tr-TR" b="0" dirty="0" err="1"/>
              <a:t>will</a:t>
            </a:r>
            <a:r>
              <a:rPr lang="tr-TR" b="0" dirty="0"/>
              <a:t> </a:t>
            </a:r>
            <a:r>
              <a:rPr lang="tr-TR" b="0" dirty="0" err="1"/>
              <a:t>end</a:t>
            </a:r>
            <a:r>
              <a:rPr lang="tr-TR" b="0" dirty="0"/>
              <a:t> on 28th of </a:t>
            </a:r>
            <a:r>
              <a:rPr lang="tr-TR" b="0" dirty="0" err="1"/>
              <a:t>September</a:t>
            </a:r>
            <a:r>
              <a:rPr lang="tr-TR" b="0" dirty="0"/>
              <a:t>. </a:t>
            </a:r>
          </a:p>
          <a:p>
            <a:pPr>
              <a:spcAft>
                <a:spcPts val="0"/>
              </a:spcAft>
            </a:pPr>
            <a:r>
              <a:rPr lang="tr-TR" sz="2400" b="0" dirty="0" err="1"/>
              <a:t>If</a:t>
            </a:r>
            <a:r>
              <a:rPr lang="tr-TR" sz="2400" b="0" dirty="0"/>
              <a:t> </a:t>
            </a:r>
            <a:r>
              <a:rPr lang="tr-TR" sz="2400" b="0" dirty="0" err="1"/>
              <a:t>you</a:t>
            </a:r>
            <a:r>
              <a:rPr lang="tr-TR" sz="2400" b="0" dirty="0"/>
              <a:t> </a:t>
            </a:r>
            <a:r>
              <a:rPr lang="tr-TR" sz="2400" b="0" dirty="0" err="1"/>
              <a:t>are</a:t>
            </a:r>
            <a:r>
              <a:rPr lang="tr-TR" sz="2400" b="0" dirty="0"/>
              <a:t> an 802.19 </a:t>
            </a:r>
            <a:r>
              <a:rPr lang="tr-TR" sz="2400" b="0" dirty="0" err="1"/>
              <a:t>voter</a:t>
            </a:r>
            <a:r>
              <a:rPr lang="tr-TR" sz="2400" b="0" dirty="0"/>
              <a:t> </a:t>
            </a:r>
            <a:r>
              <a:rPr lang="tr-TR" sz="2400" b="0" dirty="0" err="1"/>
              <a:t>you</a:t>
            </a:r>
            <a:r>
              <a:rPr lang="tr-TR" sz="2400" b="0" dirty="0"/>
              <a:t> can </a:t>
            </a:r>
            <a:r>
              <a:rPr lang="tr-TR" sz="2400" b="0" dirty="0" err="1"/>
              <a:t>vote</a:t>
            </a:r>
            <a:r>
              <a:rPr lang="tr-TR" sz="2400" b="0" dirty="0"/>
              <a:t> </a:t>
            </a:r>
            <a:r>
              <a:rPr lang="tr-TR" sz="2400" b="0" dirty="0" err="1"/>
              <a:t>via</a:t>
            </a:r>
            <a:r>
              <a:rPr lang="tr-TR" sz="2400" b="0" dirty="0"/>
              <a:t>: https://mentor.ieee.org/802.19/polls</a:t>
            </a:r>
            <a:endParaRPr lang="en-US" sz="2400" dirty="0"/>
          </a:p>
        </p:txBody>
      </p:sp>
      <p:sp>
        <p:nvSpPr>
          <p:cNvPr id="3" name="Footer Placeholder 2">
            <a:extLst>
              <a:ext uri="{FF2B5EF4-FFF2-40B4-BE49-F238E27FC236}">
                <a16:creationId xmlns:a16="http://schemas.microsoft.com/office/drawing/2014/main" id="{DB3FE5FA-98D3-53B5-D8DE-B15781312AEA}"/>
              </a:ext>
            </a:extLst>
          </p:cNvPr>
          <p:cNvSpPr>
            <a:spLocks noGrp="1"/>
          </p:cNvSpPr>
          <p:nvPr>
            <p:ph type="ftr" idx="14"/>
          </p:nvPr>
        </p:nvSpPr>
        <p:spPr/>
        <p:txBody>
          <a:bodyPr/>
          <a:lstStyle/>
          <a:p>
            <a:r>
              <a:rPr lang="en-GB"/>
              <a:t>Tuncer Baykas, Kadir Has University</a:t>
            </a:r>
            <a:endParaRPr lang="en-GB" dirty="0"/>
          </a:p>
        </p:txBody>
      </p:sp>
      <p:sp>
        <p:nvSpPr>
          <p:cNvPr id="8" name="Slide Number Placeholder 7">
            <a:extLst>
              <a:ext uri="{FF2B5EF4-FFF2-40B4-BE49-F238E27FC236}">
                <a16:creationId xmlns:a16="http://schemas.microsoft.com/office/drawing/2014/main" id="{BB2BFC6B-3C36-1F07-AE57-90C9348C15BC}"/>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9" name="Date Placeholder 8">
            <a:extLst>
              <a:ext uri="{FF2B5EF4-FFF2-40B4-BE49-F238E27FC236}">
                <a16:creationId xmlns:a16="http://schemas.microsoft.com/office/drawing/2014/main" id="{D0549774-E85C-0BF5-F98E-65AB3896E678}"/>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8523462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A726-C346-1E44-CE24-5F94BCBFB508}"/>
              </a:ext>
            </a:extLst>
          </p:cNvPr>
          <p:cNvSpPr>
            <a:spLocks noGrp="1"/>
          </p:cNvSpPr>
          <p:nvPr>
            <p:ph type="title"/>
          </p:nvPr>
        </p:nvSpPr>
        <p:spPr/>
        <p:txBody>
          <a:bodyPr/>
          <a:lstStyle/>
          <a:p>
            <a:r>
              <a:rPr lang="en-US" dirty="0"/>
              <a:t>802.19.3a Task Group</a:t>
            </a:r>
          </a:p>
        </p:txBody>
      </p:sp>
      <p:sp>
        <p:nvSpPr>
          <p:cNvPr id="3" name="Content Placeholder 2">
            <a:extLst>
              <a:ext uri="{FF2B5EF4-FFF2-40B4-BE49-F238E27FC236}">
                <a16:creationId xmlns:a16="http://schemas.microsoft.com/office/drawing/2014/main" id="{DF95C1EA-954D-208B-E139-13379EABE68A}"/>
              </a:ext>
            </a:extLst>
          </p:cNvPr>
          <p:cNvSpPr>
            <a:spLocks noGrp="1"/>
          </p:cNvSpPr>
          <p:nvPr>
            <p:ph idx="1"/>
          </p:nvPr>
        </p:nvSpPr>
        <p:spPr>
          <a:xfrm>
            <a:off x="871543" y="1524000"/>
            <a:ext cx="10634657" cy="4113213"/>
          </a:xfrm>
        </p:spPr>
        <p:txBody>
          <a:bodyPr/>
          <a:lstStyle/>
          <a:p>
            <a:r>
              <a:rPr lang="en-US" sz="2250" b="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 </a:t>
            </a:r>
          </a:p>
          <a:p>
            <a:r>
              <a:rPr lang="en-US" sz="2250" b="0" dirty="0"/>
              <a:t>This amendment includes recommendations with respect to new devices, as well as compatibility with deployed legacy devices</a:t>
            </a:r>
            <a:r>
              <a:rPr lang="tr-TR" sz="2250" b="0" dirty="0"/>
              <a:t>.</a:t>
            </a:r>
          </a:p>
          <a:p>
            <a:endParaRPr lang="tr-TR" sz="2250" b="0" dirty="0"/>
          </a:p>
          <a:p>
            <a:r>
              <a:rPr lang="tr-TR" sz="2250" b="0" dirty="0" err="1"/>
              <a:t>Draft</a:t>
            </a:r>
            <a:r>
              <a:rPr lang="tr-TR" sz="2250" b="0" dirty="0"/>
              <a:t> </a:t>
            </a:r>
            <a:r>
              <a:rPr lang="tr-TR" sz="2250" b="0" dirty="0" err="1"/>
              <a:t>proposal</a:t>
            </a:r>
            <a:r>
              <a:rPr lang="tr-TR" sz="2250" b="0" dirty="0"/>
              <a:t> is in 802.19 </a:t>
            </a:r>
            <a:r>
              <a:rPr lang="tr-TR" sz="2250" b="0" dirty="0" err="1"/>
              <a:t>Private</a:t>
            </a:r>
            <a:r>
              <a:rPr lang="tr-TR" sz="2250" b="0" dirty="0"/>
              <a:t> </a:t>
            </a:r>
            <a:r>
              <a:rPr lang="tr-TR" sz="2250" b="0" dirty="0" err="1"/>
              <a:t>area</a:t>
            </a:r>
            <a:r>
              <a:rPr lang="tr-TR" sz="2250" b="0" dirty="0"/>
              <a:t>.</a:t>
            </a:r>
          </a:p>
          <a:p>
            <a:endParaRPr lang="tr-TR" sz="2250" b="0" dirty="0"/>
          </a:p>
          <a:p>
            <a:endParaRPr lang="en-US" sz="2250" b="0" dirty="0"/>
          </a:p>
          <a:p>
            <a:endParaRPr lang="en-US" sz="2250" dirty="0"/>
          </a:p>
          <a:p>
            <a:r>
              <a:rPr lang="en-US" sz="2250" dirty="0"/>
              <a:t>	</a:t>
            </a:r>
          </a:p>
          <a:p>
            <a:endParaRPr lang="en-US" sz="2250" dirty="0"/>
          </a:p>
        </p:txBody>
      </p:sp>
      <p:sp>
        <p:nvSpPr>
          <p:cNvPr id="5" name="Footer Placeholder 4">
            <a:extLst>
              <a:ext uri="{FF2B5EF4-FFF2-40B4-BE49-F238E27FC236}">
                <a16:creationId xmlns:a16="http://schemas.microsoft.com/office/drawing/2014/main" id="{E63BE083-5D33-6064-8A8C-B8CFA62915F5}"/>
              </a:ext>
            </a:extLst>
          </p:cNvPr>
          <p:cNvSpPr>
            <a:spLocks noGrp="1"/>
          </p:cNvSpPr>
          <p:nvPr>
            <p:ph type="ftr" idx="14"/>
          </p:nvPr>
        </p:nvSpPr>
        <p:spPr/>
        <p:txBody>
          <a:bodyPr/>
          <a:lstStyle/>
          <a:p>
            <a:r>
              <a:rPr lang="en-GB"/>
              <a:t>Tuncer Baykas, Kadir Has University</a:t>
            </a:r>
            <a:endParaRPr lang="en-GB" dirty="0"/>
          </a:p>
        </p:txBody>
      </p:sp>
      <p:sp>
        <p:nvSpPr>
          <p:cNvPr id="8" name="Slide Number Placeholder 7">
            <a:extLst>
              <a:ext uri="{FF2B5EF4-FFF2-40B4-BE49-F238E27FC236}">
                <a16:creationId xmlns:a16="http://schemas.microsoft.com/office/drawing/2014/main" id="{37F65836-4F0C-696C-2F91-833188C14725}"/>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9" name="Date Placeholder 8">
            <a:extLst>
              <a:ext uri="{FF2B5EF4-FFF2-40B4-BE49-F238E27FC236}">
                <a16:creationId xmlns:a16="http://schemas.microsoft.com/office/drawing/2014/main" id="{224CF2C8-5F8A-AE20-770F-54164C45B066}"/>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3650170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23478BE2-D7D9-DAA6-A62B-B78CECDF69A2}"/>
              </a:ext>
            </a:extLst>
          </p:cNvPr>
          <p:cNvPicPr>
            <a:picLocks noChangeAspect="1"/>
          </p:cNvPicPr>
          <p:nvPr/>
        </p:nvPicPr>
        <p:blipFill>
          <a:blip r:embed="rId2"/>
          <a:stretch>
            <a:fillRect/>
          </a:stretch>
        </p:blipFill>
        <p:spPr>
          <a:xfrm>
            <a:off x="1950360" y="1542124"/>
            <a:ext cx="8291279" cy="3773751"/>
          </a:xfrm>
          <a:prstGeom prst="rect">
            <a:avLst/>
          </a:prstGeom>
        </p:spPr>
      </p:pic>
      <p:sp>
        <p:nvSpPr>
          <p:cNvPr id="2" name="Footer Placeholder 1">
            <a:extLst>
              <a:ext uri="{FF2B5EF4-FFF2-40B4-BE49-F238E27FC236}">
                <a16:creationId xmlns:a16="http://schemas.microsoft.com/office/drawing/2014/main" id="{B40775E9-3D02-6493-6958-66BCE003E391}"/>
              </a:ext>
            </a:extLst>
          </p:cNvPr>
          <p:cNvSpPr>
            <a:spLocks noGrp="1"/>
          </p:cNvSpPr>
          <p:nvPr>
            <p:ph type="ftr" idx="14"/>
          </p:nvPr>
        </p:nvSpPr>
        <p:spPr/>
        <p:txBody>
          <a:bodyPr/>
          <a:lstStyle/>
          <a:p>
            <a:r>
              <a:rPr lang="en-GB"/>
              <a:t>Tuncer Baykas, Kadir Has University</a:t>
            </a:r>
            <a:endParaRPr lang="en-GB" dirty="0"/>
          </a:p>
        </p:txBody>
      </p:sp>
      <p:sp>
        <p:nvSpPr>
          <p:cNvPr id="3" name="Slide Number Placeholder 2">
            <a:extLst>
              <a:ext uri="{FF2B5EF4-FFF2-40B4-BE49-F238E27FC236}">
                <a16:creationId xmlns:a16="http://schemas.microsoft.com/office/drawing/2014/main" id="{4AFF3036-46D9-B8B2-6C7A-A67DA217E1B7}"/>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8" name="Date Placeholder 7">
            <a:extLst>
              <a:ext uri="{FF2B5EF4-FFF2-40B4-BE49-F238E27FC236}">
                <a16:creationId xmlns:a16="http://schemas.microsoft.com/office/drawing/2014/main" id="{72A87CAE-CCB7-1D25-FB55-481BF9AFAA5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557013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D01F5-F0CD-56B7-5381-79220A573076}"/>
              </a:ext>
            </a:extLst>
          </p:cNvPr>
          <p:cNvSpPr>
            <a:spLocks noGrp="1"/>
          </p:cNvSpPr>
          <p:nvPr>
            <p:ph type="ctrTitle"/>
          </p:nvPr>
        </p:nvSpPr>
        <p:spPr/>
        <p:txBody>
          <a:bodyPr/>
          <a:lstStyle/>
          <a:p>
            <a:r>
              <a:rPr lang="en-GB"/>
              <a:t>802.15 liaison</a:t>
            </a:r>
          </a:p>
        </p:txBody>
      </p:sp>
      <p:sp>
        <p:nvSpPr>
          <p:cNvPr id="3" name="Subtitle 2">
            <a:extLst>
              <a:ext uri="{FF2B5EF4-FFF2-40B4-BE49-F238E27FC236}">
                <a16:creationId xmlns:a16="http://schemas.microsoft.com/office/drawing/2014/main" id="{B72FA50D-85AC-ADB7-AA7B-9EC3D1088B77}"/>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32750545-9794-9AF8-A294-2EBC43841F2D}"/>
              </a:ext>
            </a:extLst>
          </p:cNvPr>
          <p:cNvSpPr>
            <a:spLocks noGrp="1"/>
          </p:cNvSpPr>
          <p:nvPr>
            <p:ph type="ftr" idx="11"/>
          </p:nvPr>
        </p:nvSpPr>
        <p:spPr/>
        <p:txBody>
          <a:bodyPr/>
          <a:lstStyle/>
          <a:p>
            <a:r>
              <a:rPr lang="en-GB"/>
              <a:t>Ben Rolfe, BCA</a:t>
            </a:r>
          </a:p>
        </p:txBody>
      </p:sp>
      <p:sp>
        <p:nvSpPr>
          <p:cNvPr id="8" name="Slide Number Placeholder 7">
            <a:extLst>
              <a:ext uri="{FF2B5EF4-FFF2-40B4-BE49-F238E27FC236}">
                <a16:creationId xmlns:a16="http://schemas.microsoft.com/office/drawing/2014/main" id="{53BF75A9-335D-328E-CB44-0CBF105BAD39}"/>
              </a:ext>
            </a:extLst>
          </p:cNvPr>
          <p:cNvSpPr>
            <a:spLocks noGrp="1"/>
          </p:cNvSpPr>
          <p:nvPr>
            <p:ph type="sldNum" idx="12"/>
          </p:nvPr>
        </p:nvSpPr>
        <p:spPr/>
        <p:txBody>
          <a:bodyPr/>
          <a:lstStyle/>
          <a:p>
            <a:r>
              <a:rPr lang="en-GB"/>
              <a:t>Slide </a:t>
            </a:r>
            <a:fld id="{DE40C9FC-4879-4F20-9ECA-A574A90476B7}" type="slidenum">
              <a:rPr lang="en-GB" smtClean="0"/>
              <a:pPr/>
              <a:t>59</a:t>
            </a:fld>
            <a:endParaRPr lang="en-GB"/>
          </a:p>
        </p:txBody>
      </p:sp>
      <p:sp>
        <p:nvSpPr>
          <p:cNvPr id="9" name="Date Placeholder 8">
            <a:extLst>
              <a:ext uri="{FF2B5EF4-FFF2-40B4-BE49-F238E27FC236}">
                <a16:creationId xmlns:a16="http://schemas.microsoft.com/office/drawing/2014/main" id="{3B4D23BA-FC8E-D068-82C5-247B6AB0CA10}"/>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1538919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57A9A-678F-73FA-4109-8708ECFD053F}"/>
              </a:ext>
            </a:extLst>
          </p:cNvPr>
          <p:cNvSpPr>
            <a:spLocks noGrp="1"/>
          </p:cNvSpPr>
          <p:nvPr>
            <p:ph type="ctrTitle"/>
          </p:nvPr>
        </p:nvSpPr>
        <p:spPr/>
        <p:txBody>
          <a:bodyPr/>
          <a:lstStyle/>
          <a:p>
            <a:r>
              <a:rPr lang="en-GB"/>
              <a:t>ARC SC (Architecture)</a:t>
            </a:r>
          </a:p>
        </p:txBody>
      </p:sp>
      <p:sp>
        <p:nvSpPr>
          <p:cNvPr id="3" name="Subtitle 2">
            <a:extLst>
              <a:ext uri="{FF2B5EF4-FFF2-40B4-BE49-F238E27FC236}">
                <a16:creationId xmlns:a16="http://schemas.microsoft.com/office/drawing/2014/main" id="{C47226E4-F805-1CF1-FF82-AECBBDA9A90E}"/>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3B6A0EC4-364C-5F2F-51A1-DB0C5081F031}"/>
              </a:ext>
            </a:extLst>
          </p:cNvPr>
          <p:cNvSpPr>
            <a:spLocks noGrp="1"/>
          </p:cNvSpPr>
          <p:nvPr>
            <p:ph type="ftr" idx="11"/>
          </p:nvPr>
        </p:nvSpPr>
        <p:spPr/>
        <p:txBody>
          <a:bodyPr/>
          <a:lstStyle/>
          <a:p>
            <a:r>
              <a:rPr lang="en-GB"/>
              <a:t>Mark Hamilton, Ruckus/CommScope</a:t>
            </a:r>
          </a:p>
        </p:txBody>
      </p:sp>
      <p:sp>
        <p:nvSpPr>
          <p:cNvPr id="8" name="Slide Number Placeholder 7">
            <a:extLst>
              <a:ext uri="{FF2B5EF4-FFF2-40B4-BE49-F238E27FC236}">
                <a16:creationId xmlns:a16="http://schemas.microsoft.com/office/drawing/2014/main" id="{4571C3CA-13CF-8D19-D71B-2DE36B6DCCDC}"/>
              </a:ext>
            </a:extLst>
          </p:cNvPr>
          <p:cNvSpPr>
            <a:spLocks noGrp="1"/>
          </p:cNvSpPr>
          <p:nvPr>
            <p:ph type="sldNum" idx="12"/>
          </p:nvPr>
        </p:nvSpPr>
        <p:spPr/>
        <p:txBody>
          <a:bodyPr/>
          <a:lstStyle/>
          <a:p>
            <a:r>
              <a:rPr lang="en-GB"/>
              <a:t>Slide </a:t>
            </a:r>
            <a:fld id="{DE40C9FC-4879-4F20-9ECA-A574A90476B7}" type="slidenum">
              <a:rPr lang="en-GB" smtClean="0"/>
              <a:pPr/>
              <a:t>6</a:t>
            </a:fld>
            <a:endParaRPr lang="en-GB"/>
          </a:p>
        </p:txBody>
      </p:sp>
      <p:sp>
        <p:nvSpPr>
          <p:cNvPr id="9" name="Date Placeholder 8">
            <a:extLst>
              <a:ext uri="{FF2B5EF4-FFF2-40B4-BE49-F238E27FC236}">
                <a16:creationId xmlns:a16="http://schemas.microsoft.com/office/drawing/2014/main" id="{A8973B4B-5685-651C-38AE-50245D03332E}"/>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2253930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a:t>
            </a:r>
            <a:r>
              <a:rPr lang="en-US">
                <a:latin typeface="Times New Roman" charset="0"/>
              </a:rPr>
              <a:t>– September </a:t>
            </a:r>
            <a:r>
              <a:rPr lang="en-US" dirty="0">
                <a:latin typeface="Times New Roman" charset="0"/>
              </a:rPr>
              <a:t>2025</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17 September 2025</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9" name="Table 8"/>
          <p:cNvGraphicFramePr>
            <a:graphicFrameLocks noGrp="1"/>
          </p:cNvGraphicFramePr>
          <p:nvPr>
            <p:extLst>
              <p:ext uri="{D42A27DB-BD31-4B8C-83A1-F6EECF244321}">
                <p14:modId xmlns:p14="http://schemas.microsoft.com/office/powerpoint/2010/main" val="3745824140"/>
              </p:ext>
            </p:extLst>
          </p:nvPr>
        </p:nvGraphicFramePr>
        <p:xfrm>
          <a:off x="3048000" y="4191000"/>
          <a:ext cx="8305801" cy="760341"/>
        </p:xfrm>
        <a:graphic>
          <a:graphicData uri="http://schemas.openxmlformats.org/drawingml/2006/table">
            <a:tbl>
              <a:tblPr firstRow="1" bandRow="1">
                <a:tableStyleId>{5940675A-B579-460E-94D1-54222C63F5DA}</a:tableStyleId>
              </a:tblPr>
              <a:tblGrid>
                <a:gridCol w="16002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2514601">
                  <a:extLst>
                    <a:ext uri="{9D8B030D-6E8A-4147-A177-3AD203B41FA5}">
                      <a16:colId xmlns:a16="http://schemas.microsoft.com/office/drawing/2014/main" val="20004"/>
                    </a:ext>
                  </a:extLst>
                </a:gridCol>
              </a:tblGrid>
              <a:tr h="389501">
                <a:tc>
                  <a:txBody>
                    <a:bodyPr/>
                    <a:lstStyle/>
                    <a:p>
                      <a:r>
                        <a:rPr lang="en-US" sz="1400" b="1" dirty="0"/>
                        <a:t>Name</a:t>
                      </a:r>
                    </a:p>
                  </a:txBody>
                  <a:tcPr/>
                </a:tc>
                <a:tc>
                  <a:txBody>
                    <a:bodyPr/>
                    <a:lstStyle/>
                    <a:p>
                      <a:r>
                        <a:rPr lang="en-US" sz="1400" b="1" dirty="0"/>
                        <a:t>Company</a:t>
                      </a:r>
                    </a:p>
                  </a:txBody>
                  <a:tcPr/>
                </a:tc>
                <a:tc>
                  <a:txBody>
                    <a:bodyPr/>
                    <a:lstStyle/>
                    <a:p>
                      <a:r>
                        <a:rPr lang="en-US" sz="1400" b="1" dirty="0"/>
                        <a:t>Address</a:t>
                      </a:r>
                    </a:p>
                  </a:txBody>
                  <a:tcPr/>
                </a:tc>
                <a:tc>
                  <a:txBody>
                    <a:bodyPr/>
                    <a:lstStyle/>
                    <a:p>
                      <a:r>
                        <a:rPr lang="en-US" sz="1400" b="1" dirty="0"/>
                        <a:t>Phone</a:t>
                      </a:r>
                    </a:p>
                  </a:txBody>
                  <a:tcPr/>
                </a:tc>
                <a:tc>
                  <a:txBody>
                    <a:bodyPr/>
                    <a:lstStyle/>
                    <a:p>
                      <a:r>
                        <a:rPr lang="en-US" sz="1400" b="1" dirty="0"/>
                        <a:t>Email</a:t>
                      </a:r>
                    </a:p>
                  </a:txBody>
                  <a:tcPr/>
                </a:tc>
                <a:extLst>
                  <a:ext uri="{0D108BD9-81ED-4DB2-BD59-A6C34878D82A}">
                    <a16:rowId xmlns:a16="http://schemas.microsoft.com/office/drawing/2014/main" val="10000"/>
                  </a:ext>
                </a:extLst>
              </a:tr>
              <a:tr h="370840">
                <a:tc>
                  <a:txBody>
                    <a:bodyPr/>
                    <a:lstStyle/>
                    <a:p>
                      <a:r>
                        <a:rPr lang="en-US" sz="1400" dirty="0"/>
                        <a:t>Edward Au</a:t>
                      </a:r>
                    </a:p>
                  </a:txBody>
                  <a:tcPr/>
                </a:tc>
                <a:tc>
                  <a:txBody>
                    <a:bodyPr/>
                    <a:lstStyle/>
                    <a:p>
                      <a:r>
                        <a:rPr lang="en-US" sz="1400" dirty="0"/>
                        <a:t>Huawei Technologies</a:t>
                      </a:r>
                    </a:p>
                  </a:txBody>
                  <a:tcPr/>
                </a:tc>
                <a:tc>
                  <a:txBody>
                    <a:bodyPr/>
                    <a:lstStyle/>
                    <a:p>
                      <a:endParaRPr lang="en-US" sz="1400" dirty="0"/>
                    </a:p>
                  </a:txBody>
                  <a:tcPr/>
                </a:tc>
                <a:tc>
                  <a:txBody>
                    <a:bodyPr/>
                    <a:lstStyle/>
                    <a:p>
                      <a:endParaRPr lang="en-US" sz="1400" dirty="0"/>
                    </a:p>
                  </a:txBody>
                  <a:tcPr/>
                </a:tc>
                <a:tc>
                  <a:txBody>
                    <a:bodyPr/>
                    <a:lstStyle/>
                    <a:p>
                      <a:r>
                        <a:rPr lang="en-US" sz="1400" dirty="0"/>
                        <a:t>edward.ks.au@gmail.com</a:t>
                      </a:r>
                    </a:p>
                  </a:txBody>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1037B848-151C-1806-4318-B7EC42387BD0}"/>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6A1C2105-A0E9-A297-E504-FF2A1120C22D}"/>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4" name="Date Placeholder 3">
            <a:extLst>
              <a:ext uri="{FF2B5EF4-FFF2-40B4-BE49-F238E27FC236}">
                <a16:creationId xmlns:a16="http://schemas.microsoft.com/office/drawing/2014/main" id="{AA5EA07E-8CF9-4671-67F1-C71CDF05497D}"/>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23277829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 August 2025</a:t>
            </a:r>
          </a:p>
          <a:p>
            <a:pPr lvl="1" algn="just">
              <a:spcBef>
                <a:spcPts val="300"/>
              </a:spcBef>
              <a:buFont typeface="Arial" panose="020B0604020202020204" pitchFamily="34" charset="0"/>
              <a:buChar char="•"/>
            </a:pPr>
            <a:r>
              <a:rPr lang="en-US" altLang="en-US" sz="1800" dirty="0"/>
              <a:t>71 voters (including 10 on LMSC)</a:t>
            </a:r>
          </a:p>
          <a:p>
            <a:pPr lvl="1" algn="just">
              <a:spcBef>
                <a:spcPts val="300"/>
              </a:spcBef>
              <a:buFont typeface="Arial" panose="020B0604020202020204" pitchFamily="34" charset="0"/>
              <a:buChar char="•"/>
            </a:pPr>
            <a:r>
              <a:rPr lang="en-US" altLang="en-US" sz="1800" dirty="0"/>
              <a:t>7 nearly voters</a:t>
            </a:r>
          </a:p>
          <a:p>
            <a:pPr lvl="1" algn="just">
              <a:spcBef>
                <a:spcPts val="300"/>
              </a:spcBef>
              <a:buFont typeface="Arial" panose="020B0604020202020204" pitchFamily="34" charset="0"/>
              <a:buChar char="•"/>
            </a:pPr>
            <a:r>
              <a:rPr lang="en-US" altLang="en-US" sz="1800" dirty="0"/>
              <a:t>11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Gaurav </a:t>
            </a:r>
            <a:r>
              <a:rPr lang="en-US" altLang="en-US" sz="1800" dirty="0" err="1"/>
              <a:t>Patwardhan</a:t>
            </a:r>
            <a:r>
              <a:rPr lang="en-US" altLang="en-US" sz="1800" dirty="0"/>
              <a:t> (Hewlett Packard Enterprise)</a:t>
            </a:r>
          </a:p>
          <a:p>
            <a:pPr lvl="1" algn="just">
              <a:spcBef>
                <a:spcPts val="300"/>
              </a:spcBef>
              <a:buFont typeface="Arial" panose="020B0604020202020204" pitchFamily="34" charset="0"/>
              <a:buChar char="•"/>
            </a:pPr>
            <a:r>
              <a:rPr lang="en-US" altLang="en-US" sz="1800" dirty="0"/>
              <a:t>Co-Vice Chair:  Al Petrick (Jones-Petrick Associates)</a:t>
            </a:r>
          </a:p>
          <a:p>
            <a:pPr lvl="1" algn="just">
              <a:spcBef>
                <a:spcPts val="300"/>
              </a:spcBef>
              <a:buFont typeface="Arial" panose="020B0604020202020204" pitchFamily="34" charset="0"/>
              <a:buChar char="•"/>
            </a:pPr>
            <a:r>
              <a:rPr lang="en-US" altLang="en-US" sz="1800" dirty="0"/>
              <a:t>Secretary:  </a:t>
            </a:r>
            <a:r>
              <a:rPr lang="en-US" altLang="en-US" sz="1800" dirty="0" err="1"/>
              <a:t>Chenhe</a:t>
            </a:r>
            <a:r>
              <a:rPr lang="en-US" altLang="en-US" sz="1800" dirty="0"/>
              <a:t> Ji (Huawei Technologies)</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131F7D79-159C-6059-4FBE-05B97D8BB9F0}"/>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09289229-6DC7-4CE8-F4C9-D8F97E3531AA}"/>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5" name="Date Placeholder 4">
            <a:extLst>
              <a:ext uri="{FF2B5EF4-FFF2-40B4-BE49-F238E27FC236}">
                <a16:creationId xmlns:a16="http://schemas.microsoft.com/office/drawing/2014/main" id="{915D06DB-B139-4604-ADEE-C3573C579BC2}"/>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8533617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2025 July plenary</a:t>
            </a:r>
          </a:p>
        </p:txBody>
      </p:sp>
      <p:sp>
        <p:nvSpPr>
          <p:cNvPr id="10" name="Content Placeholder 2"/>
          <p:cNvSpPr>
            <a:spLocks noGrp="1"/>
          </p:cNvSpPr>
          <p:nvPr>
            <p:ph idx="1"/>
          </p:nvPr>
        </p:nvSpPr>
        <p:spPr>
          <a:xfrm>
            <a:off x="838200" y="1524000"/>
            <a:ext cx="10363200" cy="4571999"/>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endParaRPr lang="en-US" altLang="en-US" sz="2200" dirty="0"/>
          </a:p>
          <a:p>
            <a:pPr algn="just">
              <a:spcBef>
                <a:spcPts val="1800"/>
              </a:spcBef>
              <a:buFont typeface="Arial" panose="020B0604020202020204" pitchFamily="34" charset="0"/>
              <a:buChar char="•"/>
            </a:pPr>
            <a:r>
              <a:rPr lang="en-US" altLang="en-US" sz="2200" dirty="0"/>
              <a:t>Approved the following IEEE 802 LMSC submissions:</a:t>
            </a:r>
          </a:p>
          <a:p>
            <a:pPr lvl="1" algn="just">
              <a:buFont typeface="Arial" panose="020B0604020202020204" pitchFamily="34" charset="0"/>
              <a:buChar char="•"/>
            </a:pPr>
            <a:r>
              <a:rPr lang="en-US" sz="1600" dirty="0"/>
              <a:t>EC RSPG:  </a:t>
            </a:r>
            <a:r>
              <a:rPr lang="en-US" sz="1600" dirty="0">
                <a:hlinkClick r:id="rId4"/>
              </a:rPr>
              <a:t>Draft RSPG Opinion on Long-term vision for the upper 6 GHz band</a:t>
            </a:r>
            <a:endParaRPr lang="en-US" sz="1600" dirty="0"/>
          </a:p>
          <a:p>
            <a:pPr lvl="1" algn="just">
              <a:buFont typeface="Arial" panose="020B0604020202020204" pitchFamily="34" charset="0"/>
              <a:buChar char="•"/>
            </a:pPr>
            <a:r>
              <a:rPr lang="en-US" sz="1600" dirty="0"/>
              <a:t>Nigeria NCC:  </a:t>
            </a:r>
            <a:r>
              <a:rPr lang="en-US" sz="1600" dirty="0">
                <a:hlinkClick r:id="rId5"/>
              </a:rPr>
              <a:t>Regulatory Guidelines for the use of the lower part of the 6 GHz (5925 – 6425) MHz band in Nigeria</a:t>
            </a:r>
            <a:endParaRPr lang="en-US" sz="1600" dirty="0"/>
          </a:p>
          <a:p>
            <a:pPr lvl="1" algn="just">
              <a:buFont typeface="Arial" panose="020B0604020202020204" pitchFamily="34" charset="0"/>
              <a:buChar char="•"/>
            </a:pPr>
            <a:r>
              <a:rPr lang="en-US" sz="1600" dirty="0"/>
              <a:t>CEPT ECC PT1 #82:   </a:t>
            </a:r>
            <a:r>
              <a:rPr lang="en-US" sz="1600" dirty="0">
                <a:hlinkClick r:id="rId6"/>
              </a:rPr>
              <a:t>A submission related to the upper 6 GHz band studies - protection of WAS/RLAN</a:t>
            </a:r>
            <a:endParaRPr lang="en-US" sz="1600" dirty="0"/>
          </a:p>
          <a:p>
            <a:pPr algn="just">
              <a:spcBef>
                <a:spcPts val="2400"/>
              </a:spcBef>
              <a:spcAft>
                <a:spcPts val="600"/>
              </a:spcAft>
              <a:buFont typeface="Arial" panose="020B0604020202020204" pitchFamily="34" charset="0"/>
              <a:buChar char="•"/>
            </a:pPr>
            <a:r>
              <a:rPr lang="en-US" altLang="en-US" sz="2200" dirty="0">
                <a:latin typeface="+mj-lt"/>
              </a:rPr>
              <a:t>Discussed the latest topics related to spectrum and regulation i</a:t>
            </a:r>
            <a:r>
              <a:rPr lang="en-US" altLang="en-US" sz="2200" dirty="0"/>
              <a:t>n Europe, North America, and Asia Pacific.</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7ED1E4A1-3B59-EB0E-6E64-3CDCF4BA37BD}"/>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C3DCFA59-3B4B-2587-0884-EED24B773175}"/>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5" name="Date Placeholder 4">
            <a:extLst>
              <a:ext uri="{FF2B5EF4-FFF2-40B4-BE49-F238E27FC236}">
                <a16:creationId xmlns:a16="http://schemas.microsoft.com/office/drawing/2014/main" id="{284338CA-C9C3-0FE7-71E4-5CC5DFCA42DF}"/>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35910365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Reviewed the following consultation:</a:t>
            </a:r>
          </a:p>
          <a:p>
            <a:pPr marL="630238" marR="117475" lvl="1" indent="-230188" algn="just">
              <a:spcBef>
                <a:spcPts val="600"/>
              </a:spcBef>
              <a:buFont typeface="Times New Roman" pitchFamily="16" charset="0"/>
              <a:buChar char="•"/>
              <a:tabLst>
                <a:tab pos="230188" algn="l"/>
              </a:tabLst>
            </a:pPr>
            <a:r>
              <a:rPr lang="en-US" sz="1600" dirty="0"/>
              <a:t>Belgium BIPT:  </a:t>
            </a:r>
            <a:r>
              <a:rPr lang="en-US" sz="1600" dirty="0">
                <a:hlinkClick r:id="rId3"/>
              </a:rPr>
              <a:t>Consultation on the draft decision radio interfaces related to short-range devices</a:t>
            </a:r>
            <a:endParaRPr lang="en-GB" sz="1600" u="sng" dirty="0"/>
          </a:p>
          <a:p>
            <a:pPr marL="630238" marR="117475" lvl="1" indent="-230188" algn="just">
              <a:spcBef>
                <a:spcPts val="600"/>
              </a:spcBef>
              <a:buFont typeface="Times New Roman" pitchFamily="16" charset="0"/>
              <a:buChar char="•"/>
              <a:tabLst>
                <a:tab pos="230188" algn="l"/>
              </a:tabLst>
            </a:pPr>
            <a:r>
              <a:rPr lang="en-US" sz="1600" dirty="0"/>
              <a:t>Japan MIC:  </a:t>
            </a:r>
            <a:r>
              <a:rPr lang="en-US" sz="1600" dirty="0">
                <a:hlinkClick r:id="rId4"/>
              </a:rPr>
              <a:t>Frequency Reorganization Action Plan (2025 Edition) (Draft)</a:t>
            </a:r>
            <a:endParaRPr lang="en-US" sz="1400" dirty="0"/>
          </a:p>
          <a:p>
            <a:pPr algn="just">
              <a:spcBef>
                <a:spcPts val="1800"/>
              </a:spcBef>
              <a:buFont typeface="Arial" panose="020B0604020202020204" pitchFamily="34" charset="0"/>
              <a:buChar char="•"/>
            </a:pPr>
            <a:r>
              <a:rPr lang="en-US" altLang="en-US" sz="2200" dirty="0">
                <a:cs typeface="Arial" panose="020B0604020202020204" pitchFamily="34" charset="0"/>
              </a:rPr>
              <a:t>Discussed the latest topics related to spectrum and regulation in Europe, North America, and Asia Pacific</a:t>
            </a:r>
          </a:p>
          <a:p>
            <a:pPr marL="625475" lvl="1" indent="-173038" algn="just">
              <a:spcBef>
                <a:spcPts val="600"/>
              </a:spcBef>
              <a:buFont typeface="Arial" panose="020B0604020202020204" pitchFamily="34" charset="0"/>
              <a:buChar char="•"/>
            </a:pPr>
            <a:endParaRPr lang="en-US" altLang="en-US" sz="1600" dirty="0">
              <a:cs typeface="Arial" panose="020B0604020202020204" pitchFamily="34" charset="0"/>
            </a:endParaRPr>
          </a:p>
          <a:p>
            <a:pPr algn="just">
              <a:spcBef>
                <a:spcPts val="1800"/>
              </a:spcBef>
              <a:buFont typeface="Arial" panose="020B0604020202020204" pitchFamily="34" charset="0"/>
              <a:buChar char="•"/>
            </a:pPr>
            <a:endParaRPr lang="en-US" altLang="en-US" sz="2200" dirty="0">
              <a:cs typeface="Arial" panose="020B0604020202020204" pitchFamily="34" charset="0"/>
            </a:endParaRP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2E3C0A4D-863D-0C42-D4DE-FA1BDC702F4E}"/>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918C5E20-8E07-89FF-428C-2D6DEE69A7A6}"/>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5" name="Date Placeholder 4">
            <a:extLst>
              <a:ext uri="{FF2B5EF4-FFF2-40B4-BE49-F238E27FC236}">
                <a16:creationId xmlns:a16="http://schemas.microsoft.com/office/drawing/2014/main" id="{D9FE3C96-811B-B733-0908-6DB8A9B5E525}"/>
              </a:ext>
            </a:extLst>
          </p:cNvPr>
          <p:cNvSpPr>
            <a:spLocks noGrp="1"/>
          </p:cNvSpPr>
          <p:nvPr>
            <p:ph type="dt" idx="15"/>
          </p:nvPr>
        </p:nvSpPr>
        <p:spPr/>
        <p:txBody>
          <a:bodyPr/>
          <a:lstStyle/>
          <a:p>
            <a:r>
              <a:rPr lang="en-US"/>
              <a:t>September 2025</a:t>
            </a:r>
            <a:endParaRPr lang="en-GB" dirty="0"/>
          </a:p>
        </p:txBody>
      </p:sp>
    </p:spTree>
    <p:extLst>
      <p:ext uri="{BB962C8B-B14F-4D97-AF65-F5344CB8AC3E}">
        <p14:creationId xmlns:p14="http://schemas.microsoft.com/office/powerpoint/2010/main" val="19260625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181C8-CDD0-D9B6-CFD2-07411CF6889D}"/>
              </a:ext>
            </a:extLst>
          </p:cNvPr>
          <p:cNvSpPr>
            <a:spLocks noGrp="1"/>
          </p:cNvSpPr>
          <p:nvPr>
            <p:ph type="ctrTitle"/>
          </p:nvPr>
        </p:nvSpPr>
        <p:spPr/>
        <p:txBody>
          <a:bodyPr/>
          <a:lstStyle/>
          <a:p>
            <a:r>
              <a:rPr lang="en-GB"/>
              <a:t>802.24 liaison</a:t>
            </a:r>
          </a:p>
        </p:txBody>
      </p:sp>
      <p:sp>
        <p:nvSpPr>
          <p:cNvPr id="3" name="Subtitle 2">
            <a:extLst>
              <a:ext uri="{FF2B5EF4-FFF2-40B4-BE49-F238E27FC236}">
                <a16:creationId xmlns:a16="http://schemas.microsoft.com/office/drawing/2014/main" id="{F4D9E716-5C25-A74E-6BF1-02B357400C58}"/>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EE826780-8B0F-A698-4136-4B9C2AD7DF50}"/>
              </a:ext>
            </a:extLst>
          </p:cNvPr>
          <p:cNvSpPr>
            <a:spLocks noGrp="1"/>
          </p:cNvSpPr>
          <p:nvPr>
            <p:ph type="ftr" idx="11"/>
          </p:nvPr>
        </p:nvSpPr>
        <p:spPr/>
        <p:txBody>
          <a:bodyPr/>
          <a:lstStyle/>
          <a:p>
            <a:r>
              <a:rPr lang="en-GB"/>
              <a:t>Tim Godfrey, EPRI</a:t>
            </a:r>
          </a:p>
        </p:txBody>
      </p:sp>
      <p:sp>
        <p:nvSpPr>
          <p:cNvPr id="8" name="Slide Number Placeholder 7">
            <a:extLst>
              <a:ext uri="{FF2B5EF4-FFF2-40B4-BE49-F238E27FC236}">
                <a16:creationId xmlns:a16="http://schemas.microsoft.com/office/drawing/2014/main" id="{48DA502F-6F46-730A-22D1-38EF0E344659}"/>
              </a:ext>
            </a:extLst>
          </p:cNvPr>
          <p:cNvSpPr>
            <a:spLocks noGrp="1"/>
          </p:cNvSpPr>
          <p:nvPr>
            <p:ph type="sldNum" idx="12"/>
          </p:nvPr>
        </p:nvSpPr>
        <p:spPr/>
        <p:txBody>
          <a:bodyPr/>
          <a:lstStyle/>
          <a:p>
            <a:r>
              <a:rPr lang="en-GB"/>
              <a:t>Slide </a:t>
            </a:r>
            <a:fld id="{DE40C9FC-4879-4F20-9ECA-A574A90476B7}" type="slidenum">
              <a:rPr lang="en-GB" smtClean="0"/>
              <a:pPr/>
              <a:t>64</a:t>
            </a:fld>
            <a:endParaRPr lang="en-GB"/>
          </a:p>
        </p:txBody>
      </p:sp>
      <p:sp>
        <p:nvSpPr>
          <p:cNvPr id="9" name="Date Placeholder 8">
            <a:extLst>
              <a:ext uri="{FF2B5EF4-FFF2-40B4-BE49-F238E27FC236}">
                <a16:creationId xmlns:a16="http://schemas.microsoft.com/office/drawing/2014/main" id="{B9CB86A0-B35F-1FFA-A299-03A11FB085D0}"/>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33316356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AC096-4192-4E61-CE1B-854A621DFDF8}"/>
              </a:ext>
            </a:extLst>
          </p:cNvPr>
          <p:cNvSpPr>
            <a:spLocks noGrp="1"/>
          </p:cNvSpPr>
          <p:nvPr>
            <p:ph type="ctrTitle"/>
          </p:nvPr>
        </p:nvSpPr>
        <p:spPr/>
        <p:txBody>
          <a:bodyPr/>
          <a:lstStyle/>
          <a:p>
            <a:r>
              <a:rPr lang="en-GB"/>
              <a:t>802c status</a:t>
            </a:r>
          </a:p>
        </p:txBody>
      </p:sp>
      <p:sp>
        <p:nvSpPr>
          <p:cNvPr id="3" name="Subtitle 2">
            <a:extLst>
              <a:ext uri="{FF2B5EF4-FFF2-40B4-BE49-F238E27FC236}">
                <a16:creationId xmlns:a16="http://schemas.microsoft.com/office/drawing/2014/main" id="{8FF26BF3-DEB7-37F3-40A6-40859269B314}"/>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D7A1EA66-F9EE-0797-95E9-B30B663473E6}"/>
              </a:ext>
            </a:extLst>
          </p:cNvPr>
          <p:cNvSpPr>
            <a:spLocks noGrp="1"/>
          </p:cNvSpPr>
          <p:nvPr>
            <p:ph type="ftr" idx="11"/>
          </p:nvPr>
        </p:nvSpPr>
        <p:spPr/>
        <p:txBody>
          <a:bodyPr/>
          <a:lstStyle/>
          <a:p>
            <a:r>
              <a:rPr lang="en-GB"/>
              <a:t>Joseph Levy, InterDigital</a:t>
            </a:r>
          </a:p>
        </p:txBody>
      </p:sp>
      <p:sp>
        <p:nvSpPr>
          <p:cNvPr id="8" name="Slide Number Placeholder 7">
            <a:extLst>
              <a:ext uri="{FF2B5EF4-FFF2-40B4-BE49-F238E27FC236}">
                <a16:creationId xmlns:a16="http://schemas.microsoft.com/office/drawing/2014/main" id="{CF5230AF-8296-4612-E361-AFA2983A5B45}"/>
              </a:ext>
            </a:extLst>
          </p:cNvPr>
          <p:cNvSpPr>
            <a:spLocks noGrp="1"/>
          </p:cNvSpPr>
          <p:nvPr>
            <p:ph type="sldNum" idx="12"/>
          </p:nvPr>
        </p:nvSpPr>
        <p:spPr/>
        <p:txBody>
          <a:bodyPr/>
          <a:lstStyle/>
          <a:p>
            <a:r>
              <a:rPr lang="en-GB"/>
              <a:t>Slide </a:t>
            </a:r>
            <a:fld id="{DE40C9FC-4879-4F20-9ECA-A574A90476B7}" type="slidenum">
              <a:rPr lang="en-GB" smtClean="0"/>
              <a:pPr/>
              <a:t>65</a:t>
            </a:fld>
            <a:endParaRPr lang="en-GB"/>
          </a:p>
        </p:txBody>
      </p:sp>
      <p:sp>
        <p:nvSpPr>
          <p:cNvPr id="9" name="Date Placeholder 8">
            <a:extLst>
              <a:ext uri="{FF2B5EF4-FFF2-40B4-BE49-F238E27FC236}">
                <a16:creationId xmlns:a16="http://schemas.microsoft.com/office/drawing/2014/main" id="{25DEB433-7A7F-E626-8B00-18C1A4F668C7}"/>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3370642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5DE3-0412-0250-1678-37FEF905E668}"/>
              </a:ext>
            </a:extLst>
          </p:cNvPr>
          <p:cNvSpPr>
            <a:spLocks noGrp="1"/>
          </p:cNvSpPr>
          <p:nvPr>
            <p:ph type="ctrTitle"/>
          </p:nvPr>
        </p:nvSpPr>
        <p:spPr/>
        <p:txBody>
          <a:bodyPr/>
          <a:lstStyle/>
          <a:p>
            <a:r>
              <a:rPr lang="en-GB"/>
              <a:t>Coex SC (Coexistence)</a:t>
            </a:r>
          </a:p>
        </p:txBody>
      </p:sp>
      <p:sp>
        <p:nvSpPr>
          <p:cNvPr id="3" name="Subtitle 2">
            <a:extLst>
              <a:ext uri="{FF2B5EF4-FFF2-40B4-BE49-F238E27FC236}">
                <a16:creationId xmlns:a16="http://schemas.microsoft.com/office/drawing/2014/main" id="{552E00BF-D178-4842-2D3E-C94A9B2228B5}"/>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3664EDF3-1218-D0F3-CEA6-4295A3C227A8}"/>
              </a:ext>
            </a:extLst>
          </p:cNvPr>
          <p:cNvSpPr>
            <a:spLocks noGrp="1"/>
          </p:cNvSpPr>
          <p:nvPr>
            <p:ph type="ftr" idx="11"/>
          </p:nvPr>
        </p:nvSpPr>
        <p:spPr/>
        <p:txBody>
          <a:bodyPr/>
          <a:lstStyle/>
          <a:p>
            <a:r>
              <a:rPr lang="en-GB"/>
              <a:t>Marc Emmelmann, Self</a:t>
            </a:r>
          </a:p>
        </p:txBody>
      </p:sp>
      <p:sp>
        <p:nvSpPr>
          <p:cNvPr id="8" name="Slide Number Placeholder 7">
            <a:extLst>
              <a:ext uri="{FF2B5EF4-FFF2-40B4-BE49-F238E27FC236}">
                <a16:creationId xmlns:a16="http://schemas.microsoft.com/office/drawing/2014/main" id="{4951E6FB-E6D9-3582-AAE9-CE445D8BD3EF}"/>
              </a:ext>
            </a:extLst>
          </p:cNvPr>
          <p:cNvSpPr>
            <a:spLocks noGrp="1"/>
          </p:cNvSpPr>
          <p:nvPr>
            <p:ph type="sldNum" idx="12"/>
          </p:nvPr>
        </p:nvSpPr>
        <p:spPr/>
        <p:txBody>
          <a:bodyPr/>
          <a:lstStyle/>
          <a:p>
            <a:r>
              <a:rPr lang="en-GB"/>
              <a:t>Slide </a:t>
            </a:r>
            <a:fld id="{DE40C9FC-4879-4F20-9ECA-A574A90476B7}" type="slidenum">
              <a:rPr lang="en-GB" smtClean="0"/>
              <a:pPr/>
              <a:t>7</a:t>
            </a:fld>
            <a:endParaRPr lang="en-GB"/>
          </a:p>
        </p:txBody>
      </p:sp>
      <p:sp>
        <p:nvSpPr>
          <p:cNvPr id="9" name="Date Placeholder 8">
            <a:extLst>
              <a:ext uri="{FF2B5EF4-FFF2-40B4-BE49-F238E27FC236}">
                <a16:creationId xmlns:a16="http://schemas.microsoft.com/office/drawing/2014/main" id="{48F4840A-310E-C3DA-B0E3-F1D63BF7044D}"/>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148200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1621E-E699-5EFB-4EB4-DD9F4D056D3A}"/>
              </a:ext>
            </a:extLst>
          </p:cNvPr>
          <p:cNvSpPr>
            <a:spLocks noGrp="1"/>
          </p:cNvSpPr>
          <p:nvPr>
            <p:ph type="ctrTitle"/>
          </p:nvPr>
        </p:nvSpPr>
        <p:spPr/>
        <p:txBody>
          <a:bodyPr/>
          <a:lstStyle/>
          <a:p>
            <a:r>
              <a:rPr lang="en-GB"/>
              <a:t>PAR Review SC</a:t>
            </a:r>
          </a:p>
        </p:txBody>
      </p:sp>
      <p:sp>
        <p:nvSpPr>
          <p:cNvPr id="3" name="Subtitle 2">
            <a:extLst>
              <a:ext uri="{FF2B5EF4-FFF2-40B4-BE49-F238E27FC236}">
                <a16:creationId xmlns:a16="http://schemas.microsoft.com/office/drawing/2014/main" id="{5CA1FAAE-22A5-C53F-2C20-90C2C42AF25D}"/>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D844C936-C96D-9378-39FF-2E703525DC7A}"/>
              </a:ext>
            </a:extLst>
          </p:cNvPr>
          <p:cNvSpPr>
            <a:spLocks noGrp="1"/>
          </p:cNvSpPr>
          <p:nvPr>
            <p:ph type="ftr" idx="11"/>
          </p:nvPr>
        </p:nvSpPr>
        <p:spPr/>
        <p:txBody>
          <a:bodyPr/>
          <a:lstStyle/>
          <a:p>
            <a:r>
              <a:rPr lang="en-GB"/>
              <a:t>Jon Rosdahl, Qualcomm</a:t>
            </a:r>
          </a:p>
        </p:txBody>
      </p:sp>
      <p:sp>
        <p:nvSpPr>
          <p:cNvPr id="8" name="Slide Number Placeholder 7">
            <a:extLst>
              <a:ext uri="{FF2B5EF4-FFF2-40B4-BE49-F238E27FC236}">
                <a16:creationId xmlns:a16="http://schemas.microsoft.com/office/drawing/2014/main" id="{471036B4-2CF9-D08D-ED08-EB2C5247AE7F}"/>
              </a:ext>
            </a:extLst>
          </p:cNvPr>
          <p:cNvSpPr>
            <a:spLocks noGrp="1"/>
          </p:cNvSpPr>
          <p:nvPr>
            <p:ph type="sldNum" idx="12"/>
          </p:nvPr>
        </p:nvSpPr>
        <p:spPr/>
        <p:txBody>
          <a:bodyPr/>
          <a:lstStyle/>
          <a:p>
            <a:r>
              <a:rPr lang="en-GB"/>
              <a:t>Slide </a:t>
            </a:r>
            <a:fld id="{DE40C9FC-4879-4F20-9ECA-A574A90476B7}" type="slidenum">
              <a:rPr lang="en-GB" smtClean="0"/>
              <a:pPr/>
              <a:t>8</a:t>
            </a:fld>
            <a:endParaRPr lang="en-GB"/>
          </a:p>
        </p:txBody>
      </p:sp>
      <p:sp>
        <p:nvSpPr>
          <p:cNvPr id="9" name="Date Placeholder 8">
            <a:extLst>
              <a:ext uri="{FF2B5EF4-FFF2-40B4-BE49-F238E27FC236}">
                <a16:creationId xmlns:a16="http://schemas.microsoft.com/office/drawing/2014/main" id="{C1F1BAA1-D376-7617-8AB1-E5F9979F44FD}"/>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853221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202B3-7B8C-0F96-7AE5-7A1965FE95E2}"/>
              </a:ext>
            </a:extLst>
          </p:cNvPr>
          <p:cNvSpPr>
            <a:spLocks noGrp="1"/>
          </p:cNvSpPr>
          <p:nvPr>
            <p:ph type="ctrTitle"/>
          </p:nvPr>
        </p:nvSpPr>
        <p:spPr/>
        <p:txBody>
          <a:bodyPr/>
          <a:lstStyle/>
          <a:p>
            <a:r>
              <a:rPr lang="en-GB"/>
              <a:t>WNG SC (Wireless Next Generation)</a:t>
            </a:r>
          </a:p>
        </p:txBody>
      </p:sp>
      <p:sp>
        <p:nvSpPr>
          <p:cNvPr id="3" name="Subtitle 2">
            <a:extLst>
              <a:ext uri="{FF2B5EF4-FFF2-40B4-BE49-F238E27FC236}">
                <a16:creationId xmlns:a16="http://schemas.microsoft.com/office/drawing/2014/main" id="{F82130BD-58FF-2AD8-1997-49C5B4D02B1C}"/>
              </a:ext>
            </a:extLst>
          </p:cNvPr>
          <p:cNvSpPr>
            <a:spLocks noGrp="1"/>
          </p:cNvSpPr>
          <p:nvPr>
            <p:ph type="subTitle" idx="1"/>
          </p:nvPr>
        </p:nvSpPr>
        <p:spPr/>
        <p:txBody>
          <a:bodyPr/>
          <a:lstStyle/>
          <a:p>
            <a:r>
              <a:rPr lang="en-GB"/>
              <a:t>No report</a:t>
            </a:r>
          </a:p>
        </p:txBody>
      </p:sp>
      <p:sp>
        <p:nvSpPr>
          <p:cNvPr id="7" name="Footer Placeholder 6">
            <a:extLst>
              <a:ext uri="{FF2B5EF4-FFF2-40B4-BE49-F238E27FC236}">
                <a16:creationId xmlns:a16="http://schemas.microsoft.com/office/drawing/2014/main" id="{F257EBEE-3163-360E-8288-52BB5C9805A9}"/>
              </a:ext>
            </a:extLst>
          </p:cNvPr>
          <p:cNvSpPr>
            <a:spLocks noGrp="1"/>
          </p:cNvSpPr>
          <p:nvPr>
            <p:ph type="ftr" idx="11"/>
          </p:nvPr>
        </p:nvSpPr>
        <p:spPr/>
        <p:txBody>
          <a:bodyPr/>
          <a:lstStyle/>
          <a:p>
            <a:r>
              <a:rPr lang="en-GB"/>
              <a:t>Jim Lansford, DeepSig Inc</a:t>
            </a:r>
          </a:p>
        </p:txBody>
      </p:sp>
      <p:sp>
        <p:nvSpPr>
          <p:cNvPr id="8" name="Slide Number Placeholder 7">
            <a:extLst>
              <a:ext uri="{FF2B5EF4-FFF2-40B4-BE49-F238E27FC236}">
                <a16:creationId xmlns:a16="http://schemas.microsoft.com/office/drawing/2014/main" id="{7C2C6ECA-5EB2-37F0-4E1B-EB3C0F4A09F4}"/>
              </a:ext>
            </a:extLst>
          </p:cNvPr>
          <p:cNvSpPr>
            <a:spLocks noGrp="1"/>
          </p:cNvSpPr>
          <p:nvPr>
            <p:ph type="sldNum" idx="12"/>
          </p:nvPr>
        </p:nvSpPr>
        <p:spPr/>
        <p:txBody>
          <a:bodyPr/>
          <a:lstStyle/>
          <a:p>
            <a:r>
              <a:rPr lang="en-GB"/>
              <a:t>Slide </a:t>
            </a:r>
            <a:fld id="{DE40C9FC-4879-4F20-9ECA-A574A90476B7}" type="slidenum">
              <a:rPr lang="en-GB" smtClean="0"/>
              <a:pPr/>
              <a:t>9</a:t>
            </a:fld>
            <a:endParaRPr lang="en-GB"/>
          </a:p>
        </p:txBody>
      </p:sp>
      <p:sp>
        <p:nvSpPr>
          <p:cNvPr id="9" name="Date Placeholder 8">
            <a:extLst>
              <a:ext uri="{FF2B5EF4-FFF2-40B4-BE49-F238E27FC236}">
                <a16:creationId xmlns:a16="http://schemas.microsoft.com/office/drawing/2014/main" id="{3F4135B9-96CD-00C8-2EAA-D58D62CB4C23}"/>
              </a:ext>
            </a:extLst>
          </p:cNvPr>
          <p:cNvSpPr>
            <a:spLocks noGrp="1"/>
          </p:cNvSpPr>
          <p:nvPr>
            <p:ph type="dt" idx="10"/>
          </p:nvPr>
        </p:nvSpPr>
        <p:spPr/>
        <p:txBody>
          <a:bodyPr/>
          <a:lstStyle/>
          <a:p>
            <a:r>
              <a:rPr lang="en-US"/>
              <a:t>September 2025</a:t>
            </a:r>
            <a:endParaRPr lang="en-GB"/>
          </a:p>
        </p:txBody>
      </p:sp>
    </p:spTree>
    <p:extLst>
      <p:ext uri="{BB962C8B-B14F-4D97-AF65-F5344CB8AC3E}">
        <p14:creationId xmlns:p14="http://schemas.microsoft.com/office/powerpoint/2010/main" val="194845908"/>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3742</Words>
  <Application>Microsoft Office PowerPoint</Application>
  <PresentationFormat>Widescreen</PresentationFormat>
  <Paragraphs>665</Paragraphs>
  <Slides>65</Slides>
  <Notes>27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3" baseType="lpstr">
      <vt:lpstr>ＭＳ Ｐゴシック</vt:lpstr>
      <vt:lpstr>Arial</vt:lpstr>
      <vt:lpstr>Arial Unicode MS</vt:lpstr>
      <vt:lpstr>Asap</vt:lpstr>
      <vt:lpstr>Calibri</vt:lpstr>
      <vt:lpstr>Times New Roman</vt:lpstr>
      <vt:lpstr>Office Theme</vt:lpstr>
      <vt:lpstr>Document</vt:lpstr>
      <vt:lpstr>802.11 WG September 2025 Session Report</vt:lpstr>
      <vt:lpstr>Abstract</vt:lpstr>
      <vt:lpstr>Editors Meeting</vt:lpstr>
      <vt:lpstr>ANA</vt:lpstr>
      <vt:lpstr>AIML SC (AI and ML)</vt:lpstr>
      <vt:lpstr>ARC SC (Architecture)</vt:lpstr>
      <vt:lpstr>Coex SC (Coexistence)</vt:lpstr>
      <vt:lpstr>PAR Review SC</vt:lpstr>
      <vt:lpstr>WNG SC (Wireless Next Generation)</vt:lpstr>
      <vt:lpstr>JTC1 802 SC</vt:lpstr>
      <vt:lpstr>TGmf (Maintenance)</vt:lpstr>
      <vt:lpstr>TGbi (Enhanced Data Privacy)</vt:lpstr>
      <vt:lpstr>TGbn (Ultra High Reliability)</vt:lpstr>
      <vt:lpstr>TGbp (Ambient Power)</vt:lpstr>
      <vt:lpstr>TGbq (Integrated mmWave)</vt:lpstr>
      <vt:lpstr>TGbr (Enhanced Light Communications)</vt:lpstr>
      <vt:lpstr>TGbt (Post Quantum Cryptography)</vt:lpstr>
      <vt:lpstr>AUTO TIG (Automotive)</vt:lpstr>
      <vt:lpstr>UCM TIG (Automotive)</vt:lpstr>
      <vt:lpstr>WFA liaison</vt:lpstr>
      <vt:lpstr>IEEE 802.11-IETF Liaison Report</vt:lpstr>
      <vt:lpstr>Abstract</vt:lpstr>
      <vt:lpstr>IETF Meetings</vt:lpstr>
      <vt:lpstr>IETF- IEEE 802 Liaison Activity  </vt:lpstr>
      <vt:lpstr>IETF protocol use with 802.11 technology</vt:lpstr>
      <vt:lpstr>BOFs at IETF 124 November 1-7, 2025</vt:lpstr>
      <vt:lpstr>IETF/IRTF groups being (re-)chartered</vt:lpstr>
      <vt:lpstr>YANG Model Catalog</vt:lpstr>
      <vt:lpstr>IoT-related work</vt:lpstr>
      <vt:lpstr>IoT-related work (cont.)</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lpstr>Wireless Broadband Alliance (WBA) Liaison Report – September 2025</vt:lpstr>
      <vt:lpstr>WBA ORGANIZATION</vt:lpstr>
      <vt:lpstr>Wireless Broadband Alliance (WBA)</vt:lpstr>
      <vt:lpstr>WBA Technical Activities &amp; Roadmap for 2025</vt:lpstr>
      <vt:lpstr>Access Network Metrics</vt:lpstr>
      <vt:lpstr>Wi-Fi 7 Trial Report for Residential Settings by LG U+ and Intel</vt:lpstr>
      <vt:lpstr>Wi-Fi 7 Trials for Enterprise Scenarios by AT&amp;T, CommScope and Intel</vt:lpstr>
      <vt:lpstr>Wi-Fi Hallow</vt:lpstr>
      <vt:lpstr>6G Wi-Fi Requirements Project</vt:lpstr>
      <vt:lpstr>WBA AFC Services</vt:lpstr>
      <vt:lpstr>Wireless Global Congress &amp; Members Meetings</vt:lpstr>
      <vt:lpstr>WBA Innovation Forum September</vt:lpstr>
      <vt:lpstr>Further information</vt:lpstr>
      <vt:lpstr>Backup</vt:lpstr>
      <vt:lpstr>WBA Focus Areas</vt:lpstr>
      <vt:lpstr>WAA liaison</vt:lpstr>
      <vt:lpstr>802.19 WG September 2025 Liaison Report</vt:lpstr>
      <vt:lpstr>IEEE 802.19 Overview</vt:lpstr>
      <vt:lpstr>Coexistence Assessment Document Letter Ballots</vt:lpstr>
      <vt:lpstr>802.19.3a Task Group</vt:lpstr>
      <vt:lpstr>PowerPoint Presentation</vt:lpstr>
      <vt:lpstr>802.15 liaison</vt:lpstr>
      <vt:lpstr>802.18 Liaison Report – September 2025</vt:lpstr>
      <vt:lpstr>RR-TAG at a glance</vt:lpstr>
      <vt:lpstr>Progress since the 2025 July plenary</vt:lpstr>
      <vt:lpstr>Objectives this week</vt:lpstr>
      <vt:lpstr>802.24 liaison</vt:lpstr>
      <vt:lpstr>802c status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Stephen McCann</cp:lastModifiedBy>
  <cp:revision>162</cp:revision>
  <cp:lastPrinted>1601-01-01T00:00:00Z</cp:lastPrinted>
  <dcterms:created xsi:type="dcterms:W3CDTF">2018-05-10T15:59:06Z</dcterms:created>
  <dcterms:modified xsi:type="dcterms:W3CDTF">2025-09-17T20:34:28Z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