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257" r:id="rId6"/>
    <p:sldId id="258" r:id="rId7"/>
    <p:sldId id="2350" r:id="rId8"/>
    <p:sldId id="2351" r:id="rId9"/>
    <p:sldId id="2352" r:id="rId10"/>
    <p:sldId id="2383" r:id="rId11"/>
    <p:sldId id="2384" r:id="rId12"/>
    <p:sldId id="259" r:id="rId13"/>
    <p:sldId id="262" r:id="rId14"/>
    <p:sldId id="287" r:id="rId15"/>
    <p:sldId id="274" r:id="rId16"/>
    <p:sldId id="2388" r:id="rId17"/>
    <p:sldId id="2389" r:id="rId18"/>
    <p:sldId id="2073" r:id="rId19"/>
    <p:sldId id="2390" r:id="rId20"/>
    <p:sldId id="2391" r:id="rId21"/>
    <p:sldId id="2392" r:id="rId22"/>
    <p:sldId id="2393" r:id="rId23"/>
    <p:sldId id="1578" r:id="rId24"/>
    <p:sldId id="1579" r:id="rId25"/>
    <p:sldId id="2394" r:id="rId26"/>
    <p:sldId id="2395" r:id="rId27"/>
    <p:sldId id="2396" r:id="rId28"/>
    <p:sldId id="267" r:id="rId29"/>
    <p:sldId id="582"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6" autoAdjust="0"/>
    <p:restoredTop sz="94660"/>
  </p:normalViewPr>
  <p:slideViewPr>
    <p:cSldViewPr>
      <p:cViewPr varScale="1">
        <p:scale>
          <a:sx n="93" d="100"/>
          <a:sy n="93" d="100"/>
        </p:scale>
        <p:origin x="101" y="33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802.11-25/1422r2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802.11-25/1422r2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802.11-25/1422r2</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13</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914139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8048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7741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9905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34AEC-AF76-86C1-C9CF-4532EC45606A}"/>
            </a:ext>
          </a:extLst>
        </p:cNvPr>
        <p:cNvGrpSpPr/>
        <p:nvPr/>
      </p:nvGrpSpPr>
      <p:grpSpPr>
        <a:xfrm>
          <a:off x="0" y="0"/>
          <a:ext cx="0" cy="0"/>
          <a:chOff x="0" y="0"/>
          <a:chExt cx="0" cy="0"/>
        </a:xfrm>
      </p:grpSpPr>
      <p:sp>
        <p:nvSpPr>
          <p:cNvPr id="31746" name="Rectangle 3">
            <a:extLst>
              <a:ext uri="{FF2B5EF4-FFF2-40B4-BE49-F238E27FC236}">
                <a16:creationId xmlns:a16="http://schemas.microsoft.com/office/drawing/2014/main" id="{C6411A84-5412-499A-4A0A-0A85D747242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C0F14E8B-5AF7-AFF7-83E3-2654FE832124}"/>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802.11-25/1422r2</a:t>
            </a:r>
          </a:p>
        </p:txBody>
      </p:sp>
      <p:sp>
        <p:nvSpPr>
          <p:cNvPr id="31748" name="Rectangle 3">
            <a:extLst>
              <a:ext uri="{FF2B5EF4-FFF2-40B4-BE49-F238E27FC236}">
                <a16:creationId xmlns:a16="http://schemas.microsoft.com/office/drawing/2014/main" id="{9E254878-F694-A4E3-EFEC-30334B6BB14C}"/>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CC1A0897-694C-C083-C9D3-6588417C2B4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2DCF4E5A-3C30-E9C9-EFD3-88CCFDBD3D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26</a:t>
            </a:fld>
            <a:endParaRPr lang="en-GB" altLang="en-US"/>
          </a:p>
        </p:txBody>
      </p:sp>
      <p:sp>
        <p:nvSpPr>
          <p:cNvPr id="31751" name="Rectangle 2">
            <a:extLst>
              <a:ext uri="{FF2B5EF4-FFF2-40B4-BE49-F238E27FC236}">
                <a16:creationId xmlns:a16="http://schemas.microsoft.com/office/drawing/2014/main" id="{9C6C9661-9BD9-7DE1-6631-B2AAEE55C135}"/>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00423A4D-024C-2E28-45BC-98FFEC23401E}"/>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65232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298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802.11-25/1422r2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96824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7</a:t>
            </a:fld>
            <a:endParaRPr lang="en-US"/>
          </a:p>
        </p:txBody>
      </p:sp>
    </p:spTree>
    <p:extLst>
      <p:ext uri="{BB962C8B-B14F-4D97-AF65-F5344CB8AC3E}">
        <p14:creationId xmlns:p14="http://schemas.microsoft.com/office/powerpoint/2010/main" val="4028752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2056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9091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802.11-25/1422r2</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898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802.11-25/1422r2</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12</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773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5/11-25-1381-00-0wng-wng-meeting-minutes-2025-july-madrid-meet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5/ec-25-0182-01-JTC1-agenda-for-september-2025-mixed-mode.ppt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436-10-00bn-september-2025-mac-adhoc-agenda.docx" TargetMode="External"/><Relationship Id="rId2" Type="http://schemas.openxmlformats.org/officeDocument/2006/relationships/hyperlink" Target="https://mentor.ieee.org/802.11/dcn/25/11-25-1434-07-00bn-aug-sept-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432-01-00bn-tgbn-september-2025-meeting-agenda.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1429-06-00bp-tg-bp-tc-agenda-till-sep-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1470-03-00bp-teleconference-minutes-august-september.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ocuments?is_dcn=1408&amp;is_group=00bq&amp;is_year=202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0958-00-0PQC-draft-p802-11bt-par.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5/11-25-1475-00-0ucm-ucm-tig-unified-channel-model-use-cases-propos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5/11-25-1588-00-0ucm-optical-wireless-channel-modelling-and-measurements.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5/11-25-1428-01-0arc-arc-sc-agenda-sept-202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5/11-25-0923-02-0arc-proposed-changes-to-802-11-definitions-based-on-802-2024.pptx" TargetMode="External"/><Relationship Id="rId5" Type="http://schemas.openxmlformats.org/officeDocument/2006/relationships/hyperlink" Target="https://mentor.ieee.org/802.11/dcn/25/11-25-0193-05-0arc-frame-exchange-sequence-and-fig-10-14.pptx" TargetMode="External"/><Relationship Id="rId4" Type="http://schemas.openxmlformats.org/officeDocument/2006/relationships/hyperlink" Target="https://mentor.ieee.org/802.11/dcn/23/11-23-0880-10-0arc-revised-annex-g-containing-example-frame-exchange-sequences.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September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2025-09-15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1185B8AE-C4CE-728E-8EB7-4388A0AAA552}"/>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658B2D2F-8526-1C7C-FF86-1592F9452033}"/>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D4B638C5-CE45-843A-ED91-DD4022BA03DC}"/>
              </a:ext>
            </a:extLst>
          </p:cNvPr>
          <p:cNvSpPr>
            <a:spLocks noGrp="1"/>
          </p:cNvSpPr>
          <p:nvPr>
            <p:ph type="dt" idx="10"/>
          </p:nvPr>
        </p:nvSpPr>
        <p:spPr/>
        <p:txBody>
          <a:bodyPr/>
          <a:lstStyle/>
          <a:p>
            <a:r>
              <a:rPr lang="en-US"/>
              <a:t>September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September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11-25/1416)</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 2</a:t>
            </a:r>
            <a:r>
              <a:rPr lang="en-GB" sz="1800" dirty="0"/>
              <a:t>)</a:t>
            </a:r>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err="1">
                <a:solidFill>
                  <a:schemeClr val="tx1"/>
                </a:solidFill>
                <a:sym typeface="Wingdings" pitchFamily="2" charset="2"/>
              </a:rPr>
              <a:t>Coex</a:t>
            </a:r>
            <a:r>
              <a:rPr lang="en-GB" sz="1800" dirty="0">
                <a:solidFill>
                  <a:schemeClr val="tx1"/>
                </a:solidFill>
                <a:sym typeface="Wingdings" pitchFamily="2" charset="2"/>
              </a:rPr>
              <a:t> scope discussion</a:t>
            </a: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3" name="Footer Placeholder 2">
            <a:extLst>
              <a:ext uri="{FF2B5EF4-FFF2-40B4-BE49-F238E27FC236}">
                <a16:creationId xmlns:a16="http://schemas.microsoft.com/office/drawing/2014/main" id="{CE2920F9-6343-6CB0-75A6-33DAA5C079E5}"/>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93DBC258-83AF-F4D9-B9E3-9D82175CB38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8" name="Date Placeholder 7">
            <a:extLst>
              <a:ext uri="{FF2B5EF4-FFF2-40B4-BE49-F238E27FC236}">
                <a16:creationId xmlns:a16="http://schemas.microsoft.com/office/drawing/2014/main" id="{8F2C84A6-B332-B034-6D22-B7447F7B09B7}"/>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478894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September 2025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November 2025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November Plenary Session</a:t>
            </a:r>
            <a:r>
              <a:rPr lang="en-US"/>
              <a:t>:  10 October 2025</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a:t>
            </a:r>
          </a:p>
          <a:p>
            <a:pPr lvl="2">
              <a:buFont typeface="Arial" panose="020B0604020202020204" pitchFamily="34" charset="0"/>
              <a:buChar char="•"/>
            </a:pPr>
            <a:r>
              <a:rPr lang="en-US" sz="2000" dirty="0">
                <a:effectLst/>
              </a:rPr>
              <a:t>12 Sept 2025 for Oct 2025 Telecon</a:t>
            </a:r>
          </a:p>
          <a:p>
            <a:pPr lvl="2">
              <a:buFont typeface="Arial" panose="020B0604020202020204" pitchFamily="34" charset="0"/>
              <a:buChar char="•"/>
            </a:pPr>
            <a:r>
              <a:rPr lang="en-US" sz="2000" dirty="0"/>
              <a:t>20 Oct 2025 for Dec 2025 Mtg</a:t>
            </a:r>
          </a:p>
          <a:p>
            <a:pPr lvl="2">
              <a:buFont typeface="Arial" panose="020B0604020202020204" pitchFamily="34" charset="0"/>
              <a:buChar char="•"/>
            </a:pPr>
            <a:r>
              <a:rPr lang="en-US" sz="2000" dirty="0">
                <a:effectLst/>
              </a:rPr>
              <a:t>12 Dec 2025 for Jan 2026 Telecon</a:t>
            </a: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163412B9-263F-A3B7-4B3B-976DC2FBECA5}"/>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E63958E6-41B1-508D-4328-224A2E0B688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9" name="Date Placeholder 8">
            <a:extLst>
              <a:ext uri="{FF2B5EF4-FFF2-40B4-BE49-F238E27FC236}">
                <a16:creationId xmlns:a16="http://schemas.microsoft.com/office/drawing/2014/main" id="{AC2D0998-3E44-0585-D4BD-F1CF20E5DA1C}"/>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4163538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67561"/>
            <a:ext cx="7772400" cy="561975"/>
          </a:xfrm>
        </p:spPr>
        <p:txBody>
          <a:bodyPr/>
          <a:lstStyle/>
          <a:p>
            <a:pPr eaLnBrk="1" hangingPunct="1"/>
            <a:r>
              <a:rPr lang="en-US" altLang="en-US" dirty="0"/>
              <a:t>802.11 WNG – September 2025</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71600"/>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dirty="0"/>
              <a:t>Minutes from July:</a:t>
            </a:r>
          </a:p>
          <a:p>
            <a:pPr marL="1181100" lvl="2" indent="-381000">
              <a:lnSpc>
                <a:spcPct val="110000"/>
              </a:lnSpc>
              <a:spcBef>
                <a:spcPts val="0"/>
              </a:spcBef>
              <a:defRPr/>
            </a:pPr>
            <a:r>
              <a:rPr lang="en-GB" altLang="en-US" sz="1600" dirty="0">
                <a:hlinkClick r:id="rId3"/>
              </a:rPr>
              <a:t>https://mentor.ieee.org/802.11/dcn/25/11-25-1381-00-0wng-wng-meeting-minutes-2025-july-madrid-meeting.docx</a:t>
            </a:r>
            <a:r>
              <a:rPr lang="en-GB" altLang="en-US" sz="1600" dirty="0"/>
              <a:t> </a:t>
            </a:r>
          </a:p>
          <a:p>
            <a:pPr marL="438150" indent="-381000">
              <a:lnSpc>
                <a:spcPct val="110000"/>
              </a:lnSpc>
              <a:spcBef>
                <a:spcPts val="0"/>
              </a:spcBef>
              <a:defRPr/>
            </a:pPr>
            <a:r>
              <a:rPr lang="en-GB" altLang="en-US" dirty="0"/>
              <a:t>Presentations</a:t>
            </a:r>
            <a:endParaRPr lang="en-US" dirty="0">
              <a:highlight>
                <a:srgbClr val="FFFFFF"/>
              </a:highlight>
            </a:endParaRPr>
          </a:p>
          <a:p>
            <a:pPr lvl="1">
              <a:lnSpc>
                <a:spcPct val="110000"/>
              </a:lnSpc>
              <a:spcBef>
                <a:spcPts val="0"/>
              </a:spcBef>
              <a:buFont typeface="Wingdings" panose="05000000000000000000" pitchFamily="2" charset="2"/>
              <a:buChar char="Ø"/>
              <a:defRPr/>
            </a:pPr>
            <a:r>
              <a:rPr lang="en-US" sz="2200" dirty="0">
                <a:highlight>
                  <a:srgbClr val="FFFFFF"/>
                </a:highlight>
              </a:rPr>
              <a:t>“	Pushing the Limits: Unlocking the Potential of Faster-than-Nyquist Signaling,” Melda Yuksel  (Middle East Technical University)</a:t>
            </a:r>
          </a:p>
          <a:p>
            <a:pPr lvl="1">
              <a:lnSpc>
                <a:spcPct val="110000"/>
              </a:lnSpc>
              <a:spcBef>
                <a:spcPts val="0"/>
              </a:spcBef>
              <a:buFont typeface="Wingdings" panose="05000000000000000000" pitchFamily="2" charset="2"/>
              <a:buChar char="Ø"/>
              <a:defRPr/>
            </a:pPr>
            <a:r>
              <a:rPr lang="en-US" sz="2200" dirty="0">
                <a:highlight>
                  <a:srgbClr val="FFFFFF"/>
                </a:highlight>
              </a:rPr>
              <a:t>“Interference-Alignment-in-</a:t>
            </a:r>
            <a:r>
              <a:rPr lang="en-US" sz="2200" dirty="0" err="1">
                <a:highlight>
                  <a:srgbClr val="FFFFFF"/>
                </a:highlight>
              </a:rPr>
              <a:t>CoBF</a:t>
            </a:r>
            <a:r>
              <a:rPr lang="en-US" sz="2200" dirty="0">
                <a:highlight>
                  <a:srgbClr val="FFFFFF"/>
                </a:highlight>
              </a:rPr>
              <a:t>-with-Sequential-Sounding,” Aiguo Yan (Samsung)</a:t>
            </a:r>
          </a:p>
          <a:p>
            <a:pPr lvl="1">
              <a:lnSpc>
                <a:spcPct val="110000"/>
              </a:lnSpc>
              <a:spcBef>
                <a:spcPts val="0"/>
              </a:spcBef>
              <a:buFont typeface="Wingdings" panose="05000000000000000000" pitchFamily="2" charset="2"/>
              <a:buChar char="Ø"/>
              <a:defRPr/>
            </a:pPr>
            <a:r>
              <a:rPr lang="en-US" sz="2200" dirty="0">
                <a:highlight>
                  <a:srgbClr val="FFFFFF"/>
                </a:highlight>
              </a:rPr>
              <a:t>“Interference-Alignment-in-CoBF-with-Joint-Sounding,” Aiguo Yan (Samsung)</a:t>
            </a:r>
          </a:p>
          <a:p>
            <a:pPr lvl="1">
              <a:lnSpc>
                <a:spcPct val="110000"/>
              </a:lnSpc>
              <a:spcBef>
                <a:spcPts val="0"/>
              </a:spcBef>
              <a:buFont typeface="Wingdings" panose="05000000000000000000" pitchFamily="2" charset="2"/>
              <a:buChar char="Ø"/>
              <a:defRPr/>
            </a:pPr>
            <a:r>
              <a:rPr lang="en-US" sz="2200" dirty="0">
                <a:highlight>
                  <a:srgbClr val="FFFFFF"/>
                </a:highlight>
              </a:rPr>
              <a:t>“Distributed Antenna System for Next Generation WLAN,” Alfred Lin (Sony)</a:t>
            </a:r>
          </a:p>
          <a:p>
            <a:pPr marL="457200" indent="-457200">
              <a:lnSpc>
                <a:spcPct val="110000"/>
              </a:lnSpc>
              <a:spcBef>
                <a:spcPts val="0"/>
              </a:spcBef>
              <a:defRPr/>
            </a:pPr>
            <a:r>
              <a:rPr lang="en-US" altLang="en-US" sz="2800" dirty="0"/>
              <a:t>Plans for November 2025</a:t>
            </a:r>
          </a:p>
          <a:p>
            <a:pPr marL="857250" lvl="1" indent="-457200" eaLnBrk="1" hangingPunct="1">
              <a:lnSpc>
                <a:spcPct val="110000"/>
              </a:lnSpc>
              <a:spcBef>
                <a:spcPts val="0"/>
              </a:spcBef>
              <a:defRPr/>
            </a:pPr>
            <a:r>
              <a:rPr lang="en-US" altLang="en-US" dirty="0">
                <a:solidFill>
                  <a:srgbClr val="000000"/>
                </a:solidFill>
              </a:rPr>
              <a:t>Chair will make a call for presentations in advance</a:t>
            </a:r>
          </a:p>
          <a:p>
            <a:pPr marL="457200" indent="-457200">
              <a:lnSpc>
                <a:spcPct val="110000"/>
              </a:lnSpc>
              <a:spcBef>
                <a:spcPts val="0"/>
              </a:spcBef>
              <a:defRPr/>
            </a:pPr>
            <a:r>
              <a:rPr lang="en-US" altLang="en-US" sz="2800" dirty="0"/>
              <a:t>Adjourn</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16 September 2025, 0800-1000 Hawaii Time</a:t>
            </a:r>
          </a:p>
        </p:txBody>
      </p:sp>
      <p:sp>
        <p:nvSpPr>
          <p:cNvPr id="2" name="TextBox 1">
            <a:extLst>
              <a:ext uri="{FF2B5EF4-FFF2-40B4-BE49-F238E27FC236}">
                <a16:creationId xmlns:a16="http://schemas.microsoft.com/office/drawing/2014/main" id="{4DF20461-9F8A-3645-429F-1E387CCC0320}"/>
              </a:ext>
            </a:extLst>
          </p:cNvPr>
          <p:cNvSpPr txBox="1"/>
          <p:nvPr/>
        </p:nvSpPr>
        <p:spPr>
          <a:xfrm>
            <a:off x="6161743" y="5811252"/>
            <a:ext cx="5401607" cy="584775"/>
          </a:xfrm>
          <a:prstGeom prst="rect">
            <a:avLst/>
          </a:prstGeom>
          <a:noFill/>
        </p:spPr>
        <p:txBody>
          <a:bodyPr wrap="none" rtlCol="0">
            <a:spAutoFit/>
          </a:bodyPr>
          <a:lstStyle/>
          <a:p>
            <a:r>
              <a:rPr lang="en-US" sz="3200" dirty="0"/>
              <a:t>Current agenda is 11-25/1425r0</a:t>
            </a:r>
          </a:p>
        </p:txBody>
      </p:sp>
      <p:sp>
        <p:nvSpPr>
          <p:cNvPr id="3" name="Footer Placeholder 2">
            <a:extLst>
              <a:ext uri="{FF2B5EF4-FFF2-40B4-BE49-F238E27FC236}">
                <a16:creationId xmlns:a16="http://schemas.microsoft.com/office/drawing/2014/main" id="{70472BAA-63B3-A3B6-6A02-CF0D62CF6A0F}"/>
              </a:ext>
            </a:extLst>
          </p:cNvPr>
          <p:cNvSpPr>
            <a:spLocks noGrp="1"/>
          </p:cNvSpPr>
          <p:nvPr>
            <p:ph type="ftr" idx="14"/>
          </p:nvPr>
        </p:nvSpPr>
        <p:spPr/>
        <p:txBody>
          <a:bodyPr/>
          <a:lstStyle/>
          <a:p>
            <a:r>
              <a:rPr lang="en-GB"/>
              <a:t>Jim Lansford, DeepSig Inc</a:t>
            </a:r>
            <a:endParaRPr lang="en-GB" dirty="0"/>
          </a:p>
        </p:txBody>
      </p:sp>
      <p:sp>
        <p:nvSpPr>
          <p:cNvPr id="4" name="Slide Number Placeholder 3">
            <a:extLst>
              <a:ext uri="{FF2B5EF4-FFF2-40B4-BE49-F238E27FC236}">
                <a16:creationId xmlns:a16="http://schemas.microsoft.com/office/drawing/2014/main" id="{29A88788-C816-595E-9C30-6B146C15D96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BE911FEA-CC7E-2E57-740B-DFEBF88A5553}"/>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77869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September 2025 @ 4 pm HST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a:t>
            </a:r>
            <a:r>
              <a:rPr lang="en-AU" altLang="en-US" dirty="0">
                <a:hlinkClick r:id="rId3"/>
              </a:rPr>
              <a:t>ec-25-0182r01</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Review of related JTC 1/SC 6/WG 1 efforts</a:t>
            </a:r>
          </a:p>
          <a:p>
            <a:pPr lvl="1">
              <a:defRPr/>
            </a:pPr>
            <a:r>
              <a:rPr lang="en-AU" dirty="0"/>
              <a:t>There are many tangentially related PWIs being considered</a:t>
            </a:r>
          </a:p>
        </p:txBody>
      </p:sp>
      <p:sp>
        <p:nvSpPr>
          <p:cNvPr id="5" name="Footer Placeholder 4">
            <a:extLst>
              <a:ext uri="{FF2B5EF4-FFF2-40B4-BE49-F238E27FC236}">
                <a16:creationId xmlns:a16="http://schemas.microsoft.com/office/drawing/2014/main" id="{82CD5492-153F-3BD5-5369-DDDD109CFECA}"/>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1CA54F3A-1466-2866-9015-A70CAD85754B}"/>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sp>
        <p:nvSpPr>
          <p:cNvPr id="7" name="Date Placeholder 6">
            <a:extLst>
              <a:ext uri="{FF2B5EF4-FFF2-40B4-BE49-F238E27FC236}">
                <a16:creationId xmlns:a16="http://schemas.microsoft.com/office/drawing/2014/main" id="{CA3E1636-8E16-CD92-436E-7EE448DB7EFA}"/>
              </a:ext>
            </a:extLst>
          </p:cNvPr>
          <p:cNvSpPr>
            <a:spLocks noGrp="1"/>
          </p:cNvSpPr>
          <p:nvPr>
            <p:ph type="dt" idx="10"/>
          </p:nvPr>
        </p:nvSpPr>
        <p:spPr/>
        <p:txBody>
          <a:bodyPr/>
          <a:lstStyle/>
          <a:p>
            <a:r>
              <a:rPr lang="en-US"/>
              <a:t>September 2025</a:t>
            </a:r>
            <a:endParaRPr lang="en-GB"/>
          </a:p>
        </p:txBody>
      </p:sp>
    </p:spTree>
    <p:extLst>
      <p:ext uri="{BB962C8B-B14F-4D97-AF65-F5344CB8AC3E}">
        <p14:creationId xmlns:p14="http://schemas.microsoft.com/office/powerpoint/2010/main" val="630959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a:xfrm>
            <a:off x="899222" y="610393"/>
            <a:ext cx="10361084" cy="1065213"/>
          </a:xfrm>
        </p:spPr>
        <p:txBody>
          <a:bodyPr/>
          <a:lstStyle/>
          <a:p>
            <a:r>
              <a:rPr lang="en-AU" dirty="0"/>
              <a:t>A large number of IEEE 802 submissions are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4672" y="6047582"/>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7843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60-day ballot</a:t>
            </a:r>
          </a:p>
          <a:p>
            <a:pPr lvl="1">
              <a:spcBef>
                <a:spcPts val="800"/>
              </a:spcBef>
              <a:defRPr/>
            </a:pPr>
            <a:r>
              <a:rPr lang="en-AU" sz="1600" kern="0" dirty="0"/>
              <a:t>Passed 60-day ballot</a:t>
            </a:r>
            <a:br>
              <a:rPr lang="en-AU" sz="1600" kern="0" dirty="0"/>
            </a:br>
            <a:r>
              <a:rPr lang="en-AU" sz="1600" dirty="0"/>
              <a:t>(resolutions req)</a:t>
            </a:r>
            <a:endParaRPr lang="en-AU" sz="1600" kern="0" dirty="0"/>
          </a:p>
          <a:p>
            <a:pPr lvl="2">
              <a:spcBef>
                <a:spcPts val="200"/>
              </a:spcBef>
              <a:defRPr/>
            </a:pPr>
            <a:r>
              <a:rPr lang="en-AU" kern="0" dirty="0">
                <a:solidFill>
                  <a:srgbClr val="FF0000"/>
                </a:solidFill>
              </a:rPr>
              <a:t>IEEE 802.11ax</a:t>
            </a:r>
          </a:p>
          <a:p>
            <a:pPr lvl="1">
              <a:spcBef>
                <a:spcPts val="800"/>
              </a:spcBef>
              <a:defRPr/>
            </a:pPr>
            <a:r>
              <a:rPr lang="en-AU" sz="1600" kern="0" dirty="0"/>
              <a:t>Failed 60-day ballot</a:t>
            </a:r>
          </a:p>
          <a:p>
            <a:pPr lvl="2">
              <a:spcBef>
                <a:spcPts val="200"/>
              </a:spcBef>
              <a:defRPr/>
            </a:pPr>
            <a:r>
              <a:rPr lang="en-AU" kern="0" dirty="0">
                <a:solidFill>
                  <a:srgbClr val="FF0000"/>
                </a:solidFill>
              </a:rPr>
              <a:t>IEEE 802.11ay</a:t>
            </a:r>
          </a:p>
          <a:p>
            <a:pPr lvl="1">
              <a:spcBef>
                <a:spcPts val="480"/>
              </a:spcBef>
              <a:defRPr/>
            </a:pPr>
            <a:r>
              <a:rPr lang="en-AU" sz="1600" kern="0" dirty="0"/>
              <a:t>Cancelled 60-day ballot</a:t>
            </a:r>
          </a:p>
          <a:p>
            <a:pPr lvl="2">
              <a:spcBef>
                <a:spcPts val="480"/>
              </a:spcBef>
              <a:defRPr/>
            </a:pPr>
            <a:r>
              <a:rPr lang="en-AU" kern="0" dirty="0">
                <a:solidFill>
                  <a:srgbClr val="FF0000"/>
                </a:solidFill>
              </a:rPr>
              <a:t>IEEE 802.15.13</a:t>
            </a:r>
          </a:p>
          <a:p>
            <a:pPr lvl="2">
              <a:spcBef>
                <a:spcPts val="480"/>
              </a:spcBef>
              <a:defRPr/>
            </a:pPr>
            <a:r>
              <a:rPr lang="en-AU" kern="0" dirty="0">
                <a:solidFill>
                  <a:srgbClr val="FF0000"/>
                </a:solidFill>
              </a:rPr>
              <a:t>IEEE 802.19.1</a:t>
            </a:r>
          </a:p>
          <a:p>
            <a:pPr lvl="1">
              <a:spcBef>
                <a:spcPts val="480"/>
              </a:spcBef>
              <a:defRPr/>
            </a:pPr>
            <a:r>
              <a:rPr lang="en-AU" sz="1600" kern="0" dirty="0"/>
              <a:t>Waiting for FDIS</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p>
          <a:p>
            <a:pPr lvl="2">
              <a:spcBef>
                <a:spcPts val="200"/>
              </a:spcBef>
              <a:defRPr/>
            </a:pPr>
            <a:r>
              <a:rPr lang="en-AU" dirty="0"/>
              <a:t>IEEE 802.3-2022</a:t>
            </a:r>
          </a:p>
          <a:p>
            <a:pPr lvl="2">
              <a:spcBef>
                <a:spcPts val="200"/>
              </a:spcBef>
              <a:defRPr/>
            </a:pPr>
            <a:r>
              <a:rPr lang="en-AU" dirty="0"/>
              <a:t>IEEE 802-REVc</a:t>
            </a:r>
          </a:p>
          <a:p>
            <a:pPr lvl="2">
              <a:spcBef>
                <a:spcPts val="200"/>
              </a:spcBef>
              <a:defRPr/>
            </a:pPr>
            <a:r>
              <a:rPr lang="en-AU" dirty="0"/>
              <a:t>IEEE 802.1Qdy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58928"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FDIS</a:t>
            </a:r>
          </a:p>
          <a:p>
            <a:pPr lvl="1">
              <a:defRPr/>
            </a:pPr>
            <a:r>
              <a:rPr lang="en-AU" sz="1600" kern="0" dirty="0"/>
              <a:t>Passed FDIS ballot</a:t>
            </a:r>
            <a:br>
              <a:rPr lang="en-AU" sz="1600" kern="0" dirty="0"/>
            </a:br>
            <a:r>
              <a:rPr lang="en-AU" sz="1600" dirty="0"/>
              <a:t>(resolutions req)</a:t>
            </a:r>
          </a:p>
          <a:p>
            <a:pPr lvl="1">
              <a:defRPr/>
            </a:pPr>
            <a:r>
              <a:rPr lang="en-AU" sz="1600" kern="0" dirty="0"/>
              <a:t>Waiting for publication</a:t>
            </a:r>
          </a:p>
          <a:p>
            <a:pPr lvl="1">
              <a:defRPr/>
            </a:pPr>
            <a:r>
              <a:rPr lang="en-AU" sz="1600" kern="0" dirty="0"/>
              <a:t>Published</a:t>
            </a:r>
          </a:p>
          <a:p>
            <a:pPr lvl="2">
              <a:defRPr/>
            </a:pPr>
            <a:r>
              <a:rPr lang="en-AU" kern="0" dirty="0"/>
              <a:t>IEEE 802.1DC</a:t>
            </a:r>
          </a:p>
          <a:p>
            <a:pPr lvl="2">
              <a:defRPr/>
            </a:pPr>
            <a:r>
              <a:rPr lang="en-AU" kern="0" dirty="0"/>
              <a:t>IEEE 802.15.7-2018</a:t>
            </a:r>
          </a:p>
          <a:p>
            <a:pPr lvl="2">
              <a:defRPr/>
            </a:pPr>
            <a:endParaRPr lang="en-AU" sz="800"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1935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Waiting for 60-day ballot</a:t>
            </a:r>
          </a:p>
          <a:p>
            <a:pPr lvl="2">
              <a:spcBef>
                <a:spcPts val="200"/>
              </a:spcBef>
              <a:defRPr/>
            </a:pPr>
            <a:r>
              <a:rPr lang="en-AU" dirty="0">
                <a:solidFill>
                  <a:srgbClr val="FF0000"/>
                </a:solidFill>
              </a:rPr>
              <a:t>IEEE 802.11ba</a:t>
            </a:r>
          </a:p>
          <a:p>
            <a:pPr lvl="2">
              <a:spcBef>
                <a:spcPts val="200"/>
              </a:spcBef>
              <a:defRPr/>
            </a:pPr>
            <a:r>
              <a:rPr lang="en-AU" dirty="0"/>
              <a:t>IEEE 802.11-2024</a:t>
            </a:r>
          </a:p>
        </p:txBody>
      </p:sp>
      <p:sp>
        <p:nvSpPr>
          <p:cNvPr id="2" name="Footer Placeholder 1">
            <a:extLst>
              <a:ext uri="{FF2B5EF4-FFF2-40B4-BE49-F238E27FC236}">
                <a16:creationId xmlns:a16="http://schemas.microsoft.com/office/drawing/2014/main" id="{B85A94C3-F4C4-EFA5-F51A-D6D724117241}"/>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9EBB2B6A-F238-A0E9-F2F8-D01ECACC038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9DF37250-5497-317A-FA2C-0EBE76365217}"/>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440533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111 standards through the PSDO adoption process, with 30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0934915"/>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58</a:t>
                      </a:r>
                    </a:p>
                  </a:txBody>
                  <a:tcPr/>
                </a:tc>
                <a:tc>
                  <a:txBody>
                    <a:bodyPr/>
                    <a:lstStyle/>
                    <a:p>
                      <a:pPr algn="ctr"/>
                      <a:r>
                        <a:rPr lang="en-US" dirty="0"/>
                        <a:t>10</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111</a:t>
                      </a:r>
                    </a:p>
                  </a:txBody>
                  <a:tcPr>
                    <a:lnT w="12700" cap="flat" cmpd="sng" algn="ctr">
                      <a:solidFill>
                        <a:schemeClr val="tx1"/>
                      </a:solidFill>
                      <a:prstDash val="solid"/>
                      <a:round/>
                      <a:headEnd type="none" w="med" len="med"/>
                      <a:tailEnd type="none" w="med" len="med"/>
                    </a:lnT>
                  </a:tcPr>
                </a:tc>
                <a:tc>
                  <a:txBody>
                    <a:bodyPr/>
                    <a:lstStyle/>
                    <a:p>
                      <a:pPr algn="ctr"/>
                      <a:r>
                        <a:rPr lang="en-US" b="1" dirty="0"/>
                        <a:t>30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2552CE2E-00E0-59D5-4A4B-A101F0108EDA}"/>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16527E8B-FA4D-01B5-F0F7-149FCAAE572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8" name="Date Placeholder 7">
            <a:extLst>
              <a:ext uri="{FF2B5EF4-FFF2-40B4-BE49-F238E27FC236}">
                <a16:creationId xmlns:a16="http://schemas.microsoft.com/office/drawing/2014/main" id="{59DC1851-3862-5906-4265-9F19B2E65C0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4230831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LB 289 completed: 92.2% approval. 593 comments</a:t>
            </a:r>
          </a:p>
          <a:p>
            <a:pPr lvl="1">
              <a:buFont typeface="Arial" panose="020B0604020202020204" pitchFamily="34" charset="0"/>
              <a:buChar char="•"/>
              <a:defRPr/>
            </a:pPr>
            <a:r>
              <a:rPr lang="en-US" altLang="en-US" sz="1600" dirty="0">
                <a:ea typeface="ＭＳ Ｐゴシック" panose="020B0600070205080204" pitchFamily="34" charset="-128"/>
              </a:rPr>
              <a:t>Reminder: </a:t>
            </a:r>
            <a:r>
              <a:rPr lang="en-US" altLang="en-US" sz="1600" dirty="0" err="1">
                <a:ea typeface="ＭＳ Ｐゴシック" panose="020B0600070205080204" pitchFamily="34" charset="-128"/>
              </a:rPr>
              <a:t>Adhoc</a:t>
            </a:r>
            <a:r>
              <a:rPr lang="en-US" altLang="en-US" sz="1600" dirty="0">
                <a:ea typeface="ＭＳ Ｐゴシック" panose="020B0600070205080204" pitchFamily="34" charset="-128"/>
              </a:rPr>
              <a:t> in Cambridge, UK Sep 30, Oct 1-2 (with a student </a:t>
            </a:r>
            <a:r>
              <a:rPr lang="en-US" altLang="en-US" sz="1600">
                <a:ea typeface="ＭＳ Ｐゴシック" panose="020B0600070205080204" pitchFamily="34" charset="-128"/>
              </a:rPr>
              <a:t>workshop on Sep 29)</a:t>
            </a:r>
            <a:endParaRPr lang="en-US" altLang="en-US" sz="16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Begin comment resolution on LB 289</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September  15, 4-6pm HST</a:t>
            </a:r>
          </a:p>
          <a:p>
            <a:pPr lvl="1">
              <a:buFont typeface="Arial" panose="020B0604020202020204" pitchFamily="34" charset="0"/>
              <a:buChar char="•"/>
              <a:defRPr/>
            </a:pPr>
            <a:r>
              <a:rPr lang="en-US" altLang="en-US" sz="1600" dirty="0">
                <a:ea typeface="ＭＳ Ｐゴシック" panose="020B0600070205080204" pitchFamily="34" charset="-128"/>
              </a:rPr>
              <a:t>Tuesday September 16, 10:30-12:30pm HST</a:t>
            </a:r>
          </a:p>
          <a:p>
            <a:pPr lvl="1">
              <a:buFont typeface="Arial" panose="020B0604020202020204" pitchFamily="34" charset="0"/>
              <a:buChar char="•"/>
              <a:defRPr/>
            </a:pPr>
            <a:r>
              <a:rPr lang="en-US" altLang="en-US" sz="1600" dirty="0">
                <a:ea typeface="ＭＳ Ｐゴシック" panose="020B0600070205080204" pitchFamily="34" charset="-128"/>
              </a:rPr>
              <a:t>Tuesday September 16, 4-6pm HST</a:t>
            </a:r>
          </a:p>
          <a:p>
            <a:pPr lvl="1">
              <a:buFont typeface="Arial" panose="020B0604020202020204" pitchFamily="34" charset="0"/>
              <a:buChar char="•"/>
              <a:defRPr/>
            </a:pPr>
            <a:r>
              <a:rPr lang="en-US" altLang="en-US" sz="1600" dirty="0">
                <a:ea typeface="ＭＳ Ｐゴシック" panose="020B0600070205080204" pitchFamily="34" charset="-128"/>
              </a:rPr>
              <a:t>Wednesday September 17, 4-6pm HST</a:t>
            </a:r>
          </a:p>
          <a:p>
            <a:pPr lvl="1">
              <a:buFont typeface="Arial" panose="020B0604020202020204" pitchFamily="34" charset="0"/>
              <a:buChar char="•"/>
              <a:defRPr/>
            </a:pPr>
            <a:r>
              <a:rPr lang="en-US" altLang="en-US" sz="1600" dirty="0">
                <a:ea typeface="ＭＳ Ｐゴシック" panose="020B0600070205080204" pitchFamily="34" charset="-128"/>
              </a:rPr>
              <a:t>Thursday September 18, 4-6pm HST</a:t>
            </a:r>
          </a:p>
        </p:txBody>
      </p:sp>
      <p:sp>
        <p:nvSpPr>
          <p:cNvPr id="2" name="Footer Placeholder 1">
            <a:extLst>
              <a:ext uri="{FF2B5EF4-FFF2-40B4-BE49-F238E27FC236}">
                <a16:creationId xmlns:a16="http://schemas.microsoft.com/office/drawing/2014/main" id="{386D9C11-65FA-C7F0-2E2B-757B3793ED20}"/>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4FEC4490-8B76-BDB1-F34F-87CDBB94C74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76581681-FE33-040F-DC7D-4E8D636C73D2}"/>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753454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a:t>TGbi </a:t>
            </a:r>
            <a:r>
              <a:rPr dirty="0"/>
              <a:t>–</a:t>
            </a:r>
            <a:r>
              <a:rPr lang="en-US" dirty="0"/>
              <a:t> September 2025</a:t>
            </a:r>
            <a:endParaRPr dirty="0"/>
          </a:p>
        </p:txBody>
      </p:sp>
      <p:sp>
        <p:nvSpPr>
          <p:cNvPr id="82" name="Content Placeholder 2"/>
          <p:cNvSpPr txBox="1">
            <a:spLocks noGrp="1"/>
          </p:cNvSpPr>
          <p:nvPr>
            <p:ph type="body" idx="4294967295"/>
          </p:nvPr>
        </p:nvSpPr>
        <p:spPr>
          <a:xfrm>
            <a:off x="1103843" y="1397876"/>
            <a:ext cx="10210800" cy="5077538"/>
          </a:xfrm>
          <a:prstGeom prst="rect">
            <a:avLst/>
          </a:prstGeom>
        </p:spPr>
        <p:txBody>
          <a:bodyPr lIns="45719" tIns="45719" rIns="45719" bIns="45719">
            <a:normAutofit lnSpcReduction="10000"/>
          </a:bodyPr>
          <a:lstStyle/>
          <a:p>
            <a:pPr>
              <a:lnSpc>
                <a:spcPct val="120000"/>
              </a:lnSpc>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Our D2.0 draft went through a working group ballot after the July Plenary. We now have 492 comments to resolve.</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5 meetings planned in the September Interim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AM2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AM2</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Our goal this week is to begin comment resolution.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are continuing a PAR title update.</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are due for an MDR on Draft 2.0.  Volunteers are needed – please let me know if you are interested.</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5/1441r1.</a:t>
            </a:r>
          </a:p>
        </p:txBody>
      </p:sp>
      <p:sp>
        <p:nvSpPr>
          <p:cNvPr id="2" name="Footer Placeholder 1">
            <a:extLst>
              <a:ext uri="{FF2B5EF4-FFF2-40B4-BE49-F238E27FC236}">
                <a16:creationId xmlns:a16="http://schemas.microsoft.com/office/drawing/2014/main" id="{D1E66397-4558-E254-97C8-1531EA390922}"/>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EAF1DED2-E55F-EE96-999C-712A1E747520}"/>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
        <p:nvSpPr>
          <p:cNvPr id="4" name="Date Placeholder 3">
            <a:extLst>
              <a:ext uri="{FF2B5EF4-FFF2-40B4-BE49-F238E27FC236}">
                <a16:creationId xmlns:a16="http://schemas.microsoft.com/office/drawing/2014/main" id="{95CE98F6-2C70-537F-93AD-4D384E736A8E}"/>
              </a:ext>
            </a:extLst>
          </p:cNvPr>
          <p:cNvSpPr>
            <a:spLocks noGrp="1"/>
          </p:cNvSpPr>
          <p:nvPr>
            <p:ph type="dt" idx="10"/>
          </p:nvPr>
        </p:nvSpPr>
        <p:spPr/>
        <p:txBody>
          <a:bodyPr/>
          <a:lstStyle/>
          <a:p>
            <a:r>
              <a:rPr lang="en-US"/>
              <a:t>September 2025</a:t>
            </a:r>
            <a:endParaRPr lang="en-GB"/>
          </a:p>
        </p:txBody>
      </p:sp>
    </p:spTree>
    <p:extLst>
      <p:ext uri="{BB962C8B-B14F-4D97-AF65-F5344CB8AC3E}">
        <p14:creationId xmlns:p14="http://schemas.microsoft.com/office/powerpoint/2010/main" val="2096177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dirty="0"/>
              <a:t>Since the July plenary</a:t>
            </a:r>
          </a:p>
          <a:p>
            <a:pPr marL="800100" lvl="1" indent="-342900">
              <a:buFont typeface="Arial" panose="020B0604020202020204" pitchFamily="34" charset="0"/>
              <a:buChar char="•"/>
            </a:pPr>
            <a:r>
              <a:rPr lang="en-US" dirty="0">
                <a:solidFill>
                  <a:schemeClr val="tx1"/>
                </a:solidFill>
              </a:rPr>
              <a:t>Held 3 MAC telcos (</a:t>
            </a:r>
            <a:r>
              <a:rPr lang="en-US" dirty="0">
                <a:solidFill>
                  <a:schemeClr val="tx1"/>
                </a:solidFill>
                <a:hlinkClick r:id="rId2"/>
              </a:rPr>
              <a:t>25/1434r7</a:t>
            </a:r>
            <a:r>
              <a:rPr lang="en-US" dirty="0">
                <a:solidFill>
                  <a:schemeClr val="tx1"/>
                </a:solidFill>
              </a:rPr>
              <a:t>) and 3-day MAC ad-hoc in San Diego (</a:t>
            </a:r>
            <a:r>
              <a:rPr lang="en-US" dirty="0">
                <a:solidFill>
                  <a:schemeClr val="tx1"/>
                </a:solidFill>
                <a:hlinkClick r:id="rId3"/>
              </a:rPr>
              <a:t>25/</a:t>
            </a:r>
            <a:r>
              <a:rPr lang="en-US" dirty="0">
                <a:solidFill>
                  <a:srgbClr val="FF0000"/>
                </a:solidFill>
                <a:hlinkClick r:id="rId3"/>
              </a:rPr>
              <a:t>1436r11</a:t>
            </a:r>
            <a:r>
              <a:rPr lang="en-US" dirty="0">
                <a:solidFill>
                  <a:schemeClr val="tx1"/>
                </a:solidFill>
              </a:rPr>
              <a:t>)</a:t>
            </a:r>
          </a:p>
          <a:p>
            <a:pPr marL="1200150" lvl="2" indent="-285750">
              <a:buFont typeface="Arial" panose="020B0604020202020204" pitchFamily="34" charset="0"/>
              <a:buChar char="•"/>
            </a:pPr>
            <a:r>
              <a:rPr lang="en-US">
                <a:solidFill>
                  <a:schemeClr val="tx1"/>
                </a:solidFill>
              </a:rPr>
              <a:t>Discussed ~90 </a:t>
            </a:r>
            <a:r>
              <a:rPr lang="en-US" dirty="0">
                <a:solidFill>
                  <a:schemeClr val="tx1"/>
                </a:solidFill>
              </a:rPr>
              <a:t>technical submissions on a variety of MAC topics</a:t>
            </a:r>
            <a:endParaRPr lang="en-US" dirty="0"/>
          </a:p>
          <a:p>
            <a:pPr marL="1657350" lvl="3" indent="-285750">
              <a:buFont typeface="Arial" panose="020B0604020202020204" pitchFamily="34" charset="0"/>
              <a:buChar char="•"/>
            </a:pPr>
            <a:r>
              <a:rPr lang="en-US" dirty="0"/>
              <a:t>Roaming, NPCA, DPS, MAP, C-rTWT, AP PS, P-EDCA, C-TDMA, CBF, DSO, ELR, DBE, Link Reconfiguration, Critical Updates, P2P, DUO, M-BSSID, etc.</a:t>
            </a:r>
          </a:p>
          <a:p>
            <a:pPr marL="1371600" lvl="3" indent="0"/>
            <a:endParaRPr lang="en-US" dirty="0"/>
          </a:p>
          <a:p>
            <a:pPr>
              <a:buFont typeface="Arial" panose="020B0604020202020204" pitchFamily="34" charset="0"/>
              <a:buChar char="•"/>
            </a:pPr>
            <a:r>
              <a:rPr lang="en-US" dirty="0">
                <a:solidFill>
                  <a:schemeClr val="tx1"/>
                </a:solidFill>
              </a:rPr>
              <a:t>Targets for September interim</a:t>
            </a:r>
          </a:p>
          <a:p>
            <a:pPr marL="800100" lvl="1" indent="-342900">
              <a:buFont typeface="Arial" panose="020B0604020202020204" pitchFamily="34" charset="0"/>
              <a:buChar char="•"/>
            </a:pPr>
            <a:r>
              <a:rPr lang="en-US" dirty="0"/>
              <a:t>Continue discussing technical submissions, and proposed draft texts (PDTs)</a:t>
            </a:r>
          </a:p>
          <a:p>
            <a:pPr marL="1200150" lvl="2" indent="-285750">
              <a:buFont typeface="Arial" panose="020B0604020202020204" pitchFamily="34" charset="0"/>
              <a:buChar char="•"/>
            </a:pPr>
            <a:r>
              <a:rPr lang="en-US" dirty="0">
                <a:solidFill>
                  <a:schemeClr val="tx1"/>
                </a:solidFill>
              </a:rPr>
              <a:t>~70 pending technical submissions (of which 3 PDTs) </a:t>
            </a:r>
          </a:p>
          <a:p>
            <a:pPr marL="800100" lvl="1">
              <a:buFont typeface="Arial" panose="020B0604020202020204" pitchFamily="34" charset="0"/>
              <a:buChar char="•"/>
            </a:pPr>
            <a:r>
              <a:rPr lang="en-US" dirty="0"/>
              <a:t>Instruct the TGbn editor to generate TGbn D1.1.</a:t>
            </a:r>
          </a:p>
          <a:p>
            <a:pPr marL="514350" lvl="1" indent="0"/>
            <a:endParaRPr lang="en-US" dirty="0"/>
          </a:p>
          <a:p>
            <a:pPr>
              <a:buFont typeface="Arial" panose="020B0604020202020204" pitchFamily="34" charset="0"/>
              <a:buChar char="•"/>
            </a:pPr>
            <a:r>
              <a:rPr lang="en-US" dirty="0"/>
              <a:t>Agenda is available in </a:t>
            </a:r>
            <a:r>
              <a:rPr lang="en-US" dirty="0">
                <a:solidFill>
                  <a:srgbClr val="CCCCFF"/>
                </a:solidFill>
                <a:hlinkClick r:id="rId4">
                  <a:extLst>
                    <a:ext uri="{A12FA001-AC4F-418D-AE19-62706E023703}">
                      <ahyp:hlinkClr xmlns:ahyp="http://schemas.microsoft.com/office/drawing/2018/hyperlinkcolor" val="tx"/>
                    </a:ext>
                  </a:extLst>
                </a:hlinkClick>
              </a:rPr>
              <a:t>11-25/1432r1</a:t>
            </a:r>
            <a:r>
              <a:rPr lang="en-US" dirty="0"/>
              <a:t>.</a:t>
            </a:r>
            <a:endParaRPr lang="en-US" dirty="0">
              <a:solidFill>
                <a:srgbClr val="CCCCFF"/>
              </a:solidFill>
            </a:endParaRPr>
          </a:p>
        </p:txBody>
      </p:sp>
      <p:sp>
        <p:nvSpPr>
          <p:cNvPr id="2" name="Footer Placeholder 1">
            <a:extLst>
              <a:ext uri="{FF2B5EF4-FFF2-40B4-BE49-F238E27FC236}">
                <a16:creationId xmlns:a16="http://schemas.microsoft.com/office/drawing/2014/main" id="{1EBF4CD7-8E2F-A991-193A-20A39014E051}"/>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0B6AEC35-C629-B36C-8888-7D5444B2CB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3FDA0260-AAF6-FA4F-ABAE-87479DA613F0}"/>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855059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err="1">
                <a:solidFill>
                  <a:schemeClr val="tx1"/>
                </a:solidFill>
              </a:rPr>
              <a:t>TGbn</a:t>
            </a:r>
            <a:r>
              <a:rPr lang="en-US" dirty="0">
                <a:solidFill>
                  <a:schemeClr val="tx1"/>
                </a:solidFill>
              </a:rPr>
              <a:t> September F2F Schedule</a:t>
            </a:r>
          </a:p>
        </p:txBody>
      </p:sp>
      <p:graphicFrame>
        <p:nvGraphicFramePr>
          <p:cNvPr id="3" name="Table 2">
            <a:extLst>
              <a:ext uri="{FF2B5EF4-FFF2-40B4-BE49-F238E27FC236}">
                <a16:creationId xmlns:a16="http://schemas.microsoft.com/office/drawing/2014/main" id="{AB30B99B-7736-D3DB-CFE4-73396621B438}"/>
              </a:ext>
            </a:extLst>
          </p:cNvPr>
          <p:cNvGraphicFramePr>
            <a:graphicFrameLocks noGrp="1"/>
          </p:cNvGraphicFramePr>
          <p:nvPr>
            <p:extLst>
              <p:ext uri="{D42A27DB-BD31-4B8C-83A1-F6EECF244321}">
                <p14:modId xmlns:p14="http://schemas.microsoft.com/office/powerpoint/2010/main" val="2897620244"/>
              </p:ext>
            </p:extLst>
          </p:nvPr>
        </p:nvGraphicFramePr>
        <p:xfrm>
          <a:off x="2362200" y="200745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r>
                        <a:rPr lang="en-US" sz="1800" b="1" dirty="0" err="1">
                          <a:solidFill>
                            <a:schemeClr val="bg1">
                              <a:lumMod val="85000"/>
                            </a:schemeClr>
                          </a:solidFill>
                        </a:rPr>
                        <a:t>TGbq</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73906A66-70DA-0E03-BA33-64A292CD2AA3}"/>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60D87447-18B5-1573-8F37-C08C545963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33565F25-DE01-66E4-B129-29E07C16FF5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44062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TGbi (Enhanced Data Privacy)
TGbn (Ultra High Reliability)
TGbp (Ambient Power)
TGbq (Integrated mmWave)
TGbr (Enhanced Light Communications)
TGbt (Post Quantum Cryptography)
AUTO TIG (Automotive)
UCM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GB" altLang="en-US" kern="0"/>
              <a:t>This presentation contains the IEEE 802.11 WG snapshot slides for the September 2025 session:</a:t>
            </a:r>
            <a:endParaRPr lang="en-US" altLang="en-US" kern="0" dirty="0"/>
          </a:p>
        </p:txBody>
      </p:sp>
      <p:sp>
        <p:nvSpPr>
          <p:cNvPr id="4" name="Footer Placeholder 3">
            <a:extLst>
              <a:ext uri="{FF2B5EF4-FFF2-40B4-BE49-F238E27FC236}">
                <a16:creationId xmlns:a16="http://schemas.microsoft.com/office/drawing/2014/main" id="{E5CA9677-3F1E-E1F6-098D-E9E653DBA1E7}"/>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C2D4DCB5-6D2D-E8AB-F3FD-7664E9ED78B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3E086E65-F3F5-4082-3D0C-A1DC014BC62D}"/>
              </a:ext>
            </a:extLst>
          </p:cNvPr>
          <p:cNvSpPr>
            <a:spLocks noGrp="1"/>
          </p:cNvSpPr>
          <p:nvPr>
            <p:ph type="dt" idx="15"/>
          </p:nvPr>
        </p:nvSpPr>
        <p:spPr/>
        <p:txBody>
          <a:bodyPr/>
          <a:lstStyle/>
          <a:p>
            <a:r>
              <a:rPr lang="en-US"/>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Sep 2025 IEEE 802 Interim</a:t>
            </a:r>
            <a:endParaRPr lang="zh-CN" altLang="en-US" dirty="0"/>
          </a:p>
        </p:txBody>
      </p:sp>
      <p:sp>
        <p:nvSpPr>
          <p:cNvPr id="7" name="Footer Placeholder 6">
            <a:extLst>
              <a:ext uri="{FF2B5EF4-FFF2-40B4-BE49-F238E27FC236}">
                <a16:creationId xmlns:a16="http://schemas.microsoft.com/office/drawing/2014/main" id="{DE456C2A-09C9-5AF5-DCE5-6D2EF1D5CF51}"/>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43B9032B-7547-F71D-BC02-E01D694132E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10" name="Date Placeholder 9">
            <a:extLst>
              <a:ext uri="{FF2B5EF4-FFF2-40B4-BE49-F238E27FC236}">
                <a16:creationId xmlns:a16="http://schemas.microsoft.com/office/drawing/2014/main" id="{C0D73F02-9EC0-3D83-30DB-3D7748423800}"/>
              </a:ext>
            </a:extLst>
          </p:cNvPr>
          <p:cNvSpPr>
            <a:spLocks noGrp="1"/>
          </p:cNvSpPr>
          <p:nvPr>
            <p:ph type="dt" idx="15"/>
          </p:nvPr>
        </p:nvSpPr>
        <p:spPr/>
        <p:txBody>
          <a:bodyPr/>
          <a:lstStyle/>
          <a:p>
            <a:r>
              <a:rPr lang="en-US"/>
              <a:t>September 2025</a:t>
            </a:r>
            <a:endParaRPr lang="en-GB" dirty="0"/>
          </a:p>
        </p:txBody>
      </p:sp>
      <p:sp>
        <p:nvSpPr>
          <p:cNvPr id="11" name="内容占位符 2">
            <a:extLst>
              <a:ext uri="{FF2B5EF4-FFF2-40B4-BE49-F238E27FC236}">
                <a16:creationId xmlns:a16="http://schemas.microsoft.com/office/drawing/2014/main" id="{13E8915D-30AF-8AA5-CC74-EFEAB950353F}"/>
              </a:ext>
            </a:extLst>
          </p:cNvPr>
          <p:cNvSpPr>
            <a:spLocks noGrp="1"/>
          </p:cNvSpPr>
          <p:nvPr>
            <p:ph idx="1"/>
          </p:nvPr>
        </p:nvSpPr>
        <p:spPr>
          <a:xfrm>
            <a:off x="716915" y="1524000"/>
            <a:ext cx="10725150" cy="4904105"/>
          </a:xfrm>
        </p:spPr>
        <p:txBody>
          <a:bodyPr>
            <a:noAutofit/>
          </a:bodyPr>
          <a:lstStyle/>
          <a:p>
            <a:pPr marL="285750" indent="-285750">
              <a:buFont typeface="Arial" panose="020B0604020202020204" pitchFamily="34" charset="0"/>
              <a:buChar char="•"/>
            </a:pPr>
            <a:r>
              <a:rPr lang="en-US" altLang="en-GB" sz="1600" dirty="0"/>
              <a:t>4 </a:t>
            </a:r>
            <a:r>
              <a:rPr lang="en-US" altLang="en-GB" sz="1600" dirty="0" err="1"/>
              <a:t>TGbp</a:t>
            </a:r>
            <a:r>
              <a:rPr lang="en-US" altLang="en-GB" sz="1600" dirty="0"/>
              <a:t> teleconferences w</a:t>
            </a:r>
            <a:r>
              <a:rPr lang="en-US" altLang="zh-CN" sz="1600" dirty="0"/>
              <a:t>ere</a:t>
            </a:r>
            <a:r>
              <a:rPr lang="en-US" altLang="en-GB" sz="1600" dirty="0"/>
              <a:t> held since Jul plenary session for reviewing the updated SFD and spec skeleton, running pending SPs, and discussing PDTs and tech contributions, with the TC agenda included in </a:t>
            </a:r>
            <a:r>
              <a:rPr lang="en-US" altLang="en-GB" sz="1600" dirty="0">
                <a:hlinkClick r:id="rId3"/>
              </a:rPr>
              <a:t>11-25/1429r6</a:t>
            </a:r>
            <a:r>
              <a:rPr lang="en-US" altLang="en-GB" sz="1600" dirty="0"/>
              <a:t> and the TC minutes included in </a:t>
            </a:r>
            <a:r>
              <a:rPr lang="en-US" altLang="en-GB" sz="1600" dirty="0">
                <a:hlinkClick r:id="rId4"/>
              </a:rPr>
              <a:t>11-25/1470r3</a:t>
            </a:r>
            <a:r>
              <a:rPr lang="en-US" altLang="en-GB" sz="1600" dirty="0"/>
              <a:t> </a:t>
            </a:r>
          </a:p>
          <a:p>
            <a:pPr marL="285750" indent="-285750">
              <a:buFont typeface="Arial" panose="020B0604020202020204" pitchFamily="34" charset="0"/>
              <a:buChar char="•"/>
            </a:pPr>
            <a:r>
              <a:rPr lang="en-US" altLang="en-GB" sz="1600" dirty="0"/>
              <a:t>The 11bp PDT development is running in parallel with open tech solution discussion based on contributions. </a:t>
            </a:r>
          </a:p>
          <a:p>
            <a:pPr marL="285750" indent="-285750">
              <a:buFont typeface="Arial" panose="020B0604020202020204" pitchFamily="34" charset="0"/>
              <a:buChar char="•"/>
            </a:pPr>
            <a:r>
              <a:rPr lang="en-US" altLang="en-GB" sz="1600" dirty="0"/>
              <a:t>9 TGbp meetings are planned during the IEEE 802 Sep interim session, with a full meeting agenda included in the latest revision of 11-25/1430. </a:t>
            </a:r>
            <a:r>
              <a:rPr lang="en-US" altLang="en-GB" sz="1600" dirty="0">
                <a:sym typeface="+mn-ea"/>
              </a:rPr>
              <a:t>Notes, all TGbp meetings will be held in meeting room Queens 6.</a:t>
            </a: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marL="0" indent="0"/>
            <a:r>
              <a:rPr lang="en-US" altLang="en-GB" sz="1600" dirty="0"/>
              <a:t>Goal for TGbp meetings in this week: </a:t>
            </a:r>
          </a:p>
          <a:p>
            <a:pPr marL="742950" lvl="1" indent="-285750">
              <a:buFont typeface="Arial" panose="020B0604020202020204" pitchFamily="34" charset="0"/>
              <a:buChar char="•"/>
            </a:pPr>
            <a:r>
              <a:rPr lang="en-US" altLang="en-GB" sz="1400" dirty="0"/>
              <a:t>PDT development, and open technical discussion to improve SFD documents based on consensus</a:t>
            </a:r>
          </a:p>
        </p:txBody>
      </p:sp>
      <p:graphicFrame>
        <p:nvGraphicFramePr>
          <p:cNvPr id="13" name="表格 8">
            <a:extLst>
              <a:ext uri="{FF2B5EF4-FFF2-40B4-BE49-F238E27FC236}">
                <a16:creationId xmlns:a16="http://schemas.microsoft.com/office/drawing/2014/main" id="{C2DCBBB6-42CE-B05A-990E-A52611AF19BC}"/>
              </a:ext>
            </a:extLst>
          </p:cNvPr>
          <p:cNvGraphicFramePr/>
          <p:nvPr>
            <p:custDataLst>
              <p:tags r:id="rId1"/>
            </p:custDataLst>
            <p:extLst>
              <p:ext uri="{D42A27DB-BD31-4B8C-83A1-F6EECF244321}">
                <p14:modId xmlns:p14="http://schemas.microsoft.com/office/powerpoint/2010/main" val="1219221083"/>
              </p:ext>
            </p:extLst>
          </p:nvPr>
        </p:nvGraphicFramePr>
        <p:xfrm>
          <a:off x="2190097" y="3200400"/>
          <a:ext cx="7999095" cy="2560320"/>
        </p:xfrm>
        <a:graphic>
          <a:graphicData uri="http://schemas.openxmlformats.org/drawingml/2006/table">
            <a:tbl>
              <a:tblPr firstRow="1" bandRow="1">
                <a:tableStyleId>{00A15C55-8517-42AA-B614-E9B94910E393}</a:tableStyleId>
              </a:tblPr>
              <a:tblGrid>
                <a:gridCol w="1530304">
                  <a:extLst>
                    <a:ext uri="{9D8B030D-6E8A-4147-A177-3AD203B41FA5}">
                      <a16:colId xmlns:a16="http://schemas.microsoft.com/office/drawing/2014/main" val="20000"/>
                    </a:ext>
                  </a:extLst>
                </a:gridCol>
                <a:gridCol w="1628523">
                  <a:extLst>
                    <a:ext uri="{9D8B030D-6E8A-4147-A177-3AD203B41FA5}">
                      <a16:colId xmlns:a16="http://schemas.microsoft.com/office/drawing/2014/main" val="20001"/>
                    </a:ext>
                  </a:extLst>
                </a:gridCol>
                <a:gridCol w="1049990">
                  <a:extLst>
                    <a:ext uri="{9D8B030D-6E8A-4147-A177-3AD203B41FA5}">
                      <a16:colId xmlns:a16="http://schemas.microsoft.com/office/drawing/2014/main" val="20002"/>
                    </a:ext>
                  </a:extLst>
                </a:gridCol>
                <a:gridCol w="1230373">
                  <a:extLst>
                    <a:ext uri="{9D8B030D-6E8A-4147-A177-3AD203B41FA5}">
                      <a16:colId xmlns:a16="http://schemas.microsoft.com/office/drawing/2014/main" val="20003"/>
                    </a:ext>
                  </a:extLst>
                </a:gridCol>
                <a:gridCol w="1679543">
                  <a:extLst>
                    <a:ext uri="{9D8B030D-6E8A-4147-A177-3AD203B41FA5}">
                      <a16:colId xmlns:a16="http://schemas.microsoft.com/office/drawing/2014/main" val="20004"/>
                    </a:ext>
                  </a:extLst>
                </a:gridCol>
                <a:gridCol w="880362">
                  <a:extLst>
                    <a:ext uri="{9D8B030D-6E8A-4147-A177-3AD203B41FA5}">
                      <a16:colId xmlns:a16="http://schemas.microsoft.com/office/drawing/2014/main" val="20005"/>
                    </a:ext>
                  </a:extLst>
                </a:gridCol>
              </a:tblGrid>
              <a:tr h="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117231">
                <a:tc>
                  <a:txBody>
                    <a:bodyPr/>
                    <a:lstStyle/>
                    <a:p>
                      <a:pPr>
                        <a:buNone/>
                      </a:pPr>
                      <a:r>
                        <a:rPr lang="en-US" altLang="zh-CN" sz="1200" dirty="0"/>
                        <a:t>AM1 (8:00~11:00)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olidFill>
                            <a:schemeClr val="bg1">
                              <a:lumMod val="50000"/>
                            </a:schemeClr>
                          </a:solidFill>
                          <a:sym typeface="+mn-ea"/>
                        </a:rPr>
                        <a:t>802 and 802.11 Opening Plenary</a:t>
                      </a: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endParaRPr lang="zh-CN" altLang="en-US" sz="1200" dirty="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117231">
                <a:tc>
                  <a:txBody>
                    <a:bodyPr/>
                    <a:lstStyle/>
                    <a:p>
                      <a:pPr>
                        <a:buNone/>
                      </a:pPr>
                      <a:r>
                        <a:rPr lang="en-US" altLang="zh-CN" sz="1200" dirty="0"/>
                        <a:t>AM2 (11:30~13:30)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(Opening/SPs/Motion/PDTs)</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(PDTs/GEN)</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err="1">
                          <a:sym typeface="+mn-ea"/>
                        </a:rPr>
                        <a:t>TGbp</a:t>
                      </a:r>
                      <a:r>
                        <a:rPr lang="en-US" altLang="zh-CN" sz="1200" dirty="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ym typeface="+mn-ea"/>
                        </a:rPr>
                        <a:t>(MAC)</a:t>
                      </a:r>
                    </a:p>
                  </a:txBody>
                  <a:tcPr anchor="ctr"/>
                </a:tc>
                <a:tc>
                  <a:txBody>
                    <a:bodyPr/>
                    <a:lstStyle/>
                    <a:p>
                      <a:pPr algn="ctr">
                        <a:buNone/>
                      </a:pPr>
                      <a:endParaRPr lang="en-US" altLang="zh-CN" sz="1200" i="1" dirty="0">
                        <a:solidFill>
                          <a:schemeClr val="bg1">
                            <a:lumMod val="50000"/>
                          </a:schemeClr>
                        </a:solidFill>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117231">
                <a:tc>
                  <a:txBody>
                    <a:bodyPr/>
                    <a:lstStyle/>
                    <a:p>
                      <a:pPr>
                        <a:buNone/>
                      </a:pPr>
                      <a:r>
                        <a:rPr lang="en-US" altLang="zh-CN" sz="1200" dirty="0"/>
                        <a:t>PM1 (14:30~16:30)</a:t>
                      </a:r>
                    </a:p>
                  </a:txBody>
                  <a:tcPr/>
                </a:tc>
                <a:tc>
                  <a:txBody>
                    <a:bodyPr/>
                    <a:lstStyle/>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117231">
                <a:tc>
                  <a:txBody>
                    <a:bodyPr/>
                    <a:lstStyle/>
                    <a:p>
                      <a:pPr>
                        <a:buNone/>
                      </a:pPr>
                      <a:r>
                        <a:rPr lang="en-US" altLang="zh-CN" sz="1200" dirty="0"/>
                        <a:t>PM2 (17:00~19:00)</a:t>
                      </a:r>
                    </a:p>
                  </a:txBody>
                  <a:tcPr/>
                </a:tc>
                <a:tc>
                  <a:txBody>
                    <a:bodyPr/>
                    <a:lstStyle/>
                    <a:p>
                      <a:pPr algn="ctr">
                        <a:buNone/>
                      </a:pPr>
                      <a:r>
                        <a:rPr lang="en-US" altLang="zh-CN" sz="1200" dirty="0" err="1">
                          <a:sym typeface="+mn-ea"/>
                        </a:rPr>
                        <a:t>TGbp</a:t>
                      </a:r>
                      <a:r>
                        <a:rPr lang="en-US" altLang="zh-CN" sz="1200" dirty="0">
                          <a:sym typeface="+mn-ea"/>
                        </a:rPr>
                        <a:t> (PDTs)</a:t>
                      </a:r>
                      <a:endParaRPr lang="zh-CN" altLang="en-US" sz="1200" dirty="0"/>
                    </a:p>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2678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till Sep 2025 interim</a:t>
            </a:r>
            <a:endParaRPr lang="zh-CN" altLang="en-US" dirty="0"/>
          </a:p>
        </p:txBody>
      </p:sp>
      <p:sp>
        <p:nvSpPr>
          <p:cNvPr id="3" name="内容占位符 2"/>
          <p:cNvSpPr>
            <a:spLocks noGrp="1"/>
          </p:cNvSpPr>
          <p:nvPr>
            <p:ph idx="1"/>
          </p:nvPr>
        </p:nvSpPr>
        <p:spPr>
          <a:xfrm>
            <a:off x="1838960" y="1981200"/>
            <a:ext cx="8466455" cy="45231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Sep,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0037CFC0-F190-0DB9-8E25-9A68A8BF4825}"/>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31809D4A-1F37-1885-457F-4710CCCAB85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75CBC994-6047-40BE-A2CD-34A5721BF930}"/>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508968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Timeline and selection procedure were confirmed in the May 2025 wireless interim</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39 technical presentations were reviewed since the formation meeting in February 2025</a:t>
            </a:r>
          </a:p>
          <a:p>
            <a:pPr marL="0" indent="0">
              <a:spcBef>
                <a:spcPts val="1200"/>
              </a:spcBef>
              <a:buFontTx/>
              <a:buNone/>
              <a:defRPr/>
            </a:pPr>
            <a:r>
              <a:rPr lang="en-US" altLang="en-US" sz="2000" dirty="0">
                <a:ea typeface="ＭＳ Ｐゴシック" panose="020B0600070205080204" pitchFamily="34" charset="-128"/>
              </a:rPr>
              <a:t>Objectives this week:</a:t>
            </a:r>
          </a:p>
          <a:p>
            <a:pPr lvl="1">
              <a:buFont typeface="Arial" panose="020B0604020202020204" pitchFamily="34" charset="0"/>
              <a:buChar char="•"/>
              <a:defRPr/>
            </a:pPr>
            <a:r>
              <a:rPr lang="en-US" altLang="en-US" sz="1600" dirty="0">
                <a:ea typeface="ＭＳ Ｐゴシック" panose="020B0600070205080204" pitchFamily="34" charset="-128"/>
              </a:rPr>
              <a:t>Discuss technical contributions</a:t>
            </a:r>
          </a:p>
          <a:p>
            <a:pPr lvl="1">
              <a:buFont typeface="Arial" panose="020B0604020202020204" pitchFamily="34" charset="0"/>
              <a:buChar char="•"/>
              <a:defRPr/>
            </a:pPr>
            <a:r>
              <a:rPr lang="en-US" altLang="en-US" sz="1600" dirty="0">
                <a:ea typeface="ＭＳ Ｐゴシック" panose="020B0600070205080204" pitchFamily="34" charset="-128"/>
              </a:rPr>
              <a:t>Consider straw polls of technical contributions if requested</a:t>
            </a:r>
          </a:p>
          <a:p>
            <a:pPr marL="0" indent="0">
              <a:spcBef>
                <a:spcPts val="1200"/>
              </a:spcBef>
              <a:buFontTx/>
              <a:buNone/>
              <a:defRPr/>
            </a:pPr>
            <a:r>
              <a:rPr lang="en-US" altLang="en-US" sz="2000" dirty="0">
                <a:ea typeface="ＭＳ Ｐゴシック" panose="020B0600070205080204" pitchFamily="34" charset="-128"/>
              </a:rPr>
              <a:t>Meetings: </a:t>
            </a:r>
            <a:endParaRPr lang="en-US" altLang="en-US" sz="1600" dirty="0">
              <a:ea typeface="ＭＳ Ｐゴシック" panose="020B0600070205080204" pitchFamily="34" charset="-128"/>
            </a:endParaRPr>
          </a:p>
          <a:p>
            <a:pPr lvl="1">
              <a:buFont typeface="Arial" panose="020B0604020202020204" pitchFamily="34" charset="0"/>
              <a:buChar char="•"/>
              <a:defRPr/>
            </a:pPr>
            <a:r>
              <a:rPr lang="en-US" altLang="en-US" sz="1600" dirty="0">
                <a:ea typeface="ＭＳ Ｐゴシック" panose="020B0600070205080204" pitchFamily="34" charset="-128"/>
              </a:rPr>
              <a:t>Tuesday AM1 (8:00am HST to 10:00am HST), 16 September</a:t>
            </a:r>
          </a:p>
          <a:p>
            <a:pPr lvl="1">
              <a:buFont typeface="Arial" panose="020B0604020202020204" pitchFamily="34" charset="0"/>
              <a:buChar char="•"/>
              <a:defRPr/>
            </a:pPr>
            <a:r>
              <a:rPr lang="en-US" altLang="en-US" sz="1600" dirty="0">
                <a:ea typeface="ＭＳ Ｐゴシック" panose="020B0600070205080204" pitchFamily="34" charset="-128"/>
              </a:rPr>
              <a:t>Tuesday PM1 (1:30pm HST to 3:30pm HST), 16 September</a:t>
            </a:r>
          </a:p>
          <a:p>
            <a:pPr lvl="1">
              <a:buFont typeface="Arial" panose="020B0604020202020204" pitchFamily="34" charset="0"/>
              <a:buChar char="•"/>
              <a:defRPr/>
            </a:pPr>
            <a:r>
              <a:rPr lang="en-US" altLang="en-US" sz="1600" dirty="0">
                <a:ea typeface="ＭＳ Ｐゴシック" panose="020B0600070205080204" pitchFamily="34" charset="-128"/>
              </a:rPr>
              <a:t>Thursday AM2 (10:30am HST to 12:30pm HST), 18 September</a:t>
            </a:r>
          </a:p>
          <a:p>
            <a:pPr lvl="1">
              <a:buFont typeface="Arial" panose="020B0604020202020204" pitchFamily="34" charset="0"/>
              <a:buChar char="•"/>
              <a:defRPr/>
            </a:pPr>
            <a:r>
              <a:rPr lang="en-US" altLang="en-US" sz="1600" dirty="0">
                <a:ea typeface="ＭＳ Ｐゴシック" panose="020B0600070205080204" pitchFamily="34" charset="-128"/>
              </a:rPr>
              <a:t>Thursday PM1 (1:30pm HST to 3:30pm HST), 18 September</a:t>
            </a:r>
          </a:p>
          <a:p>
            <a:pPr lvl="1">
              <a:buFont typeface="Arial" panose="020B0604020202020204" pitchFamily="34" charset="0"/>
              <a:buChar char="•"/>
              <a:defRPr/>
            </a:pPr>
            <a:r>
              <a:rPr lang="en-US" altLang="en-US" sz="1600" dirty="0">
                <a:ea typeface="ＭＳ Ｐゴシック" panose="020B0600070205080204" pitchFamily="34" charset="-128"/>
              </a:rPr>
              <a:t>For details, please refer to the </a:t>
            </a:r>
            <a:r>
              <a:rPr lang="en-US" altLang="en-US" sz="1600">
                <a:ea typeface="ＭＳ Ｐゴシック" panose="020B0600070205080204" pitchFamily="34" charset="-128"/>
              </a:rPr>
              <a:t>agenda </a:t>
            </a:r>
            <a:r>
              <a:rPr lang="en-US" altLang="en-US" sz="1600">
                <a:solidFill>
                  <a:schemeClr val="tx1"/>
                </a:solidFill>
                <a:ea typeface="ＭＳ Ｐゴシック" panose="020B0600070205080204" pitchFamily="34" charset="-128"/>
                <a:hlinkClick r:id="rId3"/>
              </a:rPr>
              <a:t>25/1408</a:t>
            </a:r>
            <a:endParaRPr lang="en-US" altLang="en-US" sz="1600" dirty="0">
              <a:solidFill>
                <a:schemeClr val="tx1"/>
              </a:solidFill>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1AD7BAEA-106B-DA26-F514-9CDE32CC6338}"/>
              </a:ext>
            </a:extLst>
          </p:cNvPr>
          <p:cNvSpPr>
            <a:spLocks noGrp="1"/>
          </p:cNvSpPr>
          <p:nvPr>
            <p:ph type="ftr" idx="14"/>
          </p:nvPr>
        </p:nvSpPr>
        <p:spPr/>
        <p:txBody>
          <a:bodyPr/>
          <a:lstStyle/>
          <a:p>
            <a:r>
              <a:rPr lang="en-GB"/>
              <a:t>Edward Au, Huawei</a:t>
            </a:r>
            <a:endParaRPr lang="en-GB" dirty="0"/>
          </a:p>
        </p:txBody>
      </p:sp>
      <p:sp>
        <p:nvSpPr>
          <p:cNvPr id="3" name="Slide Number Placeholder 2">
            <a:extLst>
              <a:ext uri="{FF2B5EF4-FFF2-40B4-BE49-F238E27FC236}">
                <a16:creationId xmlns:a16="http://schemas.microsoft.com/office/drawing/2014/main" id="{FD38863F-6FB3-E456-3000-BDB6A0C4206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007009D2-E06D-7BCB-E61E-5E627736B0E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6391325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25D5785-5A49-CF8C-FF63-24A293EEC09B}"/>
              </a:ext>
            </a:extLst>
          </p:cNvPr>
          <p:cNvSpPr>
            <a:spLocks noGrp="1"/>
          </p:cNvSpPr>
          <p:nvPr>
            <p:ph type="ftr" idx="11"/>
          </p:nvPr>
        </p:nvSpPr>
        <p:spPr/>
        <p:txBody>
          <a:bodyPr/>
          <a:lstStyle/>
          <a:p>
            <a:r>
              <a:rPr lang="en-GB"/>
              <a:t>Nikola Serafimovski, University of Cambridge</a:t>
            </a:r>
          </a:p>
        </p:txBody>
      </p:sp>
      <p:sp>
        <p:nvSpPr>
          <p:cNvPr id="8" name="Slide Number Placeholder 7">
            <a:extLst>
              <a:ext uri="{FF2B5EF4-FFF2-40B4-BE49-F238E27FC236}">
                <a16:creationId xmlns:a16="http://schemas.microsoft.com/office/drawing/2014/main" id="{3638F6BC-B04A-EB1A-9257-5160A60BB61B}"/>
              </a:ext>
            </a:extLst>
          </p:cNvPr>
          <p:cNvSpPr>
            <a:spLocks noGrp="1"/>
          </p:cNvSpPr>
          <p:nvPr>
            <p:ph type="sldNum" idx="12"/>
          </p:nvPr>
        </p:nvSpPr>
        <p:spPr/>
        <p:txBody>
          <a:bodyPr/>
          <a:lstStyle/>
          <a:p>
            <a:r>
              <a:rPr lang="en-GB"/>
              <a:t>Slide </a:t>
            </a:r>
            <a:fld id="{DE40C9FC-4879-4F20-9ECA-A574A90476B7}" type="slidenum">
              <a:rPr lang="en-GB" smtClean="0"/>
              <a:pPr/>
              <a:t>23</a:t>
            </a:fld>
            <a:endParaRPr lang="en-GB"/>
          </a:p>
        </p:txBody>
      </p:sp>
      <p:sp>
        <p:nvSpPr>
          <p:cNvPr id="9" name="Date Placeholder 8">
            <a:extLst>
              <a:ext uri="{FF2B5EF4-FFF2-40B4-BE49-F238E27FC236}">
                <a16:creationId xmlns:a16="http://schemas.microsoft.com/office/drawing/2014/main" id="{2F323144-B36F-69AB-E63A-670ABC20BE08}"/>
              </a:ext>
            </a:extLst>
          </p:cNvPr>
          <p:cNvSpPr>
            <a:spLocks noGrp="1"/>
          </p:cNvSpPr>
          <p:nvPr>
            <p:ph type="dt" idx="10"/>
          </p:nvPr>
        </p:nvSpPr>
        <p:spPr/>
        <p:txBody>
          <a:bodyPr/>
          <a:lstStyle/>
          <a:p>
            <a:r>
              <a:rPr lang="en-US"/>
              <a:t>September 2025</a:t>
            </a:r>
            <a:endParaRPr lang="en-GB"/>
          </a:p>
        </p:txBody>
      </p:sp>
      <p:sp>
        <p:nvSpPr>
          <p:cNvPr id="11" name="Rectangle 1">
            <a:extLst>
              <a:ext uri="{FF2B5EF4-FFF2-40B4-BE49-F238E27FC236}">
                <a16:creationId xmlns:a16="http://schemas.microsoft.com/office/drawing/2014/main" id="{4C2EFFD7-C5A7-AC10-7C7E-5C49E4F0D159}"/>
              </a:ext>
            </a:extLst>
          </p:cNvPr>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IEEE 802.11 TGbr ELC </a:t>
            </a:r>
            <a:r>
              <a:rPr lang="en-US" altLang="ja-JP" kern="0"/>
              <a:t>– September 2025</a:t>
            </a:r>
            <a:br>
              <a:rPr lang="en-US" kern="0"/>
            </a:br>
            <a:r>
              <a:rPr lang="en-US" b="0" kern="0"/>
              <a:t>Enhanced Light Communications</a:t>
            </a:r>
            <a:endParaRPr lang="en-GB" kern="0" dirty="0"/>
          </a:p>
        </p:txBody>
      </p:sp>
      <p:sp>
        <p:nvSpPr>
          <p:cNvPr id="12" name="Content Placeholder 7">
            <a:extLst>
              <a:ext uri="{FF2B5EF4-FFF2-40B4-BE49-F238E27FC236}">
                <a16:creationId xmlns:a16="http://schemas.microsoft.com/office/drawing/2014/main" id="{5B39BCB4-C5B3-30A6-631B-B8008B2D7D8F}"/>
              </a:ext>
            </a:extLst>
          </p:cNvPr>
          <p:cNvSpPr txBox="1">
            <a:spLocks/>
          </p:cNvSpPr>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lvl="1"/>
            <a:endParaRPr lang="en-US" sz="100" kern="0" dirty="0"/>
          </a:p>
          <a:p>
            <a:pPr algn="l">
              <a:buFont typeface="Arial"/>
              <a:buChar char="•"/>
            </a:pPr>
            <a:r>
              <a:rPr lang="en-US" sz="2000" kern="0" dirty="0"/>
              <a:t> September 2025 session goals</a:t>
            </a:r>
          </a:p>
          <a:p>
            <a:pPr lvl="1" algn="l">
              <a:buFont typeface="Arial"/>
              <a:buChar char="•"/>
            </a:pPr>
            <a:r>
              <a:rPr lang="en-US" sz="1600" kern="0" dirty="0"/>
              <a:t> Minutes approval</a:t>
            </a:r>
          </a:p>
          <a:p>
            <a:pPr lvl="1" algn="l">
              <a:buFont typeface="Arial"/>
              <a:buChar char="•"/>
            </a:pPr>
            <a:r>
              <a:rPr lang="en-US" sz="1800" kern="0" dirty="0"/>
              <a:t> Technical submissions and discussions:</a:t>
            </a:r>
          </a:p>
          <a:p>
            <a:pPr lvl="2" algn="l">
              <a:buFont typeface="Arial"/>
              <a:buChar char="•"/>
            </a:pPr>
            <a:r>
              <a:rPr lang="en-US" sz="1800" kern="0" dirty="0"/>
              <a:t> PAPR reduction</a:t>
            </a:r>
          </a:p>
          <a:p>
            <a:pPr lvl="2" algn="l">
              <a:buFont typeface="Arial"/>
              <a:buChar char="•"/>
            </a:pPr>
            <a:r>
              <a:rPr lang="en-US" sz="1800" kern="0" dirty="0"/>
              <a:t> ELC capability field</a:t>
            </a:r>
          </a:p>
          <a:p>
            <a:pPr lvl="2" algn="l">
              <a:buFont typeface="Arial"/>
              <a:buChar char="•"/>
            </a:pPr>
            <a:r>
              <a:rPr lang="en-US" sz="1800" kern="0" dirty="0"/>
              <a:t> Channelization </a:t>
            </a:r>
          </a:p>
          <a:p>
            <a:pPr lvl="2" algn="l">
              <a:buFont typeface="Arial"/>
              <a:buChar char="•"/>
            </a:pPr>
            <a:endParaRPr lang="en-US" sz="1800" kern="0" dirty="0"/>
          </a:p>
          <a:p>
            <a:pPr algn="l">
              <a:buFont typeface="Arial"/>
              <a:buChar char="•"/>
            </a:pPr>
            <a:r>
              <a:rPr lang="en-US" sz="2000" kern="0" dirty="0"/>
              <a:t> September 2025 session:</a:t>
            </a:r>
            <a:endParaRPr lang="en-US" altLang="en-US" sz="1800" kern="0" dirty="0"/>
          </a:p>
          <a:p>
            <a:pPr marL="800100" lvl="1" indent="-342900" algn="l">
              <a:spcBef>
                <a:spcPts val="300"/>
              </a:spcBef>
              <a:buFont typeface="Arial" panose="020B0604020202020204" pitchFamily="34" charset="0"/>
              <a:buChar char="•"/>
            </a:pPr>
            <a:r>
              <a:rPr lang="en-US" altLang="en-US" sz="1800" kern="0" dirty="0"/>
              <a:t>Two meeting slots: </a:t>
            </a:r>
          </a:p>
          <a:p>
            <a:pPr marL="1143000" lvl="2" indent="-342900" algn="l">
              <a:spcBef>
                <a:spcPts val="300"/>
              </a:spcBef>
              <a:buFont typeface="Arial" panose="020B0604020202020204" pitchFamily="34" charset="0"/>
              <a:buChar char="•"/>
            </a:pPr>
            <a:r>
              <a:rPr lang="en-US" altLang="en-US" sz="1600" kern="0" dirty="0"/>
              <a:t>Monday PM3</a:t>
            </a:r>
          </a:p>
          <a:p>
            <a:pPr marL="1143000" lvl="2" indent="-342900" algn="l">
              <a:spcBef>
                <a:spcPts val="300"/>
              </a:spcBef>
              <a:buFont typeface="Arial" panose="020B0604020202020204" pitchFamily="34" charset="0"/>
              <a:buChar char="•"/>
            </a:pPr>
            <a:r>
              <a:rPr lang="en-US" altLang="en-US" sz="1600" kern="0" dirty="0"/>
              <a:t>Wednesday AM1</a:t>
            </a:r>
          </a:p>
          <a:p>
            <a:pPr marL="800100" lvl="1" indent="-342900" algn="l">
              <a:spcBef>
                <a:spcPts val="300"/>
              </a:spcBef>
              <a:buFont typeface="Arial" panose="020B0604020202020204" pitchFamily="34" charset="0"/>
              <a:buChar char="•"/>
            </a:pPr>
            <a:r>
              <a:rPr lang="en-US" altLang="en-US" sz="1800" kern="0" dirty="0"/>
              <a:t>Agenda: 11-25/1587</a:t>
            </a:r>
          </a:p>
        </p:txBody>
      </p:sp>
    </p:spTree>
    <p:extLst>
      <p:ext uri="{BB962C8B-B14F-4D97-AF65-F5344CB8AC3E}">
        <p14:creationId xmlns:p14="http://schemas.microsoft.com/office/powerpoint/2010/main" val="3117769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TGbt</a:t>
            </a:r>
            <a:r>
              <a:rPr lang="en-US" altLang="en-US" dirty="0"/>
              <a:t> – September 2025</a:t>
            </a:r>
            <a:endParaRPr lang="en-GB" dirty="0"/>
          </a:p>
        </p:txBody>
      </p:sp>
      <p:sp>
        <p:nvSpPr>
          <p:cNvPr id="5122" name="Rectangle 2"/>
          <p:cNvSpPr>
            <a:spLocks noGrp="1" noChangeArrowheads="1"/>
          </p:cNvSpPr>
          <p:nvPr>
            <p:ph idx="1"/>
          </p:nvPr>
        </p:nvSpPr>
        <p:spPr>
          <a:xfrm>
            <a:off x="914401" y="1450976"/>
            <a:ext cx="10361084" cy="5073649"/>
          </a:xfrm>
          <a:ln/>
        </p:spPr>
        <p:txBody>
          <a:bodyPr>
            <a:normAutofit lnSpcReduction="10000"/>
          </a:bodyPr>
          <a:lstStyle/>
          <a:p>
            <a:pPr marL="342900" lvl="2" indent="-342900">
              <a:spcBef>
                <a:spcPts val="1200"/>
              </a:spcBef>
              <a:spcAft>
                <a:spcPts val="0"/>
              </a:spcAft>
              <a:defRPr/>
            </a:pPr>
            <a:r>
              <a:rPr lang="en-US" altLang="en-US" sz="2400" b="1" dirty="0"/>
              <a:t>Will have three meetings this week: </a:t>
            </a:r>
          </a:p>
          <a:p>
            <a:pPr marL="342900" lvl="2" indent="-342900">
              <a:spcBef>
                <a:spcPts val="1200"/>
              </a:spcBef>
              <a:spcAft>
                <a:spcPts val="0"/>
              </a:spcAft>
              <a:defRPr/>
            </a:pPr>
            <a:r>
              <a:rPr lang="en-US" altLang="en-US" sz="2400" b="1" dirty="0"/>
              <a:t>	</a:t>
            </a:r>
            <a:r>
              <a:rPr lang="en-US" altLang="en-US" b="1" dirty="0"/>
              <a:t>Monday PM1, Tuesday AM1 and Thursday PM1</a:t>
            </a:r>
          </a:p>
          <a:p>
            <a:pPr marL="342900" lvl="2" indent="-342900">
              <a:spcBef>
                <a:spcPts val="1200"/>
              </a:spcBef>
              <a:spcAft>
                <a:spcPts val="0"/>
              </a:spcAft>
              <a:defRPr/>
            </a:pPr>
            <a:r>
              <a:rPr lang="en-US" altLang="en-US" sz="2400" b="1" dirty="0"/>
              <a:t>Agenda: 11-25/1605r0</a:t>
            </a:r>
          </a:p>
          <a:p>
            <a:pPr marL="342900" lvl="2" indent="-342900">
              <a:spcBef>
                <a:spcPts val="1200"/>
              </a:spcBef>
              <a:spcAft>
                <a:spcPts val="0"/>
              </a:spcAft>
              <a:defRPr/>
            </a:pPr>
            <a:r>
              <a:rPr lang="en-US" altLang="en-US" sz="2400" b="1" dirty="0"/>
              <a:t>Goals:</a:t>
            </a:r>
          </a:p>
          <a:p>
            <a:pPr marL="800100" lvl="3" indent="-342900">
              <a:spcBef>
                <a:spcPts val="1200"/>
              </a:spcBef>
              <a:spcAft>
                <a:spcPts val="0"/>
              </a:spcAft>
              <a:buFont typeface="Arial" panose="020B0604020202020204" pitchFamily="34" charset="0"/>
              <a:buChar char="•"/>
              <a:defRPr/>
            </a:pPr>
            <a:r>
              <a:rPr lang="en-US" altLang="en-US" sz="1800" dirty="0"/>
              <a:t>Officer election</a:t>
            </a:r>
          </a:p>
          <a:p>
            <a:pPr marL="800100" lvl="3" indent="-342900">
              <a:spcBef>
                <a:spcPts val="1200"/>
              </a:spcBef>
              <a:spcAft>
                <a:spcPts val="0"/>
              </a:spcAft>
              <a:buFont typeface="Arial" panose="020B0604020202020204" pitchFamily="34" charset="0"/>
              <a:buChar char="•"/>
              <a:defRPr/>
            </a:pPr>
            <a:r>
              <a:rPr lang="en-US" altLang="en-US" sz="1800" dirty="0" err="1"/>
              <a:t>Teleconf</a:t>
            </a:r>
            <a:r>
              <a:rPr lang="en-US" altLang="en-US" sz="1800" dirty="0"/>
              <a:t> Date/Times </a:t>
            </a:r>
          </a:p>
          <a:p>
            <a:pPr marL="800100" lvl="3" indent="-342900">
              <a:spcBef>
                <a:spcPts val="1200"/>
              </a:spcBef>
              <a:spcAft>
                <a:spcPts val="0"/>
              </a:spcAft>
              <a:buFont typeface="Arial" panose="020B0604020202020204" pitchFamily="34" charset="0"/>
              <a:buChar char="•"/>
              <a:defRPr/>
            </a:pPr>
            <a:r>
              <a:rPr lang="en-US" altLang="en-US" sz="1800" dirty="0"/>
              <a:t>Timeline discussion</a:t>
            </a:r>
          </a:p>
          <a:p>
            <a:pPr marL="800100" lvl="3" indent="-342900">
              <a:spcBef>
                <a:spcPts val="1200"/>
              </a:spcBef>
              <a:spcAft>
                <a:spcPts val="0"/>
              </a:spcAft>
              <a:buFont typeface="Arial" panose="020B0604020202020204" pitchFamily="34" charset="0"/>
              <a:buChar char="•"/>
              <a:defRPr/>
            </a:pPr>
            <a:r>
              <a:rPr lang="en-US" altLang="en-US" sz="1800" dirty="0"/>
              <a:t>Contributions</a:t>
            </a:r>
          </a:p>
          <a:p>
            <a:pPr marL="342900" lvl="2" indent="-342900">
              <a:spcBef>
                <a:spcPts val="300"/>
              </a:spcBef>
              <a:spcAft>
                <a:spcPts val="0"/>
              </a:spcAft>
              <a:buFont typeface="Arial" panose="020B0604020202020204" pitchFamily="34" charset="0"/>
              <a:buChar char="•"/>
              <a:defRPr/>
            </a:pPr>
            <a:r>
              <a:rPr lang="en-US" altLang="en-US" sz="2400" b="1" dirty="0"/>
              <a:t>PAR and CSD:</a:t>
            </a:r>
          </a:p>
          <a:p>
            <a:pPr lvl="2" indent="-342900">
              <a:buFont typeface="Arial" panose="020B0604020202020204" pitchFamily="34" charset="0"/>
              <a:buChar char="•"/>
            </a:pPr>
            <a:r>
              <a:rPr lang="en-US" altLang="zh-CN" sz="1600" dirty="0">
                <a:sym typeface="+mn-ea"/>
              </a:rPr>
              <a:t>802.11bt PAR</a:t>
            </a:r>
            <a:r>
              <a:rPr lang="en-GB" sz="1600" dirty="0"/>
              <a:t>(</a:t>
            </a:r>
            <a:r>
              <a:rPr lang="en-GB" sz="1600" dirty="0">
                <a:hlinkClick r:id="rId3"/>
              </a:rPr>
              <a:t>11-25/0958r</a:t>
            </a:r>
            <a:r>
              <a:rPr lang="en-GB" sz="1600" dirty="0"/>
              <a:t>0)</a:t>
            </a:r>
            <a:endParaRPr lang="en-US" altLang="zh-CN" sz="1600" dirty="0">
              <a:sym typeface="+mn-ea"/>
            </a:endParaRPr>
          </a:p>
          <a:p>
            <a:pPr>
              <a:buFont typeface="Arial" panose="020B0604020202020204" pitchFamily="34" charset="0"/>
              <a:buChar char="•"/>
            </a:pPr>
            <a:r>
              <a:rPr lang="en-US" dirty="0"/>
              <a:t>New submissions:</a:t>
            </a:r>
          </a:p>
          <a:p>
            <a:pPr lvl="2">
              <a:buFont typeface="Arial" panose="020B0604020202020204" pitchFamily="34" charset="0"/>
              <a:buChar char="•"/>
            </a:pPr>
            <a:r>
              <a:rPr lang="en-GB" sz="2000" dirty="0"/>
              <a:t>See Agenda (</a:t>
            </a:r>
            <a:r>
              <a:rPr lang="en-US" altLang="en-US" sz="2000" dirty="0"/>
              <a:t>11-25/1605r0)</a:t>
            </a:r>
            <a:endParaRPr lang="en-GB" sz="2000" dirty="0"/>
          </a:p>
        </p:txBody>
      </p:sp>
      <p:sp>
        <p:nvSpPr>
          <p:cNvPr id="2" name="Footer Placeholder 1">
            <a:extLst>
              <a:ext uri="{FF2B5EF4-FFF2-40B4-BE49-F238E27FC236}">
                <a16:creationId xmlns:a16="http://schemas.microsoft.com/office/drawing/2014/main" id="{95F26304-956B-4133-885E-EEC35CDA9F53}"/>
              </a:ext>
            </a:extLst>
          </p:cNvPr>
          <p:cNvSpPr>
            <a:spLocks noGrp="1"/>
          </p:cNvSpPr>
          <p:nvPr>
            <p:ph type="ftr" idx="14"/>
          </p:nvPr>
        </p:nvSpPr>
        <p:spPr/>
        <p:txBody>
          <a:bodyPr/>
          <a:lstStyle/>
          <a:p>
            <a:r>
              <a:rPr lang="en-GB"/>
              <a:t>Stephen Orr, Cisco</a:t>
            </a:r>
            <a:endParaRPr lang="en-GB" dirty="0"/>
          </a:p>
        </p:txBody>
      </p:sp>
      <p:sp>
        <p:nvSpPr>
          <p:cNvPr id="3" name="Slide Number Placeholder 2">
            <a:extLst>
              <a:ext uri="{FF2B5EF4-FFF2-40B4-BE49-F238E27FC236}">
                <a16:creationId xmlns:a16="http://schemas.microsoft.com/office/drawing/2014/main" id="{648DF5A5-9CE0-DDB4-B529-F1F3680026A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900E865E-D439-4A44-2489-06852DC11609}"/>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436238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802.11 Automotive TIG – September 2025</a:t>
            </a:r>
            <a:br>
              <a:rPr lang="en-US" dirty="0">
                <a:latin typeface="+mn-lt"/>
              </a:rPr>
            </a:br>
            <a:r>
              <a:rPr lang="en-US" sz="1800" dirty="0">
                <a:latin typeface="+mn-lt"/>
              </a:rPr>
              <a:t>15 September</a:t>
            </a:r>
            <a:r>
              <a:rPr lang="en-US" sz="1800">
                <a:latin typeface="+mn-lt"/>
              </a:rPr>
              <a:t>, 1600-1800 </a:t>
            </a:r>
            <a:r>
              <a:rPr lang="en-US" sz="1800" dirty="0">
                <a:latin typeface="+mn-lt"/>
              </a:rPr>
              <a:t>Hawaii Time</a:t>
            </a:r>
            <a:endParaRPr lang="en-US" dirty="0">
              <a:latin typeface="+mn-lt"/>
            </a:endParaRPr>
          </a:p>
        </p:txBody>
      </p:sp>
      <p:sp>
        <p:nvSpPr>
          <p:cNvPr id="3" name="Content Placeholder 2"/>
          <p:cNvSpPr>
            <a:spLocks noGrp="1"/>
          </p:cNvSpPr>
          <p:nvPr>
            <p:ph idx="1"/>
          </p:nvPr>
        </p:nvSpPr>
        <p:spPr>
          <a:xfrm>
            <a:off x="1370570" y="1779141"/>
            <a:ext cx="8845495"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Call for recording secretary</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July</a:t>
            </a:r>
            <a:endParaRPr lang="en-US" sz="14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endParaRPr lang="en-US" dirty="0"/>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“Further Consideration on HD-Map Downloads and Sensor-Data Sharing Use cases,” Jing Ma (Toyota)</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“Proposed automotive TIG technical report text for streaming use case,”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“Technical Report Gap Analysis Follow-Up,”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11-25/1426r0</a:t>
            </a:r>
            <a:endParaRPr lang="en-US" sz="2400" b="1" dirty="0"/>
          </a:p>
        </p:txBody>
      </p:sp>
      <p:sp>
        <p:nvSpPr>
          <p:cNvPr id="8" name="Footer Placeholder 7">
            <a:extLst>
              <a:ext uri="{FF2B5EF4-FFF2-40B4-BE49-F238E27FC236}">
                <a16:creationId xmlns:a16="http://schemas.microsoft.com/office/drawing/2014/main" id="{BAD17EB9-A8FB-F05E-2392-6DE0DC0C9499}"/>
              </a:ext>
            </a:extLst>
          </p:cNvPr>
          <p:cNvSpPr>
            <a:spLocks noGrp="1"/>
          </p:cNvSpPr>
          <p:nvPr>
            <p:ph type="ftr" idx="14"/>
          </p:nvPr>
        </p:nvSpPr>
        <p:spPr/>
        <p:txBody>
          <a:bodyPr/>
          <a:lstStyle/>
          <a:p>
            <a:r>
              <a:rPr lang="en-GB"/>
              <a:t>Jim Lansford, DeepSig Inc</a:t>
            </a:r>
            <a:endParaRPr lang="en-GB" dirty="0"/>
          </a:p>
        </p:txBody>
      </p:sp>
      <p:sp>
        <p:nvSpPr>
          <p:cNvPr id="9" name="Slide Number Placeholder 8">
            <a:extLst>
              <a:ext uri="{FF2B5EF4-FFF2-40B4-BE49-F238E27FC236}">
                <a16:creationId xmlns:a16="http://schemas.microsoft.com/office/drawing/2014/main" id="{50CF0033-00F9-EBE2-3356-90E1DA4D447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10" name="Date Placeholder 9">
            <a:extLst>
              <a:ext uri="{FF2B5EF4-FFF2-40B4-BE49-F238E27FC236}">
                <a16:creationId xmlns:a16="http://schemas.microsoft.com/office/drawing/2014/main" id="{6432FD75-55C0-D75A-22E7-6558DB8D7808}"/>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149983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BD6C2-B5EA-1DF7-D7D3-BE309A80BEC5}"/>
            </a:ext>
          </a:extLst>
        </p:cNvPr>
        <p:cNvGrpSpPr/>
        <p:nvPr/>
      </p:nvGrpSpPr>
      <p:grpSpPr>
        <a:xfrm>
          <a:off x="0" y="0"/>
          <a:ext cx="0" cy="0"/>
          <a:chOff x="0" y="0"/>
          <a:chExt cx="0" cy="0"/>
        </a:xfrm>
      </p:grpSpPr>
      <p:sp>
        <p:nvSpPr>
          <p:cNvPr id="30724" name="Rectangle 2">
            <a:extLst>
              <a:ext uri="{FF2B5EF4-FFF2-40B4-BE49-F238E27FC236}">
                <a16:creationId xmlns:a16="http://schemas.microsoft.com/office/drawing/2014/main" id="{EFC159AC-7408-1E7B-8522-EE5B3AB85BE2}"/>
              </a:ext>
            </a:extLst>
          </p:cNvPr>
          <p:cNvSpPr>
            <a:spLocks noGrp="1" noChangeArrowheads="1"/>
          </p:cNvSpPr>
          <p:nvPr>
            <p:ph type="title"/>
          </p:nvPr>
        </p:nvSpPr>
        <p:spPr>
          <a:noFill/>
        </p:spPr>
        <p:txBody>
          <a:bodyPr/>
          <a:lstStyle/>
          <a:p>
            <a:r>
              <a:rPr lang="en-US" altLang="en-US" dirty="0"/>
              <a:t>802.11 UCM TIG Snapshot – September 2025</a:t>
            </a:r>
          </a:p>
        </p:txBody>
      </p:sp>
      <p:sp>
        <p:nvSpPr>
          <p:cNvPr id="30725" name="Rectangle 3">
            <a:extLst>
              <a:ext uri="{FF2B5EF4-FFF2-40B4-BE49-F238E27FC236}">
                <a16:creationId xmlns:a16="http://schemas.microsoft.com/office/drawing/2014/main" id="{AC57378A-84C3-00ED-AC9A-B187AD3DD37B}"/>
              </a:ext>
            </a:extLst>
          </p:cNvPr>
          <p:cNvSpPr>
            <a:spLocks noGrp="1" noChangeArrowheads="1"/>
          </p:cNvSpPr>
          <p:nvPr>
            <p:ph type="body" idx="1"/>
          </p:nvPr>
        </p:nvSpPr>
        <p:spPr>
          <a:noFill/>
        </p:spPr>
        <p:txBody>
          <a:bodyPr/>
          <a:lstStyle/>
          <a:p>
            <a:pPr marL="0" indent="0">
              <a:spcBef>
                <a:spcPts val="0"/>
              </a:spcBef>
              <a:buNone/>
              <a:defRPr/>
            </a:pPr>
            <a:r>
              <a:rPr lang="en-GB" altLang="en-US" dirty="0"/>
              <a:t>Two meeting slots</a:t>
            </a:r>
            <a:r>
              <a:rPr lang="en-GB" altLang="en-US" dirty="0">
                <a:solidFill>
                  <a:schemeClr val="tx1"/>
                </a:solidFill>
              </a:rPr>
              <a:t>: </a:t>
            </a:r>
            <a:r>
              <a:rPr lang="en-GB" altLang="en-US" sz="2000" dirty="0">
                <a:solidFill>
                  <a:schemeClr val="tx1"/>
                </a:solidFill>
              </a:rPr>
              <a:t>MON 15 Sept. PM2 16-18, THUR 18 Sept. AM1 8-10 Hawaii Time</a:t>
            </a:r>
          </a:p>
          <a:p>
            <a:pPr marL="457200" indent="-457200">
              <a:spcBef>
                <a:spcPts val="0"/>
              </a:spcBef>
              <a:defRPr/>
            </a:pPr>
            <a:endParaRPr lang="en-GB" altLang="en-US" sz="2000" dirty="0">
              <a:solidFill>
                <a:srgbClr val="FF0000"/>
              </a:solidFill>
            </a:endParaRPr>
          </a:p>
          <a:p>
            <a:pPr marL="0" indent="0">
              <a:spcBef>
                <a:spcPts val="0"/>
              </a:spcBef>
              <a:buNone/>
              <a:defRPr/>
            </a:pPr>
            <a:r>
              <a:rPr lang="en-GB" altLang="en-US" dirty="0"/>
              <a:t>Goals for September</a:t>
            </a:r>
          </a:p>
          <a:p>
            <a:pPr marL="457200" indent="-457200">
              <a:spcBef>
                <a:spcPts val="0"/>
              </a:spcBef>
              <a:defRPr/>
            </a:pPr>
            <a:r>
              <a:rPr lang="en-GB" altLang="en-US" sz="2000" dirty="0"/>
              <a:t>Officer candidate introduction</a:t>
            </a:r>
          </a:p>
          <a:p>
            <a:pPr marL="457200" indent="-457200" eaLnBrk="1" hangingPunct="1">
              <a:lnSpc>
                <a:spcPct val="90000"/>
              </a:lnSpc>
              <a:spcBef>
                <a:spcPts val="0"/>
              </a:spcBef>
              <a:defRPr/>
            </a:pPr>
            <a:r>
              <a:rPr lang="en-GB" altLang="en-US" sz="2000" dirty="0"/>
              <a:t>Technical presentations </a:t>
            </a:r>
          </a:p>
          <a:p>
            <a:pPr marL="857250" lvl="1" indent="-457200" eaLnBrk="1" hangingPunct="1">
              <a:lnSpc>
                <a:spcPct val="90000"/>
              </a:lnSpc>
              <a:spcBef>
                <a:spcPts val="0"/>
              </a:spcBef>
              <a:defRPr/>
            </a:pPr>
            <a:r>
              <a:rPr lang="en-GB" altLang="en-US" sz="1800" dirty="0"/>
              <a:t>Introducing the Unified Channel Model (UCM) TIG, Volker Jungnickel, 11-25/1628r0</a:t>
            </a:r>
          </a:p>
          <a:p>
            <a:pPr marL="857250" lvl="1" indent="-457200" eaLnBrk="1" hangingPunct="1">
              <a:lnSpc>
                <a:spcPct val="90000"/>
              </a:lnSpc>
              <a:spcBef>
                <a:spcPts val="0"/>
              </a:spcBef>
              <a:defRPr/>
            </a:pPr>
            <a:r>
              <a:rPr lang="en-US" altLang="en-US" sz="1800" dirty="0"/>
              <a:t>UCM TIG Unified Channel Model Use Cases proposal, </a:t>
            </a:r>
            <a:r>
              <a:rPr lang="en-US" altLang="en-US" sz="1800" dirty="0" err="1"/>
              <a:t>Yanchun</a:t>
            </a:r>
            <a:r>
              <a:rPr lang="en-US" altLang="en-US" sz="1800" dirty="0"/>
              <a:t> Li., </a:t>
            </a:r>
            <a:r>
              <a:rPr lang="en-US" altLang="en-US" sz="1800" dirty="0">
                <a:hlinkClick r:id="rId3"/>
              </a:rPr>
              <a:t>11-25/1475r0</a:t>
            </a:r>
            <a:endParaRPr lang="en-US" altLang="en-US" sz="1800" dirty="0"/>
          </a:p>
          <a:p>
            <a:pPr marL="857250" lvl="1" indent="-457200" eaLnBrk="1" hangingPunct="1">
              <a:lnSpc>
                <a:spcPct val="90000"/>
              </a:lnSpc>
              <a:spcBef>
                <a:spcPts val="0"/>
              </a:spcBef>
              <a:defRPr/>
            </a:pPr>
            <a:r>
              <a:rPr lang="en-US" altLang="en-US" sz="1800" dirty="0"/>
              <a:t>Unified Channel Model: Requirements and Targeted Features, Stephan Jaeckel, 11-25/1637r0 </a:t>
            </a:r>
          </a:p>
          <a:p>
            <a:pPr marL="857250" lvl="1" indent="-457200" eaLnBrk="1" hangingPunct="1">
              <a:lnSpc>
                <a:spcPct val="90000"/>
              </a:lnSpc>
              <a:spcBef>
                <a:spcPts val="0"/>
              </a:spcBef>
              <a:defRPr/>
            </a:pPr>
            <a:r>
              <a:rPr lang="en-US" altLang="en-US" sz="1800" dirty="0">
                <a:highlight>
                  <a:srgbClr val="FFFFFF"/>
                </a:highlight>
              </a:rPr>
              <a:t>A Spatially Consistent Small-Scale Fading Model for Multiple Frequency Bands, Stephan Jaeckel,11-1627r0 </a:t>
            </a:r>
          </a:p>
          <a:p>
            <a:pPr marL="857250" lvl="1" indent="-457200" eaLnBrk="1" hangingPunct="1">
              <a:lnSpc>
                <a:spcPct val="90000"/>
              </a:lnSpc>
              <a:spcBef>
                <a:spcPts val="0"/>
              </a:spcBef>
              <a:defRPr/>
            </a:pPr>
            <a:r>
              <a:rPr lang="en-US" altLang="en-US" sz="1800" dirty="0">
                <a:highlight>
                  <a:srgbClr val="FFFFFF"/>
                </a:highlight>
              </a:rPr>
              <a:t>Optical Wireless Channel Modelling and Measurements, Sreelal Maravanchery Mana </a:t>
            </a:r>
            <a:r>
              <a:rPr lang="en-US" altLang="en-US" sz="1800" dirty="0">
                <a:highlight>
                  <a:srgbClr val="FFFFFF"/>
                </a:highlight>
                <a:hlinkClick r:id="rId4"/>
              </a:rPr>
              <a:t>11-25/1588r0</a:t>
            </a:r>
            <a:endParaRPr lang="en-GB" altLang="en-US" sz="1800" dirty="0">
              <a:highlight>
                <a:srgbClr val="FFFFFF"/>
              </a:highlight>
            </a:endParaRPr>
          </a:p>
          <a:p>
            <a:pPr marL="457200" indent="-457200" eaLnBrk="1" hangingPunct="1">
              <a:lnSpc>
                <a:spcPct val="90000"/>
              </a:lnSpc>
              <a:spcBef>
                <a:spcPts val="0"/>
              </a:spcBef>
              <a:defRPr/>
            </a:pPr>
            <a:r>
              <a:rPr lang="en-US" altLang="en-US" sz="2000" dirty="0">
                <a:highlight>
                  <a:srgbClr val="FFFFFF"/>
                </a:highlight>
              </a:rPr>
              <a:t>Initial outline of the UCM TIG report</a:t>
            </a:r>
          </a:p>
          <a:p>
            <a:pPr marL="457200" indent="-457200" eaLnBrk="1" hangingPunct="1">
              <a:lnSpc>
                <a:spcPct val="90000"/>
              </a:lnSpc>
              <a:spcBef>
                <a:spcPts val="0"/>
              </a:spcBef>
              <a:defRPr/>
            </a:pPr>
            <a:r>
              <a:rPr lang="en-US" altLang="en-US" sz="2000" dirty="0">
                <a:highlight>
                  <a:srgbClr val="FFFFFF"/>
                </a:highlight>
              </a:rPr>
              <a:t>Call for contributions</a:t>
            </a:r>
          </a:p>
          <a:p>
            <a:pPr marL="457200" indent="-457200" eaLnBrk="1" hangingPunct="1">
              <a:lnSpc>
                <a:spcPct val="90000"/>
              </a:lnSpc>
              <a:spcBef>
                <a:spcPts val="0"/>
              </a:spcBef>
              <a:defRPr/>
            </a:pPr>
            <a:endParaRPr lang="en-US" altLang="en-US" sz="2000" dirty="0">
              <a:highlight>
                <a:srgbClr val="FFFFFF"/>
              </a:highlight>
            </a:endParaRPr>
          </a:p>
          <a:p>
            <a:pPr marL="0" indent="0" eaLnBrk="1" hangingPunct="1">
              <a:lnSpc>
                <a:spcPct val="90000"/>
              </a:lnSpc>
              <a:spcBef>
                <a:spcPts val="0"/>
              </a:spcBef>
              <a:buNone/>
              <a:defRPr/>
            </a:pPr>
            <a:r>
              <a:rPr lang="en-US" altLang="en-US" dirty="0">
                <a:highlight>
                  <a:srgbClr val="FFFFFF"/>
                </a:highlight>
              </a:rPr>
              <a:t>Agenda: 11-25/1601r0</a:t>
            </a:r>
          </a:p>
        </p:txBody>
      </p:sp>
      <p:sp>
        <p:nvSpPr>
          <p:cNvPr id="4" name="Footer Placeholder 3">
            <a:extLst>
              <a:ext uri="{FF2B5EF4-FFF2-40B4-BE49-F238E27FC236}">
                <a16:creationId xmlns:a16="http://schemas.microsoft.com/office/drawing/2014/main" id="{24046D3C-37B8-7CB0-0498-7A786A4A0A84}"/>
              </a:ext>
            </a:extLst>
          </p:cNvPr>
          <p:cNvSpPr>
            <a:spLocks noGrp="1"/>
          </p:cNvSpPr>
          <p:nvPr>
            <p:ph type="ftr" idx="14"/>
          </p:nvPr>
        </p:nvSpPr>
        <p:spPr/>
        <p:txBody>
          <a:bodyPr/>
          <a:lstStyle/>
          <a:p>
            <a:r>
              <a:rPr lang="en-GB"/>
              <a:t>Volker Jungnickel, Fraunhofer HHI</a:t>
            </a:r>
            <a:endParaRPr lang="en-GB" dirty="0"/>
          </a:p>
        </p:txBody>
      </p:sp>
      <p:sp>
        <p:nvSpPr>
          <p:cNvPr id="5" name="Slide Number Placeholder 4">
            <a:extLst>
              <a:ext uri="{FF2B5EF4-FFF2-40B4-BE49-F238E27FC236}">
                <a16:creationId xmlns:a16="http://schemas.microsoft.com/office/drawing/2014/main" id="{EF69CAD2-2525-324B-A851-26C3C5E15B1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6" name="Date Placeholder 5">
            <a:extLst>
              <a:ext uri="{FF2B5EF4-FFF2-40B4-BE49-F238E27FC236}">
                <a16:creationId xmlns:a16="http://schemas.microsoft.com/office/drawing/2014/main" id="{29130DE9-4326-FB5F-3751-88FFE074C77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797755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Editors meeting</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Pre-publication review of IEEE Std 802.11bk-2025: completed</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Pre-publication review of IEEE Std 802.11bf-2025: ongoing, expected to complete by early October</a:t>
            </a:r>
          </a:p>
          <a:p>
            <a:pPr marL="0" indent="0">
              <a:spcBef>
                <a:spcPts val="1200"/>
              </a:spcBef>
              <a:buFontTx/>
              <a:buNone/>
              <a:defRPr/>
            </a:pPr>
            <a:r>
              <a:rPr lang="en-US" altLang="en-US" sz="2000" dirty="0">
                <a:ea typeface="ＭＳ Ｐゴシック" panose="020B0600070205080204" pitchFamily="34" charset="-128"/>
              </a:rPr>
              <a:t>Objectives this week:</a:t>
            </a:r>
          </a:p>
          <a:p>
            <a:pPr lvl="1">
              <a:buFont typeface="Arial" panose="020B0604020202020204" pitchFamily="34" charset="0"/>
              <a:buChar char="•"/>
              <a:defRPr/>
            </a:pPr>
            <a:r>
              <a:rPr lang="en-US" altLang="en-US" sz="1600" dirty="0">
                <a:ea typeface="ＭＳ Ｐゴシック" panose="020B0600070205080204" pitchFamily="34" charset="-128"/>
              </a:rPr>
              <a:t>Status report from each task group &amp; any related discussion </a:t>
            </a:r>
          </a:p>
          <a:p>
            <a:pPr lvl="1">
              <a:buFont typeface="Arial" panose="020B0604020202020204" pitchFamily="34" charset="0"/>
              <a:buChar char="•"/>
              <a:defRPr/>
            </a:pPr>
            <a:r>
              <a:rPr lang="en-US" altLang="en-US" sz="1600" dirty="0">
                <a:ea typeface="ＭＳ Ｐゴシック" panose="020B0600070205080204" pitchFamily="34" charset="-128"/>
              </a:rPr>
              <a:t>Draft development snapshot and amendment ordering:  Refresh</a:t>
            </a:r>
          </a:p>
          <a:p>
            <a:pPr lvl="1">
              <a:buFont typeface="Arial" panose="020B0604020202020204" pitchFamily="34" charset="0"/>
              <a:buChar char="•"/>
              <a:defRPr/>
            </a:pPr>
            <a:r>
              <a:rPr lang="en-US" altLang="en-US" sz="1600" dirty="0">
                <a:ea typeface="ＭＳ Ｐゴシック" panose="020B0600070205080204" pitchFamily="34" charset="-128"/>
              </a:rPr>
              <a:t>ANA managed number spaces:  Refresh</a:t>
            </a:r>
          </a:p>
          <a:p>
            <a:pPr lvl="1">
              <a:buFont typeface="Arial" panose="020B0604020202020204" pitchFamily="34" charset="0"/>
              <a:buChar char="•"/>
              <a:defRPr/>
            </a:pPr>
            <a:r>
              <a:rPr lang="en-US" altLang="en-US" sz="1600" dirty="0">
                <a:ea typeface="ＭＳ Ｐゴシック" panose="020B0600070205080204" pitchFamily="34" charset="-128"/>
              </a:rPr>
              <a:t>Editorial Style guide</a:t>
            </a:r>
          </a:p>
          <a:p>
            <a:pPr lvl="1">
              <a:buFont typeface="Arial" panose="020B0604020202020204" pitchFamily="34" charset="0"/>
              <a:buChar char="•"/>
              <a:defRPr/>
            </a:pPr>
            <a:r>
              <a:rPr lang="en-US" altLang="en-US" sz="1600" dirty="0">
                <a:ea typeface="ＭＳ Ｐゴシック" panose="020B0600070205080204" pitchFamily="34" charset="-128"/>
              </a:rPr>
              <a:t>Open discussion</a:t>
            </a:r>
          </a:p>
          <a:p>
            <a:pPr lvl="2">
              <a:buFont typeface="Arial" panose="020B0604020202020204" pitchFamily="34" charset="0"/>
              <a:buChar char="•"/>
              <a:defRPr/>
            </a:pPr>
            <a:r>
              <a:rPr lang="en-US" altLang="en-US" sz="1400" dirty="0" err="1">
                <a:ea typeface="ＭＳ Ｐゴシック" panose="020B0600070205080204" pitchFamily="34" charset="-128"/>
              </a:rPr>
              <a:t>TGbi</a:t>
            </a:r>
            <a:r>
              <a:rPr lang="en-US" altLang="en-US" sz="1400" dirty="0">
                <a:ea typeface="ＭＳ Ｐゴシック" panose="020B0600070205080204" pitchFamily="34" charset="-128"/>
              </a:rPr>
              <a:t> MDR</a:t>
            </a:r>
          </a:p>
          <a:p>
            <a:pPr>
              <a:buFont typeface="Arial" panose="020B0604020202020204" pitchFamily="34" charset="0"/>
              <a:buChar char="•"/>
              <a:defRPr/>
            </a:pPr>
            <a:r>
              <a:rPr lang="en-US" altLang="en-US" sz="2000" dirty="0">
                <a:ea typeface="ＭＳ Ｐゴシック" panose="020B0600070205080204" pitchFamily="34" charset="-128"/>
              </a:rPr>
              <a:t>Meeting: </a:t>
            </a:r>
          </a:p>
          <a:p>
            <a:pPr lvl="1">
              <a:buFont typeface="Arial" panose="020B0604020202020204" pitchFamily="34" charset="0"/>
              <a:buChar char="•"/>
              <a:defRPr/>
            </a:pPr>
            <a:r>
              <a:rPr lang="en-US" altLang="en-US" sz="1600" dirty="0">
                <a:ea typeface="ＭＳ Ｐゴシック" panose="020B0600070205080204" pitchFamily="34" charset="-128"/>
              </a:rPr>
              <a:t>7:00am HST to 7:55am HST, Tuesday, 16 September</a:t>
            </a:r>
          </a:p>
        </p:txBody>
      </p:sp>
      <p:sp>
        <p:nvSpPr>
          <p:cNvPr id="2" name="Footer Placeholder 1">
            <a:extLst>
              <a:ext uri="{FF2B5EF4-FFF2-40B4-BE49-F238E27FC236}">
                <a16:creationId xmlns:a16="http://schemas.microsoft.com/office/drawing/2014/main" id="{AFB9A9FB-BB21-80AB-EBA2-686CFD75160D}"/>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B0911E7-06B0-5D17-170F-BAB169065D1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Date Placeholder 6">
            <a:extLst>
              <a:ext uri="{FF2B5EF4-FFF2-40B4-BE49-F238E27FC236}">
                <a16:creationId xmlns:a16="http://schemas.microsoft.com/office/drawing/2014/main" id="{8C75F2D9-3CAC-935C-A8F6-279AFC2853C7}"/>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167565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a:bodyPr>
          <a:lstStyle/>
          <a:p>
            <a:pPr eaLnBrk="1" hangingPunct="1"/>
            <a:r>
              <a:rPr lang="en-US" altLang="en-US" sz="2000" dirty="0"/>
              <a:t>The latest database is 11-11/0270r80 (July 2025)</a:t>
            </a:r>
          </a:p>
          <a:p>
            <a:pPr eaLnBrk="1" hangingPunct="1"/>
            <a:endParaRPr lang="en-US" altLang="en-US" sz="2000" dirty="0"/>
          </a:p>
          <a:p>
            <a:pPr eaLnBrk="1" hangingPunct="1"/>
            <a:r>
              <a:rPr lang="en-US" altLang="en-US" sz="2000" dirty="0"/>
              <a:t>Changes since July 2025:</a:t>
            </a:r>
          </a:p>
          <a:p>
            <a:pPr lvl="1" eaLnBrk="1" hangingPunct="1"/>
            <a:r>
              <a:rPr lang="en-US" altLang="en-US" sz="1800" dirty="0"/>
              <a:t>TGbi cleanup to match latest draft</a:t>
            </a:r>
          </a:p>
          <a:p>
            <a:pPr lvl="1" eaLnBrk="1" hangingPunct="1"/>
            <a:r>
              <a:rPr lang="en-US" altLang="en-US" sz="1800" dirty="0" err="1"/>
              <a:t>TGbn</a:t>
            </a:r>
            <a:r>
              <a:rPr lang="en-US" altLang="en-US" sz="1800" dirty="0"/>
              <a:t> new assignments</a:t>
            </a:r>
            <a:endParaRPr lang="en-US" altLang="en-US" sz="1600" dirty="0"/>
          </a:p>
          <a:p>
            <a:pPr lvl="2" eaLnBrk="1" hangingPunct="1"/>
            <a:endParaRPr lang="en-US" altLang="en-US" sz="2000" dirty="0"/>
          </a:p>
          <a:p>
            <a:pPr eaLnBrk="1" hangingPunct="1"/>
            <a:r>
              <a:rPr lang="en-US" altLang="en-US" sz="2000" dirty="0"/>
              <a:t>New additions to ANA management (will be in r81)</a:t>
            </a:r>
          </a:p>
          <a:p>
            <a:pPr eaLnBrk="1" hangingPunct="1"/>
            <a:r>
              <a:rPr lang="en-US" altLang="en-US" sz="1600" b="0" dirty="0"/>
              <a:t>9.6.13.20  Table 9-540     Optional </a:t>
            </a:r>
            <a:r>
              <a:rPr lang="en-US" altLang="en-US" sz="1600" b="0" dirty="0" err="1"/>
              <a:t>subelement</a:t>
            </a:r>
            <a:r>
              <a:rPr lang="en-US" altLang="en-US" sz="1600" b="0" dirty="0"/>
              <a:t> IDs for WNM Sleep Mode 				parameters</a:t>
            </a:r>
          </a:p>
          <a:p>
            <a:pPr eaLnBrk="1" hangingPunct="1"/>
            <a:r>
              <a:rPr lang="en-US" altLang="en-US" sz="1600" b="0" dirty="0"/>
              <a:t>9.4.2.35    Figure 9-417   BSSID Information field (field in Neighbor Report element)</a:t>
            </a:r>
          </a:p>
          <a:p>
            <a:pPr eaLnBrk="1" hangingPunct="1"/>
            <a:endParaRPr lang="en-US" altLang="en-US" sz="2000" dirty="0"/>
          </a:p>
          <a:p>
            <a:pPr eaLnBrk="1" hangingPunct="1"/>
            <a:r>
              <a:rPr lang="en-US" altLang="en-US" sz="2000" dirty="0"/>
              <a:t>Pending changes (10 day review):</a:t>
            </a:r>
          </a:p>
          <a:p>
            <a:pPr lvl="1" eaLnBrk="1" hangingPunct="1"/>
            <a:r>
              <a:rPr lang="en-US" altLang="en-US" sz="1600" dirty="0"/>
              <a:t>TGbi and </a:t>
            </a:r>
            <a:r>
              <a:rPr lang="en-US" altLang="en-US" sz="1600" dirty="0" err="1"/>
              <a:t>TGbn</a:t>
            </a:r>
            <a:r>
              <a:rPr lang="en-US" altLang="en-US" sz="1600" dirty="0"/>
              <a:t> updates</a:t>
            </a:r>
          </a:p>
        </p:txBody>
      </p:sp>
      <p:sp>
        <p:nvSpPr>
          <p:cNvPr id="2" name="Footer Placeholder 1">
            <a:extLst>
              <a:ext uri="{FF2B5EF4-FFF2-40B4-BE49-F238E27FC236}">
                <a16:creationId xmlns:a16="http://schemas.microsoft.com/office/drawing/2014/main" id="{9DC3AC79-26CF-AB35-6A17-9F1A94A4A85A}"/>
              </a:ext>
            </a:extLst>
          </p:cNvPr>
          <p:cNvSpPr>
            <a:spLocks noGrp="1"/>
          </p:cNvSpPr>
          <p:nvPr>
            <p:ph type="ftr" idx="14"/>
          </p:nvPr>
        </p:nvSpPr>
        <p:spPr/>
        <p:txBody>
          <a:bodyPr/>
          <a:lstStyle/>
          <a:p>
            <a:r>
              <a:rPr lang="en-GB"/>
              <a:t>Carol Ansley, Cox</a:t>
            </a:r>
            <a:endParaRPr lang="en-GB" dirty="0"/>
          </a:p>
        </p:txBody>
      </p:sp>
      <p:sp>
        <p:nvSpPr>
          <p:cNvPr id="3" name="Slide Number Placeholder 2">
            <a:extLst>
              <a:ext uri="{FF2B5EF4-FFF2-40B4-BE49-F238E27FC236}">
                <a16:creationId xmlns:a16="http://schemas.microsoft.com/office/drawing/2014/main" id="{FE1A624E-8BFB-0084-99C5-45902E204E8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B68D20BE-BD1D-6D31-72BD-8328C22BAA9E}"/>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403512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06B5-959D-9A93-3A29-E910C979CFFF}"/>
              </a:ext>
            </a:extLst>
          </p:cNvPr>
          <p:cNvSpPr>
            <a:spLocks noGrp="1"/>
          </p:cNvSpPr>
          <p:nvPr>
            <p:ph type="title"/>
          </p:nvPr>
        </p:nvSpPr>
        <p:spPr/>
        <p:txBody>
          <a:bodyPr/>
          <a:lstStyle/>
          <a:p>
            <a:r>
              <a:rPr lang="en-US" dirty="0"/>
              <a:t>Resources managed by ANA by Clause</a:t>
            </a:r>
          </a:p>
        </p:txBody>
      </p:sp>
      <p:graphicFrame>
        <p:nvGraphicFramePr>
          <p:cNvPr id="13" name="Content Placeholder 12">
            <a:extLst>
              <a:ext uri="{FF2B5EF4-FFF2-40B4-BE49-F238E27FC236}">
                <a16:creationId xmlns:a16="http://schemas.microsoft.com/office/drawing/2014/main" id="{18D42322-B270-1F4A-39C8-C44A98F1F874}"/>
              </a:ext>
            </a:extLst>
          </p:cNvPr>
          <p:cNvGraphicFramePr>
            <a:graphicFrameLocks noGrp="1"/>
          </p:cNvGraphicFramePr>
          <p:nvPr>
            <p:ph idx="1"/>
            <p:extLst>
              <p:ext uri="{D42A27DB-BD31-4B8C-83A1-F6EECF244321}">
                <p14:modId xmlns:p14="http://schemas.microsoft.com/office/powerpoint/2010/main" val="1459853463"/>
              </p:ext>
            </p:extLst>
          </p:nvPr>
        </p:nvGraphicFramePr>
        <p:xfrm>
          <a:off x="2133601" y="1828801"/>
          <a:ext cx="3875087" cy="3918585"/>
        </p:xfrm>
        <a:graphic>
          <a:graphicData uri="http://schemas.openxmlformats.org/drawingml/2006/table">
            <a:tbl>
              <a:tblPr>
                <a:tableStyleId>{BDBED569-4797-4DF1-A0F4-6AAB3CD982D8}</a:tableStyleId>
              </a:tblPr>
              <a:tblGrid>
                <a:gridCol w="674687">
                  <a:extLst>
                    <a:ext uri="{9D8B030D-6E8A-4147-A177-3AD203B41FA5}">
                      <a16:colId xmlns:a16="http://schemas.microsoft.com/office/drawing/2014/main" val="2563137888"/>
                    </a:ext>
                  </a:extLst>
                </a:gridCol>
                <a:gridCol w="872793">
                  <a:extLst>
                    <a:ext uri="{9D8B030D-6E8A-4147-A177-3AD203B41FA5}">
                      <a16:colId xmlns:a16="http://schemas.microsoft.com/office/drawing/2014/main" val="773034977"/>
                    </a:ext>
                  </a:extLst>
                </a:gridCol>
                <a:gridCol w="2327607">
                  <a:extLst>
                    <a:ext uri="{9D8B030D-6E8A-4147-A177-3AD203B41FA5}">
                      <a16:colId xmlns:a16="http://schemas.microsoft.com/office/drawing/2014/main" val="3172679908"/>
                    </a:ext>
                  </a:extLst>
                </a:gridCol>
              </a:tblGrid>
              <a:tr h="190500">
                <a:tc>
                  <a:txBody>
                    <a:bodyPr/>
                    <a:lstStyle/>
                    <a:p>
                      <a:pPr algn="l" fontAlgn="b">
                        <a:buNone/>
                      </a:pPr>
                      <a:r>
                        <a:rPr lang="en-US" sz="1050" b="1" u="none" strike="noStrike">
                          <a:effectLst/>
                        </a:rPr>
                        <a:t>Subclause</a:t>
                      </a:r>
                      <a:endParaRPr lang="en-US"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b="1" u="none" strike="noStrike">
                          <a:effectLst/>
                        </a:rPr>
                        <a:t>Location</a:t>
                      </a:r>
                      <a:endParaRPr lang="en-US" sz="1050" b="1"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b="1" u="none" strike="noStrike" dirty="0">
                          <a:effectLst/>
                        </a:rPr>
                        <a:t>Resource</a:t>
                      </a:r>
                      <a:endParaRPr lang="en-US" sz="1050" b="1"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846611966"/>
                  </a:ext>
                </a:extLst>
              </a:tr>
              <a:tr h="190500">
                <a:tc>
                  <a:txBody>
                    <a:bodyPr/>
                    <a:lstStyle/>
                    <a:p>
                      <a:pPr algn="l" fontAlgn="b">
                        <a:buNone/>
                      </a:pPr>
                      <a:r>
                        <a:rPr lang="en-US" sz="1050" u="none" strike="noStrike">
                          <a:effectLst/>
                        </a:rPr>
                        <a:t>9.2.4.1.2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ProtocolVersions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71088904"/>
                  </a:ext>
                </a:extLst>
              </a:tr>
              <a:tr h="381000">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Frame types, Control subtypes, Data subtypes, Extended subtypes, Management subtypes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632047180"/>
                  </a:ext>
                </a:extLst>
              </a:tr>
              <a:tr h="190500">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Extended Control subtypes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515942020"/>
                  </a:ext>
                </a:extLst>
              </a:tr>
              <a:tr h="190500">
                <a:tc>
                  <a:txBody>
                    <a:bodyPr/>
                    <a:lstStyle/>
                    <a:p>
                      <a:pPr algn="l" fontAlgn="b">
                        <a:buNone/>
                      </a:pPr>
                      <a:r>
                        <a:rPr lang="en-US" sz="1050" u="none" strike="noStrike">
                          <a:effectLst/>
                        </a:rPr>
                        <a:t>9.4.1.1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 </a:t>
                      </a:r>
                      <a:endParaRPr lang="en-US" sz="105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AuthenticationAlgorithmNumbers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24041095"/>
                  </a:ext>
                </a:extLst>
              </a:tr>
              <a:tr h="190500">
                <a:tc>
                  <a:txBody>
                    <a:bodyPr/>
                    <a:lstStyle/>
                    <a:p>
                      <a:pPr algn="l" fontAlgn="b">
                        <a:buNone/>
                      </a:pPr>
                      <a:r>
                        <a:rPr lang="en-US" sz="1050" u="none" strike="noStrike">
                          <a:effectLst/>
                        </a:rPr>
                        <a:t>9.4.1.4</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Figure 9-140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Capabilities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233799034"/>
                  </a:ext>
                </a:extLst>
              </a:tr>
              <a:tr h="190500">
                <a:tc>
                  <a:txBody>
                    <a:bodyPr/>
                    <a:lstStyle/>
                    <a:p>
                      <a:pPr algn="l" fontAlgn="b">
                        <a:buNone/>
                      </a:pPr>
                      <a:r>
                        <a:rPr lang="en-US" sz="1050" u="none" strike="noStrike">
                          <a:effectLst/>
                        </a:rPr>
                        <a:t>9.4.1.7</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9-79</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ReasonCodes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892492710"/>
                  </a:ext>
                </a:extLst>
              </a:tr>
              <a:tr h="190500">
                <a:tc>
                  <a:txBody>
                    <a:bodyPr/>
                    <a:lstStyle/>
                    <a:p>
                      <a:pPr algn="l" fontAlgn="b">
                        <a:buNone/>
                      </a:pPr>
                      <a:r>
                        <a:rPr lang="en-US" sz="1050" u="none" strike="noStrike">
                          <a:effectLst/>
                        </a:rPr>
                        <a:t>9.4.1.9</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9-80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StatusCodes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64532662"/>
                  </a:ext>
                </a:extLst>
              </a:tr>
              <a:tr h="190500">
                <a:tc>
                  <a:txBody>
                    <a:bodyPr/>
                    <a:lstStyle/>
                    <a:p>
                      <a:pPr algn="l" fontAlgn="b">
                        <a:buNone/>
                      </a:pPr>
                      <a:r>
                        <a:rPr lang="en-US" sz="1050" u="none" strike="noStrike">
                          <a:effectLst/>
                        </a:rPr>
                        <a:t>9.4.1.11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9-81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Categories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78167965"/>
                  </a:ext>
                </a:extLst>
              </a:tr>
              <a:tr h="190500">
                <a:tc>
                  <a:txBody>
                    <a:bodyPr/>
                    <a:lstStyle/>
                    <a:p>
                      <a:pPr algn="l" fontAlgn="b">
                        <a:buNone/>
                      </a:pPr>
                      <a:r>
                        <a:rPr lang="en-US" sz="1050" u="none" strike="noStrike">
                          <a:effectLst/>
                        </a:rPr>
                        <a:t>9.4.2.1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9-130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fr-FR" sz="1050" u="none" strike="noStrike">
                          <a:effectLst/>
                        </a:rPr>
                        <a:t>Element IDs, Extension 1, Extension 2</a:t>
                      </a:r>
                      <a:endParaRPr lang="fr-FR"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255818736"/>
                  </a:ext>
                </a:extLst>
              </a:tr>
              <a:tr h="190500">
                <a:tc>
                  <a:txBody>
                    <a:bodyPr/>
                    <a:lstStyle/>
                    <a:p>
                      <a:pPr algn="l" fontAlgn="b">
                        <a:buNone/>
                      </a:pPr>
                      <a:r>
                        <a:rPr lang="en-US" sz="1050" u="none" strike="noStrike">
                          <a:effectLst/>
                        </a:rPr>
                        <a:t>9.4.2.23.2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9-188</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RSN cipher suite selectors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477209704"/>
                  </a:ext>
                </a:extLst>
              </a:tr>
              <a:tr h="190500">
                <a:tc>
                  <a:txBody>
                    <a:bodyPr/>
                    <a:lstStyle/>
                    <a:p>
                      <a:pPr algn="l" fontAlgn="b">
                        <a:buNone/>
                      </a:pPr>
                      <a:r>
                        <a:rPr lang="en-US" sz="1050" u="none" strike="noStrike">
                          <a:effectLst/>
                        </a:rPr>
                        <a:t>9.4.2.23.3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9-190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RSN AKM suite selectors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29953126"/>
                  </a:ext>
                </a:extLst>
              </a:tr>
              <a:tr h="190500">
                <a:tc>
                  <a:txBody>
                    <a:bodyPr/>
                    <a:lstStyle/>
                    <a:p>
                      <a:pPr algn="l" fontAlgn="b">
                        <a:buNone/>
                      </a:pPr>
                      <a:r>
                        <a:rPr lang="en-US" sz="1050" u="none" strike="noStrike">
                          <a:effectLst/>
                        </a:rPr>
                        <a:t>9.4.2.23.4</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Figure 9-369</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RSN Capabilities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243322917"/>
                  </a:ext>
                </a:extLst>
              </a:tr>
              <a:tr h="190500">
                <a:tc>
                  <a:txBody>
                    <a:bodyPr/>
                    <a:lstStyle/>
                    <a:p>
                      <a:pPr algn="l" fontAlgn="b">
                        <a:buNone/>
                      </a:pPr>
                      <a:r>
                        <a:rPr lang="en-US" sz="1050" u="none" strike="noStrike">
                          <a:effectLst/>
                        </a:rPr>
                        <a:t>9.4.2.25</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9-192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Extended Capabilities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18295107"/>
                  </a:ext>
                </a:extLst>
              </a:tr>
              <a:tr h="190500">
                <a:tc>
                  <a:txBody>
                    <a:bodyPr/>
                    <a:lstStyle/>
                    <a:p>
                      <a:pPr algn="l" fontAlgn="b">
                        <a:buNone/>
                      </a:pPr>
                      <a:r>
                        <a:rPr lang="en-US" sz="1050" u="none" strike="noStrike">
                          <a:effectLst/>
                        </a:rPr>
                        <a:t>9.4.2.35</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9-212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Neighbor Report </a:t>
                      </a:r>
                      <a:r>
                        <a:rPr lang="en-US" sz="1050" u="none" strike="noStrike" dirty="0" err="1">
                          <a:effectLst/>
                        </a:rPr>
                        <a:t>subelement</a:t>
                      </a:r>
                      <a:r>
                        <a:rPr lang="en-US" sz="1050" u="none" strike="noStrike" dirty="0">
                          <a:effectLst/>
                        </a:rPr>
                        <a:t> IDs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04428256"/>
                  </a:ext>
                </a:extLst>
              </a:tr>
              <a:tr h="190500">
                <a:tc>
                  <a:txBody>
                    <a:bodyPr/>
                    <a:lstStyle/>
                    <a:p>
                      <a:pPr algn="l" fontAlgn="b">
                        <a:buNone/>
                      </a:pPr>
                      <a:r>
                        <a:rPr lang="en-US" sz="1050" u="none" strike="noStrike">
                          <a:effectLst/>
                        </a:rPr>
                        <a:t>9.4.2.46</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9-221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FTE Subelement IDs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856133826"/>
                  </a:ext>
                </a:extLst>
              </a:tr>
              <a:tr h="190500">
                <a:tc>
                  <a:txBody>
                    <a:bodyPr/>
                    <a:lstStyle/>
                    <a:p>
                      <a:pPr algn="l" fontAlgn="b">
                        <a:buNone/>
                      </a:pPr>
                      <a:r>
                        <a:rPr lang="en-US" sz="1050" u="none" strike="noStrike">
                          <a:effectLst/>
                        </a:rPr>
                        <a:t>9.4.2.96.2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9-279</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Active Path Selection Protocol</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078440532"/>
                  </a:ext>
                </a:extLst>
              </a:tr>
              <a:tr h="190500">
                <a:tc>
                  <a:txBody>
                    <a:bodyPr/>
                    <a:lstStyle/>
                    <a:p>
                      <a:pPr algn="l" fontAlgn="b">
                        <a:buNone/>
                      </a:pPr>
                      <a:r>
                        <a:rPr lang="en-US" sz="1050" u="none" strike="noStrike">
                          <a:effectLst/>
                        </a:rPr>
                        <a:t>9.4.2.240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9-373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RSNXE Extended RSN Capabilities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47567088"/>
                  </a:ext>
                </a:extLst>
              </a:tr>
              <a:tr h="190500">
                <a:tc>
                  <a:txBody>
                    <a:bodyPr/>
                    <a:lstStyle/>
                    <a:p>
                      <a:pPr algn="l" fontAlgn="b">
                        <a:buNone/>
                      </a:pPr>
                      <a:r>
                        <a:rPr lang="en-US" sz="1050" u="none" strike="noStrike">
                          <a:effectLst/>
                        </a:rPr>
                        <a:t>9.4.4</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TLV encodings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92165080"/>
                  </a:ext>
                </a:extLst>
              </a:tr>
            </a:tbl>
          </a:graphicData>
        </a:graphic>
      </p:graphicFrame>
      <p:graphicFrame>
        <p:nvGraphicFramePr>
          <p:cNvPr id="14" name="Table 13">
            <a:extLst>
              <a:ext uri="{FF2B5EF4-FFF2-40B4-BE49-F238E27FC236}">
                <a16:creationId xmlns:a16="http://schemas.microsoft.com/office/drawing/2014/main" id="{7C119C02-7684-B3CD-D7A4-562159A90DE1}"/>
              </a:ext>
            </a:extLst>
          </p:cNvPr>
          <p:cNvGraphicFramePr>
            <a:graphicFrameLocks noGrp="1"/>
          </p:cNvGraphicFramePr>
          <p:nvPr>
            <p:extLst>
              <p:ext uri="{D42A27DB-BD31-4B8C-83A1-F6EECF244321}">
                <p14:modId xmlns:p14="http://schemas.microsoft.com/office/powerpoint/2010/main" val="2986055079"/>
              </p:ext>
            </p:extLst>
          </p:nvPr>
        </p:nvGraphicFramePr>
        <p:xfrm>
          <a:off x="6277402" y="1895901"/>
          <a:ext cx="3933398" cy="3865870"/>
        </p:xfrm>
        <a:graphic>
          <a:graphicData uri="http://schemas.openxmlformats.org/drawingml/2006/table">
            <a:tbl>
              <a:tblPr>
                <a:tableStyleId>{BDBED569-4797-4DF1-A0F4-6AAB3CD982D8}</a:tableStyleId>
              </a:tblPr>
              <a:tblGrid>
                <a:gridCol w="813637">
                  <a:extLst>
                    <a:ext uri="{9D8B030D-6E8A-4147-A177-3AD203B41FA5}">
                      <a16:colId xmlns:a16="http://schemas.microsoft.com/office/drawing/2014/main" val="2890523301"/>
                    </a:ext>
                  </a:extLst>
                </a:gridCol>
                <a:gridCol w="900437">
                  <a:extLst>
                    <a:ext uri="{9D8B030D-6E8A-4147-A177-3AD203B41FA5}">
                      <a16:colId xmlns:a16="http://schemas.microsoft.com/office/drawing/2014/main" val="4209030117"/>
                    </a:ext>
                  </a:extLst>
                </a:gridCol>
                <a:gridCol w="2219324">
                  <a:extLst>
                    <a:ext uri="{9D8B030D-6E8A-4147-A177-3AD203B41FA5}">
                      <a16:colId xmlns:a16="http://schemas.microsoft.com/office/drawing/2014/main" val="1350229563"/>
                    </a:ext>
                  </a:extLst>
                </a:gridCol>
              </a:tblGrid>
              <a:tr h="199169">
                <a:tc>
                  <a:txBody>
                    <a:bodyPr/>
                    <a:lstStyle/>
                    <a:p>
                      <a:pPr algn="l" fontAlgn="b">
                        <a:buNone/>
                      </a:pPr>
                      <a:r>
                        <a:rPr lang="en-US" sz="1050" u="none" strike="noStrike">
                          <a:effectLst/>
                        </a:rPr>
                        <a:t>9.4.5.1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9-426</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ANQP Info IDs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75633312"/>
                  </a:ext>
                </a:extLst>
              </a:tr>
              <a:tr h="199169">
                <a:tc>
                  <a:txBody>
                    <a:bodyPr/>
                    <a:lstStyle/>
                    <a:p>
                      <a:pPr algn="l" fontAlgn="b">
                        <a:buNone/>
                      </a:pPr>
                      <a:r>
                        <a:rPr lang="en-US" sz="1050" u="none" strike="noStrike" kern="1200" dirty="0">
                          <a:solidFill>
                            <a:srgbClr val="FF0000"/>
                          </a:solidFill>
                          <a:effectLst/>
                          <a:latin typeface="+mn-lt"/>
                          <a:ea typeface="+mn-ea"/>
                          <a:cs typeface="+mn-cs"/>
                        </a:rPr>
                        <a:t>9.6.13.20</a:t>
                      </a:r>
                    </a:p>
                  </a:txBody>
                  <a:tcPr marL="9525" marR="9525" marT="9525" marB="0" anchor="b"/>
                </a:tc>
                <a:tc>
                  <a:txBody>
                    <a:bodyPr/>
                    <a:lstStyle/>
                    <a:p>
                      <a:pPr algn="l" fontAlgn="b">
                        <a:buNone/>
                      </a:pPr>
                      <a:r>
                        <a:rPr lang="en-US" sz="1050" u="none" strike="noStrike" kern="1200" dirty="0">
                          <a:solidFill>
                            <a:srgbClr val="FF0000"/>
                          </a:solidFill>
                          <a:effectLst/>
                          <a:latin typeface="+mn-lt"/>
                          <a:ea typeface="+mn-ea"/>
                          <a:cs typeface="+mn-cs"/>
                        </a:rPr>
                        <a:t>Table 9-588</a:t>
                      </a:r>
                    </a:p>
                  </a:txBody>
                  <a:tcPr marL="9525" marR="9525" marT="9525" marB="0" anchor="b"/>
                </a:tc>
                <a:tc>
                  <a:txBody>
                    <a:bodyPr/>
                    <a:lstStyle/>
                    <a:p>
                      <a:pPr algn="l" fontAlgn="b">
                        <a:buNone/>
                      </a:pPr>
                      <a:r>
                        <a:rPr lang="en-US" sz="1050" u="none" strike="noStrike" kern="1200" dirty="0">
                          <a:solidFill>
                            <a:srgbClr val="FF0000"/>
                          </a:solidFill>
                          <a:effectLst/>
                          <a:latin typeface="+mn-lt"/>
                          <a:ea typeface="+mn-ea"/>
                          <a:cs typeface="+mn-cs"/>
                        </a:rPr>
                        <a:t>WNM Sleep Mode </a:t>
                      </a:r>
                      <a:r>
                        <a:rPr lang="en-US" sz="1050" u="none" strike="noStrike" kern="1200" dirty="0" err="1">
                          <a:solidFill>
                            <a:srgbClr val="FF0000"/>
                          </a:solidFill>
                          <a:effectLst/>
                          <a:latin typeface="+mn-lt"/>
                          <a:ea typeface="+mn-ea"/>
                          <a:cs typeface="+mn-cs"/>
                        </a:rPr>
                        <a:t>subelements</a:t>
                      </a:r>
                      <a:endParaRPr lang="en-US" sz="1050" u="none" strike="noStrike" kern="1200" dirty="0">
                        <a:solidFill>
                          <a:srgbClr val="FF0000"/>
                        </a:solidFill>
                        <a:effectLst/>
                        <a:latin typeface="+mn-lt"/>
                        <a:ea typeface="+mn-ea"/>
                        <a:cs typeface="+mn-cs"/>
                      </a:endParaRPr>
                    </a:p>
                  </a:txBody>
                  <a:tcPr marL="9525" marR="9525" marT="9525" marB="0" anchor="b"/>
                </a:tc>
                <a:extLst>
                  <a:ext uri="{0D108BD9-81ED-4DB2-BD59-A6C34878D82A}">
                    <a16:rowId xmlns:a16="http://schemas.microsoft.com/office/drawing/2014/main" val="1003016850"/>
                  </a:ext>
                </a:extLst>
              </a:tr>
              <a:tr h="199169">
                <a:tc>
                  <a:txBody>
                    <a:bodyPr/>
                    <a:lstStyle/>
                    <a:p>
                      <a:pPr algn="l" fontAlgn="b">
                        <a:buNone/>
                      </a:pPr>
                      <a:r>
                        <a:rPr lang="en-US" sz="1050" u="none" strike="noStrike" dirty="0">
                          <a:effectLst/>
                        </a:rPr>
                        <a:t>9.6.13.29</a:t>
                      </a:r>
                      <a:endParaRPr lang="en-US" sz="105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9-542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WNM-Notification types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774169707"/>
                  </a:ext>
                </a:extLst>
              </a:tr>
              <a:tr h="199169">
                <a:tc>
                  <a:txBody>
                    <a:bodyPr/>
                    <a:lstStyle/>
                    <a:p>
                      <a:pPr algn="l" fontAlgn="b">
                        <a:buNone/>
                      </a:pPr>
                      <a:r>
                        <a:rPr lang="en-US" sz="1050" u="none" strike="noStrike">
                          <a:effectLst/>
                        </a:rPr>
                        <a:t>9.6.2.1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9-452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SpectrumManagementActionFrames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378896899"/>
                  </a:ext>
                </a:extLst>
              </a:tr>
              <a:tr h="199169">
                <a:tc>
                  <a:txBody>
                    <a:bodyPr/>
                    <a:lstStyle/>
                    <a:p>
                      <a:pPr algn="l" fontAlgn="b">
                        <a:buNone/>
                      </a:pPr>
                      <a:r>
                        <a:rPr lang="en-US" sz="1050" u="none" strike="noStrike">
                          <a:effectLst/>
                        </a:rPr>
                        <a:t>9.6.7.1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9-471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err="1">
                          <a:effectLst/>
                        </a:rPr>
                        <a:t>PublicActionFrames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679711279"/>
                  </a:ext>
                </a:extLst>
              </a:tr>
              <a:tr h="199169">
                <a:tc>
                  <a:txBody>
                    <a:bodyPr/>
                    <a:lstStyle/>
                    <a:p>
                      <a:pPr algn="l" fontAlgn="b">
                        <a:buNone/>
                      </a:pPr>
                      <a:r>
                        <a:rPr lang="en-US" sz="1050" u="none" strike="noStrike">
                          <a:effectLst/>
                        </a:rPr>
                        <a:t>9.6.7.36</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Figure 9-1223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FILS Discovery Control subfield</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89163515"/>
                  </a:ext>
                </a:extLst>
              </a:tr>
              <a:tr h="199169">
                <a:tc>
                  <a:txBody>
                    <a:bodyPr/>
                    <a:lstStyle/>
                    <a:p>
                      <a:pPr algn="l" fontAlgn="b">
                        <a:buNone/>
                      </a:pPr>
                      <a:r>
                        <a:rPr lang="en-US" sz="1050" u="none" strike="noStrike">
                          <a:effectLst/>
                        </a:rPr>
                        <a:t>9.8.3.1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9-669</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PV1 frame types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628758754"/>
                  </a:ext>
                </a:extLst>
              </a:tr>
              <a:tr h="199169">
                <a:tc>
                  <a:txBody>
                    <a:bodyPr/>
                    <a:lstStyle/>
                    <a:p>
                      <a:pPr algn="l" fontAlgn="b">
                        <a:buNone/>
                      </a:pPr>
                      <a:r>
                        <a:rPr lang="en-US" sz="1050" u="none" strike="noStrike">
                          <a:effectLst/>
                        </a:rPr>
                        <a:t>9.8.4.1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9-672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PV1 Control frame subtypes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32380177"/>
                  </a:ext>
                </a:extLst>
              </a:tr>
              <a:tr h="199169">
                <a:tc>
                  <a:txBody>
                    <a:bodyPr/>
                    <a:lstStyle/>
                    <a:p>
                      <a:pPr algn="l" fontAlgn="b">
                        <a:buNone/>
                      </a:pPr>
                      <a:r>
                        <a:rPr lang="en-US" sz="1050" u="none" strike="noStrike">
                          <a:effectLst/>
                        </a:rPr>
                        <a:t>9.8.5.1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9-673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PV1 Management frame subtypes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794030229"/>
                  </a:ext>
                </a:extLst>
              </a:tr>
              <a:tr h="199169">
                <a:tc>
                  <a:txBody>
                    <a:bodyPr/>
                    <a:lstStyle/>
                    <a:p>
                      <a:pPr algn="l" fontAlgn="b">
                        <a:buNone/>
                      </a:pPr>
                      <a:r>
                        <a:rPr lang="en-US" sz="1050" u="none" strike="noStrike">
                          <a:effectLst/>
                        </a:rPr>
                        <a:t>12.7.2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12-10</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KDE Selector Data Type</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974530093"/>
                  </a:ext>
                </a:extLst>
              </a:tr>
              <a:tr h="679166">
                <a:tc>
                  <a:txBody>
                    <a:bodyPr/>
                    <a:lstStyle/>
                    <a:p>
                      <a:pPr algn="l" fontAlgn="b">
                        <a:buNone/>
                      </a:pPr>
                      <a:r>
                        <a:rPr lang="en-US" sz="1050" u="none" strike="noStrike">
                          <a:effectLst/>
                        </a:rPr>
                        <a:t>Annex C</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ieee802dot11, dot11mac, dot11phy, dot11smt, dot11StationConfigEntry, dot11Compliances, dot11Groups, dot11OperationEntry, </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0447783"/>
                  </a:ext>
                </a:extLst>
              </a:tr>
              <a:tr h="199169">
                <a:tc>
                  <a:txBody>
                    <a:bodyPr/>
                    <a:lstStyle/>
                    <a:p>
                      <a:pPr algn="l" fontAlgn="b">
                        <a:buNone/>
                      </a:pPr>
                      <a:r>
                        <a:rPr lang="en-US" sz="1050" u="none" strike="noStrike">
                          <a:effectLst/>
                        </a:rPr>
                        <a:t>D.2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D-2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BehaviorLimits</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881210383"/>
                  </a:ext>
                </a:extLst>
              </a:tr>
              <a:tr h="199169">
                <a:tc>
                  <a:txBody>
                    <a:bodyPr/>
                    <a:lstStyle/>
                    <a:p>
                      <a:pPr algn="l" fontAlgn="b">
                        <a:buNone/>
                      </a:pPr>
                      <a:r>
                        <a:rPr lang="en-US" sz="1050" u="none" strike="noStrike">
                          <a:effectLst/>
                        </a:rPr>
                        <a:t>E.1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E-1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OperatingClassesInUSA</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064891688"/>
                  </a:ext>
                </a:extLst>
              </a:tr>
              <a:tr h="199169">
                <a:tc>
                  <a:txBody>
                    <a:bodyPr/>
                    <a:lstStyle/>
                    <a:p>
                      <a:pPr algn="l" fontAlgn="b">
                        <a:buNone/>
                      </a:pPr>
                      <a:r>
                        <a:rPr lang="en-US" sz="1050" u="none" strike="noStrike">
                          <a:effectLst/>
                        </a:rPr>
                        <a:t>E.1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E-2</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OperatingClassesInEurope</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205855099"/>
                  </a:ext>
                </a:extLst>
              </a:tr>
              <a:tr h="199169">
                <a:tc>
                  <a:txBody>
                    <a:bodyPr/>
                    <a:lstStyle/>
                    <a:p>
                      <a:pPr algn="l" fontAlgn="b">
                        <a:buNone/>
                      </a:pPr>
                      <a:r>
                        <a:rPr lang="en-US" sz="1050" u="none" strike="noStrike">
                          <a:effectLst/>
                        </a:rPr>
                        <a:t>E.1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E-3</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OperatingClassesInJapan</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980800994"/>
                  </a:ext>
                </a:extLst>
              </a:tr>
              <a:tr h="199169">
                <a:tc>
                  <a:txBody>
                    <a:bodyPr/>
                    <a:lstStyle/>
                    <a:p>
                      <a:pPr algn="l" fontAlgn="b">
                        <a:buNone/>
                      </a:pPr>
                      <a:r>
                        <a:rPr lang="en-US" sz="1050" u="none" strike="noStrike">
                          <a:effectLst/>
                        </a:rPr>
                        <a:t>E.1</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Table E-4</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OperatingClassesGlobal</a:t>
                      </a:r>
                      <a:endParaRPr lang="en-US" sz="105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87390291"/>
                  </a:ext>
                </a:extLst>
              </a:tr>
              <a:tr h="199169">
                <a:tc>
                  <a:txBody>
                    <a:bodyPr/>
                    <a:lstStyle/>
                    <a:p>
                      <a:pPr algn="l" fontAlgn="b">
                        <a:buNone/>
                      </a:pPr>
                      <a:r>
                        <a:rPr lang="en-US" sz="1050" u="none" strike="noStrike">
                          <a:effectLst/>
                        </a:rPr>
                        <a:t>None</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a:effectLst/>
                        </a:rPr>
                        <a:t>None</a:t>
                      </a:r>
                      <a:endParaRPr lang="en-US" sz="105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050" u="none" strike="noStrike" dirty="0">
                          <a:effectLst/>
                        </a:rPr>
                        <a:t>MAC addresses</a:t>
                      </a:r>
                      <a:endParaRPr lang="en-US" sz="105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997203235"/>
                  </a:ext>
                </a:extLst>
              </a:tr>
            </a:tbl>
          </a:graphicData>
        </a:graphic>
      </p:graphicFrame>
      <p:sp>
        <p:nvSpPr>
          <p:cNvPr id="3" name="TextBox 2">
            <a:extLst>
              <a:ext uri="{FF2B5EF4-FFF2-40B4-BE49-F238E27FC236}">
                <a16:creationId xmlns:a16="http://schemas.microsoft.com/office/drawing/2014/main" id="{9D735902-9606-0390-0467-1443310B085A}"/>
              </a:ext>
            </a:extLst>
          </p:cNvPr>
          <p:cNvSpPr txBox="1"/>
          <p:nvPr/>
        </p:nvSpPr>
        <p:spPr>
          <a:xfrm>
            <a:off x="3560068" y="6136742"/>
            <a:ext cx="4897238" cy="307777"/>
          </a:xfrm>
          <a:prstGeom prst="rect">
            <a:avLst/>
          </a:prstGeom>
          <a:noFill/>
        </p:spPr>
        <p:txBody>
          <a:bodyPr wrap="none" rtlCol="0">
            <a:spAutoFit/>
          </a:bodyPr>
          <a:lstStyle/>
          <a:p>
            <a:r>
              <a:rPr lang="en-US" sz="1400" dirty="0"/>
              <a:t>The subclause numbers and table numbers refer to P802.11-2024.</a:t>
            </a:r>
          </a:p>
        </p:txBody>
      </p:sp>
      <p:sp>
        <p:nvSpPr>
          <p:cNvPr id="4" name="Footer Placeholder 3">
            <a:extLst>
              <a:ext uri="{FF2B5EF4-FFF2-40B4-BE49-F238E27FC236}">
                <a16:creationId xmlns:a16="http://schemas.microsoft.com/office/drawing/2014/main" id="{C332BFE1-87DD-ECDE-DE6D-F37349E9E75C}"/>
              </a:ext>
            </a:extLst>
          </p:cNvPr>
          <p:cNvSpPr>
            <a:spLocks noGrp="1"/>
          </p:cNvSpPr>
          <p:nvPr>
            <p:ph type="ftr" idx="14"/>
          </p:nvPr>
        </p:nvSpPr>
        <p:spPr/>
        <p:txBody>
          <a:bodyPr/>
          <a:lstStyle/>
          <a:p>
            <a:r>
              <a:rPr lang="en-GB"/>
              <a:t>Carol Ansley, Cox</a:t>
            </a:r>
            <a:endParaRPr lang="en-GB" dirty="0"/>
          </a:p>
        </p:txBody>
      </p:sp>
      <p:sp>
        <p:nvSpPr>
          <p:cNvPr id="7" name="Slide Number Placeholder 6">
            <a:extLst>
              <a:ext uri="{FF2B5EF4-FFF2-40B4-BE49-F238E27FC236}">
                <a16:creationId xmlns:a16="http://schemas.microsoft.com/office/drawing/2014/main" id="{A3C92EDB-2E2E-E46E-D957-F1563F65C0C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Date Placeholder 7">
            <a:extLst>
              <a:ext uri="{FF2B5EF4-FFF2-40B4-BE49-F238E27FC236}">
                <a16:creationId xmlns:a16="http://schemas.microsoft.com/office/drawing/2014/main" id="{44EA66FA-D31C-A92B-C860-202A206629F7}"/>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271387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5DBBC-ED7A-9889-B281-09CC163546A6}"/>
              </a:ext>
            </a:extLst>
          </p:cNvPr>
          <p:cNvSpPr>
            <a:spLocks noGrp="1"/>
          </p:cNvSpPr>
          <p:nvPr>
            <p:ph type="title"/>
          </p:nvPr>
        </p:nvSpPr>
        <p:spPr/>
        <p:txBody>
          <a:bodyPr/>
          <a:lstStyle/>
          <a:p>
            <a:r>
              <a:rPr lang="en-US" dirty="0"/>
              <a:t>Resources Managed by ANA by Name</a:t>
            </a:r>
          </a:p>
        </p:txBody>
      </p:sp>
      <p:graphicFrame>
        <p:nvGraphicFramePr>
          <p:cNvPr id="10" name="Content Placeholder 9">
            <a:extLst>
              <a:ext uri="{FF2B5EF4-FFF2-40B4-BE49-F238E27FC236}">
                <a16:creationId xmlns:a16="http://schemas.microsoft.com/office/drawing/2014/main" id="{B1EB445A-9C64-5DF4-87F1-0FE8526E6203}"/>
              </a:ext>
            </a:extLst>
          </p:cNvPr>
          <p:cNvGraphicFramePr>
            <a:graphicFrameLocks noGrp="1"/>
          </p:cNvGraphicFramePr>
          <p:nvPr>
            <p:ph idx="1"/>
            <p:extLst>
              <p:ext uri="{D42A27DB-BD31-4B8C-83A1-F6EECF244321}">
                <p14:modId xmlns:p14="http://schemas.microsoft.com/office/powerpoint/2010/main" val="2216626589"/>
              </p:ext>
            </p:extLst>
          </p:nvPr>
        </p:nvGraphicFramePr>
        <p:xfrm>
          <a:off x="2742315" y="1574208"/>
          <a:ext cx="3514816" cy="4602474"/>
        </p:xfrm>
        <a:graphic>
          <a:graphicData uri="http://schemas.openxmlformats.org/drawingml/2006/table">
            <a:tbl>
              <a:tblPr>
                <a:tableStyleId>{BC89EF96-8CEA-46FF-86C4-4CE0E7609802}</a:tableStyleId>
              </a:tblPr>
              <a:tblGrid>
                <a:gridCol w="2043759">
                  <a:extLst>
                    <a:ext uri="{9D8B030D-6E8A-4147-A177-3AD203B41FA5}">
                      <a16:colId xmlns:a16="http://schemas.microsoft.com/office/drawing/2014/main" val="2320107192"/>
                    </a:ext>
                  </a:extLst>
                </a:gridCol>
                <a:gridCol w="651308">
                  <a:extLst>
                    <a:ext uri="{9D8B030D-6E8A-4147-A177-3AD203B41FA5}">
                      <a16:colId xmlns:a16="http://schemas.microsoft.com/office/drawing/2014/main" val="3834546689"/>
                    </a:ext>
                  </a:extLst>
                </a:gridCol>
                <a:gridCol w="819749">
                  <a:extLst>
                    <a:ext uri="{9D8B030D-6E8A-4147-A177-3AD203B41FA5}">
                      <a16:colId xmlns:a16="http://schemas.microsoft.com/office/drawing/2014/main" val="2060204336"/>
                    </a:ext>
                  </a:extLst>
                </a:gridCol>
              </a:tblGrid>
              <a:tr h="170760">
                <a:tc>
                  <a:txBody>
                    <a:bodyPr/>
                    <a:lstStyle/>
                    <a:p>
                      <a:pPr algn="l" fontAlgn="b">
                        <a:buNone/>
                      </a:pPr>
                      <a:r>
                        <a:rPr lang="en-US" sz="1050" u="none" strike="noStrike">
                          <a:effectLst/>
                        </a:rPr>
                        <a:t>Resource</a:t>
                      </a:r>
                      <a:endParaRPr lang="en-US" sz="1050" b="1"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Subclause</a:t>
                      </a:r>
                      <a:endParaRPr lang="en-US" sz="1050" b="1"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Location</a:t>
                      </a:r>
                      <a:endParaRPr lang="en-US" sz="1050" b="1"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723210284"/>
                  </a:ext>
                </a:extLst>
              </a:tr>
              <a:tr h="170760">
                <a:tc>
                  <a:txBody>
                    <a:bodyPr/>
                    <a:lstStyle/>
                    <a:p>
                      <a:pPr algn="l" fontAlgn="b">
                        <a:buNone/>
                      </a:pPr>
                      <a:r>
                        <a:rPr lang="en-US" sz="1050" u="none" strike="noStrike">
                          <a:effectLst/>
                        </a:rPr>
                        <a:t>Active Path Selection Protocol</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9.4.2.96.2</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9-279</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183901776"/>
                  </a:ext>
                </a:extLst>
              </a:tr>
              <a:tr h="170760">
                <a:tc>
                  <a:txBody>
                    <a:bodyPr/>
                    <a:lstStyle/>
                    <a:p>
                      <a:pPr algn="l" fontAlgn="b">
                        <a:buNone/>
                      </a:pPr>
                      <a:r>
                        <a:rPr lang="en-US" sz="1050" u="none" strike="noStrike">
                          <a:effectLst/>
                        </a:rPr>
                        <a:t>ANQP Info IDs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9.4.5.1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9-426</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887932210"/>
                  </a:ext>
                </a:extLst>
              </a:tr>
              <a:tr h="170760">
                <a:tc>
                  <a:txBody>
                    <a:bodyPr/>
                    <a:lstStyle/>
                    <a:p>
                      <a:pPr algn="l" fontAlgn="b">
                        <a:buNone/>
                      </a:pPr>
                      <a:r>
                        <a:rPr lang="en-US" sz="1050" u="none" strike="noStrike">
                          <a:effectLst/>
                        </a:rPr>
                        <a:t>AuthenticationAlgorithmNumbers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9.4.1.1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777275409"/>
                  </a:ext>
                </a:extLst>
              </a:tr>
              <a:tr h="170760">
                <a:tc>
                  <a:txBody>
                    <a:bodyPr/>
                    <a:lstStyle/>
                    <a:p>
                      <a:pPr algn="l" fontAlgn="b">
                        <a:buNone/>
                      </a:pPr>
                      <a:r>
                        <a:rPr lang="en-US" sz="1050" u="none" strike="noStrike">
                          <a:effectLst/>
                        </a:rPr>
                        <a:t>BehaviorLimits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D.2</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D-2</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461374944"/>
                  </a:ext>
                </a:extLst>
              </a:tr>
              <a:tr h="170760">
                <a:tc>
                  <a:txBody>
                    <a:bodyPr/>
                    <a:lstStyle/>
                    <a:p>
                      <a:pPr algn="l" fontAlgn="b">
                        <a:buNone/>
                      </a:pPr>
                      <a:r>
                        <a:rPr lang="en-US" sz="1050" u="none" strike="noStrike">
                          <a:effectLst/>
                        </a:rPr>
                        <a:t>Capabilities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9.4.1.4</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Figure 9-140</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285805904"/>
                  </a:ext>
                </a:extLst>
              </a:tr>
              <a:tr h="170760">
                <a:tc>
                  <a:txBody>
                    <a:bodyPr/>
                    <a:lstStyle/>
                    <a:p>
                      <a:pPr algn="l" fontAlgn="b">
                        <a:buNone/>
                      </a:pPr>
                      <a:r>
                        <a:rPr lang="en-US" sz="1050" u="none" strike="noStrike">
                          <a:effectLst/>
                        </a:rPr>
                        <a:t>Categories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9.4.1.11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9-81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874599235"/>
                  </a:ext>
                </a:extLst>
              </a:tr>
              <a:tr h="170760">
                <a:tc>
                  <a:txBody>
                    <a:bodyPr/>
                    <a:lstStyle/>
                    <a:p>
                      <a:pPr algn="l" fontAlgn="b">
                        <a:buNone/>
                      </a:pPr>
                      <a:r>
                        <a:rPr lang="en-US" sz="1050" u="none" strike="noStrike" dirty="0">
                          <a:effectLst/>
                        </a:rPr>
                        <a:t>Control subtypes</a:t>
                      </a:r>
                      <a:endParaRPr lang="en-US" sz="1050" b="0" i="0" u="none" strike="noStrike" dirty="0">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525687906"/>
                  </a:ext>
                </a:extLst>
              </a:tr>
              <a:tr h="170760">
                <a:tc>
                  <a:txBody>
                    <a:bodyPr/>
                    <a:lstStyle/>
                    <a:p>
                      <a:pPr algn="l" fontAlgn="b">
                        <a:buNone/>
                      </a:pPr>
                      <a:r>
                        <a:rPr lang="en-US" sz="1050" u="none" strike="noStrike">
                          <a:effectLst/>
                        </a:rPr>
                        <a:t>Data subtypes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141917618"/>
                  </a:ext>
                </a:extLst>
              </a:tr>
              <a:tr h="170760">
                <a:tc>
                  <a:txBody>
                    <a:bodyPr/>
                    <a:lstStyle/>
                    <a:p>
                      <a:pPr algn="l" fontAlgn="b">
                        <a:buNone/>
                      </a:pPr>
                      <a:r>
                        <a:rPr lang="en-US" sz="1050" u="none" strike="noStrike">
                          <a:effectLst/>
                        </a:rPr>
                        <a:t>dot11Compliances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322796605"/>
                  </a:ext>
                </a:extLst>
              </a:tr>
              <a:tr h="170760">
                <a:tc>
                  <a:txBody>
                    <a:bodyPr/>
                    <a:lstStyle/>
                    <a:p>
                      <a:pPr algn="l" fontAlgn="b">
                        <a:buNone/>
                      </a:pPr>
                      <a:r>
                        <a:rPr lang="en-US" sz="1050" u="none" strike="noStrike">
                          <a:effectLst/>
                        </a:rPr>
                        <a:t>dot11Groups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506830153"/>
                  </a:ext>
                </a:extLst>
              </a:tr>
              <a:tr h="170760">
                <a:tc>
                  <a:txBody>
                    <a:bodyPr/>
                    <a:lstStyle/>
                    <a:p>
                      <a:pPr algn="l" fontAlgn="b">
                        <a:buNone/>
                      </a:pPr>
                      <a:r>
                        <a:rPr lang="en-US" sz="1050" u="none" strike="noStrike">
                          <a:effectLst/>
                        </a:rPr>
                        <a:t>dot11mac</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Annex C</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676466422"/>
                  </a:ext>
                </a:extLst>
              </a:tr>
              <a:tr h="170760">
                <a:tc>
                  <a:txBody>
                    <a:bodyPr/>
                    <a:lstStyle/>
                    <a:p>
                      <a:pPr algn="l" fontAlgn="b">
                        <a:buNone/>
                      </a:pPr>
                      <a:r>
                        <a:rPr lang="en-US" sz="1050" u="none" strike="noStrike">
                          <a:effectLst/>
                        </a:rPr>
                        <a:t>dot11OperationEntry</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41149710"/>
                  </a:ext>
                </a:extLst>
              </a:tr>
              <a:tr h="170760">
                <a:tc>
                  <a:txBody>
                    <a:bodyPr/>
                    <a:lstStyle/>
                    <a:p>
                      <a:pPr algn="l" fontAlgn="b">
                        <a:buNone/>
                      </a:pPr>
                      <a:r>
                        <a:rPr lang="en-US" sz="1050" u="none" strike="noStrike">
                          <a:effectLst/>
                        </a:rPr>
                        <a:t>dot11phy</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705099637"/>
                  </a:ext>
                </a:extLst>
              </a:tr>
              <a:tr h="170760">
                <a:tc>
                  <a:txBody>
                    <a:bodyPr/>
                    <a:lstStyle/>
                    <a:p>
                      <a:pPr algn="l" fontAlgn="b">
                        <a:buNone/>
                      </a:pPr>
                      <a:r>
                        <a:rPr lang="en-US" sz="1050" u="none" strike="noStrike">
                          <a:effectLst/>
                        </a:rPr>
                        <a:t>dot11smt</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055001864"/>
                  </a:ext>
                </a:extLst>
              </a:tr>
              <a:tr h="170760">
                <a:tc>
                  <a:txBody>
                    <a:bodyPr/>
                    <a:lstStyle/>
                    <a:p>
                      <a:pPr algn="l" fontAlgn="b">
                        <a:buNone/>
                      </a:pPr>
                      <a:r>
                        <a:rPr lang="en-US" sz="1050" u="none" strike="noStrike">
                          <a:effectLst/>
                        </a:rPr>
                        <a:t>dot11StationConfigEntry</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 </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729451832"/>
                  </a:ext>
                </a:extLst>
              </a:tr>
              <a:tr h="170760">
                <a:tc>
                  <a:txBody>
                    <a:bodyPr/>
                    <a:lstStyle/>
                    <a:p>
                      <a:pPr algn="l" fontAlgn="b">
                        <a:buNone/>
                      </a:pPr>
                      <a:r>
                        <a:rPr lang="en-US" sz="1050" u="none" strike="noStrike">
                          <a:effectLst/>
                        </a:rPr>
                        <a:t>Element ID Extension 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9-130</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412278366"/>
                  </a:ext>
                </a:extLst>
              </a:tr>
              <a:tr h="170760">
                <a:tc>
                  <a:txBody>
                    <a:bodyPr/>
                    <a:lstStyle/>
                    <a:p>
                      <a:pPr algn="l" fontAlgn="b">
                        <a:buNone/>
                      </a:pPr>
                      <a:r>
                        <a:rPr lang="en-US" sz="1050" u="none" strike="noStrike">
                          <a:effectLst/>
                        </a:rPr>
                        <a:t>Element ID Extension 2</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9-130</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494439951"/>
                  </a:ext>
                </a:extLst>
              </a:tr>
              <a:tr h="170760">
                <a:tc>
                  <a:txBody>
                    <a:bodyPr/>
                    <a:lstStyle/>
                    <a:p>
                      <a:pPr algn="l" fontAlgn="b">
                        <a:buNone/>
                      </a:pPr>
                      <a:r>
                        <a:rPr lang="en-US" sz="1050" u="none" strike="noStrike">
                          <a:effectLst/>
                        </a:rPr>
                        <a:t>Element IDs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9-130</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930812489"/>
                  </a:ext>
                </a:extLst>
              </a:tr>
              <a:tr h="170760">
                <a:tc>
                  <a:txBody>
                    <a:bodyPr/>
                    <a:lstStyle/>
                    <a:p>
                      <a:pPr algn="l" fontAlgn="b">
                        <a:buNone/>
                      </a:pPr>
                      <a:r>
                        <a:rPr lang="en-US" sz="1050" u="none" strike="noStrike">
                          <a:effectLst/>
                        </a:rPr>
                        <a:t>Extended Capabilities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9.4.2.25</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9-192</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812569599"/>
                  </a:ext>
                </a:extLst>
              </a:tr>
              <a:tr h="170760">
                <a:tc>
                  <a:txBody>
                    <a:bodyPr/>
                    <a:lstStyle/>
                    <a:p>
                      <a:pPr algn="l" fontAlgn="b">
                        <a:buNone/>
                      </a:pPr>
                      <a:r>
                        <a:rPr lang="en-US" sz="1050" u="none" strike="noStrike">
                          <a:effectLst/>
                        </a:rPr>
                        <a:t>Extended Control subtypes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9-2</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742945915"/>
                  </a:ext>
                </a:extLst>
              </a:tr>
              <a:tr h="170760">
                <a:tc>
                  <a:txBody>
                    <a:bodyPr/>
                    <a:lstStyle/>
                    <a:p>
                      <a:pPr algn="l" fontAlgn="b">
                        <a:buNone/>
                      </a:pPr>
                      <a:r>
                        <a:rPr lang="en-US" sz="1050" u="none" strike="noStrike">
                          <a:effectLst/>
                        </a:rPr>
                        <a:t>Extended subtypes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2595707765"/>
                  </a:ext>
                </a:extLst>
              </a:tr>
              <a:tr h="333474">
                <a:tc>
                  <a:txBody>
                    <a:bodyPr/>
                    <a:lstStyle/>
                    <a:p>
                      <a:pPr algn="l" fontAlgn="b">
                        <a:buNone/>
                      </a:pPr>
                      <a:r>
                        <a:rPr lang="en-US" sz="1050" u="none" strike="noStrike">
                          <a:effectLst/>
                        </a:rPr>
                        <a:t>FILS Discovery Control subfield</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9.6.7.36</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Figure 9-1223</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289214645"/>
                  </a:ext>
                </a:extLst>
              </a:tr>
              <a:tr h="170760">
                <a:tc>
                  <a:txBody>
                    <a:bodyPr/>
                    <a:lstStyle/>
                    <a:p>
                      <a:pPr algn="l" fontAlgn="b">
                        <a:buNone/>
                      </a:pPr>
                      <a:r>
                        <a:rPr lang="en-US" sz="1050" u="none" strike="noStrike">
                          <a:effectLst/>
                        </a:rPr>
                        <a:t>Frame types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9.2.4.1.3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3248681923"/>
                  </a:ext>
                </a:extLst>
              </a:tr>
              <a:tr h="170760">
                <a:tc>
                  <a:txBody>
                    <a:bodyPr/>
                    <a:lstStyle/>
                    <a:p>
                      <a:pPr algn="l" fontAlgn="b">
                        <a:buNone/>
                      </a:pPr>
                      <a:r>
                        <a:rPr lang="en-US" sz="1050" u="none" strike="noStrike">
                          <a:effectLst/>
                        </a:rPr>
                        <a:t>FTE Subelement IDs</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9.4.2.46</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Table 9-221</a:t>
                      </a:r>
                      <a:endParaRPr lang="en-US" sz="1050" b="0" i="0" u="none" strike="noStrike">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62179518"/>
                  </a:ext>
                </a:extLst>
              </a:tr>
              <a:tr h="170760">
                <a:tc>
                  <a:txBody>
                    <a:bodyPr/>
                    <a:lstStyle/>
                    <a:p>
                      <a:pPr algn="l" fontAlgn="b">
                        <a:buNone/>
                      </a:pPr>
                      <a:r>
                        <a:rPr lang="en-US" sz="1050" u="none" strike="noStrike">
                          <a:effectLst/>
                        </a:rPr>
                        <a:t>ieee802dot11</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a:effectLst/>
                        </a:rPr>
                        <a:t>C.3</a:t>
                      </a:r>
                      <a:endParaRPr lang="en-US" sz="1050" b="0" i="0" u="none" strike="noStrike">
                        <a:solidFill>
                          <a:srgbClr val="000000"/>
                        </a:solidFill>
                        <a:effectLst/>
                        <a:latin typeface="Aptos Narrow" panose="020B0004020202020204" pitchFamily="34" charset="0"/>
                      </a:endParaRPr>
                    </a:p>
                  </a:txBody>
                  <a:tcPr marL="7913" marR="7913" marT="7913" marB="0" anchor="b"/>
                </a:tc>
                <a:tc>
                  <a:txBody>
                    <a:bodyPr/>
                    <a:lstStyle/>
                    <a:p>
                      <a:pPr algn="l" fontAlgn="b">
                        <a:buNone/>
                      </a:pPr>
                      <a:r>
                        <a:rPr lang="en-US" sz="1050" u="none" strike="noStrike" dirty="0">
                          <a:effectLst/>
                        </a:rPr>
                        <a:t> </a:t>
                      </a:r>
                      <a:endParaRPr lang="en-US" sz="1050" b="0" i="0" u="none" strike="noStrike" dirty="0">
                        <a:solidFill>
                          <a:srgbClr val="000000"/>
                        </a:solidFill>
                        <a:effectLst/>
                        <a:latin typeface="Aptos Narrow" panose="020B0004020202020204" pitchFamily="34" charset="0"/>
                      </a:endParaRPr>
                    </a:p>
                  </a:txBody>
                  <a:tcPr marL="7913" marR="7913" marT="7913" marB="0" anchor="b"/>
                </a:tc>
                <a:extLst>
                  <a:ext uri="{0D108BD9-81ED-4DB2-BD59-A6C34878D82A}">
                    <a16:rowId xmlns:a16="http://schemas.microsoft.com/office/drawing/2014/main" val="1659765805"/>
                  </a:ext>
                </a:extLst>
              </a:tr>
            </a:tbl>
          </a:graphicData>
        </a:graphic>
      </p:graphicFrame>
      <p:graphicFrame>
        <p:nvGraphicFramePr>
          <p:cNvPr id="11" name="Table 10">
            <a:extLst>
              <a:ext uri="{FF2B5EF4-FFF2-40B4-BE49-F238E27FC236}">
                <a16:creationId xmlns:a16="http://schemas.microsoft.com/office/drawing/2014/main" id="{92079ED2-EC77-DF1A-8C4E-6EDFBF1D95B3}"/>
              </a:ext>
            </a:extLst>
          </p:cNvPr>
          <p:cNvGraphicFramePr>
            <a:graphicFrameLocks noGrp="1"/>
          </p:cNvGraphicFramePr>
          <p:nvPr>
            <p:extLst>
              <p:ext uri="{D42A27DB-BD31-4B8C-83A1-F6EECF244321}">
                <p14:modId xmlns:p14="http://schemas.microsoft.com/office/powerpoint/2010/main" val="2996882720"/>
              </p:ext>
            </p:extLst>
          </p:nvPr>
        </p:nvGraphicFramePr>
        <p:xfrm>
          <a:off x="6553201" y="1752600"/>
          <a:ext cx="3733137" cy="4114792"/>
        </p:xfrm>
        <a:graphic>
          <a:graphicData uri="http://schemas.openxmlformats.org/drawingml/2006/table">
            <a:tbl>
              <a:tblPr>
                <a:tableStyleId>{BC89EF96-8CEA-46FF-86C4-4CE0E7609802}</a:tableStyleId>
              </a:tblPr>
              <a:tblGrid>
                <a:gridCol w="2170706">
                  <a:extLst>
                    <a:ext uri="{9D8B030D-6E8A-4147-A177-3AD203B41FA5}">
                      <a16:colId xmlns:a16="http://schemas.microsoft.com/office/drawing/2014/main" val="1627883194"/>
                    </a:ext>
                  </a:extLst>
                </a:gridCol>
                <a:gridCol w="691763">
                  <a:extLst>
                    <a:ext uri="{9D8B030D-6E8A-4147-A177-3AD203B41FA5}">
                      <a16:colId xmlns:a16="http://schemas.microsoft.com/office/drawing/2014/main" val="3719326055"/>
                    </a:ext>
                  </a:extLst>
                </a:gridCol>
                <a:gridCol w="870668">
                  <a:extLst>
                    <a:ext uri="{9D8B030D-6E8A-4147-A177-3AD203B41FA5}">
                      <a16:colId xmlns:a16="http://schemas.microsoft.com/office/drawing/2014/main" val="1504861954"/>
                    </a:ext>
                  </a:extLst>
                </a:gridCol>
              </a:tblGrid>
              <a:tr h="178904">
                <a:tc>
                  <a:txBody>
                    <a:bodyPr/>
                    <a:lstStyle/>
                    <a:p>
                      <a:pPr algn="l" fontAlgn="b">
                        <a:buNone/>
                      </a:pPr>
                      <a:r>
                        <a:rPr lang="en-US" sz="1100" u="none" strike="noStrike">
                          <a:effectLst/>
                        </a:rPr>
                        <a:t>KDE Selector Data Type</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12.7.2</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12-10</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2806737694"/>
                  </a:ext>
                </a:extLst>
              </a:tr>
              <a:tr h="178904">
                <a:tc>
                  <a:txBody>
                    <a:bodyPr/>
                    <a:lstStyle/>
                    <a:p>
                      <a:pPr algn="l" fontAlgn="b">
                        <a:buNone/>
                      </a:pPr>
                      <a:r>
                        <a:rPr lang="en-US" sz="1100" u="none" strike="noStrike">
                          <a:effectLst/>
                        </a:rPr>
                        <a:t>MAC addresses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None</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None</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455350978"/>
                  </a:ext>
                </a:extLst>
              </a:tr>
              <a:tr h="178904">
                <a:tc>
                  <a:txBody>
                    <a:bodyPr/>
                    <a:lstStyle/>
                    <a:p>
                      <a:pPr algn="l" fontAlgn="b">
                        <a:buNone/>
                      </a:pPr>
                      <a:r>
                        <a:rPr lang="en-US" sz="1100" u="none" strike="noStrike">
                          <a:effectLst/>
                        </a:rPr>
                        <a:t>Management subtypes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9.2.4.1.3</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9-1</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2931173339"/>
                  </a:ext>
                </a:extLst>
              </a:tr>
              <a:tr h="178904">
                <a:tc>
                  <a:txBody>
                    <a:bodyPr/>
                    <a:lstStyle/>
                    <a:p>
                      <a:pPr algn="l" fontAlgn="b">
                        <a:buNone/>
                      </a:pPr>
                      <a:r>
                        <a:rPr lang="en-US" sz="1100" u="none" strike="noStrike">
                          <a:effectLst/>
                        </a:rPr>
                        <a:t>Neighbor Report subelement IDs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9.4.2.35</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9-212</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069807343"/>
                  </a:ext>
                </a:extLst>
              </a:tr>
              <a:tr h="178904">
                <a:tc>
                  <a:txBody>
                    <a:bodyPr/>
                    <a:lstStyle/>
                    <a:p>
                      <a:pPr algn="l" fontAlgn="b">
                        <a:buNone/>
                      </a:pPr>
                      <a:r>
                        <a:rPr lang="en-US" sz="1100" u="none" strike="noStrike">
                          <a:effectLst/>
                        </a:rPr>
                        <a:t>OperatingClassesGlobal</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E.1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E-4</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198125831"/>
                  </a:ext>
                </a:extLst>
              </a:tr>
              <a:tr h="178904">
                <a:tc>
                  <a:txBody>
                    <a:bodyPr/>
                    <a:lstStyle/>
                    <a:p>
                      <a:pPr algn="l" fontAlgn="b">
                        <a:buNone/>
                      </a:pPr>
                      <a:r>
                        <a:rPr lang="en-US" sz="1100" u="none" strike="noStrike">
                          <a:effectLst/>
                        </a:rPr>
                        <a:t>OperatingClassesInEurope</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E.1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E-2</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3526195298"/>
                  </a:ext>
                </a:extLst>
              </a:tr>
              <a:tr h="178904">
                <a:tc>
                  <a:txBody>
                    <a:bodyPr/>
                    <a:lstStyle/>
                    <a:p>
                      <a:pPr algn="l" fontAlgn="b">
                        <a:buNone/>
                      </a:pPr>
                      <a:r>
                        <a:rPr lang="en-US" sz="1100" u="none" strike="noStrike">
                          <a:effectLst/>
                        </a:rPr>
                        <a:t>OperatingClassesInJapan</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E.1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E-3</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306571023"/>
                  </a:ext>
                </a:extLst>
              </a:tr>
              <a:tr h="178904">
                <a:tc>
                  <a:txBody>
                    <a:bodyPr/>
                    <a:lstStyle/>
                    <a:p>
                      <a:pPr algn="l" fontAlgn="b">
                        <a:buNone/>
                      </a:pPr>
                      <a:r>
                        <a:rPr lang="en-US" sz="1100" u="none" strike="noStrike">
                          <a:effectLst/>
                        </a:rPr>
                        <a:t>OperatingClassesInUSA</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E.1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E-1</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782880580"/>
                  </a:ext>
                </a:extLst>
              </a:tr>
              <a:tr h="178904">
                <a:tc>
                  <a:txBody>
                    <a:bodyPr/>
                    <a:lstStyle/>
                    <a:p>
                      <a:pPr algn="l" fontAlgn="b">
                        <a:buNone/>
                      </a:pPr>
                      <a:r>
                        <a:rPr lang="en-US" sz="1100" u="none" strike="noStrike">
                          <a:effectLst/>
                        </a:rPr>
                        <a:t>ProtocolVersions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9.2.4.1.2</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 </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598348893"/>
                  </a:ext>
                </a:extLst>
              </a:tr>
              <a:tr h="178904">
                <a:tc>
                  <a:txBody>
                    <a:bodyPr/>
                    <a:lstStyle/>
                    <a:p>
                      <a:pPr algn="l" fontAlgn="b">
                        <a:buNone/>
                      </a:pPr>
                      <a:r>
                        <a:rPr lang="en-US" sz="1100" u="none" strike="noStrike">
                          <a:effectLst/>
                        </a:rPr>
                        <a:t>PublicActionFrames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9.6.7.1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9-471</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2435410920"/>
                  </a:ext>
                </a:extLst>
              </a:tr>
              <a:tr h="178904">
                <a:tc>
                  <a:txBody>
                    <a:bodyPr/>
                    <a:lstStyle/>
                    <a:p>
                      <a:pPr algn="l" fontAlgn="b">
                        <a:buNone/>
                      </a:pPr>
                      <a:r>
                        <a:rPr lang="en-US" sz="1100" u="none" strike="noStrike">
                          <a:effectLst/>
                        </a:rPr>
                        <a:t>PV1 Control frame subtypes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9.8.4.1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9-672</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631877581"/>
                  </a:ext>
                </a:extLst>
              </a:tr>
              <a:tr h="178904">
                <a:tc>
                  <a:txBody>
                    <a:bodyPr/>
                    <a:lstStyle/>
                    <a:p>
                      <a:pPr algn="l" fontAlgn="b">
                        <a:buNone/>
                      </a:pPr>
                      <a:r>
                        <a:rPr lang="en-US" sz="1100" u="none" strike="noStrike">
                          <a:effectLst/>
                        </a:rPr>
                        <a:t>PV1 frame types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9.8.3.1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9-669</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3871850224"/>
                  </a:ext>
                </a:extLst>
              </a:tr>
              <a:tr h="178904">
                <a:tc>
                  <a:txBody>
                    <a:bodyPr/>
                    <a:lstStyle/>
                    <a:p>
                      <a:pPr algn="l" fontAlgn="b">
                        <a:buNone/>
                      </a:pPr>
                      <a:r>
                        <a:rPr lang="en-US" sz="1100" u="none" strike="noStrike">
                          <a:effectLst/>
                        </a:rPr>
                        <a:t>PV1 Management frame subtypes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9.8.5.1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9-673</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009749476"/>
                  </a:ext>
                </a:extLst>
              </a:tr>
              <a:tr h="178904">
                <a:tc>
                  <a:txBody>
                    <a:bodyPr/>
                    <a:lstStyle/>
                    <a:p>
                      <a:pPr algn="l" fontAlgn="b">
                        <a:buNone/>
                      </a:pPr>
                      <a:r>
                        <a:rPr lang="en-US" sz="1100" u="none" strike="noStrike">
                          <a:effectLst/>
                        </a:rPr>
                        <a:t>ReasonCodes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9.4.1.7</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9-79</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583335715"/>
                  </a:ext>
                </a:extLst>
              </a:tr>
              <a:tr h="178904">
                <a:tc>
                  <a:txBody>
                    <a:bodyPr/>
                    <a:lstStyle/>
                    <a:p>
                      <a:pPr algn="l" fontAlgn="b">
                        <a:buNone/>
                      </a:pPr>
                      <a:r>
                        <a:rPr lang="en-US" sz="1100" u="none" strike="noStrike">
                          <a:effectLst/>
                        </a:rPr>
                        <a:t>RSN AKM suite selectors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9.4.2.23.3</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9-190</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151563542"/>
                  </a:ext>
                </a:extLst>
              </a:tr>
              <a:tr h="178904">
                <a:tc>
                  <a:txBody>
                    <a:bodyPr/>
                    <a:lstStyle/>
                    <a:p>
                      <a:pPr algn="l" fontAlgn="b">
                        <a:buNone/>
                      </a:pPr>
                      <a:r>
                        <a:rPr lang="en-US" sz="1100" u="none" strike="noStrike">
                          <a:effectLst/>
                        </a:rPr>
                        <a:t>RSN Capabilities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9.4.2.23.4</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Figure 9-369</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2703373377"/>
                  </a:ext>
                </a:extLst>
              </a:tr>
              <a:tr h="178904">
                <a:tc>
                  <a:txBody>
                    <a:bodyPr/>
                    <a:lstStyle/>
                    <a:p>
                      <a:pPr algn="l" fontAlgn="b">
                        <a:buNone/>
                      </a:pPr>
                      <a:r>
                        <a:rPr lang="en-US" sz="1100" u="none" strike="noStrike">
                          <a:effectLst/>
                        </a:rPr>
                        <a:t>RSN cipher suite selectors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9.4.2.23.2</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9-188</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373255107"/>
                  </a:ext>
                </a:extLst>
              </a:tr>
              <a:tr h="178904">
                <a:tc>
                  <a:txBody>
                    <a:bodyPr/>
                    <a:lstStyle/>
                    <a:p>
                      <a:pPr algn="l" fontAlgn="b">
                        <a:buNone/>
                      </a:pPr>
                      <a:r>
                        <a:rPr lang="en-US" sz="1100" u="none" strike="noStrike">
                          <a:effectLst/>
                        </a:rPr>
                        <a:t>RSNXE Extended RSN Capabilities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9.4.2.240</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9-373</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2712838537"/>
                  </a:ext>
                </a:extLst>
              </a:tr>
              <a:tr h="178904">
                <a:tc>
                  <a:txBody>
                    <a:bodyPr/>
                    <a:lstStyle/>
                    <a:p>
                      <a:pPr algn="l" fontAlgn="b">
                        <a:buNone/>
                      </a:pPr>
                      <a:r>
                        <a:rPr lang="en-US" sz="1100" u="none" strike="noStrike">
                          <a:effectLst/>
                        </a:rPr>
                        <a:t>SpectrumManagementActionFrames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9.6.2.1</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9-452</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658290033"/>
                  </a:ext>
                </a:extLst>
              </a:tr>
              <a:tr h="178904">
                <a:tc>
                  <a:txBody>
                    <a:bodyPr/>
                    <a:lstStyle/>
                    <a:p>
                      <a:pPr algn="l" fontAlgn="b">
                        <a:buNone/>
                      </a:pPr>
                      <a:r>
                        <a:rPr lang="en-US" sz="1100" u="none" strike="noStrike">
                          <a:effectLst/>
                        </a:rPr>
                        <a:t>StatusCodes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9.4.1.9</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9-80</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497001470"/>
                  </a:ext>
                </a:extLst>
              </a:tr>
              <a:tr h="178904">
                <a:tc>
                  <a:txBody>
                    <a:bodyPr/>
                    <a:lstStyle/>
                    <a:p>
                      <a:pPr algn="l" fontAlgn="b">
                        <a:buNone/>
                      </a:pPr>
                      <a:r>
                        <a:rPr lang="en-US" sz="1100" u="none" strike="noStrike">
                          <a:effectLst/>
                        </a:rPr>
                        <a:t>TLV encodings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9.4.4</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 </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3815898823"/>
                  </a:ext>
                </a:extLst>
              </a:tr>
              <a:tr h="178904">
                <a:tc>
                  <a:txBody>
                    <a:bodyPr/>
                    <a:lstStyle/>
                    <a:p>
                      <a:pPr algn="l" fontAlgn="b">
                        <a:buNone/>
                      </a:pPr>
                      <a:r>
                        <a:rPr lang="en-US" sz="1100" u="none" strike="noStrike">
                          <a:effectLst/>
                        </a:rPr>
                        <a:t>WNM-Notification types</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9.6.13.29</a:t>
                      </a:r>
                      <a:endParaRPr lang="en-US" sz="1100" b="0" i="0" u="none" strike="noStrike">
                        <a:solidFill>
                          <a:srgbClr val="00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Table 9-542</a:t>
                      </a:r>
                      <a:endParaRPr lang="en-US" sz="1100" b="0" i="0" u="none" strike="noStrike">
                        <a:solidFill>
                          <a:srgbClr val="00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127489611"/>
                  </a:ext>
                </a:extLst>
              </a:tr>
              <a:tr h="178904">
                <a:tc>
                  <a:txBody>
                    <a:bodyPr/>
                    <a:lstStyle/>
                    <a:p>
                      <a:pPr algn="l" fontAlgn="b">
                        <a:buNone/>
                      </a:pPr>
                      <a:r>
                        <a:rPr lang="en-US" sz="1100" u="none" strike="noStrike">
                          <a:effectLst/>
                        </a:rPr>
                        <a:t>WNM Sleep Mode subelements</a:t>
                      </a:r>
                      <a:endParaRPr lang="en-US" sz="1100" b="0" i="0" u="none" strike="noStrike">
                        <a:solidFill>
                          <a:srgbClr val="FF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a:effectLst/>
                        </a:rPr>
                        <a:t>9.6.13.20</a:t>
                      </a:r>
                      <a:endParaRPr lang="en-US" sz="1100" b="0" i="0" u="none" strike="noStrike">
                        <a:solidFill>
                          <a:srgbClr val="FF0000"/>
                        </a:solidFill>
                        <a:effectLst/>
                        <a:latin typeface="Aptos Narrow" panose="020B0004020202020204" pitchFamily="34" charset="0"/>
                      </a:endParaRPr>
                    </a:p>
                  </a:txBody>
                  <a:tcPr marL="8945" marR="8945" marT="8945" marB="0" anchor="b"/>
                </a:tc>
                <a:tc>
                  <a:txBody>
                    <a:bodyPr/>
                    <a:lstStyle/>
                    <a:p>
                      <a:pPr algn="l" fontAlgn="b">
                        <a:buNone/>
                      </a:pPr>
                      <a:r>
                        <a:rPr lang="en-US" sz="1100" u="none" strike="noStrike" dirty="0">
                          <a:effectLst/>
                        </a:rPr>
                        <a:t>Table 9-588</a:t>
                      </a:r>
                      <a:endParaRPr lang="en-US" sz="1100" b="0" i="0" u="none" strike="noStrike" dirty="0">
                        <a:solidFill>
                          <a:srgbClr val="FF0000"/>
                        </a:solidFill>
                        <a:effectLst/>
                        <a:latin typeface="Aptos Narrow" panose="020B0004020202020204" pitchFamily="34" charset="0"/>
                      </a:endParaRPr>
                    </a:p>
                  </a:txBody>
                  <a:tcPr marL="8945" marR="8945" marT="8945" marB="0" anchor="b"/>
                </a:tc>
                <a:extLst>
                  <a:ext uri="{0D108BD9-81ED-4DB2-BD59-A6C34878D82A}">
                    <a16:rowId xmlns:a16="http://schemas.microsoft.com/office/drawing/2014/main" val="3175753207"/>
                  </a:ext>
                </a:extLst>
              </a:tr>
            </a:tbl>
          </a:graphicData>
        </a:graphic>
      </p:graphicFrame>
      <p:sp>
        <p:nvSpPr>
          <p:cNvPr id="12" name="TextBox 11">
            <a:extLst>
              <a:ext uri="{FF2B5EF4-FFF2-40B4-BE49-F238E27FC236}">
                <a16:creationId xmlns:a16="http://schemas.microsoft.com/office/drawing/2014/main" id="{0B71E80E-1BF8-E39E-F0A2-D83E27502C4A}"/>
              </a:ext>
            </a:extLst>
          </p:cNvPr>
          <p:cNvSpPr txBox="1"/>
          <p:nvPr/>
        </p:nvSpPr>
        <p:spPr>
          <a:xfrm>
            <a:off x="3560068" y="6136742"/>
            <a:ext cx="4897238" cy="307777"/>
          </a:xfrm>
          <a:prstGeom prst="rect">
            <a:avLst/>
          </a:prstGeom>
          <a:noFill/>
        </p:spPr>
        <p:txBody>
          <a:bodyPr wrap="none" rtlCol="0">
            <a:spAutoFit/>
          </a:bodyPr>
          <a:lstStyle/>
          <a:p>
            <a:r>
              <a:rPr lang="en-US" sz="1400" dirty="0"/>
              <a:t>The subclause numbers and table numbers refer to P802.11-2024.</a:t>
            </a:r>
          </a:p>
        </p:txBody>
      </p:sp>
      <p:sp>
        <p:nvSpPr>
          <p:cNvPr id="3" name="Footer Placeholder 2">
            <a:extLst>
              <a:ext uri="{FF2B5EF4-FFF2-40B4-BE49-F238E27FC236}">
                <a16:creationId xmlns:a16="http://schemas.microsoft.com/office/drawing/2014/main" id="{B3FD5C76-FDB6-D1DE-9ABC-D8F0E65BBB85}"/>
              </a:ext>
            </a:extLst>
          </p:cNvPr>
          <p:cNvSpPr>
            <a:spLocks noGrp="1"/>
          </p:cNvSpPr>
          <p:nvPr>
            <p:ph type="ftr" idx="14"/>
          </p:nvPr>
        </p:nvSpPr>
        <p:spPr/>
        <p:txBody>
          <a:bodyPr/>
          <a:lstStyle/>
          <a:p>
            <a:r>
              <a:rPr lang="en-GB"/>
              <a:t>Carol Ansley, Cox</a:t>
            </a:r>
            <a:endParaRPr lang="en-GB" dirty="0"/>
          </a:p>
        </p:txBody>
      </p:sp>
      <p:sp>
        <p:nvSpPr>
          <p:cNvPr id="7" name="Slide Number Placeholder 6">
            <a:extLst>
              <a:ext uri="{FF2B5EF4-FFF2-40B4-BE49-F238E27FC236}">
                <a16:creationId xmlns:a16="http://schemas.microsoft.com/office/drawing/2014/main" id="{8B1885BD-F1FF-D12E-F1AB-4019645252B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Date Placeholder 7">
            <a:extLst>
              <a:ext uri="{FF2B5EF4-FFF2-40B4-BE49-F238E27FC236}">
                <a16:creationId xmlns:a16="http://schemas.microsoft.com/office/drawing/2014/main" id="{E342B9AB-08FF-C7EC-3DD3-7FEB087D14A1}"/>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31622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September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September 2025 session goals</a:t>
            </a:r>
          </a:p>
          <a:p>
            <a:pPr lvl="1">
              <a:buFont typeface="Arial"/>
              <a:buChar char="•"/>
            </a:pPr>
            <a:r>
              <a:rPr lang="en-US" sz="1600" dirty="0"/>
              <a:t>Minutes approval</a:t>
            </a:r>
          </a:p>
          <a:p>
            <a:pPr lvl="2">
              <a:buFont typeface="Arial"/>
              <a:buChar char="•"/>
            </a:pPr>
            <a:r>
              <a:rPr lang="en-US" sz="1400" dirty="0"/>
              <a:t>July 2025 Madrid Plenary meeting minutes: 11-25/1438r0</a:t>
            </a:r>
          </a:p>
          <a:p>
            <a:pPr lvl="1">
              <a:buFont typeface="Arial"/>
              <a:buChar char="•"/>
            </a:pPr>
            <a:r>
              <a:rPr lang="en-US" sz="1800" dirty="0"/>
              <a:t>Technical submissions and discussions:</a:t>
            </a:r>
          </a:p>
          <a:p>
            <a:pPr lvl="2">
              <a:lnSpc>
                <a:spcPct val="90000"/>
              </a:lnSpc>
            </a:pPr>
            <a:r>
              <a:rPr lang="en-US" sz="1600" dirty="0"/>
              <a:t>Seven contributions</a:t>
            </a:r>
          </a:p>
          <a:p>
            <a:pPr lvl="2">
              <a:lnSpc>
                <a:spcPct val="90000"/>
              </a:lnSpc>
            </a:pPr>
            <a:r>
              <a:rPr lang="en-US" sz="1600" dirty="0"/>
              <a:t>One technical contributions</a:t>
            </a:r>
          </a:p>
          <a:p>
            <a:pPr lvl="2">
              <a:lnSpc>
                <a:spcPct val="90000"/>
              </a:lnSpc>
            </a:pPr>
            <a:endParaRPr lang="en-US" sz="2000" dirty="0"/>
          </a:p>
          <a:p>
            <a:pPr>
              <a:buFont typeface="Arial"/>
              <a:buChar char="•"/>
            </a:pPr>
            <a:r>
              <a:rPr lang="en-US" sz="2000" dirty="0"/>
              <a:t>September 2025 Interim session:</a:t>
            </a:r>
            <a:endParaRPr lang="en-US" altLang="en-US" sz="1800" dirty="0"/>
          </a:p>
          <a:p>
            <a:pPr marL="800100" lvl="1" indent="-342900">
              <a:spcBef>
                <a:spcPts val="300"/>
              </a:spcBef>
              <a:buFont typeface="Arial" panose="020B0604020202020204" pitchFamily="34" charset="0"/>
              <a:buChar char="•"/>
            </a:pPr>
            <a:r>
              <a:rPr lang="en-US" altLang="en-US" sz="1800" dirty="0"/>
              <a:t>Two meeting slots: </a:t>
            </a:r>
          </a:p>
          <a:p>
            <a:pPr lvl="2" indent="-342900">
              <a:spcBef>
                <a:spcPts val="300"/>
              </a:spcBef>
              <a:buFont typeface="Arial" panose="020B0604020202020204" pitchFamily="34" charset="0"/>
              <a:buChar char="•"/>
            </a:pPr>
            <a:r>
              <a:rPr lang="en-US" altLang="en-US" sz="1600" dirty="0"/>
              <a:t>Tuesday Sept 16 PM1</a:t>
            </a:r>
          </a:p>
          <a:p>
            <a:pPr lvl="2" indent="-342900">
              <a:spcBef>
                <a:spcPts val="300"/>
              </a:spcBef>
              <a:buFont typeface="Arial" panose="020B0604020202020204" pitchFamily="34" charset="0"/>
              <a:buChar char="•"/>
            </a:pPr>
            <a:r>
              <a:rPr lang="en-US" altLang="en-US" sz="1600" dirty="0"/>
              <a:t>Thursday Sept 18 PM1</a:t>
            </a:r>
          </a:p>
          <a:p>
            <a:pPr marL="800100" lvl="1" indent="-342900">
              <a:spcBef>
                <a:spcPts val="300"/>
              </a:spcBef>
              <a:buFont typeface="Arial" panose="020B0604020202020204" pitchFamily="34" charset="0"/>
              <a:buChar char="•"/>
            </a:pPr>
            <a:r>
              <a:rPr lang="en-US" altLang="en-US" sz="1800" dirty="0"/>
              <a:t>Agenda: 11-25/1404</a:t>
            </a:r>
          </a:p>
          <a:p>
            <a:pPr lvl="1">
              <a:buFont typeface="Arial"/>
              <a:buChar char="•"/>
            </a:pPr>
            <a:endParaRPr lang="en-US" sz="3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1FA0C316-AA1B-949C-5676-E60982000A31}"/>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78B2FDB8-FF69-B297-D64B-D1788E45890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Date Placeholder 3">
            <a:extLst>
              <a:ext uri="{FF2B5EF4-FFF2-40B4-BE49-F238E27FC236}">
                <a16:creationId xmlns:a16="http://schemas.microsoft.com/office/drawing/2014/main" id="{9BE52D13-BE10-4A64-A63D-C87A2A6975D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654575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September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1200"/>
              </a:spcAft>
              <a:defRPr/>
            </a:pPr>
            <a:r>
              <a:rPr lang="en-US" altLang="en-US" sz="2400" b="1" dirty="0"/>
              <a:t>Will have four meetings this week: Monday AM2; Tuesday PM1; Wednesday AM2; Thursday AM2</a:t>
            </a:r>
          </a:p>
          <a:p>
            <a:pPr marL="342900" lvl="2" indent="-342900">
              <a:spcBef>
                <a:spcPts val="300"/>
              </a:spcBef>
              <a:spcAft>
                <a:spcPts val="0"/>
              </a:spcAft>
              <a:defRPr/>
            </a:pPr>
            <a:r>
              <a:rPr lang="en-US" altLang="en-US" sz="2400" b="1" dirty="0"/>
              <a:t>Agenda is here: </a:t>
            </a:r>
            <a:r>
              <a:rPr lang="en-US" altLang="en-US" sz="2400" b="1" dirty="0">
                <a:hlinkClick r:id="rId3"/>
              </a:rPr>
              <a:t>11-25/1428r1</a:t>
            </a:r>
            <a:r>
              <a:rPr lang="en-US" altLang="en-US" sz="2400" b="1" dirty="0"/>
              <a:t>, topics:</a:t>
            </a:r>
          </a:p>
          <a:p>
            <a:pPr marL="342900" lvl="2" indent="-342900">
              <a:spcBef>
                <a:spcPts val="300"/>
              </a:spcBef>
              <a:spcAft>
                <a:spcPts val="0"/>
              </a:spcAft>
              <a:buFontTx/>
              <a:buChar char="-"/>
              <a:defRPr/>
            </a:pPr>
            <a:r>
              <a:rPr lang="en-US" altLang="en-US" sz="2400" b="1" dirty="0"/>
              <a:t>Annex G (medium access fundamentals and frame exchange sequences), Continued discussion: </a:t>
            </a:r>
            <a:r>
              <a:rPr lang="en-US" altLang="en-US" sz="2400" b="1" dirty="0">
                <a:hlinkClick r:id="rId4"/>
              </a:rPr>
              <a:t>11-23/0880r10</a:t>
            </a:r>
            <a:r>
              <a:rPr lang="en-US" altLang="en-US" sz="2400" b="1" dirty="0"/>
              <a:t>, </a:t>
            </a:r>
            <a:r>
              <a:rPr lang="en-US" altLang="en-US" sz="2400" b="1" dirty="0">
                <a:hlinkClick r:id="rId5"/>
              </a:rPr>
              <a:t>11-25/0193r5</a:t>
            </a:r>
            <a:r>
              <a:rPr lang="en-US" altLang="en-US" sz="2400" b="1" dirty="0"/>
              <a:t> – </a:t>
            </a:r>
            <a:r>
              <a:rPr lang="en-US" sz="2400" b="1" dirty="0"/>
              <a:t>Mon AM2, Tues PM1</a:t>
            </a:r>
            <a:endParaRPr lang="en-US" altLang="en-US" sz="2400" b="1" dirty="0"/>
          </a:p>
          <a:p>
            <a:pPr marL="342900" lvl="2" indent="-342900">
              <a:spcBef>
                <a:spcPts val="300"/>
              </a:spcBef>
              <a:spcAft>
                <a:spcPts val="0"/>
              </a:spcAft>
              <a:buFontTx/>
              <a:buChar char="-"/>
              <a:defRPr/>
            </a:pPr>
            <a:r>
              <a:rPr lang="en-US" altLang="en-US" sz="2400" b="1" dirty="0"/>
              <a:t>IEEE Std 802 revision project update effects on 802.11 – Wed AM2, Thurs AM2 - Continue technical discussions on next slide, and in </a:t>
            </a:r>
            <a:r>
              <a:rPr lang="en-US" altLang="en-US" sz="2400" b="1" dirty="0">
                <a:hlinkClick r:id="rId6"/>
              </a:rPr>
              <a:t>11-25/0923r2</a:t>
            </a:r>
            <a:r>
              <a:rPr lang="en-US" altLang="en-US" sz="2400" b="1" dirty="0"/>
              <a:t> </a:t>
            </a:r>
          </a:p>
          <a:p>
            <a:pPr marL="342900" lvl="2" indent="-342900">
              <a:spcBef>
                <a:spcPts val="300"/>
              </a:spcBef>
              <a:spcAft>
                <a:spcPts val="0"/>
              </a:spcAft>
              <a:buFontTx/>
              <a:buChar char="-"/>
              <a:defRPr/>
            </a:pPr>
            <a:r>
              <a:rPr lang="en-US" altLang="en-US" sz="2400" b="1" dirty="0"/>
              <a:t>Liaison from WBA on QoS, and L4S – Are there gaps beyond </a:t>
            </a:r>
            <a:r>
              <a:rPr lang="en-US" altLang="en-US" sz="2400" b="1" dirty="0" err="1"/>
              <a:t>TGbn’s</a:t>
            </a:r>
            <a:r>
              <a:rPr lang="en-US" altLang="en-US" sz="2400" b="1" dirty="0"/>
              <a:t> draft work?  Thurs AM2</a:t>
            </a:r>
            <a:endParaRPr lang="en-US" altLang="en-US" sz="2400" i="1" dirty="0"/>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5EF514F1-A70C-2FC9-CAAB-B1664AA08A0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1F4B5C0-0C9C-D3B7-3F62-50EBA573F1C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Date Placeholder 6">
            <a:extLst>
              <a:ext uri="{FF2B5EF4-FFF2-40B4-BE49-F238E27FC236}">
                <a16:creationId xmlns:a16="http://schemas.microsoft.com/office/drawing/2014/main" id="{0495D107-1CC8-3F22-3943-8AFF40304AC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14744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September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dirty="0"/>
              <a:t>Definitions changing/alignment: access domain, station, bridge, individual LAN, segment, handover</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7093A8F-B013-04D3-ECFB-4F27783A479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10CC5CD-E7E3-2931-CF40-699BCE9894D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a:extLst>
              <a:ext uri="{FF2B5EF4-FFF2-40B4-BE49-F238E27FC236}">
                <a16:creationId xmlns:a16="http://schemas.microsoft.com/office/drawing/2014/main" id="{AB09CFF1-2319-2239-CFE4-9673EACB5B4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03382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106</TotalTime>
  <Words>3075</Words>
  <Application>Microsoft Office PowerPoint</Application>
  <PresentationFormat>Widescreen</PresentationFormat>
  <Paragraphs>748</Paragraphs>
  <Slides>26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ＭＳ Ｐゴシック</vt:lpstr>
      <vt:lpstr>Aptos Narrow</vt:lpstr>
      <vt:lpstr>Arial</vt:lpstr>
      <vt:lpstr>Arial Unicode MS</vt:lpstr>
      <vt:lpstr>Times New Roman</vt:lpstr>
      <vt:lpstr>Wingdings</vt:lpstr>
      <vt:lpstr>Office Theme</vt:lpstr>
      <vt:lpstr>Document</vt:lpstr>
      <vt:lpstr>WG11 Opening Report Snapshot Slides September 2025</vt:lpstr>
      <vt:lpstr>Abstract</vt:lpstr>
      <vt:lpstr>Editors meeting</vt:lpstr>
      <vt:lpstr>ANA Status</vt:lpstr>
      <vt:lpstr>Resources managed by ANA by Clause</vt:lpstr>
      <vt:lpstr>Resources Managed by ANA by Name</vt:lpstr>
      <vt:lpstr>IEEE 802.11 AIML SC – September 2025 Artificial Intelligence and Machine Learning </vt:lpstr>
      <vt:lpstr>ARC (Architecture) – September 2025</vt:lpstr>
      <vt:lpstr>ARC (Architecture) – September 2025</vt:lpstr>
      <vt:lpstr>Coex SC (Coexistence) – September 2025 </vt:lpstr>
      <vt:lpstr>PAR Review SC – September 2025 Snapshot Chair: Jon Rosdahl</vt:lpstr>
      <vt:lpstr>802.11 WNG – September 2025</vt:lpstr>
      <vt:lpstr>IEEE 802 JTC1 SC will meet once on Tue, 16 September 2025 @ 4 pm HST</vt:lpstr>
      <vt:lpstr>A large number of IEEE 802 submissions are in the PSDO balloting &amp; publication process – but…</vt:lpstr>
      <vt:lpstr>IEEE 802 has sent 111 standards through the PSDO adoption process, with 30 in-process</vt:lpstr>
      <vt:lpstr>TGmf (Maintenance) Summary </vt:lpstr>
      <vt:lpstr>IEEE 802.11 TGbi – September 2025</vt:lpstr>
      <vt:lpstr>TGbn (Ultra High Reliability)</vt:lpstr>
      <vt:lpstr>TGbn September F2F Schedule</vt:lpstr>
      <vt:lpstr>TGbp Snapshot for Sep 2025 IEEE 802 Interim</vt:lpstr>
      <vt:lpstr>TGbp Timeline till Sep 2025 interim</vt:lpstr>
      <vt:lpstr>TGbq (Integrated mmWave) Summary </vt:lpstr>
      <vt:lpstr>PowerPoint Presentation</vt:lpstr>
      <vt:lpstr>TGbt – September 2025</vt:lpstr>
      <vt:lpstr>802.11 Automotive TIG – September 2025 15 September, 1600-1800 Hawaii Time</vt:lpstr>
      <vt:lpstr>802.11 UCM TIG Snapshot – September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198</cp:revision>
  <cp:lastPrinted>1601-01-01T00:00:00Z</cp:lastPrinted>
  <dcterms:created xsi:type="dcterms:W3CDTF">2018-05-02T19:26:26Z</dcterms:created>
  <dcterms:modified xsi:type="dcterms:W3CDTF">2025-09-15T20:22:20Z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