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1.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31"/>
  </p:notesMasterIdLst>
  <p:handoutMasterIdLst>
    <p:handoutMasterId r:id="rId32"/>
  </p:handoutMasterIdLst>
  <p:sldIdLst>
    <p:sldId id="256" r:id="rId5"/>
    <p:sldId id="257" r:id="rId6"/>
    <p:sldId id="258" r:id="rId7"/>
    <p:sldId id="2350" r:id="rId8"/>
    <p:sldId id="2351" r:id="rId9"/>
    <p:sldId id="2352" r:id="rId10"/>
    <p:sldId id="2383" r:id="rId11"/>
    <p:sldId id="2384" r:id="rId12"/>
    <p:sldId id="259" r:id="rId13"/>
    <p:sldId id="262" r:id="rId14"/>
    <p:sldId id="287" r:id="rId15"/>
    <p:sldId id="274" r:id="rId16"/>
    <p:sldId id="2388" r:id="rId17"/>
    <p:sldId id="2389" r:id="rId18"/>
    <p:sldId id="2073" r:id="rId19"/>
    <p:sldId id="2390" r:id="rId20"/>
    <p:sldId id="2391" r:id="rId21"/>
    <p:sldId id="2392" r:id="rId22"/>
    <p:sldId id="2393" r:id="rId23"/>
    <p:sldId id="1578" r:id="rId24"/>
    <p:sldId id="1579" r:id="rId25"/>
    <p:sldId id="2394" r:id="rId26"/>
    <p:sldId id="2395" r:id="rId27"/>
    <p:sldId id="2396" r:id="rId28"/>
    <p:sldId id="267" r:id="rId29"/>
    <p:sldId id="582" r:id="rId30"/>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506" autoAdjust="0"/>
    <p:restoredTop sz="94660"/>
  </p:normalViewPr>
  <p:slideViewPr>
    <p:cSldViewPr>
      <p:cViewPr varScale="1">
        <p:scale>
          <a:sx n="81" d="100"/>
          <a:sy n="81" d="100"/>
        </p:scale>
        <p:origin x="413" y="288"/>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802.11-25/1422r1</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r>
              <a:rPr lang="en-US"/>
              <a:t>Month Year</a:t>
            </a:r>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a:t>Stephen McCann, Huawei</a:t>
            </a:r>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802.11-25/1422r1</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Stephen McCann, Huawei</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802.11-25/1422r1</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Stephen McCann, Huawei</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531D5E9C-8508-4AA8-B0B2-5152880D386A}"/>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00">
              <a:defRPr sz="2400">
                <a:solidFill>
                  <a:schemeClr val="tx1"/>
                </a:solidFill>
                <a:latin typeface="Times New Roman" panose="02020603050405020304" pitchFamily="18" charset="0"/>
              </a:defRPr>
            </a:lvl1pPr>
            <a:lvl2pPr marL="742950" indent="-285750" defTabSz="939800">
              <a:defRPr sz="2400">
                <a:solidFill>
                  <a:schemeClr val="tx1"/>
                </a:solidFill>
                <a:latin typeface="Times New Roman" panose="02020603050405020304" pitchFamily="18" charset="0"/>
              </a:defRPr>
            </a:lvl2pPr>
            <a:lvl3pPr marL="1143000" indent="-228600" defTabSz="939800">
              <a:defRPr sz="2400">
                <a:solidFill>
                  <a:schemeClr val="tx1"/>
                </a:solidFill>
                <a:latin typeface="Times New Roman" panose="02020603050405020304" pitchFamily="18" charset="0"/>
              </a:defRPr>
            </a:lvl3pPr>
            <a:lvl4pPr marL="1600200" indent="-228600" defTabSz="939800">
              <a:defRPr sz="2400">
                <a:solidFill>
                  <a:schemeClr val="tx1"/>
                </a:solidFill>
                <a:latin typeface="Times New Roman" panose="02020603050405020304" pitchFamily="18" charset="0"/>
              </a:defRPr>
            </a:lvl4pPr>
            <a:lvl5pPr marL="2057400" indent="-228600" defTabSz="939800">
              <a:defRPr sz="2400">
                <a:solidFill>
                  <a:schemeClr val="tx1"/>
                </a:solidFill>
                <a:latin typeface="Times New Roman" panose="02020603050405020304" pitchFamily="18" charset="0"/>
              </a:defRPr>
            </a:lvl5pPr>
            <a:lvl6pPr marL="2514600" indent="-228600" defTabSz="9398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398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398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398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doc.: IEEE 802.11-25/1422r1</a:t>
            </a:r>
          </a:p>
        </p:txBody>
      </p:sp>
      <p:sp>
        <p:nvSpPr>
          <p:cNvPr id="16387" name="Rectangle 3">
            <a:extLst>
              <a:ext uri="{FF2B5EF4-FFF2-40B4-BE49-F238E27FC236}">
                <a16:creationId xmlns:a16="http://schemas.microsoft.com/office/drawing/2014/main" id="{204147BA-2DF6-4A39-BC13-5568E64F4B1C}"/>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00">
              <a:defRPr sz="2400">
                <a:solidFill>
                  <a:schemeClr val="tx1"/>
                </a:solidFill>
                <a:latin typeface="Times New Roman" panose="02020603050405020304" pitchFamily="18" charset="0"/>
              </a:defRPr>
            </a:lvl1pPr>
            <a:lvl2pPr marL="742950" indent="-285750" defTabSz="939800">
              <a:defRPr sz="2400">
                <a:solidFill>
                  <a:schemeClr val="tx1"/>
                </a:solidFill>
                <a:latin typeface="Times New Roman" panose="02020603050405020304" pitchFamily="18" charset="0"/>
              </a:defRPr>
            </a:lvl2pPr>
            <a:lvl3pPr marL="1143000" indent="-228600" defTabSz="939800">
              <a:defRPr sz="2400">
                <a:solidFill>
                  <a:schemeClr val="tx1"/>
                </a:solidFill>
                <a:latin typeface="Times New Roman" panose="02020603050405020304" pitchFamily="18" charset="0"/>
              </a:defRPr>
            </a:lvl3pPr>
            <a:lvl4pPr marL="1600200" indent="-228600" defTabSz="939800">
              <a:defRPr sz="2400">
                <a:solidFill>
                  <a:schemeClr val="tx1"/>
                </a:solidFill>
                <a:latin typeface="Times New Roman" panose="02020603050405020304" pitchFamily="18" charset="0"/>
              </a:defRPr>
            </a:lvl4pPr>
            <a:lvl5pPr marL="2057400" indent="-228600" defTabSz="939800">
              <a:defRPr sz="2400">
                <a:solidFill>
                  <a:schemeClr val="tx1"/>
                </a:solidFill>
                <a:latin typeface="Times New Roman" panose="02020603050405020304" pitchFamily="18" charset="0"/>
              </a:defRPr>
            </a:lvl5pPr>
            <a:lvl6pPr marL="2514600" indent="-228600" defTabSz="9398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398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398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398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t>May 2008</a:t>
            </a:r>
          </a:p>
        </p:txBody>
      </p:sp>
      <p:sp>
        <p:nvSpPr>
          <p:cNvPr id="16388" name="Rectangle 6">
            <a:extLst>
              <a:ext uri="{FF2B5EF4-FFF2-40B4-BE49-F238E27FC236}">
                <a16:creationId xmlns:a16="http://schemas.microsoft.com/office/drawing/2014/main" id="{201424C8-98EF-4D9E-85AA-34F9E0A97949}"/>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9800">
              <a:defRPr sz="2400">
                <a:solidFill>
                  <a:schemeClr val="tx1"/>
                </a:solidFill>
                <a:latin typeface="Times New Roman" panose="02020603050405020304" pitchFamily="18" charset="0"/>
              </a:defRPr>
            </a:lvl1pPr>
            <a:lvl2pPr marL="742950" indent="-285750" defTabSz="939800">
              <a:defRPr sz="2400">
                <a:solidFill>
                  <a:schemeClr val="tx1"/>
                </a:solidFill>
                <a:latin typeface="Times New Roman" panose="02020603050405020304" pitchFamily="18" charset="0"/>
              </a:defRPr>
            </a:lvl2pPr>
            <a:lvl3pPr marL="1143000" indent="-228600" defTabSz="939800">
              <a:defRPr sz="2400">
                <a:solidFill>
                  <a:schemeClr val="tx1"/>
                </a:solidFill>
                <a:latin typeface="Times New Roman" panose="02020603050405020304" pitchFamily="18" charset="0"/>
              </a:defRPr>
            </a:lvl3pPr>
            <a:lvl4pPr marL="1600200" indent="-228600" defTabSz="939800">
              <a:defRPr sz="2400">
                <a:solidFill>
                  <a:schemeClr val="tx1"/>
                </a:solidFill>
                <a:latin typeface="Times New Roman" panose="02020603050405020304" pitchFamily="18" charset="0"/>
              </a:defRPr>
            </a:lvl4pPr>
            <a:lvl5pPr marL="458788" defTabSz="939800">
              <a:defRPr sz="2400">
                <a:solidFill>
                  <a:schemeClr val="tx1"/>
                </a:solidFill>
                <a:latin typeface="Times New Roman" panose="02020603050405020304" pitchFamily="18" charset="0"/>
              </a:defRPr>
            </a:lvl5pPr>
            <a:lvl6pPr marL="915988" defTabSz="939800" eaLnBrk="0" fontAlgn="base" hangingPunct="0">
              <a:spcBef>
                <a:spcPct val="0"/>
              </a:spcBef>
              <a:spcAft>
                <a:spcPct val="0"/>
              </a:spcAft>
              <a:defRPr sz="2400">
                <a:solidFill>
                  <a:schemeClr val="tx1"/>
                </a:solidFill>
                <a:latin typeface="Times New Roman" panose="02020603050405020304" pitchFamily="18" charset="0"/>
              </a:defRPr>
            </a:lvl6pPr>
            <a:lvl7pPr marL="1373188" defTabSz="939800" eaLnBrk="0" fontAlgn="base" hangingPunct="0">
              <a:spcBef>
                <a:spcPct val="0"/>
              </a:spcBef>
              <a:spcAft>
                <a:spcPct val="0"/>
              </a:spcAft>
              <a:defRPr sz="2400">
                <a:solidFill>
                  <a:schemeClr val="tx1"/>
                </a:solidFill>
                <a:latin typeface="Times New Roman" panose="02020603050405020304" pitchFamily="18" charset="0"/>
              </a:defRPr>
            </a:lvl7pPr>
            <a:lvl8pPr marL="1830388" defTabSz="939800" eaLnBrk="0" fontAlgn="base" hangingPunct="0">
              <a:spcBef>
                <a:spcPct val="0"/>
              </a:spcBef>
              <a:spcAft>
                <a:spcPct val="0"/>
              </a:spcAft>
              <a:defRPr sz="2400">
                <a:solidFill>
                  <a:schemeClr val="tx1"/>
                </a:solidFill>
                <a:latin typeface="Times New Roman" panose="02020603050405020304" pitchFamily="18" charset="0"/>
              </a:defRPr>
            </a:lvl8pPr>
            <a:lvl9pPr marL="2287588" defTabSz="939800" eaLnBrk="0" fontAlgn="base" hangingPunct="0">
              <a:spcBef>
                <a:spcPct val="0"/>
              </a:spcBef>
              <a:spcAft>
                <a:spcPct val="0"/>
              </a:spcAft>
              <a:defRPr sz="2400">
                <a:solidFill>
                  <a:schemeClr val="tx1"/>
                </a:solidFill>
                <a:latin typeface="Times New Roman" panose="02020603050405020304" pitchFamily="18" charset="0"/>
              </a:defRPr>
            </a:lvl9pPr>
          </a:lstStyle>
          <a:p>
            <a:pPr lvl="4"/>
            <a:r>
              <a:rPr lang="en-US" altLang="en-US" sz="1200"/>
              <a:t>Bruce Kraemer (Marvell)</a:t>
            </a:r>
          </a:p>
        </p:txBody>
      </p:sp>
      <p:sp>
        <p:nvSpPr>
          <p:cNvPr id="16389" name="Rectangle 7">
            <a:extLst>
              <a:ext uri="{FF2B5EF4-FFF2-40B4-BE49-F238E27FC236}">
                <a16:creationId xmlns:a16="http://schemas.microsoft.com/office/drawing/2014/main" id="{DC8224F6-0F60-4005-9D65-DE709302882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00">
              <a:defRPr sz="2400">
                <a:solidFill>
                  <a:schemeClr val="tx1"/>
                </a:solidFill>
                <a:latin typeface="Times New Roman" panose="02020603050405020304" pitchFamily="18" charset="0"/>
              </a:defRPr>
            </a:lvl1pPr>
            <a:lvl2pPr marL="742950" indent="-285750" defTabSz="939800">
              <a:defRPr sz="2400">
                <a:solidFill>
                  <a:schemeClr val="tx1"/>
                </a:solidFill>
                <a:latin typeface="Times New Roman" panose="02020603050405020304" pitchFamily="18" charset="0"/>
              </a:defRPr>
            </a:lvl2pPr>
            <a:lvl3pPr marL="1143000" indent="-228600" defTabSz="939800">
              <a:defRPr sz="2400">
                <a:solidFill>
                  <a:schemeClr val="tx1"/>
                </a:solidFill>
                <a:latin typeface="Times New Roman" panose="02020603050405020304" pitchFamily="18" charset="0"/>
              </a:defRPr>
            </a:lvl3pPr>
            <a:lvl4pPr marL="1600200" indent="-228600" defTabSz="939800">
              <a:defRPr sz="2400">
                <a:solidFill>
                  <a:schemeClr val="tx1"/>
                </a:solidFill>
                <a:latin typeface="Times New Roman" panose="02020603050405020304" pitchFamily="18" charset="0"/>
              </a:defRPr>
            </a:lvl4pPr>
            <a:lvl5pPr marL="2057400" indent="-228600" defTabSz="939800">
              <a:defRPr sz="2400">
                <a:solidFill>
                  <a:schemeClr val="tx1"/>
                </a:solidFill>
                <a:latin typeface="Times New Roman" panose="02020603050405020304" pitchFamily="18" charset="0"/>
              </a:defRPr>
            </a:lvl5pPr>
            <a:lvl6pPr marL="2514600" indent="-228600" defTabSz="9398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398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398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398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
              <a:t>Page </a:t>
            </a:r>
            <a:fld id="{1B3F440B-0484-4FE3-B860-DE40816D92C9}" type="slidenum">
              <a:rPr lang="en-US" altLang="en-US" sz="1200" smtClean="0"/>
              <a:pPr/>
              <a:t>13</a:t>
            </a:fld>
            <a:endParaRPr lang="en-US" altLang="en-US" sz="1200"/>
          </a:p>
        </p:txBody>
      </p:sp>
      <p:sp>
        <p:nvSpPr>
          <p:cNvPr id="16390" name="Rectangle 2">
            <a:extLst>
              <a:ext uri="{FF2B5EF4-FFF2-40B4-BE49-F238E27FC236}">
                <a16:creationId xmlns:a16="http://schemas.microsoft.com/office/drawing/2014/main" id="{67692396-9051-4115-926E-D0800F7C8D08}"/>
              </a:ext>
            </a:extLst>
          </p:cNvPr>
          <p:cNvSpPr>
            <a:spLocks noGrp="1" noRot="1" noChangeAspect="1" noChangeArrowheads="1" noTextEdit="1"/>
          </p:cNvSpPr>
          <p:nvPr>
            <p:ph type="sldImg"/>
          </p:nvPr>
        </p:nvSpPr>
        <p:spPr>
          <a:ln/>
        </p:spPr>
      </p:sp>
      <p:sp>
        <p:nvSpPr>
          <p:cNvPr id="16391" name="Rectangle 3">
            <a:extLst>
              <a:ext uri="{FF2B5EF4-FFF2-40B4-BE49-F238E27FC236}">
                <a16:creationId xmlns:a16="http://schemas.microsoft.com/office/drawing/2014/main" id="{E53F7D09-ECD2-4CB4-9294-4F16CA848D6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AU" altLang="en-US"/>
          </a:p>
        </p:txBody>
      </p:sp>
    </p:spTree>
    <p:extLst>
      <p:ext uri="{BB962C8B-B14F-4D97-AF65-F5344CB8AC3E}">
        <p14:creationId xmlns:p14="http://schemas.microsoft.com/office/powerpoint/2010/main" val="9141397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802.11-25/1422r1</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16</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580485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802.11-25/1422r1</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22</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1077412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802.11-25/1422r1</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24</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599056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34AEC-AF76-86C1-C9CF-4532EC45606A}"/>
            </a:ext>
          </a:extLst>
        </p:cNvPr>
        <p:cNvGrpSpPr/>
        <p:nvPr/>
      </p:nvGrpSpPr>
      <p:grpSpPr>
        <a:xfrm>
          <a:off x="0" y="0"/>
          <a:ext cx="0" cy="0"/>
          <a:chOff x="0" y="0"/>
          <a:chExt cx="0" cy="0"/>
        </a:xfrm>
      </p:grpSpPr>
      <p:sp>
        <p:nvSpPr>
          <p:cNvPr id="31746" name="Rectangle 3">
            <a:extLst>
              <a:ext uri="{FF2B5EF4-FFF2-40B4-BE49-F238E27FC236}">
                <a16:creationId xmlns:a16="http://schemas.microsoft.com/office/drawing/2014/main" id="{C6411A84-5412-499A-4A0A-0A85D747242A}"/>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July 2013</a:t>
            </a:r>
            <a:endParaRPr lang="en-GB" altLang="en-US" sz="1400" dirty="0"/>
          </a:p>
        </p:txBody>
      </p:sp>
      <p:sp>
        <p:nvSpPr>
          <p:cNvPr id="31747" name="Rectangle 2">
            <a:extLst>
              <a:ext uri="{FF2B5EF4-FFF2-40B4-BE49-F238E27FC236}">
                <a16:creationId xmlns:a16="http://schemas.microsoft.com/office/drawing/2014/main" id="{C0F14E8B-5AF7-AFF7-83E3-2654FE832124}"/>
              </a:ext>
            </a:extLst>
          </p:cNvPr>
          <p:cNvSpPr>
            <a:spLocks noGrp="1" noChangeArrowheads="1"/>
          </p:cNvSpPr>
          <p:nvPr>
            <p:ph type="hdr" sz="quarter"/>
          </p:nvPr>
        </p:nvSpPr>
        <p:spPr>
          <a:xfrm>
            <a:off x="5513388" y="120650"/>
            <a:ext cx="641350" cy="212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sz="1400"/>
              <a:t>doc.: IEEE 802.11-25/1422r1</a:t>
            </a:r>
          </a:p>
        </p:txBody>
      </p:sp>
      <p:sp>
        <p:nvSpPr>
          <p:cNvPr id="31748" name="Rectangle 3">
            <a:extLst>
              <a:ext uri="{FF2B5EF4-FFF2-40B4-BE49-F238E27FC236}">
                <a16:creationId xmlns:a16="http://schemas.microsoft.com/office/drawing/2014/main" id="{9E254878-F694-A4E3-EFEC-30334B6BB14C}"/>
              </a:ext>
            </a:extLst>
          </p:cNvPr>
          <p:cNvSpPr txBox="1">
            <a:spLocks noGrp="1" noChangeArrowheads="1"/>
          </p:cNvSpPr>
          <p:nvPr/>
        </p:nvSpPr>
        <p:spPr bwMode="auto">
          <a:xfrm>
            <a:off x="641350" y="120650"/>
            <a:ext cx="8270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sz="1400" b="1"/>
              <a:t>September 2012</a:t>
            </a:r>
          </a:p>
        </p:txBody>
      </p:sp>
      <p:sp>
        <p:nvSpPr>
          <p:cNvPr id="31749" name="Rectangle 6">
            <a:extLst>
              <a:ext uri="{FF2B5EF4-FFF2-40B4-BE49-F238E27FC236}">
                <a16:creationId xmlns:a16="http://schemas.microsoft.com/office/drawing/2014/main" id="{CC1A0897-694C-C083-C9D3-6588417C2B4B}"/>
              </a:ext>
            </a:extLst>
          </p:cNvPr>
          <p:cNvSpPr>
            <a:spLocks noGrp="1" noChangeArrowheads="1"/>
          </p:cNvSpPr>
          <p:nvPr>
            <p:ph type="ftr" sz="quarter" idx="4"/>
          </p:nvPr>
        </p:nvSpPr>
        <p:spPr>
          <a:xfrm>
            <a:off x="5230813" y="9615488"/>
            <a:ext cx="923925" cy="1825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8788" defTabSz="933450">
              <a:spcBef>
                <a:spcPct val="30000"/>
              </a:spcBef>
              <a:defRPr sz="1200">
                <a:solidFill>
                  <a:schemeClr val="tx1"/>
                </a:solidFill>
                <a:latin typeface="Times New Roman" panose="02020603050405020304" pitchFamily="18" charset="0"/>
              </a:defRPr>
            </a:lvl5pPr>
            <a:lvl6pPr marL="915988"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3188"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30388"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7588"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GB" altLang="en-US"/>
              <a:t>Clint Chaplin, Chair (Samsung)</a:t>
            </a:r>
          </a:p>
        </p:txBody>
      </p:sp>
      <p:sp>
        <p:nvSpPr>
          <p:cNvPr id="31750" name="Rectangle 7">
            <a:extLst>
              <a:ext uri="{FF2B5EF4-FFF2-40B4-BE49-F238E27FC236}">
                <a16:creationId xmlns:a16="http://schemas.microsoft.com/office/drawing/2014/main" id="{2DCF4E5A-3C30-E9C9-EFD3-88CCFDBD3D2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a:t>Page </a:t>
            </a:r>
            <a:fld id="{5A6E4ADE-5AD8-4B6A-90AC-7CA7FA3C5D2C}" type="slidenum">
              <a:rPr lang="en-GB" altLang="en-US" smtClean="0"/>
              <a:pPr>
                <a:spcBef>
                  <a:spcPct val="0"/>
                </a:spcBef>
              </a:pPr>
              <a:t>26</a:t>
            </a:fld>
            <a:endParaRPr lang="en-GB" altLang="en-US"/>
          </a:p>
        </p:txBody>
      </p:sp>
      <p:sp>
        <p:nvSpPr>
          <p:cNvPr id="31751" name="Rectangle 2">
            <a:extLst>
              <a:ext uri="{FF2B5EF4-FFF2-40B4-BE49-F238E27FC236}">
                <a16:creationId xmlns:a16="http://schemas.microsoft.com/office/drawing/2014/main" id="{9C6C9661-9BD9-7DE1-6631-B2AAEE55C135}"/>
              </a:ext>
            </a:extLst>
          </p:cNvPr>
          <p:cNvSpPr>
            <a:spLocks noGrp="1" noRot="1" noChangeAspect="1" noChangeArrowheads="1" noTextEdit="1"/>
          </p:cNvSpPr>
          <p:nvPr>
            <p:ph type="sldImg"/>
          </p:nvPr>
        </p:nvSpPr>
        <p:spPr>
          <a:ln/>
        </p:spPr>
      </p:sp>
      <p:sp>
        <p:nvSpPr>
          <p:cNvPr id="31752" name="Rectangle 3">
            <a:extLst>
              <a:ext uri="{FF2B5EF4-FFF2-40B4-BE49-F238E27FC236}">
                <a16:creationId xmlns:a16="http://schemas.microsoft.com/office/drawing/2014/main" id="{00423A4D-024C-2E28-45BC-98FFEC23401E}"/>
              </a:ext>
            </a:extLst>
          </p:cNvPr>
          <p:cNvSpPr>
            <a:spLocks noGrp="1" noChangeArrowheads="1"/>
          </p:cNvSpPr>
          <p:nvPr>
            <p:ph type="body" idx="1"/>
          </p:nvPr>
        </p:nvSpPr>
        <p:spPr>
          <a:xfrm>
            <a:off x="904875" y="4718050"/>
            <a:ext cx="4984750"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765232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802.11-25/1422r1</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Stephen McCann, Huawei</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802.11-25/1422r1</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3</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372981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a:ln/>
        </p:spPr>
      </p:sp>
      <p:sp>
        <p:nvSpPr>
          <p:cNvPr id="5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 name="Header Placeholder 3"/>
          <p:cNvSpPr>
            <a:spLocks noGrp="1"/>
          </p:cNvSpPr>
          <p:nvPr>
            <p:ph type="hdr" sz="quarter"/>
          </p:nvPr>
        </p:nvSpPr>
        <p:spPr/>
        <p:txBody>
          <a:bodyPr/>
          <a:lstStyle/>
          <a:p>
            <a:pPr>
              <a:defRPr/>
            </a:pPr>
            <a:r>
              <a:rPr lang="en-US"/>
              <a:t>doc.: IEEE 802.11-25/1422r1</a:t>
            </a:r>
          </a:p>
        </p:txBody>
      </p:sp>
      <p:sp>
        <p:nvSpPr>
          <p:cNvPr id="5" name="Date Placeholder 4"/>
          <p:cNvSpPr>
            <a:spLocks noGrp="1"/>
          </p:cNvSpPr>
          <p:nvPr>
            <p:ph type="dt" sz="quarter" idx="1"/>
          </p:nvPr>
        </p:nvSpPr>
        <p:spPr>
          <a:xfrm>
            <a:off x="883896" y="20213"/>
            <a:ext cx="732573" cy="215444"/>
          </a:xfrm>
        </p:spPr>
        <p:txBody>
          <a:bodyPr/>
          <a:lstStyle/>
          <a:p>
            <a:pPr>
              <a:defRPr/>
            </a:pPr>
            <a:r>
              <a:rPr lang="en-US"/>
              <a:t>March 2016</a:t>
            </a:r>
            <a:endParaRPr lang="en-US" dirty="0"/>
          </a:p>
        </p:txBody>
      </p:sp>
      <p:sp>
        <p:nvSpPr>
          <p:cNvPr id="6" name="Footer Placeholder 5"/>
          <p:cNvSpPr>
            <a:spLocks noGrp="1"/>
          </p:cNvSpPr>
          <p:nvPr>
            <p:ph type="ftr" sz="quarter" idx="4"/>
          </p:nvPr>
        </p:nvSpPr>
        <p:spPr/>
        <p:txBody>
          <a:bodyPr/>
          <a:lstStyle/>
          <a:p>
            <a:pPr lvl="4">
              <a:defRPr/>
            </a:pPr>
            <a:r>
              <a:rPr lang="en-US"/>
              <a:t>Dorothy Stanley (HPE)</a:t>
            </a:r>
          </a:p>
        </p:txBody>
      </p:sp>
      <p:sp>
        <p:nvSpPr>
          <p:cNvPr id="5127" name="Slide Number Placeholder 6"/>
          <p:cNvSpPr>
            <a:spLocks noGrp="1"/>
          </p:cNvSpPr>
          <p:nvPr>
            <p:ph type="sldNum" sz="quarter" idx="5"/>
          </p:nvPr>
        </p:nvSpPr>
        <p:spPr>
          <a:xfrm>
            <a:off x="4635019" y="6864241"/>
            <a:ext cx="415177"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6625">
              <a:defRPr sz="2400">
                <a:solidFill>
                  <a:schemeClr val="tx1"/>
                </a:solidFill>
                <a:latin typeface="Times New Roman" pitchFamily="18" charset="0"/>
                <a:ea typeface="MS PGothic" pitchFamily="34" charset="-128"/>
              </a:defRPr>
            </a:lvl1pPr>
            <a:lvl2pPr marL="742950" indent="-285750" defTabSz="936625">
              <a:defRPr sz="2400">
                <a:solidFill>
                  <a:schemeClr val="tx1"/>
                </a:solidFill>
                <a:latin typeface="Times New Roman" pitchFamily="18" charset="0"/>
                <a:ea typeface="MS PGothic" pitchFamily="34" charset="-128"/>
              </a:defRPr>
            </a:lvl2pPr>
            <a:lvl3pPr marL="1143000" indent="-228600" defTabSz="936625">
              <a:defRPr sz="2400">
                <a:solidFill>
                  <a:schemeClr val="tx1"/>
                </a:solidFill>
                <a:latin typeface="Times New Roman" pitchFamily="18" charset="0"/>
                <a:ea typeface="MS PGothic" pitchFamily="34" charset="-128"/>
              </a:defRPr>
            </a:lvl3pPr>
            <a:lvl4pPr marL="1600200" indent="-228600" defTabSz="936625">
              <a:defRPr sz="2400">
                <a:solidFill>
                  <a:schemeClr val="tx1"/>
                </a:solidFill>
                <a:latin typeface="Times New Roman" pitchFamily="18" charset="0"/>
                <a:ea typeface="MS PGothic" pitchFamily="34" charset="-128"/>
              </a:defRPr>
            </a:lvl4pPr>
            <a:lvl5pPr marL="2057400" indent="-228600" defTabSz="936625">
              <a:defRPr sz="2400">
                <a:solidFill>
                  <a:schemeClr val="tx1"/>
                </a:solidFill>
                <a:latin typeface="Times New Roman" pitchFamily="18" charset="0"/>
                <a:ea typeface="MS PGothic" pitchFamily="34" charset="-128"/>
              </a:defRPr>
            </a:lvl5pPr>
            <a:lvl6pPr marL="2514600" indent="-228600" defTabSz="936625"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defTabSz="936625"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defTabSz="936625"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defTabSz="936625"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r>
              <a:rPr lang="en-US" altLang="en-US" sz="1200"/>
              <a:t>Page </a:t>
            </a:r>
            <a:fld id="{CF847761-3DCA-4992-BE8A-2121820B172D}" type="slidenum">
              <a:rPr lang="en-US" altLang="en-US" sz="1200"/>
              <a:pPr/>
              <a:t>4</a:t>
            </a:fld>
            <a:endParaRPr lang="en-US" altLang="en-US" sz="1200"/>
          </a:p>
        </p:txBody>
      </p:sp>
    </p:spTree>
    <p:extLst>
      <p:ext uri="{BB962C8B-B14F-4D97-AF65-F5344CB8AC3E}">
        <p14:creationId xmlns:p14="http://schemas.microsoft.com/office/powerpoint/2010/main" val="39682418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33625" y="536575"/>
            <a:ext cx="4705350" cy="2647950"/>
          </a:xfrm>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1"/>
          </p:nvPr>
        </p:nvSpPr>
        <p:spPr>
          <a:xfrm>
            <a:off x="883896" y="20213"/>
            <a:ext cx="1041952" cy="215444"/>
          </a:xfrm>
        </p:spPr>
        <p:txBody>
          <a:bodyPr/>
          <a:lstStyle/>
          <a:p>
            <a:pPr>
              <a:defRPr/>
            </a:pPr>
            <a:r>
              <a:rPr lang="en-US"/>
              <a:t>March 2018</a:t>
            </a:r>
          </a:p>
        </p:txBody>
      </p:sp>
      <p:sp>
        <p:nvSpPr>
          <p:cNvPr id="6" name="Footer Placeholder 5"/>
          <p:cNvSpPr>
            <a:spLocks noGrp="1"/>
          </p:cNvSpPr>
          <p:nvPr>
            <p:ph type="ftr" sz="quarter" idx="12"/>
          </p:nvPr>
        </p:nvSpPr>
        <p:spPr>
          <a:xfrm>
            <a:off x="5595220" y="6864241"/>
            <a:ext cx="2895601" cy="184666"/>
          </a:xfrm>
        </p:spPr>
        <p:txBody>
          <a:bodyPr/>
          <a:lstStyle/>
          <a:p>
            <a:pPr lvl="4">
              <a:defRPr/>
            </a:pPr>
            <a:r>
              <a:rPr lang="en-US"/>
              <a:t>Dorothy Stanley (HP Enterprise)</a:t>
            </a:r>
          </a:p>
        </p:txBody>
      </p:sp>
      <p:sp>
        <p:nvSpPr>
          <p:cNvPr id="7" name="Slide Number Placeholder 6"/>
          <p:cNvSpPr>
            <a:spLocks noGrp="1"/>
          </p:cNvSpPr>
          <p:nvPr>
            <p:ph type="sldNum" sz="quarter" idx="13"/>
          </p:nvPr>
        </p:nvSpPr>
        <p:spPr>
          <a:xfrm>
            <a:off x="4635019" y="6864241"/>
            <a:ext cx="415177" cy="184666"/>
          </a:xfrm>
        </p:spPr>
        <p:txBody>
          <a:bodyPr/>
          <a:lstStyle/>
          <a:p>
            <a:pPr>
              <a:defRPr/>
            </a:pPr>
            <a:r>
              <a:rPr lang="en-US"/>
              <a:t>Page </a:t>
            </a:r>
            <a:fld id="{7797EB75-BD9E-45DB-A35F-6C321BEA61EF}" type="slidenum">
              <a:rPr lang="en-US" smtClean="0"/>
              <a:pPr>
                <a:defRPr/>
              </a:pPr>
              <a:t>7</a:t>
            </a:fld>
            <a:endParaRPr lang="en-US"/>
          </a:p>
        </p:txBody>
      </p:sp>
    </p:spTree>
    <p:extLst>
      <p:ext uri="{BB962C8B-B14F-4D97-AF65-F5344CB8AC3E}">
        <p14:creationId xmlns:p14="http://schemas.microsoft.com/office/powerpoint/2010/main" val="4028752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802.11-25/1422r1</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8</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120567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802.11-25/1422r1</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9</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7290916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802.11-25/1422r1</a:t>
            </a:r>
          </a:p>
        </p:txBody>
      </p:sp>
      <p:sp>
        <p:nvSpPr>
          <p:cNvPr id="5" name="Rectangle 3"/>
          <p:cNvSpPr>
            <a:spLocks noGrp="1" noChangeArrowheads="1"/>
          </p:cNvSpPr>
          <p:nvPr>
            <p:ph type="dt"/>
          </p:nvPr>
        </p:nvSpPr>
        <p:spPr>
          <a:ln/>
        </p:spPr>
        <p:txBody>
          <a:bodyPr/>
          <a:lstStyle/>
          <a:p>
            <a:r>
              <a:rPr lang="en-US"/>
              <a:t>September 2025</a:t>
            </a:r>
          </a:p>
        </p:txBody>
      </p:sp>
      <p:sp>
        <p:nvSpPr>
          <p:cNvPr id="6" name="Rectangle 6"/>
          <p:cNvSpPr>
            <a:spLocks noGrp="1" noChangeArrowheads="1"/>
          </p:cNvSpPr>
          <p:nvPr>
            <p:ph type="ftr"/>
          </p:nvPr>
        </p:nvSpPr>
        <p:spPr>
          <a:ln/>
        </p:spPr>
        <p:txBody>
          <a:bodyPr/>
          <a:lstStyle/>
          <a:p>
            <a:r>
              <a:rPr lang="en-US"/>
              <a:t>Marc Emmelmann, SELF</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10</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628989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A0316E4E-9467-F658-E2F8-FDD2E4A6A655}"/>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a:t>doc.: IEEE 802.11-25/1422r1</a:t>
            </a:r>
          </a:p>
        </p:txBody>
      </p:sp>
      <p:sp>
        <p:nvSpPr>
          <p:cNvPr id="16387" name="Rectangle 3">
            <a:extLst>
              <a:ext uri="{FF2B5EF4-FFF2-40B4-BE49-F238E27FC236}">
                <a16:creationId xmlns:a16="http://schemas.microsoft.com/office/drawing/2014/main" id="{727DC58B-0AD4-9385-1ED5-E2FC12C2AEE8}"/>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a:t>Jan 2009</a:t>
            </a:r>
          </a:p>
        </p:txBody>
      </p:sp>
      <p:sp>
        <p:nvSpPr>
          <p:cNvPr id="16388" name="Rectangle 6">
            <a:extLst>
              <a:ext uri="{FF2B5EF4-FFF2-40B4-BE49-F238E27FC236}">
                <a16:creationId xmlns:a16="http://schemas.microsoft.com/office/drawing/2014/main" id="{C0F7BCDB-B44F-D1BD-E4BE-EED865C6BA8E}"/>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a:t>David Bagby, Calypso Ventures, Inc.</a:t>
            </a:r>
          </a:p>
        </p:txBody>
      </p:sp>
      <p:sp>
        <p:nvSpPr>
          <p:cNvPr id="16389" name="Rectangle 7">
            <a:extLst>
              <a:ext uri="{FF2B5EF4-FFF2-40B4-BE49-F238E27FC236}">
                <a16:creationId xmlns:a16="http://schemas.microsoft.com/office/drawing/2014/main" id="{23821599-2418-8E63-AEC8-C977C053C48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t>Page </a:t>
            </a:r>
            <a:fld id="{03A83B2F-9E2C-4DE3-B48D-241AB7E3333A}" type="slidenum">
              <a:rPr lang="en-US" altLang="en-US" smtClean="0"/>
              <a:pPr>
                <a:spcBef>
                  <a:spcPct val="0"/>
                </a:spcBef>
              </a:pPr>
              <a:t>12</a:t>
            </a:fld>
            <a:endParaRPr lang="en-US" altLang="en-US"/>
          </a:p>
        </p:txBody>
      </p:sp>
      <p:sp>
        <p:nvSpPr>
          <p:cNvPr id="16390" name="Rectangle 2">
            <a:extLst>
              <a:ext uri="{FF2B5EF4-FFF2-40B4-BE49-F238E27FC236}">
                <a16:creationId xmlns:a16="http://schemas.microsoft.com/office/drawing/2014/main" id="{1C362020-B58F-82C5-129E-BA88D7284C11}"/>
              </a:ext>
            </a:extLst>
          </p:cNvPr>
          <p:cNvSpPr>
            <a:spLocks noGrp="1" noRot="1" noChangeAspect="1" noChangeArrowheads="1" noTextEdit="1"/>
          </p:cNvSpPr>
          <p:nvPr>
            <p:ph type="sldImg"/>
          </p:nvPr>
        </p:nvSpPr>
        <p:spPr>
          <a:xfrm>
            <a:off x="382588" y="700088"/>
            <a:ext cx="6172200" cy="3471862"/>
          </a:xfrm>
          <a:ln/>
        </p:spPr>
      </p:sp>
      <p:sp>
        <p:nvSpPr>
          <p:cNvPr id="16391" name="Rectangle 3">
            <a:extLst>
              <a:ext uri="{FF2B5EF4-FFF2-40B4-BE49-F238E27FC236}">
                <a16:creationId xmlns:a16="http://schemas.microsoft.com/office/drawing/2014/main" id="{0A840F7C-222D-CD07-413D-7FE493F35A41}"/>
              </a:ext>
            </a:extLst>
          </p:cNvPr>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67733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January 2024</a:t>
            </a:r>
            <a:endParaRPr lang="en-GB"/>
          </a:p>
        </p:txBody>
      </p:sp>
      <p:sp>
        <p:nvSpPr>
          <p:cNvPr id="5" name="Footer Placeholder 4"/>
          <p:cNvSpPr>
            <a:spLocks noGrp="1"/>
          </p:cNvSpPr>
          <p:nvPr>
            <p:ph type="ftr" idx="11"/>
          </p:nvPr>
        </p:nvSpPr>
        <p:spPr/>
        <p:txBody>
          <a:bodyPr/>
          <a:lstStyle>
            <a:lvl1pPr>
              <a:defRPr/>
            </a:lvl1pPr>
          </a:lstStyle>
          <a:p>
            <a:r>
              <a:rPr lang="en-GB"/>
              <a:t>Stephen McCann, Huawei</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Stephen McCann, Huawei</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January 2024</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January 2024</a:t>
            </a:r>
            <a:endParaRPr lang="en-GB"/>
          </a:p>
        </p:txBody>
      </p:sp>
      <p:sp>
        <p:nvSpPr>
          <p:cNvPr id="5" name="Footer Placeholder 4"/>
          <p:cNvSpPr>
            <a:spLocks noGrp="1"/>
          </p:cNvSpPr>
          <p:nvPr>
            <p:ph type="ftr" idx="11"/>
          </p:nvPr>
        </p:nvSpPr>
        <p:spPr/>
        <p:txBody>
          <a:bodyPr/>
          <a:lstStyle>
            <a:lvl1pPr>
              <a:defRPr/>
            </a:lvl1pPr>
          </a:lstStyle>
          <a:p>
            <a:r>
              <a:rPr lang="en-GB"/>
              <a:t>Stephen McCann, Huawei</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January 2024</a:t>
            </a:r>
            <a:endParaRPr lang="en-GB"/>
          </a:p>
        </p:txBody>
      </p:sp>
      <p:sp>
        <p:nvSpPr>
          <p:cNvPr id="6" name="Footer Placeholder 5"/>
          <p:cNvSpPr>
            <a:spLocks noGrp="1"/>
          </p:cNvSpPr>
          <p:nvPr>
            <p:ph type="ftr" idx="11"/>
          </p:nvPr>
        </p:nvSpPr>
        <p:spPr/>
        <p:txBody>
          <a:bodyPr/>
          <a:lstStyle>
            <a:lvl1pPr>
              <a:defRPr/>
            </a:lvl1pPr>
          </a:lstStyle>
          <a:p>
            <a:r>
              <a:rPr lang="en-GB"/>
              <a:t>Stephen McCann, Huawei</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January 2024</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Stephen McCann, Huawei</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January 2024</a:t>
            </a:r>
            <a:endParaRPr lang="en-GB"/>
          </a:p>
        </p:txBody>
      </p:sp>
      <p:sp>
        <p:nvSpPr>
          <p:cNvPr id="4" name="Footer Placeholder 3"/>
          <p:cNvSpPr>
            <a:spLocks noGrp="1"/>
          </p:cNvSpPr>
          <p:nvPr>
            <p:ph type="ftr" idx="11"/>
          </p:nvPr>
        </p:nvSpPr>
        <p:spPr/>
        <p:txBody>
          <a:bodyPr/>
          <a:lstStyle>
            <a:lvl1pPr>
              <a:defRPr/>
            </a:lvl1pPr>
          </a:lstStyle>
          <a:p>
            <a:r>
              <a:rPr lang="en-GB"/>
              <a:t>Stephen McCann, Huawei</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January 2024</a:t>
            </a:r>
            <a:endParaRPr lang="en-GB"/>
          </a:p>
        </p:txBody>
      </p:sp>
      <p:sp>
        <p:nvSpPr>
          <p:cNvPr id="3" name="Footer Placeholder 2"/>
          <p:cNvSpPr>
            <a:spLocks noGrp="1"/>
          </p:cNvSpPr>
          <p:nvPr>
            <p:ph type="ftr" idx="11"/>
          </p:nvPr>
        </p:nvSpPr>
        <p:spPr/>
        <p:txBody>
          <a:bodyPr/>
          <a:lstStyle>
            <a:lvl1pPr>
              <a:defRPr/>
            </a:lvl1pPr>
          </a:lstStyle>
          <a:p>
            <a:r>
              <a:rPr lang="en-GB"/>
              <a:t>Stephen McCann, Huawei</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January 2024</a:t>
            </a:r>
            <a:endParaRPr lang="en-GB"/>
          </a:p>
        </p:txBody>
      </p:sp>
      <p:sp>
        <p:nvSpPr>
          <p:cNvPr id="5" name="Footer Placeholder 4"/>
          <p:cNvSpPr>
            <a:spLocks noGrp="1"/>
          </p:cNvSpPr>
          <p:nvPr>
            <p:ph type="ftr" idx="11"/>
          </p:nvPr>
        </p:nvSpPr>
        <p:spPr/>
        <p:txBody>
          <a:bodyPr/>
          <a:lstStyle>
            <a:lvl1pPr>
              <a:defRPr/>
            </a:lvl1pPr>
          </a:lstStyle>
          <a:p>
            <a:r>
              <a:rPr lang="en-GB"/>
              <a:t>Stephen McCann, Huawei</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January 2024</a:t>
            </a:r>
            <a:endParaRPr lang="en-GB"/>
          </a:p>
        </p:txBody>
      </p:sp>
      <p:sp>
        <p:nvSpPr>
          <p:cNvPr id="5" name="Footer Placeholder 4"/>
          <p:cNvSpPr>
            <a:spLocks noGrp="1"/>
          </p:cNvSpPr>
          <p:nvPr>
            <p:ph type="ftr" idx="11"/>
          </p:nvPr>
        </p:nvSpPr>
        <p:spPr/>
        <p:txBody>
          <a:bodyPr/>
          <a:lstStyle>
            <a:lvl1pPr>
              <a:defRPr/>
            </a:lvl1pPr>
          </a:lstStyle>
          <a:p>
            <a:r>
              <a:rPr lang="en-GB"/>
              <a:t>Stephen McCann, Huawei</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January 2024</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Stephen McCann, Huawei</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419987"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Report</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802.11-25/1422r1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mentor.ieee.org/802.11/dcn/25/11-25-1381-00-0wng-wng-meeting-minutes-2025-july-madrid-meeting.docx"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mentor.ieee.org/802-ec/dcn/25/ec-25-0182-01-JTC1-agenda-for-september-2025-mixed-mode.pptx"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s://mentor.ieee.org/802.11/dcn/25/11-25-1436-10-00bn-september-2025-mac-adhoc-agenda.docx" TargetMode="External"/><Relationship Id="rId2" Type="http://schemas.openxmlformats.org/officeDocument/2006/relationships/hyperlink" Target="https://mentor.ieee.org/802.11/dcn/25/11-25-1434-07-00bn-aug-sept-tgbn-teleconference-agenda.docx" TargetMode="External"/><Relationship Id="rId1" Type="http://schemas.openxmlformats.org/officeDocument/2006/relationships/slideLayout" Target="../slideLayouts/slideLayout2.xml"/><Relationship Id="rId4" Type="http://schemas.openxmlformats.org/officeDocument/2006/relationships/hyperlink" Target="https://mentor.ieee.org/802.11/dcn/25/11-25-1432-01-00bn-tgbn-september-2025-meeting-agenda.pptx"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mentor.ieee.org/802.11/dcn/25/11-25-1429-06-00bp-tg-bp-tc-agenda-till-sep-2025.pptx" TargetMode="Externa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hyperlink" Target="https://mentor.ieee.org/802.11/dcn/25/11-25-1470-03-00bp-teleconference-minutes-august-september.docx"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mentor.ieee.org/802.11/documents?is_dcn=1408&amp;is_group=00bq&amp;is_year=2025"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hyperlink" Target="https://mentor.ieee.org/802.11/dcn/25/11-25-0958-00-0PQC-draft-p802-11bt-par.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mentor.ieee.org/802.11/dcn/25/11-25-1475-00-0ucm-ucm-tig-unified-channel-model-use-cases-proposal.docx"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mentor.ieee.org/802.11/dcn/25/11-25-1588-00-0ucm-optical-wireless-channel-modelling-and-measurements.pptx"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mentor.ieee.org/802.11/dcn/25/11-25-1428-01-0arc-arc-sc-agenda-sept-2025.pptx"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mentor.ieee.org/802.11/dcn/25/11-25-0923-02-0arc-proposed-changes-to-802-11-definitions-based-on-802-2024.pptx" TargetMode="External"/><Relationship Id="rId5" Type="http://schemas.openxmlformats.org/officeDocument/2006/relationships/hyperlink" Target="https://mentor.ieee.org/802.11/dcn/25/11-25-0193-05-0arc-frame-exchange-sequence-and-fig-10-14.pptx" TargetMode="External"/><Relationship Id="rId4" Type="http://schemas.openxmlformats.org/officeDocument/2006/relationships/hyperlink" Target="https://mentor.ieee.org/802.11/dcn/23/11-23-0880-10-0arc-revised-annex-g-containing-example-frame-exchange-sequences.docx"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t>WG11 Opening Report Snapshot Slides September 2025</a:t>
            </a:r>
            <a:endParaRPr lang="en-GB" dirty="0"/>
          </a:p>
        </p:txBody>
      </p:sp>
      <p:sp>
        <p:nvSpPr>
          <p:cNvPr id="3074" name="Rectangle 2"/>
          <p:cNvSpPr>
            <a:spLocks noGrp="1" noChangeArrowheads="1"/>
          </p:cNvSpPr>
          <p:nvPr>
            <p:ph type="subTitle" idx="1"/>
          </p:nvPr>
        </p:nvSpPr>
        <p:spPr>
          <a:xfrm>
            <a:off x="1828800" y="1463675"/>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 2025-09-15</a:t>
            </a:r>
            <a:endParaRPr lang="en-GB" sz="2000" b="0" dirty="0"/>
          </a:p>
        </p:txBody>
      </p:sp>
      <p:graphicFrame>
        <p:nvGraphicFramePr>
          <p:cNvPr id="3075" name="Object 3"/>
          <p:cNvGraphicFramePr>
            <a:graphicFrameLocks noChangeAspect="1"/>
          </p:cNvGraphicFramePr>
          <p:nvPr>
            <p:extLst>
              <p:ext uri="{D42A27DB-BD31-4B8C-83A1-F6EECF244321}">
                <p14:modId xmlns:p14="http://schemas.microsoft.com/office/powerpoint/2010/main" val="594942895"/>
              </p:ext>
            </p:extLst>
          </p:nvPr>
        </p:nvGraphicFramePr>
        <p:xfrm>
          <a:off x="992188" y="2416175"/>
          <a:ext cx="10163175" cy="2468563"/>
        </p:xfrm>
        <a:graphic>
          <a:graphicData uri="http://schemas.openxmlformats.org/presentationml/2006/ole">
            <mc:AlternateContent xmlns:mc="http://schemas.openxmlformats.org/markup-compatibility/2006">
              <mc:Choice xmlns:v="urn:schemas-microsoft-com:vml" Requires="v">
                <p:oleObj name="Document" r:id="rId3" imgW="10459112" imgH="2538262" progId="Word.Document.8">
                  <p:embed/>
                </p:oleObj>
              </mc:Choice>
              <mc:Fallback>
                <p:oleObj name="Document" r:id="rId3" imgW="10459112" imgH="2538262" progId="Word.Document.8">
                  <p:embed/>
                  <p:pic>
                    <p:nvPicPr>
                      <p:cNvPr id="3075" name="Object 3"/>
                      <p:cNvPicPr>
                        <a:picLocks noChangeAspect="1" noChangeArrowheads="1"/>
                      </p:cNvPicPr>
                      <p:nvPr/>
                    </p:nvPicPr>
                    <p:blipFill>
                      <a:blip r:embed="rId4"/>
                      <a:srcRect/>
                      <a:stretch>
                        <a:fillRect/>
                      </a:stretch>
                    </p:blipFill>
                    <p:spPr bwMode="auto">
                      <a:xfrm>
                        <a:off x="992188" y="2416175"/>
                        <a:ext cx="10163175" cy="2468563"/>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
        <p:nvSpPr>
          <p:cNvPr id="5" name="Footer Placeholder 4">
            <a:extLst>
              <a:ext uri="{FF2B5EF4-FFF2-40B4-BE49-F238E27FC236}">
                <a16:creationId xmlns:a16="http://schemas.microsoft.com/office/drawing/2014/main" id="{1185B8AE-C4CE-728E-8EB7-4388A0AAA552}"/>
              </a:ext>
            </a:extLst>
          </p:cNvPr>
          <p:cNvSpPr>
            <a:spLocks noGrp="1"/>
          </p:cNvSpPr>
          <p:nvPr>
            <p:ph type="ftr" idx="11"/>
          </p:nvPr>
        </p:nvSpPr>
        <p:spPr/>
        <p:txBody>
          <a:bodyPr/>
          <a:lstStyle/>
          <a:p>
            <a:r>
              <a:rPr lang="en-GB"/>
              <a:t>Stephen McCann, Huawei</a:t>
            </a:r>
          </a:p>
        </p:txBody>
      </p:sp>
      <p:sp>
        <p:nvSpPr>
          <p:cNvPr id="6" name="Slide Number Placeholder 5">
            <a:extLst>
              <a:ext uri="{FF2B5EF4-FFF2-40B4-BE49-F238E27FC236}">
                <a16:creationId xmlns:a16="http://schemas.microsoft.com/office/drawing/2014/main" id="{658B2D2F-8526-1C7C-FF86-1592F9452033}"/>
              </a:ext>
            </a:extLst>
          </p:cNvPr>
          <p:cNvSpPr>
            <a:spLocks noGrp="1"/>
          </p:cNvSpPr>
          <p:nvPr>
            <p:ph type="sldNum" idx="12"/>
          </p:nvPr>
        </p:nvSpPr>
        <p:spPr/>
        <p:txBody>
          <a:bodyPr/>
          <a:lstStyle/>
          <a:p>
            <a:r>
              <a:rPr lang="en-GB"/>
              <a:t>Slide </a:t>
            </a:r>
            <a:fld id="{DE40C9FC-4879-4F20-9ECA-A574A90476B7}" type="slidenum">
              <a:rPr lang="en-GB" smtClean="0"/>
              <a:pPr/>
              <a:t>1</a:t>
            </a:fld>
            <a:endParaRPr lang="en-GB"/>
          </a:p>
        </p:txBody>
      </p:sp>
      <p:sp>
        <p:nvSpPr>
          <p:cNvPr id="7" name="Date Placeholder 6">
            <a:extLst>
              <a:ext uri="{FF2B5EF4-FFF2-40B4-BE49-F238E27FC236}">
                <a16:creationId xmlns:a16="http://schemas.microsoft.com/office/drawing/2014/main" id="{D4B638C5-CE45-843A-ED91-DD4022BA03DC}"/>
              </a:ext>
            </a:extLst>
          </p:cNvPr>
          <p:cNvSpPr>
            <a:spLocks noGrp="1"/>
          </p:cNvSpPr>
          <p:nvPr>
            <p:ph type="dt" idx="10"/>
          </p:nvPr>
        </p:nvSpPr>
        <p:spPr/>
        <p:txBody>
          <a:bodyPr/>
          <a:lstStyle/>
          <a:p>
            <a:r>
              <a:rPr lang="en-US"/>
              <a:t>September 2025</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Coex</a:t>
            </a:r>
            <a:r>
              <a:rPr lang="en-GB" dirty="0"/>
              <a:t> SC (Coexistence) – September 2025 </a:t>
            </a:r>
          </a:p>
        </p:txBody>
      </p:sp>
      <p:sp>
        <p:nvSpPr>
          <p:cNvPr id="9218" name="Rectangle 2"/>
          <p:cNvSpPr>
            <a:spLocks noGrp="1" noChangeArrowheads="1"/>
          </p:cNvSpPr>
          <p:nvPr>
            <p:ph idx="1"/>
          </p:nvPr>
        </p:nvSpPr>
        <p:spPr>
          <a:xfrm>
            <a:off x="919492" y="1700808"/>
            <a:ext cx="10361084" cy="4113213"/>
          </a:xfrm>
          <a:ln/>
        </p:spPr>
        <p:txBody>
          <a:bodyPr/>
          <a:lstStyle/>
          <a:p>
            <a:pPr marL="0" indent="0"/>
            <a:r>
              <a:rPr lang="en-GB" sz="2000" dirty="0"/>
              <a:t>This week (detailed agenda, please see: 11-25/1416)</a:t>
            </a:r>
          </a:p>
          <a:p>
            <a:pPr>
              <a:buFont typeface="Arial" panose="020B0604020202020204" pitchFamily="34" charset="0"/>
              <a:buChar char="•"/>
            </a:pPr>
            <a:r>
              <a:rPr lang="en-GB" sz="2000" dirty="0"/>
              <a:t>Meeting slot(s) </a:t>
            </a:r>
            <a:r>
              <a:rPr lang="en-GB" sz="2000" dirty="0">
                <a:solidFill>
                  <a:srgbClr val="FF0000"/>
                </a:solidFill>
              </a:rPr>
              <a:t>802.11 </a:t>
            </a:r>
            <a:r>
              <a:rPr lang="en-GB" sz="2000" dirty="0" err="1">
                <a:solidFill>
                  <a:srgbClr val="FF0000"/>
                </a:solidFill>
              </a:rPr>
              <a:t>Coex</a:t>
            </a:r>
            <a:r>
              <a:rPr lang="en-GB" sz="2000" dirty="0">
                <a:solidFill>
                  <a:srgbClr val="FF0000"/>
                </a:solidFill>
              </a:rPr>
              <a:t> SC</a:t>
            </a:r>
            <a:r>
              <a:rPr lang="en-GB" sz="2000" dirty="0"/>
              <a:t>:</a:t>
            </a:r>
          </a:p>
          <a:p>
            <a:pPr lvl="1">
              <a:buFont typeface="Arial" panose="020B0604020202020204" pitchFamily="34" charset="0"/>
              <a:buChar char="•"/>
            </a:pPr>
            <a:r>
              <a:rPr lang="en-GB" sz="1800" dirty="0">
                <a:solidFill>
                  <a:srgbClr val="FF0000"/>
                </a:solidFill>
              </a:rPr>
              <a:t>Wednesday</a:t>
            </a:r>
            <a:r>
              <a:rPr lang="en-GB" sz="1800" dirty="0"/>
              <a:t> 16:00 – 18:00h (</a:t>
            </a:r>
            <a:r>
              <a:rPr lang="en-GB" sz="1800" dirty="0">
                <a:solidFill>
                  <a:srgbClr val="FF0000"/>
                </a:solidFill>
              </a:rPr>
              <a:t>PM 2</a:t>
            </a:r>
            <a:r>
              <a:rPr lang="en-GB" sz="1800" dirty="0"/>
              <a:t>)</a:t>
            </a:r>
          </a:p>
          <a:p>
            <a:pPr>
              <a:buFont typeface="Arial" panose="020B0604020202020204" pitchFamily="34" charset="0"/>
              <a:buChar char="•"/>
            </a:pPr>
            <a:r>
              <a:rPr lang="en-GB" sz="2000" dirty="0"/>
              <a:t>Topics</a:t>
            </a:r>
          </a:p>
          <a:p>
            <a:pPr lvl="1">
              <a:buFont typeface="Arial" panose="020B0604020202020204" pitchFamily="34" charset="0"/>
              <a:buChar char="•"/>
            </a:pPr>
            <a:r>
              <a:rPr lang="en-GB" sz="1800" dirty="0" err="1">
                <a:solidFill>
                  <a:schemeClr val="tx1"/>
                </a:solidFill>
                <a:sym typeface="Wingdings" pitchFamily="2" charset="2"/>
              </a:rPr>
              <a:t>Coex</a:t>
            </a:r>
            <a:r>
              <a:rPr lang="en-GB" sz="1800" dirty="0">
                <a:solidFill>
                  <a:schemeClr val="tx1"/>
                </a:solidFill>
                <a:sym typeface="Wingdings" pitchFamily="2" charset="2"/>
              </a:rPr>
              <a:t> scope discussion</a:t>
            </a:r>
          </a:p>
          <a:p>
            <a:pPr lvl="1">
              <a:buFont typeface="Arial" panose="020B0604020202020204" pitchFamily="34" charset="0"/>
              <a:buChar char="•"/>
            </a:pPr>
            <a:r>
              <a:rPr lang="en-GB" sz="1800" dirty="0">
                <a:solidFill>
                  <a:schemeClr val="tx1"/>
                </a:solidFill>
                <a:sym typeface="Wingdings" pitchFamily="2" charset="2"/>
              </a:rPr>
              <a:t>Other topics – please respond to the call for submissions / contact the chair</a:t>
            </a:r>
          </a:p>
        </p:txBody>
      </p:sp>
      <p:sp>
        <p:nvSpPr>
          <p:cNvPr id="3" name="Footer Placeholder 2">
            <a:extLst>
              <a:ext uri="{FF2B5EF4-FFF2-40B4-BE49-F238E27FC236}">
                <a16:creationId xmlns:a16="http://schemas.microsoft.com/office/drawing/2014/main" id="{CE2920F9-6343-6CB0-75A6-33DAA5C079E5}"/>
              </a:ext>
            </a:extLst>
          </p:cNvPr>
          <p:cNvSpPr>
            <a:spLocks noGrp="1"/>
          </p:cNvSpPr>
          <p:nvPr>
            <p:ph type="ftr" idx="14"/>
          </p:nvPr>
        </p:nvSpPr>
        <p:spPr/>
        <p:txBody>
          <a:bodyPr/>
          <a:lstStyle/>
          <a:p>
            <a:r>
              <a:rPr lang="en-GB"/>
              <a:t>Marc Emmelmann, Self</a:t>
            </a:r>
            <a:endParaRPr lang="en-GB" dirty="0"/>
          </a:p>
        </p:txBody>
      </p:sp>
      <p:sp>
        <p:nvSpPr>
          <p:cNvPr id="7" name="Slide Number Placeholder 6">
            <a:extLst>
              <a:ext uri="{FF2B5EF4-FFF2-40B4-BE49-F238E27FC236}">
                <a16:creationId xmlns:a16="http://schemas.microsoft.com/office/drawing/2014/main" id="{93DBC258-83AF-F4D9-B9E3-9D82175CB389}"/>
              </a:ext>
            </a:extLst>
          </p:cNvPr>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8" name="Date Placeholder 7">
            <a:extLst>
              <a:ext uri="{FF2B5EF4-FFF2-40B4-BE49-F238E27FC236}">
                <a16:creationId xmlns:a16="http://schemas.microsoft.com/office/drawing/2014/main" id="{8F2C84A6-B332-B034-6D22-B7447F7B09B7}"/>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47889459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0DE7C-91F5-45A8-9A96-57DA2CC38B3B}"/>
              </a:ext>
            </a:extLst>
          </p:cNvPr>
          <p:cNvSpPr>
            <a:spLocks noGrp="1"/>
          </p:cNvSpPr>
          <p:nvPr>
            <p:ph type="title"/>
          </p:nvPr>
        </p:nvSpPr>
        <p:spPr/>
        <p:txBody>
          <a:bodyPr/>
          <a:lstStyle/>
          <a:p>
            <a:r>
              <a:rPr lang="en-US" altLang="en-US" dirty="0"/>
              <a:t>PAR Review SC – September 2025 Snapshot</a:t>
            </a:r>
            <a:br>
              <a:rPr lang="en-US" altLang="en-US" dirty="0"/>
            </a:br>
            <a:r>
              <a:rPr lang="en-US" altLang="en-US" dirty="0"/>
              <a:t>Chair: Jon Rosdahl</a:t>
            </a:r>
            <a:endParaRPr lang="en-US" dirty="0"/>
          </a:p>
        </p:txBody>
      </p:sp>
      <p:sp>
        <p:nvSpPr>
          <p:cNvPr id="3" name="Content Placeholder 2">
            <a:extLst>
              <a:ext uri="{FF2B5EF4-FFF2-40B4-BE49-F238E27FC236}">
                <a16:creationId xmlns:a16="http://schemas.microsoft.com/office/drawing/2014/main" id="{8A337E3F-2C54-47D6-B9F4-C7408CA692FF}"/>
              </a:ext>
            </a:extLst>
          </p:cNvPr>
          <p:cNvSpPr>
            <a:spLocks noGrp="1"/>
          </p:cNvSpPr>
          <p:nvPr>
            <p:ph idx="1"/>
          </p:nvPr>
        </p:nvSpPr>
        <p:spPr>
          <a:xfrm>
            <a:off x="695400" y="1751017"/>
            <a:ext cx="10766394" cy="4630312"/>
          </a:xfrm>
        </p:spPr>
        <p:txBody>
          <a:bodyPr/>
          <a:lstStyle/>
          <a:p>
            <a:pPr marL="285750" indent="-285750">
              <a:buFont typeface="Arial" panose="020B0604020202020204" pitchFamily="34" charset="0"/>
              <a:buChar char="•"/>
            </a:pPr>
            <a:r>
              <a:rPr lang="en-US" altLang="en-US" dirty="0"/>
              <a:t>Not meeting this week</a:t>
            </a:r>
          </a:p>
          <a:p>
            <a:pPr marL="285750" indent="-285750">
              <a:buFont typeface="Arial" panose="020B0604020202020204" pitchFamily="34" charset="0"/>
              <a:buChar char="•"/>
            </a:pPr>
            <a:endParaRPr lang="en-US" altLang="en-US" sz="1800" dirty="0"/>
          </a:p>
          <a:p>
            <a:pPr marL="285750" indent="-285750">
              <a:buFont typeface="Arial" panose="020B0604020202020204" pitchFamily="34" charset="0"/>
              <a:buChar char="•"/>
            </a:pPr>
            <a:r>
              <a:rPr lang="en-US" altLang="en-US" dirty="0"/>
              <a:t>Will meet in November 2025 to review proposed PAR documents. </a:t>
            </a:r>
          </a:p>
          <a:p>
            <a:pPr marL="285750" indent="-285750">
              <a:buFont typeface="Arial" panose="020B0604020202020204" pitchFamily="34" charset="0"/>
              <a:buChar char="•"/>
            </a:pPr>
            <a:endParaRPr lang="en-US" altLang="en-US" sz="1800" dirty="0"/>
          </a:p>
          <a:p>
            <a:pPr marL="285750" indent="-285750">
              <a:buFont typeface="Arial" panose="020B0604020202020204" pitchFamily="34" charset="0"/>
              <a:buChar char="•"/>
            </a:pPr>
            <a:r>
              <a:rPr lang="en-US" altLang="en-US" dirty="0"/>
              <a:t>Upcoming Submission deadlines are</a:t>
            </a:r>
          </a:p>
          <a:p>
            <a:pPr lvl="1">
              <a:buFont typeface="Arial" panose="020B0604020202020204" pitchFamily="34" charset="0"/>
              <a:buChar char="•"/>
            </a:pPr>
            <a:r>
              <a:rPr lang="en-US" dirty="0"/>
              <a:t>WG PAR submission to 802 EC for November Plenary Session</a:t>
            </a:r>
            <a:r>
              <a:rPr lang="en-US"/>
              <a:t>:  10 October 2025</a:t>
            </a:r>
            <a:endParaRPr lang="en-US" b="0" i="0" dirty="0">
              <a:solidFill>
                <a:srgbClr val="000000"/>
              </a:solidFill>
              <a:effectLst/>
              <a:latin typeface="Times New Roman" panose="02020603050405020304" pitchFamily="18" charset="0"/>
            </a:endParaRPr>
          </a:p>
          <a:p>
            <a:pPr lvl="1">
              <a:buFont typeface="Arial" panose="020B0604020202020204" pitchFamily="34" charset="0"/>
              <a:buChar char="•"/>
            </a:pPr>
            <a:r>
              <a:rPr lang="en-US" altLang="en-US" dirty="0"/>
              <a:t>WG PAR Submission to </a:t>
            </a:r>
            <a:r>
              <a:rPr lang="en-US" altLang="en-US" dirty="0" err="1"/>
              <a:t>NesCom</a:t>
            </a:r>
            <a:r>
              <a:rPr lang="en-US" altLang="en-US" dirty="0"/>
              <a:t>: </a:t>
            </a:r>
          </a:p>
          <a:p>
            <a:pPr lvl="2">
              <a:buFont typeface="Arial" panose="020B0604020202020204" pitchFamily="34" charset="0"/>
              <a:buChar char="•"/>
            </a:pPr>
            <a:r>
              <a:rPr lang="en-US" sz="2000" dirty="0">
                <a:effectLst/>
              </a:rPr>
              <a:t>12 Sept 2025 for Oct 2025 Telecon</a:t>
            </a:r>
          </a:p>
          <a:p>
            <a:pPr lvl="2">
              <a:buFont typeface="Arial" panose="020B0604020202020204" pitchFamily="34" charset="0"/>
              <a:buChar char="•"/>
            </a:pPr>
            <a:r>
              <a:rPr lang="en-US" sz="2000" dirty="0"/>
              <a:t>20 Oct 2025 for Dec 2025 Mtg</a:t>
            </a:r>
          </a:p>
          <a:p>
            <a:pPr lvl="2">
              <a:buFont typeface="Arial" panose="020B0604020202020204" pitchFamily="34" charset="0"/>
              <a:buChar char="•"/>
            </a:pPr>
            <a:r>
              <a:rPr lang="en-US" sz="2000" dirty="0">
                <a:effectLst/>
              </a:rPr>
              <a:t>12 Dec 2025 for Jan 2026 Telecon</a:t>
            </a:r>
          </a:p>
          <a:p>
            <a:pPr marL="914400" lvl="2" indent="0"/>
            <a:br>
              <a:rPr lang="en-US" altLang="en-US" sz="2200" dirty="0"/>
            </a:br>
            <a:endParaRPr lang="en-US" altLang="en-US" sz="2200" dirty="0"/>
          </a:p>
          <a:p>
            <a:pPr marL="285750" indent="-285750"/>
            <a:endParaRPr lang="en-US" dirty="0"/>
          </a:p>
        </p:txBody>
      </p:sp>
      <p:sp>
        <p:nvSpPr>
          <p:cNvPr id="7" name="Footer Placeholder 6">
            <a:extLst>
              <a:ext uri="{FF2B5EF4-FFF2-40B4-BE49-F238E27FC236}">
                <a16:creationId xmlns:a16="http://schemas.microsoft.com/office/drawing/2014/main" id="{163412B9-263F-A3B7-4B3B-976DC2FBECA5}"/>
              </a:ext>
            </a:extLst>
          </p:cNvPr>
          <p:cNvSpPr>
            <a:spLocks noGrp="1"/>
          </p:cNvSpPr>
          <p:nvPr>
            <p:ph type="ftr" idx="14"/>
          </p:nvPr>
        </p:nvSpPr>
        <p:spPr/>
        <p:txBody>
          <a:bodyPr/>
          <a:lstStyle/>
          <a:p>
            <a:r>
              <a:rPr lang="en-GB"/>
              <a:t>Jon Rosdahl, Qualcomm</a:t>
            </a:r>
            <a:endParaRPr lang="en-GB" dirty="0"/>
          </a:p>
        </p:txBody>
      </p:sp>
      <p:sp>
        <p:nvSpPr>
          <p:cNvPr id="8" name="Slide Number Placeholder 7">
            <a:extLst>
              <a:ext uri="{FF2B5EF4-FFF2-40B4-BE49-F238E27FC236}">
                <a16:creationId xmlns:a16="http://schemas.microsoft.com/office/drawing/2014/main" id="{E63958E6-41B1-508D-4328-224A2E0B6880}"/>
              </a:ext>
            </a:extLst>
          </p:cNvPr>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9" name="Date Placeholder 8">
            <a:extLst>
              <a:ext uri="{FF2B5EF4-FFF2-40B4-BE49-F238E27FC236}">
                <a16:creationId xmlns:a16="http://schemas.microsoft.com/office/drawing/2014/main" id="{AC2D0998-3E44-0585-D4BD-F1CF20E5DA1C}"/>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4163538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7DB2B7F6-210C-0BB4-0C96-8A8845DCFFF2}"/>
              </a:ext>
            </a:extLst>
          </p:cNvPr>
          <p:cNvSpPr>
            <a:spLocks noGrp="1" noChangeArrowheads="1"/>
          </p:cNvSpPr>
          <p:nvPr>
            <p:ph type="title"/>
          </p:nvPr>
        </p:nvSpPr>
        <p:spPr>
          <a:xfrm>
            <a:off x="2209800" y="567561"/>
            <a:ext cx="7772400" cy="561975"/>
          </a:xfrm>
        </p:spPr>
        <p:txBody>
          <a:bodyPr/>
          <a:lstStyle/>
          <a:p>
            <a:pPr eaLnBrk="1" hangingPunct="1"/>
            <a:r>
              <a:rPr lang="en-US" altLang="en-US" dirty="0"/>
              <a:t>802.11 WNG – September 2025</a:t>
            </a:r>
          </a:p>
        </p:txBody>
      </p:sp>
      <p:sp>
        <p:nvSpPr>
          <p:cNvPr id="15363" name="Rectangle 3">
            <a:extLst>
              <a:ext uri="{FF2B5EF4-FFF2-40B4-BE49-F238E27FC236}">
                <a16:creationId xmlns:a16="http://schemas.microsoft.com/office/drawing/2014/main" id="{5808A656-4E20-CB2D-5332-CCC72EC83519}"/>
              </a:ext>
            </a:extLst>
          </p:cNvPr>
          <p:cNvSpPr>
            <a:spLocks noGrp="1" noChangeArrowheads="1"/>
          </p:cNvSpPr>
          <p:nvPr>
            <p:ph idx="1"/>
          </p:nvPr>
        </p:nvSpPr>
        <p:spPr>
          <a:xfrm>
            <a:off x="287300" y="1371600"/>
            <a:ext cx="11734800" cy="4162424"/>
          </a:xfrm>
        </p:spPr>
        <p:txBody>
          <a:bodyPr/>
          <a:lstStyle/>
          <a:p>
            <a:pPr marL="457200" indent="-457200">
              <a:lnSpc>
                <a:spcPct val="110000"/>
              </a:lnSpc>
              <a:spcBef>
                <a:spcPts val="0"/>
              </a:spcBef>
              <a:defRPr/>
            </a:pPr>
            <a:r>
              <a:rPr lang="en-GB" altLang="en-US" dirty="0"/>
              <a:t>Announcements</a:t>
            </a:r>
          </a:p>
          <a:p>
            <a:pPr marL="457200" indent="-457200">
              <a:lnSpc>
                <a:spcPct val="110000"/>
              </a:lnSpc>
              <a:spcBef>
                <a:spcPts val="0"/>
              </a:spcBef>
              <a:defRPr/>
            </a:pPr>
            <a:r>
              <a:rPr lang="en-GB" altLang="en-US" dirty="0"/>
              <a:t>Approval of Previous meeting minutes </a:t>
            </a:r>
          </a:p>
          <a:p>
            <a:pPr marL="838200" lvl="1" indent="-381000">
              <a:lnSpc>
                <a:spcPct val="110000"/>
              </a:lnSpc>
              <a:spcBef>
                <a:spcPts val="0"/>
              </a:spcBef>
              <a:defRPr/>
            </a:pPr>
            <a:r>
              <a:rPr lang="en-GB" altLang="en-US" dirty="0"/>
              <a:t>Minutes from July:</a:t>
            </a:r>
          </a:p>
          <a:p>
            <a:pPr marL="1181100" lvl="2" indent="-381000">
              <a:lnSpc>
                <a:spcPct val="110000"/>
              </a:lnSpc>
              <a:spcBef>
                <a:spcPts val="0"/>
              </a:spcBef>
              <a:defRPr/>
            </a:pPr>
            <a:r>
              <a:rPr lang="en-GB" altLang="en-US" sz="1600" dirty="0">
                <a:hlinkClick r:id="rId3"/>
              </a:rPr>
              <a:t>https://mentor.ieee.org/802.11/dcn/25/11-25-1381-00-0wng-wng-meeting-minutes-2025-july-madrid-meeting.docx</a:t>
            </a:r>
            <a:r>
              <a:rPr lang="en-GB" altLang="en-US" sz="1600" dirty="0"/>
              <a:t> </a:t>
            </a:r>
          </a:p>
          <a:p>
            <a:pPr marL="438150" indent="-381000">
              <a:lnSpc>
                <a:spcPct val="110000"/>
              </a:lnSpc>
              <a:spcBef>
                <a:spcPts val="0"/>
              </a:spcBef>
              <a:defRPr/>
            </a:pPr>
            <a:r>
              <a:rPr lang="en-GB" altLang="en-US" dirty="0"/>
              <a:t>Presentations</a:t>
            </a:r>
            <a:endParaRPr lang="en-US" dirty="0">
              <a:highlight>
                <a:srgbClr val="FFFFFF"/>
              </a:highlight>
            </a:endParaRPr>
          </a:p>
          <a:p>
            <a:pPr lvl="1">
              <a:lnSpc>
                <a:spcPct val="110000"/>
              </a:lnSpc>
              <a:spcBef>
                <a:spcPts val="0"/>
              </a:spcBef>
              <a:buFont typeface="Wingdings" panose="05000000000000000000" pitchFamily="2" charset="2"/>
              <a:buChar char="Ø"/>
              <a:defRPr/>
            </a:pPr>
            <a:r>
              <a:rPr lang="en-US" sz="2200" dirty="0">
                <a:highlight>
                  <a:srgbClr val="FFFFFF"/>
                </a:highlight>
              </a:rPr>
              <a:t>“	Pushing the Limits: Unlocking the Potential of Faster-than-Nyquist Signaling,” Melda Yuksel  (Middle East Technical University)</a:t>
            </a:r>
          </a:p>
          <a:p>
            <a:pPr lvl="1">
              <a:lnSpc>
                <a:spcPct val="110000"/>
              </a:lnSpc>
              <a:spcBef>
                <a:spcPts val="0"/>
              </a:spcBef>
              <a:buFont typeface="Wingdings" panose="05000000000000000000" pitchFamily="2" charset="2"/>
              <a:buChar char="Ø"/>
              <a:defRPr/>
            </a:pPr>
            <a:r>
              <a:rPr lang="en-US" sz="2200" dirty="0">
                <a:highlight>
                  <a:srgbClr val="FFFFFF"/>
                </a:highlight>
              </a:rPr>
              <a:t>“Interference-Alignment-in-</a:t>
            </a:r>
            <a:r>
              <a:rPr lang="en-US" sz="2200" dirty="0" err="1">
                <a:highlight>
                  <a:srgbClr val="FFFFFF"/>
                </a:highlight>
              </a:rPr>
              <a:t>CoBF</a:t>
            </a:r>
            <a:r>
              <a:rPr lang="en-US" sz="2200" dirty="0">
                <a:highlight>
                  <a:srgbClr val="FFFFFF"/>
                </a:highlight>
              </a:rPr>
              <a:t>-with-Sequential-Sounding,” Aiguo Yan (Samsung)</a:t>
            </a:r>
          </a:p>
          <a:p>
            <a:pPr lvl="1">
              <a:lnSpc>
                <a:spcPct val="110000"/>
              </a:lnSpc>
              <a:spcBef>
                <a:spcPts val="0"/>
              </a:spcBef>
              <a:buFont typeface="Wingdings" panose="05000000000000000000" pitchFamily="2" charset="2"/>
              <a:buChar char="Ø"/>
              <a:defRPr/>
            </a:pPr>
            <a:r>
              <a:rPr lang="en-US" sz="2200" dirty="0">
                <a:highlight>
                  <a:srgbClr val="FFFFFF"/>
                </a:highlight>
              </a:rPr>
              <a:t>“Interference-Alignment-in-CoBF-with-Joint-Sounding,” Aiguo Yan (Samsung)</a:t>
            </a:r>
          </a:p>
          <a:p>
            <a:pPr lvl="1">
              <a:lnSpc>
                <a:spcPct val="110000"/>
              </a:lnSpc>
              <a:spcBef>
                <a:spcPts val="0"/>
              </a:spcBef>
              <a:buFont typeface="Wingdings" panose="05000000000000000000" pitchFamily="2" charset="2"/>
              <a:buChar char="Ø"/>
              <a:defRPr/>
            </a:pPr>
            <a:r>
              <a:rPr lang="en-US" sz="2200" dirty="0">
                <a:highlight>
                  <a:srgbClr val="FFFFFF"/>
                </a:highlight>
              </a:rPr>
              <a:t>“Distributed Antenna System for Next Generation WLAN,” Alfred Lin (Sony)</a:t>
            </a:r>
          </a:p>
          <a:p>
            <a:pPr marL="457200" indent="-457200">
              <a:lnSpc>
                <a:spcPct val="110000"/>
              </a:lnSpc>
              <a:spcBef>
                <a:spcPts val="0"/>
              </a:spcBef>
              <a:defRPr/>
            </a:pPr>
            <a:r>
              <a:rPr lang="en-US" altLang="en-US" sz="2800" dirty="0"/>
              <a:t>Plans for November 2025</a:t>
            </a:r>
          </a:p>
          <a:p>
            <a:pPr marL="857250" lvl="1" indent="-457200" eaLnBrk="1" hangingPunct="1">
              <a:lnSpc>
                <a:spcPct val="110000"/>
              </a:lnSpc>
              <a:spcBef>
                <a:spcPts val="0"/>
              </a:spcBef>
              <a:defRPr/>
            </a:pPr>
            <a:r>
              <a:rPr lang="en-US" altLang="en-US" dirty="0">
                <a:solidFill>
                  <a:srgbClr val="000000"/>
                </a:solidFill>
              </a:rPr>
              <a:t>Chair will make a call for presentations in advance</a:t>
            </a:r>
          </a:p>
          <a:p>
            <a:pPr marL="457200" indent="-457200">
              <a:lnSpc>
                <a:spcPct val="110000"/>
              </a:lnSpc>
              <a:spcBef>
                <a:spcPts val="0"/>
              </a:spcBef>
              <a:defRPr/>
            </a:pPr>
            <a:r>
              <a:rPr lang="en-US" altLang="en-US" sz="2800" dirty="0"/>
              <a:t>Adjourn</a:t>
            </a:r>
          </a:p>
        </p:txBody>
      </p:sp>
      <p:sp>
        <p:nvSpPr>
          <p:cNvPr id="15367" name="Rectangle 1">
            <a:extLst>
              <a:ext uri="{FF2B5EF4-FFF2-40B4-BE49-F238E27FC236}">
                <a16:creationId xmlns:a16="http://schemas.microsoft.com/office/drawing/2014/main" id="{46466877-483C-4321-9727-BE02BE36AF45}"/>
              </a:ext>
            </a:extLst>
          </p:cNvPr>
          <p:cNvSpPr>
            <a:spLocks noChangeArrowheads="1"/>
          </p:cNvSpPr>
          <p:nvPr/>
        </p:nvSpPr>
        <p:spPr bwMode="auto">
          <a:xfrm>
            <a:off x="1524000" y="1066801"/>
            <a:ext cx="91440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b="1">
                <a:solidFill>
                  <a:schemeClr val="tx1"/>
                </a:solidFill>
                <a:latin typeface="Times New Roman" panose="02020603050405020304" pitchFamily="18" charset="0"/>
              </a:defRPr>
            </a:lvl1pPr>
            <a:lvl2pPr marL="742950" indent="-285750">
              <a:spcBef>
                <a:spcPct val="20000"/>
              </a:spcBef>
              <a:buChar char="–"/>
              <a:defRPr sz="2000">
                <a:solidFill>
                  <a:schemeClr val="tx1"/>
                </a:solidFill>
                <a:latin typeface="Times New Roman" panose="02020603050405020304" pitchFamily="18" charset="0"/>
              </a:defRPr>
            </a:lvl2pPr>
            <a:lvl3pPr marL="1143000" indent="-228600">
              <a:spcBef>
                <a:spcPct val="20000"/>
              </a:spcBef>
              <a:buChar char="•"/>
              <a:defRPr>
                <a:solidFill>
                  <a:schemeClr val="tx1"/>
                </a:solidFill>
                <a:latin typeface="Times New Roman" panose="02020603050405020304" pitchFamily="18" charset="0"/>
              </a:defRPr>
            </a:lvl3pPr>
            <a:lvl4pPr marL="1600200" indent="-228600">
              <a:spcBef>
                <a:spcPct val="20000"/>
              </a:spcBef>
              <a:buChar char="–"/>
              <a:defRPr sz="1600">
                <a:solidFill>
                  <a:schemeClr val="tx1"/>
                </a:solidFill>
                <a:latin typeface="Times New Roman" panose="02020603050405020304" pitchFamily="18" charset="0"/>
              </a:defRPr>
            </a:lvl4pPr>
            <a:lvl5pPr marL="2057400" indent="-228600">
              <a:spcBef>
                <a:spcPct val="20000"/>
              </a:spcBef>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defRPr>
            </a:lvl9pPr>
          </a:lstStyle>
          <a:p>
            <a:pPr algn="ctr">
              <a:spcBef>
                <a:spcPct val="0"/>
              </a:spcBef>
              <a:buFontTx/>
              <a:buNone/>
            </a:pPr>
            <a:r>
              <a:rPr lang="en-US" altLang="en-US" sz="2000" dirty="0">
                <a:solidFill>
                  <a:schemeClr val="tx2"/>
                </a:solidFill>
              </a:rPr>
              <a:t>16 September 2025, 0800-1000 Hawaii Time</a:t>
            </a:r>
          </a:p>
        </p:txBody>
      </p:sp>
      <p:sp>
        <p:nvSpPr>
          <p:cNvPr id="2" name="TextBox 1">
            <a:extLst>
              <a:ext uri="{FF2B5EF4-FFF2-40B4-BE49-F238E27FC236}">
                <a16:creationId xmlns:a16="http://schemas.microsoft.com/office/drawing/2014/main" id="{4DF20461-9F8A-3645-429F-1E387CCC0320}"/>
              </a:ext>
            </a:extLst>
          </p:cNvPr>
          <p:cNvSpPr txBox="1"/>
          <p:nvPr/>
        </p:nvSpPr>
        <p:spPr>
          <a:xfrm>
            <a:off x="6161743" y="5811252"/>
            <a:ext cx="5401607" cy="584775"/>
          </a:xfrm>
          <a:prstGeom prst="rect">
            <a:avLst/>
          </a:prstGeom>
          <a:noFill/>
        </p:spPr>
        <p:txBody>
          <a:bodyPr wrap="none" rtlCol="0">
            <a:spAutoFit/>
          </a:bodyPr>
          <a:lstStyle/>
          <a:p>
            <a:r>
              <a:rPr lang="en-US" sz="3200" dirty="0"/>
              <a:t>Current agenda is 11-25/1425r0</a:t>
            </a:r>
          </a:p>
        </p:txBody>
      </p:sp>
      <p:sp>
        <p:nvSpPr>
          <p:cNvPr id="3" name="Footer Placeholder 2">
            <a:extLst>
              <a:ext uri="{FF2B5EF4-FFF2-40B4-BE49-F238E27FC236}">
                <a16:creationId xmlns:a16="http://schemas.microsoft.com/office/drawing/2014/main" id="{70472BAA-63B3-A3B6-6A02-CF0D62CF6A0F}"/>
              </a:ext>
            </a:extLst>
          </p:cNvPr>
          <p:cNvSpPr>
            <a:spLocks noGrp="1"/>
          </p:cNvSpPr>
          <p:nvPr>
            <p:ph type="ftr" idx="14"/>
          </p:nvPr>
        </p:nvSpPr>
        <p:spPr/>
        <p:txBody>
          <a:bodyPr/>
          <a:lstStyle/>
          <a:p>
            <a:r>
              <a:rPr lang="en-GB"/>
              <a:t>Jim Lansford, DeepSig Inc</a:t>
            </a:r>
            <a:endParaRPr lang="en-GB" dirty="0"/>
          </a:p>
        </p:txBody>
      </p:sp>
      <p:sp>
        <p:nvSpPr>
          <p:cNvPr id="4" name="Slide Number Placeholder 3">
            <a:extLst>
              <a:ext uri="{FF2B5EF4-FFF2-40B4-BE49-F238E27FC236}">
                <a16:creationId xmlns:a16="http://schemas.microsoft.com/office/drawing/2014/main" id="{29A88788-C816-595E-9C30-6B146C15D962}"/>
              </a:ext>
            </a:extLst>
          </p:cNvPr>
          <p:cNvSpPr>
            <a:spLocks noGrp="1"/>
          </p:cNvSpPr>
          <p:nvPr>
            <p:ph type="sldNum" idx="12"/>
          </p:nvPr>
        </p:nvSpPr>
        <p:spPr/>
        <p:txBody>
          <a:bodyPr/>
          <a:lstStyle/>
          <a:p>
            <a:r>
              <a:rPr lang="en-GB"/>
              <a:t>Slide </a:t>
            </a:r>
            <a:fld id="{440F5867-744E-4AA6-B0ED-4C44D2DFBB7B}" type="slidenum">
              <a:rPr lang="en-GB" smtClean="0"/>
              <a:pPr/>
              <a:t>12</a:t>
            </a:fld>
            <a:endParaRPr lang="en-GB" dirty="0"/>
          </a:p>
        </p:txBody>
      </p:sp>
      <p:sp>
        <p:nvSpPr>
          <p:cNvPr id="5" name="Date Placeholder 4">
            <a:extLst>
              <a:ext uri="{FF2B5EF4-FFF2-40B4-BE49-F238E27FC236}">
                <a16:creationId xmlns:a16="http://schemas.microsoft.com/office/drawing/2014/main" id="{BE911FEA-CC7E-2E57-740B-DFEBF88A5553}"/>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77869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Title 1">
            <a:extLst>
              <a:ext uri="{FF2B5EF4-FFF2-40B4-BE49-F238E27FC236}">
                <a16:creationId xmlns:a16="http://schemas.microsoft.com/office/drawing/2014/main" id="{AD760D47-1541-450F-A9F4-3EE3A4E58EF0}"/>
              </a:ext>
            </a:extLst>
          </p:cNvPr>
          <p:cNvSpPr>
            <a:spLocks noGrp="1" noChangeArrowheads="1"/>
          </p:cNvSpPr>
          <p:nvPr>
            <p:ph type="title" idx="4294967295"/>
          </p:nvPr>
        </p:nvSpPr>
        <p:spPr>
          <a:xfrm>
            <a:off x="2274888" y="687388"/>
            <a:ext cx="7772400" cy="1066800"/>
          </a:xfrm>
        </p:spPr>
        <p:txBody>
          <a:bodyPr vert="horz" wrap="square" lIns="91440" tIns="45720" rIns="91440" bIns="45720" numCol="1" anchor="ctr" anchorCtr="0" compatLnSpc="1">
            <a:prstTxWarp prst="textNoShape">
              <a:avLst/>
            </a:prstTxWarp>
          </a:bodyPr>
          <a:lstStyle/>
          <a:p>
            <a:pPr algn="l"/>
            <a:r>
              <a:rPr lang="en-US" altLang="en-US" dirty="0"/>
              <a:t>IEEE 802 JTC1 SC will meet once on </a:t>
            </a:r>
            <a:r>
              <a:rPr lang="en-AU" altLang="en-US" dirty="0"/>
              <a:t>Tue, 16 September 2025 @ 4 pm HST</a:t>
            </a:r>
            <a:endParaRPr lang="en-US" altLang="en-US" dirty="0"/>
          </a:p>
        </p:txBody>
      </p:sp>
      <p:sp>
        <p:nvSpPr>
          <p:cNvPr id="3078" name="Content Placeholder 2">
            <a:extLst>
              <a:ext uri="{FF2B5EF4-FFF2-40B4-BE49-F238E27FC236}">
                <a16:creationId xmlns:a16="http://schemas.microsoft.com/office/drawing/2014/main" id="{627ED99F-55AC-42D4-9A6E-D9C9BEC370F9}"/>
              </a:ext>
            </a:extLst>
          </p:cNvPr>
          <p:cNvSpPr>
            <a:spLocks noGrp="1"/>
          </p:cNvSpPr>
          <p:nvPr>
            <p:ph idx="4294967295"/>
          </p:nvPr>
        </p:nvSpPr>
        <p:spPr>
          <a:xfrm>
            <a:off x="2209800" y="1981200"/>
            <a:ext cx="7696200" cy="4343400"/>
          </a:xfrm>
        </p:spPr>
        <p:txBody>
          <a:bodyPr vert="horz" wrap="square" lIns="91440" tIns="45720" rIns="91440" bIns="45720" numCol="1" anchor="t" anchorCtr="0" compatLnSpc="1">
            <a:prstTxWarp prst="textNoShape">
              <a:avLst/>
            </a:prstTxWarp>
          </a:bodyPr>
          <a:lstStyle/>
          <a:p>
            <a:pPr marL="0" indent="0">
              <a:defRPr/>
            </a:pPr>
            <a:r>
              <a:rPr lang="en-AU" altLang="en-US" dirty="0"/>
              <a:t>Agenda items (</a:t>
            </a:r>
            <a:r>
              <a:rPr lang="en-AU" altLang="en-US" dirty="0">
                <a:hlinkClick r:id="rId3"/>
              </a:rPr>
              <a:t>ec-25-0182r01</a:t>
            </a:r>
            <a:r>
              <a:rPr lang="en-AU" altLang="en-US" dirty="0"/>
              <a:t>) will include “the usual”:</a:t>
            </a:r>
          </a:p>
          <a:p>
            <a:pPr marL="0" indent="0">
              <a:defRPr/>
            </a:pPr>
            <a:endParaRPr lang="en-AU" altLang="en-US" dirty="0"/>
          </a:p>
          <a:p>
            <a:pPr>
              <a:defRPr/>
            </a:pPr>
            <a:r>
              <a:rPr lang="en-AU" dirty="0"/>
              <a:t>Review of status of PSDO process</a:t>
            </a:r>
          </a:p>
          <a:p>
            <a:pPr lvl="1">
              <a:defRPr/>
            </a:pPr>
            <a:r>
              <a:rPr lang="en-AU" dirty="0"/>
              <a:t>Review liaisons &amp; notifications of projects to SC 6</a:t>
            </a:r>
          </a:p>
          <a:p>
            <a:pPr lvl="1">
              <a:defRPr/>
            </a:pPr>
            <a:r>
              <a:rPr lang="en-AU" dirty="0"/>
              <a:t>Review status of ballots</a:t>
            </a:r>
          </a:p>
          <a:p>
            <a:pPr lvl="1">
              <a:defRPr/>
            </a:pPr>
            <a:endParaRPr lang="en-AU" dirty="0"/>
          </a:p>
          <a:p>
            <a:pPr>
              <a:defRPr/>
            </a:pPr>
            <a:r>
              <a:rPr lang="en-AU" dirty="0"/>
              <a:t>Review of related JTC 1/SC 6/WG 1 efforts</a:t>
            </a:r>
          </a:p>
          <a:p>
            <a:pPr lvl="1">
              <a:defRPr/>
            </a:pPr>
            <a:r>
              <a:rPr lang="en-AU" dirty="0"/>
              <a:t>There are many tangentially related PWIs being considered</a:t>
            </a:r>
          </a:p>
        </p:txBody>
      </p:sp>
      <p:sp>
        <p:nvSpPr>
          <p:cNvPr id="5" name="Footer Placeholder 4">
            <a:extLst>
              <a:ext uri="{FF2B5EF4-FFF2-40B4-BE49-F238E27FC236}">
                <a16:creationId xmlns:a16="http://schemas.microsoft.com/office/drawing/2014/main" id="{82CD5492-153F-3BD5-5369-DDDD109CFECA}"/>
              </a:ext>
            </a:extLst>
          </p:cNvPr>
          <p:cNvSpPr>
            <a:spLocks noGrp="1"/>
          </p:cNvSpPr>
          <p:nvPr>
            <p:ph type="ftr" idx="11"/>
          </p:nvPr>
        </p:nvSpPr>
        <p:spPr/>
        <p:txBody>
          <a:bodyPr/>
          <a:lstStyle/>
          <a:p>
            <a:r>
              <a:rPr lang="en-GB"/>
              <a:t>Peter Yee, AKAYLA</a:t>
            </a:r>
          </a:p>
        </p:txBody>
      </p:sp>
      <p:sp>
        <p:nvSpPr>
          <p:cNvPr id="6" name="Slide Number Placeholder 5">
            <a:extLst>
              <a:ext uri="{FF2B5EF4-FFF2-40B4-BE49-F238E27FC236}">
                <a16:creationId xmlns:a16="http://schemas.microsoft.com/office/drawing/2014/main" id="{1CA54F3A-1466-2866-9015-A70CAD85754B}"/>
              </a:ext>
            </a:extLst>
          </p:cNvPr>
          <p:cNvSpPr>
            <a:spLocks noGrp="1"/>
          </p:cNvSpPr>
          <p:nvPr>
            <p:ph type="sldNum" idx="12"/>
          </p:nvPr>
        </p:nvSpPr>
        <p:spPr/>
        <p:txBody>
          <a:bodyPr/>
          <a:lstStyle/>
          <a:p>
            <a:r>
              <a:rPr lang="en-GB"/>
              <a:t>Slide </a:t>
            </a:r>
            <a:fld id="{F5D8E26B-7BCF-4D25-9C89-0168A6618F18}" type="slidenum">
              <a:rPr lang="en-GB" smtClean="0"/>
              <a:pPr/>
              <a:t>13</a:t>
            </a:fld>
            <a:endParaRPr lang="en-GB"/>
          </a:p>
        </p:txBody>
      </p:sp>
      <p:sp>
        <p:nvSpPr>
          <p:cNvPr id="7" name="Date Placeholder 6">
            <a:extLst>
              <a:ext uri="{FF2B5EF4-FFF2-40B4-BE49-F238E27FC236}">
                <a16:creationId xmlns:a16="http://schemas.microsoft.com/office/drawing/2014/main" id="{CA3E1636-8E16-CD92-436E-7EE448DB7EFA}"/>
              </a:ext>
            </a:extLst>
          </p:cNvPr>
          <p:cNvSpPr>
            <a:spLocks noGrp="1"/>
          </p:cNvSpPr>
          <p:nvPr>
            <p:ph type="dt" idx="10"/>
          </p:nvPr>
        </p:nvSpPr>
        <p:spPr/>
        <p:txBody>
          <a:bodyPr/>
          <a:lstStyle/>
          <a:p>
            <a:r>
              <a:rPr lang="en-US"/>
              <a:t>September 2025</a:t>
            </a:r>
            <a:endParaRPr lang="en-GB"/>
          </a:p>
        </p:txBody>
      </p:sp>
    </p:spTree>
    <p:extLst>
      <p:ext uri="{BB962C8B-B14F-4D97-AF65-F5344CB8AC3E}">
        <p14:creationId xmlns:p14="http://schemas.microsoft.com/office/powerpoint/2010/main" val="6309593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9A690F96-F50F-4421-ACF9-7FBC8ADE58D3}"/>
              </a:ext>
            </a:extLst>
          </p:cNvPr>
          <p:cNvSpPr>
            <a:spLocks noGrp="1"/>
          </p:cNvSpPr>
          <p:nvPr>
            <p:ph type="title"/>
          </p:nvPr>
        </p:nvSpPr>
        <p:spPr>
          <a:xfrm>
            <a:off x="899222" y="610393"/>
            <a:ext cx="10361084" cy="1065213"/>
          </a:xfrm>
        </p:spPr>
        <p:txBody>
          <a:bodyPr/>
          <a:lstStyle/>
          <a:p>
            <a:r>
              <a:rPr lang="en-AU" dirty="0"/>
              <a:t>A large number of IEEE 802 submissions are in the PSDO balloting &amp; publication process – but…</a:t>
            </a:r>
          </a:p>
        </p:txBody>
      </p:sp>
      <p:sp>
        <p:nvSpPr>
          <p:cNvPr id="13" name="Content Placeholder 2">
            <a:extLst>
              <a:ext uri="{FF2B5EF4-FFF2-40B4-BE49-F238E27FC236}">
                <a16:creationId xmlns:a16="http://schemas.microsoft.com/office/drawing/2014/main" id="{144ABE54-771A-0D47-C3B3-21618112F4D4}"/>
              </a:ext>
            </a:extLst>
          </p:cNvPr>
          <p:cNvSpPr>
            <a:spLocks noGrp="1"/>
          </p:cNvSpPr>
          <p:nvPr>
            <p:ph idx="1"/>
          </p:nvPr>
        </p:nvSpPr>
        <p:spPr>
          <a:xfrm>
            <a:off x="2209800" y="1981200"/>
            <a:ext cx="2590800" cy="4114800"/>
          </a:xfrm>
        </p:spPr>
        <p:txBody>
          <a:bodyPr/>
          <a:lstStyle/>
          <a:p>
            <a:pPr lvl="2">
              <a:defRPr/>
            </a:pPr>
            <a:endParaRPr lang="en-AU" dirty="0"/>
          </a:p>
          <a:p>
            <a:pPr lvl="2">
              <a:defRPr/>
            </a:pPr>
            <a:endParaRPr lang="en-AU" dirty="0">
              <a:solidFill>
                <a:srgbClr val="FF0000"/>
              </a:solidFill>
            </a:endParaRPr>
          </a:p>
          <a:p>
            <a:pPr marL="182563" indent="-182563">
              <a:spcBef>
                <a:spcPts val="400"/>
              </a:spcBef>
              <a:defRPr/>
            </a:pPr>
            <a:endParaRPr lang="en-AU" sz="2000" b="0" dirty="0"/>
          </a:p>
          <a:p>
            <a:pPr>
              <a:defRPr/>
            </a:pPr>
            <a:endParaRPr lang="en-AU" sz="2000" dirty="0"/>
          </a:p>
        </p:txBody>
      </p:sp>
      <p:sp>
        <p:nvSpPr>
          <p:cNvPr id="14" name="Content Placeholder 2">
            <a:extLst>
              <a:ext uri="{FF2B5EF4-FFF2-40B4-BE49-F238E27FC236}">
                <a16:creationId xmlns:a16="http://schemas.microsoft.com/office/drawing/2014/main" id="{944F97B6-ADE0-D1AE-DEAA-548D8AEE0E93}"/>
              </a:ext>
            </a:extLst>
          </p:cNvPr>
          <p:cNvSpPr txBox="1">
            <a:spLocks noChangeArrowheads="1"/>
          </p:cNvSpPr>
          <p:nvPr/>
        </p:nvSpPr>
        <p:spPr bwMode="auto">
          <a:xfrm>
            <a:off x="4876800" y="1981200"/>
            <a:ext cx="25908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182563" indent="-182563">
              <a:spcBef>
                <a:spcPct val="20000"/>
              </a:spcBef>
              <a:buChar char="•"/>
              <a:defRPr sz="2400" b="1">
                <a:solidFill>
                  <a:schemeClr val="tx1"/>
                </a:solidFill>
                <a:latin typeface="Times New Roman" panose="02020603050405020304" pitchFamily="18" charset="0"/>
              </a:defRPr>
            </a:lvl1pPr>
            <a:lvl2pPr marL="182563" indent="-180975">
              <a:spcBef>
                <a:spcPct val="20000"/>
              </a:spcBef>
              <a:buChar char="–"/>
              <a:defRPr sz="2000">
                <a:solidFill>
                  <a:schemeClr val="tx1"/>
                </a:solidFill>
                <a:latin typeface="Times New Roman" panose="02020603050405020304" pitchFamily="18" charset="0"/>
              </a:defRPr>
            </a:lvl2pPr>
            <a:lvl3pPr marL="365125" indent="-180975">
              <a:spcBef>
                <a:spcPct val="20000"/>
              </a:spcBef>
              <a:buChar char="•"/>
              <a:defRPr>
                <a:solidFill>
                  <a:schemeClr val="tx1"/>
                </a:solidFill>
                <a:latin typeface="Times New Roman" panose="02020603050405020304" pitchFamily="18" charset="0"/>
              </a:defRPr>
            </a:lvl3pPr>
            <a:lvl4pPr marL="711200" indent="-344488">
              <a:spcBef>
                <a:spcPct val="20000"/>
              </a:spcBef>
              <a:buChar char="–"/>
              <a:defRPr sz="1600">
                <a:solidFill>
                  <a:schemeClr val="tx1"/>
                </a:solidFill>
                <a:latin typeface="Times New Roman" panose="02020603050405020304" pitchFamily="18" charset="0"/>
              </a:defRPr>
            </a:lvl4pPr>
            <a:lvl5pPr marL="969963" indent="-165100">
              <a:spcBef>
                <a:spcPct val="20000"/>
              </a:spcBef>
              <a:buChar char="•"/>
              <a:defRPr sz="1600">
                <a:solidFill>
                  <a:schemeClr val="tx1"/>
                </a:solidFill>
                <a:latin typeface="Times New Roman" panose="02020603050405020304" pitchFamily="18" charset="0"/>
              </a:defRPr>
            </a:lvl5pPr>
            <a:lvl6pPr marL="1427163" indent="-165100" eaLnBrk="0" fontAlgn="base" hangingPunct="0">
              <a:spcBef>
                <a:spcPct val="20000"/>
              </a:spcBef>
              <a:spcAft>
                <a:spcPct val="0"/>
              </a:spcAft>
              <a:buChar char="•"/>
              <a:defRPr sz="1600">
                <a:solidFill>
                  <a:schemeClr val="tx1"/>
                </a:solidFill>
                <a:latin typeface="Times New Roman" panose="02020603050405020304" pitchFamily="18" charset="0"/>
              </a:defRPr>
            </a:lvl6pPr>
            <a:lvl7pPr marL="1884363" indent="-165100" eaLnBrk="0" fontAlgn="base" hangingPunct="0">
              <a:spcBef>
                <a:spcPct val="20000"/>
              </a:spcBef>
              <a:spcAft>
                <a:spcPct val="0"/>
              </a:spcAft>
              <a:buChar char="•"/>
              <a:defRPr sz="1600">
                <a:solidFill>
                  <a:schemeClr val="tx1"/>
                </a:solidFill>
                <a:latin typeface="Times New Roman" panose="02020603050405020304" pitchFamily="18" charset="0"/>
              </a:defRPr>
            </a:lvl7pPr>
            <a:lvl8pPr marL="2341563" indent="-165100" eaLnBrk="0" fontAlgn="base" hangingPunct="0">
              <a:spcBef>
                <a:spcPct val="20000"/>
              </a:spcBef>
              <a:spcAft>
                <a:spcPct val="0"/>
              </a:spcAft>
              <a:buChar char="•"/>
              <a:defRPr sz="1600">
                <a:solidFill>
                  <a:schemeClr val="tx1"/>
                </a:solidFill>
                <a:latin typeface="Times New Roman" panose="02020603050405020304" pitchFamily="18" charset="0"/>
              </a:defRPr>
            </a:lvl8pPr>
            <a:lvl9pPr marL="2798763" indent="-165100" eaLnBrk="0" fontAlgn="base" hangingPunct="0">
              <a:spcBef>
                <a:spcPct val="20000"/>
              </a:spcBef>
              <a:spcAft>
                <a:spcPct val="0"/>
              </a:spcAft>
              <a:buChar char="•"/>
              <a:defRPr sz="1600">
                <a:solidFill>
                  <a:schemeClr val="tx1"/>
                </a:solidFill>
                <a:latin typeface="Times New Roman" panose="02020603050405020304" pitchFamily="18" charset="0"/>
              </a:defRPr>
            </a:lvl9pPr>
          </a:lstStyle>
          <a:p>
            <a:pPr lvl="1"/>
            <a:endParaRPr lang="en-AU" altLang="en-US" sz="1600"/>
          </a:p>
          <a:p>
            <a:endParaRPr lang="en-AU" altLang="en-US"/>
          </a:p>
        </p:txBody>
      </p:sp>
      <p:sp>
        <p:nvSpPr>
          <p:cNvPr id="15" name="Rectangle 14">
            <a:extLst>
              <a:ext uri="{FF2B5EF4-FFF2-40B4-BE49-F238E27FC236}">
                <a16:creationId xmlns:a16="http://schemas.microsoft.com/office/drawing/2014/main" id="{2C247F2E-3D47-A937-B139-69199601BFF9}"/>
              </a:ext>
            </a:extLst>
          </p:cNvPr>
          <p:cNvSpPr/>
          <p:nvPr/>
        </p:nvSpPr>
        <p:spPr bwMode="auto">
          <a:xfrm>
            <a:off x="2394672" y="6047582"/>
            <a:ext cx="1260475" cy="354012"/>
          </a:xfrm>
          <a:prstGeom prst="rect">
            <a:avLst/>
          </a:prstGeom>
          <a:noFill/>
          <a:ln w="12700" cap="flat" cmpd="sng" algn="ctr">
            <a:solidFill>
              <a:srgbClr val="FF0000"/>
            </a:solidFill>
            <a:prstDash val="solid"/>
            <a:round/>
            <a:headEnd type="none" w="sm" len="sm"/>
            <a:tailEnd type="none" w="sm" len="sm"/>
          </a:ln>
          <a:effectLst/>
        </p:spPr>
        <p:txBody>
          <a:bodyPr/>
          <a:lstStyle/>
          <a:p>
            <a:pPr algn="ctr">
              <a:defRPr/>
            </a:pPr>
            <a:r>
              <a:rPr lang="en-AU" sz="1600" dirty="0">
                <a:solidFill>
                  <a:srgbClr val="FF0000"/>
                </a:solidFill>
                <a:latin typeface="+mj-lt"/>
              </a:rPr>
              <a:t>IPR issues</a:t>
            </a:r>
          </a:p>
        </p:txBody>
      </p:sp>
      <p:sp>
        <p:nvSpPr>
          <p:cNvPr id="16" name="Content Placeholder 2">
            <a:extLst>
              <a:ext uri="{FF2B5EF4-FFF2-40B4-BE49-F238E27FC236}">
                <a16:creationId xmlns:a16="http://schemas.microsoft.com/office/drawing/2014/main" id="{4F4F6614-02B8-E0B1-DDC6-CDD68EEA13E6}"/>
              </a:ext>
            </a:extLst>
          </p:cNvPr>
          <p:cNvSpPr txBox="1">
            <a:spLocks/>
          </p:cNvSpPr>
          <p:nvPr/>
        </p:nvSpPr>
        <p:spPr bwMode="auto">
          <a:xfrm>
            <a:off x="4784364" y="1600200"/>
            <a:ext cx="2590800" cy="4114800"/>
          </a:xfrm>
          <a:prstGeom prst="rect">
            <a:avLst/>
          </a:prstGeom>
          <a:noFill/>
          <a:ln>
            <a:noFill/>
          </a:ln>
        </p:spPr>
        <p:txBody>
          <a:bodyPr lIns="92075" tIns="46038" rIns="92075" bIns="46038"/>
          <a:lst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a:lstStyle>
          <a:p>
            <a:pPr lvl="1">
              <a:defRPr/>
            </a:pPr>
            <a:r>
              <a:rPr lang="en-AU" sz="1600" kern="0" dirty="0"/>
              <a:t>In 60-day ballot</a:t>
            </a:r>
          </a:p>
          <a:p>
            <a:pPr lvl="1">
              <a:spcBef>
                <a:spcPts val="800"/>
              </a:spcBef>
              <a:defRPr/>
            </a:pPr>
            <a:r>
              <a:rPr lang="en-AU" sz="1600" kern="0" dirty="0"/>
              <a:t>Passed 60-day ballot</a:t>
            </a:r>
            <a:br>
              <a:rPr lang="en-AU" sz="1600" kern="0" dirty="0"/>
            </a:br>
            <a:r>
              <a:rPr lang="en-AU" sz="1600" dirty="0"/>
              <a:t>(resolutions req)</a:t>
            </a:r>
            <a:endParaRPr lang="en-AU" sz="1600" kern="0" dirty="0"/>
          </a:p>
          <a:p>
            <a:pPr lvl="2">
              <a:spcBef>
                <a:spcPts val="200"/>
              </a:spcBef>
              <a:defRPr/>
            </a:pPr>
            <a:r>
              <a:rPr lang="en-AU" kern="0" dirty="0">
                <a:solidFill>
                  <a:srgbClr val="FF0000"/>
                </a:solidFill>
              </a:rPr>
              <a:t>IEEE 802.11ax</a:t>
            </a:r>
          </a:p>
          <a:p>
            <a:pPr lvl="1">
              <a:spcBef>
                <a:spcPts val="800"/>
              </a:spcBef>
              <a:defRPr/>
            </a:pPr>
            <a:r>
              <a:rPr lang="en-AU" sz="1600" kern="0" dirty="0"/>
              <a:t>Failed 60-day ballot</a:t>
            </a:r>
          </a:p>
          <a:p>
            <a:pPr lvl="2">
              <a:spcBef>
                <a:spcPts val="200"/>
              </a:spcBef>
              <a:defRPr/>
            </a:pPr>
            <a:r>
              <a:rPr lang="en-AU" kern="0" dirty="0">
                <a:solidFill>
                  <a:srgbClr val="FF0000"/>
                </a:solidFill>
              </a:rPr>
              <a:t>IEEE 802.11ay</a:t>
            </a:r>
          </a:p>
          <a:p>
            <a:pPr lvl="1">
              <a:spcBef>
                <a:spcPts val="480"/>
              </a:spcBef>
              <a:defRPr/>
            </a:pPr>
            <a:r>
              <a:rPr lang="en-AU" sz="1600" kern="0" dirty="0"/>
              <a:t>Cancelled 60-day ballot</a:t>
            </a:r>
          </a:p>
          <a:p>
            <a:pPr lvl="2">
              <a:spcBef>
                <a:spcPts val="480"/>
              </a:spcBef>
              <a:defRPr/>
            </a:pPr>
            <a:r>
              <a:rPr lang="en-AU" kern="0" dirty="0">
                <a:solidFill>
                  <a:srgbClr val="FF0000"/>
                </a:solidFill>
              </a:rPr>
              <a:t>IEEE 802.15.13</a:t>
            </a:r>
          </a:p>
          <a:p>
            <a:pPr lvl="2">
              <a:spcBef>
                <a:spcPts val="480"/>
              </a:spcBef>
              <a:defRPr/>
            </a:pPr>
            <a:r>
              <a:rPr lang="en-AU" kern="0" dirty="0">
                <a:solidFill>
                  <a:srgbClr val="FF0000"/>
                </a:solidFill>
              </a:rPr>
              <a:t>IEEE 802.19.1</a:t>
            </a:r>
          </a:p>
          <a:p>
            <a:pPr lvl="1">
              <a:spcBef>
                <a:spcPts val="480"/>
              </a:spcBef>
              <a:defRPr/>
            </a:pPr>
            <a:r>
              <a:rPr lang="en-AU" sz="1600" kern="0" dirty="0"/>
              <a:t>Waiting for FDIS</a:t>
            </a:r>
          </a:p>
          <a:p>
            <a:pPr lvl="2">
              <a:spcBef>
                <a:spcPts val="200"/>
              </a:spcBef>
              <a:defRPr/>
            </a:pPr>
            <a:r>
              <a:rPr lang="en-AU" kern="0" dirty="0"/>
              <a:t>IEEE 802.1Qdx</a:t>
            </a:r>
          </a:p>
          <a:p>
            <a:pPr lvl="2">
              <a:spcBef>
                <a:spcPts val="200"/>
              </a:spcBef>
              <a:defRPr/>
            </a:pPr>
            <a:r>
              <a:rPr lang="en-AU" kern="0" dirty="0"/>
              <a:t>IEEE 802.1ASdm</a:t>
            </a:r>
          </a:p>
          <a:p>
            <a:pPr lvl="2">
              <a:spcBef>
                <a:spcPts val="200"/>
              </a:spcBef>
              <a:defRPr/>
            </a:pPr>
            <a:r>
              <a:rPr lang="en-AU" kern="0" dirty="0"/>
              <a:t>IEEE 802.1ASdn</a:t>
            </a:r>
          </a:p>
          <a:p>
            <a:pPr lvl="2">
              <a:spcBef>
                <a:spcPts val="200"/>
              </a:spcBef>
              <a:defRPr/>
            </a:pPr>
            <a:r>
              <a:rPr lang="en-AU" dirty="0"/>
              <a:t>IEEE 802.3-2022</a:t>
            </a:r>
          </a:p>
          <a:p>
            <a:pPr lvl="2">
              <a:spcBef>
                <a:spcPts val="200"/>
              </a:spcBef>
              <a:defRPr/>
            </a:pPr>
            <a:r>
              <a:rPr lang="en-AU" dirty="0"/>
              <a:t>IEEE 802-REVc</a:t>
            </a:r>
          </a:p>
          <a:p>
            <a:pPr lvl="2">
              <a:spcBef>
                <a:spcPts val="200"/>
              </a:spcBef>
              <a:defRPr/>
            </a:pPr>
            <a:r>
              <a:rPr lang="en-AU" dirty="0"/>
              <a:t>IEEE 802.1Qdy</a:t>
            </a:r>
          </a:p>
        </p:txBody>
      </p:sp>
      <p:sp>
        <p:nvSpPr>
          <p:cNvPr id="17" name="Content Placeholder 2">
            <a:extLst>
              <a:ext uri="{FF2B5EF4-FFF2-40B4-BE49-F238E27FC236}">
                <a16:creationId xmlns:a16="http://schemas.microsoft.com/office/drawing/2014/main" id="{DDBBEF5C-4EC7-D96F-D833-FBE4AD31620E}"/>
              </a:ext>
            </a:extLst>
          </p:cNvPr>
          <p:cNvSpPr txBox="1">
            <a:spLocks/>
          </p:cNvSpPr>
          <p:nvPr/>
        </p:nvSpPr>
        <p:spPr bwMode="auto">
          <a:xfrm>
            <a:off x="7358928" y="1600200"/>
            <a:ext cx="2590800" cy="4114800"/>
          </a:xfrm>
          <a:prstGeom prst="rect">
            <a:avLst/>
          </a:prstGeom>
          <a:noFill/>
          <a:ln>
            <a:noFill/>
          </a:ln>
        </p:spPr>
        <p:txBody>
          <a:bodyPr lIns="92075" tIns="46038" rIns="92075" bIns="46038"/>
          <a:lst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a:lstStyle>
          <a:p>
            <a:pPr lvl="1">
              <a:defRPr/>
            </a:pPr>
            <a:r>
              <a:rPr lang="en-AU" sz="1600" kern="0" dirty="0"/>
              <a:t>In FDIS</a:t>
            </a:r>
          </a:p>
          <a:p>
            <a:pPr lvl="1">
              <a:defRPr/>
            </a:pPr>
            <a:r>
              <a:rPr lang="en-AU" sz="1600" kern="0" dirty="0"/>
              <a:t>Passed FDIS ballot</a:t>
            </a:r>
            <a:br>
              <a:rPr lang="en-AU" sz="1600" kern="0" dirty="0"/>
            </a:br>
            <a:r>
              <a:rPr lang="en-AU" sz="1600" dirty="0"/>
              <a:t>(resolutions req)</a:t>
            </a:r>
          </a:p>
          <a:p>
            <a:pPr lvl="1">
              <a:defRPr/>
            </a:pPr>
            <a:r>
              <a:rPr lang="en-AU" sz="1600" kern="0" dirty="0"/>
              <a:t>Waiting for publication</a:t>
            </a:r>
          </a:p>
          <a:p>
            <a:pPr lvl="1">
              <a:defRPr/>
            </a:pPr>
            <a:r>
              <a:rPr lang="en-AU" sz="1600" kern="0" dirty="0"/>
              <a:t>Published</a:t>
            </a:r>
          </a:p>
          <a:p>
            <a:pPr lvl="2">
              <a:defRPr/>
            </a:pPr>
            <a:r>
              <a:rPr lang="en-AU" kern="0" dirty="0"/>
              <a:t>IEEE 802.1DC</a:t>
            </a:r>
          </a:p>
          <a:p>
            <a:pPr lvl="2">
              <a:defRPr/>
            </a:pPr>
            <a:r>
              <a:rPr lang="en-AU" kern="0" dirty="0"/>
              <a:t>IEEE 802.15.7-2018</a:t>
            </a:r>
          </a:p>
          <a:p>
            <a:pPr lvl="2">
              <a:defRPr/>
            </a:pPr>
            <a:endParaRPr lang="en-AU" sz="800" kern="0" dirty="0"/>
          </a:p>
        </p:txBody>
      </p:sp>
      <p:sp>
        <p:nvSpPr>
          <p:cNvPr id="18" name="Content Placeholder 2">
            <a:extLst>
              <a:ext uri="{FF2B5EF4-FFF2-40B4-BE49-F238E27FC236}">
                <a16:creationId xmlns:a16="http://schemas.microsoft.com/office/drawing/2014/main" id="{44E6D47F-3504-94A9-F942-33D843422342}"/>
              </a:ext>
            </a:extLst>
          </p:cNvPr>
          <p:cNvSpPr txBox="1">
            <a:spLocks/>
          </p:cNvSpPr>
          <p:nvPr/>
        </p:nvSpPr>
        <p:spPr bwMode="auto">
          <a:xfrm>
            <a:off x="2193564" y="1600200"/>
            <a:ext cx="2590800" cy="4114800"/>
          </a:xfrm>
          <a:prstGeom prst="rect">
            <a:avLst/>
          </a:prstGeom>
          <a:noFill/>
          <a:ln>
            <a:noFill/>
          </a:ln>
        </p:spPr>
        <p:txBody>
          <a:bodyPr lIns="92075" tIns="46038" rIns="92075" bIns="46038"/>
          <a:lst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a:lstStyle>
          <a:p>
            <a:pPr lvl="1">
              <a:defRPr/>
            </a:pPr>
            <a:r>
              <a:rPr lang="en-AU" sz="1600" kern="0" dirty="0"/>
              <a:t>Waiting for 60-day ballot</a:t>
            </a:r>
          </a:p>
          <a:p>
            <a:pPr lvl="2">
              <a:spcBef>
                <a:spcPts val="200"/>
              </a:spcBef>
              <a:defRPr/>
            </a:pPr>
            <a:r>
              <a:rPr lang="en-AU" dirty="0">
                <a:solidFill>
                  <a:srgbClr val="FF0000"/>
                </a:solidFill>
              </a:rPr>
              <a:t>IEEE 802.11ba</a:t>
            </a:r>
          </a:p>
          <a:p>
            <a:pPr lvl="2">
              <a:spcBef>
                <a:spcPts val="200"/>
              </a:spcBef>
              <a:defRPr/>
            </a:pPr>
            <a:r>
              <a:rPr lang="en-AU" dirty="0"/>
              <a:t>IEEE 802.11-2024</a:t>
            </a:r>
          </a:p>
        </p:txBody>
      </p:sp>
      <p:sp>
        <p:nvSpPr>
          <p:cNvPr id="2" name="Footer Placeholder 1">
            <a:extLst>
              <a:ext uri="{FF2B5EF4-FFF2-40B4-BE49-F238E27FC236}">
                <a16:creationId xmlns:a16="http://schemas.microsoft.com/office/drawing/2014/main" id="{B85A94C3-F4C4-EFA5-F51A-D6D724117241}"/>
              </a:ext>
            </a:extLst>
          </p:cNvPr>
          <p:cNvSpPr>
            <a:spLocks noGrp="1"/>
          </p:cNvSpPr>
          <p:nvPr>
            <p:ph type="ftr" idx="14"/>
          </p:nvPr>
        </p:nvSpPr>
        <p:spPr/>
        <p:txBody>
          <a:bodyPr/>
          <a:lstStyle/>
          <a:p>
            <a:r>
              <a:rPr lang="en-GB"/>
              <a:t>Peter Yee, AKAYLA</a:t>
            </a:r>
            <a:endParaRPr lang="en-GB" dirty="0"/>
          </a:p>
        </p:txBody>
      </p:sp>
      <p:sp>
        <p:nvSpPr>
          <p:cNvPr id="3" name="Slide Number Placeholder 2">
            <a:extLst>
              <a:ext uri="{FF2B5EF4-FFF2-40B4-BE49-F238E27FC236}">
                <a16:creationId xmlns:a16="http://schemas.microsoft.com/office/drawing/2014/main" id="{9EBB2B6A-F238-A0E9-F2F8-D01ECACC0388}"/>
              </a:ext>
            </a:extLst>
          </p:cNvPr>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
        <p:nvSpPr>
          <p:cNvPr id="6" name="Date Placeholder 5">
            <a:extLst>
              <a:ext uri="{FF2B5EF4-FFF2-40B4-BE49-F238E27FC236}">
                <a16:creationId xmlns:a16="http://schemas.microsoft.com/office/drawing/2014/main" id="{9DF37250-5497-317A-FA2C-0EBE76365217}"/>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4405333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AU" dirty="0"/>
              <a:t>IEEE 802 has sent 111 standards through the PSDO adoption process, with 30 in-process</a:t>
            </a:r>
            <a:endParaRPr lang="en-AU" dirty="0">
              <a:solidFill>
                <a:srgbClr val="FF0000"/>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680934915"/>
              </p:ext>
            </p:extLst>
          </p:nvPr>
        </p:nvGraphicFramePr>
        <p:xfrm>
          <a:off x="3238500" y="2148840"/>
          <a:ext cx="5791200" cy="3708400"/>
        </p:xfrm>
        <a:graphic>
          <a:graphicData uri="http://schemas.openxmlformats.org/drawingml/2006/table">
            <a:tbl>
              <a:tblPr firstRow="1" bandRow="1">
                <a:tableStyleId>{21E4AEA4-8DFA-4A89-87EB-49C32662AFE0}</a:tableStyleId>
              </a:tblPr>
              <a:tblGrid>
                <a:gridCol w="1930400">
                  <a:extLst>
                    <a:ext uri="{9D8B030D-6E8A-4147-A177-3AD203B41FA5}">
                      <a16:colId xmlns:a16="http://schemas.microsoft.com/office/drawing/2014/main" val="4026387333"/>
                    </a:ext>
                  </a:extLst>
                </a:gridCol>
                <a:gridCol w="1930400">
                  <a:extLst>
                    <a:ext uri="{9D8B030D-6E8A-4147-A177-3AD203B41FA5}">
                      <a16:colId xmlns:a16="http://schemas.microsoft.com/office/drawing/2014/main" val="1749157900"/>
                    </a:ext>
                  </a:extLst>
                </a:gridCol>
                <a:gridCol w="1930400">
                  <a:extLst>
                    <a:ext uri="{9D8B030D-6E8A-4147-A177-3AD203B41FA5}">
                      <a16:colId xmlns:a16="http://schemas.microsoft.com/office/drawing/2014/main" val="3686578755"/>
                    </a:ext>
                  </a:extLst>
                </a:gridCol>
              </a:tblGrid>
              <a:tr h="370840">
                <a:tc>
                  <a:txBody>
                    <a:bodyPr/>
                    <a:lstStyle/>
                    <a:p>
                      <a:pPr algn="ctr"/>
                      <a:r>
                        <a:rPr lang="en-AU" dirty="0"/>
                        <a:t>WG</a:t>
                      </a:r>
                    </a:p>
                  </a:txBody>
                  <a:tcPr/>
                </a:tc>
                <a:tc>
                  <a:txBody>
                    <a:bodyPr/>
                    <a:lstStyle/>
                    <a:p>
                      <a:pPr algn="ctr"/>
                      <a:r>
                        <a:rPr lang="en-AU"/>
                        <a:t>Completed</a:t>
                      </a:r>
                    </a:p>
                  </a:txBody>
                  <a:tcPr/>
                </a:tc>
                <a:tc>
                  <a:txBody>
                    <a:bodyPr/>
                    <a:lstStyle/>
                    <a:p>
                      <a:pPr algn="ctr"/>
                      <a:r>
                        <a:rPr lang="en-AU" dirty="0"/>
                        <a:t>In-process</a:t>
                      </a:r>
                    </a:p>
                  </a:txBody>
                  <a:tcPr/>
                </a:tc>
                <a:extLst>
                  <a:ext uri="{0D108BD9-81ED-4DB2-BD59-A6C34878D82A}">
                    <a16:rowId xmlns:a16="http://schemas.microsoft.com/office/drawing/2014/main" val="2218623818"/>
                  </a:ext>
                </a:extLst>
              </a:tr>
              <a:tr h="370840">
                <a:tc>
                  <a:txBody>
                    <a:bodyPr/>
                    <a:lstStyle/>
                    <a:p>
                      <a:pPr algn="ctr"/>
                      <a:r>
                        <a:rPr lang="en-AU" b="1" dirty="0"/>
                        <a:t>802.1</a:t>
                      </a:r>
                    </a:p>
                  </a:txBody>
                  <a:tcPr/>
                </a:tc>
                <a:tc>
                  <a:txBody>
                    <a:bodyPr/>
                    <a:lstStyle/>
                    <a:p>
                      <a:pPr algn="ctr"/>
                      <a:r>
                        <a:rPr lang="en-AU" dirty="0"/>
                        <a:t>58</a:t>
                      </a:r>
                    </a:p>
                  </a:txBody>
                  <a:tcPr/>
                </a:tc>
                <a:tc>
                  <a:txBody>
                    <a:bodyPr/>
                    <a:lstStyle/>
                    <a:p>
                      <a:pPr algn="ctr"/>
                      <a:r>
                        <a:rPr lang="en-US" dirty="0"/>
                        <a:t>10</a:t>
                      </a:r>
                      <a:endParaRPr lang="en-AU" dirty="0"/>
                    </a:p>
                  </a:txBody>
                  <a:tcPr/>
                </a:tc>
                <a:extLst>
                  <a:ext uri="{0D108BD9-81ED-4DB2-BD59-A6C34878D82A}">
                    <a16:rowId xmlns:a16="http://schemas.microsoft.com/office/drawing/2014/main" val="2541870238"/>
                  </a:ext>
                </a:extLst>
              </a:tr>
              <a:tr h="370840">
                <a:tc>
                  <a:txBody>
                    <a:bodyPr/>
                    <a:lstStyle/>
                    <a:p>
                      <a:pPr algn="ctr"/>
                      <a:r>
                        <a:rPr lang="en-AU" b="1" dirty="0"/>
                        <a:t>802.3</a:t>
                      </a:r>
                    </a:p>
                  </a:txBody>
                  <a:tcPr/>
                </a:tc>
                <a:tc>
                  <a:txBody>
                    <a:bodyPr/>
                    <a:lstStyle/>
                    <a:p>
                      <a:pPr algn="ctr"/>
                      <a:r>
                        <a:rPr lang="en-AU" dirty="0"/>
                        <a:t>32</a:t>
                      </a:r>
                    </a:p>
                  </a:txBody>
                  <a:tcPr/>
                </a:tc>
                <a:tc>
                  <a:txBody>
                    <a:bodyPr/>
                    <a:lstStyle/>
                    <a:p>
                      <a:pPr algn="ctr"/>
                      <a:r>
                        <a:rPr lang="en-AU" dirty="0"/>
                        <a:t>8</a:t>
                      </a:r>
                    </a:p>
                  </a:txBody>
                  <a:tcPr/>
                </a:tc>
                <a:extLst>
                  <a:ext uri="{0D108BD9-81ED-4DB2-BD59-A6C34878D82A}">
                    <a16:rowId xmlns:a16="http://schemas.microsoft.com/office/drawing/2014/main" val="2616437558"/>
                  </a:ext>
                </a:extLst>
              </a:tr>
              <a:tr h="370840">
                <a:tc>
                  <a:txBody>
                    <a:bodyPr/>
                    <a:lstStyle/>
                    <a:p>
                      <a:pPr algn="ctr"/>
                      <a:r>
                        <a:rPr lang="en-AU" b="1" dirty="0"/>
                        <a:t>802.11</a:t>
                      </a:r>
                    </a:p>
                  </a:txBody>
                  <a:tcPr/>
                </a:tc>
                <a:tc>
                  <a:txBody>
                    <a:bodyPr/>
                    <a:lstStyle/>
                    <a:p>
                      <a:pPr algn="ctr"/>
                      <a:r>
                        <a:rPr lang="en-AU" dirty="0"/>
                        <a:t>13</a:t>
                      </a:r>
                    </a:p>
                  </a:txBody>
                  <a:tcPr/>
                </a:tc>
                <a:tc>
                  <a:txBody>
                    <a:bodyPr/>
                    <a:lstStyle/>
                    <a:p>
                      <a:pPr algn="ctr"/>
                      <a:r>
                        <a:rPr lang="en-AU" dirty="0"/>
                        <a:t>0</a:t>
                      </a:r>
                    </a:p>
                  </a:txBody>
                  <a:tcPr/>
                </a:tc>
                <a:extLst>
                  <a:ext uri="{0D108BD9-81ED-4DB2-BD59-A6C34878D82A}">
                    <a16:rowId xmlns:a16="http://schemas.microsoft.com/office/drawing/2014/main" val="3943146548"/>
                  </a:ext>
                </a:extLst>
              </a:tr>
              <a:tr h="370840">
                <a:tc>
                  <a:txBody>
                    <a:bodyPr/>
                    <a:lstStyle/>
                    <a:p>
                      <a:pPr algn="ctr"/>
                      <a:r>
                        <a:rPr lang="en-AU" b="1" dirty="0"/>
                        <a:t>802.15</a:t>
                      </a:r>
                    </a:p>
                  </a:txBody>
                  <a:tcPr/>
                </a:tc>
                <a:tc>
                  <a:txBody>
                    <a:bodyPr/>
                    <a:lstStyle/>
                    <a:p>
                      <a:pPr algn="ctr"/>
                      <a:r>
                        <a:rPr lang="en-AU" dirty="0"/>
                        <a:t>5</a:t>
                      </a:r>
                    </a:p>
                  </a:txBody>
                  <a:tcPr/>
                </a:tc>
                <a:tc>
                  <a:txBody>
                    <a:bodyPr/>
                    <a:lstStyle/>
                    <a:p>
                      <a:pPr algn="ctr"/>
                      <a:r>
                        <a:rPr lang="en-AU" dirty="0"/>
                        <a:t>6</a:t>
                      </a:r>
                    </a:p>
                  </a:txBody>
                  <a:tcPr/>
                </a:tc>
                <a:extLst>
                  <a:ext uri="{0D108BD9-81ED-4DB2-BD59-A6C34878D82A}">
                    <a16:rowId xmlns:a16="http://schemas.microsoft.com/office/drawing/2014/main" val="2187709932"/>
                  </a:ext>
                </a:extLst>
              </a:tr>
              <a:tr h="370840">
                <a:tc>
                  <a:txBody>
                    <a:bodyPr/>
                    <a:lstStyle/>
                    <a:p>
                      <a:pPr algn="ctr"/>
                      <a:r>
                        <a:rPr lang="en-AU" b="1"/>
                        <a:t>802.16</a:t>
                      </a:r>
                    </a:p>
                  </a:txBody>
                  <a:tcPr/>
                </a:tc>
                <a:tc>
                  <a:txBody>
                    <a:bodyPr/>
                    <a:lstStyle/>
                    <a:p>
                      <a:pPr algn="ctr"/>
                      <a:r>
                        <a:rPr lang="en-AU" dirty="0"/>
                        <a:t>0</a:t>
                      </a:r>
                    </a:p>
                  </a:txBody>
                  <a:tcPr/>
                </a:tc>
                <a:tc>
                  <a:txBody>
                    <a:bodyPr/>
                    <a:lstStyle/>
                    <a:p>
                      <a:pPr algn="ctr"/>
                      <a:r>
                        <a:rPr lang="en-AU" dirty="0"/>
                        <a:t>0</a:t>
                      </a:r>
                    </a:p>
                  </a:txBody>
                  <a:tcPr/>
                </a:tc>
                <a:extLst>
                  <a:ext uri="{0D108BD9-81ED-4DB2-BD59-A6C34878D82A}">
                    <a16:rowId xmlns:a16="http://schemas.microsoft.com/office/drawing/2014/main" val="1930315798"/>
                  </a:ext>
                </a:extLst>
              </a:tr>
              <a:tr h="370840">
                <a:tc>
                  <a:txBody>
                    <a:bodyPr/>
                    <a:lstStyle/>
                    <a:p>
                      <a:pPr algn="ctr"/>
                      <a:r>
                        <a:rPr lang="en-AU" b="1"/>
                        <a:t>802.19</a:t>
                      </a:r>
                    </a:p>
                  </a:txBody>
                  <a:tcPr/>
                </a:tc>
                <a:tc>
                  <a:txBody>
                    <a:bodyPr/>
                    <a:lstStyle/>
                    <a:p>
                      <a:pPr algn="ctr"/>
                      <a:r>
                        <a:rPr lang="en-AU" dirty="0"/>
                        <a:t>0</a:t>
                      </a:r>
                    </a:p>
                  </a:txBody>
                  <a:tcPr/>
                </a:tc>
                <a:tc>
                  <a:txBody>
                    <a:bodyPr/>
                    <a:lstStyle/>
                    <a:p>
                      <a:pPr algn="ctr"/>
                      <a:r>
                        <a:rPr lang="en-AU" dirty="0"/>
                        <a:t>0</a:t>
                      </a:r>
                    </a:p>
                  </a:txBody>
                  <a:tcPr/>
                </a:tc>
                <a:extLst>
                  <a:ext uri="{0D108BD9-81ED-4DB2-BD59-A6C34878D82A}">
                    <a16:rowId xmlns:a16="http://schemas.microsoft.com/office/drawing/2014/main" val="3937154170"/>
                  </a:ext>
                </a:extLst>
              </a:tr>
              <a:tr h="370840">
                <a:tc>
                  <a:txBody>
                    <a:bodyPr/>
                    <a:lstStyle/>
                    <a:p>
                      <a:pPr algn="ctr"/>
                      <a:r>
                        <a:rPr lang="en-AU" b="1"/>
                        <a:t>802.21</a:t>
                      </a:r>
                    </a:p>
                  </a:txBody>
                  <a:tcPr/>
                </a:tc>
                <a:tc>
                  <a:txBody>
                    <a:bodyPr/>
                    <a:lstStyle/>
                    <a:p>
                      <a:pPr algn="ctr"/>
                      <a:r>
                        <a:rPr lang="en-AU" dirty="0"/>
                        <a:t>3</a:t>
                      </a:r>
                    </a:p>
                  </a:txBody>
                  <a:tcPr/>
                </a:tc>
                <a:tc>
                  <a:txBody>
                    <a:bodyPr/>
                    <a:lstStyle/>
                    <a:p>
                      <a:pPr algn="ctr"/>
                      <a:r>
                        <a:rPr lang="en-AU" dirty="0"/>
                        <a:t>0</a:t>
                      </a:r>
                    </a:p>
                  </a:txBody>
                  <a:tcPr/>
                </a:tc>
                <a:extLst>
                  <a:ext uri="{0D108BD9-81ED-4DB2-BD59-A6C34878D82A}">
                    <a16:rowId xmlns:a16="http://schemas.microsoft.com/office/drawing/2014/main" val="3179030079"/>
                  </a:ext>
                </a:extLst>
              </a:tr>
              <a:tr h="370840">
                <a:tc>
                  <a:txBody>
                    <a:bodyPr/>
                    <a:lstStyle/>
                    <a:p>
                      <a:pPr algn="ctr"/>
                      <a:r>
                        <a:rPr lang="en-AU" b="1"/>
                        <a:t>802.22</a:t>
                      </a:r>
                    </a:p>
                  </a:txBody>
                  <a:tcPr/>
                </a:tc>
                <a:tc>
                  <a:txBody>
                    <a:bodyPr/>
                    <a:lstStyle/>
                    <a:p>
                      <a:pPr algn="ctr"/>
                      <a:r>
                        <a:rPr lang="en-AU" dirty="0"/>
                        <a:t>4</a:t>
                      </a:r>
                    </a:p>
                  </a:txBody>
                  <a:tcPr>
                    <a:lnB w="12700" cap="flat" cmpd="sng" algn="ctr">
                      <a:solidFill>
                        <a:schemeClr val="tx1"/>
                      </a:solidFill>
                      <a:prstDash val="solid"/>
                      <a:round/>
                      <a:headEnd type="none" w="med" len="med"/>
                      <a:tailEnd type="none" w="med" len="med"/>
                    </a:lnB>
                  </a:tcPr>
                </a:tc>
                <a:tc>
                  <a:txBody>
                    <a:bodyPr/>
                    <a:lstStyle/>
                    <a:p>
                      <a:pPr algn="ctr"/>
                      <a:r>
                        <a:rPr lang="en-AU" dirty="0"/>
                        <a:t>0</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6360250"/>
                  </a:ext>
                </a:extLst>
              </a:tr>
              <a:tr h="370840">
                <a:tc>
                  <a:txBody>
                    <a:bodyPr/>
                    <a:lstStyle/>
                    <a:p>
                      <a:pPr algn="ctr"/>
                      <a:r>
                        <a:rPr lang="en-AU" b="1"/>
                        <a:t>All</a:t>
                      </a:r>
                    </a:p>
                  </a:txBody>
                  <a:tcPr/>
                </a:tc>
                <a:tc>
                  <a:txBody>
                    <a:bodyPr/>
                    <a:lstStyle/>
                    <a:p>
                      <a:pPr algn="ctr"/>
                      <a:r>
                        <a:rPr lang="en-AU" b="1" dirty="0"/>
                        <a:t>111</a:t>
                      </a:r>
                    </a:p>
                  </a:txBody>
                  <a:tcPr>
                    <a:lnT w="12700" cap="flat" cmpd="sng" algn="ctr">
                      <a:solidFill>
                        <a:schemeClr val="tx1"/>
                      </a:solidFill>
                      <a:prstDash val="solid"/>
                      <a:round/>
                      <a:headEnd type="none" w="med" len="med"/>
                      <a:tailEnd type="none" w="med" len="med"/>
                    </a:lnT>
                  </a:tcPr>
                </a:tc>
                <a:tc>
                  <a:txBody>
                    <a:bodyPr/>
                    <a:lstStyle/>
                    <a:p>
                      <a:pPr algn="ctr"/>
                      <a:r>
                        <a:rPr lang="en-US" b="1" dirty="0"/>
                        <a:t>30</a:t>
                      </a:r>
                      <a:endParaRPr lang="en-AU" b="1"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024263602"/>
                  </a:ext>
                </a:extLst>
              </a:tr>
            </a:tbl>
          </a:graphicData>
        </a:graphic>
      </p:graphicFrame>
      <p:sp>
        <p:nvSpPr>
          <p:cNvPr id="3" name="Footer Placeholder 2">
            <a:extLst>
              <a:ext uri="{FF2B5EF4-FFF2-40B4-BE49-F238E27FC236}">
                <a16:creationId xmlns:a16="http://schemas.microsoft.com/office/drawing/2014/main" id="{2552CE2E-00E0-59D5-4A4B-A101F0108EDA}"/>
              </a:ext>
            </a:extLst>
          </p:cNvPr>
          <p:cNvSpPr>
            <a:spLocks noGrp="1"/>
          </p:cNvSpPr>
          <p:nvPr>
            <p:ph type="ftr" idx="14"/>
          </p:nvPr>
        </p:nvSpPr>
        <p:spPr/>
        <p:txBody>
          <a:bodyPr/>
          <a:lstStyle/>
          <a:p>
            <a:r>
              <a:rPr lang="en-GB"/>
              <a:t>Peter Yee, AKAYLA</a:t>
            </a:r>
            <a:endParaRPr lang="en-GB" dirty="0"/>
          </a:p>
        </p:txBody>
      </p:sp>
      <p:sp>
        <p:nvSpPr>
          <p:cNvPr id="7" name="Slide Number Placeholder 6">
            <a:extLst>
              <a:ext uri="{FF2B5EF4-FFF2-40B4-BE49-F238E27FC236}">
                <a16:creationId xmlns:a16="http://schemas.microsoft.com/office/drawing/2014/main" id="{16527E8B-FA4D-01B5-F0F7-149FCAAE572D}"/>
              </a:ext>
            </a:extLst>
          </p:cNvPr>
          <p:cNvSpPr>
            <a:spLocks noGrp="1"/>
          </p:cNvSpPr>
          <p:nvPr>
            <p:ph type="sldNum" idx="12"/>
          </p:nvPr>
        </p:nvSpPr>
        <p:spPr/>
        <p:txBody>
          <a:bodyPr/>
          <a:lstStyle/>
          <a:p>
            <a:r>
              <a:rPr lang="en-GB"/>
              <a:t>Slide </a:t>
            </a:r>
            <a:fld id="{440F5867-744E-4AA6-B0ED-4C44D2DFBB7B}" type="slidenum">
              <a:rPr lang="en-GB" smtClean="0"/>
              <a:pPr/>
              <a:t>15</a:t>
            </a:fld>
            <a:endParaRPr lang="en-GB" dirty="0"/>
          </a:p>
        </p:txBody>
      </p:sp>
      <p:sp>
        <p:nvSpPr>
          <p:cNvPr id="8" name="Date Placeholder 7">
            <a:extLst>
              <a:ext uri="{FF2B5EF4-FFF2-40B4-BE49-F238E27FC236}">
                <a16:creationId xmlns:a16="http://schemas.microsoft.com/office/drawing/2014/main" id="{59DC1851-3862-5906-4265-9F19B2E65C05}"/>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42308318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TGmf</a:t>
            </a:r>
            <a:r>
              <a:rPr lang="en-US" altLang="en-US" dirty="0"/>
              <a:t> (Maintenance) Summary </a:t>
            </a:r>
            <a:endParaRPr lang="en-GB" dirty="0"/>
          </a:p>
        </p:txBody>
      </p:sp>
      <p:sp>
        <p:nvSpPr>
          <p:cNvPr id="5122" name="Rectangle 2"/>
          <p:cNvSpPr>
            <a:spLocks noGrp="1" noChangeArrowheads="1"/>
          </p:cNvSpPr>
          <p:nvPr>
            <p:ph idx="1"/>
          </p:nvPr>
        </p:nvSpPr>
        <p:spPr>
          <a:xfrm>
            <a:off x="914401" y="1556792"/>
            <a:ext cx="10361084" cy="4615407"/>
          </a:xfrm>
          <a:ln/>
        </p:spPr>
        <p:txBody>
          <a:bodyPr/>
          <a:lstStyle/>
          <a:p>
            <a:pPr>
              <a:buFontTx/>
              <a:buNone/>
              <a:defRPr/>
            </a:pPr>
            <a:r>
              <a:rPr lang="en-US" altLang="en-US" sz="2000" dirty="0">
                <a:ea typeface="ＭＳ Ｐゴシック" panose="020B0600070205080204" pitchFamily="34" charset="-128"/>
              </a:rPr>
              <a:t>Status:</a:t>
            </a:r>
          </a:p>
          <a:p>
            <a:pPr lvl="1">
              <a:buFont typeface="Arial" panose="020B0604020202020204" pitchFamily="34" charset="0"/>
              <a:buChar char="•"/>
              <a:defRPr/>
            </a:pPr>
            <a:r>
              <a:rPr lang="en-US" altLang="en-US" sz="1600" dirty="0">
                <a:ea typeface="ＭＳ Ｐゴシック" panose="020B0600070205080204" pitchFamily="34" charset="-128"/>
              </a:rPr>
              <a:t>LB 289 completed: 92.2% approval. 593 comments</a:t>
            </a:r>
          </a:p>
          <a:p>
            <a:pPr lvl="1">
              <a:buFont typeface="Arial" panose="020B0604020202020204" pitchFamily="34" charset="0"/>
              <a:buChar char="•"/>
              <a:defRPr/>
            </a:pPr>
            <a:r>
              <a:rPr lang="en-US" altLang="en-US" sz="1600" dirty="0">
                <a:ea typeface="ＭＳ Ｐゴシック" panose="020B0600070205080204" pitchFamily="34" charset="-128"/>
              </a:rPr>
              <a:t>Reminder: </a:t>
            </a:r>
            <a:r>
              <a:rPr lang="en-US" altLang="en-US" sz="1600" dirty="0" err="1">
                <a:ea typeface="ＭＳ Ｐゴシック" panose="020B0600070205080204" pitchFamily="34" charset="-128"/>
              </a:rPr>
              <a:t>Adhoc</a:t>
            </a:r>
            <a:r>
              <a:rPr lang="en-US" altLang="en-US" sz="1600" dirty="0">
                <a:ea typeface="ＭＳ Ｐゴシック" panose="020B0600070205080204" pitchFamily="34" charset="-128"/>
              </a:rPr>
              <a:t> in Cambridge, UK Sep 30, Oct 1-2 (with a student </a:t>
            </a:r>
            <a:r>
              <a:rPr lang="en-US" altLang="en-US" sz="1600">
                <a:ea typeface="ＭＳ Ｐゴシック" panose="020B0600070205080204" pitchFamily="34" charset="-128"/>
              </a:rPr>
              <a:t>workshop on Sep 29)</a:t>
            </a:r>
            <a:endParaRPr lang="en-US" altLang="en-US" sz="1600" dirty="0">
              <a:ea typeface="ＭＳ Ｐゴシック" panose="020B0600070205080204" pitchFamily="34" charset="-128"/>
            </a:endParaRPr>
          </a:p>
          <a:p>
            <a:pPr marL="0" indent="0">
              <a:buFontTx/>
              <a:buNone/>
              <a:defRPr/>
            </a:pPr>
            <a:r>
              <a:rPr lang="en-US" altLang="en-US" sz="2000" dirty="0">
                <a:ea typeface="ＭＳ Ｐゴシック" panose="020B0600070205080204" pitchFamily="34" charset="-128"/>
              </a:rPr>
              <a:t>Objectives:</a:t>
            </a:r>
          </a:p>
          <a:p>
            <a:pPr lvl="1">
              <a:buFont typeface="Arial" panose="020B0604020202020204" pitchFamily="34" charset="0"/>
              <a:buChar char="•"/>
              <a:defRPr/>
            </a:pPr>
            <a:r>
              <a:rPr lang="en-US" altLang="en-US" sz="1600" dirty="0">
                <a:ea typeface="ＭＳ Ｐゴシック" panose="020B0600070205080204" pitchFamily="34" charset="-128"/>
              </a:rPr>
              <a:t>Begin comment resolution on LB 289</a:t>
            </a:r>
          </a:p>
          <a:p>
            <a:pPr marL="0" indent="0">
              <a:buFontTx/>
              <a:buNone/>
              <a:defRPr/>
            </a:pPr>
            <a:r>
              <a:rPr lang="en-US" altLang="en-US" sz="2000" dirty="0">
                <a:ea typeface="ＭＳ Ｐゴシック" panose="020B0600070205080204" pitchFamily="34" charset="-128"/>
              </a:rPr>
              <a:t>Meetings: </a:t>
            </a:r>
          </a:p>
          <a:p>
            <a:pPr lvl="1">
              <a:buFont typeface="Arial" panose="020B0604020202020204" pitchFamily="34" charset="0"/>
              <a:buChar char="•"/>
              <a:defRPr/>
            </a:pPr>
            <a:r>
              <a:rPr lang="en-US" altLang="en-US" sz="1600" dirty="0">
                <a:ea typeface="ＭＳ Ｐゴシック" panose="020B0600070205080204" pitchFamily="34" charset="-128"/>
              </a:rPr>
              <a:t>Monday September  15, 4-6pm HST</a:t>
            </a:r>
          </a:p>
          <a:p>
            <a:pPr lvl="1">
              <a:buFont typeface="Arial" panose="020B0604020202020204" pitchFamily="34" charset="0"/>
              <a:buChar char="•"/>
              <a:defRPr/>
            </a:pPr>
            <a:r>
              <a:rPr lang="en-US" altLang="en-US" sz="1600" dirty="0">
                <a:ea typeface="ＭＳ Ｐゴシック" panose="020B0600070205080204" pitchFamily="34" charset="-128"/>
              </a:rPr>
              <a:t>Tuesday September 16, 10:30-12:30pm HST</a:t>
            </a:r>
          </a:p>
          <a:p>
            <a:pPr lvl="1">
              <a:buFont typeface="Arial" panose="020B0604020202020204" pitchFamily="34" charset="0"/>
              <a:buChar char="•"/>
              <a:defRPr/>
            </a:pPr>
            <a:r>
              <a:rPr lang="en-US" altLang="en-US" sz="1600" dirty="0">
                <a:ea typeface="ＭＳ Ｐゴシック" panose="020B0600070205080204" pitchFamily="34" charset="-128"/>
              </a:rPr>
              <a:t>Tuesday September 16, 4-6pm HST</a:t>
            </a:r>
          </a:p>
          <a:p>
            <a:pPr lvl="1">
              <a:buFont typeface="Arial" panose="020B0604020202020204" pitchFamily="34" charset="0"/>
              <a:buChar char="•"/>
              <a:defRPr/>
            </a:pPr>
            <a:r>
              <a:rPr lang="en-US" altLang="en-US" sz="1600" dirty="0">
                <a:ea typeface="ＭＳ Ｐゴシック" panose="020B0600070205080204" pitchFamily="34" charset="-128"/>
              </a:rPr>
              <a:t>Wednesday September 17, 4-6pm HST</a:t>
            </a:r>
          </a:p>
          <a:p>
            <a:pPr lvl="1">
              <a:buFont typeface="Arial" panose="020B0604020202020204" pitchFamily="34" charset="0"/>
              <a:buChar char="•"/>
              <a:defRPr/>
            </a:pPr>
            <a:r>
              <a:rPr lang="en-US" altLang="en-US" sz="1600" dirty="0">
                <a:ea typeface="ＭＳ Ｐゴシック" panose="020B0600070205080204" pitchFamily="34" charset="-128"/>
              </a:rPr>
              <a:t>Thursday September 18, 4-6pm HST</a:t>
            </a:r>
          </a:p>
        </p:txBody>
      </p:sp>
      <p:sp>
        <p:nvSpPr>
          <p:cNvPr id="2" name="Footer Placeholder 1">
            <a:extLst>
              <a:ext uri="{FF2B5EF4-FFF2-40B4-BE49-F238E27FC236}">
                <a16:creationId xmlns:a16="http://schemas.microsoft.com/office/drawing/2014/main" id="{386D9C11-65FA-C7F0-2E2B-757B3793ED20}"/>
              </a:ext>
            </a:extLst>
          </p:cNvPr>
          <p:cNvSpPr>
            <a:spLocks noGrp="1"/>
          </p:cNvSpPr>
          <p:nvPr>
            <p:ph type="ftr" idx="14"/>
          </p:nvPr>
        </p:nvSpPr>
        <p:spPr/>
        <p:txBody>
          <a:bodyPr/>
          <a:lstStyle/>
          <a:p>
            <a:r>
              <a:rPr lang="en-GB"/>
              <a:t>Michael Montemurro, Huawei</a:t>
            </a:r>
            <a:endParaRPr lang="en-GB" dirty="0"/>
          </a:p>
        </p:txBody>
      </p:sp>
      <p:sp>
        <p:nvSpPr>
          <p:cNvPr id="3" name="Slide Number Placeholder 2">
            <a:extLst>
              <a:ext uri="{FF2B5EF4-FFF2-40B4-BE49-F238E27FC236}">
                <a16:creationId xmlns:a16="http://schemas.microsoft.com/office/drawing/2014/main" id="{4FEC4490-8B76-BDB1-F34F-87CDBB94C74A}"/>
              </a:ext>
            </a:extLst>
          </p:cNvPr>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
        <p:nvSpPr>
          <p:cNvPr id="7" name="Date Placeholder 6">
            <a:extLst>
              <a:ext uri="{FF2B5EF4-FFF2-40B4-BE49-F238E27FC236}">
                <a16:creationId xmlns:a16="http://schemas.microsoft.com/office/drawing/2014/main" id="{76581681-FE33-040F-DC7D-4E8D636C73D2}"/>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7534542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Title 1"/>
          <p:cNvSpPr txBox="1">
            <a:spLocks noGrp="1"/>
          </p:cNvSpPr>
          <p:nvPr>
            <p:ph type="title" idx="4294967295"/>
          </p:nvPr>
        </p:nvSpPr>
        <p:spPr>
          <a:xfrm>
            <a:off x="2209800" y="457200"/>
            <a:ext cx="7772400" cy="1066800"/>
          </a:xfrm>
          <a:prstGeom prst="rect">
            <a:avLst/>
          </a:prstGeom>
        </p:spPr>
        <p:txBody>
          <a:bodyPr lIns="45719" tIns="45719" rIns="45719" bIns="45719"/>
          <a:lstStyle/>
          <a:p>
            <a:r>
              <a:rPr dirty="0"/>
              <a:t>IEEE 802.11 </a:t>
            </a:r>
            <a:r>
              <a:rPr lang="en-US" dirty="0"/>
              <a:t>TGbi </a:t>
            </a:r>
            <a:r>
              <a:rPr dirty="0"/>
              <a:t>–</a:t>
            </a:r>
            <a:r>
              <a:rPr lang="en-US" dirty="0"/>
              <a:t> September 2025</a:t>
            </a:r>
            <a:endParaRPr dirty="0"/>
          </a:p>
        </p:txBody>
      </p:sp>
      <p:sp>
        <p:nvSpPr>
          <p:cNvPr id="82" name="Content Placeholder 2"/>
          <p:cNvSpPr txBox="1">
            <a:spLocks noGrp="1"/>
          </p:cNvSpPr>
          <p:nvPr>
            <p:ph type="body" idx="4294967295"/>
          </p:nvPr>
        </p:nvSpPr>
        <p:spPr>
          <a:xfrm>
            <a:off x="1103843" y="1397876"/>
            <a:ext cx="10210800" cy="5077538"/>
          </a:xfrm>
          <a:prstGeom prst="rect">
            <a:avLst/>
          </a:prstGeom>
        </p:spPr>
        <p:txBody>
          <a:bodyPr lIns="45719" tIns="45719" rIns="45719" bIns="45719">
            <a:normAutofit lnSpcReduction="10000"/>
          </a:bodyPr>
          <a:lstStyle/>
          <a:p>
            <a:pPr>
              <a:lnSpc>
                <a:spcPct val="120000"/>
              </a:lnSpc>
              <a:buClr>
                <a:srgbClr val="000000"/>
              </a:buClr>
              <a:buSzPct val="100000"/>
              <a:buFont typeface="Arial"/>
              <a:buChar char="•"/>
            </a:pPr>
            <a:r>
              <a:rPr lang="en-US" sz="2000" dirty="0">
                <a:latin typeface="Times New Roman" panose="02020603050405020304" pitchFamily="18" charset="0"/>
                <a:cs typeface="Times New Roman" panose="02020603050405020304" pitchFamily="18" charset="0"/>
              </a:rPr>
              <a:t>Our D2.0 draft went through a working group ballot after the July Plenary. We now have 492 comments to resolve.</a:t>
            </a:r>
          </a:p>
          <a:p>
            <a:pPr marL="0" indent="0">
              <a:buClr>
                <a:srgbClr val="000000"/>
              </a:buClr>
              <a:buSzPct val="100000"/>
            </a:pPr>
            <a:endParaRPr lang="en-US" sz="2000" dirty="0">
              <a:latin typeface="Times New Roman" panose="02020603050405020304" pitchFamily="18" charset="0"/>
              <a:cs typeface="Times New Roman" panose="02020603050405020304" pitchFamily="18" charset="0"/>
            </a:endParaRPr>
          </a:p>
          <a:p>
            <a:pPr marL="343619">
              <a:lnSpc>
                <a:spcPct val="81000"/>
              </a:lnSpc>
              <a:spcBef>
                <a:spcPts val="200"/>
              </a:spcBef>
              <a:buClr>
                <a:srgbClr val="000000"/>
              </a:buClr>
              <a:buSzPct val="100000"/>
              <a:buFont typeface="Arial" panose="020B0604020202020204" pitchFamily="34" charset="0"/>
              <a:buChar char="•"/>
              <a:defRPr sz="1500" b="1" spc="-1">
                <a:latin typeface="Times New Roman"/>
                <a:ea typeface="Times New Roman"/>
                <a:cs typeface="Times New Roman"/>
                <a:sym typeface="Times New Roman"/>
              </a:defRPr>
            </a:pPr>
            <a:r>
              <a:rPr lang="en-US" sz="2000" dirty="0">
                <a:latin typeface="Times New Roman" panose="02020603050405020304" pitchFamily="18" charset="0"/>
                <a:cs typeface="Times New Roman" panose="02020603050405020304" pitchFamily="18" charset="0"/>
              </a:rPr>
              <a:t>There are 5 meetings planned in the September Interim for TGbi.</a:t>
            </a:r>
          </a:p>
          <a:p>
            <a:pPr marL="922338" lvl="3" indent="-461963">
              <a:lnSpc>
                <a:spcPct val="120000"/>
              </a:lnSpc>
              <a:spcBef>
                <a:spcPts val="200"/>
              </a:spcBef>
              <a:buClr>
                <a:srgbClr val="000000"/>
              </a:buClr>
              <a:buSzPct val="100000"/>
              <a:buFont typeface="Arial" panose="020B0604020202020204" pitchFamily="34" charset="0"/>
              <a:buChar char="•"/>
              <a:defRPr sz="1500" b="1" spc="-1">
                <a:latin typeface="Times New Roman"/>
                <a:ea typeface="Times New Roman"/>
                <a:cs typeface="Times New Roman"/>
                <a:sym typeface="Times New Roman"/>
              </a:defRPr>
            </a:pPr>
            <a:r>
              <a:rPr lang="en-US" sz="2000" dirty="0">
                <a:latin typeface="Times New Roman" panose="02020603050405020304" pitchFamily="18" charset="0"/>
                <a:cs typeface="Times New Roman" panose="02020603050405020304" pitchFamily="18" charset="0"/>
              </a:rPr>
              <a:t>Tuesday			AM1</a:t>
            </a:r>
          </a:p>
          <a:p>
            <a:pPr marL="922338" lvl="3" indent="-461963">
              <a:lnSpc>
                <a:spcPct val="120000"/>
              </a:lnSpc>
              <a:spcBef>
                <a:spcPts val="200"/>
              </a:spcBef>
              <a:buClr>
                <a:srgbClr val="000000"/>
              </a:buClr>
              <a:buSzPct val="100000"/>
              <a:buFont typeface="Arial" panose="020B0604020202020204" pitchFamily="34" charset="0"/>
              <a:buChar char="•"/>
              <a:defRPr sz="1500" b="1" spc="-1">
                <a:latin typeface="Times New Roman"/>
                <a:ea typeface="Times New Roman"/>
                <a:cs typeface="Times New Roman"/>
                <a:sym typeface="Times New Roman"/>
              </a:defRPr>
            </a:pPr>
            <a:r>
              <a:rPr lang="en-US" sz="2000" dirty="0">
                <a:latin typeface="Times New Roman" panose="02020603050405020304" pitchFamily="18" charset="0"/>
                <a:cs typeface="Times New Roman" panose="02020603050405020304" pitchFamily="18" charset="0"/>
              </a:rPr>
              <a:t>Wednesday		AM1, AM2  	</a:t>
            </a:r>
          </a:p>
          <a:p>
            <a:pPr marL="922338" lvl="3" indent="-461963">
              <a:lnSpc>
                <a:spcPct val="120000"/>
              </a:lnSpc>
              <a:spcBef>
                <a:spcPts val="200"/>
              </a:spcBef>
              <a:buClr>
                <a:srgbClr val="000000"/>
              </a:buClr>
              <a:buSzPct val="100000"/>
              <a:buFont typeface="Arial" panose="020B0604020202020204" pitchFamily="34" charset="0"/>
              <a:buChar char="•"/>
              <a:defRPr sz="1500" b="1" spc="-1">
                <a:latin typeface="Times New Roman"/>
                <a:ea typeface="Times New Roman"/>
                <a:cs typeface="Times New Roman"/>
                <a:sym typeface="Times New Roman"/>
              </a:defRPr>
            </a:pPr>
            <a:r>
              <a:rPr lang="en-US" sz="2000" dirty="0">
                <a:latin typeface="Times New Roman" panose="02020603050405020304" pitchFamily="18" charset="0"/>
                <a:cs typeface="Times New Roman" panose="02020603050405020304" pitchFamily="18" charset="0"/>
              </a:rPr>
              <a:t>Thursday		AM1, AM2</a:t>
            </a:r>
          </a:p>
          <a:p>
            <a:pPr marL="0" indent="0">
              <a:buClr>
                <a:srgbClr val="000000"/>
              </a:buClr>
              <a:buSzPct val="100000"/>
            </a:pPr>
            <a:endParaRPr lang="en-US" sz="2000" dirty="0">
              <a:latin typeface="Times New Roman" panose="02020603050405020304" pitchFamily="18" charset="0"/>
              <a:cs typeface="Times New Roman" panose="02020603050405020304" pitchFamily="18" charset="0"/>
            </a:endParaRPr>
          </a:p>
          <a:p>
            <a:pPr>
              <a:buClr>
                <a:srgbClr val="000000"/>
              </a:buClr>
              <a:buSzPct val="100000"/>
              <a:buFont typeface="Arial"/>
              <a:buChar char="•"/>
            </a:pPr>
            <a:r>
              <a:rPr lang="en-US" sz="2000" dirty="0">
                <a:latin typeface="Times New Roman" panose="02020603050405020304" pitchFamily="18" charset="0"/>
                <a:cs typeface="Times New Roman" panose="02020603050405020304" pitchFamily="18" charset="0"/>
              </a:rPr>
              <a:t>Our goal this week is to begin comment resolution.</a:t>
            </a:r>
          </a:p>
          <a:p>
            <a:pPr>
              <a:buClr>
                <a:srgbClr val="000000"/>
              </a:buClr>
              <a:buSzPct val="100000"/>
              <a:buFont typeface="Arial"/>
              <a:buChar char="•"/>
            </a:pPr>
            <a:r>
              <a:rPr lang="en-US" sz="2000" dirty="0">
                <a:latin typeface="Times New Roman" panose="02020603050405020304" pitchFamily="18" charset="0"/>
                <a:cs typeface="Times New Roman" panose="02020603050405020304" pitchFamily="18" charset="0"/>
              </a:rPr>
              <a:t>We are continuing a PAR title update.</a:t>
            </a:r>
          </a:p>
          <a:p>
            <a:pPr>
              <a:buClr>
                <a:srgbClr val="000000"/>
              </a:buClr>
              <a:buSzPct val="100000"/>
              <a:buFont typeface="Arial"/>
              <a:buChar char="•"/>
            </a:pPr>
            <a:r>
              <a:rPr lang="en-US" sz="2000" dirty="0">
                <a:latin typeface="Times New Roman" panose="02020603050405020304" pitchFamily="18" charset="0"/>
                <a:cs typeface="Times New Roman" panose="02020603050405020304" pitchFamily="18" charset="0"/>
              </a:rPr>
              <a:t>We are due for an MDR on Draft 2.0.  Volunteers are needed – please let me know if you are interested.</a:t>
            </a:r>
          </a:p>
          <a:p>
            <a:pPr>
              <a:buClr>
                <a:srgbClr val="000000"/>
              </a:buClr>
              <a:buSzPct val="100000"/>
              <a:buFont typeface="Arial"/>
              <a:buChar char="•"/>
            </a:pPr>
            <a:endParaRPr lang="en-US" sz="2000" dirty="0">
              <a:latin typeface="Times New Roman" panose="02020603050405020304" pitchFamily="18" charset="0"/>
              <a:cs typeface="Times New Roman" panose="02020603050405020304" pitchFamily="18" charset="0"/>
            </a:endParaRPr>
          </a:p>
          <a:p>
            <a:pPr>
              <a:buClr>
                <a:srgbClr val="000000"/>
              </a:buClr>
              <a:buSzPct val="100000"/>
              <a:buFont typeface="Arial"/>
              <a:buChar char="•"/>
            </a:pPr>
            <a:r>
              <a:rPr sz="2000" dirty="0">
                <a:latin typeface="Times New Roman" panose="02020603050405020304" pitchFamily="18" charset="0"/>
                <a:cs typeface="Times New Roman" panose="02020603050405020304" pitchFamily="18" charset="0"/>
              </a:rPr>
              <a:t>The agenda </a:t>
            </a:r>
            <a:r>
              <a:rPr lang="en-US" sz="2000" dirty="0">
                <a:latin typeface="Times New Roman" panose="02020603050405020304" pitchFamily="18" charset="0"/>
                <a:cs typeface="Times New Roman" panose="02020603050405020304" pitchFamily="18" charset="0"/>
              </a:rPr>
              <a:t>is </a:t>
            </a:r>
            <a:r>
              <a:rPr sz="2000" dirty="0">
                <a:latin typeface="Times New Roman" panose="02020603050405020304" pitchFamily="18" charset="0"/>
                <a:cs typeface="Times New Roman" panose="02020603050405020304" pitchFamily="18" charset="0"/>
              </a:rPr>
              <a:t>available as 802.11-2</a:t>
            </a:r>
            <a:r>
              <a:rPr lang="en-US" sz="2000" dirty="0">
                <a:latin typeface="Times New Roman" panose="02020603050405020304" pitchFamily="18" charset="0"/>
                <a:cs typeface="Times New Roman" panose="02020603050405020304" pitchFamily="18" charset="0"/>
              </a:rPr>
              <a:t>5/1441r1.</a:t>
            </a:r>
          </a:p>
        </p:txBody>
      </p:sp>
      <p:sp>
        <p:nvSpPr>
          <p:cNvPr id="2" name="Footer Placeholder 1">
            <a:extLst>
              <a:ext uri="{FF2B5EF4-FFF2-40B4-BE49-F238E27FC236}">
                <a16:creationId xmlns:a16="http://schemas.microsoft.com/office/drawing/2014/main" id="{D1E66397-4558-E254-97C8-1531EA390922}"/>
              </a:ext>
            </a:extLst>
          </p:cNvPr>
          <p:cNvSpPr>
            <a:spLocks noGrp="1"/>
          </p:cNvSpPr>
          <p:nvPr>
            <p:ph type="ftr" idx="11"/>
          </p:nvPr>
        </p:nvSpPr>
        <p:spPr/>
        <p:txBody>
          <a:bodyPr/>
          <a:lstStyle/>
          <a:p>
            <a:r>
              <a:rPr lang="en-GB"/>
              <a:t>Carol Ansley, Cox</a:t>
            </a:r>
          </a:p>
        </p:txBody>
      </p:sp>
      <p:sp>
        <p:nvSpPr>
          <p:cNvPr id="3" name="Slide Number Placeholder 2">
            <a:extLst>
              <a:ext uri="{FF2B5EF4-FFF2-40B4-BE49-F238E27FC236}">
                <a16:creationId xmlns:a16="http://schemas.microsoft.com/office/drawing/2014/main" id="{EAF1DED2-E55F-EE96-999C-712A1E747520}"/>
              </a:ext>
            </a:extLst>
          </p:cNvPr>
          <p:cNvSpPr>
            <a:spLocks noGrp="1"/>
          </p:cNvSpPr>
          <p:nvPr>
            <p:ph type="sldNum" idx="12"/>
          </p:nvPr>
        </p:nvSpPr>
        <p:spPr/>
        <p:txBody>
          <a:bodyPr/>
          <a:lstStyle/>
          <a:p>
            <a:r>
              <a:rPr lang="en-GB"/>
              <a:t>Slide </a:t>
            </a:r>
            <a:fld id="{F5D8E26B-7BCF-4D25-9C89-0168A6618F18}" type="slidenum">
              <a:rPr lang="en-GB" smtClean="0"/>
              <a:pPr/>
              <a:t>17</a:t>
            </a:fld>
            <a:endParaRPr lang="en-GB"/>
          </a:p>
        </p:txBody>
      </p:sp>
      <p:sp>
        <p:nvSpPr>
          <p:cNvPr id="4" name="Date Placeholder 3">
            <a:extLst>
              <a:ext uri="{FF2B5EF4-FFF2-40B4-BE49-F238E27FC236}">
                <a16:creationId xmlns:a16="http://schemas.microsoft.com/office/drawing/2014/main" id="{95CE98F6-2C70-537F-93AD-4D384E736A8E}"/>
              </a:ext>
            </a:extLst>
          </p:cNvPr>
          <p:cNvSpPr>
            <a:spLocks noGrp="1"/>
          </p:cNvSpPr>
          <p:nvPr>
            <p:ph type="dt" idx="10"/>
          </p:nvPr>
        </p:nvSpPr>
        <p:spPr/>
        <p:txBody>
          <a:bodyPr/>
          <a:lstStyle/>
          <a:p>
            <a:r>
              <a:rPr lang="en-US"/>
              <a:t>September 2025</a:t>
            </a:r>
            <a:endParaRPr lang="en-GB"/>
          </a:p>
        </p:txBody>
      </p:sp>
    </p:spTree>
    <p:extLst>
      <p:ext uri="{BB962C8B-B14F-4D97-AF65-F5344CB8AC3E}">
        <p14:creationId xmlns:p14="http://schemas.microsoft.com/office/powerpoint/2010/main" val="20961777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E040B57-1D93-4ECB-AF79-BC87E3270092}"/>
              </a:ext>
            </a:extLst>
          </p:cNvPr>
          <p:cNvSpPr>
            <a:spLocks noGrp="1"/>
          </p:cNvSpPr>
          <p:nvPr>
            <p:ph type="title"/>
          </p:nvPr>
        </p:nvSpPr>
        <p:spPr>
          <a:xfrm>
            <a:off x="914401" y="685801"/>
            <a:ext cx="10361084" cy="1065213"/>
          </a:xfrm>
        </p:spPr>
        <p:txBody>
          <a:bodyPr/>
          <a:lstStyle/>
          <a:p>
            <a:r>
              <a:rPr lang="en-US" dirty="0">
                <a:solidFill>
                  <a:schemeClr val="tx1"/>
                </a:solidFill>
              </a:rPr>
              <a:t>TGbn (Ultra High Reliability)</a:t>
            </a:r>
          </a:p>
        </p:txBody>
      </p:sp>
      <p:sp>
        <p:nvSpPr>
          <p:cNvPr id="8" name="Content Placeholder 7">
            <a:extLst>
              <a:ext uri="{FF2B5EF4-FFF2-40B4-BE49-F238E27FC236}">
                <a16:creationId xmlns:a16="http://schemas.microsoft.com/office/drawing/2014/main" id="{20D889CA-1380-4761-BDD5-F60F94A58849}"/>
              </a:ext>
            </a:extLst>
          </p:cNvPr>
          <p:cNvSpPr>
            <a:spLocks noGrp="1"/>
          </p:cNvSpPr>
          <p:nvPr>
            <p:ph idx="1"/>
          </p:nvPr>
        </p:nvSpPr>
        <p:spPr>
          <a:xfrm>
            <a:off x="914400" y="1600200"/>
            <a:ext cx="10361613" cy="4875214"/>
          </a:xfrm>
        </p:spPr>
        <p:txBody>
          <a:bodyPr/>
          <a:lstStyle/>
          <a:p>
            <a:pPr>
              <a:buFont typeface="Arial" panose="020B0604020202020204" pitchFamily="34" charset="0"/>
              <a:buChar char="•"/>
            </a:pPr>
            <a:r>
              <a:rPr lang="en-US" dirty="0"/>
              <a:t>Since the July plenary</a:t>
            </a:r>
          </a:p>
          <a:p>
            <a:pPr marL="800100" lvl="1" indent="-342900">
              <a:buFont typeface="Arial" panose="020B0604020202020204" pitchFamily="34" charset="0"/>
              <a:buChar char="•"/>
            </a:pPr>
            <a:r>
              <a:rPr lang="en-US" dirty="0">
                <a:solidFill>
                  <a:schemeClr val="tx1"/>
                </a:solidFill>
              </a:rPr>
              <a:t>Held 3 MAC telcos (</a:t>
            </a:r>
            <a:r>
              <a:rPr lang="en-US" dirty="0">
                <a:solidFill>
                  <a:schemeClr val="tx1"/>
                </a:solidFill>
                <a:hlinkClick r:id="rId2"/>
              </a:rPr>
              <a:t>25/1434r7</a:t>
            </a:r>
            <a:r>
              <a:rPr lang="en-US" dirty="0">
                <a:solidFill>
                  <a:schemeClr val="tx1"/>
                </a:solidFill>
              </a:rPr>
              <a:t>) and 3-day MAC ad-hoc in San Diego (</a:t>
            </a:r>
            <a:r>
              <a:rPr lang="en-US" dirty="0">
                <a:solidFill>
                  <a:schemeClr val="tx1"/>
                </a:solidFill>
                <a:hlinkClick r:id="rId3"/>
              </a:rPr>
              <a:t>25/</a:t>
            </a:r>
            <a:r>
              <a:rPr lang="en-US" dirty="0">
                <a:solidFill>
                  <a:srgbClr val="FF0000"/>
                </a:solidFill>
                <a:hlinkClick r:id="rId3"/>
              </a:rPr>
              <a:t>1436r11</a:t>
            </a:r>
            <a:r>
              <a:rPr lang="en-US" dirty="0">
                <a:solidFill>
                  <a:schemeClr val="tx1"/>
                </a:solidFill>
              </a:rPr>
              <a:t>)</a:t>
            </a:r>
          </a:p>
          <a:p>
            <a:pPr marL="1200150" lvl="2" indent="-285750">
              <a:buFont typeface="Arial" panose="020B0604020202020204" pitchFamily="34" charset="0"/>
              <a:buChar char="•"/>
            </a:pPr>
            <a:r>
              <a:rPr lang="en-US">
                <a:solidFill>
                  <a:schemeClr val="tx1"/>
                </a:solidFill>
              </a:rPr>
              <a:t>Discussed ~90 </a:t>
            </a:r>
            <a:r>
              <a:rPr lang="en-US" dirty="0">
                <a:solidFill>
                  <a:schemeClr val="tx1"/>
                </a:solidFill>
              </a:rPr>
              <a:t>technical submissions on a variety of MAC topics</a:t>
            </a:r>
            <a:endParaRPr lang="en-US" dirty="0"/>
          </a:p>
          <a:p>
            <a:pPr marL="1657350" lvl="3" indent="-285750">
              <a:buFont typeface="Arial" panose="020B0604020202020204" pitchFamily="34" charset="0"/>
              <a:buChar char="•"/>
            </a:pPr>
            <a:r>
              <a:rPr lang="en-US" dirty="0"/>
              <a:t>Roaming, NPCA, DPS, MAP, C-rTWT, AP PS, P-EDCA, C-TDMA, CBF, DSO, ELR, DBE, Link Reconfiguration, Critical Updates, P2P, DUO, M-BSSID, etc.</a:t>
            </a:r>
          </a:p>
          <a:p>
            <a:pPr marL="1371600" lvl="3" indent="0"/>
            <a:endParaRPr lang="en-US" dirty="0"/>
          </a:p>
          <a:p>
            <a:pPr>
              <a:buFont typeface="Arial" panose="020B0604020202020204" pitchFamily="34" charset="0"/>
              <a:buChar char="•"/>
            </a:pPr>
            <a:r>
              <a:rPr lang="en-US" dirty="0">
                <a:solidFill>
                  <a:schemeClr val="tx1"/>
                </a:solidFill>
              </a:rPr>
              <a:t>Targets for September interim</a:t>
            </a:r>
          </a:p>
          <a:p>
            <a:pPr marL="800100" lvl="1" indent="-342900">
              <a:buFont typeface="Arial" panose="020B0604020202020204" pitchFamily="34" charset="0"/>
              <a:buChar char="•"/>
            </a:pPr>
            <a:r>
              <a:rPr lang="en-US" dirty="0"/>
              <a:t>Continue discussing technical submissions, and proposed draft texts (PDTs)</a:t>
            </a:r>
          </a:p>
          <a:p>
            <a:pPr marL="1200150" lvl="2" indent="-285750">
              <a:buFont typeface="Arial" panose="020B0604020202020204" pitchFamily="34" charset="0"/>
              <a:buChar char="•"/>
            </a:pPr>
            <a:r>
              <a:rPr lang="en-US" dirty="0">
                <a:solidFill>
                  <a:schemeClr val="tx1"/>
                </a:solidFill>
              </a:rPr>
              <a:t>~70 pending technical submissions (of which 3 PDTs) </a:t>
            </a:r>
          </a:p>
          <a:p>
            <a:pPr marL="800100" lvl="1">
              <a:buFont typeface="Arial" panose="020B0604020202020204" pitchFamily="34" charset="0"/>
              <a:buChar char="•"/>
            </a:pPr>
            <a:r>
              <a:rPr lang="en-US" dirty="0"/>
              <a:t>Instruct the TGbn editor to generate TGbn D1.1.</a:t>
            </a:r>
          </a:p>
          <a:p>
            <a:pPr marL="514350" lvl="1" indent="0"/>
            <a:endParaRPr lang="en-US" dirty="0"/>
          </a:p>
          <a:p>
            <a:pPr>
              <a:buFont typeface="Arial" panose="020B0604020202020204" pitchFamily="34" charset="0"/>
              <a:buChar char="•"/>
            </a:pPr>
            <a:r>
              <a:rPr lang="en-US" dirty="0"/>
              <a:t>Agenda is available in </a:t>
            </a:r>
            <a:r>
              <a:rPr lang="en-US" dirty="0">
                <a:solidFill>
                  <a:srgbClr val="CCCCFF"/>
                </a:solidFill>
                <a:hlinkClick r:id="rId4">
                  <a:extLst>
                    <a:ext uri="{A12FA001-AC4F-418D-AE19-62706E023703}">
                      <ahyp:hlinkClr xmlns:ahyp="http://schemas.microsoft.com/office/drawing/2018/hyperlinkcolor" val="tx"/>
                    </a:ext>
                  </a:extLst>
                </a:hlinkClick>
              </a:rPr>
              <a:t>11-25/1432r1</a:t>
            </a:r>
            <a:r>
              <a:rPr lang="en-US" dirty="0"/>
              <a:t>.</a:t>
            </a:r>
            <a:endParaRPr lang="en-US" dirty="0">
              <a:solidFill>
                <a:srgbClr val="CCCCFF"/>
              </a:solidFill>
            </a:endParaRPr>
          </a:p>
        </p:txBody>
      </p:sp>
      <p:sp>
        <p:nvSpPr>
          <p:cNvPr id="2" name="Footer Placeholder 1">
            <a:extLst>
              <a:ext uri="{FF2B5EF4-FFF2-40B4-BE49-F238E27FC236}">
                <a16:creationId xmlns:a16="http://schemas.microsoft.com/office/drawing/2014/main" id="{1EBF4CD7-8E2F-A991-193A-20A39014E051}"/>
              </a:ext>
            </a:extLst>
          </p:cNvPr>
          <p:cNvSpPr>
            <a:spLocks noGrp="1"/>
          </p:cNvSpPr>
          <p:nvPr>
            <p:ph type="ftr" idx="14"/>
          </p:nvPr>
        </p:nvSpPr>
        <p:spPr/>
        <p:txBody>
          <a:bodyPr/>
          <a:lstStyle/>
          <a:p>
            <a:r>
              <a:rPr lang="en-GB"/>
              <a:t>Alfred Asterjadhi, Qualcomm</a:t>
            </a:r>
            <a:endParaRPr lang="en-GB" dirty="0"/>
          </a:p>
        </p:txBody>
      </p:sp>
      <p:sp>
        <p:nvSpPr>
          <p:cNvPr id="3" name="Slide Number Placeholder 2">
            <a:extLst>
              <a:ext uri="{FF2B5EF4-FFF2-40B4-BE49-F238E27FC236}">
                <a16:creationId xmlns:a16="http://schemas.microsoft.com/office/drawing/2014/main" id="{0B6AEC35-C629-B36C-8888-7D5444B2CB4F}"/>
              </a:ext>
            </a:extLst>
          </p:cNvPr>
          <p:cNvSpPr>
            <a:spLocks noGrp="1"/>
          </p:cNvSpPr>
          <p:nvPr>
            <p:ph type="sldNum" idx="12"/>
          </p:nvPr>
        </p:nvSpPr>
        <p:spPr/>
        <p:txBody>
          <a:bodyPr/>
          <a:lstStyle/>
          <a:p>
            <a:r>
              <a:rPr lang="en-GB"/>
              <a:t>Slide </a:t>
            </a:r>
            <a:fld id="{440F5867-744E-4AA6-B0ED-4C44D2DFBB7B}" type="slidenum">
              <a:rPr lang="en-GB" smtClean="0"/>
              <a:pPr/>
              <a:t>18</a:t>
            </a:fld>
            <a:endParaRPr lang="en-GB" dirty="0"/>
          </a:p>
        </p:txBody>
      </p:sp>
      <p:sp>
        <p:nvSpPr>
          <p:cNvPr id="9" name="Date Placeholder 8">
            <a:extLst>
              <a:ext uri="{FF2B5EF4-FFF2-40B4-BE49-F238E27FC236}">
                <a16:creationId xmlns:a16="http://schemas.microsoft.com/office/drawing/2014/main" id="{3FDA0260-AAF6-FA4F-ABAE-87479DA613F0}"/>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855059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1ACE5-785B-EC0B-5471-23CDEFFFFEFD}"/>
              </a:ext>
            </a:extLst>
          </p:cNvPr>
          <p:cNvSpPr>
            <a:spLocks noGrp="1"/>
          </p:cNvSpPr>
          <p:nvPr>
            <p:ph type="title"/>
          </p:nvPr>
        </p:nvSpPr>
        <p:spPr>
          <a:xfrm>
            <a:off x="914401" y="685801"/>
            <a:ext cx="10361084" cy="1065213"/>
          </a:xfrm>
        </p:spPr>
        <p:txBody>
          <a:bodyPr/>
          <a:lstStyle/>
          <a:p>
            <a:r>
              <a:rPr lang="en-US" dirty="0" err="1">
                <a:solidFill>
                  <a:schemeClr val="tx1"/>
                </a:solidFill>
              </a:rPr>
              <a:t>TGbn</a:t>
            </a:r>
            <a:r>
              <a:rPr lang="en-US" dirty="0">
                <a:solidFill>
                  <a:schemeClr val="tx1"/>
                </a:solidFill>
              </a:rPr>
              <a:t> September F2F Schedule</a:t>
            </a:r>
          </a:p>
        </p:txBody>
      </p:sp>
      <p:graphicFrame>
        <p:nvGraphicFramePr>
          <p:cNvPr id="3" name="Table 2">
            <a:extLst>
              <a:ext uri="{FF2B5EF4-FFF2-40B4-BE49-F238E27FC236}">
                <a16:creationId xmlns:a16="http://schemas.microsoft.com/office/drawing/2014/main" id="{AB30B99B-7736-D3DB-CFE4-73396621B438}"/>
              </a:ext>
            </a:extLst>
          </p:cNvPr>
          <p:cNvGraphicFramePr>
            <a:graphicFrameLocks noGrp="1"/>
          </p:cNvGraphicFramePr>
          <p:nvPr>
            <p:extLst>
              <p:ext uri="{D42A27DB-BD31-4B8C-83A1-F6EECF244321}">
                <p14:modId xmlns:p14="http://schemas.microsoft.com/office/powerpoint/2010/main" val="2897620244"/>
              </p:ext>
            </p:extLst>
          </p:nvPr>
        </p:nvGraphicFramePr>
        <p:xfrm>
          <a:off x="2362200" y="2007454"/>
          <a:ext cx="7016939" cy="3291840"/>
        </p:xfrm>
        <a:graphic>
          <a:graphicData uri="http://schemas.openxmlformats.org/drawingml/2006/table">
            <a:tbl>
              <a:tblPr firstRow="1" bandRow="1">
                <a:tableStyleId>{5940675A-B579-460E-94D1-54222C63F5DA}</a:tableStyleId>
              </a:tblPr>
              <a:tblGrid>
                <a:gridCol w="849567">
                  <a:extLst>
                    <a:ext uri="{9D8B030D-6E8A-4147-A177-3AD203B41FA5}">
                      <a16:colId xmlns:a16="http://schemas.microsoft.com/office/drawing/2014/main" val="20000"/>
                    </a:ext>
                  </a:extLst>
                </a:gridCol>
                <a:gridCol w="1541843">
                  <a:extLst>
                    <a:ext uri="{9D8B030D-6E8A-4147-A177-3AD203B41FA5}">
                      <a16:colId xmlns:a16="http://schemas.microsoft.com/office/drawing/2014/main" val="20001"/>
                    </a:ext>
                  </a:extLst>
                </a:gridCol>
                <a:gridCol w="1541843">
                  <a:extLst>
                    <a:ext uri="{9D8B030D-6E8A-4147-A177-3AD203B41FA5}">
                      <a16:colId xmlns:a16="http://schemas.microsoft.com/office/drawing/2014/main" val="20002"/>
                    </a:ext>
                  </a:extLst>
                </a:gridCol>
                <a:gridCol w="1541843">
                  <a:extLst>
                    <a:ext uri="{9D8B030D-6E8A-4147-A177-3AD203B41FA5}">
                      <a16:colId xmlns:a16="http://schemas.microsoft.com/office/drawing/2014/main" val="20004"/>
                    </a:ext>
                  </a:extLst>
                </a:gridCol>
                <a:gridCol w="1541843">
                  <a:extLst>
                    <a:ext uri="{9D8B030D-6E8A-4147-A177-3AD203B41FA5}">
                      <a16:colId xmlns:a16="http://schemas.microsoft.com/office/drawing/2014/main" val="20006"/>
                    </a:ext>
                  </a:extLst>
                </a:gridCol>
              </a:tblGrid>
              <a:tr h="342846">
                <a:tc>
                  <a:txBody>
                    <a:bodyPr/>
                    <a:lstStyle/>
                    <a:p>
                      <a:pPr algn="ctr"/>
                      <a:endParaRPr lang="en-US" b="1" dirty="0"/>
                    </a:p>
                  </a:txBody>
                  <a:tcPr/>
                </a:tc>
                <a:tc>
                  <a:txBody>
                    <a:bodyPr/>
                    <a:lstStyle/>
                    <a:p>
                      <a:pPr algn="ctr"/>
                      <a:r>
                        <a:rPr lang="en-US" b="1" dirty="0"/>
                        <a:t>Monday</a:t>
                      </a:r>
                    </a:p>
                  </a:txBody>
                  <a:tcPr/>
                </a:tc>
                <a:tc>
                  <a:txBody>
                    <a:bodyPr/>
                    <a:lstStyle/>
                    <a:p>
                      <a:pPr algn="ctr"/>
                      <a:r>
                        <a:rPr lang="en-US" b="1" dirty="0"/>
                        <a:t>Tuesday</a:t>
                      </a:r>
                    </a:p>
                  </a:txBody>
                  <a:tcPr/>
                </a:tc>
                <a:tc>
                  <a:txBody>
                    <a:bodyPr/>
                    <a:lstStyle/>
                    <a:p>
                      <a:pPr algn="ctr"/>
                      <a:r>
                        <a:rPr lang="en-US" b="1" dirty="0"/>
                        <a:t>Wednesday</a:t>
                      </a:r>
                    </a:p>
                  </a:txBody>
                  <a:tcPr/>
                </a:tc>
                <a:tc>
                  <a:txBody>
                    <a:bodyPr/>
                    <a:lstStyle/>
                    <a:p>
                      <a:pPr algn="ctr"/>
                      <a:r>
                        <a:rPr lang="en-US" b="1" dirty="0"/>
                        <a:t>Thursday</a:t>
                      </a:r>
                    </a:p>
                  </a:txBody>
                  <a:tcPr/>
                </a:tc>
                <a:extLst>
                  <a:ext uri="{0D108BD9-81ED-4DB2-BD59-A6C34878D82A}">
                    <a16:rowId xmlns:a16="http://schemas.microsoft.com/office/drawing/2014/main" val="10000"/>
                  </a:ext>
                </a:extLst>
              </a:tr>
              <a:tr h="340451">
                <a:tc>
                  <a:txBody>
                    <a:bodyPr/>
                    <a:lstStyle/>
                    <a:p>
                      <a:pPr algn="ctr"/>
                      <a:r>
                        <a:rPr lang="en-US" b="1" dirty="0"/>
                        <a:t>AM 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1">
                              <a:lumMod val="85000"/>
                            </a:schemeClr>
                          </a:solidFill>
                          <a:latin typeface="+mn-lt"/>
                          <a:ea typeface="+mn-ea"/>
                          <a:cs typeface="+mn-cs"/>
                        </a:rPr>
                        <a:t>Opening Plenary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bg1">
                              <a:lumMod val="85000"/>
                            </a:schemeClr>
                          </a:solidFill>
                        </a:rPr>
                        <a:t>WNG/</a:t>
                      </a:r>
                      <a:r>
                        <a:rPr lang="en-US" sz="1800" b="1" dirty="0" err="1">
                          <a:solidFill>
                            <a:schemeClr val="bg1">
                              <a:lumMod val="85000"/>
                            </a:schemeClr>
                          </a:solidFill>
                        </a:rPr>
                        <a:t>TGbq</a:t>
                      </a:r>
                      <a:endParaRPr lang="en-US" sz="1800" b="1" dirty="0">
                        <a:solidFill>
                          <a:schemeClr val="bg1">
                            <a:lumMod val="85000"/>
                          </a:schemeClr>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TGbn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[MAC]</a:t>
                      </a:r>
                    </a:p>
                  </a:txBody>
                  <a:tcPr/>
                </a:tc>
                <a:tc>
                  <a:txBody>
                    <a:bodyPr/>
                    <a:lstStyle/>
                    <a:p>
                      <a:pPr algn="ctr"/>
                      <a:r>
                        <a:rPr lang="en-US" sz="1800" b="1" dirty="0">
                          <a:solidFill>
                            <a:schemeClr val="tx1"/>
                          </a:solidFill>
                        </a:rPr>
                        <a:t>TGbn [PHY/MAC]</a:t>
                      </a:r>
                    </a:p>
                  </a:txBody>
                  <a:tcPr/>
                </a:tc>
                <a:extLst>
                  <a:ext uri="{0D108BD9-81ED-4DB2-BD59-A6C34878D82A}">
                    <a16:rowId xmlns:a16="http://schemas.microsoft.com/office/drawing/2014/main" val="10001"/>
                  </a:ext>
                </a:extLst>
              </a:tr>
              <a:tr h="396240">
                <a:tc>
                  <a:txBody>
                    <a:bodyPr/>
                    <a:lstStyle/>
                    <a:p>
                      <a:pPr algn="ctr"/>
                      <a:r>
                        <a:rPr lang="en-US" b="1" dirty="0"/>
                        <a:t>AM 2</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TGbn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TGbn [PHY/MAC]</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TGbn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[MAC]</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1">
                              <a:lumMod val="85000"/>
                            </a:schemeClr>
                          </a:solidFill>
                          <a:latin typeface="+mn-lt"/>
                          <a:ea typeface="+mn-ea"/>
                          <a:cs typeface="+mn-cs"/>
                        </a:rPr>
                        <a:t>TGbq</a:t>
                      </a:r>
                      <a:endParaRPr lang="en-US" sz="1800" b="1" dirty="0">
                        <a:solidFill>
                          <a:schemeClr val="tx1"/>
                        </a:solidFill>
                      </a:endParaRPr>
                    </a:p>
                  </a:txBody>
                  <a:tcPr/>
                </a:tc>
                <a:extLst>
                  <a:ext uri="{0D108BD9-81ED-4DB2-BD59-A6C34878D82A}">
                    <a16:rowId xmlns:a16="http://schemas.microsoft.com/office/drawing/2014/main" val="10002"/>
                  </a:ext>
                </a:extLst>
              </a:tr>
              <a:tr h="365759">
                <a:tc>
                  <a:txBody>
                    <a:bodyPr/>
                    <a:lstStyle/>
                    <a:p>
                      <a:pPr algn="ctr"/>
                      <a:r>
                        <a:rPr lang="en-US" b="1" dirty="0"/>
                        <a:t>PM 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1" dirty="0">
                        <a:solidFill>
                          <a:schemeClr val="tx1"/>
                        </a:solidFill>
                      </a:endParaRPr>
                    </a:p>
                  </a:txBody>
                  <a:tcPr/>
                </a:tc>
                <a:tc>
                  <a:txBody>
                    <a:bodyPr/>
                    <a:lstStyle/>
                    <a:p>
                      <a:pPr algn="ctr"/>
                      <a:r>
                        <a:rPr lang="en-US" sz="1800" b="1" kern="1200" dirty="0">
                          <a:solidFill>
                            <a:schemeClr val="bg1">
                              <a:lumMod val="85000"/>
                            </a:schemeClr>
                          </a:solidFill>
                          <a:latin typeface="+mn-lt"/>
                          <a:ea typeface="+mn-ea"/>
                          <a:cs typeface="+mn-cs"/>
                        </a:rPr>
                        <a:t>TGbq</a:t>
                      </a:r>
                      <a:endParaRPr lang="en-US" sz="1800" b="0" dirty="0">
                        <a:solidFill>
                          <a:schemeClr val="tx1"/>
                        </a:solidFill>
                      </a:endParaRPr>
                    </a:p>
                  </a:txBody>
                  <a:tcPr/>
                </a:tc>
                <a:tc>
                  <a:txBody>
                    <a:bodyPr/>
                    <a:lstStyle/>
                    <a:p>
                      <a:pPr algn="ctr"/>
                      <a:r>
                        <a:rPr lang="en-US" sz="1800" b="1" dirty="0">
                          <a:solidFill>
                            <a:schemeClr val="bg1">
                              <a:lumMod val="85000"/>
                            </a:schemeClr>
                          </a:solidFill>
                        </a:rPr>
                        <a:t>Mid-Week Plenary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bg1">
                              <a:lumMod val="85000"/>
                            </a:schemeClr>
                          </a:solidFill>
                          <a:latin typeface="+mn-lt"/>
                          <a:ea typeface="+mn-ea"/>
                          <a:cs typeface="+mn-cs"/>
                        </a:rPr>
                        <a:t>TGbq</a:t>
                      </a:r>
                      <a:endParaRPr lang="en-US" sz="1800" b="1" dirty="0">
                        <a:solidFill>
                          <a:schemeClr val="tx1"/>
                        </a:solidFill>
                      </a:endParaRPr>
                    </a:p>
                  </a:txBody>
                  <a:tcPr/>
                </a:tc>
                <a:extLst>
                  <a:ext uri="{0D108BD9-81ED-4DB2-BD59-A6C34878D82A}">
                    <a16:rowId xmlns:a16="http://schemas.microsoft.com/office/drawing/2014/main" val="10003"/>
                  </a:ext>
                </a:extLst>
              </a:tr>
              <a:tr h="365759">
                <a:tc>
                  <a:txBody>
                    <a:bodyPr/>
                    <a:lstStyle/>
                    <a:p>
                      <a:pPr algn="ctr"/>
                      <a:r>
                        <a:rPr lang="en-US" b="1" dirty="0"/>
                        <a:t>PM</a:t>
                      </a:r>
                      <a:r>
                        <a:rPr lang="en-US" b="1" baseline="0" dirty="0"/>
                        <a:t> 2</a:t>
                      </a:r>
                      <a:endParaRPr lang="en-US" b="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TGbn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[MAC]</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TGbn</a:t>
                      </a:r>
                      <a:endParaRPr lang="en-US" sz="1800" b="1" strike="sngStrike" dirty="0">
                        <a:solidFill>
                          <a:srgbClr val="FF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TGbn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rPr>
                        <a:t>TGbn</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1" dirty="0">
                        <a:solidFill>
                          <a:schemeClr val="tx1"/>
                        </a:solidFill>
                      </a:endParaRPr>
                    </a:p>
                  </a:txBody>
                  <a:tcPr/>
                </a:tc>
                <a:extLst>
                  <a:ext uri="{0D108BD9-81ED-4DB2-BD59-A6C34878D82A}">
                    <a16:rowId xmlns:a16="http://schemas.microsoft.com/office/drawing/2014/main" val="10004"/>
                  </a:ext>
                </a:extLst>
              </a:tr>
              <a:tr h="349405">
                <a:tc>
                  <a:txBody>
                    <a:bodyPr/>
                    <a:lstStyle/>
                    <a:p>
                      <a:pPr algn="ctr"/>
                      <a:r>
                        <a:rPr lang="en-US" b="1" dirty="0"/>
                        <a:t>EVE</a:t>
                      </a:r>
                    </a:p>
                  </a:txBody>
                  <a:tcPr/>
                </a:tc>
                <a:tc>
                  <a:txBody>
                    <a:bodyPr/>
                    <a:lstStyle/>
                    <a:p>
                      <a:pPr algn="ctr"/>
                      <a:endParaRPr lang="en-US" sz="1800" b="1" dirty="0">
                        <a:solidFill>
                          <a:schemeClr val="tx1"/>
                        </a:solidFill>
                      </a:endParaRPr>
                    </a:p>
                  </a:txBody>
                  <a:tcPr/>
                </a:tc>
                <a:tc>
                  <a:txBody>
                    <a:bodyPr/>
                    <a:lstStyle/>
                    <a:p>
                      <a:pPr algn="ctr"/>
                      <a:endParaRPr lang="en-US" sz="1800" b="1" strike="sngStrike" dirty="0">
                        <a:solidFill>
                          <a:srgbClr val="FF0000"/>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1" kern="1200" noProof="0" dirty="0">
                        <a:solidFill>
                          <a:schemeClr val="tx1"/>
                        </a:solidFill>
                        <a:latin typeface="+mn-lt"/>
                        <a:ea typeface="+mn-ea"/>
                        <a:cs typeface="+mn-cs"/>
                      </a:endParaRPr>
                    </a:p>
                  </a:txBody>
                  <a:tcPr/>
                </a:tc>
                <a:tc>
                  <a:txBody>
                    <a:bodyPr/>
                    <a:lstStyle/>
                    <a:p>
                      <a:pPr algn="ctr"/>
                      <a:endParaRPr lang="en-US" b="1" dirty="0">
                        <a:solidFill>
                          <a:schemeClr val="tx1"/>
                        </a:solidFill>
                      </a:endParaRPr>
                    </a:p>
                  </a:txBody>
                  <a:tcPr/>
                </a:tc>
                <a:extLst>
                  <a:ext uri="{0D108BD9-81ED-4DB2-BD59-A6C34878D82A}">
                    <a16:rowId xmlns:a16="http://schemas.microsoft.com/office/drawing/2014/main" val="10005"/>
                  </a:ext>
                </a:extLst>
              </a:tr>
            </a:tbl>
          </a:graphicData>
        </a:graphic>
      </p:graphicFrame>
      <p:sp>
        <p:nvSpPr>
          <p:cNvPr id="7" name="Footer Placeholder 6">
            <a:extLst>
              <a:ext uri="{FF2B5EF4-FFF2-40B4-BE49-F238E27FC236}">
                <a16:creationId xmlns:a16="http://schemas.microsoft.com/office/drawing/2014/main" id="{73906A66-70DA-0E03-BA33-64A292CD2AA3}"/>
              </a:ext>
            </a:extLst>
          </p:cNvPr>
          <p:cNvSpPr>
            <a:spLocks noGrp="1"/>
          </p:cNvSpPr>
          <p:nvPr>
            <p:ph type="ftr" idx="14"/>
          </p:nvPr>
        </p:nvSpPr>
        <p:spPr/>
        <p:txBody>
          <a:bodyPr/>
          <a:lstStyle/>
          <a:p>
            <a:r>
              <a:rPr lang="en-GB"/>
              <a:t>Alfred Asterjadhi, Qualcomm</a:t>
            </a:r>
            <a:endParaRPr lang="en-GB" dirty="0"/>
          </a:p>
        </p:txBody>
      </p:sp>
      <p:sp>
        <p:nvSpPr>
          <p:cNvPr id="8" name="Slide Number Placeholder 7">
            <a:extLst>
              <a:ext uri="{FF2B5EF4-FFF2-40B4-BE49-F238E27FC236}">
                <a16:creationId xmlns:a16="http://schemas.microsoft.com/office/drawing/2014/main" id="{60D87447-18B5-1573-8F37-C08C545963EA}"/>
              </a:ext>
            </a:extLst>
          </p:cNvPr>
          <p:cNvSpPr>
            <a:spLocks noGrp="1"/>
          </p:cNvSpPr>
          <p:nvPr>
            <p:ph type="sldNum" idx="12"/>
          </p:nvPr>
        </p:nvSpPr>
        <p:spPr/>
        <p:txBody>
          <a:bodyPr/>
          <a:lstStyle/>
          <a:p>
            <a:r>
              <a:rPr lang="en-GB"/>
              <a:t>Slide </a:t>
            </a:r>
            <a:fld id="{440F5867-744E-4AA6-B0ED-4C44D2DFBB7B}" type="slidenum">
              <a:rPr lang="en-GB" smtClean="0"/>
              <a:pPr/>
              <a:t>19</a:t>
            </a:fld>
            <a:endParaRPr lang="en-GB" dirty="0"/>
          </a:p>
        </p:txBody>
      </p:sp>
      <p:sp>
        <p:nvSpPr>
          <p:cNvPr id="9" name="Date Placeholder 8">
            <a:extLst>
              <a:ext uri="{FF2B5EF4-FFF2-40B4-BE49-F238E27FC236}">
                <a16:creationId xmlns:a16="http://schemas.microsoft.com/office/drawing/2014/main" id="{33565F25-DE01-66E4-B129-29E07C16FF55}"/>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440626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idx="1"/>
          </p:nvPr>
        </p:nvSpPr>
        <p:spPr>
          <a:xfrm>
            <a:off x="914401" y="2514600"/>
            <a:ext cx="10361084" cy="3960813"/>
          </a:xfrm>
          <a:ln/>
        </p:spPr>
        <p:txBody>
          <a:bodyPr numCol="2">
            <a:normAutofit fontScale="92500"/>
          </a:bodyPr>
          <a:lstStyle/>
          <a:p>
            <a:pPr>
              <a:buFont typeface="Arial" panose="020B0604020202020204" pitchFamily="34" charset="0"/>
              <a:buChar char="•"/>
            </a:pPr>
            <a:r>
              <a:rPr lang="en-US" altLang="en-US"/>
              <a:t>Editors Meeting
ANA
AIML SC (AI and ML)
ARC SC (Architecture)
Coex SC (Coexistence)
PAR Review SC
WNG SC (Wireless Next Generation)
JTC1 802 SC
TGmf (Maintenance)
TGbi (Enhanced Data Privacy)
TGbn (Ultra High Reliability)
TGbp (Ambient Power)
TGbq (Integrated mmWave)
TGbr (Enhanced Light Communications)
TGbt (Post Quantum Cryptography)
AUTO TIG (Automotive)
UCM TIG (Automotive)</a:t>
            </a:r>
            <a:endParaRPr lang="en-US" altLang="en-US" dirty="0"/>
          </a:p>
        </p:txBody>
      </p:sp>
      <p:sp>
        <p:nvSpPr>
          <p:cNvPr id="7" name="Rectangle 3"/>
          <p:cNvSpPr txBox="1">
            <a:spLocks noChangeArrowheads="1"/>
          </p:cNvSpPr>
          <p:nvPr/>
        </p:nvSpPr>
        <p:spPr bwMode="auto">
          <a:xfrm>
            <a:off x="929217" y="1524000"/>
            <a:ext cx="10346268" cy="83820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Tx/>
              <a:buNone/>
            </a:pPr>
            <a:r>
              <a:rPr lang="en-GB" altLang="en-US" kern="0"/>
              <a:t>This presentation contains the IEEE 802.11 WG snapshot slides for the September 2025 session:</a:t>
            </a:r>
            <a:endParaRPr lang="en-US" altLang="en-US" kern="0" dirty="0"/>
          </a:p>
        </p:txBody>
      </p:sp>
      <p:sp>
        <p:nvSpPr>
          <p:cNvPr id="4" name="Footer Placeholder 3">
            <a:extLst>
              <a:ext uri="{FF2B5EF4-FFF2-40B4-BE49-F238E27FC236}">
                <a16:creationId xmlns:a16="http://schemas.microsoft.com/office/drawing/2014/main" id="{E5CA9677-3F1E-E1F6-098D-E9E653DBA1E7}"/>
              </a:ext>
            </a:extLst>
          </p:cNvPr>
          <p:cNvSpPr>
            <a:spLocks noGrp="1"/>
          </p:cNvSpPr>
          <p:nvPr>
            <p:ph type="ftr" idx="14"/>
          </p:nvPr>
        </p:nvSpPr>
        <p:spPr/>
        <p:txBody>
          <a:bodyPr/>
          <a:lstStyle/>
          <a:p>
            <a:r>
              <a:rPr lang="en-GB"/>
              <a:t>Stephen McCann, Huawei</a:t>
            </a:r>
            <a:endParaRPr lang="en-GB" dirty="0"/>
          </a:p>
        </p:txBody>
      </p:sp>
      <p:sp>
        <p:nvSpPr>
          <p:cNvPr id="5" name="Slide Number Placeholder 4">
            <a:extLst>
              <a:ext uri="{FF2B5EF4-FFF2-40B4-BE49-F238E27FC236}">
                <a16:creationId xmlns:a16="http://schemas.microsoft.com/office/drawing/2014/main" id="{C2D4DCB5-6D2D-E8AB-F3FD-7664E9ED78BF}"/>
              </a:ext>
            </a:extLst>
          </p:cNvPr>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6" name="Date Placeholder 5">
            <a:extLst>
              <a:ext uri="{FF2B5EF4-FFF2-40B4-BE49-F238E27FC236}">
                <a16:creationId xmlns:a16="http://schemas.microsoft.com/office/drawing/2014/main" id="{3E086E65-F3F5-4082-3D0C-A1DC014BC62D}"/>
              </a:ext>
            </a:extLst>
          </p:cNvPr>
          <p:cNvSpPr>
            <a:spLocks noGrp="1"/>
          </p:cNvSpPr>
          <p:nvPr>
            <p:ph type="dt" idx="15"/>
          </p:nvPr>
        </p:nvSpPr>
        <p:spPr/>
        <p:txBody>
          <a:bodyPr/>
          <a:lstStyle/>
          <a:p>
            <a:r>
              <a:rPr lang="en-US"/>
              <a:t>September 2025</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TGbp Snapshot for Sep 2025 IEEE 802 Interim</a:t>
            </a:r>
            <a:endParaRPr lang="zh-CN" altLang="en-US" dirty="0"/>
          </a:p>
        </p:txBody>
      </p:sp>
      <p:sp>
        <p:nvSpPr>
          <p:cNvPr id="7" name="Footer Placeholder 6">
            <a:extLst>
              <a:ext uri="{FF2B5EF4-FFF2-40B4-BE49-F238E27FC236}">
                <a16:creationId xmlns:a16="http://schemas.microsoft.com/office/drawing/2014/main" id="{DE456C2A-09C9-5AF5-DCE5-6D2EF1D5CF51}"/>
              </a:ext>
            </a:extLst>
          </p:cNvPr>
          <p:cNvSpPr>
            <a:spLocks noGrp="1"/>
          </p:cNvSpPr>
          <p:nvPr>
            <p:ph type="ftr" idx="14"/>
          </p:nvPr>
        </p:nvSpPr>
        <p:spPr/>
        <p:txBody>
          <a:bodyPr/>
          <a:lstStyle/>
          <a:p>
            <a:r>
              <a:rPr lang="en-GB"/>
              <a:t>Bo Sun, Sanechips</a:t>
            </a:r>
            <a:endParaRPr lang="en-GB" dirty="0"/>
          </a:p>
        </p:txBody>
      </p:sp>
      <p:sp>
        <p:nvSpPr>
          <p:cNvPr id="8" name="Slide Number Placeholder 7">
            <a:extLst>
              <a:ext uri="{FF2B5EF4-FFF2-40B4-BE49-F238E27FC236}">
                <a16:creationId xmlns:a16="http://schemas.microsoft.com/office/drawing/2014/main" id="{43B9032B-7547-F71D-BC02-E01D694132E6}"/>
              </a:ext>
            </a:extLst>
          </p:cNvPr>
          <p:cNvSpPr>
            <a:spLocks noGrp="1"/>
          </p:cNvSpPr>
          <p:nvPr>
            <p:ph type="sldNum" idx="12"/>
          </p:nvPr>
        </p:nvSpPr>
        <p:spPr/>
        <p:txBody>
          <a:bodyPr/>
          <a:lstStyle/>
          <a:p>
            <a:r>
              <a:rPr lang="en-GB"/>
              <a:t>Slide </a:t>
            </a:r>
            <a:fld id="{440F5867-744E-4AA6-B0ED-4C44D2DFBB7B}" type="slidenum">
              <a:rPr lang="en-GB" smtClean="0"/>
              <a:pPr/>
              <a:t>20</a:t>
            </a:fld>
            <a:endParaRPr lang="en-GB" dirty="0"/>
          </a:p>
        </p:txBody>
      </p:sp>
      <p:sp>
        <p:nvSpPr>
          <p:cNvPr id="10" name="Date Placeholder 9">
            <a:extLst>
              <a:ext uri="{FF2B5EF4-FFF2-40B4-BE49-F238E27FC236}">
                <a16:creationId xmlns:a16="http://schemas.microsoft.com/office/drawing/2014/main" id="{C0D73F02-9EC0-3D83-30DB-3D7748423800}"/>
              </a:ext>
            </a:extLst>
          </p:cNvPr>
          <p:cNvSpPr>
            <a:spLocks noGrp="1"/>
          </p:cNvSpPr>
          <p:nvPr>
            <p:ph type="dt" idx="15"/>
          </p:nvPr>
        </p:nvSpPr>
        <p:spPr/>
        <p:txBody>
          <a:bodyPr/>
          <a:lstStyle/>
          <a:p>
            <a:r>
              <a:rPr lang="en-US"/>
              <a:t>September 2025</a:t>
            </a:r>
            <a:endParaRPr lang="en-GB" dirty="0"/>
          </a:p>
        </p:txBody>
      </p:sp>
      <p:sp>
        <p:nvSpPr>
          <p:cNvPr id="11" name="内容占位符 2">
            <a:extLst>
              <a:ext uri="{FF2B5EF4-FFF2-40B4-BE49-F238E27FC236}">
                <a16:creationId xmlns:a16="http://schemas.microsoft.com/office/drawing/2014/main" id="{13E8915D-30AF-8AA5-CC74-EFEAB950353F}"/>
              </a:ext>
            </a:extLst>
          </p:cNvPr>
          <p:cNvSpPr>
            <a:spLocks noGrp="1"/>
          </p:cNvSpPr>
          <p:nvPr>
            <p:ph idx="1"/>
          </p:nvPr>
        </p:nvSpPr>
        <p:spPr>
          <a:xfrm>
            <a:off x="716915" y="1524000"/>
            <a:ext cx="10725150" cy="4904105"/>
          </a:xfrm>
        </p:spPr>
        <p:txBody>
          <a:bodyPr>
            <a:noAutofit/>
          </a:bodyPr>
          <a:lstStyle/>
          <a:p>
            <a:pPr marL="285750" indent="-285750">
              <a:buFont typeface="Arial" panose="020B0604020202020204" pitchFamily="34" charset="0"/>
              <a:buChar char="•"/>
            </a:pPr>
            <a:r>
              <a:rPr lang="en-US" altLang="en-GB" sz="1600" dirty="0"/>
              <a:t>4 </a:t>
            </a:r>
            <a:r>
              <a:rPr lang="en-US" altLang="en-GB" sz="1600" dirty="0" err="1"/>
              <a:t>TGbp</a:t>
            </a:r>
            <a:r>
              <a:rPr lang="en-US" altLang="en-GB" sz="1600" dirty="0"/>
              <a:t> teleconferences w</a:t>
            </a:r>
            <a:r>
              <a:rPr lang="en-US" altLang="zh-CN" sz="1600" dirty="0"/>
              <a:t>ere</a:t>
            </a:r>
            <a:r>
              <a:rPr lang="en-US" altLang="en-GB" sz="1600" dirty="0"/>
              <a:t> held since Jul plenary session for reviewing the updated SFD and spec skeleton, running pending SPs, and discussing PDTs and tech contributions, with the TC agenda included in </a:t>
            </a:r>
            <a:r>
              <a:rPr lang="en-US" altLang="en-GB" sz="1600" dirty="0">
                <a:hlinkClick r:id="rId3"/>
              </a:rPr>
              <a:t>11-25/1429r6</a:t>
            </a:r>
            <a:r>
              <a:rPr lang="en-US" altLang="en-GB" sz="1600" dirty="0"/>
              <a:t> and the TC minutes included in </a:t>
            </a:r>
            <a:r>
              <a:rPr lang="en-US" altLang="en-GB" sz="1600" dirty="0">
                <a:hlinkClick r:id="rId4"/>
              </a:rPr>
              <a:t>11-25/1470r3</a:t>
            </a:r>
            <a:r>
              <a:rPr lang="en-US" altLang="en-GB" sz="1600" dirty="0"/>
              <a:t> </a:t>
            </a:r>
          </a:p>
          <a:p>
            <a:pPr marL="285750" indent="-285750">
              <a:buFont typeface="Arial" panose="020B0604020202020204" pitchFamily="34" charset="0"/>
              <a:buChar char="•"/>
            </a:pPr>
            <a:r>
              <a:rPr lang="en-US" altLang="en-GB" sz="1600" dirty="0"/>
              <a:t>The 11bp PDT development is running in parallel with open tech solution discussion based on contributions. </a:t>
            </a:r>
          </a:p>
          <a:p>
            <a:pPr marL="285750" indent="-285750">
              <a:buFont typeface="Arial" panose="020B0604020202020204" pitchFamily="34" charset="0"/>
              <a:buChar char="•"/>
            </a:pPr>
            <a:r>
              <a:rPr lang="en-US" altLang="en-GB" sz="1600" dirty="0"/>
              <a:t>9 TGbp meetings are planned during the IEEE 802 Sep interim session, with a full meeting agenda included in the latest revision of 11-25/1430. </a:t>
            </a:r>
            <a:r>
              <a:rPr lang="en-US" altLang="en-GB" sz="1600" dirty="0">
                <a:sym typeface="+mn-ea"/>
              </a:rPr>
              <a:t>Notes, all TGbp meetings will be held in meeting room Queens 6.</a:t>
            </a:r>
          </a:p>
          <a:p>
            <a:pPr lvl="1" algn="l">
              <a:lnSpc>
                <a:spcPct val="100000"/>
              </a:lnSpc>
              <a:buSzTx/>
              <a:buFont typeface="Arial" panose="020B0604020202020204" pitchFamily="34" charset="0"/>
              <a:buChar char="•"/>
            </a:pPr>
            <a:endParaRPr lang="en-US" altLang="en-GB" sz="1400" dirty="0">
              <a:cs typeface="+mn-ea"/>
              <a:sym typeface="+mn-ea"/>
            </a:endParaRPr>
          </a:p>
          <a:p>
            <a:pPr lvl="1" algn="l">
              <a:lnSpc>
                <a:spcPct val="100000"/>
              </a:lnSpc>
              <a:buSzTx/>
              <a:buFont typeface="Arial" panose="020B0604020202020204" pitchFamily="34" charset="0"/>
              <a:buChar char="•"/>
            </a:pPr>
            <a:endParaRPr lang="en-US" altLang="en-GB" sz="1400" dirty="0">
              <a:cs typeface="+mn-ea"/>
              <a:sym typeface="+mn-ea"/>
            </a:endParaRPr>
          </a:p>
          <a:p>
            <a:pPr lvl="1" algn="l">
              <a:lnSpc>
                <a:spcPct val="100000"/>
              </a:lnSpc>
              <a:buSzTx/>
              <a:buFont typeface="Arial" panose="020B0604020202020204" pitchFamily="34" charset="0"/>
              <a:buChar char="•"/>
            </a:pPr>
            <a:endParaRPr lang="en-US" altLang="en-GB" sz="1400" dirty="0">
              <a:cs typeface="+mn-ea"/>
              <a:sym typeface="+mn-ea"/>
            </a:endParaRPr>
          </a:p>
          <a:p>
            <a:pPr lvl="1" algn="l">
              <a:lnSpc>
                <a:spcPct val="100000"/>
              </a:lnSpc>
              <a:buSzTx/>
              <a:buFont typeface="Arial" panose="020B0604020202020204" pitchFamily="34" charset="0"/>
              <a:buChar char="•"/>
            </a:pPr>
            <a:endParaRPr lang="en-US" altLang="en-GB" sz="1400" dirty="0">
              <a:cs typeface="+mn-ea"/>
              <a:sym typeface="+mn-ea"/>
            </a:endParaRPr>
          </a:p>
          <a:p>
            <a:pPr lvl="1" algn="l">
              <a:lnSpc>
                <a:spcPct val="100000"/>
              </a:lnSpc>
              <a:buSzTx/>
              <a:buFont typeface="Arial" panose="020B0604020202020204" pitchFamily="34" charset="0"/>
              <a:buChar char="•"/>
            </a:pPr>
            <a:endParaRPr lang="en-US" altLang="en-GB" sz="1400" dirty="0">
              <a:cs typeface="+mn-ea"/>
              <a:sym typeface="+mn-ea"/>
            </a:endParaRPr>
          </a:p>
          <a:p>
            <a:pPr lvl="1" algn="l">
              <a:lnSpc>
                <a:spcPct val="100000"/>
              </a:lnSpc>
              <a:buSzTx/>
              <a:buFont typeface="Arial" panose="020B0604020202020204" pitchFamily="34" charset="0"/>
              <a:buChar char="•"/>
            </a:pPr>
            <a:endParaRPr lang="en-US" altLang="en-GB" sz="1400" dirty="0">
              <a:cs typeface="+mn-ea"/>
              <a:sym typeface="+mn-ea"/>
            </a:endParaRPr>
          </a:p>
          <a:p>
            <a:pPr lvl="1" algn="l">
              <a:lnSpc>
                <a:spcPct val="100000"/>
              </a:lnSpc>
              <a:buSzTx/>
              <a:buFont typeface="Arial" panose="020B0604020202020204" pitchFamily="34" charset="0"/>
              <a:buChar char="•"/>
            </a:pPr>
            <a:endParaRPr lang="en-US" altLang="en-GB" sz="1400" dirty="0">
              <a:cs typeface="+mn-ea"/>
              <a:sym typeface="+mn-ea"/>
            </a:endParaRPr>
          </a:p>
          <a:p>
            <a:pPr lvl="1" algn="l">
              <a:lnSpc>
                <a:spcPct val="100000"/>
              </a:lnSpc>
              <a:buSzTx/>
              <a:buFont typeface="Arial" panose="020B0604020202020204" pitchFamily="34" charset="0"/>
              <a:buChar char="•"/>
            </a:pPr>
            <a:endParaRPr lang="en-US" altLang="en-GB" sz="1400" dirty="0">
              <a:cs typeface="+mn-ea"/>
              <a:sym typeface="+mn-ea"/>
            </a:endParaRPr>
          </a:p>
          <a:p>
            <a:pPr lvl="1" algn="l">
              <a:lnSpc>
                <a:spcPct val="100000"/>
              </a:lnSpc>
              <a:buSzTx/>
              <a:buFont typeface="Arial" panose="020B0604020202020204" pitchFamily="34" charset="0"/>
              <a:buChar char="•"/>
            </a:pPr>
            <a:endParaRPr lang="en-US" altLang="en-GB" sz="1400" dirty="0">
              <a:cs typeface="+mn-ea"/>
              <a:sym typeface="+mn-ea"/>
            </a:endParaRPr>
          </a:p>
          <a:p>
            <a:pPr marL="0" indent="0"/>
            <a:r>
              <a:rPr lang="en-US" altLang="en-GB" sz="1600" dirty="0"/>
              <a:t>Goal for TGbp meetings in this week: </a:t>
            </a:r>
          </a:p>
          <a:p>
            <a:pPr marL="742950" lvl="1" indent="-285750">
              <a:buFont typeface="Arial" panose="020B0604020202020204" pitchFamily="34" charset="0"/>
              <a:buChar char="•"/>
            </a:pPr>
            <a:r>
              <a:rPr lang="en-US" altLang="en-GB" sz="1400" dirty="0"/>
              <a:t>PDT development, and open technical discussion to improve SFD documents based on consensus</a:t>
            </a:r>
          </a:p>
        </p:txBody>
      </p:sp>
      <p:graphicFrame>
        <p:nvGraphicFramePr>
          <p:cNvPr id="13" name="表格 8">
            <a:extLst>
              <a:ext uri="{FF2B5EF4-FFF2-40B4-BE49-F238E27FC236}">
                <a16:creationId xmlns:a16="http://schemas.microsoft.com/office/drawing/2014/main" id="{C2DCBBB6-42CE-B05A-990E-A52611AF19BC}"/>
              </a:ext>
            </a:extLst>
          </p:cNvPr>
          <p:cNvGraphicFramePr/>
          <p:nvPr>
            <p:custDataLst>
              <p:tags r:id="rId1"/>
            </p:custDataLst>
            <p:extLst>
              <p:ext uri="{D42A27DB-BD31-4B8C-83A1-F6EECF244321}">
                <p14:modId xmlns:p14="http://schemas.microsoft.com/office/powerpoint/2010/main" val="1219221083"/>
              </p:ext>
            </p:extLst>
          </p:nvPr>
        </p:nvGraphicFramePr>
        <p:xfrm>
          <a:off x="2190097" y="3200400"/>
          <a:ext cx="7999095" cy="2560320"/>
        </p:xfrm>
        <a:graphic>
          <a:graphicData uri="http://schemas.openxmlformats.org/drawingml/2006/table">
            <a:tbl>
              <a:tblPr firstRow="1" bandRow="1">
                <a:tableStyleId>{00A15C55-8517-42AA-B614-E9B94910E393}</a:tableStyleId>
              </a:tblPr>
              <a:tblGrid>
                <a:gridCol w="1530304">
                  <a:extLst>
                    <a:ext uri="{9D8B030D-6E8A-4147-A177-3AD203B41FA5}">
                      <a16:colId xmlns:a16="http://schemas.microsoft.com/office/drawing/2014/main" val="20000"/>
                    </a:ext>
                  </a:extLst>
                </a:gridCol>
                <a:gridCol w="1628523">
                  <a:extLst>
                    <a:ext uri="{9D8B030D-6E8A-4147-A177-3AD203B41FA5}">
                      <a16:colId xmlns:a16="http://schemas.microsoft.com/office/drawing/2014/main" val="20001"/>
                    </a:ext>
                  </a:extLst>
                </a:gridCol>
                <a:gridCol w="1049990">
                  <a:extLst>
                    <a:ext uri="{9D8B030D-6E8A-4147-A177-3AD203B41FA5}">
                      <a16:colId xmlns:a16="http://schemas.microsoft.com/office/drawing/2014/main" val="20002"/>
                    </a:ext>
                  </a:extLst>
                </a:gridCol>
                <a:gridCol w="1230373">
                  <a:extLst>
                    <a:ext uri="{9D8B030D-6E8A-4147-A177-3AD203B41FA5}">
                      <a16:colId xmlns:a16="http://schemas.microsoft.com/office/drawing/2014/main" val="20003"/>
                    </a:ext>
                  </a:extLst>
                </a:gridCol>
                <a:gridCol w="1679543">
                  <a:extLst>
                    <a:ext uri="{9D8B030D-6E8A-4147-A177-3AD203B41FA5}">
                      <a16:colId xmlns:a16="http://schemas.microsoft.com/office/drawing/2014/main" val="20004"/>
                    </a:ext>
                  </a:extLst>
                </a:gridCol>
                <a:gridCol w="880362">
                  <a:extLst>
                    <a:ext uri="{9D8B030D-6E8A-4147-A177-3AD203B41FA5}">
                      <a16:colId xmlns:a16="http://schemas.microsoft.com/office/drawing/2014/main" val="20005"/>
                    </a:ext>
                  </a:extLst>
                </a:gridCol>
              </a:tblGrid>
              <a:tr h="0">
                <a:tc>
                  <a:txBody>
                    <a:bodyPr/>
                    <a:lstStyle/>
                    <a:p>
                      <a:pPr>
                        <a:buNone/>
                      </a:pPr>
                      <a:endParaRPr lang="zh-CN" altLang="en-US" sz="1200"/>
                    </a:p>
                  </a:txBody>
                  <a:tcPr/>
                </a:tc>
                <a:tc>
                  <a:txBody>
                    <a:bodyPr/>
                    <a:lstStyle/>
                    <a:p>
                      <a:pPr algn="ctr">
                        <a:buNone/>
                      </a:pPr>
                      <a:r>
                        <a:rPr lang="en-US" altLang="zh-CN" sz="1200" dirty="0"/>
                        <a:t>Mon</a:t>
                      </a:r>
                    </a:p>
                  </a:txBody>
                  <a:tcPr anchor="ctr"/>
                </a:tc>
                <a:tc>
                  <a:txBody>
                    <a:bodyPr/>
                    <a:lstStyle/>
                    <a:p>
                      <a:pPr algn="ctr">
                        <a:buNone/>
                      </a:pPr>
                      <a:r>
                        <a:rPr lang="en-US" altLang="zh-CN" sz="1200"/>
                        <a:t>Tue</a:t>
                      </a:r>
                    </a:p>
                  </a:txBody>
                  <a:tcPr anchor="ctr"/>
                </a:tc>
                <a:tc>
                  <a:txBody>
                    <a:bodyPr/>
                    <a:lstStyle/>
                    <a:p>
                      <a:pPr algn="ctr">
                        <a:buNone/>
                      </a:pPr>
                      <a:r>
                        <a:rPr lang="en-US" altLang="zh-CN" sz="1200"/>
                        <a:t>Wed</a:t>
                      </a:r>
                    </a:p>
                  </a:txBody>
                  <a:tcPr anchor="ctr"/>
                </a:tc>
                <a:tc>
                  <a:txBody>
                    <a:bodyPr/>
                    <a:lstStyle/>
                    <a:p>
                      <a:pPr algn="ctr">
                        <a:buNone/>
                      </a:pPr>
                      <a:r>
                        <a:rPr lang="en-US" altLang="zh-CN" sz="1200"/>
                        <a:t>Thu</a:t>
                      </a:r>
                    </a:p>
                  </a:txBody>
                  <a:tcPr anchor="ctr"/>
                </a:tc>
                <a:tc>
                  <a:txBody>
                    <a:bodyPr/>
                    <a:lstStyle/>
                    <a:p>
                      <a:pPr algn="ctr">
                        <a:buNone/>
                      </a:pPr>
                      <a:r>
                        <a:rPr lang="en-US" altLang="zh-CN" sz="1200" dirty="0"/>
                        <a:t>Fri</a:t>
                      </a:r>
                    </a:p>
                  </a:txBody>
                  <a:tcPr anchor="ctr"/>
                </a:tc>
                <a:extLst>
                  <a:ext uri="{0D108BD9-81ED-4DB2-BD59-A6C34878D82A}">
                    <a16:rowId xmlns:a16="http://schemas.microsoft.com/office/drawing/2014/main" val="10000"/>
                  </a:ext>
                </a:extLst>
              </a:tr>
              <a:tr h="117231">
                <a:tc>
                  <a:txBody>
                    <a:bodyPr/>
                    <a:lstStyle/>
                    <a:p>
                      <a:pPr>
                        <a:buNone/>
                      </a:pPr>
                      <a:r>
                        <a:rPr lang="en-US" altLang="zh-CN" sz="1200" dirty="0"/>
                        <a:t>AM1 (8:00~11:00)</a:t>
                      </a:r>
                    </a:p>
                  </a:txBody>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altLang="zh-CN" sz="1200" dirty="0">
                          <a:solidFill>
                            <a:schemeClr val="bg1">
                              <a:lumMod val="50000"/>
                            </a:schemeClr>
                          </a:solidFill>
                          <a:sym typeface="+mn-ea"/>
                        </a:rPr>
                        <a:t>802 and 802.11 Opening Plenary</a:t>
                      </a:r>
                      <a:endParaRPr lang="zh-CN" altLang="en-US" sz="1200" dirty="0">
                        <a:solidFill>
                          <a:schemeClr val="bg1">
                            <a:lumMod val="50000"/>
                          </a:schemeClr>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altLang="zh-CN" sz="1200" dirty="0">
                        <a:sym typeface="+mn-ea"/>
                      </a:endParaRPr>
                    </a:p>
                  </a:txBody>
                  <a:tcPr anchor="ctr"/>
                </a:tc>
                <a:tc>
                  <a:txBody>
                    <a:bodyPr/>
                    <a:lstStyle/>
                    <a:p>
                      <a:pPr algn="ctr">
                        <a:buNone/>
                      </a:pPr>
                      <a:r>
                        <a:rPr lang="en-US" altLang="zh-CN" sz="1200" dirty="0" err="1">
                          <a:sym typeface="+mn-ea"/>
                        </a:rPr>
                        <a:t>TGbp</a:t>
                      </a:r>
                      <a:r>
                        <a:rPr lang="en-US" altLang="zh-CN" sz="1200" dirty="0">
                          <a:sym typeface="+mn-ea"/>
                        </a:rPr>
                        <a:t> </a:t>
                      </a:r>
                    </a:p>
                    <a:p>
                      <a:pPr algn="ctr">
                        <a:buNone/>
                      </a:pPr>
                      <a:r>
                        <a:rPr lang="en-US" altLang="zh-CN" sz="1200" dirty="0">
                          <a:sym typeface="+mn-ea"/>
                        </a:rPr>
                        <a:t>(MAC)</a:t>
                      </a:r>
                      <a:endParaRPr lang="zh-CN" altLang="en-US" sz="1200" dirty="0"/>
                    </a:p>
                  </a:txBody>
                  <a:tcPr anchor="ctr"/>
                </a:tc>
                <a:tc>
                  <a:txBody>
                    <a:bodyPr/>
                    <a:lstStyle/>
                    <a:p>
                      <a:pPr algn="ctr">
                        <a:buNone/>
                      </a:pPr>
                      <a:r>
                        <a:rPr lang="en-US" altLang="zh-CN" sz="1200" dirty="0" err="1">
                          <a:sym typeface="+mn-ea"/>
                        </a:rPr>
                        <a:t>TGbp</a:t>
                      </a:r>
                      <a:r>
                        <a:rPr lang="en-US" altLang="zh-CN" sz="1200" dirty="0">
                          <a:sym typeface="+mn-ea"/>
                        </a:rPr>
                        <a:t> </a:t>
                      </a:r>
                    </a:p>
                    <a:p>
                      <a:pPr algn="ctr">
                        <a:buNone/>
                      </a:pPr>
                      <a:r>
                        <a:rPr lang="en-US" altLang="zh-CN" sz="1200" dirty="0">
                          <a:sym typeface="+mn-ea"/>
                        </a:rPr>
                        <a:t>(MAC)</a:t>
                      </a:r>
                    </a:p>
                  </a:txBody>
                  <a:tcPr anchor="ctr"/>
                </a:tc>
                <a:tc>
                  <a:txBody>
                    <a:bodyPr/>
                    <a:lstStyle/>
                    <a:p>
                      <a:pPr algn="ctr">
                        <a:buNone/>
                      </a:pPr>
                      <a:r>
                        <a:rPr lang="en-US" altLang="zh-CN" sz="1200" dirty="0">
                          <a:solidFill>
                            <a:schemeClr val="bg1">
                              <a:lumMod val="50000"/>
                            </a:schemeClr>
                          </a:solidFill>
                        </a:rPr>
                        <a:t>Closing Plenary</a:t>
                      </a:r>
                      <a:endParaRPr lang="zh-CN" altLang="en-US" sz="1200" dirty="0">
                        <a:solidFill>
                          <a:schemeClr val="bg1">
                            <a:lumMod val="50000"/>
                          </a:schemeClr>
                        </a:solidFill>
                      </a:endParaRPr>
                    </a:p>
                  </a:txBody>
                  <a:tcPr anchor="ctr"/>
                </a:tc>
                <a:extLst>
                  <a:ext uri="{0D108BD9-81ED-4DB2-BD59-A6C34878D82A}">
                    <a16:rowId xmlns:a16="http://schemas.microsoft.com/office/drawing/2014/main" val="10001"/>
                  </a:ext>
                </a:extLst>
              </a:tr>
              <a:tr h="117231">
                <a:tc>
                  <a:txBody>
                    <a:bodyPr/>
                    <a:lstStyle/>
                    <a:p>
                      <a:pPr>
                        <a:buNone/>
                      </a:pPr>
                      <a:r>
                        <a:rPr lang="en-US" altLang="zh-CN" sz="1200" dirty="0"/>
                        <a:t>AM2 (11:30~13:30)</a:t>
                      </a:r>
                    </a:p>
                  </a:txBody>
                  <a:tcPr/>
                </a:tc>
                <a:tc>
                  <a:txBody>
                    <a:bodyPr/>
                    <a:lstStyle/>
                    <a:p>
                      <a:pPr algn="ctr">
                        <a:buNone/>
                      </a:pPr>
                      <a:r>
                        <a:rPr lang="en-US" altLang="zh-CN" sz="1200" dirty="0" err="1">
                          <a:sym typeface="+mn-ea"/>
                        </a:rPr>
                        <a:t>TGbp</a:t>
                      </a:r>
                      <a:r>
                        <a:rPr lang="en-US" altLang="zh-CN" sz="1200" dirty="0">
                          <a:sym typeface="+mn-ea"/>
                        </a:rPr>
                        <a:t> </a:t>
                      </a:r>
                      <a:endParaRPr lang="en-US" altLang="zh-CN" sz="1200" dirty="0"/>
                    </a:p>
                    <a:p>
                      <a:pPr algn="ctr">
                        <a:buNone/>
                      </a:pPr>
                      <a:r>
                        <a:rPr lang="en-US" altLang="zh-CN" sz="1200" dirty="0">
                          <a:sym typeface="+mn-ea"/>
                        </a:rPr>
                        <a:t>(Opening/SPs/Motion/PDTs)</a:t>
                      </a:r>
                      <a:endParaRPr lang="en-US" altLang="zh-CN" sz="12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dirty="0" err="1">
                          <a:sym typeface="+mn-ea"/>
                        </a:rPr>
                        <a:t>TGbp</a:t>
                      </a:r>
                      <a:r>
                        <a:rPr lang="en-US" altLang="zh-CN" sz="1200" dirty="0">
                          <a:sym typeface="+mn-ea"/>
                        </a:rPr>
                        <a:t> </a:t>
                      </a:r>
                    </a:p>
                    <a:p>
                      <a:pPr marL="0" marR="0" indent="0" algn="ctr" defTabSz="914400" rtl="0" eaLnBrk="1" fontAlgn="auto" latinLnBrk="0" hangingPunct="1">
                        <a:lnSpc>
                          <a:spcPct val="100000"/>
                        </a:lnSpc>
                        <a:spcBef>
                          <a:spcPts val="0"/>
                        </a:spcBef>
                        <a:spcAft>
                          <a:spcPts val="0"/>
                        </a:spcAft>
                        <a:buClrTx/>
                        <a:buSzTx/>
                        <a:buFontTx/>
                        <a:buNone/>
                        <a:defRPr/>
                      </a:pPr>
                      <a:r>
                        <a:rPr lang="en-US" altLang="zh-CN" sz="1200" dirty="0">
                          <a:sym typeface="+mn-ea"/>
                        </a:rPr>
                        <a:t>(PDTs/GEN)</a:t>
                      </a:r>
                    </a:p>
                  </a:txBody>
                  <a:tcPr anchor="ct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altLang="zh-CN" sz="1200" dirty="0" err="1">
                          <a:sym typeface="+mn-ea"/>
                        </a:rPr>
                        <a:t>TGbp</a:t>
                      </a:r>
                      <a:r>
                        <a:rPr lang="en-US" altLang="zh-CN" sz="1200" dirty="0">
                          <a:sym typeface="+mn-ea"/>
                        </a:rPr>
                        <a:t> </a:t>
                      </a:r>
                    </a:p>
                    <a:p>
                      <a:pPr marL="0" marR="0" indent="0" algn="ctr" defTabSz="685800" rtl="0" eaLnBrk="1" fontAlgn="auto" latinLnBrk="0" hangingPunct="1">
                        <a:lnSpc>
                          <a:spcPct val="100000"/>
                        </a:lnSpc>
                        <a:spcBef>
                          <a:spcPts val="0"/>
                        </a:spcBef>
                        <a:spcAft>
                          <a:spcPts val="0"/>
                        </a:spcAft>
                        <a:buClrTx/>
                        <a:buSzTx/>
                        <a:buFontTx/>
                        <a:buNone/>
                        <a:tabLst/>
                        <a:defRPr/>
                      </a:pPr>
                      <a:r>
                        <a:rPr lang="en-US" altLang="zh-CN" sz="1200" dirty="0">
                          <a:sym typeface="+mn-ea"/>
                        </a:rPr>
                        <a:t>(MAC)</a:t>
                      </a:r>
                    </a:p>
                  </a:txBody>
                  <a:tcPr anchor="ctr"/>
                </a:tc>
                <a:tc>
                  <a:txBody>
                    <a:bodyPr/>
                    <a:lstStyle/>
                    <a:p>
                      <a:pPr algn="ctr">
                        <a:buNone/>
                      </a:pPr>
                      <a:endParaRPr lang="en-US" altLang="zh-CN" sz="1200" i="1" dirty="0">
                        <a:solidFill>
                          <a:schemeClr val="bg1">
                            <a:lumMod val="50000"/>
                          </a:schemeClr>
                        </a:solidFill>
                        <a:sym typeface="+mn-ea"/>
                      </a:endParaRPr>
                    </a:p>
                  </a:txBody>
                  <a:tcPr anchor="ctr"/>
                </a:tc>
                <a:tc>
                  <a:txBody>
                    <a:bodyPr/>
                    <a:lstStyle/>
                    <a:p>
                      <a:pPr algn="ctr">
                        <a:buNone/>
                      </a:pPr>
                      <a:endParaRPr lang="zh-CN" altLang="en-US" sz="1200" dirty="0"/>
                    </a:p>
                  </a:txBody>
                  <a:tcPr anchor="ctr"/>
                </a:tc>
                <a:extLst>
                  <a:ext uri="{0D108BD9-81ED-4DB2-BD59-A6C34878D82A}">
                    <a16:rowId xmlns:a16="http://schemas.microsoft.com/office/drawing/2014/main" val="10002"/>
                  </a:ext>
                </a:extLst>
              </a:tr>
              <a:tr h="117231">
                <a:tc>
                  <a:txBody>
                    <a:bodyPr/>
                    <a:lstStyle/>
                    <a:p>
                      <a:pPr>
                        <a:buNone/>
                      </a:pPr>
                      <a:r>
                        <a:rPr lang="en-US" altLang="zh-CN" sz="1200" dirty="0"/>
                        <a:t>PM1 (14:30~16:30)</a:t>
                      </a:r>
                    </a:p>
                  </a:txBody>
                  <a:tcPr/>
                </a:tc>
                <a:tc>
                  <a:txBody>
                    <a:bodyPr/>
                    <a:lstStyle/>
                    <a:p>
                      <a:pPr algn="ctr">
                        <a:buNone/>
                      </a:pPr>
                      <a:endParaRPr lang="en-US" altLang="zh-CN" sz="12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dirty="0" err="1">
                          <a:sym typeface="+mn-ea"/>
                        </a:rPr>
                        <a:t>TGbp</a:t>
                      </a:r>
                      <a:r>
                        <a:rPr lang="en-US" altLang="zh-CN" sz="1200" dirty="0">
                          <a:sym typeface="+mn-ea"/>
                        </a:rPr>
                        <a:t> </a:t>
                      </a:r>
                    </a:p>
                    <a:p>
                      <a:pPr marL="0" marR="0" indent="0" algn="ctr" defTabSz="914400" rtl="0" eaLnBrk="1" fontAlgn="auto" latinLnBrk="0" hangingPunct="1">
                        <a:lnSpc>
                          <a:spcPct val="100000"/>
                        </a:lnSpc>
                        <a:spcBef>
                          <a:spcPts val="0"/>
                        </a:spcBef>
                        <a:spcAft>
                          <a:spcPts val="0"/>
                        </a:spcAft>
                        <a:buClrTx/>
                        <a:buSzTx/>
                        <a:buFontTx/>
                        <a:buNone/>
                        <a:defRPr/>
                      </a:pPr>
                      <a:r>
                        <a:rPr lang="en-US" altLang="zh-CN" sz="1200" dirty="0">
                          <a:sym typeface="+mn-ea"/>
                        </a:rPr>
                        <a:t>(PHY)</a:t>
                      </a:r>
                      <a:endParaRPr lang="zh-CN" altLang="en-US" sz="1200" dirty="0"/>
                    </a:p>
                  </a:txBody>
                  <a:tcPr anchor="ctr"/>
                </a:tc>
                <a:tc>
                  <a:txBody>
                    <a:bodyPr/>
                    <a:lstStyle/>
                    <a:p>
                      <a:pPr algn="ctr">
                        <a:buNone/>
                      </a:pPr>
                      <a:r>
                        <a:rPr lang="en-US" altLang="zh-CN" sz="1200" dirty="0">
                          <a:solidFill>
                            <a:schemeClr val="bg1">
                              <a:lumMod val="50000"/>
                            </a:schemeClr>
                          </a:solidFill>
                        </a:rPr>
                        <a:t>Mid-week</a:t>
                      </a:r>
                      <a:r>
                        <a:rPr lang="en-US" altLang="zh-CN" sz="1200" baseline="0" dirty="0">
                          <a:solidFill>
                            <a:schemeClr val="bg1">
                              <a:lumMod val="50000"/>
                            </a:schemeClr>
                          </a:solidFill>
                        </a:rPr>
                        <a:t> Plenary</a:t>
                      </a:r>
                      <a:endParaRPr lang="zh-CN" altLang="en-US" sz="1200" dirty="0">
                        <a:solidFill>
                          <a:schemeClr val="bg1">
                            <a:lumMod val="50000"/>
                          </a:schemeClr>
                        </a:solidFill>
                      </a:endParaRPr>
                    </a:p>
                  </a:txBody>
                  <a:tcPr anchor="ctr"/>
                </a:tc>
                <a:tc>
                  <a:txBody>
                    <a:bodyPr/>
                    <a:lstStyle/>
                    <a:p>
                      <a:pPr algn="ctr">
                        <a:buNone/>
                      </a:pPr>
                      <a:r>
                        <a:rPr lang="en-US" altLang="zh-CN" sz="1200" dirty="0" err="1">
                          <a:sym typeface="+mn-ea"/>
                        </a:rPr>
                        <a:t>TGbp</a:t>
                      </a:r>
                      <a:r>
                        <a:rPr lang="en-US" altLang="zh-CN" sz="1200" dirty="0">
                          <a:sym typeface="+mn-ea"/>
                        </a:rPr>
                        <a:t> (SP/Motions/Closing)</a:t>
                      </a:r>
                      <a:endParaRPr lang="zh-CN" altLang="en-US" sz="1200" dirty="0"/>
                    </a:p>
                  </a:txBody>
                  <a:tcPr anchor="ctr"/>
                </a:tc>
                <a:tc>
                  <a:txBody>
                    <a:bodyPr/>
                    <a:lstStyle/>
                    <a:p>
                      <a:pPr algn="ctr">
                        <a:buNone/>
                      </a:pPr>
                      <a:endParaRPr lang="zh-CN" altLang="en-US" sz="1200" dirty="0"/>
                    </a:p>
                  </a:txBody>
                  <a:tcPr anchor="ctr"/>
                </a:tc>
                <a:extLst>
                  <a:ext uri="{0D108BD9-81ED-4DB2-BD59-A6C34878D82A}">
                    <a16:rowId xmlns:a16="http://schemas.microsoft.com/office/drawing/2014/main" val="10003"/>
                  </a:ext>
                </a:extLst>
              </a:tr>
              <a:tr h="117231">
                <a:tc>
                  <a:txBody>
                    <a:bodyPr/>
                    <a:lstStyle/>
                    <a:p>
                      <a:pPr>
                        <a:buNone/>
                      </a:pPr>
                      <a:r>
                        <a:rPr lang="en-US" altLang="zh-CN" sz="1200" dirty="0"/>
                        <a:t>PM2 (17:00~19:00)</a:t>
                      </a:r>
                    </a:p>
                  </a:txBody>
                  <a:tcPr/>
                </a:tc>
                <a:tc>
                  <a:txBody>
                    <a:bodyPr/>
                    <a:lstStyle/>
                    <a:p>
                      <a:pPr algn="ctr">
                        <a:buNone/>
                      </a:pPr>
                      <a:r>
                        <a:rPr lang="en-US" altLang="zh-CN" sz="1200" dirty="0" err="1">
                          <a:sym typeface="+mn-ea"/>
                        </a:rPr>
                        <a:t>TGbp</a:t>
                      </a:r>
                      <a:r>
                        <a:rPr lang="en-US" altLang="zh-CN" sz="1200" dirty="0">
                          <a:sym typeface="+mn-ea"/>
                        </a:rPr>
                        <a:t> (PDTs)</a:t>
                      </a:r>
                      <a:endParaRPr lang="zh-CN" altLang="en-US" sz="1200" dirty="0"/>
                    </a:p>
                    <a:p>
                      <a:pPr algn="ctr">
                        <a:buNone/>
                      </a:pPr>
                      <a:endParaRPr lang="en-US" altLang="zh-CN" sz="12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200" dirty="0" err="1">
                          <a:sym typeface="+mn-ea"/>
                        </a:rPr>
                        <a:t>TGbp</a:t>
                      </a:r>
                      <a:r>
                        <a:rPr lang="en-US" altLang="zh-CN" sz="1200" dirty="0">
                          <a:sym typeface="+mn-ea"/>
                        </a:rPr>
                        <a:t> </a:t>
                      </a:r>
                    </a:p>
                    <a:p>
                      <a:pPr marL="0" marR="0" indent="0" algn="ctr" defTabSz="914400" rtl="0" eaLnBrk="1" fontAlgn="auto" latinLnBrk="0" hangingPunct="1">
                        <a:lnSpc>
                          <a:spcPct val="100000"/>
                        </a:lnSpc>
                        <a:spcBef>
                          <a:spcPts val="0"/>
                        </a:spcBef>
                        <a:spcAft>
                          <a:spcPts val="0"/>
                        </a:spcAft>
                        <a:buClrTx/>
                        <a:buSzTx/>
                        <a:buFontTx/>
                        <a:buNone/>
                        <a:defRPr/>
                      </a:pPr>
                      <a:r>
                        <a:rPr lang="en-US" altLang="zh-CN" sz="1200" dirty="0">
                          <a:sym typeface="+mn-ea"/>
                        </a:rPr>
                        <a:t>(PHY)</a:t>
                      </a:r>
                      <a:endParaRPr lang="zh-CN" altLang="en-US" sz="1200" dirty="0"/>
                    </a:p>
                  </a:txBody>
                  <a:tcPr anchor="ctr"/>
                </a:tc>
                <a:tc>
                  <a:txBody>
                    <a:bodyPr/>
                    <a:lstStyle/>
                    <a:p>
                      <a:pPr algn="ctr">
                        <a:buNone/>
                      </a:pPr>
                      <a:endParaRPr lang="en-US" altLang="zh-CN" sz="1200" dirty="0">
                        <a:sym typeface="+mn-ea"/>
                      </a:endParaRPr>
                    </a:p>
                  </a:txBody>
                  <a:tcPr anchor="ctr"/>
                </a:tc>
                <a:tc>
                  <a:txBody>
                    <a:bodyPr/>
                    <a:lstStyle/>
                    <a:p>
                      <a:pPr algn="ctr">
                        <a:buNone/>
                      </a:pPr>
                      <a:endParaRPr lang="en-US" altLang="zh-CN" sz="1200" dirty="0">
                        <a:sym typeface="+mn-ea"/>
                      </a:endParaRPr>
                    </a:p>
                  </a:txBody>
                  <a:tcPr anchor="ctr"/>
                </a:tc>
                <a:tc>
                  <a:txBody>
                    <a:bodyPr/>
                    <a:lstStyle/>
                    <a:p>
                      <a:pPr algn="ctr">
                        <a:buNone/>
                      </a:pPr>
                      <a:endParaRPr lang="zh-CN" altLang="en-US" sz="1200" dirty="0"/>
                    </a:p>
                  </a:txBody>
                  <a:tcPr anchor="ctr"/>
                </a:tc>
                <a:extLst>
                  <a:ext uri="{0D108BD9-81ED-4DB2-BD59-A6C34878D82A}">
                    <a16:rowId xmlns:a16="http://schemas.microsoft.com/office/drawing/2014/main" val="10004"/>
                  </a:ext>
                </a:extLst>
              </a:tr>
              <a:tr h="0">
                <a:tc>
                  <a:txBody>
                    <a:bodyPr/>
                    <a:lstStyle/>
                    <a:p>
                      <a:pPr>
                        <a:buNone/>
                      </a:pPr>
                      <a:r>
                        <a:rPr lang="en-US" altLang="zh-CN" sz="1200"/>
                        <a:t>EVE (19:30~21:30)</a:t>
                      </a:r>
                    </a:p>
                  </a:txBody>
                  <a:tcPr/>
                </a:tc>
                <a:tc>
                  <a:txBody>
                    <a:bodyPr/>
                    <a:lstStyle/>
                    <a:p>
                      <a:pPr algn="ctr">
                        <a:buNone/>
                      </a:pPr>
                      <a:endParaRPr lang="zh-CN" altLang="en-US" sz="1200"/>
                    </a:p>
                  </a:txBody>
                  <a:tcPr anchor="ctr"/>
                </a:tc>
                <a:tc>
                  <a:txBody>
                    <a:bodyPr/>
                    <a:lstStyle/>
                    <a:p>
                      <a:pPr algn="ctr">
                        <a:buNone/>
                      </a:pPr>
                      <a:endParaRPr lang="zh-CN" altLang="en-US" sz="1200"/>
                    </a:p>
                  </a:txBody>
                  <a:tcPr anchor="ctr"/>
                </a:tc>
                <a:tc>
                  <a:txBody>
                    <a:bodyPr/>
                    <a:lstStyle/>
                    <a:p>
                      <a:pPr algn="ctr">
                        <a:buNone/>
                      </a:pPr>
                      <a:endParaRPr lang="zh-CN" altLang="en-US" sz="1200"/>
                    </a:p>
                  </a:txBody>
                  <a:tcPr anchor="ctr"/>
                </a:tc>
                <a:tc>
                  <a:txBody>
                    <a:bodyPr/>
                    <a:lstStyle/>
                    <a:p>
                      <a:pPr algn="ctr">
                        <a:buNone/>
                      </a:pPr>
                      <a:endParaRPr lang="zh-CN" altLang="en-US" sz="1200" dirty="0"/>
                    </a:p>
                  </a:txBody>
                  <a:tcPr anchor="ctr"/>
                </a:tc>
                <a:tc>
                  <a:txBody>
                    <a:bodyPr/>
                    <a:lstStyle/>
                    <a:p>
                      <a:pPr algn="ctr">
                        <a:buNone/>
                      </a:pPr>
                      <a:endParaRPr lang="zh-CN" altLang="en-US" sz="1200" dirty="0"/>
                    </a:p>
                  </a:txBody>
                  <a:tcPr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426782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TGbp Timeline till Sep 2025 interim</a:t>
            </a:r>
            <a:endParaRPr lang="zh-CN" altLang="en-US" dirty="0"/>
          </a:p>
        </p:txBody>
      </p:sp>
      <p:sp>
        <p:nvSpPr>
          <p:cNvPr id="3" name="内容占位符 2"/>
          <p:cNvSpPr>
            <a:spLocks noGrp="1"/>
          </p:cNvSpPr>
          <p:nvPr>
            <p:ph idx="1"/>
          </p:nvPr>
        </p:nvSpPr>
        <p:spPr>
          <a:xfrm>
            <a:off x="1838960" y="1981200"/>
            <a:ext cx="8466455" cy="4523105"/>
          </a:xfrm>
        </p:spPr>
        <p:txBody>
          <a:bodyPr>
            <a:noAutofit/>
          </a:bodyPr>
          <a:lstStyle/>
          <a:p>
            <a:pPr lvl="1" defTabSz="337185">
              <a:lnSpc>
                <a:spcPct val="120000"/>
              </a:lnSpc>
              <a:spcBef>
                <a:spcPts val="0"/>
              </a:spcBef>
              <a:spcAft>
                <a:spcPts val="600"/>
              </a:spcAft>
              <a:buFont typeface="Arial" panose="020B0604020202020204" pitchFamily="34" charset="0"/>
              <a:buChar char="•"/>
              <a:defRPr/>
            </a:pPr>
            <a:r>
              <a:rPr lang="en-US" altLang="en-US" sz="1800" dirty="0">
                <a:solidFill>
                  <a:srgbClr val="00B050"/>
                </a:solidFill>
                <a:sym typeface="+mn-ea"/>
              </a:rPr>
              <a:t>PAR approved							Mar 2024</a:t>
            </a:r>
            <a:endParaRPr lang="en-US" altLang="en-US" sz="1800" kern="0" dirty="0">
              <a:solidFill>
                <a:srgbClr val="00B050"/>
              </a:solidFill>
            </a:endParaRPr>
          </a:p>
          <a:p>
            <a:pPr lvl="1" defTabSz="337185">
              <a:lnSpc>
                <a:spcPct val="120000"/>
              </a:lnSpc>
              <a:spcBef>
                <a:spcPts val="0"/>
              </a:spcBef>
              <a:spcAft>
                <a:spcPts val="600"/>
              </a:spcAft>
              <a:buFont typeface="Arial" panose="020B0604020202020204" pitchFamily="34" charset="0"/>
              <a:buChar char="•"/>
              <a:defRPr/>
            </a:pPr>
            <a:r>
              <a:rPr lang="en-US" altLang="en-US" sz="1800" dirty="0">
                <a:solidFill>
                  <a:srgbClr val="00B050"/>
                </a:solidFill>
                <a:sym typeface="+mn-ea"/>
              </a:rPr>
              <a:t>First TG meeting							May 2024</a:t>
            </a:r>
            <a:endParaRPr lang="en-US" altLang="en-US" sz="1800" kern="0" dirty="0">
              <a:solidFill>
                <a:srgbClr val="00B050"/>
              </a:solidFill>
            </a:endParaRPr>
          </a:p>
          <a:p>
            <a:pPr lvl="1" defTabSz="337185">
              <a:lnSpc>
                <a:spcPct val="120000"/>
              </a:lnSpc>
              <a:spcBef>
                <a:spcPts val="0"/>
              </a:spcBef>
              <a:spcAft>
                <a:spcPts val="600"/>
              </a:spcAft>
              <a:buFont typeface="Arial" panose="020B0604020202020204" pitchFamily="34" charset="0"/>
              <a:buChar char="•"/>
              <a:defRPr/>
            </a:pPr>
            <a:r>
              <a:rPr lang="en-US" altLang="en-US" sz="1800" dirty="0">
                <a:solidFill>
                  <a:schemeClr val="tx1"/>
                </a:solidFill>
                <a:sym typeface="+mn-ea"/>
              </a:rPr>
              <a:t>D0.1 (ready for CC)						Sep, 2025</a:t>
            </a:r>
            <a:endParaRPr lang="en-US" altLang="en-US" sz="1800" kern="0" dirty="0">
              <a:solidFill>
                <a:schemeClr val="tx1"/>
              </a:solidFill>
            </a:endParaRPr>
          </a:p>
          <a:p>
            <a:pPr lvl="1" defTabSz="337185">
              <a:lnSpc>
                <a:spcPct val="120000"/>
              </a:lnSpc>
              <a:spcBef>
                <a:spcPts val="0"/>
              </a:spcBef>
              <a:spcAft>
                <a:spcPts val="600"/>
              </a:spcAft>
              <a:buFont typeface="Arial" panose="020B0604020202020204" pitchFamily="34" charset="0"/>
              <a:buChar char="•"/>
              <a:defRPr/>
            </a:pPr>
            <a:r>
              <a:rPr lang="en-US" altLang="en-US" sz="1800" dirty="0">
                <a:solidFill>
                  <a:schemeClr val="tx1"/>
                </a:solidFill>
                <a:sym typeface="+mn-ea"/>
              </a:rPr>
              <a:t>D1.0 Letter Ballot						Feb, 2026</a:t>
            </a:r>
            <a:r>
              <a:rPr lang="en-US" altLang="en-US" sz="1800" dirty="0">
                <a:solidFill>
                  <a:schemeClr val="tx1"/>
                </a:solidFill>
                <a:cs typeface="+mn-ea"/>
                <a:sym typeface="Wingdings" panose="05000000000000000000" pitchFamily="2" charset="2"/>
              </a:rPr>
              <a:t> </a:t>
            </a:r>
            <a:endParaRPr lang="en-US" altLang="en-US" sz="1800" kern="0" dirty="0">
              <a:solidFill>
                <a:schemeClr val="tx1"/>
              </a:solidFill>
              <a:cs typeface="+mn-ea"/>
            </a:endParaRPr>
          </a:p>
          <a:p>
            <a:pPr lvl="1" defTabSz="337185">
              <a:lnSpc>
                <a:spcPct val="120000"/>
              </a:lnSpc>
              <a:spcBef>
                <a:spcPts val="0"/>
              </a:spcBef>
              <a:spcAft>
                <a:spcPts val="600"/>
              </a:spcAft>
              <a:buFont typeface="Arial" panose="020B0604020202020204" pitchFamily="34" charset="0"/>
              <a:buChar char="•"/>
              <a:defRPr/>
            </a:pPr>
            <a:r>
              <a:rPr lang="en-US" altLang="en-US" sz="1800" dirty="0">
                <a:solidFill>
                  <a:schemeClr val="tx1"/>
                </a:solidFill>
                <a:sym typeface="+mn-ea"/>
              </a:rPr>
              <a:t>D2.0 LB recirculation					Nov, 2026</a:t>
            </a:r>
            <a:endParaRPr lang="en-US" altLang="en-US" sz="1800" kern="0" dirty="0">
              <a:solidFill>
                <a:schemeClr val="tx1"/>
              </a:solidFill>
            </a:endParaRPr>
          </a:p>
          <a:p>
            <a:pPr lvl="1" defTabSz="337185">
              <a:lnSpc>
                <a:spcPct val="120000"/>
              </a:lnSpc>
              <a:spcBef>
                <a:spcPts val="0"/>
              </a:spcBef>
              <a:spcAft>
                <a:spcPts val="600"/>
              </a:spcAft>
              <a:buFont typeface="Arial" panose="020B0604020202020204" pitchFamily="34" charset="0"/>
              <a:buChar char="•"/>
              <a:defRPr/>
            </a:pPr>
            <a:r>
              <a:rPr lang="en-US" altLang="en-US" sz="1800" dirty="0">
                <a:solidFill>
                  <a:schemeClr val="tx1"/>
                </a:solidFill>
                <a:sym typeface="+mn-ea"/>
              </a:rPr>
              <a:t>Form SA Ballot Pool						Mar</a:t>
            </a:r>
            <a:r>
              <a:rPr lang="en-US" altLang="en-US" sz="1800" dirty="0">
                <a:solidFill>
                  <a:schemeClr val="tx1"/>
                </a:solidFill>
                <a:cs typeface="+mn-ea"/>
                <a:sym typeface="Wingdings" panose="05000000000000000000" pitchFamily="2" charset="2"/>
              </a:rPr>
              <a:t> 1 to Mar 31, 2027</a:t>
            </a:r>
            <a:endParaRPr lang="en-US" altLang="en-US" sz="1800" kern="0" dirty="0">
              <a:solidFill>
                <a:schemeClr val="tx1"/>
              </a:solidFill>
            </a:endParaRPr>
          </a:p>
          <a:p>
            <a:pPr lvl="1" defTabSz="337185">
              <a:lnSpc>
                <a:spcPct val="120000"/>
              </a:lnSpc>
              <a:spcBef>
                <a:spcPts val="0"/>
              </a:spcBef>
              <a:spcAft>
                <a:spcPts val="600"/>
              </a:spcAft>
              <a:buFont typeface="Arial" panose="020B0604020202020204" pitchFamily="34" charset="0"/>
              <a:buChar char="•"/>
              <a:defRPr/>
            </a:pPr>
            <a:r>
              <a:rPr lang="en-US" altLang="en-US" sz="1800" dirty="0">
                <a:solidFill>
                  <a:schemeClr val="tx1"/>
                </a:solidFill>
                <a:sym typeface="+mn-ea"/>
              </a:rPr>
              <a:t>Initial SA Ballot (D4.0)					Aug, 2027</a:t>
            </a:r>
            <a:endParaRPr lang="en-US" altLang="en-US" sz="1800" kern="0" dirty="0">
              <a:solidFill>
                <a:schemeClr val="tx1"/>
              </a:solidFill>
            </a:endParaRPr>
          </a:p>
          <a:p>
            <a:pPr lvl="1" defTabSz="337185">
              <a:lnSpc>
                <a:spcPct val="120000"/>
              </a:lnSpc>
              <a:spcBef>
                <a:spcPts val="0"/>
              </a:spcBef>
              <a:spcAft>
                <a:spcPts val="600"/>
              </a:spcAft>
              <a:buFont typeface="Arial" panose="020B0604020202020204" pitchFamily="34" charset="0"/>
              <a:buChar char="•"/>
              <a:defRPr/>
            </a:pPr>
            <a:r>
              <a:rPr lang="en-US" altLang="en-US" sz="1800" dirty="0">
                <a:solidFill>
                  <a:schemeClr val="tx1"/>
                </a:solidFill>
                <a:sym typeface="+mn-ea"/>
              </a:rPr>
              <a:t>Final 802.11 WG approval				Jan 2028</a:t>
            </a:r>
            <a:endParaRPr lang="en-US" altLang="en-US" sz="1800" kern="0" dirty="0">
              <a:solidFill>
                <a:schemeClr val="tx1"/>
              </a:solidFill>
            </a:endParaRPr>
          </a:p>
          <a:p>
            <a:pPr lvl="1" defTabSz="337185">
              <a:lnSpc>
                <a:spcPct val="120000"/>
              </a:lnSpc>
              <a:spcBef>
                <a:spcPts val="0"/>
              </a:spcBef>
              <a:spcAft>
                <a:spcPts val="600"/>
              </a:spcAft>
              <a:buFont typeface="Arial" panose="020B0604020202020204" pitchFamily="34" charset="0"/>
              <a:buChar char="•"/>
              <a:defRPr/>
            </a:pPr>
            <a:r>
              <a:rPr lang="en-US" altLang="en-US" sz="1800" dirty="0">
                <a:solidFill>
                  <a:schemeClr val="tx1"/>
                </a:solidFill>
                <a:sym typeface="+mn-ea"/>
              </a:rPr>
              <a:t>802 EC approval							Mar 2028</a:t>
            </a:r>
            <a:endParaRPr lang="en-US" altLang="en-US" sz="1800" kern="0" dirty="0">
              <a:solidFill>
                <a:schemeClr val="tx1"/>
              </a:solidFill>
            </a:endParaRPr>
          </a:p>
          <a:p>
            <a:pPr lvl="1" defTabSz="337185">
              <a:lnSpc>
                <a:spcPct val="120000"/>
              </a:lnSpc>
              <a:spcBef>
                <a:spcPts val="0"/>
              </a:spcBef>
              <a:spcAft>
                <a:spcPts val="600"/>
              </a:spcAft>
              <a:buFont typeface="Arial" panose="020B0604020202020204" pitchFamily="34" charset="0"/>
              <a:buChar char="•"/>
              <a:defRPr/>
            </a:pPr>
            <a:r>
              <a:rPr lang="en-US" altLang="en-US" sz="1800" dirty="0" err="1">
                <a:solidFill>
                  <a:schemeClr val="tx1"/>
                </a:solidFill>
                <a:sym typeface="+mn-ea"/>
              </a:rPr>
              <a:t>RevCom</a:t>
            </a:r>
            <a:r>
              <a:rPr lang="en-US" altLang="en-US" sz="1800" dirty="0">
                <a:solidFill>
                  <a:schemeClr val="tx1"/>
                </a:solidFill>
                <a:sym typeface="+mn-ea"/>
              </a:rPr>
              <a:t> and SASB approval			May 2028</a:t>
            </a:r>
            <a:endParaRPr lang="en-US" altLang="en-GB" sz="1500" dirty="0"/>
          </a:p>
        </p:txBody>
      </p:sp>
      <p:sp>
        <p:nvSpPr>
          <p:cNvPr id="7" name="Footer Placeholder 6">
            <a:extLst>
              <a:ext uri="{FF2B5EF4-FFF2-40B4-BE49-F238E27FC236}">
                <a16:creationId xmlns:a16="http://schemas.microsoft.com/office/drawing/2014/main" id="{0037CFC0-F190-0DB9-8E25-9A68A8BF4825}"/>
              </a:ext>
            </a:extLst>
          </p:cNvPr>
          <p:cNvSpPr>
            <a:spLocks noGrp="1"/>
          </p:cNvSpPr>
          <p:nvPr>
            <p:ph type="ftr" idx="14"/>
          </p:nvPr>
        </p:nvSpPr>
        <p:spPr/>
        <p:txBody>
          <a:bodyPr/>
          <a:lstStyle/>
          <a:p>
            <a:r>
              <a:rPr lang="en-GB"/>
              <a:t>Bo Sun, Sanechips</a:t>
            </a:r>
            <a:endParaRPr lang="en-GB" dirty="0"/>
          </a:p>
        </p:txBody>
      </p:sp>
      <p:sp>
        <p:nvSpPr>
          <p:cNvPr id="8" name="Slide Number Placeholder 7">
            <a:extLst>
              <a:ext uri="{FF2B5EF4-FFF2-40B4-BE49-F238E27FC236}">
                <a16:creationId xmlns:a16="http://schemas.microsoft.com/office/drawing/2014/main" id="{31809D4A-1F37-1885-457F-4710CCCAB859}"/>
              </a:ext>
            </a:extLst>
          </p:cNvPr>
          <p:cNvSpPr>
            <a:spLocks noGrp="1"/>
          </p:cNvSpPr>
          <p:nvPr>
            <p:ph type="sldNum" idx="12"/>
          </p:nvPr>
        </p:nvSpPr>
        <p:spPr/>
        <p:txBody>
          <a:bodyPr/>
          <a:lstStyle/>
          <a:p>
            <a:r>
              <a:rPr lang="en-GB"/>
              <a:t>Slide </a:t>
            </a:r>
            <a:fld id="{440F5867-744E-4AA6-B0ED-4C44D2DFBB7B}" type="slidenum">
              <a:rPr lang="en-GB" smtClean="0"/>
              <a:pPr/>
              <a:t>21</a:t>
            </a:fld>
            <a:endParaRPr lang="en-GB" dirty="0"/>
          </a:p>
        </p:txBody>
      </p:sp>
      <p:sp>
        <p:nvSpPr>
          <p:cNvPr id="9" name="Date Placeholder 8">
            <a:extLst>
              <a:ext uri="{FF2B5EF4-FFF2-40B4-BE49-F238E27FC236}">
                <a16:creationId xmlns:a16="http://schemas.microsoft.com/office/drawing/2014/main" id="{75CBC994-6047-40BE-A2CD-34A5721BF930}"/>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5089684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TGbq</a:t>
            </a:r>
            <a:r>
              <a:rPr lang="en-US" altLang="en-US" dirty="0"/>
              <a:t> (Integrated </a:t>
            </a:r>
            <a:r>
              <a:rPr lang="en-US" altLang="en-US" dirty="0" err="1"/>
              <a:t>mmWave</a:t>
            </a:r>
            <a:r>
              <a:rPr lang="en-US" altLang="en-US" dirty="0"/>
              <a:t>) Summary </a:t>
            </a:r>
            <a:endParaRPr lang="en-GB" dirty="0"/>
          </a:p>
        </p:txBody>
      </p:sp>
      <p:sp>
        <p:nvSpPr>
          <p:cNvPr id="5122" name="Rectangle 2"/>
          <p:cNvSpPr>
            <a:spLocks noGrp="1" noChangeArrowheads="1"/>
          </p:cNvSpPr>
          <p:nvPr>
            <p:ph idx="1"/>
          </p:nvPr>
        </p:nvSpPr>
        <p:spPr>
          <a:xfrm>
            <a:off x="914401" y="1556792"/>
            <a:ext cx="10361084" cy="4615407"/>
          </a:xfrm>
          <a:ln/>
        </p:spPr>
        <p:txBody>
          <a:bodyPr/>
          <a:lstStyle/>
          <a:p>
            <a:pPr>
              <a:buFontTx/>
              <a:buNone/>
              <a:defRPr/>
            </a:pPr>
            <a:r>
              <a:rPr lang="en-US" altLang="en-US" sz="2000" dirty="0">
                <a:ea typeface="ＭＳ Ｐゴシック" panose="020B0600070205080204" pitchFamily="34" charset="-128"/>
              </a:rPr>
              <a:t>Status:</a:t>
            </a:r>
          </a:p>
          <a:p>
            <a:pPr lvl="1">
              <a:buFont typeface="Arial" panose="020B0604020202020204" pitchFamily="34" charset="0"/>
              <a:buChar char="•"/>
              <a:defRPr/>
            </a:pPr>
            <a:r>
              <a:rPr lang="en-US" altLang="en-US" sz="1600" dirty="0">
                <a:solidFill>
                  <a:schemeClr val="tx1"/>
                </a:solidFill>
                <a:ea typeface="ＭＳ Ｐゴシック" panose="020B0600070205080204" pitchFamily="34" charset="-128"/>
              </a:rPr>
              <a:t>Timeline and selection procedure were confirmed in the May 2025 wireless interim</a:t>
            </a:r>
          </a:p>
          <a:p>
            <a:pPr lvl="1">
              <a:buFont typeface="Arial" panose="020B0604020202020204" pitchFamily="34" charset="0"/>
              <a:buChar char="•"/>
              <a:defRPr/>
            </a:pPr>
            <a:r>
              <a:rPr lang="en-US" altLang="en-US" sz="1600" dirty="0">
                <a:solidFill>
                  <a:schemeClr val="tx1"/>
                </a:solidFill>
                <a:ea typeface="ＭＳ Ｐゴシック" panose="020B0600070205080204" pitchFamily="34" charset="-128"/>
              </a:rPr>
              <a:t>39 technical presentations were reviewed since the formation meeting in February 2025</a:t>
            </a:r>
          </a:p>
          <a:p>
            <a:pPr marL="0" indent="0">
              <a:spcBef>
                <a:spcPts val="1200"/>
              </a:spcBef>
              <a:buFontTx/>
              <a:buNone/>
              <a:defRPr/>
            </a:pPr>
            <a:r>
              <a:rPr lang="en-US" altLang="en-US" sz="2000" dirty="0">
                <a:ea typeface="ＭＳ Ｐゴシック" panose="020B0600070205080204" pitchFamily="34" charset="-128"/>
              </a:rPr>
              <a:t>Objectives this week:</a:t>
            </a:r>
          </a:p>
          <a:p>
            <a:pPr lvl="1">
              <a:buFont typeface="Arial" panose="020B0604020202020204" pitchFamily="34" charset="0"/>
              <a:buChar char="•"/>
              <a:defRPr/>
            </a:pPr>
            <a:r>
              <a:rPr lang="en-US" altLang="en-US" sz="1600" dirty="0">
                <a:ea typeface="ＭＳ Ｐゴシック" panose="020B0600070205080204" pitchFamily="34" charset="-128"/>
              </a:rPr>
              <a:t>Discuss technical contributions</a:t>
            </a:r>
          </a:p>
          <a:p>
            <a:pPr lvl="1">
              <a:buFont typeface="Arial" panose="020B0604020202020204" pitchFamily="34" charset="0"/>
              <a:buChar char="•"/>
              <a:defRPr/>
            </a:pPr>
            <a:r>
              <a:rPr lang="en-US" altLang="en-US" sz="1600" dirty="0">
                <a:ea typeface="ＭＳ Ｐゴシック" panose="020B0600070205080204" pitchFamily="34" charset="-128"/>
              </a:rPr>
              <a:t>Consider straw polls of technical contributions if requested</a:t>
            </a:r>
          </a:p>
          <a:p>
            <a:pPr marL="0" indent="0">
              <a:spcBef>
                <a:spcPts val="1200"/>
              </a:spcBef>
              <a:buFontTx/>
              <a:buNone/>
              <a:defRPr/>
            </a:pPr>
            <a:r>
              <a:rPr lang="en-US" altLang="en-US" sz="2000" dirty="0">
                <a:ea typeface="ＭＳ Ｐゴシック" panose="020B0600070205080204" pitchFamily="34" charset="-128"/>
              </a:rPr>
              <a:t>Meetings: </a:t>
            </a:r>
            <a:endParaRPr lang="en-US" altLang="en-US" sz="1600" dirty="0">
              <a:ea typeface="ＭＳ Ｐゴシック" panose="020B0600070205080204" pitchFamily="34" charset="-128"/>
            </a:endParaRPr>
          </a:p>
          <a:p>
            <a:pPr lvl="1">
              <a:buFont typeface="Arial" panose="020B0604020202020204" pitchFamily="34" charset="0"/>
              <a:buChar char="•"/>
              <a:defRPr/>
            </a:pPr>
            <a:r>
              <a:rPr lang="en-US" altLang="en-US" sz="1600" dirty="0">
                <a:ea typeface="ＭＳ Ｐゴシック" panose="020B0600070205080204" pitchFamily="34" charset="-128"/>
              </a:rPr>
              <a:t>Tuesday AM1 (8:00am HST to 10:00am HST), 16 September</a:t>
            </a:r>
          </a:p>
          <a:p>
            <a:pPr lvl="1">
              <a:buFont typeface="Arial" panose="020B0604020202020204" pitchFamily="34" charset="0"/>
              <a:buChar char="•"/>
              <a:defRPr/>
            </a:pPr>
            <a:r>
              <a:rPr lang="en-US" altLang="en-US" sz="1600" dirty="0">
                <a:ea typeface="ＭＳ Ｐゴシック" panose="020B0600070205080204" pitchFamily="34" charset="-128"/>
              </a:rPr>
              <a:t>Tuesday PM1 (1:30pm HST to 3:30pm HST), 16 September</a:t>
            </a:r>
          </a:p>
          <a:p>
            <a:pPr lvl="1">
              <a:buFont typeface="Arial" panose="020B0604020202020204" pitchFamily="34" charset="0"/>
              <a:buChar char="•"/>
              <a:defRPr/>
            </a:pPr>
            <a:r>
              <a:rPr lang="en-US" altLang="en-US" sz="1600" dirty="0">
                <a:ea typeface="ＭＳ Ｐゴシック" panose="020B0600070205080204" pitchFamily="34" charset="-128"/>
              </a:rPr>
              <a:t>Thursday AM2 (10:30am HST to 12:30pm HST), 18 September</a:t>
            </a:r>
          </a:p>
          <a:p>
            <a:pPr lvl="1">
              <a:buFont typeface="Arial" panose="020B0604020202020204" pitchFamily="34" charset="0"/>
              <a:buChar char="•"/>
              <a:defRPr/>
            </a:pPr>
            <a:r>
              <a:rPr lang="en-US" altLang="en-US" sz="1600" dirty="0">
                <a:ea typeface="ＭＳ Ｐゴシック" panose="020B0600070205080204" pitchFamily="34" charset="-128"/>
              </a:rPr>
              <a:t>Thursday PM1 (1:30pm HST to 3:30pm HST), 18 September</a:t>
            </a:r>
          </a:p>
          <a:p>
            <a:pPr lvl="1">
              <a:buFont typeface="Arial" panose="020B0604020202020204" pitchFamily="34" charset="0"/>
              <a:buChar char="•"/>
              <a:defRPr/>
            </a:pPr>
            <a:r>
              <a:rPr lang="en-US" altLang="en-US" sz="1600" dirty="0">
                <a:ea typeface="ＭＳ Ｐゴシック" panose="020B0600070205080204" pitchFamily="34" charset="-128"/>
              </a:rPr>
              <a:t>For details, please refer to the </a:t>
            </a:r>
            <a:r>
              <a:rPr lang="en-US" altLang="en-US" sz="1600">
                <a:ea typeface="ＭＳ Ｐゴシック" panose="020B0600070205080204" pitchFamily="34" charset="-128"/>
              </a:rPr>
              <a:t>agenda </a:t>
            </a:r>
            <a:r>
              <a:rPr lang="en-US" altLang="en-US" sz="1600">
                <a:solidFill>
                  <a:schemeClr val="tx1"/>
                </a:solidFill>
                <a:ea typeface="ＭＳ Ｐゴシック" panose="020B0600070205080204" pitchFamily="34" charset="-128"/>
                <a:hlinkClick r:id="rId3"/>
              </a:rPr>
              <a:t>25/1408</a:t>
            </a:r>
            <a:endParaRPr lang="en-US" altLang="en-US" sz="1600" dirty="0">
              <a:solidFill>
                <a:schemeClr val="tx1"/>
              </a:solidFill>
              <a:ea typeface="ＭＳ Ｐゴシック" panose="020B0600070205080204" pitchFamily="34" charset="-128"/>
            </a:endParaRPr>
          </a:p>
        </p:txBody>
      </p:sp>
      <p:sp>
        <p:nvSpPr>
          <p:cNvPr id="2" name="Footer Placeholder 1">
            <a:extLst>
              <a:ext uri="{FF2B5EF4-FFF2-40B4-BE49-F238E27FC236}">
                <a16:creationId xmlns:a16="http://schemas.microsoft.com/office/drawing/2014/main" id="{1AD7BAEA-106B-DA26-F514-9CDE32CC6338}"/>
              </a:ext>
            </a:extLst>
          </p:cNvPr>
          <p:cNvSpPr>
            <a:spLocks noGrp="1"/>
          </p:cNvSpPr>
          <p:nvPr>
            <p:ph type="ftr" idx="14"/>
          </p:nvPr>
        </p:nvSpPr>
        <p:spPr/>
        <p:txBody>
          <a:bodyPr/>
          <a:lstStyle/>
          <a:p>
            <a:r>
              <a:rPr lang="en-GB"/>
              <a:t>Edward Au, Huawei</a:t>
            </a:r>
            <a:endParaRPr lang="en-GB" dirty="0"/>
          </a:p>
        </p:txBody>
      </p:sp>
      <p:sp>
        <p:nvSpPr>
          <p:cNvPr id="3" name="Slide Number Placeholder 2">
            <a:extLst>
              <a:ext uri="{FF2B5EF4-FFF2-40B4-BE49-F238E27FC236}">
                <a16:creationId xmlns:a16="http://schemas.microsoft.com/office/drawing/2014/main" id="{FD38863F-6FB3-E456-3000-BDB6A0C4206A}"/>
              </a:ext>
            </a:extLst>
          </p:cNvPr>
          <p:cNvSpPr>
            <a:spLocks noGrp="1"/>
          </p:cNvSpPr>
          <p:nvPr>
            <p:ph type="sldNum" idx="12"/>
          </p:nvPr>
        </p:nvSpPr>
        <p:spPr/>
        <p:txBody>
          <a:bodyPr/>
          <a:lstStyle/>
          <a:p>
            <a:r>
              <a:rPr lang="en-GB"/>
              <a:t>Slide </a:t>
            </a:r>
            <a:fld id="{440F5867-744E-4AA6-B0ED-4C44D2DFBB7B}" type="slidenum">
              <a:rPr lang="en-GB" smtClean="0"/>
              <a:pPr/>
              <a:t>22</a:t>
            </a:fld>
            <a:endParaRPr lang="en-GB" dirty="0"/>
          </a:p>
        </p:txBody>
      </p:sp>
      <p:sp>
        <p:nvSpPr>
          <p:cNvPr id="7" name="Date Placeholder 6">
            <a:extLst>
              <a:ext uri="{FF2B5EF4-FFF2-40B4-BE49-F238E27FC236}">
                <a16:creationId xmlns:a16="http://schemas.microsoft.com/office/drawing/2014/main" id="{007009D2-E06D-7BCB-E61E-5E627736B0E5}"/>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63913256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025D5785-5A49-CF8C-FF63-24A293EEC09B}"/>
              </a:ext>
            </a:extLst>
          </p:cNvPr>
          <p:cNvSpPr>
            <a:spLocks noGrp="1"/>
          </p:cNvSpPr>
          <p:nvPr>
            <p:ph type="ftr" idx="11"/>
          </p:nvPr>
        </p:nvSpPr>
        <p:spPr/>
        <p:txBody>
          <a:bodyPr/>
          <a:lstStyle/>
          <a:p>
            <a:r>
              <a:rPr lang="en-GB"/>
              <a:t>Nikola Serafimovski, University of Cambridge</a:t>
            </a:r>
          </a:p>
        </p:txBody>
      </p:sp>
      <p:sp>
        <p:nvSpPr>
          <p:cNvPr id="8" name="Slide Number Placeholder 7">
            <a:extLst>
              <a:ext uri="{FF2B5EF4-FFF2-40B4-BE49-F238E27FC236}">
                <a16:creationId xmlns:a16="http://schemas.microsoft.com/office/drawing/2014/main" id="{3638F6BC-B04A-EB1A-9257-5160A60BB61B}"/>
              </a:ext>
            </a:extLst>
          </p:cNvPr>
          <p:cNvSpPr>
            <a:spLocks noGrp="1"/>
          </p:cNvSpPr>
          <p:nvPr>
            <p:ph type="sldNum" idx="12"/>
          </p:nvPr>
        </p:nvSpPr>
        <p:spPr/>
        <p:txBody>
          <a:bodyPr/>
          <a:lstStyle/>
          <a:p>
            <a:r>
              <a:rPr lang="en-GB"/>
              <a:t>Slide </a:t>
            </a:r>
            <a:fld id="{DE40C9FC-4879-4F20-9ECA-A574A90476B7}" type="slidenum">
              <a:rPr lang="en-GB" smtClean="0"/>
              <a:pPr/>
              <a:t>23</a:t>
            </a:fld>
            <a:endParaRPr lang="en-GB"/>
          </a:p>
        </p:txBody>
      </p:sp>
      <p:sp>
        <p:nvSpPr>
          <p:cNvPr id="9" name="Date Placeholder 8">
            <a:extLst>
              <a:ext uri="{FF2B5EF4-FFF2-40B4-BE49-F238E27FC236}">
                <a16:creationId xmlns:a16="http://schemas.microsoft.com/office/drawing/2014/main" id="{2F323144-B36F-69AB-E63A-670ABC20BE08}"/>
              </a:ext>
            </a:extLst>
          </p:cNvPr>
          <p:cNvSpPr>
            <a:spLocks noGrp="1"/>
          </p:cNvSpPr>
          <p:nvPr>
            <p:ph type="dt" idx="10"/>
          </p:nvPr>
        </p:nvSpPr>
        <p:spPr/>
        <p:txBody>
          <a:bodyPr/>
          <a:lstStyle/>
          <a:p>
            <a:r>
              <a:rPr lang="en-US"/>
              <a:t>September 2025</a:t>
            </a:r>
            <a:endParaRPr lang="en-GB"/>
          </a:p>
        </p:txBody>
      </p:sp>
      <p:sp>
        <p:nvSpPr>
          <p:cNvPr id="11" name="Rectangle 1">
            <a:extLst>
              <a:ext uri="{FF2B5EF4-FFF2-40B4-BE49-F238E27FC236}">
                <a16:creationId xmlns:a16="http://schemas.microsoft.com/office/drawing/2014/main" id="{4C2EFFD7-C5A7-AC10-7C7E-5C49E4F0D159}"/>
              </a:ext>
            </a:extLst>
          </p:cNvPr>
          <p:cNvSpPr txBox="1">
            <a:spLocks noChangeArrowheads="1"/>
          </p:cNvSpPr>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kern="0"/>
              <a:t>IEEE 802.11 TGbr ELC </a:t>
            </a:r>
            <a:r>
              <a:rPr lang="en-US" altLang="ja-JP" kern="0"/>
              <a:t>– September 2025</a:t>
            </a:r>
            <a:br>
              <a:rPr lang="en-US" kern="0"/>
            </a:br>
            <a:r>
              <a:rPr lang="en-US" b="0" kern="0"/>
              <a:t>Enhanced Light Communications</a:t>
            </a:r>
            <a:endParaRPr lang="en-GB" kern="0" dirty="0"/>
          </a:p>
        </p:txBody>
      </p:sp>
      <p:sp>
        <p:nvSpPr>
          <p:cNvPr id="12" name="Content Placeholder 7">
            <a:extLst>
              <a:ext uri="{FF2B5EF4-FFF2-40B4-BE49-F238E27FC236}">
                <a16:creationId xmlns:a16="http://schemas.microsoft.com/office/drawing/2014/main" id="{5B39BCB4-C5B3-30A6-631B-B8008B2D7D8F}"/>
              </a:ext>
            </a:extLst>
          </p:cNvPr>
          <p:cNvSpPr txBox="1">
            <a:spLocks/>
          </p:cNvSpPr>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0" indent="0" algn="ctr" defTabSz="449263" rtl="0" eaLnBrk="1" fontAlgn="base" hangingPunct="1">
              <a:spcBef>
                <a:spcPts val="600"/>
              </a:spcBef>
              <a:spcAft>
                <a:spcPct val="0"/>
              </a:spcAft>
              <a:buClr>
                <a:srgbClr val="000000"/>
              </a:buClr>
              <a:buSzPct val="100000"/>
              <a:buFont typeface="Times New Roman" pitchFamily="16" charset="0"/>
              <a:buNone/>
              <a:defRPr sz="2400" b="1">
                <a:solidFill>
                  <a:srgbClr val="000000"/>
                </a:solidFill>
                <a:latin typeface="+mn-lt"/>
                <a:ea typeface="+mn-ea"/>
                <a:cs typeface="+mn-cs"/>
              </a:defRPr>
            </a:lvl1pPr>
            <a:lvl2pPr marL="457200" indent="0" algn="ctr" defTabSz="449263" rtl="0" eaLnBrk="1" fontAlgn="base" hangingPunct="1">
              <a:spcBef>
                <a:spcPts val="500"/>
              </a:spcBef>
              <a:spcAft>
                <a:spcPct val="0"/>
              </a:spcAft>
              <a:buClr>
                <a:srgbClr val="000000"/>
              </a:buClr>
              <a:buSzPct val="100000"/>
              <a:buFont typeface="Times New Roman" pitchFamily="16" charset="0"/>
              <a:buNone/>
              <a:defRPr sz="2000">
                <a:solidFill>
                  <a:srgbClr val="000000"/>
                </a:solidFill>
                <a:latin typeface="+mn-lt"/>
                <a:ea typeface="+mn-ea"/>
              </a:defRPr>
            </a:lvl2pPr>
            <a:lvl3pPr marL="914400" indent="0" algn="ctr" defTabSz="449263" rtl="0" eaLnBrk="1" fontAlgn="base" hangingPunct="1">
              <a:spcBef>
                <a:spcPts val="450"/>
              </a:spcBef>
              <a:spcAft>
                <a:spcPct val="0"/>
              </a:spcAft>
              <a:buClr>
                <a:srgbClr val="000000"/>
              </a:buClr>
              <a:buSzPct val="100000"/>
              <a:buFont typeface="Times New Roman" pitchFamily="16" charset="0"/>
              <a:buNone/>
              <a:defRPr>
                <a:solidFill>
                  <a:srgbClr val="000000"/>
                </a:solidFill>
                <a:latin typeface="+mn-lt"/>
                <a:ea typeface="+mn-ea"/>
              </a:defRPr>
            </a:lvl3pPr>
            <a:lvl4pPr marL="1371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4pPr>
            <a:lvl5pPr marL="18288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5pPr>
            <a:lvl6pPr marL="22860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6pPr>
            <a:lvl7pPr marL="27432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7pPr>
            <a:lvl8pPr marL="32004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8pPr>
            <a:lvl9pPr marL="3657600" indent="0" algn="ctr" defTabSz="449263" rtl="0" eaLnBrk="1" fontAlgn="base" hangingPunct="1">
              <a:spcBef>
                <a:spcPts val="400"/>
              </a:spcBef>
              <a:spcAft>
                <a:spcPct val="0"/>
              </a:spcAft>
              <a:buClr>
                <a:srgbClr val="000000"/>
              </a:buClr>
              <a:buSzPct val="100000"/>
              <a:buFont typeface="Times New Roman" pitchFamily="16" charset="0"/>
              <a:buNone/>
              <a:defRPr sz="1600">
                <a:solidFill>
                  <a:srgbClr val="000000"/>
                </a:solidFill>
                <a:latin typeface="+mn-lt"/>
                <a:ea typeface="+mn-ea"/>
              </a:defRPr>
            </a:lvl9pPr>
          </a:lstStyle>
          <a:p>
            <a:pPr lvl="1"/>
            <a:endParaRPr lang="en-US" sz="100" kern="0" dirty="0"/>
          </a:p>
          <a:p>
            <a:pPr algn="l">
              <a:buFont typeface="Arial"/>
              <a:buChar char="•"/>
            </a:pPr>
            <a:r>
              <a:rPr lang="en-US" sz="2000" kern="0" dirty="0"/>
              <a:t> September 2025 session goals</a:t>
            </a:r>
          </a:p>
          <a:p>
            <a:pPr lvl="1" algn="l">
              <a:buFont typeface="Arial"/>
              <a:buChar char="•"/>
            </a:pPr>
            <a:r>
              <a:rPr lang="en-US" sz="1600" kern="0" dirty="0"/>
              <a:t> Minutes approval</a:t>
            </a:r>
          </a:p>
          <a:p>
            <a:pPr lvl="1" algn="l">
              <a:buFont typeface="Arial"/>
              <a:buChar char="•"/>
            </a:pPr>
            <a:r>
              <a:rPr lang="en-US" sz="1800" kern="0" dirty="0"/>
              <a:t> Technical submissions and discussions:</a:t>
            </a:r>
          </a:p>
          <a:p>
            <a:pPr lvl="2" algn="l">
              <a:buFont typeface="Arial"/>
              <a:buChar char="•"/>
            </a:pPr>
            <a:r>
              <a:rPr lang="en-US" sz="1800" kern="0" dirty="0"/>
              <a:t> PAPR reduction</a:t>
            </a:r>
          </a:p>
          <a:p>
            <a:pPr lvl="2" algn="l">
              <a:buFont typeface="Arial"/>
              <a:buChar char="•"/>
            </a:pPr>
            <a:r>
              <a:rPr lang="en-US" sz="1800" kern="0" dirty="0"/>
              <a:t> ELC capability field</a:t>
            </a:r>
          </a:p>
          <a:p>
            <a:pPr lvl="2" algn="l">
              <a:buFont typeface="Arial"/>
              <a:buChar char="•"/>
            </a:pPr>
            <a:r>
              <a:rPr lang="en-US" sz="1800" kern="0" dirty="0"/>
              <a:t> Channelization </a:t>
            </a:r>
          </a:p>
          <a:p>
            <a:pPr lvl="2" algn="l">
              <a:buFont typeface="Arial"/>
              <a:buChar char="•"/>
            </a:pPr>
            <a:endParaRPr lang="en-US" sz="1800" kern="0" dirty="0"/>
          </a:p>
          <a:p>
            <a:pPr algn="l">
              <a:buFont typeface="Arial"/>
              <a:buChar char="•"/>
            </a:pPr>
            <a:r>
              <a:rPr lang="en-US" sz="2000" kern="0" dirty="0"/>
              <a:t> September 2025 session:</a:t>
            </a:r>
            <a:endParaRPr lang="en-US" altLang="en-US" sz="1800" kern="0" dirty="0"/>
          </a:p>
          <a:p>
            <a:pPr marL="800100" lvl="1" indent="-342900" algn="l">
              <a:spcBef>
                <a:spcPts val="300"/>
              </a:spcBef>
              <a:buFont typeface="Arial" panose="020B0604020202020204" pitchFamily="34" charset="0"/>
              <a:buChar char="•"/>
            </a:pPr>
            <a:r>
              <a:rPr lang="en-US" altLang="en-US" sz="1800" kern="0" dirty="0"/>
              <a:t>Two meeting slots: </a:t>
            </a:r>
          </a:p>
          <a:p>
            <a:pPr marL="1143000" lvl="2" indent="-342900" algn="l">
              <a:spcBef>
                <a:spcPts val="300"/>
              </a:spcBef>
              <a:buFont typeface="Arial" panose="020B0604020202020204" pitchFamily="34" charset="0"/>
              <a:buChar char="•"/>
            </a:pPr>
            <a:r>
              <a:rPr lang="en-US" altLang="en-US" sz="1600" kern="0" dirty="0"/>
              <a:t>Monday PM3</a:t>
            </a:r>
          </a:p>
          <a:p>
            <a:pPr marL="1143000" lvl="2" indent="-342900" algn="l">
              <a:spcBef>
                <a:spcPts val="300"/>
              </a:spcBef>
              <a:buFont typeface="Arial" panose="020B0604020202020204" pitchFamily="34" charset="0"/>
              <a:buChar char="•"/>
            </a:pPr>
            <a:r>
              <a:rPr lang="en-US" altLang="en-US" sz="1600" kern="0" dirty="0"/>
              <a:t>Thursday AM1</a:t>
            </a:r>
          </a:p>
          <a:p>
            <a:pPr marL="800100" lvl="1" indent="-342900" algn="l">
              <a:spcBef>
                <a:spcPts val="300"/>
              </a:spcBef>
              <a:buFont typeface="Arial" panose="020B0604020202020204" pitchFamily="34" charset="0"/>
              <a:buChar char="•"/>
            </a:pPr>
            <a:r>
              <a:rPr lang="en-US" altLang="en-US" sz="1800" kern="0" dirty="0"/>
              <a:t>Agenda: 11-25/1587</a:t>
            </a:r>
          </a:p>
        </p:txBody>
      </p:sp>
    </p:spTree>
    <p:extLst>
      <p:ext uri="{BB962C8B-B14F-4D97-AF65-F5344CB8AC3E}">
        <p14:creationId xmlns:p14="http://schemas.microsoft.com/office/powerpoint/2010/main" val="31177698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914401" y="685801"/>
            <a:ext cx="10361084" cy="685799"/>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TGbt</a:t>
            </a:r>
            <a:r>
              <a:rPr lang="en-US" altLang="en-US" dirty="0"/>
              <a:t> – September 2025</a:t>
            </a:r>
            <a:endParaRPr lang="en-GB" dirty="0"/>
          </a:p>
        </p:txBody>
      </p:sp>
      <p:sp>
        <p:nvSpPr>
          <p:cNvPr id="5122" name="Rectangle 2"/>
          <p:cNvSpPr>
            <a:spLocks noGrp="1" noChangeArrowheads="1"/>
          </p:cNvSpPr>
          <p:nvPr>
            <p:ph idx="1"/>
          </p:nvPr>
        </p:nvSpPr>
        <p:spPr>
          <a:xfrm>
            <a:off x="914401" y="1450976"/>
            <a:ext cx="10361084" cy="5073649"/>
          </a:xfrm>
          <a:ln/>
        </p:spPr>
        <p:txBody>
          <a:bodyPr>
            <a:normAutofit lnSpcReduction="10000"/>
          </a:bodyPr>
          <a:lstStyle/>
          <a:p>
            <a:pPr marL="342900" lvl="2" indent="-342900">
              <a:spcBef>
                <a:spcPts val="1200"/>
              </a:spcBef>
              <a:spcAft>
                <a:spcPts val="0"/>
              </a:spcAft>
              <a:defRPr/>
            </a:pPr>
            <a:r>
              <a:rPr lang="en-US" altLang="en-US" sz="2400" b="1" dirty="0"/>
              <a:t>Will have three meetings this week: </a:t>
            </a:r>
          </a:p>
          <a:p>
            <a:pPr marL="342900" lvl="2" indent="-342900">
              <a:spcBef>
                <a:spcPts val="1200"/>
              </a:spcBef>
              <a:spcAft>
                <a:spcPts val="0"/>
              </a:spcAft>
              <a:defRPr/>
            </a:pPr>
            <a:r>
              <a:rPr lang="en-US" altLang="en-US" sz="2400" b="1" dirty="0"/>
              <a:t>	</a:t>
            </a:r>
            <a:r>
              <a:rPr lang="en-US" altLang="en-US" b="1" dirty="0"/>
              <a:t>Monday PM1, Tuesday AM1 and Thursday PM1</a:t>
            </a:r>
          </a:p>
          <a:p>
            <a:pPr marL="342900" lvl="2" indent="-342900">
              <a:spcBef>
                <a:spcPts val="1200"/>
              </a:spcBef>
              <a:spcAft>
                <a:spcPts val="0"/>
              </a:spcAft>
              <a:defRPr/>
            </a:pPr>
            <a:r>
              <a:rPr lang="en-US" altLang="en-US" sz="2400" b="1" dirty="0"/>
              <a:t>Agenda: 11-25/1605r0</a:t>
            </a:r>
          </a:p>
          <a:p>
            <a:pPr marL="342900" lvl="2" indent="-342900">
              <a:spcBef>
                <a:spcPts val="1200"/>
              </a:spcBef>
              <a:spcAft>
                <a:spcPts val="0"/>
              </a:spcAft>
              <a:defRPr/>
            </a:pPr>
            <a:r>
              <a:rPr lang="en-US" altLang="en-US" sz="2400" b="1" dirty="0"/>
              <a:t>Goals:</a:t>
            </a:r>
          </a:p>
          <a:p>
            <a:pPr marL="800100" lvl="3" indent="-342900">
              <a:spcBef>
                <a:spcPts val="1200"/>
              </a:spcBef>
              <a:spcAft>
                <a:spcPts val="0"/>
              </a:spcAft>
              <a:buFont typeface="Arial" panose="020B0604020202020204" pitchFamily="34" charset="0"/>
              <a:buChar char="•"/>
              <a:defRPr/>
            </a:pPr>
            <a:r>
              <a:rPr lang="en-US" altLang="en-US" sz="1800" dirty="0"/>
              <a:t>Officer election</a:t>
            </a:r>
          </a:p>
          <a:p>
            <a:pPr marL="800100" lvl="3" indent="-342900">
              <a:spcBef>
                <a:spcPts val="1200"/>
              </a:spcBef>
              <a:spcAft>
                <a:spcPts val="0"/>
              </a:spcAft>
              <a:buFont typeface="Arial" panose="020B0604020202020204" pitchFamily="34" charset="0"/>
              <a:buChar char="•"/>
              <a:defRPr/>
            </a:pPr>
            <a:r>
              <a:rPr lang="en-US" altLang="en-US" sz="1800" dirty="0" err="1"/>
              <a:t>Teleconf</a:t>
            </a:r>
            <a:r>
              <a:rPr lang="en-US" altLang="en-US" sz="1800" dirty="0"/>
              <a:t> Date/Times </a:t>
            </a:r>
          </a:p>
          <a:p>
            <a:pPr marL="800100" lvl="3" indent="-342900">
              <a:spcBef>
                <a:spcPts val="1200"/>
              </a:spcBef>
              <a:spcAft>
                <a:spcPts val="0"/>
              </a:spcAft>
              <a:buFont typeface="Arial" panose="020B0604020202020204" pitchFamily="34" charset="0"/>
              <a:buChar char="•"/>
              <a:defRPr/>
            </a:pPr>
            <a:r>
              <a:rPr lang="en-US" altLang="en-US" sz="1800" dirty="0"/>
              <a:t>Timeline discussion</a:t>
            </a:r>
          </a:p>
          <a:p>
            <a:pPr marL="800100" lvl="3" indent="-342900">
              <a:spcBef>
                <a:spcPts val="1200"/>
              </a:spcBef>
              <a:spcAft>
                <a:spcPts val="0"/>
              </a:spcAft>
              <a:buFont typeface="Arial" panose="020B0604020202020204" pitchFamily="34" charset="0"/>
              <a:buChar char="•"/>
              <a:defRPr/>
            </a:pPr>
            <a:r>
              <a:rPr lang="en-US" altLang="en-US" sz="1800" dirty="0"/>
              <a:t>Contributions</a:t>
            </a:r>
          </a:p>
          <a:p>
            <a:pPr marL="342900" lvl="2" indent="-342900">
              <a:spcBef>
                <a:spcPts val="300"/>
              </a:spcBef>
              <a:spcAft>
                <a:spcPts val="0"/>
              </a:spcAft>
              <a:buFont typeface="Arial" panose="020B0604020202020204" pitchFamily="34" charset="0"/>
              <a:buChar char="•"/>
              <a:defRPr/>
            </a:pPr>
            <a:r>
              <a:rPr lang="en-US" altLang="en-US" sz="2400" b="1" dirty="0"/>
              <a:t>PAR and CSD:</a:t>
            </a:r>
          </a:p>
          <a:p>
            <a:pPr lvl="2" indent="-342900">
              <a:buFont typeface="Arial" panose="020B0604020202020204" pitchFamily="34" charset="0"/>
              <a:buChar char="•"/>
            </a:pPr>
            <a:r>
              <a:rPr lang="en-US" altLang="zh-CN" sz="1600" dirty="0">
                <a:sym typeface="+mn-ea"/>
              </a:rPr>
              <a:t>802.11bt PAR</a:t>
            </a:r>
            <a:r>
              <a:rPr lang="en-GB" sz="1600" dirty="0"/>
              <a:t>(</a:t>
            </a:r>
            <a:r>
              <a:rPr lang="en-GB" sz="1600" dirty="0">
                <a:hlinkClick r:id="rId3"/>
              </a:rPr>
              <a:t>11-25/0958r</a:t>
            </a:r>
            <a:r>
              <a:rPr lang="en-GB" sz="1600" dirty="0"/>
              <a:t>0)</a:t>
            </a:r>
            <a:endParaRPr lang="en-US" altLang="zh-CN" sz="1600" dirty="0">
              <a:sym typeface="+mn-ea"/>
            </a:endParaRPr>
          </a:p>
          <a:p>
            <a:pPr>
              <a:buFont typeface="Arial" panose="020B0604020202020204" pitchFamily="34" charset="0"/>
              <a:buChar char="•"/>
            </a:pPr>
            <a:r>
              <a:rPr lang="en-US" dirty="0"/>
              <a:t>New submissions:</a:t>
            </a:r>
          </a:p>
          <a:p>
            <a:pPr lvl="2">
              <a:buFont typeface="Arial" panose="020B0604020202020204" pitchFamily="34" charset="0"/>
              <a:buChar char="•"/>
            </a:pPr>
            <a:r>
              <a:rPr lang="en-GB" sz="2000" dirty="0"/>
              <a:t>See Agenda (</a:t>
            </a:r>
            <a:r>
              <a:rPr lang="en-US" altLang="en-US" sz="2000" dirty="0"/>
              <a:t>11-25/1605r0)</a:t>
            </a:r>
            <a:endParaRPr lang="en-GB" sz="2000" dirty="0"/>
          </a:p>
        </p:txBody>
      </p:sp>
      <p:sp>
        <p:nvSpPr>
          <p:cNvPr id="2" name="Footer Placeholder 1">
            <a:extLst>
              <a:ext uri="{FF2B5EF4-FFF2-40B4-BE49-F238E27FC236}">
                <a16:creationId xmlns:a16="http://schemas.microsoft.com/office/drawing/2014/main" id="{95F26304-956B-4133-885E-EEC35CDA9F53}"/>
              </a:ext>
            </a:extLst>
          </p:cNvPr>
          <p:cNvSpPr>
            <a:spLocks noGrp="1"/>
          </p:cNvSpPr>
          <p:nvPr>
            <p:ph type="ftr" idx="14"/>
          </p:nvPr>
        </p:nvSpPr>
        <p:spPr/>
        <p:txBody>
          <a:bodyPr/>
          <a:lstStyle/>
          <a:p>
            <a:r>
              <a:rPr lang="en-GB"/>
              <a:t>Stephen Orr, Cisco</a:t>
            </a:r>
            <a:endParaRPr lang="en-GB" dirty="0"/>
          </a:p>
        </p:txBody>
      </p:sp>
      <p:sp>
        <p:nvSpPr>
          <p:cNvPr id="3" name="Slide Number Placeholder 2">
            <a:extLst>
              <a:ext uri="{FF2B5EF4-FFF2-40B4-BE49-F238E27FC236}">
                <a16:creationId xmlns:a16="http://schemas.microsoft.com/office/drawing/2014/main" id="{648DF5A5-9CE0-DDB4-B529-F1F3680026A8}"/>
              </a:ext>
            </a:extLst>
          </p:cNvPr>
          <p:cNvSpPr>
            <a:spLocks noGrp="1"/>
          </p:cNvSpPr>
          <p:nvPr>
            <p:ph type="sldNum" idx="12"/>
          </p:nvPr>
        </p:nvSpPr>
        <p:spPr/>
        <p:txBody>
          <a:bodyPr/>
          <a:lstStyle/>
          <a:p>
            <a:r>
              <a:rPr lang="en-GB"/>
              <a:t>Slide </a:t>
            </a:r>
            <a:fld id="{440F5867-744E-4AA6-B0ED-4C44D2DFBB7B}" type="slidenum">
              <a:rPr lang="en-GB" smtClean="0"/>
              <a:pPr/>
              <a:t>24</a:t>
            </a:fld>
            <a:endParaRPr lang="en-GB" dirty="0"/>
          </a:p>
        </p:txBody>
      </p:sp>
      <p:sp>
        <p:nvSpPr>
          <p:cNvPr id="7" name="Date Placeholder 6">
            <a:extLst>
              <a:ext uri="{FF2B5EF4-FFF2-40B4-BE49-F238E27FC236}">
                <a16:creationId xmlns:a16="http://schemas.microsoft.com/office/drawing/2014/main" id="{900E865E-D439-4A44-2489-06852DC11609}"/>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43623851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23455"/>
            <a:ext cx="10361084" cy="1065213"/>
          </a:xfrm>
        </p:spPr>
        <p:txBody>
          <a:bodyPr/>
          <a:lstStyle/>
          <a:p>
            <a:r>
              <a:rPr lang="en-US" dirty="0">
                <a:latin typeface="+mn-lt"/>
              </a:rPr>
              <a:t>802.11 Automotive TIG – September 2025</a:t>
            </a:r>
            <a:br>
              <a:rPr lang="en-US" dirty="0">
                <a:latin typeface="+mn-lt"/>
              </a:rPr>
            </a:br>
            <a:r>
              <a:rPr lang="en-US" sz="1800" dirty="0">
                <a:latin typeface="+mn-lt"/>
              </a:rPr>
              <a:t>15 September</a:t>
            </a:r>
            <a:r>
              <a:rPr lang="en-US" sz="1800">
                <a:latin typeface="+mn-lt"/>
              </a:rPr>
              <a:t>, 1600-1800 </a:t>
            </a:r>
            <a:r>
              <a:rPr lang="en-US" sz="1800" dirty="0">
                <a:latin typeface="+mn-lt"/>
              </a:rPr>
              <a:t>Hawaii Time</a:t>
            </a:r>
            <a:endParaRPr lang="en-US" dirty="0">
              <a:latin typeface="+mn-lt"/>
            </a:endParaRPr>
          </a:p>
        </p:txBody>
      </p:sp>
      <p:sp>
        <p:nvSpPr>
          <p:cNvPr id="3" name="Content Placeholder 2"/>
          <p:cNvSpPr>
            <a:spLocks noGrp="1"/>
          </p:cNvSpPr>
          <p:nvPr>
            <p:ph idx="1"/>
          </p:nvPr>
        </p:nvSpPr>
        <p:spPr>
          <a:xfrm>
            <a:off x="1370570" y="1779141"/>
            <a:ext cx="8845495" cy="4113213"/>
          </a:xfrm>
        </p:spPr>
        <p:txBody>
          <a:bodyPr/>
          <a:lstStyle/>
          <a:p>
            <a:pPr>
              <a:spcBef>
                <a:spcPts val="0"/>
              </a:spcBef>
              <a:buFont typeface="Arial" panose="020B0604020202020204" pitchFamily="34" charset="0"/>
              <a:buChar char="•"/>
            </a:pPr>
            <a:r>
              <a:rPr lang="en-US" sz="2000" dirty="0">
                <a:latin typeface="Arial" panose="020B0604020202020204" pitchFamily="34" charset="0"/>
                <a:cs typeface="Arial" panose="020B0604020202020204" pitchFamily="34" charset="0"/>
              </a:rPr>
              <a:t>Call to order</a:t>
            </a:r>
          </a:p>
          <a:p>
            <a:pPr>
              <a:spcBef>
                <a:spcPts val="0"/>
              </a:spcBef>
              <a:buFont typeface="Arial" panose="020B0604020202020204" pitchFamily="34" charset="0"/>
              <a:buChar char="•"/>
            </a:pPr>
            <a:r>
              <a:rPr lang="en-US" altLang="en-US" sz="2000" dirty="0">
                <a:latin typeface="Arial" panose="020B0604020202020204" pitchFamily="34" charset="0"/>
                <a:cs typeface="Arial" panose="020B0604020202020204" pitchFamily="34" charset="0"/>
              </a:rPr>
              <a:t>Call for recording secretary</a:t>
            </a:r>
          </a:p>
          <a:p>
            <a:pPr>
              <a:spcBef>
                <a:spcPts val="0"/>
              </a:spcBef>
              <a:buFont typeface="Arial" panose="020B0604020202020204" pitchFamily="34" charset="0"/>
              <a:buChar char="•"/>
            </a:pPr>
            <a:r>
              <a:rPr lang="en-GB" altLang="en-US" sz="2000" dirty="0">
                <a:latin typeface="Arial" panose="020B0604020202020204" pitchFamily="34" charset="0"/>
                <a:cs typeface="Arial" panose="020B0604020202020204" pitchFamily="34" charset="0"/>
              </a:rPr>
              <a:t>IEEE-SA policies and procedures</a:t>
            </a:r>
            <a:endParaRPr lang="en-US" sz="2000" dirty="0">
              <a:latin typeface="Arial" panose="020B0604020202020204" pitchFamily="34" charset="0"/>
              <a:cs typeface="Arial" panose="020B0604020202020204" pitchFamily="34" charset="0"/>
            </a:endParaRPr>
          </a:p>
          <a:p>
            <a:pPr>
              <a:spcBef>
                <a:spcPts val="0"/>
              </a:spcBef>
              <a:buFont typeface="Arial" panose="020B0604020202020204" pitchFamily="34" charset="0"/>
              <a:buChar char="•"/>
            </a:pPr>
            <a:r>
              <a:rPr lang="en-US" sz="2000" dirty="0">
                <a:latin typeface="Arial" panose="020B0604020202020204" pitchFamily="34" charset="0"/>
                <a:cs typeface="Arial" panose="020B0604020202020204" pitchFamily="34" charset="0"/>
              </a:rPr>
              <a:t>Approval of minutes from July</a:t>
            </a:r>
            <a:endParaRPr lang="en-US" sz="1400" dirty="0">
              <a:latin typeface="Arial" panose="020B0604020202020204" pitchFamily="34" charset="0"/>
              <a:cs typeface="Arial" panose="020B0604020202020204" pitchFamily="34" charset="0"/>
            </a:endParaRPr>
          </a:p>
          <a:p>
            <a:pPr>
              <a:spcBef>
                <a:spcPts val="0"/>
              </a:spcBef>
              <a:buFont typeface="Arial" panose="020B0604020202020204" pitchFamily="34" charset="0"/>
              <a:buChar char="•"/>
            </a:pPr>
            <a:r>
              <a:rPr lang="en-US" sz="2000" dirty="0">
                <a:latin typeface="Arial" panose="020B0604020202020204" pitchFamily="34" charset="0"/>
                <a:cs typeface="Arial" panose="020B0604020202020204" pitchFamily="34" charset="0"/>
              </a:rPr>
              <a:t>Presentation of submissions</a:t>
            </a:r>
            <a:endParaRPr lang="en-US" dirty="0"/>
          </a:p>
          <a:p>
            <a:pPr lvl="1">
              <a:spcBef>
                <a:spcPts val="0"/>
              </a:spcBef>
              <a:buFont typeface="Arial" panose="020B0604020202020204" pitchFamily="34" charset="0"/>
              <a:buChar char="•"/>
            </a:pPr>
            <a:r>
              <a:rPr lang="en-US" sz="1800" dirty="0">
                <a:latin typeface="Arial" panose="020B0604020202020204" pitchFamily="34" charset="0"/>
                <a:cs typeface="Arial" panose="020B0604020202020204" pitchFamily="34" charset="0"/>
              </a:rPr>
              <a:t>“Further Consideration on HD-Map Downloads and Sensor-Data Sharing Use cases,” Jing Ma (Toyota)</a:t>
            </a:r>
          </a:p>
          <a:p>
            <a:pPr lvl="1">
              <a:spcBef>
                <a:spcPts val="0"/>
              </a:spcBef>
              <a:buFont typeface="Arial" panose="020B0604020202020204" pitchFamily="34" charset="0"/>
              <a:buChar char="•"/>
            </a:pPr>
            <a:r>
              <a:rPr lang="en-US" sz="1800" dirty="0">
                <a:latin typeface="Arial" panose="020B0604020202020204" pitchFamily="34" charset="0"/>
                <a:cs typeface="Arial" panose="020B0604020202020204" pitchFamily="34" charset="0"/>
              </a:rPr>
              <a:t>“Proposed automotive TIG technical report text for streaming use case,” Azin </a:t>
            </a:r>
            <a:r>
              <a:rPr lang="en-US" sz="1800" dirty="0" err="1">
                <a:latin typeface="Arial" panose="020B0604020202020204" pitchFamily="34" charset="0"/>
                <a:cs typeface="Arial" panose="020B0604020202020204" pitchFamily="34" charset="0"/>
              </a:rPr>
              <a:t>Neishaboori</a:t>
            </a:r>
            <a:r>
              <a:rPr lang="en-US" sz="1800" dirty="0">
                <a:latin typeface="Arial" panose="020B0604020202020204" pitchFamily="34" charset="0"/>
                <a:cs typeface="Arial" panose="020B0604020202020204" pitchFamily="34" charset="0"/>
              </a:rPr>
              <a:t> (General Motors)</a:t>
            </a:r>
          </a:p>
          <a:p>
            <a:pPr lvl="1">
              <a:spcBef>
                <a:spcPts val="0"/>
              </a:spcBef>
              <a:buFont typeface="Arial" panose="020B0604020202020204" pitchFamily="34" charset="0"/>
              <a:buChar char="•"/>
            </a:pPr>
            <a:r>
              <a:rPr lang="en-US" sz="1800" dirty="0">
                <a:latin typeface="Arial" panose="020B0604020202020204" pitchFamily="34" charset="0"/>
                <a:cs typeface="Arial" panose="020B0604020202020204" pitchFamily="34" charset="0"/>
              </a:rPr>
              <a:t>“Technical Report Gap Analysis Follow-Up,” Azin </a:t>
            </a:r>
            <a:r>
              <a:rPr lang="en-US" sz="1800" dirty="0" err="1">
                <a:latin typeface="Arial" panose="020B0604020202020204" pitchFamily="34" charset="0"/>
                <a:cs typeface="Arial" panose="020B0604020202020204" pitchFamily="34" charset="0"/>
              </a:rPr>
              <a:t>Neishaboori</a:t>
            </a:r>
            <a:r>
              <a:rPr lang="en-US" sz="1800" dirty="0">
                <a:latin typeface="Arial" panose="020B0604020202020204" pitchFamily="34" charset="0"/>
                <a:cs typeface="Arial" panose="020B0604020202020204" pitchFamily="34" charset="0"/>
              </a:rPr>
              <a:t> (General Motors)</a:t>
            </a:r>
          </a:p>
          <a:p>
            <a:pPr>
              <a:spcBef>
                <a:spcPts val="0"/>
              </a:spcBef>
              <a:buFont typeface="Arial" panose="020B0604020202020204" pitchFamily="34" charset="0"/>
              <a:buChar char="•"/>
            </a:pPr>
            <a:r>
              <a:rPr lang="en-US" sz="2000" dirty="0">
                <a:latin typeface="Arial" panose="020B0604020202020204" pitchFamily="34" charset="0"/>
                <a:cs typeface="Arial" panose="020B0604020202020204" pitchFamily="34" charset="0"/>
              </a:rPr>
              <a:t>Call for submissions - November 2025</a:t>
            </a:r>
          </a:p>
          <a:p>
            <a:pPr>
              <a:spcBef>
                <a:spcPts val="0"/>
              </a:spcBef>
              <a:buFont typeface="Arial" panose="020B0604020202020204" pitchFamily="34" charset="0"/>
              <a:buChar char="•"/>
            </a:pPr>
            <a:r>
              <a:rPr lang="en-US" sz="2000" dirty="0">
                <a:latin typeface="Arial" panose="020B0604020202020204" pitchFamily="34" charset="0"/>
                <a:cs typeface="Arial" panose="020B0604020202020204" pitchFamily="34" charset="0"/>
              </a:rPr>
              <a:t>Timeline review</a:t>
            </a:r>
          </a:p>
        </p:txBody>
      </p:sp>
      <p:sp>
        <p:nvSpPr>
          <p:cNvPr id="6" name="TextBox 5">
            <a:extLst>
              <a:ext uri="{FF2B5EF4-FFF2-40B4-BE49-F238E27FC236}">
                <a16:creationId xmlns:a16="http://schemas.microsoft.com/office/drawing/2014/main" id="{689C7583-E64A-2B3F-9EDF-D8DA14AB595A}"/>
              </a:ext>
            </a:extLst>
          </p:cNvPr>
          <p:cNvSpPr txBox="1"/>
          <p:nvPr/>
        </p:nvSpPr>
        <p:spPr>
          <a:xfrm>
            <a:off x="4143736" y="5923276"/>
            <a:ext cx="4325095" cy="461665"/>
          </a:xfrm>
          <a:prstGeom prst="rect">
            <a:avLst/>
          </a:prstGeom>
          <a:noFill/>
        </p:spPr>
        <p:txBody>
          <a:bodyPr wrap="none" rtlCol="0">
            <a:spAutoFit/>
          </a:bodyPr>
          <a:lstStyle/>
          <a:p>
            <a:r>
              <a:rPr lang="en-US" sz="2400" b="1" dirty="0"/>
              <a:t>Current agenda is </a:t>
            </a:r>
            <a:r>
              <a:rPr lang="en-US" altLang="en-US" sz="2400" b="1" dirty="0"/>
              <a:t>11-25/1426r0</a:t>
            </a:r>
            <a:endParaRPr lang="en-US" sz="2400" b="1" dirty="0"/>
          </a:p>
        </p:txBody>
      </p:sp>
      <p:sp>
        <p:nvSpPr>
          <p:cNvPr id="8" name="Footer Placeholder 7">
            <a:extLst>
              <a:ext uri="{FF2B5EF4-FFF2-40B4-BE49-F238E27FC236}">
                <a16:creationId xmlns:a16="http://schemas.microsoft.com/office/drawing/2014/main" id="{BAD17EB9-A8FB-F05E-2392-6DE0DC0C9499}"/>
              </a:ext>
            </a:extLst>
          </p:cNvPr>
          <p:cNvSpPr>
            <a:spLocks noGrp="1"/>
          </p:cNvSpPr>
          <p:nvPr>
            <p:ph type="ftr" idx="14"/>
          </p:nvPr>
        </p:nvSpPr>
        <p:spPr/>
        <p:txBody>
          <a:bodyPr/>
          <a:lstStyle/>
          <a:p>
            <a:r>
              <a:rPr lang="en-GB"/>
              <a:t>Jim Lansford, DeepSig Inc</a:t>
            </a:r>
            <a:endParaRPr lang="en-GB" dirty="0"/>
          </a:p>
        </p:txBody>
      </p:sp>
      <p:sp>
        <p:nvSpPr>
          <p:cNvPr id="9" name="Slide Number Placeholder 8">
            <a:extLst>
              <a:ext uri="{FF2B5EF4-FFF2-40B4-BE49-F238E27FC236}">
                <a16:creationId xmlns:a16="http://schemas.microsoft.com/office/drawing/2014/main" id="{50CF0033-00F9-EBE2-3356-90E1DA4D4476}"/>
              </a:ext>
            </a:extLst>
          </p:cNvPr>
          <p:cNvSpPr>
            <a:spLocks noGrp="1"/>
          </p:cNvSpPr>
          <p:nvPr>
            <p:ph type="sldNum" idx="12"/>
          </p:nvPr>
        </p:nvSpPr>
        <p:spPr/>
        <p:txBody>
          <a:bodyPr/>
          <a:lstStyle/>
          <a:p>
            <a:r>
              <a:rPr lang="en-GB"/>
              <a:t>Slide </a:t>
            </a:r>
            <a:fld id="{440F5867-744E-4AA6-B0ED-4C44D2DFBB7B}" type="slidenum">
              <a:rPr lang="en-GB" smtClean="0"/>
              <a:pPr/>
              <a:t>25</a:t>
            </a:fld>
            <a:endParaRPr lang="en-GB" dirty="0"/>
          </a:p>
        </p:txBody>
      </p:sp>
      <p:sp>
        <p:nvSpPr>
          <p:cNvPr id="10" name="Date Placeholder 9">
            <a:extLst>
              <a:ext uri="{FF2B5EF4-FFF2-40B4-BE49-F238E27FC236}">
                <a16:creationId xmlns:a16="http://schemas.microsoft.com/office/drawing/2014/main" id="{6432FD75-55C0-D75A-22E7-6558DB8D7808}"/>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1499837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BD6C2-B5EA-1DF7-D7D3-BE309A80BEC5}"/>
            </a:ext>
          </a:extLst>
        </p:cNvPr>
        <p:cNvGrpSpPr/>
        <p:nvPr/>
      </p:nvGrpSpPr>
      <p:grpSpPr>
        <a:xfrm>
          <a:off x="0" y="0"/>
          <a:ext cx="0" cy="0"/>
          <a:chOff x="0" y="0"/>
          <a:chExt cx="0" cy="0"/>
        </a:xfrm>
      </p:grpSpPr>
      <p:sp>
        <p:nvSpPr>
          <p:cNvPr id="30724" name="Rectangle 2">
            <a:extLst>
              <a:ext uri="{FF2B5EF4-FFF2-40B4-BE49-F238E27FC236}">
                <a16:creationId xmlns:a16="http://schemas.microsoft.com/office/drawing/2014/main" id="{EFC159AC-7408-1E7B-8522-EE5B3AB85BE2}"/>
              </a:ext>
            </a:extLst>
          </p:cNvPr>
          <p:cNvSpPr>
            <a:spLocks noGrp="1" noChangeArrowheads="1"/>
          </p:cNvSpPr>
          <p:nvPr>
            <p:ph type="title"/>
          </p:nvPr>
        </p:nvSpPr>
        <p:spPr>
          <a:noFill/>
        </p:spPr>
        <p:txBody>
          <a:bodyPr/>
          <a:lstStyle/>
          <a:p>
            <a:r>
              <a:rPr lang="en-US" altLang="en-US" dirty="0"/>
              <a:t>802.11 UCM TIG Snapshot – September 2025</a:t>
            </a:r>
          </a:p>
        </p:txBody>
      </p:sp>
      <p:sp>
        <p:nvSpPr>
          <p:cNvPr id="30725" name="Rectangle 3">
            <a:extLst>
              <a:ext uri="{FF2B5EF4-FFF2-40B4-BE49-F238E27FC236}">
                <a16:creationId xmlns:a16="http://schemas.microsoft.com/office/drawing/2014/main" id="{AC57378A-84C3-00ED-AC9A-B187AD3DD37B}"/>
              </a:ext>
            </a:extLst>
          </p:cNvPr>
          <p:cNvSpPr>
            <a:spLocks noGrp="1" noChangeArrowheads="1"/>
          </p:cNvSpPr>
          <p:nvPr>
            <p:ph type="body" idx="1"/>
          </p:nvPr>
        </p:nvSpPr>
        <p:spPr>
          <a:noFill/>
        </p:spPr>
        <p:txBody>
          <a:bodyPr/>
          <a:lstStyle/>
          <a:p>
            <a:pPr marL="0" indent="0">
              <a:spcBef>
                <a:spcPts val="0"/>
              </a:spcBef>
              <a:buNone/>
              <a:defRPr/>
            </a:pPr>
            <a:r>
              <a:rPr lang="en-GB" altLang="en-US" dirty="0"/>
              <a:t>Two meeting slots</a:t>
            </a:r>
            <a:r>
              <a:rPr lang="en-GB" altLang="en-US" dirty="0">
                <a:solidFill>
                  <a:schemeClr val="tx1"/>
                </a:solidFill>
              </a:rPr>
              <a:t>: </a:t>
            </a:r>
            <a:r>
              <a:rPr lang="en-GB" altLang="en-US" sz="2000" dirty="0">
                <a:solidFill>
                  <a:schemeClr val="tx1"/>
                </a:solidFill>
              </a:rPr>
              <a:t>MON 16 Sept. PM2 16-18, THUR 18 Sept. AM1 8-10 Hawaii Time</a:t>
            </a:r>
          </a:p>
          <a:p>
            <a:pPr marL="457200" indent="-457200">
              <a:spcBef>
                <a:spcPts val="0"/>
              </a:spcBef>
              <a:defRPr/>
            </a:pPr>
            <a:endParaRPr lang="en-GB" altLang="en-US" sz="2000" dirty="0">
              <a:solidFill>
                <a:srgbClr val="FF0000"/>
              </a:solidFill>
            </a:endParaRPr>
          </a:p>
          <a:p>
            <a:pPr marL="0" indent="0">
              <a:spcBef>
                <a:spcPts val="0"/>
              </a:spcBef>
              <a:buNone/>
              <a:defRPr/>
            </a:pPr>
            <a:r>
              <a:rPr lang="en-GB" altLang="en-US" dirty="0"/>
              <a:t>Goals for September</a:t>
            </a:r>
          </a:p>
          <a:p>
            <a:pPr marL="457200" indent="-457200">
              <a:spcBef>
                <a:spcPts val="0"/>
              </a:spcBef>
              <a:defRPr/>
            </a:pPr>
            <a:r>
              <a:rPr lang="en-GB" altLang="en-US" sz="2000" dirty="0"/>
              <a:t>Officer candidate introduction</a:t>
            </a:r>
          </a:p>
          <a:p>
            <a:pPr marL="457200" indent="-457200" eaLnBrk="1" hangingPunct="1">
              <a:lnSpc>
                <a:spcPct val="90000"/>
              </a:lnSpc>
              <a:spcBef>
                <a:spcPts val="0"/>
              </a:spcBef>
              <a:defRPr/>
            </a:pPr>
            <a:r>
              <a:rPr lang="en-GB" altLang="en-US" sz="2000" dirty="0"/>
              <a:t>Technical presentations </a:t>
            </a:r>
          </a:p>
          <a:p>
            <a:pPr marL="857250" lvl="1" indent="-457200" eaLnBrk="1" hangingPunct="1">
              <a:lnSpc>
                <a:spcPct val="90000"/>
              </a:lnSpc>
              <a:spcBef>
                <a:spcPts val="0"/>
              </a:spcBef>
              <a:defRPr/>
            </a:pPr>
            <a:r>
              <a:rPr lang="en-GB" altLang="en-US" sz="1800" dirty="0"/>
              <a:t>Introducing the Unified Channel Model (UCM) TIG, Volker Jungnickel, 11-25/1628r0</a:t>
            </a:r>
          </a:p>
          <a:p>
            <a:pPr marL="857250" lvl="1" indent="-457200" eaLnBrk="1" hangingPunct="1">
              <a:lnSpc>
                <a:spcPct val="90000"/>
              </a:lnSpc>
              <a:spcBef>
                <a:spcPts val="0"/>
              </a:spcBef>
              <a:defRPr/>
            </a:pPr>
            <a:r>
              <a:rPr lang="en-US" altLang="en-US" sz="1800" dirty="0"/>
              <a:t>UCM TIG Unified Channel Model Use Cases proposal, </a:t>
            </a:r>
            <a:r>
              <a:rPr lang="en-US" altLang="en-US" sz="1800" dirty="0" err="1"/>
              <a:t>Yanchun</a:t>
            </a:r>
            <a:r>
              <a:rPr lang="en-US" altLang="en-US" sz="1800" dirty="0"/>
              <a:t> Li., </a:t>
            </a:r>
            <a:r>
              <a:rPr lang="en-US" altLang="en-US" sz="1800" dirty="0">
                <a:hlinkClick r:id="rId3"/>
              </a:rPr>
              <a:t>11-25/1475r0</a:t>
            </a:r>
            <a:endParaRPr lang="en-US" altLang="en-US" sz="1800" dirty="0"/>
          </a:p>
          <a:p>
            <a:pPr marL="857250" lvl="1" indent="-457200" eaLnBrk="1" hangingPunct="1">
              <a:lnSpc>
                <a:spcPct val="90000"/>
              </a:lnSpc>
              <a:spcBef>
                <a:spcPts val="0"/>
              </a:spcBef>
              <a:defRPr/>
            </a:pPr>
            <a:r>
              <a:rPr lang="en-US" altLang="en-US" sz="1800" dirty="0"/>
              <a:t>Unified Channel Model: Requirements and Targeted Features, Stephan Jaeckel, 11-25/1637r0 </a:t>
            </a:r>
          </a:p>
          <a:p>
            <a:pPr marL="857250" lvl="1" indent="-457200" eaLnBrk="1" hangingPunct="1">
              <a:lnSpc>
                <a:spcPct val="90000"/>
              </a:lnSpc>
              <a:spcBef>
                <a:spcPts val="0"/>
              </a:spcBef>
              <a:defRPr/>
            </a:pPr>
            <a:r>
              <a:rPr lang="en-US" altLang="en-US" sz="1800" dirty="0">
                <a:highlight>
                  <a:srgbClr val="FFFFFF"/>
                </a:highlight>
              </a:rPr>
              <a:t>A Spatially Consistent Small-Scale Fading Model for Multiple Frequency Bands, Stephan Jaeckel,11-1627r0 </a:t>
            </a:r>
          </a:p>
          <a:p>
            <a:pPr marL="857250" lvl="1" indent="-457200" eaLnBrk="1" hangingPunct="1">
              <a:lnSpc>
                <a:spcPct val="90000"/>
              </a:lnSpc>
              <a:spcBef>
                <a:spcPts val="0"/>
              </a:spcBef>
              <a:defRPr/>
            </a:pPr>
            <a:r>
              <a:rPr lang="en-US" altLang="en-US" sz="1800" dirty="0">
                <a:highlight>
                  <a:srgbClr val="FFFFFF"/>
                </a:highlight>
              </a:rPr>
              <a:t>Optical Wireless Channel Modelling and Measurements, Sreelal Maravanchery Mana </a:t>
            </a:r>
            <a:r>
              <a:rPr lang="en-US" altLang="en-US" sz="1800" dirty="0">
                <a:highlight>
                  <a:srgbClr val="FFFFFF"/>
                </a:highlight>
                <a:hlinkClick r:id="rId4"/>
              </a:rPr>
              <a:t>11-25/1588r0</a:t>
            </a:r>
            <a:endParaRPr lang="en-GB" altLang="en-US" sz="1800" dirty="0">
              <a:highlight>
                <a:srgbClr val="FFFFFF"/>
              </a:highlight>
            </a:endParaRPr>
          </a:p>
          <a:p>
            <a:pPr marL="457200" indent="-457200" eaLnBrk="1" hangingPunct="1">
              <a:lnSpc>
                <a:spcPct val="90000"/>
              </a:lnSpc>
              <a:spcBef>
                <a:spcPts val="0"/>
              </a:spcBef>
              <a:defRPr/>
            </a:pPr>
            <a:r>
              <a:rPr lang="en-US" altLang="en-US" sz="2000" dirty="0">
                <a:highlight>
                  <a:srgbClr val="FFFFFF"/>
                </a:highlight>
              </a:rPr>
              <a:t>Initial outline of the UCM TIG report</a:t>
            </a:r>
          </a:p>
          <a:p>
            <a:pPr marL="457200" indent="-457200" eaLnBrk="1" hangingPunct="1">
              <a:lnSpc>
                <a:spcPct val="90000"/>
              </a:lnSpc>
              <a:spcBef>
                <a:spcPts val="0"/>
              </a:spcBef>
              <a:defRPr/>
            </a:pPr>
            <a:r>
              <a:rPr lang="en-US" altLang="en-US" sz="2000" dirty="0">
                <a:highlight>
                  <a:srgbClr val="FFFFFF"/>
                </a:highlight>
              </a:rPr>
              <a:t>Call for contributions</a:t>
            </a:r>
          </a:p>
          <a:p>
            <a:pPr marL="457200" indent="-457200" eaLnBrk="1" hangingPunct="1">
              <a:lnSpc>
                <a:spcPct val="90000"/>
              </a:lnSpc>
              <a:spcBef>
                <a:spcPts val="0"/>
              </a:spcBef>
              <a:defRPr/>
            </a:pPr>
            <a:endParaRPr lang="en-US" altLang="en-US" sz="2000" dirty="0">
              <a:highlight>
                <a:srgbClr val="FFFFFF"/>
              </a:highlight>
            </a:endParaRPr>
          </a:p>
          <a:p>
            <a:pPr marL="0" indent="0" eaLnBrk="1" hangingPunct="1">
              <a:lnSpc>
                <a:spcPct val="90000"/>
              </a:lnSpc>
              <a:spcBef>
                <a:spcPts val="0"/>
              </a:spcBef>
              <a:buNone/>
              <a:defRPr/>
            </a:pPr>
            <a:r>
              <a:rPr lang="en-US" altLang="en-US" dirty="0">
                <a:highlight>
                  <a:srgbClr val="FFFFFF"/>
                </a:highlight>
              </a:rPr>
              <a:t>Agenda: 11-25/1601r0</a:t>
            </a:r>
          </a:p>
        </p:txBody>
      </p:sp>
      <p:sp>
        <p:nvSpPr>
          <p:cNvPr id="4" name="Footer Placeholder 3">
            <a:extLst>
              <a:ext uri="{FF2B5EF4-FFF2-40B4-BE49-F238E27FC236}">
                <a16:creationId xmlns:a16="http://schemas.microsoft.com/office/drawing/2014/main" id="{24046D3C-37B8-7CB0-0498-7A786A4A0A84}"/>
              </a:ext>
            </a:extLst>
          </p:cNvPr>
          <p:cNvSpPr>
            <a:spLocks noGrp="1"/>
          </p:cNvSpPr>
          <p:nvPr>
            <p:ph type="ftr" idx="14"/>
          </p:nvPr>
        </p:nvSpPr>
        <p:spPr/>
        <p:txBody>
          <a:bodyPr/>
          <a:lstStyle/>
          <a:p>
            <a:r>
              <a:rPr lang="en-GB"/>
              <a:t>Volker Jungnickel, Fraunhofer HHI</a:t>
            </a:r>
            <a:endParaRPr lang="en-GB" dirty="0"/>
          </a:p>
        </p:txBody>
      </p:sp>
      <p:sp>
        <p:nvSpPr>
          <p:cNvPr id="5" name="Slide Number Placeholder 4">
            <a:extLst>
              <a:ext uri="{FF2B5EF4-FFF2-40B4-BE49-F238E27FC236}">
                <a16:creationId xmlns:a16="http://schemas.microsoft.com/office/drawing/2014/main" id="{EF69CAD2-2525-324B-A851-26C3C5E15B17}"/>
              </a:ext>
            </a:extLst>
          </p:cNvPr>
          <p:cNvSpPr>
            <a:spLocks noGrp="1"/>
          </p:cNvSpPr>
          <p:nvPr>
            <p:ph type="sldNum" idx="12"/>
          </p:nvPr>
        </p:nvSpPr>
        <p:spPr/>
        <p:txBody>
          <a:bodyPr/>
          <a:lstStyle/>
          <a:p>
            <a:r>
              <a:rPr lang="en-GB"/>
              <a:t>Slide </a:t>
            </a:r>
            <a:fld id="{440F5867-744E-4AA6-B0ED-4C44D2DFBB7B}" type="slidenum">
              <a:rPr lang="en-GB" smtClean="0"/>
              <a:pPr/>
              <a:t>26</a:t>
            </a:fld>
            <a:endParaRPr lang="en-GB" dirty="0"/>
          </a:p>
        </p:txBody>
      </p:sp>
      <p:sp>
        <p:nvSpPr>
          <p:cNvPr id="6" name="Date Placeholder 5">
            <a:extLst>
              <a:ext uri="{FF2B5EF4-FFF2-40B4-BE49-F238E27FC236}">
                <a16:creationId xmlns:a16="http://schemas.microsoft.com/office/drawing/2014/main" id="{29130DE9-4326-FB5F-3751-88FFE074C774}"/>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797755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Editors meeting</a:t>
            </a:r>
            <a:endParaRPr lang="en-GB" dirty="0"/>
          </a:p>
        </p:txBody>
      </p:sp>
      <p:sp>
        <p:nvSpPr>
          <p:cNvPr id="5122" name="Rectangle 2"/>
          <p:cNvSpPr>
            <a:spLocks noGrp="1" noChangeArrowheads="1"/>
          </p:cNvSpPr>
          <p:nvPr>
            <p:ph idx="1"/>
          </p:nvPr>
        </p:nvSpPr>
        <p:spPr>
          <a:xfrm>
            <a:off x="914401" y="1556792"/>
            <a:ext cx="10361084" cy="4615407"/>
          </a:xfrm>
          <a:ln/>
        </p:spPr>
        <p:txBody>
          <a:bodyPr/>
          <a:lstStyle/>
          <a:p>
            <a:pPr>
              <a:buFontTx/>
              <a:buNone/>
              <a:defRPr/>
            </a:pPr>
            <a:r>
              <a:rPr lang="en-US" altLang="en-US" sz="2000" dirty="0">
                <a:ea typeface="ＭＳ Ｐゴシック" panose="020B0600070205080204" pitchFamily="34" charset="-128"/>
              </a:rPr>
              <a:t>Status:</a:t>
            </a:r>
          </a:p>
          <a:p>
            <a:pPr lvl="1">
              <a:buFont typeface="Arial" panose="020B0604020202020204" pitchFamily="34" charset="0"/>
              <a:buChar char="•"/>
              <a:defRPr/>
            </a:pPr>
            <a:r>
              <a:rPr lang="en-US" altLang="en-US" sz="1600" dirty="0">
                <a:solidFill>
                  <a:schemeClr val="tx1"/>
                </a:solidFill>
                <a:ea typeface="ＭＳ Ｐゴシック" panose="020B0600070205080204" pitchFamily="34" charset="-128"/>
              </a:rPr>
              <a:t>Pre-publication review of IEEE Std 802.11bk-2025: completed</a:t>
            </a:r>
          </a:p>
          <a:p>
            <a:pPr lvl="1">
              <a:buFont typeface="Arial" panose="020B0604020202020204" pitchFamily="34" charset="0"/>
              <a:buChar char="•"/>
              <a:defRPr/>
            </a:pPr>
            <a:r>
              <a:rPr lang="en-US" altLang="en-US" sz="1600" dirty="0">
                <a:solidFill>
                  <a:schemeClr val="tx1"/>
                </a:solidFill>
                <a:ea typeface="ＭＳ Ｐゴシック" panose="020B0600070205080204" pitchFamily="34" charset="-128"/>
              </a:rPr>
              <a:t>Pre-publication review of IEEE Std 802.11bf-2025: ongoing, expected to complete by early October</a:t>
            </a:r>
          </a:p>
          <a:p>
            <a:pPr marL="0" indent="0">
              <a:spcBef>
                <a:spcPts val="1200"/>
              </a:spcBef>
              <a:buFontTx/>
              <a:buNone/>
              <a:defRPr/>
            </a:pPr>
            <a:r>
              <a:rPr lang="en-US" altLang="en-US" sz="2000" dirty="0">
                <a:ea typeface="ＭＳ Ｐゴシック" panose="020B0600070205080204" pitchFamily="34" charset="-128"/>
              </a:rPr>
              <a:t>Objectives this week:</a:t>
            </a:r>
          </a:p>
          <a:p>
            <a:pPr lvl="1">
              <a:buFont typeface="Arial" panose="020B0604020202020204" pitchFamily="34" charset="0"/>
              <a:buChar char="•"/>
              <a:defRPr/>
            </a:pPr>
            <a:r>
              <a:rPr lang="en-US" altLang="en-US" sz="1600" dirty="0">
                <a:ea typeface="ＭＳ Ｐゴシック" panose="020B0600070205080204" pitchFamily="34" charset="-128"/>
              </a:rPr>
              <a:t>Status report from each task group &amp; any related discussion </a:t>
            </a:r>
          </a:p>
          <a:p>
            <a:pPr lvl="1">
              <a:buFont typeface="Arial" panose="020B0604020202020204" pitchFamily="34" charset="0"/>
              <a:buChar char="•"/>
              <a:defRPr/>
            </a:pPr>
            <a:r>
              <a:rPr lang="en-US" altLang="en-US" sz="1600" dirty="0">
                <a:ea typeface="ＭＳ Ｐゴシック" panose="020B0600070205080204" pitchFamily="34" charset="-128"/>
              </a:rPr>
              <a:t>Draft development snapshot and amendment ordering:  Refresh</a:t>
            </a:r>
          </a:p>
          <a:p>
            <a:pPr lvl="1">
              <a:buFont typeface="Arial" panose="020B0604020202020204" pitchFamily="34" charset="0"/>
              <a:buChar char="•"/>
              <a:defRPr/>
            </a:pPr>
            <a:r>
              <a:rPr lang="en-US" altLang="en-US" sz="1600" dirty="0">
                <a:ea typeface="ＭＳ Ｐゴシック" panose="020B0600070205080204" pitchFamily="34" charset="-128"/>
              </a:rPr>
              <a:t>ANA managed number spaces:  Refresh</a:t>
            </a:r>
          </a:p>
          <a:p>
            <a:pPr lvl="1">
              <a:buFont typeface="Arial" panose="020B0604020202020204" pitchFamily="34" charset="0"/>
              <a:buChar char="•"/>
              <a:defRPr/>
            </a:pPr>
            <a:r>
              <a:rPr lang="en-US" altLang="en-US" sz="1600" dirty="0">
                <a:ea typeface="ＭＳ Ｐゴシック" panose="020B0600070205080204" pitchFamily="34" charset="-128"/>
              </a:rPr>
              <a:t>Editorial Style guide</a:t>
            </a:r>
          </a:p>
          <a:p>
            <a:pPr lvl="1">
              <a:buFont typeface="Arial" panose="020B0604020202020204" pitchFamily="34" charset="0"/>
              <a:buChar char="•"/>
              <a:defRPr/>
            </a:pPr>
            <a:r>
              <a:rPr lang="en-US" altLang="en-US" sz="1600" dirty="0">
                <a:ea typeface="ＭＳ Ｐゴシック" panose="020B0600070205080204" pitchFamily="34" charset="-128"/>
              </a:rPr>
              <a:t>Open discussion</a:t>
            </a:r>
          </a:p>
          <a:p>
            <a:pPr lvl="2">
              <a:buFont typeface="Arial" panose="020B0604020202020204" pitchFamily="34" charset="0"/>
              <a:buChar char="•"/>
              <a:defRPr/>
            </a:pPr>
            <a:r>
              <a:rPr lang="en-US" altLang="en-US" sz="1400" dirty="0" err="1">
                <a:ea typeface="ＭＳ Ｐゴシック" panose="020B0600070205080204" pitchFamily="34" charset="-128"/>
              </a:rPr>
              <a:t>TGbi</a:t>
            </a:r>
            <a:r>
              <a:rPr lang="en-US" altLang="en-US" sz="1400" dirty="0">
                <a:ea typeface="ＭＳ Ｐゴシック" panose="020B0600070205080204" pitchFamily="34" charset="-128"/>
              </a:rPr>
              <a:t> MDR</a:t>
            </a:r>
          </a:p>
          <a:p>
            <a:pPr>
              <a:buFont typeface="Arial" panose="020B0604020202020204" pitchFamily="34" charset="0"/>
              <a:buChar char="•"/>
              <a:defRPr/>
            </a:pPr>
            <a:r>
              <a:rPr lang="en-US" altLang="en-US" sz="2000" dirty="0">
                <a:ea typeface="ＭＳ Ｐゴシック" panose="020B0600070205080204" pitchFamily="34" charset="-128"/>
              </a:rPr>
              <a:t>Meeting: </a:t>
            </a:r>
          </a:p>
          <a:p>
            <a:pPr lvl="1">
              <a:buFont typeface="Arial" panose="020B0604020202020204" pitchFamily="34" charset="0"/>
              <a:buChar char="•"/>
              <a:defRPr/>
            </a:pPr>
            <a:r>
              <a:rPr lang="en-US" altLang="en-US" sz="1600" dirty="0">
                <a:ea typeface="ＭＳ Ｐゴシック" panose="020B0600070205080204" pitchFamily="34" charset="-128"/>
              </a:rPr>
              <a:t>7:00am HST to 7:55am HST, Tuesday, 16 September</a:t>
            </a:r>
          </a:p>
        </p:txBody>
      </p:sp>
      <p:sp>
        <p:nvSpPr>
          <p:cNvPr id="2" name="Footer Placeholder 1">
            <a:extLst>
              <a:ext uri="{FF2B5EF4-FFF2-40B4-BE49-F238E27FC236}">
                <a16:creationId xmlns:a16="http://schemas.microsoft.com/office/drawing/2014/main" id="{AFB9A9FB-BB21-80AB-EBA2-686CFD75160D}"/>
              </a:ext>
            </a:extLst>
          </p:cNvPr>
          <p:cNvSpPr>
            <a:spLocks noGrp="1"/>
          </p:cNvSpPr>
          <p:nvPr>
            <p:ph type="ftr" idx="14"/>
          </p:nvPr>
        </p:nvSpPr>
        <p:spPr/>
        <p:txBody>
          <a:bodyPr/>
          <a:lstStyle/>
          <a:p>
            <a:r>
              <a:rPr lang="en-GB"/>
              <a:t>Robert Stacey, Intel</a:t>
            </a:r>
            <a:endParaRPr lang="en-GB" dirty="0"/>
          </a:p>
        </p:txBody>
      </p:sp>
      <p:sp>
        <p:nvSpPr>
          <p:cNvPr id="3" name="Slide Number Placeholder 2">
            <a:extLst>
              <a:ext uri="{FF2B5EF4-FFF2-40B4-BE49-F238E27FC236}">
                <a16:creationId xmlns:a16="http://schemas.microsoft.com/office/drawing/2014/main" id="{0B0911E7-06B0-5D17-170F-BAB169065D1F}"/>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7" name="Date Placeholder 6">
            <a:extLst>
              <a:ext uri="{FF2B5EF4-FFF2-40B4-BE49-F238E27FC236}">
                <a16:creationId xmlns:a16="http://schemas.microsoft.com/office/drawing/2014/main" id="{8C75F2D9-3CAC-935C-A8F6-279AFC2853C7}"/>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1675659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4"/>
          <p:cNvSpPr>
            <a:spLocks noGrp="1"/>
          </p:cNvSpPr>
          <p:nvPr>
            <p:ph type="title"/>
          </p:nvPr>
        </p:nvSpPr>
        <p:spPr>
          <a:xfrm>
            <a:off x="2209800" y="609600"/>
            <a:ext cx="7772400" cy="1066800"/>
          </a:xfrm>
        </p:spPr>
        <p:txBody>
          <a:bodyPr/>
          <a:lstStyle/>
          <a:p>
            <a:r>
              <a:rPr lang="en-US" altLang="en-US" dirty="0"/>
              <a:t>ANA Status</a:t>
            </a:r>
          </a:p>
        </p:txBody>
      </p:sp>
      <p:sp>
        <p:nvSpPr>
          <p:cNvPr id="4099" name="Content Placeholder 6"/>
          <p:cNvSpPr>
            <a:spLocks noGrp="1"/>
          </p:cNvSpPr>
          <p:nvPr>
            <p:ph idx="1"/>
          </p:nvPr>
        </p:nvSpPr>
        <p:spPr>
          <a:xfrm>
            <a:off x="2209800" y="1676400"/>
            <a:ext cx="7772400" cy="4724400"/>
          </a:xfrm>
        </p:spPr>
        <p:txBody>
          <a:bodyPr>
            <a:normAutofit/>
          </a:bodyPr>
          <a:lstStyle/>
          <a:p>
            <a:pPr eaLnBrk="1" hangingPunct="1"/>
            <a:r>
              <a:rPr lang="en-US" altLang="en-US" sz="2000" dirty="0"/>
              <a:t>The latest database is 11-11/0270r80 (July 2025)</a:t>
            </a:r>
          </a:p>
          <a:p>
            <a:pPr eaLnBrk="1" hangingPunct="1"/>
            <a:endParaRPr lang="en-US" altLang="en-US" sz="2000" dirty="0"/>
          </a:p>
          <a:p>
            <a:pPr eaLnBrk="1" hangingPunct="1"/>
            <a:r>
              <a:rPr lang="en-US" altLang="en-US" sz="2000" dirty="0"/>
              <a:t>Changes since July 2025:</a:t>
            </a:r>
          </a:p>
          <a:p>
            <a:pPr lvl="1" eaLnBrk="1" hangingPunct="1"/>
            <a:r>
              <a:rPr lang="en-US" altLang="en-US" sz="1800" dirty="0"/>
              <a:t>TGbi cleanup to match latest draft</a:t>
            </a:r>
          </a:p>
          <a:p>
            <a:pPr lvl="1" eaLnBrk="1" hangingPunct="1"/>
            <a:r>
              <a:rPr lang="en-US" altLang="en-US" sz="1800" dirty="0" err="1"/>
              <a:t>TGbn</a:t>
            </a:r>
            <a:r>
              <a:rPr lang="en-US" altLang="en-US" sz="1800" dirty="0"/>
              <a:t> new assignments</a:t>
            </a:r>
            <a:endParaRPr lang="en-US" altLang="en-US" sz="1600" dirty="0"/>
          </a:p>
          <a:p>
            <a:pPr lvl="2" eaLnBrk="1" hangingPunct="1"/>
            <a:endParaRPr lang="en-US" altLang="en-US" sz="2000" dirty="0"/>
          </a:p>
          <a:p>
            <a:pPr eaLnBrk="1" hangingPunct="1"/>
            <a:r>
              <a:rPr lang="en-US" altLang="en-US" sz="2000" dirty="0"/>
              <a:t>New additions to ANA management (will be in r81)</a:t>
            </a:r>
          </a:p>
          <a:p>
            <a:pPr eaLnBrk="1" hangingPunct="1"/>
            <a:r>
              <a:rPr lang="en-US" altLang="en-US" sz="1600" b="0" dirty="0"/>
              <a:t>9.6.13.20  Table 9-540     Optional </a:t>
            </a:r>
            <a:r>
              <a:rPr lang="en-US" altLang="en-US" sz="1600" b="0" dirty="0" err="1"/>
              <a:t>subelement</a:t>
            </a:r>
            <a:r>
              <a:rPr lang="en-US" altLang="en-US" sz="1600" b="0" dirty="0"/>
              <a:t> IDs for WNM Sleep Mode 				parameters</a:t>
            </a:r>
          </a:p>
          <a:p>
            <a:pPr eaLnBrk="1" hangingPunct="1"/>
            <a:r>
              <a:rPr lang="en-US" altLang="en-US" sz="1600" b="0" dirty="0"/>
              <a:t>9.4.2.35    Figure 9-417   BSSID Information field (field in Neighbor Report element)</a:t>
            </a:r>
          </a:p>
          <a:p>
            <a:pPr eaLnBrk="1" hangingPunct="1"/>
            <a:endParaRPr lang="en-US" altLang="en-US" sz="2000" dirty="0"/>
          </a:p>
          <a:p>
            <a:pPr eaLnBrk="1" hangingPunct="1"/>
            <a:r>
              <a:rPr lang="en-US" altLang="en-US" sz="2000" dirty="0"/>
              <a:t>Pending changes (10 day review):</a:t>
            </a:r>
          </a:p>
          <a:p>
            <a:pPr lvl="1" eaLnBrk="1" hangingPunct="1"/>
            <a:r>
              <a:rPr lang="en-US" altLang="en-US" sz="1600" dirty="0"/>
              <a:t>TGbi and </a:t>
            </a:r>
            <a:r>
              <a:rPr lang="en-US" altLang="en-US" sz="1600" dirty="0" err="1"/>
              <a:t>TGbn</a:t>
            </a:r>
            <a:r>
              <a:rPr lang="en-US" altLang="en-US" sz="1600" dirty="0"/>
              <a:t> updates</a:t>
            </a:r>
          </a:p>
        </p:txBody>
      </p:sp>
      <p:sp>
        <p:nvSpPr>
          <p:cNvPr id="2" name="Footer Placeholder 1">
            <a:extLst>
              <a:ext uri="{FF2B5EF4-FFF2-40B4-BE49-F238E27FC236}">
                <a16:creationId xmlns:a16="http://schemas.microsoft.com/office/drawing/2014/main" id="{9DC3AC79-26CF-AB35-6A17-9F1A94A4A85A}"/>
              </a:ext>
            </a:extLst>
          </p:cNvPr>
          <p:cNvSpPr>
            <a:spLocks noGrp="1"/>
          </p:cNvSpPr>
          <p:nvPr>
            <p:ph type="ftr" idx="14"/>
          </p:nvPr>
        </p:nvSpPr>
        <p:spPr/>
        <p:txBody>
          <a:bodyPr/>
          <a:lstStyle/>
          <a:p>
            <a:r>
              <a:rPr lang="en-GB"/>
              <a:t>Carol Ansley, Cox</a:t>
            </a:r>
            <a:endParaRPr lang="en-GB" dirty="0"/>
          </a:p>
        </p:txBody>
      </p:sp>
      <p:sp>
        <p:nvSpPr>
          <p:cNvPr id="3" name="Slide Number Placeholder 2">
            <a:extLst>
              <a:ext uri="{FF2B5EF4-FFF2-40B4-BE49-F238E27FC236}">
                <a16:creationId xmlns:a16="http://schemas.microsoft.com/office/drawing/2014/main" id="{FE1A624E-8BFB-0084-99C5-45902E204E83}"/>
              </a:ext>
            </a:extLst>
          </p:cNvPr>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
        <p:nvSpPr>
          <p:cNvPr id="4" name="Date Placeholder 3">
            <a:extLst>
              <a:ext uri="{FF2B5EF4-FFF2-40B4-BE49-F238E27FC236}">
                <a16:creationId xmlns:a16="http://schemas.microsoft.com/office/drawing/2014/main" id="{B68D20BE-BD1D-6D31-72BD-8328C22BAA9E}"/>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4035128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D06B5-959D-9A93-3A29-E910C979CFFF}"/>
              </a:ext>
            </a:extLst>
          </p:cNvPr>
          <p:cNvSpPr>
            <a:spLocks noGrp="1"/>
          </p:cNvSpPr>
          <p:nvPr>
            <p:ph type="title"/>
          </p:nvPr>
        </p:nvSpPr>
        <p:spPr/>
        <p:txBody>
          <a:bodyPr/>
          <a:lstStyle/>
          <a:p>
            <a:r>
              <a:rPr lang="en-US" dirty="0"/>
              <a:t>Resources managed by ANA by Clause</a:t>
            </a:r>
          </a:p>
        </p:txBody>
      </p:sp>
      <p:graphicFrame>
        <p:nvGraphicFramePr>
          <p:cNvPr id="13" name="Content Placeholder 12">
            <a:extLst>
              <a:ext uri="{FF2B5EF4-FFF2-40B4-BE49-F238E27FC236}">
                <a16:creationId xmlns:a16="http://schemas.microsoft.com/office/drawing/2014/main" id="{18D42322-B270-1F4A-39C8-C44A98F1F874}"/>
              </a:ext>
            </a:extLst>
          </p:cNvPr>
          <p:cNvGraphicFramePr>
            <a:graphicFrameLocks noGrp="1"/>
          </p:cNvGraphicFramePr>
          <p:nvPr>
            <p:ph idx="1"/>
            <p:extLst>
              <p:ext uri="{D42A27DB-BD31-4B8C-83A1-F6EECF244321}">
                <p14:modId xmlns:p14="http://schemas.microsoft.com/office/powerpoint/2010/main" val="1459853463"/>
              </p:ext>
            </p:extLst>
          </p:nvPr>
        </p:nvGraphicFramePr>
        <p:xfrm>
          <a:off x="2133601" y="1828801"/>
          <a:ext cx="3875087" cy="3918585"/>
        </p:xfrm>
        <a:graphic>
          <a:graphicData uri="http://schemas.openxmlformats.org/drawingml/2006/table">
            <a:tbl>
              <a:tblPr>
                <a:tableStyleId>{BDBED569-4797-4DF1-A0F4-6AAB3CD982D8}</a:tableStyleId>
              </a:tblPr>
              <a:tblGrid>
                <a:gridCol w="674687">
                  <a:extLst>
                    <a:ext uri="{9D8B030D-6E8A-4147-A177-3AD203B41FA5}">
                      <a16:colId xmlns:a16="http://schemas.microsoft.com/office/drawing/2014/main" val="2563137888"/>
                    </a:ext>
                  </a:extLst>
                </a:gridCol>
                <a:gridCol w="872793">
                  <a:extLst>
                    <a:ext uri="{9D8B030D-6E8A-4147-A177-3AD203B41FA5}">
                      <a16:colId xmlns:a16="http://schemas.microsoft.com/office/drawing/2014/main" val="773034977"/>
                    </a:ext>
                  </a:extLst>
                </a:gridCol>
                <a:gridCol w="2327607">
                  <a:extLst>
                    <a:ext uri="{9D8B030D-6E8A-4147-A177-3AD203B41FA5}">
                      <a16:colId xmlns:a16="http://schemas.microsoft.com/office/drawing/2014/main" val="3172679908"/>
                    </a:ext>
                  </a:extLst>
                </a:gridCol>
              </a:tblGrid>
              <a:tr h="190500">
                <a:tc>
                  <a:txBody>
                    <a:bodyPr/>
                    <a:lstStyle/>
                    <a:p>
                      <a:pPr algn="l" fontAlgn="b">
                        <a:buNone/>
                      </a:pPr>
                      <a:r>
                        <a:rPr lang="en-US" sz="1050" b="1" u="none" strike="noStrike">
                          <a:effectLst/>
                        </a:rPr>
                        <a:t>Subclause</a:t>
                      </a:r>
                      <a:endParaRPr lang="en-US" sz="1050" b="1"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b="1" u="none" strike="noStrike">
                          <a:effectLst/>
                        </a:rPr>
                        <a:t>Location</a:t>
                      </a:r>
                      <a:endParaRPr lang="en-US" sz="1050" b="1"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b="1" u="none" strike="noStrike" dirty="0">
                          <a:effectLst/>
                        </a:rPr>
                        <a:t>Resource</a:t>
                      </a:r>
                      <a:endParaRPr lang="en-US" sz="1050" b="1"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846611966"/>
                  </a:ext>
                </a:extLst>
              </a:tr>
              <a:tr h="190500">
                <a:tc>
                  <a:txBody>
                    <a:bodyPr/>
                    <a:lstStyle/>
                    <a:p>
                      <a:pPr algn="l" fontAlgn="b">
                        <a:buNone/>
                      </a:pPr>
                      <a:r>
                        <a:rPr lang="en-US" sz="1050" u="none" strike="noStrike">
                          <a:effectLst/>
                        </a:rPr>
                        <a:t>9.2.4.1.2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ProtocolVersions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871088904"/>
                  </a:ext>
                </a:extLst>
              </a:tr>
              <a:tr h="381000">
                <a:tc>
                  <a:txBody>
                    <a:bodyPr/>
                    <a:lstStyle/>
                    <a:p>
                      <a:pPr algn="l" fontAlgn="b">
                        <a:buNone/>
                      </a:pPr>
                      <a:r>
                        <a:rPr lang="en-US" sz="1050" u="none" strike="noStrike">
                          <a:effectLst/>
                        </a:rPr>
                        <a:t>9.2.4.1.3</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dirty="0">
                          <a:effectLst/>
                        </a:rPr>
                        <a:t>Frame types, Control subtypes, Data subtypes, Extended subtypes, Management subtypes</a:t>
                      </a:r>
                      <a:endParaRPr lang="en-US" sz="105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632047180"/>
                  </a:ext>
                </a:extLst>
              </a:tr>
              <a:tr h="190500">
                <a:tc>
                  <a:txBody>
                    <a:bodyPr/>
                    <a:lstStyle/>
                    <a:p>
                      <a:pPr algn="l" fontAlgn="b">
                        <a:buNone/>
                      </a:pPr>
                      <a:r>
                        <a:rPr lang="en-US" sz="1050" u="none" strike="noStrike">
                          <a:effectLst/>
                        </a:rPr>
                        <a:t>9.2.4.1.3</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Extended Control subtypes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515942020"/>
                  </a:ext>
                </a:extLst>
              </a:tr>
              <a:tr h="190500">
                <a:tc>
                  <a:txBody>
                    <a:bodyPr/>
                    <a:lstStyle/>
                    <a:p>
                      <a:pPr algn="l" fontAlgn="b">
                        <a:buNone/>
                      </a:pPr>
                      <a:r>
                        <a:rPr lang="en-US" sz="1050" u="none" strike="noStrike">
                          <a:effectLst/>
                        </a:rPr>
                        <a:t>9.4.1.1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dirty="0">
                          <a:effectLst/>
                        </a:rPr>
                        <a:t> </a:t>
                      </a:r>
                      <a:endParaRPr lang="en-US" sz="105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AuthenticationAlgorithmNumbers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724041095"/>
                  </a:ext>
                </a:extLst>
              </a:tr>
              <a:tr h="190500">
                <a:tc>
                  <a:txBody>
                    <a:bodyPr/>
                    <a:lstStyle/>
                    <a:p>
                      <a:pPr algn="l" fontAlgn="b">
                        <a:buNone/>
                      </a:pPr>
                      <a:r>
                        <a:rPr lang="en-US" sz="1050" u="none" strike="noStrike">
                          <a:effectLst/>
                        </a:rPr>
                        <a:t>9.4.1.4</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Figure 9-140</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Capabilities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233799034"/>
                  </a:ext>
                </a:extLst>
              </a:tr>
              <a:tr h="190500">
                <a:tc>
                  <a:txBody>
                    <a:bodyPr/>
                    <a:lstStyle/>
                    <a:p>
                      <a:pPr algn="l" fontAlgn="b">
                        <a:buNone/>
                      </a:pPr>
                      <a:r>
                        <a:rPr lang="en-US" sz="1050" u="none" strike="noStrike">
                          <a:effectLst/>
                        </a:rPr>
                        <a:t>9.4.1.7</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9-79</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ReasonCodes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892492710"/>
                  </a:ext>
                </a:extLst>
              </a:tr>
              <a:tr h="190500">
                <a:tc>
                  <a:txBody>
                    <a:bodyPr/>
                    <a:lstStyle/>
                    <a:p>
                      <a:pPr algn="l" fontAlgn="b">
                        <a:buNone/>
                      </a:pPr>
                      <a:r>
                        <a:rPr lang="en-US" sz="1050" u="none" strike="noStrike">
                          <a:effectLst/>
                        </a:rPr>
                        <a:t>9.4.1.9</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9-80</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StatusCodes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064532662"/>
                  </a:ext>
                </a:extLst>
              </a:tr>
              <a:tr h="190500">
                <a:tc>
                  <a:txBody>
                    <a:bodyPr/>
                    <a:lstStyle/>
                    <a:p>
                      <a:pPr algn="l" fontAlgn="b">
                        <a:buNone/>
                      </a:pPr>
                      <a:r>
                        <a:rPr lang="en-US" sz="1050" u="none" strike="noStrike">
                          <a:effectLst/>
                        </a:rPr>
                        <a:t>9.4.1.11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9-81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Categories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578167965"/>
                  </a:ext>
                </a:extLst>
              </a:tr>
              <a:tr h="190500">
                <a:tc>
                  <a:txBody>
                    <a:bodyPr/>
                    <a:lstStyle/>
                    <a:p>
                      <a:pPr algn="l" fontAlgn="b">
                        <a:buNone/>
                      </a:pPr>
                      <a:r>
                        <a:rPr lang="en-US" sz="1050" u="none" strike="noStrike">
                          <a:effectLst/>
                        </a:rPr>
                        <a:t>9.4.2.1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9-130</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fr-FR" sz="1050" u="none" strike="noStrike">
                          <a:effectLst/>
                        </a:rPr>
                        <a:t>Element IDs, Extension 1, Extension 2</a:t>
                      </a:r>
                      <a:endParaRPr lang="fr-FR"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255818736"/>
                  </a:ext>
                </a:extLst>
              </a:tr>
              <a:tr h="190500">
                <a:tc>
                  <a:txBody>
                    <a:bodyPr/>
                    <a:lstStyle/>
                    <a:p>
                      <a:pPr algn="l" fontAlgn="b">
                        <a:buNone/>
                      </a:pPr>
                      <a:r>
                        <a:rPr lang="en-US" sz="1050" u="none" strike="noStrike">
                          <a:effectLst/>
                        </a:rPr>
                        <a:t>9.4.2.23.2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9-188</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RSN cipher suite selectors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477209704"/>
                  </a:ext>
                </a:extLst>
              </a:tr>
              <a:tr h="190500">
                <a:tc>
                  <a:txBody>
                    <a:bodyPr/>
                    <a:lstStyle/>
                    <a:p>
                      <a:pPr algn="l" fontAlgn="b">
                        <a:buNone/>
                      </a:pPr>
                      <a:r>
                        <a:rPr lang="en-US" sz="1050" u="none" strike="noStrike">
                          <a:effectLst/>
                        </a:rPr>
                        <a:t>9.4.2.23.3</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9-190</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RSN AKM suite selectors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529953126"/>
                  </a:ext>
                </a:extLst>
              </a:tr>
              <a:tr h="190500">
                <a:tc>
                  <a:txBody>
                    <a:bodyPr/>
                    <a:lstStyle/>
                    <a:p>
                      <a:pPr algn="l" fontAlgn="b">
                        <a:buNone/>
                      </a:pPr>
                      <a:r>
                        <a:rPr lang="en-US" sz="1050" u="none" strike="noStrike">
                          <a:effectLst/>
                        </a:rPr>
                        <a:t>9.4.2.23.4</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Figure 9-369</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RSN Capabilities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243322917"/>
                  </a:ext>
                </a:extLst>
              </a:tr>
              <a:tr h="190500">
                <a:tc>
                  <a:txBody>
                    <a:bodyPr/>
                    <a:lstStyle/>
                    <a:p>
                      <a:pPr algn="l" fontAlgn="b">
                        <a:buNone/>
                      </a:pPr>
                      <a:r>
                        <a:rPr lang="en-US" sz="1050" u="none" strike="noStrike">
                          <a:effectLst/>
                        </a:rPr>
                        <a:t>9.4.2.25</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9-192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Extended Capabilities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018295107"/>
                  </a:ext>
                </a:extLst>
              </a:tr>
              <a:tr h="190500">
                <a:tc>
                  <a:txBody>
                    <a:bodyPr/>
                    <a:lstStyle/>
                    <a:p>
                      <a:pPr algn="l" fontAlgn="b">
                        <a:buNone/>
                      </a:pPr>
                      <a:r>
                        <a:rPr lang="en-US" sz="1050" u="none" strike="noStrike">
                          <a:effectLst/>
                        </a:rPr>
                        <a:t>9.4.2.35</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9-212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dirty="0">
                          <a:effectLst/>
                        </a:rPr>
                        <a:t>Neighbor Report </a:t>
                      </a:r>
                      <a:r>
                        <a:rPr lang="en-US" sz="1050" u="none" strike="noStrike" dirty="0" err="1">
                          <a:effectLst/>
                        </a:rPr>
                        <a:t>subelement</a:t>
                      </a:r>
                      <a:r>
                        <a:rPr lang="en-US" sz="1050" u="none" strike="noStrike" dirty="0">
                          <a:effectLst/>
                        </a:rPr>
                        <a:t> IDs</a:t>
                      </a:r>
                      <a:endParaRPr lang="en-US" sz="105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004428256"/>
                  </a:ext>
                </a:extLst>
              </a:tr>
              <a:tr h="190500">
                <a:tc>
                  <a:txBody>
                    <a:bodyPr/>
                    <a:lstStyle/>
                    <a:p>
                      <a:pPr algn="l" fontAlgn="b">
                        <a:buNone/>
                      </a:pPr>
                      <a:r>
                        <a:rPr lang="en-US" sz="1050" u="none" strike="noStrike">
                          <a:effectLst/>
                        </a:rPr>
                        <a:t>9.4.2.46</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9-221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FTE Subelement IDs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856133826"/>
                  </a:ext>
                </a:extLst>
              </a:tr>
              <a:tr h="190500">
                <a:tc>
                  <a:txBody>
                    <a:bodyPr/>
                    <a:lstStyle/>
                    <a:p>
                      <a:pPr algn="l" fontAlgn="b">
                        <a:buNone/>
                      </a:pPr>
                      <a:r>
                        <a:rPr lang="en-US" sz="1050" u="none" strike="noStrike">
                          <a:effectLst/>
                        </a:rPr>
                        <a:t>9.4.2.96.2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9-279</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Active Path Selection Protocol</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078440532"/>
                  </a:ext>
                </a:extLst>
              </a:tr>
              <a:tr h="190500">
                <a:tc>
                  <a:txBody>
                    <a:bodyPr/>
                    <a:lstStyle/>
                    <a:p>
                      <a:pPr algn="l" fontAlgn="b">
                        <a:buNone/>
                      </a:pPr>
                      <a:r>
                        <a:rPr lang="en-US" sz="1050" u="none" strike="noStrike">
                          <a:effectLst/>
                        </a:rPr>
                        <a:t>9.4.2.240</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9-373</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RSNXE Extended RSN Capabilities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47567088"/>
                  </a:ext>
                </a:extLst>
              </a:tr>
              <a:tr h="190500">
                <a:tc>
                  <a:txBody>
                    <a:bodyPr/>
                    <a:lstStyle/>
                    <a:p>
                      <a:pPr algn="l" fontAlgn="b">
                        <a:buNone/>
                      </a:pPr>
                      <a:r>
                        <a:rPr lang="en-US" sz="1050" u="none" strike="noStrike">
                          <a:effectLst/>
                        </a:rPr>
                        <a:t>9.4.4</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dirty="0">
                          <a:effectLst/>
                        </a:rPr>
                        <a:t>TLV encodings</a:t>
                      </a:r>
                      <a:endParaRPr lang="en-US" sz="105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592165080"/>
                  </a:ext>
                </a:extLst>
              </a:tr>
            </a:tbl>
          </a:graphicData>
        </a:graphic>
      </p:graphicFrame>
      <p:graphicFrame>
        <p:nvGraphicFramePr>
          <p:cNvPr id="14" name="Table 13">
            <a:extLst>
              <a:ext uri="{FF2B5EF4-FFF2-40B4-BE49-F238E27FC236}">
                <a16:creationId xmlns:a16="http://schemas.microsoft.com/office/drawing/2014/main" id="{7C119C02-7684-B3CD-D7A4-562159A90DE1}"/>
              </a:ext>
            </a:extLst>
          </p:cNvPr>
          <p:cNvGraphicFramePr>
            <a:graphicFrameLocks noGrp="1"/>
          </p:cNvGraphicFramePr>
          <p:nvPr>
            <p:extLst>
              <p:ext uri="{D42A27DB-BD31-4B8C-83A1-F6EECF244321}">
                <p14:modId xmlns:p14="http://schemas.microsoft.com/office/powerpoint/2010/main" val="2986055079"/>
              </p:ext>
            </p:extLst>
          </p:nvPr>
        </p:nvGraphicFramePr>
        <p:xfrm>
          <a:off x="6277402" y="1895901"/>
          <a:ext cx="3933398" cy="3865870"/>
        </p:xfrm>
        <a:graphic>
          <a:graphicData uri="http://schemas.openxmlformats.org/drawingml/2006/table">
            <a:tbl>
              <a:tblPr>
                <a:tableStyleId>{BDBED569-4797-4DF1-A0F4-6AAB3CD982D8}</a:tableStyleId>
              </a:tblPr>
              <a:tblGrid>
                <a:gridCol w="813637">
                  <a:extLst>
                    <a:ext uri="{9D8B030D-6E8A-4147-A177-3AD203B41FA5}">
                      <a16:colId xmlns:a16="http://schemas.microsoft.com/office/drawing/2014/main" val="2890523301"/>
                    </a:ext>
                  </a:extLst>
                </a:gridCol>
                <a:gridCol w="900437">
                  <a:extLst>
                    <a:ext uri="{9D8B030D-6E8A-4147-A177-3AD203B41FA5}">
                      <a16:colId xmlns:a16="http://schemas.microsoft.com/office/drawing/2014/main" val="4209030117"/>
                    </a:ext>
                  </a:extLst>
                </a:gridCol>
                <a:gridCol w="2219324">
                  <a:extLst>
                    <a:ext uri="{9D8B030D-6E8A-4147-A177-3AD203B41FA5}">
                      <a16:colId xmlns:a16="http://schemas.microsoft.com/office/drawing/2014/main" val="1350229563"/>
                    </a:ext>
                  </a:extLst>
                </a:gridCol>
              </a:tblGrid>
              <a:tr h="199169">
                <a:tc>
                  <a:txBody>
                    <a:bodyPr/>
                    <a:lstStyle/>
                    <a:p>
                      <a:pPr algn="l" fontAlgn="b">
                        <a:buNone/>
                      </a:pPr>
                      <a:r>
                        <a:rPr lang="en-US" sz="1050" u="none" strike="noStrike">
                          <a:effectLst/>
                        </a:rPr>
                        <a:t>9.4.5.1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9-426</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dirty="0">
                          <a:effectLst/>
                        </a:rPr>
                        <a:t>ANQP Info IDs</a:t>
                      </a:r>
                      <a:endParaRPr lang="en-US" sz="105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575633312"/>
                  </a:ext>
                </a:extLst>
              </a:tr>
              <a:tr h="199169">
                <a:tc>
                  <a:txBody>
                    <a:bodyPr/>
                    <a:lstStyle/>
                    <a:p>
                      <a:pPr algn="l" fontAlgn="b">
                        <a:buNone/>
                      </a:pPr>
                      <a:r>
                        <a:rPr lang="en-US" sz="1050" u="none" strike="noStrike" kern="1200" dirty="0">
                          <a:solidFill>
                            <a:srgbClr val="FF0000"/>
                          </a:solidFill>
                          <a:effectLst/>
                          <a:latin typeface="+mn-lt"/>
                          <a:ea typeface="+mn-ea"/>
                          <a:cs typeface="+mn-cs"/>
                        </a:rPr>
                        <a:t>9.6.13.20</a:t>
                      </a:r>
                    </a:p>
                  </a:txBody>
                  <a:tcPr marL="9525" marR="9525" marT="9525" marB="0" anchor="b"/>
                </a:tc>
                <a:tc>
                  <a:txBody>
                    <a:bodyPr/>
                    <a:lstStyle/>
                    <a:p>
                      <a:pPr algn="l" fontAlgn="b">
                        <a:buNone/>
                      </a:pPr>
                      <a:r>
                        <a:rPr lang="en-US" sz="1050" u="none" strike="noStrike" kern="1200" dirty="0">
                          <a:solidFill>
                            <a:srgbClr val="FF0000"/>
                          </a:solidFill>
                          <a:effectLst/>
                          <a:latin typeface="+mn-lt"/>
                          <a:ea typeface="+mn-ea"/>
                          <a:cs typeface="+mn-cs"/>
                        </a:rPr>
                        <a:t>Table 9-588</a:t>
                      </a:r>
                    </a:p>
                  </a:txBody>
                  <a:tcPr marL="9525" marR="9525" marT="9525" marB="0" anchor="b"/>
                </a:tc>
                <a:tc>
                  <a:txBody>
                    <a:bodyPr/>
                    <a:lstStyle/>
                    <a:p>
                      <a:pPr algn="l" fontAlgn="b">
                        <a:buNone/>
                      </a:pPr>
                      <a:r>
                        <a:rPr lang="en-US" sz="1050" u="none" strike="noStrike" kern="1200" dirty="0">
                          <a:solidFill>
                            <a:srgbClr val="FF0000"/>
                          </a:solidFill>
                          <a:effectLst/>
                          <a:latin typeface="+mn-lt"/>
                          <a:ea typeface="+mn-ea"/>
                          <a:cs typeface="+mn-cs"/>
                        </a:rPr>
                        <a:t>WNM Sleep Mode </a:t>
                      </a:r>
                      <a:r>
                        <a:rPr lang="en-US" sz="1050" u="none" strike="noStrike" kern="1200" dirty="0" err="1">
                          <a:solidFill>
                            <a:srgbClr val="FF0000"/>
                          </a:solidFill>
                          <a:effectLst/>
                          <a:latin typeface="+mn-lt"/>
                          <a:ea typeface="+mn-ea"/>
                          <a:cs typeface="+mn-cs"/>
                        </a:rPr>
                        <a:t>subelements</a:t>
                      </a:r>
                      <a:endParaRPr lang="en-US" sz="1050" u="none" strike="noStrike" kern="1200" dirty="0">
                        <a:solidFill>
                          <a:srgbClr val="FF0000"/>
                        </a:solidFill>
                        <a:effectLst/>
                        <a:latin typeface="+mn-lt"/>
                        <a:ea typeface="+mn-ea"/>
                        <a:cs typeface="+mn-cs"/>
                      </a:endParaRPr>
                    </a:p>
                  </a:txBody>
                  <a:tcPr marL="9525" marR="9525" marT="9525" marB="0" anchor="b"/>
                </a:tc>
                <a:extLst>
                  <a:ext uri="{0D108BD9-81ED-4DB2-BD59-A6C34878D82A}">
                    <a16:rowId xmlns:a16="http://schemas.microsoft.com/office/drawing/2014/main" val="1003016850"/>
                  </a:ext>
                </a:extLst>
              </a:tr>
              <a:tr h="199169">
                <a:tc>
                  <a:txBody>
                    <a:bodyPr/>
                    <a:lstStyle/>
                    <a:p>
                      <a:pPr algn="l" fontAlgn="b">
                        <a:buNone/>
                      </a:pPr>
                      <a:r>
                        <a:rPr lang="en-US" sz="1050" u="none" strike="noStrike" dirty="0">
                          <a:effectLst/>
                        </a:rPr>
                        <a:t>9.6.13.29</a:t>
                      </a:r>
                      <a:endParaRPr lang="en-US" sz="105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9-542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dirty="0">
                          <a:effectLst/>
                        </a:rPr>
                        <a:t>WNM-Notification types</a:t>
                      </a:r>
                      <a:endParaRPr lang="en-US" sz="105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774169707"/>
                  </a:ext>
                </a:extLst>
              </a:tr>
              <a:tr h="199169">
                <a:tc>
                  <a:txBody>
                    <a:bodyPr/>
                    <a:lstStyle/>
                    <a:p>
                      <a:pPr algn="l" fontAlgn="b">
                        <a:buNone/>
                      </a:pPr>
                      <a:r>
                        <a:rPr lang="en-US" sz="1050" u="none" strike="noStrike">
                          <a:effectLst/>
                        </a:rPr>
                        <a:t>9.6.2.1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9-452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SpectrumManagementActionFrames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378896899"/>
                  </a:ext>
                </a:extLst>
              </a:tr>
              <a:tr h="199169">
                <a:tc>
                  <a:txBody>
                    <a:bodyPr/>
                    <a:lstStyle/>
                    <a:p>
                      <a:pPr algn="l" fontAlgn="b">
                        <a:buNone/>
                      </a:pPr>
                      <a:r>
                        <a:rPr lang="en-US" sz="1050" u="none" strike="noStrike">
                          <a:effectLst/>
                        </a:rPr>
                        <a:t>9.6.7.1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9-471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dirty="0" err="1">
                          <a:effectLst/>
                        </a:rPr>
                        <a:t>PublicActionFrames</a:t>
                      </a:r>
                      <a:endParaRPr lang="en-US" sz="105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679711279"/>
                  </a:ext>
                </a:extLst>
              </a:tr>
              <a:tr h="199169">
                <a:tc>
                  <a:txBody>
                    <a:bodyPr/>
                    <a:lstStyle/>
                    <a:p>
                      <a:pPr algn="l" fontAlgn="b">
                        <a:buNone/>
                      </a:pPr>
                      <a:r>
                        <a:rPr lang="en-US" sz="1050" u="none" strike="noStrike">
                          <a:effectLst/>
                        </a:rPr>
                        <a:t>9.6.7.36</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Figure 9-1223</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FILS Discovery Control subfield</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889163515"/>
                  </a:ext>
                </a:extLst>
              </a:tr>
              <a:tr h="199169">
                <a:tc>
                  <a:txBody>
                    <a:bodyPr/>
                    <a:lstStyle/>
                    <a:p>
                      <a:pPr algn="l" fontAlgn="b">
                        <a:buNone/>
                      </a:pPr>
                      <a:r>
                        <a:rPr lang="en-US" sz="1050" u="none" strike="noStrike">
                          <a:effectLst/>
                        </a:rPr>
                        <a:t>9.8.3.1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9-669</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PV1 frame types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628758754"/>
                  </a:ext>
                </a:extLst>
              </a:tr>
              <a:tr h="199169">
                <a:tc>
                  <a:txBody>
                    <a:bodyPr/>
                    <a:lstStyle/>
                    <a:p>
                      <a:pPr algn="l" fontAlgn="b">
                        <a:buNone/>
                      </a:pPr>
                      <a:r>
                        <a:rPr lang="en-US" sz="1050" u="none" strike="noStrike">
                          <a:effectLst/>
                        </a:rPr>
                        <a:t>9.8.4.1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9-672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PV1 Control frame subtypes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932380177"/>
                  </a:ext>
                </a:extLst>
              </a:tr>
              <a:tr h="199169">
                <a:tc>
                  <a:txBody>
                    <a:bodyPr/>
                    <a:lstStyle/>
                    <a:p>
                      <a:pPr algn="l" fontAlgn="b">
                        <a:buNone/>
                      </a:pPr>
                      <a:r>
                        <a:rPr lang="en-US" sz="1050" u="none" strike="noStrike">
                          <a:effectLst/>
                        </a:rPr>
                        <a:t>9.8.5.1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9-673</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PV1 Management frame subtypes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794030229"/>
                  </a:ext>
                </a:extLst>
              </a:tr>
              <a:tr h="199169">
                <a:tc>
                  <a:txBody>
                    <a:bodyPr/>
                    <a:lstStyle/>
                    <a:p>
                      <a:pPr algn="l" fontAlgn="b">
                        <a:buNone/>
                      </a:pPr>
                      <a:r>
                        <a:rPr lang="en-US" sz="1050" u="none" strike="noStrike">
                          <a:effectLst/>
                        </a:rPr>
                        <a:t>12.7.2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12-10</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KDE Selector Data Type</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974530093"/>
                  </a:ext>
                </a:extLst>
              </a:tr>
              <a:tr h="679166">
                <a:tc>
                  <a:txBody>
                    <a:bodyPr/>
                    <a:lstStyle/>
                    <a:p>
                      <a:pPr algn="l" fontAlgn="b">
                        <a:buNone/>
                      </a:pPr>
                      <a:r>
                        <a:rPr lang="en-US" sz="1050" u="none" strike="noStrike">
                          <a:effectLst/>
                        </a:rPr>
                        <a:t>Annex C</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ieee802dot11, dot11mac, dot11phy, dot11smt, dot11StationConfigEntry, dot11Compliances, dot11Groups, dot11OperationEntry, </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70447783"/>
                  </a:ext>
                </a:extLst>
              </a:tr>
              <a:tr h="199169">
                <a:tc>
                  <a:txBody>
                    <a:bodyPr/>
                    <a:lstStyle/>
                    <a:p>
                      <a:pPr algn="l" fontAlgn="b">
                        <a:buNone/>
                      </a:pPr>
                      <a:r>
                        <a:rPr lang="en-US" sz="1050" u="none" strike="noStrike">
                          <a:effectLst/>
                        </a:rPr>
                        <a:t>D.2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D-2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BehaviorLimits</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881210383"/>
                  </a:ext>
                </a:extLst>
              </a:tr>
              <a:tr h="199169">
                <a:tc>
                  <a:txBody>
                    <a:bodyPr/>
                    <a:lstStyle/>
                    <a:p>
                      <a:pPr algn="l" fontAlgn="b">
                        <a:buNone/>
                      </a:pPr>
                      <a:r>
                        <a:rPr lang="en-US" sz="1050" u="none" strike="noStrike">
                          <a:effectLst/>
                        </a:rPr>
                        <a:t>E.1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E-1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OperatingClassesInUSA</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064891688"/>
                  </a:ext>
                </a:extLst>
              </a:tr>
              <a:tr h="199169">
                <a:tc>
                  <a:txBody>
                    <a:bodyPr/>
                    <a:lstStyle/>
                    <a:p>
                      <a:pPr algn="l" fontAlgn="b">
                        <a:buNone/>
                      </a:pPr>
                      <a:r>
                        <a:rPr lang="en-US" sz="1050" u="none" strike="noStrike">
                          <a:effectLst/>
                        </a:rPr>
                        <a:t>E.1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E-2</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OperatingClassesInEurope</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4205855099"/>
                  </a:ext>
                </a:extLst>
              </a:tr>
              <a:tr h="199169">
                <a:tc>
                  <a:txBody>
                    <a:bodyPr/>
                    <a:lstStyle/>
                    <a:p>
                      <a:pPr algn="l" fontAlgn="b">
                        <a:buNone/>
                      </a:pPr>
                      <a:r>
                        <a:rPr lang="en-US" sz="1050" u="none" strike="noStrike">
                          <a:effectLst/>
                        </a:rPr>
                        <a:t>E.1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E-3</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OperatingClassesInJapan</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980800994"/>
                  </a:ext>
                </a:extLst>
              </a:tr>
              <a:tr h="199169">
                <a:tc>
                  <a:txBody>
                    <a:bodyPr/>
                    <a:lstStyle/>
                    <a:p>
                      <a:pPr algn="l" fontAlgn="b">
                        <a:buNone/>
                      </a:pPr>
                      <a:r>
                        <a:rPr lang="en-US" sz="1050" u="none" strike="noStrike">
                          <a:effectLst/>
                        </a:rPr>
                        <a:t>E.1</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Table E-4</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OperatingClassesGlobal</a:t>
                      </a:r>
                      <a:endParaRPr lang="en-US" sz="105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287390291"/>
                  </a:ext>
                </a:extLst>
              </a:tr>
              <a:tr h="199169">
                <a:tc>
                  <a:txBody>
                    <a:bodyPr/>
                    <a:lstStyle/>
                    <a:p>
                      <a:pPr algn="l" fontAlgn="b">
                        <a:buNone/>
                      </a:pPr>
                      <a:r>
                        <a:rPr lang="en-US" sz="1050" u="none" strike="noStrike">
                          <a:effectLst/>
                        </a:rPr>
                        <a:t>None</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a:effectLst/>
                        </a:rPr>
                        <a:t>None</a:t>
                      </a:r>
                      <a:endParaRPr lang="en-US" sz="1050" b="0" i="0" u="none" strike="noStrike">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050" u="none" strike="noStrike" dirty="0">
                          <a:effectLst/>
                        </a:rPr>
                        <a:t>MAC addresses</a:t>
                      </a:r>
                      <a:endParaRPr lang="en-US" sz="105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997203235"/>
                  </a:ext>
                </a:extLst>
              </a:tr>
            </a:tbl>
          </a:graphicData>
        </a:graphic>
      </p:graphicFrame>
      <p:sp>
        <p:nvSpPr>
          <p:cNvPr id="3" name="TextBox 2">
            <a:extLst>
              <a:ext uri="{FF2B5EF4-FFF2-40B4-BE49-F238E27FC236}">
                <a16:creationId xmlns:a16="http://schemas.microsoft.com/office/drawing/2014/main" id="{9D735902-9606-0390-0467-1443310B085A}"/>
              </a:ext>
            </a:extLst>
          </p:cNvPr>
          <p:cNvSpPr txBox="1"/>
          <p:nvPr/>
        </p:nvSpPr>
        <p:spPr>
          <a:xfrm>
            <a:off x="3560068" y="6136742"/>
            <a:ext cx="4897238" cy="307777"/>
          </a:xfrm>
          <a:prstGeom prst="rect">
            <a:avLst/>
          </a:prstGeom>
          <a:noFill/>
        </p:spPr>
        <p:txBody>
          <a:bodyPr wrap="none" rtlCol="0">
            <a:spAutoFit/>
          </a:bodyPr>
          <a:lstStyle/>
          <a:p>
            <a:r>
              <a:rPr lang="en-US" sz="1400" dirty="0"/>
              <a:t>The subclause numbers and table numbers refer to P802.11-2024.</a:t>
            </a:r>
          </a:p>
        </p:txBody>
      </p:sp>
      <p:sp>
        <p:nvSpPr>
          <p:cNvPr id="4" name="Footer Placeholder 3">
            <a:extLst>
              <a:ext uri="{FF2B5EF4-FFF2-40B4-BE49-F238E27FC236}">
                <a16:creationId xmlns:a16="http://schemas.microsoft.com/office/drawing/2014/main" id="{C332BFE1-87DD-ECDE-DE6D-F37349E9E75C}"/>
              </a:ext>
            </a:extLst>
          </p:cNvPr>
          <p:cNvSpPr>
            <a:spLocks noGrp="1"/>
          </p:cNvSpPr>
          <p:nvPr>
            <p:ph type="ftr" idx="14"/>
          </p:nvPr>
        </p:nvSpPr>
        <p:spPr/>
        <p:txBody>
          <a:bodyPr/>
          <a:lstStyle/>
          <a:p>
            <a:r>
              <a:rPr lang="en-GB"/>
              <a:t>Carol Ansley, Cox</a:t>
            </a:r>
            <a:endParaRPr lang="en-GB" dirty="0"/>
          </a:p>
        </p:txBody>
      </p:sp>
      <p:sp>
        <p:nvSpPr>
          <p:cNvPr id="7" name="Slide Number Placeholder 6">
            <a:extLst>
              <a:ext uri="{FF2B5EF4-FFF2-40B4-BE49-F238E27FC236}">
                <a16:creationId xmlns:a16="http://schemas.microsoft.com/office/drawing/2014/main" id="{A3C92EDB-2E2E-E46E-D957-F1563F65C0CE}"/>
              </a:ext>
            </a:extLst>
          </p:cNvPr>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8" name="Date Placeholder 7">
            <a:extLst>
              <a:ext uri="{FF2B5EF4-FFF2-40B4-BE49-F238E27FC236}">
                <a16:creationId xmlns:a16="http://schemas.microsoft.com/office/drawing/2014/main" id="{44EA66FA-D31C-A92B-C860-202A206629F7}"/>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271387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5DBBC-ED7A-9889-B281-09CC163546A6}"/>
              </a:ext>
            </a:extLst>
          </p:cNvPr>
          <p:cNvSpPr>
            <a:spLocks noGrp="1"/>
          </p:cNvSpPr>
          <p:nvPr>
            <p:ph type="title"/>
          </p:nvPr>
        </p:nvSpPr>
        <p:spPr/>
        <p:txBody>
          <a:bodyPr/>
          <a:lstStyle/>
          <a:p>
            <a:r>
              <a:rPr lang="en-US" dirty="0"/>
              <a:t>Resources Managed by ANA by Name</a:t>
            </a:r>
          </a:p>
        </p:txBody>
      </p:sp>
      <p:graphicFrame>
        <p:nvGraphicFramePr>
          <p:cNvPr id="10" name="Content Placeholder 9">
            <a:extLst>
              <a:ext uri="{FF2B5EF4-FFF2-40B4-BE49-F238E27FC236}">
                <a16:creationId xmlns:a16="http://schemas.microsoft.com/office/drawing/2014/main" id="{B1EB445A-9C64-5DF4-87F1-0FE8526E6203}"/>
              </a:ext>
            </a:extLst>
          </p:cNvPr>
          <p:cNvGraphicFramePr>
            <a:graphicFrameLocks noGrp="1"/>
          </p:cNvGraphicFramePr>
          <p:nvPr>
            <p:ph idx="1"/>
            <p:extLst>
              <p:ext uri="{D42A27DB-BD31-4B8C-83A1-F6EECF244321}">
                <p14:modId xmlns:p14="http://schemas.microsoft.com/office/powerpoint/2010/main" val="2216626589"/>
              </p:ext>
            </p:extLst>
          </p:nvPr>
        </p:nvGraphicFramePr>
        <p:xfrm>
          <a:off x="2742315" y="1574208"/>
          <a:ext cx="3514816" cy="4602474"/>
        </p:xfrm>
        <a:graphic>
          <a:graphicData uri="http://schemas.openxmlformats.org/drawingml/2006/table">
            <a:tbl>
              <a:tblPr>
                <a:tableStyleId>{BC89EF96-8CEA-46FF-86C4-4CE0E7609802}</a:tableStyleId>
              </a:tblPr>
              <a:tblGrid>
                <a:gridCol w="2043759">
                  <a:extLst>
                    <a:ext uri="{9D8B030D-6E8A-4147-A177-3AD203B41FA5}">
                      <a16:colId xmlns:a16="http://schemas.microsoft.com/office/drawing/2014/main" val="2320107192"/>
                    </a:ext>
                  </a:extLst>
                </a:gridCol>
                <a:gridCol w="651308">
                  <a:extLst>
                    <a:ext uri="{9D8B030D-6E8A-4147-A177-3AD203B41FA5}">
                      <a16:colId xmlns:a16="http://schemas.microsoft.com/office/drawing/2014/main" val="3834546689"/>
                    </a:ext>
                  </a:extLst>
                </a:gridCol>
                <a:gridCol w="819749">
                  <a:extLst>
                    <a:ext uri="{9D8B030D-6E8A-4147-A177-3AD203B41FA5}">
                      <a16:colId xmlns:a16="http://schemas.microsoft.com/office/drawing/2014/main" val="2060204336"/>
                    </a:ext>
                  </a:extLst>
                </a:gridCol>
              </a:tblGrid>
              <a:tr h="170760">
                <a:tc>
                  <a:txBody>
                    <a:bodyPr/>
                    <a:lstStyle/>
                    <a:p>
                      <a:pPr algn="l" fontAlgn="b">
                        <a:buNone/>
                      </a:pPr>
                      <a:r>
                        <a:rPr lang="en-US" sz="1050" u="none" strike="noStrike">
                          <a:effectLst/>
                        </a:rPr>
                        <a:t>Resource</a:t>
                      </a:r>
                      <a:endParaRPr lang="en-US" sz="1050" b="1"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Subclause</a:t>
                      </a:r>
                      <a:endParaRPr lang="en-US" sz="1050" b="1"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Location</a:t>
                      </a:r>
                      <a:endParaRPr lang="en-US" sz="1050" b="1"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1723210284"/>
                  </a:ext>
                </a:extLst>
              </a:tr>
              <a:tr h="170760">
                <a:tc>
                  <a:txBody>
                    <a:bodyPr/>
                    <a:lstStyle/>
                    <a:p>
                      <a:pPr algn="l" fontAlgn="b">
                        <a:buNone/>
                      </a:pPr>
                      <a:r>
                        <a:rPr lang="en-US" sz="1050" u="none" strike="noStrike">
                          <a:effectLst/>
                        </a:rPr>
                        <a:t>Active Path Selection Protocol</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9.4.2.96.2</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9-279</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2183901776"/>
                  </a:ext>
                </a:extLst>
              </a:tr>
              <a:tr h="170760">
                <a:tc>
                  <a:txBody>
                    <a:bodyPr/>
                    <a:lstStyle/>
                    <a:p>
                      <a:pPr algn="l" fontAlgn="b">
                        <a:buNone/>
                      </a:pPr>
                      <a:r>
                        <a:rPr lang="en-US" sz="1050" u="none" strike="noStrike">
                          <a:effectLst/>
                        </a:rPr>
                        <a:t>ANQP Info IDs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9.4.5.1</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9-426</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3887932210"/>
                  </a:ext>
                </a:extLst>
              </a:tr>
              <a:tr h="170760">
                <a:tc>
                  <a:txBody>
                    <a:bodyPr/>
                    <a:lstStyle/>
                    <a:p>
                      <a:pPr algn="l" fontAlgn="b">
                        <a:buNone/>
                      </a:pPr>
                      <a:r>
                        <a:rPr lang="en-US" sz="1050" u="none" strike="noStrike">
                          <a:effectLst/>
                        </a:rPr>
                        <a:t>AuthenticationAlgorithmNumbers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9.4.1.1</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2777275409"/>
                  </a:ext>
                </a:extLst>
              </a:tr>
              <a:tr h="170760">
                <a:tc>
                  <a:txBody>
                    <a:bodyPr/>
                    <a:lstStyle/>
                    <a:p>
                      <a:pPr algn="l" fontAlgn="b">
                        <a:buNone/>
                      </a:pPr>
                      <a:r>
                        <a:rPr lang="en-US" sz="1050" u="none" strike="noStrike">
                          <a:effectLst/>
                        </a:rPr>
                        <a:t>BehaviorLimits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D.2</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D-2</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1461374944"/>
                  </a:ext>
                </a:extLst>
              </a:tr>
              <a:tr h="170760">
                <a:tc>
                  <a:txBody>
                    <a:bodyPr/>
                    <a:lstStyle/>
                    <a:p>
                      <a:pPr algn="l" fontAlgn="b">
                        <a:buNone/>
                      </a:pPr>
                      <a:r>
                        <a:rPr lang="en-US" sz="1050" u="none" strike="noStrike">
                          <a:effectLst/>
                        </a:rPr>
                        <a:t>Capabilities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9.4.1.4</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Figure 9-140</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2285805904"/>
                  </a:ext>
                </a:extLst>
              </a:tr>
              <a:tr h="170760">
                <a:tc>
                  <a:txBody>
                    <a:bodyPr/>
                    <a:lstStyle/>
                    <a:p>
                      <a:pPr algn="l" fontAlgn="b">
                        <a:buNone/>
                      </a:pPr>
                      <a:r>
                        <a:rPr lang="en-US" sz="1050" u="none" strike="noStrike">
                          <a:effectLst/>
                        </a:rPr>
                        <a:t>Categories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9.4.1.11</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9-81</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3874599235"/>
                  </a:ext>
                </a:extLst>
              </a:tr>
              <a:tr h="170760">
                <a:tc>
                  <a:txBody>
                    <a:bodyPr/>
                    <a:lstStyle/>
                    <a:p>
                      <a:pPr algn="l" fontAlgn="b">
                        <a:buNone/>
                      </a:pPr>
                      <a:r>
                        <a:rPr lang="en-US" sz="1050" u="none" strike="noStrike" dirty="0">
                          <a:effectLst/>
                        </a:rPr>
                        <a:t>Control subtypes</a:t>
                      </a:r>
                      <a:endParaRPr lang="en-US" sz="1050" b="0" i="0" u="none" strike="noStrike" dirty="0">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9.2.4.1.3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9-1</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2525687906"/>
                  </a:ext>
                </a:extLst>
              </a:tr>
              <a:tr h="170760">
                <a:tc>
                  <a:txBody>
                    <a:bodyPr/>
                    <a:lstStyle/>
                    <a:p>
                      <a:pPr algn="l" fontAlgn="b">
                        <a:buNone/>
                      </a:pPr>
                      <a:r>
                        <a:rPr lang="en-US" sz="1050" u="none" strike="noStrike">
                          <a:effectLst/>
                        </a:rPr>
                        <a:t>Data subtypes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9.2.4.1.3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9-1</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1141917618"/>
                  </a:ext>
                </a:extLst>
              </a:tr>
              <a:tr h="170760">
                <a:tc>
                  <a:txBody>
                    <a:bodyPr/>
                    <a:lstStyle/>
                    <a:p>
                      <a:pPr algn="l" fontAlgn="b">
                        <a:buNone/>
                      </a:pPr>
                      <a:r>
                        <a:rPr lang="en-US" sz="1050" u="none" strike="noStrike">
                          <a:effectLst/>
                        </a:rPr>
                        <a:t>dot11Compliances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C.3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1322796605"/>
                  </a:ext>
                </a:extLst>
              </a:tr>
              <a:tr h="170760">
                <a:tc>
                  <a:txBody>
                    <a:bodyPr/>
                    <a:lstStyle/>
                    <a:p>
                      <a:pPr algn="l" fontAlgn="b">
                        <a:buNone/>
                      </a:pPr>
                      <a:r>
                        <a:rPr lang="en-US" sz="1050" u="none" strike="noStrike">
                          <a:effectLst/>
                        </a:rPr>
                        <a:t>dot11Groups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C.3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2506830153"/>
                  </a:ext>
                </a:extLst>
              </a:tr>
              <a:tr h="170760">
                <a:tc>
                  <a:txBody>
                    <a:bodyPr/>
                    <a:lstStyle/>
                    <a:p>
                      <a:pPr algn="l" fontAlgn="b">
                        <a:buNone/>
                      </a:pPr>
                      <a:r>
                        <a:rPr lang="en-US" sz="1050" u="none" strike="noStrike">
                          <a:effectLst/>
                        </a:rPr>
                        <a:t>dot11mac</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Annex C</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676466422"/>
                  </a:ext>
                </a:extLst>
              </a:tr>
              <a:tr h="170760">
                <a:tc>
                  <a:txBody>
                    <a:bodyPr/>
                    <a:lstStyle/>
                    <a:p>
                      <a:pPr algn="l" fontAlgn="b">
                        <a:buNone/>
                      </a:pPr>
                      <a:r>
                        <a:rPr lang="en-US" sz="1050" u="none" strike="noStrike">
                          <a:effectLst/>
                        </a:rPr>
                        <a:t>dot11OperationEntry</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C.3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141149710"/>
                  </a:ext>
                </a:extLst>
              </a:tr>
              <a:tr h="170760">
                <a:tc>
                  <a:txBody>
                    <a:bodyPr/>
                    <a:lstStyle/>
                    <a:p>
                      <a:pPr algn="l" fontAlgn="b">
                        <a:buNone/>
                      </a:pPr>
                      <a:r>
                        <a:rPr lang="en-US" sz="1050" u="none" strike="noStrike">
                          <a:effectLst/>
                        </a:rPr>
                        <a:t>dot11phy</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C.3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705099637"/>
                  </a:ext>
                </a:extLst>
              </a:tr>
              <a:tr h="170760">
                <a:tc>
                  <a:txBody>
                    <a:bodyPr/>
                    <a:lstStyle/>
                    <a:p>
                      <a:pPr algn="l" fontAlgn="b">
                        <a:buNone/>
                      </a:pPr>
                      <a:r>
                        <a:rPr lang="en-US" sz="1050" u="none" strike="noStrike">
                          <a:effectLst/>
                        </a:rPr>
                        <a:t>dot11smt</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C.3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3055001864"/>
                  </a:ext>
                </a:extLst>
              </a:tr>
              <a:tr h="170760">
                <a:tc>
                  <a:txBody>
                    <a:bodyPr/>
                    <a:lstStyle/>
                    <a:p>
                      <a:pPr algn="l" fontAlgn="b">
                        <a:buNone/>
                      </a:pPr>
                      <a:r>
                        <a:rPr lang="en-US" sz="1050" u="none" strike="noStrike">
                          <a:effectLst/>
                        </a:rPr>
                        <a:t>dot11StationConfigEntry</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C.3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 </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729451832"/>
                  </a:ext>
                </a:extLst>
              </a:tr>
              <a:tr h="170760">
                <a:tc>
                  <a:txBody>
                    <a:bodyPr/>
                    <a:lstStyle/>
                    <a:p>
                      <a:pPr algn="l" fontAlgn="b">
                        <a:buNone/>
                      </a:pPr>
                      <a:r>
                        <a:rPr lang="en-US" sz="1050" u="none" strike="noStrike">
                          <a:effectLst/>
                        </a:rPr>
                        <a:t>Element ID Extension 1</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9.4.2.1</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9-130</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1412278366"/>
                  </a:ext>
                </a:extLst>
              </a:tr>
              <a:tr h="170760">
                <a:tc>
                  <a:txBody>
                    <a:bodyPr/>
                    <a:lstStyle/>
                    <a:p>
                      <a:pPr algn="l" fontAlgn="b">
                        <a:buNone/>
                      </a:pPr>
                      <a:r>
                        <a:rPr lang="en-US" sz="1050" u="none" strike="noStrike">
                          <a:effectLst/>
                        </a:rPr>
                        <a:t>Element ID Extension 2</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9.4.2.1</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9-130</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494439951"/>
                  </a:ext>
                </a:extLst>
              </a:tr>
              <a:tr h="170760">
                <a:tc>
                  <a:txBody>
                    <a:bodyPr/>
                    <a:lstStyle/>
                    <a:p>
                      <a:pPr algn="l" fontAlgn="b">
                        <a:buNone/>
                      </a:pPr>
                      <a:r>
                        <a:rPr lang="en-US" sz="1050" u="none" strike="noStrike">
                          <a:effectLst/>
                        </a:rPr>
                        <a:t>Element IDs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9.4.2.1</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9-130</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2930812489"/>
                  </a:ext>
                </a:extLst>
              </a:tr>
              <a:tr h="170760">
                <a:tc>
                  <a:txBody>
                    <a:bodyPr/>
                    <a:lstStyle/>
                    <a:p>
                      <a:pPr algn="l" fontAlgn="b">
                        <a:buNone/>
                      </a:pPr>
                      <a:r>
                        <a:rPr lang="en-US" sz="1050" u="none" strike="noStrike">
                          <a:effectLst/>
                        </a:rPr>
                        <a:t>Extended Capabilities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9.4.2.25</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9-192</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3812569599"/>
                  </a:ext>
                </a:extLst>
              </a:tr>
              <a:tr h="170760">
                <a:tc>
                  <a:txBody>
                    <a:bodyPr/>
                    <a:lstStyle/>
                    <a:p>
                      <a:pPr algn="l" fontAlgn="b">
                        <a:buNone/>
                      </a:pPr>
                      <a:r>
                        <a:rPr lang="en-US" sz="1050" u="none" strike="noStrike">
                          <a:effectLst/>
                        </a:rPr>
                        <a:t>Extended Control subtypes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9.2.4.1.3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9-2</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3742945915"/>
                  </a:ext>
                </a:extLst>
              </a:tr>
              <a:tr h="170760">
                <a:tc>
                  <a:txBody>
                    <a:bodyPr/>
                    <a:lstStyle/>
                    <a:p>
                      <a:pPr algn="l" fontAlgn="b">
                        <a:buNone/>
                      </a:pPr>
                      <a:r>
                        <a:rPr lang="en-US" sz="1050" u="none" strike="noStrike">
                          <a:effectLst/>
                        </a:rPr>
                        <a:t>Extended subtypes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9.2.4.1.3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9-1</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2595707765"/>
                  </a:ext>
                </a:extLst>
              </a:tr>
              <a:tr h="333474">
                <a:tc>
                  <a:txBody>
                    <a:bodyPr/>
                    <a:lstStyle/>
                    <a:p>
                      <a:pPr algn="l" fontAlgn="b">
                        <a:buNone/>
                      </a:pPr>
                      <a:r>
                        <a:rPr lang="en-US" sz="1050" u="none" strike="noStrike">
                          <a:effectLst/>
                        </a:rPr>
                        <a:t>FILS Discovery Control subfield</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9.6.7.36</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Figure 9-1223</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1289214645"/>
                  </a:ext>
                </a:extLst>
              </a:tr>
              <a:tr h="170760">
                <a:tc>
                  <a:txBody>
                    <a:bodyPr/>
                    <a:lstStyle/>
                    <a:p>
                      <a:pPr algn="l" fontAlgn="b">
                        <a:buNone/>
                      </a:pPr>
                      <a:r>
                        <a:rPr lang="en-US" sz="1050" u="none" strike="noStrike">
                          <a:effectLst/>
                        </a:rPr>
                        <a:t>Frame types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9.2.4.1.3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9-1</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3248681923"/>
                  </a:ext>
                </a:extLst>
              </a:tr>
              <a:tr h="170760">
                <a:tc>
                  <a:txBody>
                    <a:bodyPr/>
                    <a:lstStyle/>
                    <a:p>
                      <a:pPr algn="l" fontAlgn="b">
                        <a:buNone/>
                      </a:pPr>
                      <a:r>
                        <a:rPr lang="en-US" sz="1050" u="none" strike="noStrike">
                          <a:effectLst/>
                        </a:rPr>
                        <a:t>FTE Subelement IDs</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9.4.2.46</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Table 9-221</a:t>
                      </a:r>
                      <a:endParaRPr lang="en-US" sz="1050" b="0" i="0" u="none" strike="noStrike">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162179518"/>
                  </a:ext>
                </a:extLst>
              </a:tr>
              <a:tr h="170760">
                <a:tc>
                  <a:txBody>
                    <a:bodyPr/>
                    <a:lstStyle/>
                    <a:p>
                      <a:pPr algn="l" fontAlgn="b">
                        <a:buNone/>
                      </a:pPr>
                      <a:r>
                        <a:rPr lang="en-US" sz="1050" u="none" strike="noStrike">
                          <a:effectLst/>
                        </a:rPr>
                        <a:t>ieee802dot11</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a:effectLst/>
                        </a:rPr>
                        <a:t>C.3</a:t>
                      </a:r>
                      <a:endParaRPr lang="en-US" sz="1050" b="0" i="0" u="none" strike="noStrike">
                        <a:solidFill>
                          <a:srgbClr val="000000"/>
                        </a:solidFill>
                        <a:effectLst/>
                        <a:latin typeface="Aptos Narrow" panose="020B0004020202020204" pitchFamily="34" charset="0"/>
                      </a:endParaRPr>
                    </a:p>
                  </a:txBody>
                  <a:tcPr marL="7913" marR="7913" marT="7913" marB="0" anchor="b"/>
                </a:tc>
                <a:tc>
                  <a:txBody>
                    <a:bodyPr/>
                    <a:lstStyle/>
                    <a:p>
                      <a:pPr algn="l" fontAlgn="b">
                        <a:buNone/>
                      </a:pPr>
                      <a:r>
                        <a:rPr lang="en-US" sz="1050" u="none" strike="noStrike" dirty="0">
                          <a:effectLst/>
                        </a:rPr>
                        <a:t> </a:t>
                      </a:r>
                      <a:endParaRPr lang="en-US" sz="1050" b="0" i="0" u="none" strike="noStrike" dirty="0">
                        <a:solidFill>
                          <a:srgbClr val="000000"/>
                        </a:solidFill>
                        <a:effectLst/>
                        <a:latin typeface="Aptos Narrow" panose="020B0004020202020204" pitchFamily="34" charset="0"/>
                      </a:endParaRPr>
                    </a:p>
                  </a:txBody>
                  <a:tcPr marL="7913" marR="7913" marT="7913" marB="0" anchor="b"/>
                </a:tc>
                <a:extLst>
                  <a:ext uri="{0D108BD9-81ED-4DB2-BD59-A6C34878D82A}">
                    <a16:rowId xmlns:a16="http://schemas.microsoft.com/office/drawing/2014/main" val="1659765805"/>
                  </a:ext>
                </a:extLst>
              </a:tr>
            </a:tbl>
          </a:graphicData>
        </a:graphic>
      </p:graphicFrame>
      <p:graphicFrame>
        <p:nvGraphicFramePr>
          <p:cNvPr id="11" name="Table 10">
            <a:extLst>
              <a:ext uri="{FF2B5EF4-FFF2-40B4-BE49-F238E27FC236}">
                <a16:creationId xmlns:a16="http://schemas.microsoft.com/office/drawing/2014/main" id="{92079ED2-EC77-DF1A-8C4E-6EDFBF1D95B3}"/>
              </a:ext>
            </a:extLst>
          </p:cNvPr>
          <p:cNvGraphicFramePr>
            <a:graphicFrameLocks noGrp="1"/>
          </p:cNvGraphicFramePr>
          <p:nvPr>
            <p:extLst>
              <p:ext uri="{D42A27DB-BD31-4B8C-83A1-F6EECF244321}">
                <p14:modId xmlns:p14="http://schemas.microsoft.com/office/powerpoint/2010/main" val="2996882720"/>
              </p:ext>
            </p:extLst>
          </p:nvPr>
        </p:nvGraphicFramePr>
        <p:xfrm>
          <a:off x="6553201" y="1752600"/>
          <a:ext cx="3733137" cy="4114792"/>
        </p:xfrm>
        <a:graphic>
          <a:graphicData uri="http://schemas.openxmlformats.org/drawingml/2006/table">
            <a:tbl>
              <a:tblPr>
                <a:tableStyleId>{BC89EF96-8CEA-46FF-86C4-4CE0E7609802}</a:tableStyleId>
              </a:tblPr>
              <a:tblGrid>
                <a:gridCol w="2170706">
                  <a:extLst>
                    <a:ext uri="{9D8B030D-6E8A-4147-A177-3AD203B41FA5}">
                      <a16:colId xmlns:a16="http://schemas.microsoft.com/office/drawing/2014/main" val="1627883194"/>
                    </a:ext>
                  </a:extLst>
                </a:gridCol>
                <a:gridCol w="691763">
                  <a:extLst>
                    <a:ext uri="{9D8B030D-6E8A-4147-A177-3AD203B41FA5}">
                      <a16:colId xmlns:a16="http://schemas.microsoft.com/office/drawing/2014/main" val="3719326055"/>
                    </a:ext>
                  </a:extLst>
                </a:gridCol>
                <a:gridCol w="870668">
                  <a:extLst>
                    <a:ext uri="{9D8B030D-6E8A-4147-A177-3AD203B41FA5}">
                      <a16:colId xmlns:a16="http://schemas.microsoft.com/office/drawing/2014/main" val="1504861954"/>
                    </a:ext>
                  </a:extLst>
                </a:gridCol>
              </a:tblGrid>
              <a:tr h="178904">
                <a:tc>
                  <a:txBody>
                    <a:bodyPr/>
                    <a:lstStyle/>
                    <a:p>
                      <a:pPr algn="l" fontAlgn="b">
                        <a:buNone/>
                      </a:pPr>
                      <a:r>
                        <a:rPr lang="en-US" sz="1100" u="none" strike="noStrike">
                          <a:effectLst/>
                        </a:rPr>
                        <a:t>KDE Selector Data Type</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12.7.2</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12-10</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2806737694"/>
                  </a:ext>
                </a:extLst>
              </a:tr>
              <a:tr h="178904">
                <a:tc>
                  <a:txBody>
                    <a:bodyPr/>
                    <a:lstStyle/>
                    <a:p>
                      <a:pPr algn="l" fontAlgn="b">
                        <a:buNone/>
                      </a:pPr>
                      <a:r>
                        <a:rPr lang="en-US" sz="1100" u="none" strike="noStrike">
                          <a:effectLst/>
                        </a:rPr>
                        <a:t>MAC addresses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None</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None</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1455350978"/>
                  </a:ext>
                </a:extLst>
              </a:tr>
              <a:tr h="178904">
                <a:tc>
                  <a:txBody>
                    <a:bodyPr/>
                    <a:lstStyle/>
                    <a:p>
                      <a:pPr algn="l" fontAlgn="b">
                        <a:buNone/>
                      </a:pPr>
                      <a:r>
                        <a:rPr lang="en-US" sz="1100" u="none" strike="noStrike">
                          <a:effectLst/>
                        </a:rPr>
                        <a:t>Management subtypes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9.2.4.1.3</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9-1</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2931173339"/>
                  </a:ext>
                </a:extLst>
              </a:tr>
              <a:tr h="178904">
                <a:tc>
                  <a:txBody>
                    <a:bodyPr/>
                    <a:lstStyle/>
                    <a:p>
                      <a:pPr algn="l" fontAlgn="b">
                        <a:buNone/>
                      </a:pPr>
                      <a:r>
                        <a:rPr lang="en-US" sz="1100" u="none" strike="noStrike">
                          <a:effectLst/>
                        </a:rPr>
                        <a:t>Neighbor Report subelement IDs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9.4.2.35</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9-212</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1069807343"/>
                  </a:ext>
                </a:extLst>
              </a:tr>
              <a:tr h="178904">
                <a:tc>
                  <a:txBody>
                    <a:bodyPr/>
                    <a:lstStyle/>
                    <a:p>
                      <a:pPr algn="l" fontAlgn="b">
                        <a:buNone/>
                      </a:pPr>
                      <a:r>
                        <a:rPr lang="en-US" sz="1100" u="none" strike="noStrike">
                          <a:effectLst/>
                        </a:rPr>
                        <a:t>OperatingClassesGlobal</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E.1</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E-4</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1198125831"/>
                  </a:ext>
                </a:extLst>
              </a:tr>
              <a:tr h="178904">
                <a:tc>
                  <a:txBody>
                    <a:bodyPr/>
                    <a:lstStyle/>
                    <a:p>
                      <a:pPr algn="l" fontAlgn="b">
                        <a:buNone/>
                      </a:pPr>
                      <a:r>
                        <a:rPr lang="en-US" sz="1100" u="none" strike="noStrike">
                          <a:effectLst/>
                        </a:rPr>
                        <a:t>OperatingClassesInEurope</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E.1</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E-2</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3526195298"/>
                  </a:ext>
                </a:extLst>
              </a:tr>
              <a:tr h="178904">
                <a:tc>
                  <a:txBody>
                    <a:bodyPr/>
                    <a:lstStyle/>
                    <a:p>
                      <a:pPr algn="l" fontAlgn="b">
                        <a:buNone/>
                      </a:pPr>
                      <a:r>
                        <a:rPr lang="en-US" sz="1100" u="none" strike="noStrike">
                          <a:effectLst/>
                        </a:rPr>
                        <a:t>OperatingClassesInJapan</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E.1</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E-3</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306571023"/>
                  </a:ext>
                </a:extLst>
              </a:tr>
              <a:tr h="178904">
                <a:tc>
                  <a:txBody>
                    <a:bodyPr/>
                    <a:lstStyle/>
                    <a:p>
                      <a:pPr algn="l" fontAlgn="b">
                        <a:buNone/>
                      </a:pPr>
                      <a:r>
                        <a:rPr lang="en-US" sz="1100" u="none" strike="noStrike">
                          <a:effectLst/>
                        </a:rPr>
                        <a:t>OperatingClassesInUSA</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E.1</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E-1</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782880580"/>
                  </a:ext>
                </a:extLst>
              </a:tr>
              <a:tr h="178904">
                <a:tc>
                  <a:txBody>
                    <a:bodyPr/>
                    <a:lstStyle/>
                    <a:p>
                      <a:pPr algn="l" fontAlgn="b">
                        <a:buNone/>
                      </a:pPr>
                      <a:r>
                        <a:rPr lang="en-US" sz="1100" u="none" strike="noStrike">
                          <a:effectLst/>
                        </a:rPr>
                        <a:t>ProtocolVersions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9.2.4.1.2</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 </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598348893"/>
                  </a:ext>
                </a:extLst>
              </a:tr>
              <a:tr h="178904">
                <a:tc>
                  <a:txBody>
                    <a:bodyPr/>
                    <a:lstStyle/>
                    <a:p>
                      <a:pPr algn="l" fontAlgn="b">
                        <a:buNone/>
                      </a:pPr>
                      <a:r>
                        <a:rPr lang="en-US" sz="1100" u="none" strike="noStrike">
                          <a:effectLst/>
                        </a:rPr>
                        <a:t>PublicActionFrames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9.6.7.1</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9-471</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2435410920"/>
                  </a:ext>
                </a:extLst>
              </a:tr>
              <a:tr h="178904">
                <a:tc>
                  <a:txBody>
                    <a:bodyPr/>
                    <a:lstStyle/>
                    <a:p>
                      <a:pPr algn="l" fontAlgn="b">
                        <a:buNone/>
                      </a:pPr>
                      <a:r>
                        <a:rPr lang="en-US" sz="1100" u="none" strike="noStrike">
                          <a:effectLst/>
                        </a:rPr>
                        <a:t>PV1 Control frame subtypes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9.8.4.1</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9-672</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1631877581"/>
                  </a:ext>
                </a:extLst>
              </a:tr>
              <a:tr h="178904">
                <a:tc>
                  <a:txBody>
                    <a:bodyPr/>
                    <a:lstStyle/>
                    <a:p>
                      <a:pPr algn="l" fontAlgn="b">
                        <a:buNone/>
                      </a:pPr>
                      <a:r>
                        <a:rPr lang="en-US" sz="1100" u="none" strike="noStrike">
                          <a:effectLst/>
                        </a:rPr>
                        <a:t>PV1 frame types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9.8.3.1</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9-669</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3871850224"/>
                  </a:ext>
                </a:extLst>
              </a:tr>
              <a:tr h="178904">
                <a:tc>
                  <a:txBody>
                    <a:bodyPr/>
                    <a:lstStyle/>
                    <a:p>
                      <a:pPr algn="l" fontAlgn="b">
                        <a:buNone/>
                      </a:pPr>
                      <a:r>
                        <a:rPr lang="en-US" sz="1100" u="none" strike="noStrike">
                          <a:effectLst/>
                        </a:rPr>
                        <a:t>PV1 Management frame subtypes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9.8.5.1</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9-673</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1009749476"/>
                  </a:ext>
                </a:extLst>
              </a:tr>
              <a:tr h="178904">
                <a:tc>
                  <a:txBody>
                    <a:bodyPr/>
                    <a:lstStyle/>
                    <a:p>
                      <a:pPr algn="l" fontAlgn="b">
                        <a:buNone/>
                      </a:pPr>
                      <a:r>
                        <a:rPr lang="en-US" sz="1100" u="none" strike="noStrike">
                          <a:effectLst/>
                        </a:rPr>
                        <a:t>ReasonCodes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9.4.1.7</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9-79</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583335715"/>
                  </a:ext>
                </a:extLst>
              </a:tr>
              <a:tr h="178904">
                <a:tc>
                  <a:txBody>
                    <a:bodyPr/>
                    <a:lstStyle/>
                    <a:p>
                      <a:pPr algn="l" fontAlgn="b">
                        <a:buNone/>
                      </a:pPr>
                      <a:r>
                        <a:rPr lang="en-US" sz="1100" u="none" strike="noStrike">
                          <a:effectLst/>
                        </a:rPr>
                        <a:t>RSN AKM suite selectors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9.4.2.23.3</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9-190</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1151563542"/>
                  </a:ext>
                </a:extLst>
              </a:tr>
              <a:tr h="178904">
                <a:tc>
                  <a:txBody>
                    <a:bodyPr/>
                    <a:lstStyle/>
                    <a:p>
                      <a:pPr algn="l" fontAlgn="b">
                        <a:buNone/>
                      </a:pPr>
                      <a:r>
                        <a:rPr lang="en-US" sz="1100" u="none" strike="noStrike">
                          <a:effectLst/>
                        </a:rPr>
                        <a:t>RSN Capabilities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9.4.2.23.4</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Figure 9-369</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2703373377"/>
                  </a:ext>
                </a:extLst>
              </a:tr>
              <a:tr h="178904">
                <a:tc>
                  <a:txBody>
                    <a:bodyPr/>
                    <a:lstStyle/>
                    <a:p>
                      <a:pPr algn="l" fontAlgn="b">
                        <a:buNone/>
                      </a:pPr>
                      <a:r>
                        <a:rPr lang="en-US" sz="1100" u="none" strike="noStrike">
                          <a:effectLst/>
                        </a:rPr>
                        <a:t>RSN cipher suite selectors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9.4.2.23.2</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9-188</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1373255107"/>
                  </a:ext>
                </a:extLst>
              </a:tr>
              <a:tr h="178904">
                <a:tc>
                  <a:txBody>
                    <a:bodyPr/>
                    <a:lstStyle/>
                    <a:p>
                      <a:pPr algn="l" fontAlgn="b">
                        <a:buNone/>
                      </a:pPr>
                      <a:r>
                        <a:rPr lang="en-US" sz="1100" u="none" strike="noStrike">
                          <a:effectLst/>
                        </a:rPr>
                        <a:t>RSNXE Extended RSN Capabilities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9.4.2.240</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9-373</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2712838537"/>
                  </a:ext>
                </a:extLst>
              </a:tr>
              <a:tr h="178904">
                <a:tc>
                  <a:txBody>
                    <a:bodyPr/>
                    <a:lstStyle/>
                    <a:p>
                      <a:pPr algn="l" fontAlgn="b">
                        <a:buNone/>
                      </a:pPr>
                      <a:r>
                        <a:rPr lang="en-US" sz="1100" u="none" strike="noStrike">
                          <a:effectLst/>
                        </a:rPr>
                        <a:t>SpectrumManagementActionFrames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9.6.2.1</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9-452</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658290033"/>
                  </a:ext>
                </a:extLst>
              </a:tr>
              <a:tr h="178904">
                <a:tc>
                  <a:txBody>
                    <a:bodyPr/>
                    <a:lstStyle/>
                    <a:p>
                      <a:pPr algn="l" fontAlgn="b">
                        <a:buNone/>
                      </a:pPr>
                      <a:r>
                        <a:rPr lang="en-US" sz="1100" u="none" strike="noStrike">
                          <a:effectLst/>
                        </a:rPr>
                        <a:t>StatusCodes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9.4.1.9</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9-80</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1497001470"/>
                  </a:ext>
                </a:extLst>
              </a:tr>
              <a:tr h="178904">
                <a:tc>
                  <a:txBody>
                    <a:bodyPr/>
                    <a:lstStyle/>
                    <a:p>
                      <a:pPr algn="l" fontAlgn="b">
                        <a:buNone/>
                      </a:pPr>
                      <a:r>
                        <a:rPr lang="en-US" sz="1100" u="none" strike="noStrike">
                          <a:effectLst/>
                        </a:rPr>
                        <a:t>TLV encodings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9.4.4</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 </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3815898823"/>
                  </a:ext>
                </a:extLst>
              </a:tr>
              <a:tr h="178904">
                <a:tc>
                  <a:txBody>
                    <a:bodyPr/>
                    <a:lstStyle/>
                    <a:p>
                      <a:pPr algn="l" fontAlgn="b">
                        <a:buNone/>
                      </a:pPr>
                      <a:r>
                        <a:rPr lang="en-US" sz="1100" u="none" strike="noStrike">
                          <a:effectLst/>
                        </a:rPr>
                        <a:t>WNM-Notification types</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9.6.13.29</a:t>
                      </a:r>
                      <a:endParaRPr lang="en-US" sz="1100" b="0" i="0" u="none" strike="noStrike">
                        <a:solidFill>
                          <a:srgbClr val="00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Table 9-542</a:t>
                      </a:r>
                      <a:endParaRPr lang="en-US" sz="1100" b="0" i="0" u="none" strike="noStrike">
                        <a:solidFill>
                          <a:srgbClr val="00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127489611"/>
                  </a:ext>
                </a:extLst>
              </a:tr>
              <a:tr h="178904">
                <a:tc>
                  <a:txBody>
                    <a:bodyPr/>
                    <a:lstStyle/>
                    <a:p>
                      <a:pPr algn="l" fontAlgn="b">
                        <a:buNone/>
                      </a:pPr>
                      <a:r>
                        <a:rPr lang="en-US" sz="1100" u="none" strike="noStrike">
                          <a:effectLst/>
                        </a:rPr>
                        <a:t>WNM Sleep Mode subelements</a:t>
                      </a:r>
                      <a:endParaRPr lang="en-US" sz="1100" b="0" i="0" u="none" strike="noStrike">
                        <a:solidFill>
                          <a:srgbClr val="FF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a:effectLst/>
                        </a:rPr>
                        <a:t>9.6.13.20</a:t>
                      </a:r>
                      <a:endParaRPr lang="en-US" sz="1100" b="0" i="0" u="none" strike="noStrike">
                        <a:solidFill>
                          <a:srgbClr val="FF0000"/>
                        </a:solidFill>
                        <a:effectLst/>
                        <a:latin typeface="Aptos Narrow" panose="020B0004020202020204" pitchFamily="34" charset="0"/>
                      </a:endParaRPr>
                    </a:p>
                  </a:txBody>
                  <a:tcPr marL="8945" marR="8945" marT="8945" marB="0" anchor="b"/>
                </a:tc>
                <a:tc>
                  <a:txBody>
                    <a:bodyPr/>
                    <a:lstStyle/>
                    <a:p>
                      <a:pPr algn="l" fontAlgn="b">
                        <a:buNone/>
                      </a:pPr>
                      <a:r>
                        <a:rPr lang="en-US" sz="1100" u="none" strike="noStrike" dirty="0">
                          <a:effectLst/>
                        </a:rPr>
                        <a:t>Table 9-588</a:t>
                      </a:r>
                      <a:endParaRPr lang="en-US" sz="1100" b="0" i="0" u="none" strike="noStrike" dirty="0">
                        <a:solidFill>
                          <a:srgbClr val="FF0000"/>
                        </a:solidFill>
                        <a:effectLst/>
                        <a:latin typeface="Aptos Narrow" panose="020B0004020202020204" pitchFamily="34" charset="0"/>
                      </a:endParaRPr>
                    </a:p>
                  </a:txBody>
                  <a:tcPr marL="8945" marR="8945" marT="8945" marB="0" anchor="b"/>
                </a:tc>
                <a:extLst>
                  <a:ext uri="{0D108BD9-81ED-4DB2-BD59-A6C34878D82A}">
                    <a16:rowId xmlns:a16="http://schemas.microsoft.com/office/drawing/2014/main" val="3175753207"/>
                  </a:ext>
                </a:extLst>
              </a:tr>
            </a:tbl>
          </a:graphicData>
        </a:graphic>
      </p:graphicFrame>
      <p:sp>
        <p:nvSpPr>
          <p:cNvPr id="12" name="TextBox 11">
            <a:extLst>
              <a:ext uri="{FF2B5EF4-FFF2-40B4-BE49-F238E27FC236}">
                <a16:creationId xmlns:a16="http://schemas.microsoft.com/office/drawing/2014/main" id="{0B71E80E-1BF8-E39E-F0A2-D83E27502C4A}"/>
              </a:ext>
            </a:extLst>
          </p:cNvPr>
          <p:cNvSpPr txBox="1"/>
          <p:nvPr/>
        </p:nvSpPr>
        <p:spPr>
          <a:xfrm>
            <a:off x="3560068" y="6136742"/>
            <a:ext cx="4897238" cy="307777"/>
          </a:xfrm>
          <a:prstGeom prst="rect">
            <a:avLst/>
          </a:prstGeom>
          <a:noFill/>
        </p:spPr>
        <p:txBody>
          <a:bodyPr wrap="none" rtlCol="0">
            <a:spAutoFit/>
          </a:bodyPr>
          <a:lstStyle/>
          <a:p>
            <a:r>
              <a:rPr lang="en-US" sz="1400" dirty="0"/>
              <a:t>The subclause numbers and table numbers refer to P802.11-2024.</a:t>
            </a:r>
          </a:p>
        </p:txBody>
      </p:sp>
      <p:sp>
        <p:nvSpPr>
          <p:cNvPr id="3" name="Footer Placeholder 2">
            <a:extLst>
              <a:ext uri="{FF2B5EF4-FFF2-40B4-BE49-F238E27FC236}">
                <a16:creationId xmlns:a16="http://schemas.microsoft.com/office/drawing/2014/main" id="{B3FD5C76-FDB6-D1DE-9ABC-D8F0E65BBB85}"/>
              </a:ext>
            </a:extLst>
          </p:cNvPr>
          <p:cNvSpPr>
            <a:spLocks noGrp="1"/>
          </p:cNvSpPr>
          <p:nvPr>
            <p:ph type="ftr" idx="14"/>
          </p:nvPr>
        </p:nvSpPr>
        <p:spPr/>
        <p:txBody>
          <a:bodyPr/>
          <a:lstStyle/>
          <a:p>
            <a:r>
              <a:rPr lang="en-GB"/>
              <a:t>Carol Ansley, Cox</a:t>
            </a:r>
            <a:endParaRPr lang="en-GB" dirty="0"/>
          </a:p>
        </p:txBody>
      </p:sp>
      <p:sp>
        <p:nvSpPr>
          <p:cNvPr id="7" name="Slide Number Placeholder 6">
            <a:extLst>
              <a:ext uri="{FF2B5EF4-FFF2-40B4-BE49-F238E27FC236}">
                <a16:creationId xmlns:a16="http://schemas.microsoft.com/office/drawing/2014/main" id="{8B1885BD-F1FF-D12E-F1AB-4019645252B8}"/>
              </a:ext>
            </a:extLst>
          </p:cNvPr>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8" name="Date Placeholder 7">
            <a:extLst>
              <a:ext uri="{FF2B5EF4-FFF2-40B4-BE49-F238E27FC236}">
                <a16:creationId xmlns:a16="http://schemas.microsoft.com/office/drawing/2014/main" id="{E342B9AB-08FF-C7EC-3DD3-7FEB087D14A1}"/>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316225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09800" y="838200"/>
            <a:ext cx="7772400" cy="1295400"/>
          </a:xfrm>
        </p:spPr>
        <p:txBody>
          <a:bodyPr/>
          <a:lstStyle/>
          <a:p>
            <a:r>
              <a:rPr lang="en-US" dirty="0"/>
              <a:t>IEEE 802.11 AIML SC </a:t>
            </a:r>
            <a:r>
              <a:rPr lang="en-US" altLang="ja-JP" dirty="0"/>
              <a:t>– September 2025</a:t>
            </a:r>
            <a:br>
              <a:rPr lang="en-US" dirty="0"/>
            </a:br>
            <a:r>
              <a:rPr lang="en-US" b="0" dirty="0"/>
              <a:t>Artificial Intelligence and Machine Learning</a:t>
            </a:r>
            <a:br>
              <a:rPr lang="en-US" dirty="0"/>
            </a:br>
            <a:endParaRPr lang="en-US" dirty="0"/>
          </a:p>
        </p:txBody>
      </p:sp>
      <p:sp>
        <p:nvSpPr>
          <p:cNvPr id="15363" name="Content Placeholder 2"/>
          <p:cNvSpPr>
            <a:spLocks noGrp="1"/>
          </p:cNvSpPr>
          <p:nvPr>
            <p:ph idx="1"/>
          </p:nvPr>
        </p:nvSpPr>
        <p:spPr>
          <a:xfrm>
            <a:off x="1981200" y="1828800"/>
            <a:ext cx="8229600" cy="4191000"/>
          </a:xfrm>
        </p:spPr>
        <p:txBody>
          <a:bodyPr/>
          <a:lstStyle/>
          <a:p>
            <a:pPr marL="457200" lvl="1" indent="0"/>
            <a:endParaRPr lang="en-US" sz="100" dirty="0"/>
          </a:p>
          <a:p>
            <a:pPr>
              <a:buFont typeface="Arial"/>
              <a:buChar char="•"/>
            </a:pPr>
            <a:r>
              <a:rPr lang="en-US" sz="2000" dirty="0"/>
              <a:t>September 2025 session goals</a:t>
            </a:r>
          </a:p>
          <a:p>
            <a:pPr lvl="1">
              <a:buFont typeface="Arial"/>
              <a:buChar char="•"/>
            </a:pPr>
            <a:r>
              <a:rPr lang="en-US" sz="1600" dirty="0"/>
              <a:t>Minutes approval</a:t>
            </a:r>
          </a:p>
          <a:p>
            <a:pPr lvl="2">
              <a:buFont typeface="Arial"/>
              <a:buChar char="•"/>
            </a:pPr>
            <a:r>
              <a:rPr lang="en-US" sz="1400" dirty="0"/>
              <a:t>July 2025 Madrid Plenary meeting minutes: 11-25/1438r0</a:t>
            </a:r>
          </a:p>
          <a:p>
            <a:pPr lvl="1">
              <a:buFont typeface="Arial"/>
              <a:buChar char="•"/>
            </a:pPr>
            <a:r>
              <a:rPr lang="en-US" sz="1800" dirty="0"/>
              <a:t>Technical submissions and discussions:</a:t>
            </a:r>
          </a:p>
          <a:p>
            <a:pPr lvl="2">
              <a:lnSpc>
                <a:spcPct val="90000"/>
              </a:lnSpc>
            </a:pPr>
            <a:r>
              <a:rPr lang="en-US" sz="1600" dirty="0"/>
              <a:t>Seven contributions</a:t>
            </a:r>
          </a:p>
          <a:p>
            <a:pPr lvl="2">
              <a:lnSpc>
                <a:spcPct val="90000"/>
              </a:lnSpc>
            </a:pPr>
            <a:r>
              <a:rPr lang="en-US" sz="1600" dirty="0"/>
              <a:t>One technical contributions</a:t>
            </a:r>
          </a:p>
          <a:p>
            <a:pPr lvl="2">
              <a:lnSpc>
                <a:spcPct val="90000"/>
              </a:lnSpc>
            </a:pPr>
            <a:endParaRPr lang="en-US" sz="2000" dirty="0"/>
          </a:p>
          <a:p>
            <a:pPr>
              <a:buFont typeface="Arial"/>
              <a:buChar char="•"/>
            </a:pPr>
            <a:r>
              <a:rPr lang="en-US" sz="2000" dirty="0"/>
              <a:t>September 2025 Interim session:</a:t>
            </a:r>
            <a:endParaRPr lang="en-US" altLang="en-US" sz="1800" dirty="0"/>
          </a:p>
          <a:p>
            <a:pPr marL="800100" lvl="1" indent="-342900">
              <a:spcBef>
                <a:spcPts val="300"/>
              </a:spcBef>
              <a:buFont typeface="Arial" panose="020B0604020202020204" pitchFamily="34" charset="0"/>
              <a:buChar char="•"/>
            </a:pPr>
            <a:r>
              <a:rPr lang="en-US" altLang="en-US" sz="1800" dirty="0"/>
              <a:t>Two meeting slots: </a:t>
            </a:r>
          </a:p>
          <a:p>
            <a:pPr lvl="2" indent="-342900">
              <a:spcBef>
                <a:spcPts val="300"/>
              </a:spcBef>
              <a:buFont typeface="Arial" panose="020B0604020202020204" pitchFamily="34" charset="0"/>
              <a:buChar char="•"/>
            </a:pPr>
            <a:r>
              <a:rPr lang="en-US" altLang="en-US" sz="1600" dirty="0"/>
              <a:t>Tuesday Sept 16 PM1</a:t>
            </a:r>
          </a:p>
          <a:p>
            <a:pPr lvl="2" indent="-342900">
              <a:spcBef>
                <a:spcPts val="300"/>
              </a:spcBef>
              <a:buFont typeface="Arial" panose="020B0604020202020204" pitchFamily="34" charset="0"/>
              <a:buChar char="•"/>
            </a:pPr>
            <a:r>
              <a:rPr lang="en-US" altLang="en-US" sz="1600" dirty="0"/>
              <a:t>Thursday Sept 18 PM1</a:t>
            </a:r>
          </a:p>
          <a:p>
            <a:pPr marL="800100" lvl="1" indent="-342900">
              <a:spcBef>
                <a:spcPts val="300"/>
              </a:spcBef>
              <a:buFont typeface="Arial" panose="020B0604020202020204" pitchFamily="34" charset="0"/>
              <a:buChar char="•"/>
            </a:pPr>
            <a:r>
              <a:rPr lang="en-US" altLang="en-US" sz="1800" dirty="0"/>
              <a:t>Agenda: 11-25/1404</a:t>
            </a:r>
          </a:p>
          <a:p>
            <a:pPr lvl="1">
              <a:buFont typeface="Arial"/>
              <a:buChar char="•"/>
            </a:pPr>
            <a:endParaRPr lang="en-US" sz="300" dirty="0"/>
          </a:p>
          <a:p>
            <a:pPr lvl="3">
              <a:buFont typeface="Arial"/>
              <a:buChar char="•"/>
            </a:pPr>
            <a:endParaRPr lang="en-US" sz="1800" dirty="0"/>
          </a:p>
          <a:p>
            <a:pPr marL="0" indent="0"/>
            <a:endParaRPr lang="en-US" dirty="0"/>
          </a:p>
        </p:txBody>
      </p:sp>
      <p:sp>
        <p:nvSpPr>
          <p:cNvPr id="2" name="Footer Placeholder 1">
            <a:extLst>
              <a:ext uri="{FF2B5EF4-FFF2-40B4-BE49-F238E27FC236}">
                <a16:creationId xmlns:a16="http://schemas.microsoft.com/office/drawing/2014/main" id="{1FA0C316-AA1B-949C-5676-E60982000A31}"/>
              </a:ext>
            </a:extLst>
          </p:cNvPr>
          <p:cNvSpPr>
            <a:spLocks noGrp="1"/>
          </p:cNvSpPr>
          <p:nvPr>
            <p:ph type="ftr" idx="14"/>
          </p:nvPr>
        </p:nvSpPr>
        <p:spPr/>
        <p:txBody>
          <a:bodyPr/>
          <a:lstStyle/>
          <a:p>
            <a:r>
              <a:rPr lang="en-GB"/>
              <a:t>Xiaofei Wang, InterDigital</a:t>
            </a:r>
            <a:endParaRPr lang="en-GB" dirty="0"/>
          </a:p>
        </p:txBody>
      </p:sp>
      <p:sp>
        <p:nvSpPr>
          <p:cNvPr id="3" name="Slide Number Placeholder 2">
            <a:extLst>
              <a:ext uri="{FF2B5EF4-FFF2-40B4-BE49-F238E27FC236}">
                <a16:creationId xmlns:a16="http://schemas.microsoft.com/office/drawing/2014/main" id="{78B2FDB8-FF69-B297-D64B-D1788E45890D}"/>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4" name="Date Placeholder 3">
            <a:extLst>
              <a:ext uri="{FF2B5EF4-FFF2-40B4-BE49-F238E27FC236}">
                <a16:creationId xmlns:a16="http://schemas.microsoft.com/office/drawing/2014/main" id="{9BE52D13-BE10-4A64-A63D-C87A2A6975D4}"/>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654575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914401" y="685801"/>
            <a:ext cx="10361084" cy="685799"/>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ARC (Architecture) – September 2025</a:t>
            </a:r>
            <a:endParaRPr lang="en-GB" dirty="0"/>
          </a:p>
        </p:txBody>
      </p:sp>
      <p:sp>
        <p:nvSpPr>
          <p:cNvPr id="5122" name="Rectangle 2"/>
          <p:cNvSpPr>
            <a:spLocks noGrp="1" noChangeArrowheads="1"/>
          </p:cNvSpPr>
          <p:nvPr>
            <p:ph idx="1"/>
          </p:nvPr>
        </p:nvSpPr>
        <p:spPr>
          <a:xfrm>
            <a:off x="914401" y="1450976"/>
            <a:ext cx="10361084" cy="5073649"/>
          </a:xfrm>
          <a:ln/>
        </p:spPr>
        <p:txBody>
          <a:bodyPr/>
          <a:lstStyle/>
          <a:p>
            <a:pPr marL="342900" lvl="2" indent="-342900">
              <a:spcBef>
                <a:spcPts val="1200"/>
              </a:spcBef>
              <a:spcAft>
                <a:spcPts val="1200"/>
              </a:spcAft>
              <a:defRPr/>
            </a:pPr>
            <a:r>
              <a:rPr lang="en-US" altLang="en-US" sz="2400" b="1" dirty="0"/>
              <a:t>Will have four meetings this week: Monday AM2; Tuesday PM1; Wednesday AM2; Thursday AM2</a:t>
            </a:r>
          </a:p>
          <a:p>
            <a:pPr marL="342900" lvl="2" indent="-342900">
              <a:spcBef>
                <a:spcPts val="300"/>
              </a:spcBef>
              <a:spcAft>
                <a:spcPts val="0"/>
              </a:spcAft>
              <a:defRPr/>
            </a:pPr>
            <a:r>
              <a:rPr lang="en-US" altLang="en-US" sz="2400" b="1" dirty="0"/>
              <a:t>Agenda is here: </a:t>
            </a:r>
            <a:r>
              <a:rPr lang="en-US" altLang="en-US" sz="2400" b="1" dirty="0">
                <a:hlinkClick r:id="rId3"/>
              </a:rPr>
              <a:t>11-25/1428r1</a:t>
            </a:r>
            <a:r>
              <a:rPr lang="en-US" altLang="en-US" sz="2400" b="1" dirty="0"/>
              <a:t>, topics:</a:t>
            </a:r>
          </a:p>
          <a:p>
            <a:pPr marL="342900" lvl="2" indent="-342900">
              <a:spcBef>
                <a:spcPts val="300"/>
              </a:spcBef>
              <a:spcAft>
                <a:spcPts val="0"/>
              </a:spcAft>
              <a:buFontTx/>
              <a:buChar char="-"/>
              <a:defRPr/>
            </a:pPr>
            <a:r>
              <a:rPr lang="en-US" altLang="en-US" sz="2400" b="1" dirty="0"/>
              <a:t>Annex G (medium access fundamentals and frame exchange sequences), Continued discussion: </a:t>
            </a:r>
            <a:r>
              <a:rPr lang="en-US" altLang="en-US" sz="2400" b="1" dirty="0">
                <a:hlinkClick r:id="rId4"/>
              </a:rPr>
              <a:t>11-23/0880r10</a:t>
            </a:r>
            <a:r>
              <a:rPr lang="en-US" altLang="en-US" sz="2400" b="1" dirty="0"/>
              <a:t>, </a:t>
            </a:r>
            <a:r>
              <a:rPr lang="en-US" altLang="en-US" sz="2400" b="1" dirty="0">
                <a:hlinkClick r:id="rId5"/>
              </a:rPr>
              <a:t>11-25/0193r5</a:t>
            </a:r>
            <a:r>
              <a:rPr lang="en-US" altLang="en-US" sz="2400" b="1" dirty="0"/>
              <a:t> – </a:t>
            </a:r>
            <a:r>
              <a:rPr lang="en-US" sz="2400" b="1" dirty="0"/>
              <a:t>Mon AM2, Tues PM1</a:t>
            </a:r>
            <a:endParaRPr lang="en-US" altLang="en-US" sz="2400" b="1" dirty="0"/>
          </a:p>
          <a:p>
            <a:pPr marL="342900" lvl="2" indent="-342900">
              <a:spcBef>
                <a:spcPts val="300"/>
              </a:spcBef>
              <a:spcAft>
                <a:spcPts val="0"/>
              </a:spcAft>
              <a:buFontTx/>
              <a:buChar char="-"/>
              <a:defRPr/>
            </a:pPr>
            <a:r>
              <a:rPr lang="en-US" altLang="en-US" sz="2400" b="1" dirty="0"/>
              <a:t>IEEE Std 802 revision project update effects on 802.11 – Wed AM2, Thurs AM2 - Continue technical discussions on next slide, and in </a:t>
            </a:r>
            <a:r>
              <a:rPr lang="en-US" altLang="en-US" sz="2400" b="1" dirty="0">
                <a:hlinkClick r:id="rId6"/>
              </a:rPr>
              <a:t>11-25/0923r2</a:t>
            </a:r>
            <a:r>
              <a:rPr lang="en-US" altLang="en-US" sz="2400" b="1" dirty="0"/>
              <a:t> </a:t>
            </a:r>
          </a:p>
          <a:p>
            <a:pPr marL="342900" lvl="2" indent="-342900">
              <a:spcBef>
                <a:spcPts val="300"/>
              </a:spcBef>
              <a:spcAft>
                <a:spcPts val="0"/>
              </a:spcAft>
              <a:buFontTx/>
              <a:buChar char="-"/>
              <a:defRPr/>
            </a:pPr>
            <a:r>
              <a:rPr lang="en-US" altLang="en-US" sz="2400" b="1" dirty="0"/>
              <a:t>Liaison from WBA on QoS, and L4S – Are there gaps beyond </a:t>
            </a:r>
            <a:r>
              <a:rPr lang="en-US" altLang="en-US" sz="2400" b="1" dirty="0" err="1"/>
              <a:t>TGbn’s</a:t>
            </a:r>
            <a:r>
              <a:rPr lang="en-US" altLang="en-US" sz="2400" b="1" dirty="0"/>
              <a:t> draft work?  Thurs AM2</a:t>
            </a:r>
            <a:endParaRPr lang="en-US" altLang="en-US" sz="2400" i="1" dirty="0"/>
          </a:p>
          <a:p>
            <a:pPr marL="342900" lvl="2" indent="-342900">
              <a:spcBef>
                <a:spcPts val="300"/>
              </a:spcBef>
              <a:spcAft>
                <a:spcPts val="0"/>
              </a:spcAft>
              <a:buFontTx/>
              <a:buChar char="-"/>
              <a:defRPr/>
            </a:pPr>
            <a:r>
              <a:rPr lang="en-US" altLang="en-US" sz="2400" b="1" dirty="0"/>
              <a:t>On hold, pending contribution:</a:t>
            </a:r>
          </a:p>
          <a:p>
            <a:pPr marL="685800" lvl="2" indent="-342900">
              <a:lnSpc>
                <a:spcPct val="90000"/>
              </a:lnSpc>
              <a:spcBef>
                <a:spcPts val="300"/>
              </a:spcBef>
              <a:spcAft>
                <a:spcPts val="0"/>
              </a:spcAft>
              <a:buFont typeface="Arial" pitchFamily="34" charset="0"/>
              <a:buChar char="•"/>
              <a:defRPr/>
            </a:pPr>
            <a:r>
              <a:rPr lang="en-US" sz="2000" b="1" kern="0" dirty="0"/>
              <a:t>MLME-RESET, versus MLME-JOIN, MLME-START, MLME-SCAN and MLME-END</a:t>
            </a:r>
          </a:p>
          <a:p>
            <a:pPr marL="1143000" lvl="3" indent="-342900">
              <a:lnSpc>
                <a:spcPct val="90000"/>
              </a:lnSpc>
              <a:spcBef>
                <a:spcPts val="300"/>
              </a:spcBef>
              <a:spcAft>
                <a:spcPts val="0"/>
              </a:spcAft>
              <a:buFont typeface="Arial" pitchFamily="34" charset="0"/>
              <a:buChar char="•"/>
              <a:defRPr/>
            </a:pPr>
            <a:r>
              <a:rPr lang="en-US" sz="2000" b="1" kern="0" dirty="0"/>
              <a:t>One aspect is how MAC address is set/controlled – related to IEEE 1609/</a:t>
            </a:r>
            <a:r>
              <a:rPr lang="en-US" sz="2000" b="1" kern="0" dirty="0" err="1"/>
              <a:t>TGbd</a:t>
            </a:r>
            <a:endParaRPr lang="en-US" sz="2000" b="1" kern="0" dirty="0"/>
          </a:p>
          <a:p>
            <a:pPr marL="342900" lvl="3" indent="0">
              <a:lnSpc>
                <a:spcPct val="90000"/>
              </a:lnSpc>
              <a:spcBef>
                <a:spcPts val="300"/>
              </a:spcBef>
              <a:spcAft>
                <a:spcPts val="0"/>
              </a:spcAft>
              <a:defRPr/>
            </a:pPr>
            <a:endParaRPr lang="en-US" sz="1800" b="1" dirty="0"/>
          </a:p>
        </p:txBody>
      </p:sp>
      <p:sp>
        <p:nvSpPr>
          <p:cNvPr id="2" name="Footer Placeholder 1">
            <a:extLst>
              <a:ext uri="{FF2B5EF4-FFF2-40B4-BE49-F238E27FC236}">
                <a16:creationId xmlns:a16="http://schemas.microsoft.com/office/drawing/2014/main" id="{5EF514F1-A70C-2FC9-CAAB-B1664AA08A0F}"/>
              </a:ext>
            </a:extLst>
          </p:cNvPr>
          <p:cNvSpPr>
            <a:spLocks noGrp="1"/>
          </p:cNvSpPr>
          <p:nvPr>
            <p:ph type="ftr" idx="14"/>
          </p:nvPr>
        </p:nvSpPr>
        <p:spPr/>
        <p:txBody>
          <a:bodyPr/>
          <a:lstStyle/>
          <a:p>
            <a:r>
              <a:rPr lang="en-GB"/>
              <a:t>Mark Hamilton, Ruckus/CommScope</a:t>
            </a:r>
            <a:endParaRPr lang="en-GB" dirty="0"/>
          </a:p>
        </p:txBody>
      </p:sp>
      <p:sp>
        <p:nvSpPr>
          <p:cNvPr id="3" name="Slide Number Placeholder 2">
            <a:extLst>
              <a:ext uri="{FF2B5EF4-FFF2-40B4-BE49-F238E27FC236}">
                <a16:creationId xmlns:a16="http://schemas.microsoft.com/office/drawing/2014/main" id="{61F4B5C0-0C9C-D3B7-3F62-50EBA573F1CB}"/>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7" name="Date Placeholder 6">
            <a:extLst>
              <a:ext uri="{FF2B5EF4-FFF2-40B4-BE49-F238E27FC236}">
                <a16:creationId xmlns:a16="http://schemas.microsoft.com/office/drawing/2014/main" id="{0495D107-1CC8-3F22-3943-8AFF40304AC4}"/>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14744208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914401" y="685801"/>
            <a:ext cx="10361084" cy="685799"/>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ARC (Architecture) – September 2025</a:t>
            </a:r>
            <a:endParaRPr lang="en-GB" dirty="0"/>
          </a:p>
        </p:txBody>
      </p:sp>
      <p:sp>
        <p:nvSpPr>
          <p:cNvPr id="5122" name="Rectangle 2"/>
          <p:cNvSpPr>
            <a:spLocks noGrp="1" noChangeArrowheads="1"/>
          </p:cNvSpPr>
          <p:nvPr>
            <p:ph idx="1"/>
          </p:nvPr>
        </p:nvSpPr>
        <p:spPr>
          <a:xfrm>
            <a:off x="914401" y="1600200"/>
            <a:ext cx="10361084" cy="4924425"/>
          </a:xfrm>
          <a:ln/>
        </p:spPr>
        <p:txBody>
          <a:bodyPr/>
          <a:lstStyle/>
          <a:p>
            <a:pPr marL="285750" lvl="1" indent="-342900">
              <a:lnSpc>
                <a:spcPct val="90000"/>
              </a:lnSpc>
              <a:buFont typeface="Arial" pitchFamily="34" charset="0"/>
              <a:buChar char="•"/>
              <a:defRPr/>
            </a:pPr>
            <a:r>
              <a:rPr lang="en-US" sz="3200" b="1" kern="0" dirty="0"/>
              <a:t>Related to IEEE Std 802 updates:</a:t>
            </a:r>
          </a:p>
          <a:p>
            <a:pPr marL="685800" lvl="2" indent="-342900">
              <a:lnSpc>
                <a:spcPct val="90000"/>
              </a:lnSpc>
              <a:buFont typeface="Arial" pitchFamily="34" charset="0"/>
              <a:buChar char="•"/>
              <a:defRPr/>
            </a:pPr>
            <a:r>
              <a:rPr lang="en-US" sz="2200" b="1" u="sng" kern="0" dirty="0"/>
              <a:t>EPD and LPD terms are going away</a:t>
            </a:r>
            <a:r>
              <a:rPr lang="en-US" sz="2200" b="1" kern="0" dirty="0"/>
              <a:t> – we need to update 802.11 to align</a:t>
            </a:r>
          </a:p>
          <a:p>
            <a:pPr marL="685800" lvl="2" indent="-342900">
              <a:lnSpc>
                <a:spcPct val="90000"/>
              </a:lnSpc>
              <a:buFont typeface="Arial" pitchFamily="34" charset="0"/>
              <a:buChar char="•"/>
              <a:defRPr/>
            </a:pPr>
            <a:r>
              <a:rPr lang="en-US" sz="2200" b="1" u="sng" dirty="0"/>
              <a:t>Review MAC address ordering discussion</a:t>
            </a:r>
            <a:r>
              <a:rPr lang="en-US" sz="2200" b="1" dirty="0"/>
              <a:t>, and 802.11 assumptions</a:t>
            </a:r>
          </a:p>
          <a:p>
            <a:pPr marL="685800" lvl="2" indent="-342900">
              <a:lnSpc>
                <a:spcPct val="90000"/>
              </a:lnSpc>
              <a:buFont typeface="Arial" pitchFamily="34" charset="0"/>
              <a:buChar char="•"/>
              <a:defRPr/>
            </a:pPr>
            <a:r>
              <a:rPr lang="en-US" sz="2200" b="1" dirty="0"/>
              <a:t>Definitions changing/alignment: access domain, station, bridge, individual LAN, segment, handover</a:t>
            </a:r>
          </a:p>
          <a:p>
            <a:pPr marL="685800" lvl="2" indent="-342900">
              <a:lnSpc>
                <a:spcPct val="90000"/>
              </a:lnSpc>
              <a:buFont typeface="Arial" pitchFamily="34" charset="0"/>
              <a:buChar char="•"/>
              <a:defRPr/>
            </a:pPr>
            <a:r>
              <a:rPr lang="en-US" sz="2200" b="1" kern="0" dirty="0"/>
              <a:t>802.1AC mapping from ISS to 802.11 MAC SAP interface</a:t>
            </a:r>
          </a:p>
          <a:p>
            <a:pPr marL="685800" lvl="2" indent="-342900">
              <a:lnSpc>
                <a:spcPct val="90000"/>
              </a:lnSpc>
              <a:buFont typeface="Arial" pitchFamily="34" charset="0"/>
              <a:buChar char="•"/>
              <a:defRPr/>
            </a:pPr>
            <a:r>
              <a:rPr lang="en-US" sz="2200" b="1" kern="0" dirty="0"/>
              <a:t>Consider any changes to remove 802.2/LLC terms?</a:t>
            </a:r>
          </a:p>
          <a:p>
            <a:pPr marL="685800" lvl="2" indent="-342900">
              <a:lnSpc>
                <a:spcPct val="90000"/>
              </a:lnSpc>
              <a:buFont typeface="Arial" pitchFamily="34" charset="0"/>
              <a:buChar char="•"/>
              <a:defRPr/>
            </a:pPr>
            <a:r>
              <a:rPr lang="en-US" sz="2200" b="1" kern="0" dirty="0"/>
              <a:t>802.11’s “Portal”, and mapping to/usage of IEEE Std 802 terminology</a:t>
            </a:r>
          </a:p>
          <a:p>
            <a:pPr marL="685800" lvl="2" indent="-342900">
              <a:lnSpc>
                <a:spcPct val="90000"/>
              </a:lnSpc>
              <a:buFont typeface="Arial" pitchFamily="34" charset="0"/>
              <a:buChar char="•"/>
              <a:defRPr/>
            </a:pPr>
            <a:r>
              <a:rPr lang="en-US" sz="2200" b="1" kern="0" dirty="0"/>
              <a:t>What if we make the DS a bridge (small ‘b’)?</a:t>
            </a:r>
          </a:p>
          <a:p>
            <a:pPr marL="685800" lvl="2" indent="-342900">
              <a:lnSpc>
                <a:spcPct val="90000"/>
              </a:lnSpc>
              <a:buFont typeface="Arial" pitchFamily="34" charset="0"/>
              <a:buChar char="•"/>
              <a:defRPr/>
            </a:pPr>
            <a:r>
              <a:rPr lang="en-US" sz="2200" b="1" dirty="0">
                <a:latin typeface="Times New Roman" panose="02020603050405020304" pitchFamily="18" charset="0"/>
              </a:rPr>
              <a:t>Consider adding something about VLANs (just informational?) into 802.11?  Relationship (if we talk about it) to security domains (e.g. Authenticator relationship)?  VLAN-aware STAs?  What about GLK/non-GLK STAs?  (</a:t>
            </a:r>
            <a:r>
              <a:rPr lang="en-US" sz="2200" b="1" dirty="0" err="1">
                <a:latin typeface="Times New Roman" panose="02020603050405020304" pitchFamily="18" charset="0"/>
              </a:rPr>
              <a:t>cf</a:t>
            </a:r>
            <a:r>
              <a:rPr lang="en-US" sz="2200" b="1" dirty="0">
                <a:latin typeface="Times New Roman" panose="02020603050405020304" pitchFamily="18" charset="0"/>
              </a:rPr>
              <a:t> 11-08/0114r0)</a:t>
            </a:r>
          </a:p>
          <a:p>
            <a:pPr marL="685800" lvl="2" indent="-342900">
              <a:lnSpc>
                <a:spcPct val="90000"/>
              </a:lnSpc>
              <a:buFont typeface="Arial" pitchFamily="34" charset="0"/>
              <a:buChar char="•"/>
              <a:defRPr/>
            </a:pPr>
            <a:endParaRPr lang="en-US" sz="2200" b="1" kern="0" dirty="0"/>
          </a:p>
          <a:p>
            <a:pPr marL="342900" lvl="3" indent="0">
              <a:lnSpc>
                <a:spcPct val="90000"/>
              </a:lnSpc>
              <a:spcBef>
                <a:spcPts val="300"/>
              </a:spcBef>
              <a:spcAft>
                <a:spcPts val="0"/>
              </a:spcAft>
              <a:defRPr/>
            </a:pPr>
            <a:endParaRPr lang="en-US" sz="1800" b="1" dirty="0"/>
          </a:p>
        </p:txBody>
      </p:sp>
      <p:sp>
        <p:nvSpPr>
          <p:cNvPr id="2" name="Footer Placeholder 1">
            <a:extLst>
              <a:ext uri="{FF2B5EF4-FFF2-40B4-BE49-F238E27FC236}">
                <a16:creationId xmlns:a16="http://schemas.microsoft.com/office/drawing/2014/main" id="{67093A8F-B013-04D3-ECFB-4F27783A479F}"/>
              </a:ext>
            </a:extLst>
          </p:cNvPr>
          <p:cNvSpPr>
            <a:spLocks noGrp="1"/>
          </p:cNvSpPr>
          <p:nvPr>
            <p:ph type="ftr" idx="14"/>
          </p:nvPr>
        </p:nvSpPr>
        <p:spPr/>
        <p:txBody>
          <a:bodyPr/>
          <a:lstStyle/>
          <a:p>
            <a:r>
              <a:rPr lang="en-GB"/>
              <a:t>Mark Hamilton, Ruckus/CommScope</a:t>
            </a:r>
            <a:endParaRPr lang="en-GB" dirty="0"/>
          </a:p>
        </p:txBody>
      </p:sp>
      <p:sp>
        <p:nvSpPr>
          <p:cNvPr id="3" name="Slide Number Placeholder 2">
            <a:extLst>
              <a:ext uri="{FF2B5EF4-FFF2-40B4-BE49-F238E27FC236}">
                <a16:creationId xmlns:a16="http://schemas.microsoft.com/office/drawing/2014/main" id="{F10CC5CD-E7E3-2931-CF40-699BCE9894DB}"/>
              </a:ext>
            </a:extLst>
          </p:cNvPr>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7" name="Date Placeholder 6">
            <a:extLst>
              <a:ext uri="{FF2B5EF4-FFF2-40B4-BE49-F238E27FC236}">
                <a16:creationId xmlns:a16="http://schemas.microsoft.com/office/drawing/2014/main" id="{AB09CFF1-2319-2239-CFE4-9673EACB5B44}"/>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0338267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ABLE_ENDDRAG_ORIGIN_RECT" val="822*273"/>
  <p:tag name="TABLE_ENDDRAG_RECT" val="65*156*822*273"/>
</p:tagLst>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lace presentation subject title text here].potx" id="{9F2EEA62-9711-4D79-A2F1-C9EE3C92C099}" vid="{BDB7B821-D8C8-422B-824F-241F074B201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AD99616218D054EA63C510D5C3ED3A7" ma:contentTypeVersion="13" ma:contentTypeDescription="Create a new document." ma:contentTypeScope="" ma:versionID="9088c02c015a5ae6094a345e86c0e1ae">
  <xsd:schema xmlns:xsd="http://www.w3.org/2001/XMLSchema" xmlns:xs="http://www.w3.org/2001/XMLSchema" xmlns:p="http://schemas.microsoft.com/office/2006/metadata/properties" xmlns:ns3="23347348-f209-4824-a23a-1433d5a4d5f5" xmlns:ns4="5d48a4fd-b80d-4fe1-b239-a49a0c8fe0fd" targetNamespace="http://schemas.microsoft.com/office/2006/metadata/properties" ma:root="true" ma:fieldsID="0203ac7f69cc6692272b6eeae0d61c95" ns3:_="" ns4:_="">
    <xsd:import namespace="23347348-f209-4824-a23a-1433d5a4d5f5"/>
    <xsd:import namespace="5d48a4fd-b80d-4fe1-b239-a49a0c8fe0fd"/>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347348-f209-4824-a23a-1433d5a4d5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48a4fd-b80d-4fe1-b239-a49a0c8fe0fd"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804785E-67BB-4305-9B97-6021308D188E}">
  <ds:schemaRefs>
    <ds:schemaRef ds:uri="23347348-f209-4824-a23a-1433d5a4d5f5"/>
    <ds:schemaRef ds:uri="http://schemas.microsoft.com/office/2006/metadata/properties"/>
    <ds:schemaRef ds:uri="http://purl.org/dc/terms/"/>
    <ds:schemaRef ds:uri="http://schemas.microsoft.com/office/2006/documentManagement/types"/>
    <ds:schemaRef ds:uri="5d48a4fd-b80d-4fe1-b239-a49a0c8fe0fd"/>
    <ds:schemaRef ds:uri="http://schemas.openxmlformats.org/package/2006/metadata/core-properties"/>
    <ds:schemaRef ds:uri="http://purl.org/dc/elements/1.1/"/>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C1AF8EE4-B00A-41DD-9B69-99C984DD69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347348-f209-4824-a23a-1433d5a4d5f5"/>
    <ds:schemaRef ds:uri="5d48a4fd-b80d-4fe1-b239-a49a0c8fe0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68BF55D-B36D-4C6C-8902-4C438DCE577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30</TotalTime>
  <Words>3075</Words>
  <Application>Microsoft Office PowerPoint</Application>
  <PresentationFormat>Widescreen</PresentationFormat>
  <Paragraphs>748</Paragraphs>
  <Slides>26</Slides>
  <Notes>14</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4" baseType="lpstr">
      <vt:lpstr>ＭＳ Ｐゴシック</vt:lpstr>
      <vt:lpstr>Aptos Narrow</vt:lpstr>
      <vt:lpstr>Arial</vt:lpstr>
      <vt:lpstr>Arial Unicode MS</vt:lpstr>
      <vt:lpstr>Times New Roman</vt:lpstr>
      <vt:lpstr>Wingdings</vt:lpstr>
      <vt:lpstr>Office Theme</vt:lpstr>
      <vt:lpstr>Document</vt:lpstr>
      <vt:lpstr>WG11 Opening Report Snapshot Slides September 2025</vt:lpstr>
      <vt:lpstr>Abstract</vt:lpstr>
      <vt:lpstr>Editors meeting</vt:lpstr>
      <vt:lpstr>ANA Status</vt:lpstr>
      <vt:lpstr>Resources managed by ANA by Clause</vt:lpstr>
      <vt:lpstr>Resources Managed by ANA by Name</vt:lpstr>
      <vt:lpstr>IEEE 802.11 AIML SC – September 2025 Artificial Intelligence and Machine Learning </vt:lpstr>
      <vt:lpstr>ARC (Architecture) – September 2025</vt:lpstr>
      <vt:lpstr>ARC (Architecture) – September 2025</vt:lpstr>
      <vt:lpstr>Coex SC (Coexistence) – September 2025 </vt:lpstr>
      <vt:lpstr>PAR Review SC – September 2025 Snapshot Chair: Jon Rosdahl</vt:lpstr>
      <vt:lpstr>802.11 WNG – September 2025</vt:lpstr>
      <vt:lpstr>IEEE 802 JTC1 SC will meet once on Tue, 16 September 2025 @ 4 pm HST</vt:lpstr>
      <vt:lpstr>A large number of IEEE 802 submissions are in the PSDO balloting &amp; publication process – but…</vt:lpstr>
      <vt:lpstr>IEEE 802 has sent 111 standards through the PSDO adoption process, with 30 in-process</vt:lpstr>
      <vt:lpstr>TGmf (Maintenance) Summary </vt:lpstr>
      <vt:lpstr>IEEE 802.11 TGbi – September 2025</vt:lpstr>
      <vt:lpstr>TGbn (Ultra High Reliability)</vt:lpstr>
      <vt:lpstr>TGbn September F2F Schedule</vt:lpstr>
      <vt:lpstr>TGbp Snapshot for Sep 2025 IEEE 802 Interim</vt:lpstr>
      <vt:lpstr>TGbp Timeline till Sep 2025 interim</vt:lpstr>
      <vt:lpstr>TGbq (Integrated mmWave) Summary </vt:lpstr>
      <vt:lpstr>PowerPoint Presentation</vt:lpstr>
      <vt:lpstr>TGbt – September 2025</vt:lpstr>
      <vt:lpstr>802.11 Automotive TIG – September 2025 15 September, 1600-1800 Hawaii Time</vt:lpstr>
      <vt:lpstr>802.11 UCM TIG Snapshot – September 2025</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creator>Stacey, Robert</dc:creator>
  <cp:keywords>CTPClassification=CTP_PUBLIC:VisualMarkings=, CTPClassification=CTP_NT</cp:keywords>
  <cp:lastModifiedBy>Stephen McCann</cp:lastModifiedBy>
  <cp:revision>195</cp:revision>
  <cp:lastPrinted>1601-01-01T00:00:00Z</cp:lastPrinted>
  <dcterms:created xsi:type="dcterms:W3CDTF">2018-05-02T19:26:26Z</dcterms:created>
  <dcterms:modified xsi:type="dcterms:W3CDTF">2025-09-15T15:13:53Z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b31d2a93-48ab-4433-a33b-4408480a8ecd</vt:lpwstr>
  </property>
  <property fmtid="{D5CDD505-2E9C-101B-9397-08002B2CF9AE}" pid="3" name="CTP_TimeStamp">
    <vt:lpwstr>2020-07-06 15:50:08Z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y fmtid="{D5CDD505-2E9C-101B-9397-08002B2CF9AE}" pid="8" name="ContentTypeId">
    <vt:lpwstr>0x0101005AD99616218D054EA63C510D5C3ED3A7</vt:lpwstr>
  </property>
</Properties>
</file>