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530" r:id="rId3"/>
    <p:sldId id="2460" r:id="rId4"/>
    <p:sldId id="1039" r:id="rId5"/>
    <p:sldId id="672" r:id="rId6"/>
    <p:sldId id="2481" r:id="rId7"/>
    <p:sldId id="2480" r:id="rId8"/>
    <p:sldId id="2484" r:id="rId9"/>
    <p:sldId id="2485" r:id="rId10"/>
    <p:sldId id="2483" r:id="rId11"/>
    <p:sldId id="2477" r:id="rId12"/>
  </p:sldIdLst>
  <p:sldSz cx="12192000" cy="6858000"/>
  <p:notesSz cx="6934200" cy="9280525"/>
  <p:defaultTextStyle>
    <a:defPPr>
      <a:defRPr lang="en-GB"/>
    </a:defPPr>
    <a:lvl1pPr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1pPr>
    <a:lvl2pPr marL="742950" indent="-28575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2pPr>
    <a:lvl3pPr marL="11430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3pPr>
    <a:lvl4pPr marL="16002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4pPr>
    <a:lvl5pPr marL="2057400" indent="-228600" algn="l" defTabSz="449263" rtl="0" eaLnBrk="0" fontAlgn="base" hangingPunct="0">
      <a:spcBef>
        <a:spcPct val="0"/>
      </a:spcBef>
      <a:spcAft>
        <a:spcPct val="0"/>
      </a:spcAft>
      <a:buClr>
        <a:srgbClr val="000000"/>
      </a:buClr>
      <a:buSzPct val="100000"/>
      <a:buFont typeface="Times New Roman" pitchFamily="16" charset="0"/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bg1"/>
        </a:solidFill>
        <a:latin typeface="Times New Roman" pitchFamily="16" charset="0"/>
        <a:ea typeface="MS Gothic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5058" autoAdjust="0"/>
    <p:restoredTop sz="95218" autoAdjust="0"/>
  </p:normalViewPr>
  <p:slideViewPr>
    <p:cSldViewPr>
      <p:cViewPr>
        <p:scale>
          <a:sx n="90" d="100"/>
          <a:sy n="90" d="100"/>
        </p:scale>
        <p:origin x="206" y="293"/>
      </p:cViewPr>
      <p:guideLst>
        <p:guide orient="horz" pos="2160"/>
        <p:guide pos="3840"/>
      </p:guideLst>
    </p:cSldViewPr>
  </p:slideViewPr>
  <p:outlineViewPr>
    <p:cViewPr varScale="1">
      <p:scale>
        <a:sx n="170" d="200"/>
        <a:sy n="170" d="200"/>
      </p:scale>
      <p:origin x="0" y="-21960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0" d="100"/>
        <a:sy n="90" d="100"/>
      </p:scale>
      <p:origin x="0" y="0"/>
    </p:cViewPr>
  </p:sorterViewPr>
  <p:notesViewPr>
    <p:cSldViewPr>
      <p:cViewPr varScale="1">
        <p:scale>
          <a:sx n="73" d="100"/>
          <a:sy n="73" d="100"/>
        </p:scale>
        <p:origin x="2136" y="86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/>
              <a:t>doc.: IEEE 802.11-25/1421r1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27475" y="0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r>
              <a:rPr lang="en-US" dirty="0"/>
              <a:t>September 2025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27475" y="8815388"/>
            <a:ext cx="3005138" cy="4635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996500-462A-4966-9632-4197CBF31A0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337442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" name="AutoShape 1"/>
          <p:cNvSpPr>
            <a:spLocks noChangeArrowheads="1"/>
          </p:cNvSpPr>
          <p:nvPr/>
        </p:nvSpPr>
        <p:spPr bwMode="auto">
          <a:xfrm>
            <a:off x="0" y="0"/>
            <a:ext cx="6934200" cy="9280525"/>
          </a:xfrm>
          <a:prstGeom prst="roundRect">
            <a:avLst>
              <a:gd name="adj" fmla="val 19"/>
            </a:avLst>
          </a:prstGeom>
          <a:solidFill>
            <a:srgbClr val="FFFFFF"/>
          </a:soli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hdr"/>
          </p:nvPr>
        </p:nvSpPr>
        <p:spPr bwMode="auto">
          <a:xfrm>
            <a:off x="5640388" y="96838"/>
            <a:ext cx="639762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doc.: IEEE 802.11-25/1421r1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654050" y="96838"/>
            <a:ext cx="825500" cy="2111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4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</a:p>
        </p:txBody>
      </p:sp>
      <p:sp>
        <p:nvSpPr>
          <p:cNvPr id="2052" name="Rectangle 4"/>
          <p:cNvSpPr>
            <a:spLocks noGrp="1" noRot="1" noChangeAspect="1" noChangeArrowheads="1"/>
          </p:cNvSpPr>
          <p:nvPr>
            <p:ph type="sldImg"/>
          </p:nvPr>
        </p:nvSpPr>
        <p:spPr bwMode="auto">
          <a:xfrm>
            <a:off x="385763" y="701675"/>
            <a:ext cx="6161087" cy="3467100"/>
          </a:xfrm>
          <a:prstGeom prst="rect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2053" name="Rectangle 5"/>
          <p:cNvSpPr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4763" cy="417512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3600" tIns="46080" rIns="93600" bIns="46080" numCol="1" anchor="t" anchorCtr="0" compatLnSpc="1">
            <a:prstTxWarp prst="textNoShape">
              <a:avLst/>
            </a:prstTxWarp>
          </a:bodyPr>
          <a:lstStyle/>
          <a:p>
            <a:pPr lvl="0"/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ftr"/>
          </p:nvPr>
        </p:nvSpPr>
        <p:spPr bwMode="auto">
          <a:xfrm>
            <a:off x="5357813" y="8985250"/>
            <a:ext cx="92233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Stephen McCann, Huawei</a:t>
            </a:r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sldNum"/>
          </p:nvPr>
        </p:nvSpPr>
        <p:spPr bwMode="auto">
          <a:xfrm>
            <a:off x="3222625" y="8985250"/>
            <a:ext cx="511175" cy="363538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/>
              <a:t>Page </a:t>
            </a:r>
            <a:fld id="{47A7FEEB-9CD2-43FE-843C-C5350BEACB45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6" name="Rectangle 8"/>
          <p:cNvSpPr>
            <a:spLocks noChangeArrowheads="1"/>
          </p:cNvSpPr>
          <p:nvPr/>
        </p:nvSpPr>
        <p:spPr bwMode="auto">
          <a:xfrm>
            <a:off x="722313" y="8985250"/>
            <a:ext cx="714375" cy="18256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sz="120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2057" name="Line 9"/>
          <p:cNvSpPr>
            <a:spLocks noChangeShapeType="1"/>
          </p:cNvSpPr>
          <p:nvPr/>
        </p:nvSpPr>
        <p:spPr bwMode="auto">
          <a:xfrm>
            <a:off x="723900" y="8983663"/>
            <a:ext cx="54864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  <p:sp>
        <p:nvSpPr>
          <p:cNvPr id="2058" name="Line 10"/>
          <p:cNvSpPr>
            <a:spLocks noChangeShapeType="1"/>
          </p:cNvSpPr>
          <p:nvPr/>
        </p:nvSpPr>
        <p:spPr bwMode="auto">
          <a:xfrm>
            <a:off x="647700" y="296863"/>
            <a:ext cx="5638800" cy="1587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065918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1pPr>
    <a:lvl2pPr marL="742950" indent="-28575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2pPr>
    <a:lvl3pPr marL="11430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3pPr>
    <a:lvl4pPr marL="16002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4pPr>
    <a:lvl5pPr marL="2057400" indent="-228600" algn="l" defTabSz="449263" rtl="0" eaLnBrk="0" fontAlgn="base" hangingPunct="0">
      <a:spcBef>
        <a:spcPct val="30000"/>
      </a:spcBef>
      <a:spcAft>
        <a:spcPct val="0"/>
      </a:spcAft>
      <a:buClr>
        <a:srgbClr val="000000"/>
      </a:buClr>
      <a:buSzPct val="100000"/>
      <a:buFont typeface="Times New Roman" pitchFamily="16" charset="0"/>
      <a:defRPr sz="1200" kern="1200">
        <a:solidFill>
          <a:srgbClr val="000000"/>
        </a:solidFill>
        <a:latin typeface="Times New Roman" pitchFamily="1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802.11-25/1421r1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465D53FD-DB5F-4815-BF01-6488A8FBD189}" type="slidenum">
              <a:rPr lang="en-US"/>
              <a:pPr/>
              <a:t>1</a:t>
            </a:fld>
            <a:endParaRPr lang="en-US"/>
          </a:p>
        </p:txBody>
      </p:sp>
      <p:sp>
        <p:nvSpPr>
          <p:cNvPr id="12289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2290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0441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>
            <a:spLocks noGrp="1" noChangeArrowheads="1"/>
          </p:cNvSpPr>
          <p:nvPr>
            <p:ph type="hdr"/>
          </p:nvPr>
        </p:nvSpPr>
        <p:spPr>
          <a:ln/>
        </p:spPr>
        <p:txBody>
          <a:bodyPr/>
          <a:lstStyle/>
          <a:p>
            <a:r>
              <a:rPr lang="en-US"/>
              <a:t>doc.: IEEE 802.11-25/1421r1</a:t>
            </a:r>
            <a:endParaRPr lang="en-US" dirty="0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/>
          </p:nvPr>
        </p:nvSpPr>
        <p:spPr>
          <a:ln/>
        </p:spPr>
        <p:txBody>
          <a:bodyPr/>
          <a:lstStyle/>
          <a:p>
            <a:r>
              <a:rPr lang="en-US" dirty="0"/>
              <a:t>September 2025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/>
          </p:nvPr>
        </p:nvSpPr>
        <p:spPr>
          <a:ln/>
        </p:spPr>
        <p:txBody>
          <a:bodyPr/>
          <a:lstStyle/>
          <a:p>
            <a:r>
              <a:rPr lang="en-US" dirty="0"/>
              <a:t>Stephen McCann, Huawei</a:t>
            </a:r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r>
              <a:rPr lang="en-US"/>
              <a:t>Page </a:t>
            </a:r>
            <a:fld id="{CA5AFF69-4AEE-4693-9CD6-98E2EBC076EC}" type="slidenum">
              <a:rPr lang="en-US"/>
              <a:pPr/>
              <a:t>2</a:t>
            </a:fld>
            <a:endParaRPr lang="en-US"/>
          </a:p>
        </p:txBody>
      </p:sp>
      <p:sp>
        <p:nvSpPr>
          <p:cNvPr id="13313" name="Text Box 1"/>
          <p:cNvSpPr txBox="1">
            <a:spLocks noChangeArrowheads="1"/>
          </p:cNvSpPr>
          <p:nvPr/>
        </p:nvSpPr>
        <p:spPr bwMode="auto">
          <a:xfrm>
            <a:off x="1154113" y="701675"/>
            <a:ext cx="4625975" cy="3468688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GB"/>
          </a:p>
        </p:txBody>
      </p:sp>
      <p:sp>
        <p:nvSpPr>
          <p:cNvPr id="13314" name="Rectangle 2"/>
          <p:cNvSpPr txBox="1">
            <a:spLocks noGrp="1" noChangeArrowheads="1"/>
          </p:cNvSpPr>
          <p:nvPr>
            <p:ph type="body"/>
          </p:nvPr>
        </p:nvSpPr>
        <p:spPr bwMode="auto">
          <a:xfrm>
            <a:off x="923925" y="4408488"/>
            <a:ext cx="5086350" cy="4270375"/>
          </a:xfrm>
          <a:prstGeom prst="rect">
            <a:avLst/>
          </a:prstGeom>
          <a:noFill/>
          <a:ln>
            <a:round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0307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DE40C9FC-4879-4F20-9ECA-A574A90476B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Slide </a:t>
            </a:r>
            <a:fld id="{440F5867-744E-4AA6-B0ED-4C44D2DFBB7B}" type="slidenum">
              <a:rPr lang="en-GB"/>
              <a:pPr/>
              <a:t>‹#›</a:t>
            </a:fld>
            <a:endParaRPr lang="en-GB" dirty="0"/>
          </a:p>
        </p:txBody>
      </p:sp>
      <p:sp>
        <p:nvSpPr>
          <p:cNvPr id="11" name="Rectangle 4"/>
          <p:cNvSpPr>
            <a:spLocks noGrp="1" noChangeArrowheads="1"/>
          </p:cNvSpPr>
          <p:nvPr>
            <p:ph type="ftr" idx="14"/>
          </p:nvPr>
        </p:nvSpPr>
        <p:spPr bwMode="auto">
          <a:xfrm>
            <a:off x="7143757" y="6475414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12" name="Rectangle 3"/>
          <p:cNvSpPr>
            <a:spLocks noGrp="1" noChangeArrowheads="1"/>
          </p:cNvSpPr>
          <p:nvPr>
            <p:ph type="dt" idx="15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3ABCC52B-A3F7-440B-BBF2-55191E6E777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7884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5484" y="1981201"/>
            <a:ext cx="5080000" cy="411321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1CD163DD-D5E7-41DA-95F2-71530C24F8C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idx="11"/>
          </p:nvPr>
        </p:nvSpPr>
        <p:spPr>
          <a:xfrm>
            <a:off x="7524760" y="6475414"/>
            <a:ext cx="3865024" cy="180975"/>
          </a:xfrm>
        </p:spPr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9B99EC4-A1FB-4C79-B9A5-C1FFD5A9038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06B781AF-4CCF-49B0-A572-DE54FBE5D94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F5D8E26B-7BCF-4D25-9C89-0168A6618F18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6B5E41C2-EF12-4EF2-8280-F2B420827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6801" y="685801"/>
            <a:ext cx="2588684" cy="540861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685801"/>
            <a:ext cx="7569200" cy="540861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Slide </a:t>
            </a:r>
            <a:fld id="{9B0D65C8-A0CA-4DDA-83BB-89786621859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1" y="685801"/>
            <a:ext cx="10361084" cy="1065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title text format</a:t>
            </a:r>
          </a:p>
        </p:txBody>
      </p:sp>
      <p:sp>
        <p:nvSpPr>
          <p:cNvPr id="1026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1" y="1981201"/>
            <a:ext cx="10361084" cy="4113213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92160" tIns="46080" rIns="92160" bIns="4608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/>
              <a:t>Click to edit the outline text format</a:t>
            </a:r>
          </a:p>
          <a:p>
            <a:pPr lvl="1"/>
            <a:r>
              <a:rPr lang="en-GB" dirty="0"/>
              <a:t>Second Outline Level</a:t>
            </a:r>
          </a:p>
          <a:p>
            <a:pPr lvl="2"/>
            <a:r>
              <a:rPr lang="en-GB" dirty="0"/>
              <a:t>Third Outline Level</a:t>
            </a:r>
          </a:p>
          <a:p>
            <a:pPr lvl="3"/>
            <a:r>
              <a:rPr lang="en-GB" dirty="0"/>
              <a:t>Fourth Outline Level</a:t>
            </a:r>
          </a:p>
          <a:p>
            <a:pPr lvl="4"/>
            <a:r>
              <a:rPr lang="en-GB" dirty="0"/>
              <a:t>Fifth Outline Level</a:t>
            </a:r>
          </a:p>
          <a:p>
            <a:pPr lvl="4"/>
            <a:r>
              <a:rPr lang="en-GB" dirty="0"/>
              <a:t>Sixth Outline Level</a:t>
            </a:r>
          </a:p>
          <a:p>
            <a:pPr lvl="4"/>
            <a:r>
              <a:rPr lang="en-GB" dirty="0"/>
              <a:t>Seventh Outline Level</a:t>
            </a:r>
          </a:p>
          <a:p>
            <a:pPr lvl="4"/>
            <a:r>
              <a:rPr lang="en-GB" dirty="0"/>
              <a:t>Eighth Outline Level</a:t>
            </a:r>
          </a:p>
          <a:p>
            <a:pPr lvl="4"/>
            <a:r>
              <a:rPr lang="en-GB" dirty="0"/>
              <a:t>Ninth Outline Level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29217" y="333375"/>
            <a:ext cx="2499764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7029458" y="6475413"/>
            <a:ext cx="4246027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 dirty="0"/>
              <a:t>Stephen McCann, Huawei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5793318" y="6475414"/>
            <a:ext cx="704849" cy="363537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 algn="ctr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200">
                <a:solidFill>
                  <a:srgbClr val="000000"/>
                </a:solidFill>
                <a:cs typeface="Arial Unicode MS" charset="0"/>
              </a:defRPr>
            </a:lvl1pPr>
          </a:lstStyle>
          <a:p>
            <a:r>
              <a:rPr lang="en-GB"/>
              <a:t>Slide </a:t>
            </a:r>
            <a:fld id="{D09C756B-EB39-4236-ADBB-73052B179AE4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1030" name="Line 6"/>
          <p:cNvSpPr>
            <a:spLocks noChangeShapeType="1"/>
          </p:cNvSpPr>
          <p:nvPr/>
        </p:nvSpPr>
        <p:spPr bwMode="auto">
          <a:xfrm>
            <a:off x="914400" y="609600"/>
            <a:ext cx="103632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912285" y="6475413"/>
            <a:ext cx="718145" cy="184666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wrap="none" lIns="0" tIns="0" rIns="0" bIns="0">
            <a:spAutoFit/>
          </a:bodyPr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sz="1200" dirty="0">
                <a:solidFill>
                  <a:srgbClr val="000000"/>
                </a:solidFill>
              </a:rPr>
              <a:t>Submission</a:t>
            </a:r>
          </a:p>
        </p:txBody>
      </p:sp>
      <p:sp>
        <p:nvSpPr>
          <p:cNvPr id="1032" name="Line 8"/>
          <p:cNvSpPr>
            <a:spLocks noChangeShapeType="1"/>
          </p:cNvSpPr>
          <p:nvPr/>
        </p:nvSpPr>
        <p:spPr bwMode="auto">
          <a:xfrm>
            <a:off x="914400" y="6477000"/>
            <a:ext cx="10464800" cy="1588"/>
          </a:xfrm>
          <a:prstGeom prst="line">
            <a:avLst/>
          </a:prstGeom>
          <a:noFill/>
          <a:ln w="12600">
            <a:solidFill>
              <a:srgbClr val="000000"/>
            </a:solidFill>
            <a:miter lim="800000"/>
            <a:headEnd/>
            <a:tailEnd/>
          </a:ln>
          <a:effectLst/>
        </p:spPr>
        <p:txBody>
          <a:bodyPr/>
          <a:lstStyle/>
          <a:p>
            <a:endParaRPr lang="en-GB" sz="2400"/>
          </a:p>
        </p:txBody>
      </p:sp>
      <p:sp>
        <p:nvSpPr>
          <p:cNvPr id="10" name="Date Placeholder 3"/>
          <p:cNvSpPr txBox="1">
            <a:spLocks/>
          </p:cNvSpPr>
          <p:nvPr userDrawn="1"/>
        </p:nvSpPr>
        <p:spPr bwMode="auto">
          <a:xfrm>
            <a:off x="6667504" y="357166"/>
            <a:ext cx="46672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pPr marL="0" marR="0" lvl="0" indent="0" algn="r" defTabSz="449263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/>
            </a:pPr>
            <a:r>
              <a:rPr kumimoji="0" lang="en-GB" sz="1800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itchFamily="16" charset="0"/>
                <a:ea typeface="MS Gothic" charset="-128"/>
                <a:cs typeface="Arial Unicode MS" charset="0"/>
              </a:rPr>
              <a:t>doc.: IEEE 802.11-25/1421r1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8" r:id="rId8"/>
    <p:sldLayoutId id="2147483659" r:id="rId9"/>
  </p:sldLayoutIdLst>
  <p:hf hdr="0"/>
  <p:txStyles>
    <p:titleStyle>
      <a:lvl1pPr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+mj-lt"/>
          <a:ea typeface="+mj-ea"/>
          <a:cs typeface="+mj-cs"/>
        </a:defRPr>
      </a:lvl1pPr>
      <a:lvl2pPr marL="742950" indent="-28575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2pPr>
      <a:lvl3pPr marL="1143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3pPr>
      <a:lvl4pPr marL="1600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4pPr>
      <a:lvl5pPr marL="20574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5pPr>
      <a:lvl6pPr marL="25146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6pPr>
      <a:lvl7pPr marL="29718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7pPr>
      <a:lvl8pPr marL="34290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8pPr>
      <a:lvl9pPr marL="3886200" indent="-228600" algn="ctr" defTabSz="449263" rtl="0" eaLnBrk="1" fontAlgn="base" hangingPunct="1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3200" b="1">
          <a:solidFill>
            <a:srgbClr val="000000"/>
          </a:solidFill>
          <a:latin typeface="Times New Roman" pitchFamily="16" charset="0"/>
          <a:ea typeface="MS Gothic" charset="-128"/>
        </a:defRPr>
      </a:lvl9pPr>
    </p:titleStyle>
    <p:bodyStyle>
      <a:lvl1pPr marL="342900" indent="-342900" algn="l" defTabSz="449263" rtl="0" eaLnBrk="1" fontAlgn="base" hangingPunct="1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400" b="1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1" fontAlgn="base" hangingPunct="1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2000">
          <a:solidFill>
            <a:srgbClr val="000000"/>
          </a:solidFill>
          <a:latin typeface="+mn-lt"/>
          <a:ea typeface="+mn-ea"/>
        </a:defRPr>
      </a:lvl2pPr>
      <a:lvl3pPr marL="1143000" indent="-228600" algn="l" defTabSz="449263" rtl="0" eaLnBrk="1" fontAlgn="base" hangingPunct="1">
        <a:spcBef>
          <a:spcPts val="45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>
          <a:solidFill>
            <a:srgbClr val="000000"/>
          </a:solidFill>
          <a:latin typeface="+mn-lt"/>
          <a:ea typeface="+mn-ea"/>
        </a:defRPr>
      </a:lvl3pPr>
      <a:lvl4pPr marL="1600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4pPr>
      <a:lvl5pPr marL="20574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5pPr>
      <a:lvl6pPr marL="25146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6pPr>
      <a:lvl7pPr marL="29718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7pPr>
      <a:lvl8pPr marL="34290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8pPr>
      <a:lvl9pPr marL="3886200" indent="-228600" algn="l" defTabSz="449263" rtl="0" eaLnBrk="1" fontAlgn="base" hangingPunct="1">
        <a:spcBef>
          <a:spcPts val="400"/>
        </a:spcBef>
        <a:spcAft>
          <a:spcPct val="0"/>
        </a:spcAft>
        <a:buClr>
          <a:srgbClr val="000000"/>
        </a:buClr>
        <a:buSzPct val="100000"/>
        <a:buFont typeface="Times New Roman" pitchFamily="16" charset="0"/>
        <a:defRPr sz="1600">
          <a:solidFill>
            <a:srgbClr val="000000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emf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411-01-0000-liaison-communication-to-wireless-broadband-alliance-on-l4s.docx" TargetMode="Externa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655-02-coex-coex-sc-scope-cleanup.pptx" TargetMode="Externa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mentor.ieee.org/802.11/dcn/25/11-25-1698-00-0000-draft-p802-11bi-par-modification.pdf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Grp="1" noChangeArrowheads="1"/>
          </p:cNvSpPr>
          <p:nvPr>
            <p:ph type="ctrTitle"/>
          </p:nvPr>
        </p:nvSpPr>
        <p:spPr>
          <a:xfrm>
            <a:off x="914400" y="469900"/>
            <a:ext cx="10363200" cy="1470025"/>
          </a:xfrm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US" dirty="0"/>
              <a:t>802.11 September 2025 WG Motions</a:t>
            </a:r>
            <a:endParaRPr lang="en-GB" dirty="0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subTitle" idx="1"/>
          </p:nvPr>
        </p:nvSpPr>
        <p:spPr>
          <a:xfrm>
            <a:off x="1828800" y="1463675"/>
            <a:ext cx="8534400" cy="476250"/>
          </a:xfrm>
          <a:ln/>
        </p:spPr>
        <p:txBody>
          <a:bodyPr/>
          <a:lstStyle/>
          <a:p>
            <a:pPr algn="ctr">
              <a:spcBef>
                <a:spcPts val="500"/>
              </a:spcBef>
              <a:tabLst>
                <a:tab pos="912813" algn="l"/>
                <a:tab pos="1827213" algn="l"/>
                <a:tab pos="2741613" algn="l"/>
                <a:tab pos="3656013" algn="l"/>
                <a:tab pos="4570413" algn="l"/>
                <a:tab pos="5484813" algn="l"/>
                <a:tab pos="6399213" algn="l"/>
                <a:tab pos="7313613" algn="l"/>
                <a:tab pos="8228013" algn="l"/>
                <a:tab pos="9142413" algn="l"/>
                <a:tab pos="10056813" algn="l"/>
              </a:tabLst>
            </a:pPr>
            <a:r>
              <a:rPr lang="en-GB" sz="2000" dirty="0"/>
              <a:t>Date:</a:t>
            </a:r>
            <a:r>
              <a:rPr lang="en-GB" sz="2000" b="0" dirty="0"/>
              <a:t> 2025-09-19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idx="11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93823DB3-BAA4-4F4A-B4B3-ED9ABE70E976}" type="slidenum">
              <a:rPr lang="en-GB"/>
              <a:pPr/>
              <a:t>1</a:t>
            </a:fld>
            <a:endParaRPr lang="en-GB" dirty="0"/>
          </a:p>
        </p:txBody>
      </p:sp>
      <p:graphicFrame>
        <p:nvGraphicFramePr>
          <p:cNvPr id="3075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971905657"/>
              </p:ext>
            </p:extLst>
          </p:nvPr>
        </p:nvGraphicFramePr>
        <p:xfrm>
          <a:off x="1006475" y="2441575"/>
          <a:ext cx="9645650" cy="2651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Document" r:id="rId3" imgW="10459112" imgH="2879287" progId="Word.Document.8">
                  <p:embed/>
                </p:oleObj>
              </mc:Choice>
              <mc:Fallback>
                <p:oleObj name="Document" r:id="rId3" imgW="10459112" imgH="2879287" progId="Word.Document.8">
                  <p:embed/>
                  <p:pic>
                    <p:nvPicPr>
                      <p:cNvPr id="3075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6475" y="2441575"/>
                        <a:ext cx="9645650" cy="2651125"/>
                      </a:xfrm>
                      <a:prstGeom prst="rect">
                        <a:avLst/>
                      </a:prstGeom>
                      <a:noFill/>
                    </p:spPr>
                  </p:pic>
                </p:oleObj>
              </mc:Fallback>
            </mc:AlternateContent>
          </a:graphicData>
        </a:graphic>
      </p:graphicFrame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993775" y="1972991"/>
            <a:ext cx="1447800" cy="38100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lIns="92160" tIns="46080" rIns="92160" bIns="46080"/>
          <a:lstStyle/>
          <a:p>
            <a:pPr>
              <a:spcBef>
                <a:spcPts val="500"/>
              </a:spcBef>
              <a:tabLst>
                <a:tab pos="342900" algn="l"/>
                <a:tab pos="1257300" algn="l"/>
                <a:tab pos="2171700" algn="l"/>
                <a:tab pos="3086100" algn="l"/>
                <a:tab pos="4000500" algn="l"/>
                <a:tab pos="4914900" algn="l"/>
                <a:tab pos="5829300" algn="l"/>
                <a:tab pos="6743700" algn="l"/>
                <a:tab pos="7658100" algn="l"/>
                <a:tab pos="8572500" algn="l"/>
                <a:tab pos="9486900" algn="l"/>
                <a:tab pos="10401300" algn="l"/>
              </a:tabLst>
            </a:pPr>
            <a:r>
              <a:rPr lang="en-GB" sz="2000" dirty="0">
                <a:solidFill>
                  <a:srgbClr val="000000"/>
                </a:solidFill>
              </a:rPr>
              <a:t>Authors: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6: P802.11bn liaison to WBA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US" dirty="0"/>
              <a:t>Approve </a:t>
            </a:r>
            <a:r>
              <a:rPr lang="en-US" dirty="0">
                <a:hlinkClick r:id="rId2"/>
              </a:rPr>
              <a:t>11-25-1411r1</a:t>
            </a:r>
            <a:r>
              <a:rPr lang="en-US" dirty="0"/>
              <a:t> as a liaison to the Wireless Broadband Alliance, granting the WG chair editorial license.</a:t>
            </a:r>
          </a:p>
          <a:p>
            <a:endParaRPr lang="en-GB" dirty="0"/>
          </a:p>
          <a:p>
            <a:endParaRPr lang="en-US" dirty="0"/>
          </a:p>
          <a:p>
            <a:r>
              <a:rPr lang="en-US" dirty="0"/>
              <a:t>Moved by Alfred Asterjadhi, Second: Juan Carlos Zuniga</a:t>
            </a:r>
          </a:p>
          <a:p>
            <a:endParaRPr lang="en-US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US" sz="2000" dirty="0"/>
          </a:p>
          <a:p>
            <a:r>
              <a:rPr lang="en-US" dirty="0"/>
              <a:t>Result: Yes: 91, No: 0, Abstain: 7 (Motion passes)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10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8956575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7: </a:t>
            </a:r>
            <a:r>
              <a:rPr lang="en-US" dirty="0" err="1"/>
              <a:t>TGbt</a:t>
            </a:r>
            <a:r>
              <a:rPr lang="en-US" dirty="0"/>
              <a:t> officers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US" dirty="0"/>
              <a:t>Confirm the following officers for </a:t>
            </a:r>
            <a:r>
              <a:rPr lang="en-US" dirty="0" err="1"/>
              <a:t>TGbt</a:t>
            </a:r>
            <a:r>
              <a:rPr lang="en-US" dirty="0"/>
              <a:t>:</a:t>
            </a:r>
          </a:p>
          <a:p>
            <a:pPr lvl="1"/>
            <a:r>
              <a:rPr lang="en-GB" dirty="0"/>
              <a:t>Chair: Stephen Orr</a:t>
            </a:r>
          </a:p>
          <a:p>
            <a:pPr lvl="1"/>
            <a:r>
              <a:rPr lang="en-GB" dirty="0"/>
              <a:t>Vice Chairs: Mark Hamilton and Alex Lungu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Moved by Mike Montemurro, Second: Jon Rosdahl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endParaRPr lang="en-US" sz="2000" dirty="0"/>
          </a:p>
          <a:p>
            <a:r>
              <a:rPr lang="en-US" dirty="0"/>
              <a:t>Result: Unanimous Consent (Motion passes)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11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058640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en-GB" dirty="0"/>
              <a:t>Abstract</a:t>
            </a:r>
          </a:p>
        </p:txBody>
      </p:sp>
      <p:sp>
        <p:nvSpPr>
          <p:cNvPr id="4098" name="Rectangle 2"/>
          <p:cNvSpPr>
            <a:spLocks noGrp="1" noChangeArrowheads="1"/>
          </p:cNvSpPr>
          <p:nvPr>
            <p:ph idx="1"/>
          </p:nvPr>
        </p:nvSpPr>
        <p:spPr>
          <a:xfrm>
            <a:off x="914401" y="1751015"/>
            <a:ext cx="10361084" cy="4343400"/>
          </a:xfrm>
          <a:ln/>
        </p:spPr>
        <p:txBody>
          <a:bodyPr/>
          <a:lstStyle/>
          <a:p>
            <a:r>
              <a:rPr lang="en-US" b="0" dirty="0"/>
              <a:t>This document is a composite of all working group motions and straw polls that are brought to the September 2025 802.11 WG interim meeting.</a:t>
            </a:r>
          </a:p>
          <a:p>
            <a:endParaRPr lang="en-US" b="0" dirty="0"/>
          </a:p>
          <a:p>
            <a:r>
              <a:rPr lang="en-US" sz="2000" b="0" dirty="0"/>
              <a:t>Revisions</a:t>
            </a:r>
          </a:p>
          <a:p>
            <a:r>
              <a:rPr lang="en-US" sz="2000" b="0" dirty="0"/>
              <a:t>R0 Drafts for the closing plenary</a:t>
            </a:r>
          </a:p>
          <a:p>
            <a:r>
              <a:rPr lang="en-US" sz="2000" b="0" dirty="0"/>
              <a:t>R1 Results from the closing plenary</a:t>
            </a:r>
          </a:p>
          <a:p>
            <a:endParaRPr lang="en-US" sz="2000" b="0" dirty="0"/>
          </a:p>
          <a:p>
            <a:endParaRPr lang="en-US" sz="2000" b="0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51F4386-A5E2-41A1-B4D0-BE653C929E06}" type="slidenum">
              <a:rPr lang="en-GB"/>
              <a:pPr/>
              <a:t>2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7" name="Footer Placeholder 4">
            <a:extLst>
              <a:ext uri="{FF2B5EF4-FFF2-40B4-BE49-F238E27FC236}">
                <a16:creationId xmlns:a16="http://schemas.microsoft.com/office/drawing/2014/main" id="{E99BB1CA-BFE8-4BF6-AD2A-29C8B06441B8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</p:spTree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4142" y="3200400"/>
            <a:ext cx="10363200" cy="1362075"/>
          </a:xfrm>
        </p:spPr>
        <p:txBody>
          <a:bodyPr/>
          <a:lstStyle/>
          <a:p>
            <a:pPr algn="ctr"/>
            <a:r>
              <a:rPr lang="en-US" dirty="0"/>
              <a:t>FRIDAY (September 19)</a:t>
            </a:r>
            <a:br>
              <a:rPr lang="en-US" dirty="0"/>
            </a:b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3ABCC52B-A3F7-440B-BBF2-55191E6E7773}" type="slidenum">
              <a:rPr lang="en-GB" smtClean="0"/>
              <a:pPr/>
              <a:t>3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60BE55B-3704-4B14-BBE3-5DAA53BB4213}"/>
              </a:ext>
            </a:extLst>
          </p:cNvPr>
          <p:cNvSpPr>
            <a:spLocks noGrp="1"/>
          </p:cNvSpPr>
          <p:nvPr>
            <p:ph type="ftr" idx="11"/>
          </p:nvPr>
        </p:nvSpPr>
        <p:spPr>
          <a:xfrm>
            <a:off x="7162800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</p:spTree>
    <p:extLst>
      <p:ext uri="{BB962C8B-B14F-4D97-AF65-F5344CB8AC3E}">
        <p14:creationId xmlns:p14="http://schemas.microsoft.com/office/powerpoint/2010/main" val="19279884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E6C3BA-701A-C0AE-916F-E07BBF07124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Straw Poll 1: September Interim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5CC28A-A341-FE36-4528-7717D6B507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600200"/>
            <a:ext cx="10361084" cy="4800600"/>
          </a:xfrm>
        </p:spPr>
        <p:txBody>
          <a:bodyPr/>
          <a:lstStyle/>
          <a:p>
            <a:pPr marL="400050" lvl="1" indent="0">
              <a:buNone/>
            </a:pPr>
            <a:r>
              <a:rPr lang="en-US" sz="2400" b="1" dirty="0"/>
              <a:t>1. How many people would like to come back to this venue?</a:t>
            </a:r>
          </a:p>
          <a:p>
            <a:pPr lvl="2"/>
            <a:r>
              <a:rPr lang="en-US" sz="2400" b="1" dirty="0"/>
              <a:t>Yes - 38</a:t>
            </a:r>
          </a:p>
          <a:p>
            <a:pPr lvl="2"/>
            <a:r>
              <a:rPr lang="en-US" sz="2400" b="1" dirty="0"/>
              <a:t>No – 10</a:t>
            </a:r>
          </a:p>
          <a:p>
            <a:pPr lvl="2"/>
            <a:endParaRPr lang="en-US" sz="2400" b="1" dirty="0"/>
          </a:p>
          <a:p>
            <a:pPr marL="457200" lvl="1" indent="0">
              <a:buNone/>
            </a:pPr>
            <a:r>
              <a:rPr lang="en-US" sz="2400" b="1" dirty="0"/>
              <a:t>2. Did you go to the social?</a:t>
            </a:r>
          </a:p>
          <a:p>
            <a:pPr lvl="2"/>
            <a:r>
              <a:rPr lang="en-US" sz="2400" b="1" dirty="0"/>
              <a:t>Yes – 49</a:t>
            </a:r>
          </a:p>
          <a:p>
            <a:pPr lvl="2"/>
            <a:r>
              <a:rPr lang="en-US" sz="2400" b="1" dirty="0"/>
              <a:t>No – 6</a:t>
            </a:r>
          </a:p>
          <a:p>
            <a:pPr lvl="2"/>
            <a:endParaRPr lang="en-US" sz="2400" b="1" dirty="0"/>
          </a:p>
          <a:p>
            <a:pPr marL="457200" lvl="1" indent="0">
              <a:buNone/>
            </a:pPr>
            <a:r>
              <a:rPr lang="en-US" sz="2400" b="1" dirty="0"/>
              <a:t>3. If you attended the social, did you enjoy it?</a:t>
            </a:r>
          </a:p>
          <a:p>
            <a:pPr marL="457200" lvl="1" indent="0">
              <a:buNone/>
            </a:pPr>
            <a:r>
              <a:rPr lang="en-US" sz="2400" b="1" dirty="0"/>
              <a:t>       Yes – 40</a:t>
            </a:r>
          </a:p>
          <a:p>
            <a:pPr lvl="2"/>
            <a:r>
              <a:rPr lang="en-US" sz="2400" b="1" dirty="0"/>
              <a:t>No – 2</a:t>
            </a:r>
          </a:p>
          <a:p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C375F8-B52A-36D5-87EC-8A2A754EAF03}"/>
              </a:ext>
            </a:extLst>
          </p:cNvPr>
          <p:cNvSpPr>
            <a:spLocks noGrp="1"/>
          </p:cNvSpPr>
          <p:nvPr>
            <p:ph type="dt" idx="10"/>
          </p:nvPr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1C43A64-ACDC-5D4A-D3DB-A7CBD6729284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4</a:t>
            </a:fld>
            <a:endParaRPr lang="en-GB" dirty="0"/>
          </a:p>
        </p:txBody>
      </p:sp>
      <p:sp>
        <p:nvSpPr>
          <p:cNvPr id="7" name="Footer Placeholder 6">
            <a:extLst>
              <a:ext uri="{FF2B5EF4-FFF2-40B4-BE49-F238E27FC236}">
                <a16:creationId xmlns:a16="http://schemas.microsoft.com/office/drawing/2014/main" id="{6639FAA3-B4A5-41BC-3BF8-1C642D2C5B12}"/>
              </a:ext>
            </a:extLst>
          </p:cNvPr>
          <p:cNvSpPr>
            <a:spLocks noGrp="1"/>
          </p:cNvSpPr>
          <p:nvPr>
            <p:ph type="ftr" idx="11"/>
          </p:nvPr>
        </p:nvSpPr>
        <p:spPr bwMode="auto">
          <a:xfrm>
            <a:off x="7133167" y="6566694"/>
            <a:ext cx="4246033" cy="180975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r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8" charset="0"/>
              <a:buNone/>
              <a:defRPr sz="1200" kern="1200">
                <a:solidFill>
                  <a:srgbClr val="000000"/>
                </a:solidFill>
                <a:latin typeface="Times New Roman" pitchFamily="18" charset="0"/>
                <a:ea typeface="Arial Unicode MS" pitchFamily="34" charset="-128"/>
                <a:cs typeface="Arial Unicode MS" pitchFamily="34" charset="-128"/>
              </a:defRPr>
            </a:lvl1pPr>
            <a:lvl2pPr marL="742950" indent="-28575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GB"/>
              <a:t>Stephen McCann, Huawei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069730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2D1B0-0D9C-432C-B428-AE7AFE9AEE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1: </a:t>
            </a:r>
            <a:r>
              <a:rPr lang="en-US" dirty="0" err="1"/>
              <a:t>Coex</a:t>
            </a:r>
            <a:r>
              <a:rPr lang="en-US" dirty="0"/>
              <a:t> SC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D165AC7-E4EC-4AE6-BDBA-F236DC880E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51014"/>
            <a:ext cx="11353800" cy="4649786"/>
          </a:xfrm>
        </p:spPr>
        <p:txBody>
          <a:bodyPr/>
          <a:lstStyle/>
          <a:p>
            <a:r>
              <a:rPr lang="en-GB" dirty="0"/>
              <a:t>Approve the revised charter for the Coexistence Standing Committee (</a:t>
            </a:r>
            <a:r>
              <a:rPr lang="en-GB" dirty="0" err="1"/>
              <a:t>Coex</a:t>
            </a:r>
            <a:r>
              <a:rPr lang="en-GB" dirty="0"/>
              <a:t> SC) as contained on slide #11 of </a:t>
            </a:r>
            <a:r>
              <a:rPr lang="en-US" dirty="0">
                <a:hlinkClick r:id="rId2"/>
              </a:rPr>
              <a:t>11-25-1655r2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/>
              <a:t>Moved by Marc Emmelmann, Second: Bo Sun</a:t>
            </a:r>
          </a:p>
          <a:p>
            <a:endParaRPr lang="en-US" sz="2000" dirty="0"/>
          </a:p>
          <a:p>
            <a:endParaRPr lang="en-US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GB" sz="2000" dirty="0"/>
          </a:p>
          <a:p>
            <a:endParaRPr lang="en-US" sz="2000" dirty="0"/>
          </a:p>
          <a:p>
            <a:r>
              <a:rPr lang="en-US" dirty="0"/>
              <a:t>Result: Yes: 80, No: 2, Abstain: 6 (Motion passes)</a:t>
            </a:r>
          </a:p>
          <a:p>
            <a:endParaRPr lang="en-US" sz="20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9994E4-5BFA-4B6A-9D45-0AE1EF202CD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5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41CA3664-C382-4611-8574-44FF980160CE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A99548A-5A8C-4B25-93C8-8DF3EBD3EE61}"/>
              </a:ext>
            </a:extLst>
          </p:cNvPr>
          <p:cNvSpPr txBox="1">
            <a:spLocks/>
          </p:cNvSpPr>
          <p:nvPr/>
        </p:nvSpPr>
        <p:spPr bwMode="auto">
          <a:xfrm>
            <a:off x="929218" y="333375"/>
            <a:ext cx="2499783" cy="273050"/>
          </a:xfrm>
          <a:prstGeom prst="rect">
            <a:avLst/>
          </a:prstGeom>
          <a:noFill/>
          <a:ln w="9525">
            <a:noFill/>
            <a:round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defPPr>
              <a:defRPr lang="en-GB"/>
            </a:defPPr>
            <a:lvl1pPr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buNone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1800" b="1" kern="1200">
                <a:solidFill>
                  <a:srgbClr val="000000"/>
                </a:solidFill>
                <a:latin typeface="Times New Roman" pitchFamily="16" charset="0"/>
                <a:ea typeface="MS Gothic" charset="-128"/>
                <a:cs typeface="Arial Unicode MS" charset="0"/>
              </a:defRPr>
            </a:lvl1pPr>
            <a:lvl2pPr marL="742950" indent="-28575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2pPr>
            <a:lvl3pPr marL="11430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3pPr>
            <a:lvl4pPr marL="16002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4pPr>
            <a:lvl5pPr marL="2057400" indent="-228600" algn="l" defTabSz="449263" rtl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itchFamily="16" charset="0"/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bg1"/>
                </a:solidFill>
                <a:latin typeface="Times New Roman" pitchFamily="18" charset="0"/>
                <a:ea typeface="MS Gothic"/>
                <a:cs typeface="MS Gothic"/>
              </a:defRPr>
            </a:lvl9pPr>
          </a:lstStyle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6501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A3D919C-8CE7-7267-C4CC-ADCAE3AE2A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11ECFA-7E01-7BE7-BDD9-CC7DAB6F59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2: </a:t>
            </a:r>
            <a:r>
              <a:rPr lang="en-GB" dirty="0"/>
              <a:t>P802.11REVmf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73EB4-C02F-71BC-5F78-CA66BE5ABD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pPr marL="0" lvl="0" indent="0">
              <a:buNone/>
              <a:tabLst>
                <a:tab pos="457200" algn="l"/>
              </a:tabLst>
            </a:pPr>
            <a:r>
              <a:rPr lang="en-GB" dirty="0">
                <a:latin typeface="+mj-lt"/>
                <a:ea typeface="Times New Roman" panose="02020603050405020304" pitchFamily="18" charset="0"/>
              </a:rPr>
              <a:t>Authorize P802.11REVmf to hold an ad-hoc meeting on December 11-12, 2025 at IEEE SA HQ in Piscataway, NJ, for the purpose of Letter Ballot 289 comment resolution.</a:t>
            </a:r>
            <a:endParaRPr lang="en-US" dirty="0">
              <a:latin typeface="+mj-lt"/>
            </a:endParaRPr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Mike Montemurro on behalf of </a:t>
            </a:r>
            <a:r>
              <a:rPr lang="en-GB" dirty="0" err="1">
                <a:latin typeface="+mj-lt"/>
              </a:rPr>
              <a:t>TGmf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</a:t>
            </a:r>
            <a:r>
              <a:rPr lang="en-US" dirty="0"/>
              <a:t>Unanimous consent (Motion passes)</a:t>
            </a:r>
          </a:p>
          <a:p>
            <a:r>
              <a:rPr lang="en-US" sz="2000" dirty="0">
                <a:latin typeface="+mj-lt"/>
              </a:rPr>
              <a:t>[</a:t>
            </a:r>
            <a:r>
              <a:rPr lang="en-US" sz="2000" dirty="0" err="1">
                <a:latin typeface="+mj-lt"/>
              </a:rPr>
              <a:t>TGmf</a:t>
            </a:r>
            <a:r>
              <a:rPr lang="en-US" sz="2000" dirty="0">
                <a:latin typeface="+mj-lt"/>
              </a:rPr>
              <a:t>: Moved: Jon Rosdahl</a:t>
            </a:r>
            <a:r>
              <a:rPr lang="en-GB" sz="2000" dirty="0">
                <a:latin typeface="+mj-lt"/>
              </a:rPr>
              <a:t>, 2</a:t>
            </a:r>
            <a:r>
              <a:rPr lang="en-GB" sz="2000" baseline="30000" dirty="0">
                <a:latin typeface="+mj-lt"/>
              </a:rPr>
              <a:t>nd</a:t>
            </a:r>
            <a:r>
              <a:rPr lang="en-GB" sz="2000" dirty="0">
                <a:latin typeface="+mj-lt"/>
              </a:rPr>
              <a:t>: Stephen McCann, </a:t>
            </a:r>
            <a:r>
              <a:rPr lang="en-US" sz="2000" dirty="0">
                <a:latin typeface="+mj-lt"/>
              </a:rPr>
              <a:t>Result: Unanimous]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C675260-C4C7-AD46-AB0E-25524BE7F3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6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11F521B-C684-93E8-7B33-E5A423F02DC5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C77F866A-4785-85ED-439C-75BDCB00F2A1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2280633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189BB5-11BF-8F4E-16BE-AC25E64DE7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3: P802.11bi PAR modification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FD754B-9790-901D-4A1A-7475F0EA6BE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14401" y="1981201"/>
            <a:ext cx="10361084" cy="4419599"/>
          </a:xfrm>
        </p:spPr>
        <p:txBody>
          <a:bodyPr/>
          <a:lstStyle/>
          <a:p>
            <a:r>
              <a:rPr lang="en-GB" dirty="0"/>
              <a:t>Believing that the PAR modification contained in the document referenced below meets IEEE-SA guidelines,</a:t>
            </a:r>
            <a:r>
              <a:rPr lang="en-GB" b="0" dirty="0"/>
              <a:t> r</a:t>
            </a:r>
            <a:r>
              <a:rPr lang="en-GB" dirty="0"/>
              <a:t>equest that the PAR modification contained in </a:t>
            </a:r>
            <a:r>
              <a:rPr lang="en-US" dirty="0">
                <a:hlinkClick r:id="rId2"/>
              </a:rPr>
              <a:t>11-25-1698r0</a:t>
            </a:r>
            <a:r>
              <a:rPr lang="en-US" dirty="0"/>
              <a:t>,</a:t>
            </a:r>
            <a:r>
              <a:rPr lang="en-GB" dirty="0"/>
              <a:t> be posted to the IEEE 802 LMSC agenda for IEEE 802 LMSC approval to submit to </a:t>
            </a:r>
            <a:r>
              <a:rPr lang="en-GB" dirty="0" err="1"/>
              <a:t>NesCom</a:t>
            </a:r>
            <a:r>
              <a:rPr lang="en-GB" dirty="0"/>
              <a:t>, granting the WG chair editorial license.</a:t>
            </a:r>
            <a:endParaRPr lang="en-US" dirty="0">
              <a:hlinkClick r:id="rId2"/>
            </a:endParaRPr>
          </a:p>
          <a:p>
            <a:endParaRPr lang="en-US" dirty="0"/>
          </a:p>
          <a:p>
            <a:r>
              <a:rPr lang="en-US" dirty="0"/>
              <a:t>Moved by </a:t>
            </a:r>
            <a:r>
              <a:rPr lang="en-GB" dirty="0"/>
              <a:t>Carol Ansley on behalf of </a:t>
            </a:r>
            <a:r>
              <a:rPr lang="en-GB" dirty="0" err="1"/>
              <a:t>TGbi</a:t>
            </a:r>
            <a:r>
              <a:rPr lang="en-GB" dirty="0"/>
              <a:t>, Second: Jon Rosdahl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Result: Yes: 93, No: 1, Abstain: 2 (Motion passes)</a:t>
            </a:r>
          </a:p>
          <a:p>
            <a:r>
              <a:rPr lang="en-US" sz="2000" dirty="0"/>
              <a:t>[</a:t>
            </a:r>
            <a:r>
              <a:rPr lang="en-US" sz="2000" dirty="0" err="1"/>
              <a:t>TGbi</a:t>
            </a:r>
            <a:r>
              <a:rPr lang="en-US" sz="2000" dirty="0"/>
              <a:t>: Moved: </a:t>
            </a:r>
            <a:r>
              <a:rPr lang="en-US" sz="2000" dirty="0">
                <a:solidFill>
                  <a:schemeClr val="tx1"/>
                </a:solidFill>
              </a:rPr>
              <a:t>Stephane Baron</a:t>
            </a:r>
            <a:r>
              <a:rPr lang="en-GB" sz="2000" dirty="0"/>
              <a:t>, 2</a:t>
            </a:r>
            <a:r>
              <a:rPr lang="en-GB" sz="2000" baseline="30000" dirty="0"/>
              <a:t>nd</a:t>
            </a:r>
            <a:r>
              <a:rPr lang="en-GB" sz="2000" dirty="0"/>
              <a:t>: Stephen McCann, </a:t>
            </a:r>
            <a:r>
              <a:rPr lang="en-US" sz="2000" dirty="0"/>
              <a:t>Result: Unanimous (46 present)]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FB608A8-5A9A-2382-37A8-C914326CAB7D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/>
              <a:t>Slide </a:t>
            </a:r>
            <a:fld id="{440F5867-744E-4AA6-B0ED-4C44D2DFBB7B}" type="slidenum">
              <a:rPr lang="en-GB" smtClean="0"/>
              <a:pPr/>
              <a:t>7</a:t>
            </a:fld>
            <a:endParaRPr lang="en-GB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687956-E762-9918-4A24-A138CA81813C}"/>
              </a:ext>
            </a:extLst>
          </p:cNvPr>
          <p:cNvSpPr>
            <a:spLocks noGrp="1"/>
          </p:cNvSpPr>
          <p:nvPr>
            <p:ph type="ftr" idx="14"/>
          </p:nvPr>
        </p:nvSpPr>
        <p:spPr/>
        <p:txBody>
          <a:bodyPr/>
          <a:lstStyle/>
          <a:p>
            <a:r>
              <a:rPr lang="en-GB"/>
              <a:t>Stephen McCann, Huawei</a:t>
            </a:r>
            <a:endParaRPr lang="en-GB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9DD3C679-3FF1-4685-8B74-A9174628AE61}"/>
              </a:ext>
            </a:extLst>
          </p:cNvPr>
          <p:cNvSpPr>
            <a:spLocks noGrp="1"/>
          </p:cNvSpPr>
          <p:nvPr>
            <p:ph type="dt" idx="15"/>
          </p:nvPr>
        </p:nvSpPr>
        <p:spPr/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211361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0AE067-899F-FFEC-3B49-D8A8AC3C91F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BA9E42-57D5-1748-19CB-3862244DA9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4: </a:t>
            </a:r>
            <a:r>
              <a:rPr lang="en-GB" dirty="0"/>
              <a:t>P802.11bn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E0F683-F2D4-251F-5625-7DD9E868DA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r>
              <a:rPr lang="en-GB" dirty="0"/>
              <a:t>Approve a </a:t>
            </a:r>
            <a:r>
              <a:rPr lang="en-GB" dirty="0" err="1"/>
              <a:t>TGbn</a:t>
            </a:r>
            <a:r>
              <a:rPr lang="en-GB" dirty="0"/>
              <a:t> MAC/PHY (mixed mode) ad-hoc meeting on (7 to 9) OR (8 to 10) January 2026, in either the West Coast USA or Canada for the purpose of </a:t>
            </a:r>
            <a:r>
              <a:rPr lang="en-GB" dirty="0" err="1"/>
              <a:t>TGbn</a:t>
            </a:r>
            <a:r>
              <a:rPr lang="en-GB" dirty="0"/>
              <a:t> comment resolution.</a:t>
            </a:r>
            <a:r>
              <a:rPr lang="en-GB" b="0" dirty="0"/>
              <a:t> </a:t>
            </a:r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Alfred </a:t>
            </a:r>
            <a:r>
              <a:rPr lang="en-GB" dirty="0" err="1">
                <a:latin typeface="+mj-lt"/>
              </a:rPr>
              <a:t>Asterjadhi</a:t>
            </a:r>
            <a:r>
              <a:rPr lang="en-GB" dirty="0">
                <a:latin typeface="+mj-lt"/>
              </a:rPr>
              <a:t> on behalf of </a:t>
            </a:r>
            <a:r>
              <a:rPr lang="en-GB" dirty="0" err="1">
                <a:latin typeface="+mj-lt"/>
              </a:rPr>
              <a:t>TGbn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</a:t>
            </a:r>
            <a:r>
              <a:rPr lang="en-US" dirty="0"/>
              <a:t>Unanimous consent (Motion passes)</a:t>
            </a:r>
          </a:p>
          <a:p>
            <a:r>
              <a:rPr lang="en-US" sz="2000" dirty="0">
                <a:latin typeface="+mj-lt"/>
              </a:rPr>
              <a:t>[</a:t>
            </a:r>
            <a:r>
              <a:rPr lang="en-US" sz="2000" dirty="0" err="1">
                <a:latin typeface="+mj-lt"/>
              </a:rPr>
              <a:t>TGbn</a:t>
            </a:r>
            <a:r>
              <a:rPr lang="en-US" sz="2000" dirty="0">
                <a:latin typeface="+mj-lt"/>
              </a:rPr>
              <a:t>: Moved: James Yee</a:t>
            </a:r>
            <a:r>
              <a:rPr lang="en-GB" sz="2000" dirty="0">
                <a:latin typeface="+mj-lt"/>
              </a:rPr>
              <a:t>, 2</a:t>
            </a:r>
            <a:r>
              <a:rPr lang="en-GB" sz="2000" baseline="30000" dirty="0">
                <a:latin typeface="+mj-lt"/>
              </a:rPr>
              <a:t>nd</a:t>
            </a:r>
            <a:r>
              <a:rPr lang="en-GB" sz="2000" dirty="0">
                <a:latin typeface="+mj-lt"/>
              </a:rPr>
              <a:t>: Brian Hart, </a:t>
            </a:r>
            <a:r>
              <a:rPr lang="en-US" sz="2000" dirty="0">
                <a:latin typeface="+mj-lt"/>
              </a:rPr>
              <a:t>Result: 103/8/27]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A014F17-755E-0FC2-4630-7388E626CF8C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8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9944B613-9BA9-1B72-AB7A-04A4B938BE77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1194BB97-8BED-CEB7-B095-EF61789DDB0E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260113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6602E7-577E-925F-CC00-E87D0AD516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B5488E-3964-964E-3810-BEC70C6F5E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Motion 5: </a:t>
            </a:r>
            <a:r>
              <a:rPr lang="en-GB" dirty="0"/>
              <a:t>P802.11bn Ad-Hoc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9FEB0E-46E1-FFE3-DECF-43501E787B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8842" y="1765390"/>
            <a:ext cx="11353800" cy="4710023"/>
          </a:xfrm>
        </p:spPr>
        <p:txBody>
          <a:bodyPr/>
          <a:lstStyle/>
          <a:p>
            <a:r>
              <a:rPr lang="en-GB" dirty="0"/>
              <a:t>Approve a </a:t>
            </a:r>
            <a:r>
              <a:rPr lang="en-GB" dirty="0" err="1"/>
              <a:t>TGbn</a:t>
            </a:r>
            <a:r>
              <a:rPr lang="en-GB" dirty="0"/>
              <a:t> MAC/PHY (mixed mode) ad-hoc meeting on 6 to 8 November 2025, in Bangkok, Thailand for the purpose of </a:t>
            </a:r>
            <a:r>
              <a:rPr lang="en-GB" dirty="0" err="1"/>
              <a:t>TGbn</a:t>
            </a:r>
            <a:r>
              <a:rPr lang="en-GB" dirty="0"/>
              <a:t> comment resolution and consideration of document submissions.</a:t>
            </a:r>
            <a:endParaRPr lang="en-GB" b="0" dirty="0"/>
          </a:p>
          <a:p>
            <a:endParaRPr lang="en-GB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endParaRPr lang="en-US" dirty="0">
              <a:solidFill>
                <a:schemeClr val="tx1"/>
              </a:solidFill>
              <a:latin typeface="+mj-lt"/>
            </a:endParaRPr>
          </a:p>
          <a:p>
            <a:r>
              <a:rPr lang="en-US" dirty="0">
                <a:latin typeface="+mj-lt"/>
              </a:rPr>
              <a:t>Moved by </a:t>
            </a:r>
            <a:r>
              <a:rPr lang="en-GB" dirty="0">
                <a:latin typeface="+mj-lt"/>
              </a:rPr>
              <a:t>Alfred </a:t>
            </a:r>
            <a:r>
              <a:rPr lang="en-GB" dirty="0" err="1">
                <a:latin typeface="+mj-lt"/>
              </a:rPr>
              <a:t>Asterjadhi</a:t>
            </a:r>
            <a:r>
              <a:rPr lang="en-GB" dirty="0">
                <a:latin typeface="+mj-lt"/>
              </a:rPr>
              <a:t>, Second: Mike Montemurro</a:t>
            </a:r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endParaRPr lang="en-US" dirty="0">
              <a:latin typeface="+mj-lt"/>
            </a:endParaRPr>
          </a:p>
          <a:p>
            <a:r>
              <a:rPr lang="en-US" dirty="0">
                <a:latin typeface="+mj-lt"/>
              </a:rPr>
              <a:t>Result: Unanimous consent (Motion passes)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64FA3BC-77EE-A294-3F27-E404CBAEE467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r>
              <a:rPr lang="en-GB" dirty="0"/>
              <a:t>Slide </a:t>
            </a:r>
            <a:fld id="{440F5867-744E-4AA6-B0ED-4C44D2DFBB7B}" type="slidenum">
              <a:rPr lang="en-GB" smtClean="0"/>
              <a:pPr/>
              <a:t>9</a:t>
            </a:fld>
            <a:endParaRPr lang="en-GB" dirty="0"/>
          </a:p>
        </p:txBody>
      </p:sp>
      <p:sp>
        <p:nvSpPr>
          <p:cNvPr id="8" name="Footer Placeholder 4">
            <a:extLst>
              <a:ext uri="{FF2B5EF4-FFF2-40B4-BE49-F238E27FC236}">
                <a16:creationId xmlns:a16="http://schemas.microsoft.com/office/drawing/2014/main" id="{056B092C-5B40-EED7-88EE-E3E56E4EE7E8}"/>
              </a:ext>
            </a:extLst>
          </p:cNvPr>
          <p:cNvSpPr>
            <a:spLocks noGrp="1"/>
          </p:cNvSpPr>
          <p:nvPr>
            <p:ph type="ftr" idx="14"/>
          </p:nvPr>
        </p:nvSpPr>
        <p:spPr>
          <a:xfrm>
            <a:off x="7143757" y="6475414"/>
            <a:ext cx="4246027" cy="180975"/>
          </a:xfrm>
        </p:spPr>
        <p:txBody>
          <a:bodyPr/>
          <a:lstStyle/>
          <a:p>
            <a:r>
              <a:rPr lang="en-GB" dirty="0"/>
              <a:t>Stephen McCann, Huawei</a:t>
            </a:r>
          </a:p>
        </p:txBody>
      </p:sp>
      <p:sp>
        <p:nvSpPr>
          <p:cNvPr id="7" name="Date Placeholder 5">
            <a:extLst>
              <a:ext uri="{FF2B5EF4-FFF2-40B4-BE49-F238E27FC236}">
                <a16:creationId xmlns:a16="http://schemas.microsoft.com/office/drawing/2014/main" id="{2688B973-7F9F-17E7-2BEB-E9E5821AEA75}"/>
              </a:ext>
            </a:extLst>
          </p:cNvPr>
          <p:cNvSpPr>
            <a:spLocks noGrp="1"/>
          </p:cNvSpPr>
          <p:nvPr>
            <p:ph type="dt" idx="15"/>
          </p:nvPr>
        </p:nvSpPr>
        <p:spPr>
          <a:xfrm>
            <a:off x="929217" y="333375"/>
            <a:ext cx="2499764" cy="273050"/>
          </a:xfrm>
        </p:spPr>
        <p:txBody>
          <a:bodyPr/>
          <a:lstStyle/>
          <a:p>
            <a:r>
              <a:rPr lang="en-US" dirty="0"/>
              <a:t>September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240706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Times New Roman"/>
        <a:ea typeface="MS Gothic"/>
        <a:cs typeface=""/>
      </a:majorFont>
      <a:minorFont>
        <a:latin typeface="Times New Roman"/>
        <a:ea typeface="MS Gothic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itchFamily="16" charset="0"/>
          <a:buNone/>
          <a:tabLst/>
          <a:defRPr kumimoji="0" lang="en-GB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itchFamily="16" charset="0"/>
            <a:ea typeface="MS Gothic" charset="-128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ce presentation subject title text here].potx" id="{9F2EEA62-9711-4D79-A2F1-C9EE3C92C099}" vid="{BDB7B821-D8C8-422B-824F-241F074B2013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46c98d88-e344-4ed4-8496-4ed7712e255d}" enabled="0" method="" siteId="{46c98d88-e344-4ed4-8496-4ed7712e255d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>802.11 template widescreen</Template>
  <TotalTime>1533</TotalTime>
  <Words>687</Words>
  <Application>Microsoft Office PowerPoint</Application>
  <PresentationFormat>Widescreen</PresentationFormat>
  <Paragraphs>135</Paragraphs>
  <Slides>11</Slides>
  <Notes>2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 Unicode MS</vt:lpstr>
      <vt:lpstr>Times New Roman</vt:lpstr>
      <vt:lpstr>Office Theme</vt:lpstr>
      <vt:lpstr>Document</vt:lpstr>
      <vt:lpstr>802.11 September 2025 WG Motions</vt:lpstr>
      <vt:lpstr>Abstract</vt:lpstr>
      <vt:lpstr>FRIDAY (September 19) </vt:lpstr>
      <vt:lpstr>Straw Poll 1: September Interim</vt:lpstr>
      <vt:lpstr>Motion 1: Coex SC</vt:lpstr>
      <vt:lpstr>Motion 2: P802.11REVmf Ad-Hoc</vt:lpstr>
      <vt:lpstr>Motion 3: P802.11bi PAR modification</vt:lpstr>
      <vt:lpstr>Motion 4: P802.11bn Ad-Hoc</vt:lpstr>
      <vt:lpstr>Motion 5: P802.11bn Ad-Hoc</vt:lpstr>
      <vt:lpstr>Motion 6: P802.11bn liaison to WBA</vt:lpstr>
      <vt:lpstr>Motion 7: TGbt officers</vt:lpstr>
    </vt:vector>
  </TitlesOfParts>
  <Company>Huawei Technologies Co., Ltd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802.11 November 2022 WG Motions</dc:title>
  <dc:creator>Stephen McCann</dc:creator>
  <cp:keywords>11-23-1686r5</cp:keywords>
  <cp:lastModifiedBy>Stephen McCann</cp:lastModifiedBy>
  <cp:revision>2241</cp:revision>
  <cp:lastPrinted>1601-01-01T00:00:00Z</cp:lastPrinted>
  <dcterms:created xsi:type="dcterms:W3CDTF">2018-05-10T16:45:22Z</dcterms:created>
  <dcterms:modified xsi:type="dcterms:W3CDTF">2025-09-19T19:40:59Z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5026e841-fe76-4a06-a762-5d3aa4a6033b</vt:lpwstr>
  </property>
  <property fmtid="{D5CDD505-2E9C-101B-9397-08002B2CF9AE}" pid="3" name="CTP_TimeStamp">
    <vt:lpwstr>2020-01-17 18:33:44Z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  <property fmtid="{D5CDD505-2E9C-101B-9397-08002B2CF9AE}" pid="8" name="_readonly">
    <vt:lpwstr/>
  </property>
  <property fmtid="{D5CDD505-2E9C-101B-9397-08002B2CF9AE}" pid="9" name="_change">
    <vt:lpwstr/>
  </property>
  <property fmtid="{D5CDD505-2E9C-101B-9397-08002B2CF9AE}" pid="10" name="_full-control">
    <vt:lpwstr/>
  </property>
  <property fmtid="{D5CDD505-2E9C-101B-9397-08002B2CF9AE}" pid="11" name="sflag">
    <vt:lpwstr>1753983073</vt:lpwstr>
  </property>
</Properties>
</file>