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57" r:id="rId3"/>
    <p:sldId id="283" r:id="rId4"/>
    <p:sldId id="287" r:id="rId5"/>
    <p:sldId id="288" r:id="rId6"/>
    <p:sldId id="289" r:id="rId7"/>
    <p:sldId id="273" r:id="rId8"/>
    <p:sldId id="279" r:id="rId9"/>
    <p:sldId id="264" r:id="rId10"/>
  </p:sldIdLst>
  <p:sldSz cx="9144000" cy="5143500" type="screen16x9"/>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94"/>
  </p:normalViewPr>
  <p:slideViewPr>
    <p:cSldViewPr>
      <p:cViewPr varScale="1">
        <p:scale>
          <a:sx n="161" d="100"/>
          <a:sy n="161" d="100"/>
        </p:scale>
        <p:origin x="504" y="200"/>
      </p:cViewPr>
      <p:guideLst>
        <p:guide orient="horz" pos="162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de-DE"/>
              <a:t>doc.: IEEE 802.11-25/1419</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September 2025</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de-DE"/>
              <a:t>Marc Emmelmann (SELF)</a:t>
            </a:r>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de-DE"/>
              <a:t>doc.: IEEE 802.11-25/1419</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de-DE"/>
              <a:t>Marc Emmelmann (SELF)</a:t>
            </a:r>
            <a:endParaRPr lang="en-US"/>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de-DE"/>
              <a:t>doc.: IEEE 802.11-25/1419</a:t>
            </a:r>
            <a:endParaRPr lang="en-US"/>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de-DE"/>
              <a:t>Marc Emmelmann (SELF)</a:t>
            </a:r>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de-DE"/>
              <a:t>doc.: IEEE 802.11-25/1419</a:t>
            </a:r>
            <a:endParaRPr lang="en-US"/>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de-DE"/>
              <a:t>Marc Emmelmann (SELF)</a:t>
            </a:r>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de-DE"/>
              <a:t>doc.: IEEE 802.11-25/1419</a:t>
            </a:r>
            <a:endParaRPr lang="en-US"/>
          </a:p>
        </p:txBody>
      </p:sp>
      <p:sp>
        <p:nvSpPr>
          <p:cNvPr id="5" name="Date Placeholder 4"/>
          <p:cNvSpPr>
            <a:spLocks noGrp="1"/>
          </p:cNvSpPr>
          <p:nvPr>
            <p:ph type="dt"/>
          </p:nvPr>
        </p:nvSpPr>
        <p:spPr/>
        <p:txBody>
          <a:bodyPr/>
          <a:lstStyle/>
          <a:p>
            <a:r>
              <a:rPr lang="en-US"/>
              <a:t>September 2025</a:t>
            </a:r>
          </a:p>
        </p:txBody>
      </p:sp>
      <p:sp>
        <p:nvSpPr>
          <p:cNvPr id="6" name="Footer Placeholder 5"/>
          <p:cNvSpPr>
            <a:spLocks noGrp="1"/>
          </p:cNvSpPr>
          <p:nvPr>
            <p:ph type="ftr"/>
          </p:nvPr>
        </p:nvSpPr>
        <p:spPr/>
        <p:txBody>
          <a:bodyPr/>
          <a:lstStyle/>
          <a:p>
            <a:r>
              <a:rPr lang="de-DE"/>
              <a:t>Marc Emmelmann (SELF)</a:t>
            </a:r>
            <a:endParaRPr lang="en-US"/>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3786233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de-DE"/>
              <a:t>doc.: IEEE 802.11-25/1419</a:t>
            </a:r>
            <a:endParaRPr lang="en-US"/>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de-DE"/>
              <a:t>Marc Emmelmann (SELF)</a:t>
            </a:r>
            <a:endParaRPr lang="en-US"/>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9</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de-DE"/>
              <a:t>Marc Emmelmann (SELF)</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4856560"/>
            <a:ext cx="3184520" cy="135731"/>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900">
                <a:solidFill>
                  <a:srgbClr val="000000"/>
                </a:solidFill>
                <a:cs typeface="Arial Unicode MS" charset="0"/>
              </a:defRPr>
            </a:lvl1pPr>
          </a:lstStyle>
          <a:p>
            <a:r>
              <a:rPr lang="de-DE"/>
              <a:t>Marc Emmelmann (SELF)</a:t>
            </a:r>
            <a:endParaRPr lang="en-GB" dirty="0"/>
          </a:p>
        </p:txBody>
      </p:sp>
      <p:sp>
        <p:nvSpPr>
          <p:cNvPr id="12" name="Rectangle 3"/>
          <p:cNvSpPr>
            <a:spLocks noGrp="1" noChangeArrowheads="1"/>
          </p:cNvSpPr>
          <p:nvPr>
            <p:ph type="dt" idx="15"/>
          </p:nvPr>
        </p:nvSpPr>
        <p:spPr bwMode="auto">
          <a:xfrm>
            <a:off x="696913" y="250031"/>
            <a:ext cx="1874823" cy="20478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35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de-DE"/>
              <a:t>Marc Emmelmann (SELF)</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1" y="1485900"/>
            <a:ext cx="3808413" cy="308491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485900"/>
            <a:ext cx="3810000" cy="308491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de-DE"/>
              <a:t>Marc Emmelmann (SELF)</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5643570" y="4856560"/>
            <a:ext cx="2898768" cy="135731"/>
          </a:xfrm>
        </p:spPr>
        <p:txBody>
          <a:bodyPr/>
          <a:lstStyle>
            <a:lvl1pPr>
              <a:defRPr/>
            </a:lvl1pPr>
          </a:lstStyle>
          <a:p>
            <a:r>
              <a:rPr lang="de-DE"/>
              <a:t>Marc Emmelmann (SELF)</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de-DE"/>
              <a:t>Marc Emmelmann (SELF)</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de-DE"/>
              <a:t>Marc Emmelmann (SELF)</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de-DE"/>
              <a:t>Marc Emmelmann (SELF)</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514350"/>
            <a:ext cx="1941513" cy="405646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514350"/>
            <a:ext cx="5676900" cy="405646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de-DE"/>
              <a:t>Marc Emmelmann (SELF)</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1" y="514350"/>
            <a:ext cx="7770813" cy="798910"/>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1" y="1485900"/>
            <a:ext cx="7770813" cy="308491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3" y="250031"/>
            <a:ext cx="1874823" cy="20478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35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5357818" y="4856560"/>
            <a:ext cx="3184520" cy="135731"/>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900">
                <a:solidFill>
                  <a:srgbClr val="000000"/>
                </a:solidFill>
                <a:cs typeface="Arial Unicode MS" charset="0"/>
              </a:defRPr>
            </a:lvl1pPr>
          </a:lstStyle>
          <a:p>
            <a:r>
              <a:rPr lang="de-DE"/>
              <a:t>Marc Emmelmann (SELF)</a:t>
            </a:r>
            <a:endParaRPr lang="en-GB" dirty="0"/>
          </a:p>
        </p:txBody>
      </p:sp>
      <p:sp>
        <p:nvSpPr>
          <p:cNvPr id="1029" name="Rectangle 5"/>
          <p:cNvSpPr>
            <a:spLocks noGrp="1" noChangeArrowheads="1"/>
          </p:cNvSpPr>
          <p:nvPr>
            <p:ph type="sldNum"/>
          </p:nvPr>
        </p:nvSpPr>
        <p:spPr bwMode="auto">
          <a:xfrm>
            <a:off x="4344989" y="4856560"/>
            <a:ext cx="528637" cy="27265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9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457200"/>
            <a:ext cx="7772400" cy="1191"/>
          </a:xfrm>
          <a:prstGeom prst="line">
            <a:avLst/>
          </a:prstGeom>
          <a:noFill/>
          <a:ln w="12600">
            <a:solidFill>
              <a:srgbClr val="000000"/>
            </a:solidFill>
            <a:miter lim="800000"/>
            <a:headEnd/>
            <a:tailEnd/>
          </a:ln>
          <a:effectLst/>
        </p:spPr>
        <p:txBody>
          <a:bodyPr/>
          <a:lstStyle/>
          <a:p>
            <a:endParaRPr lang="en-GB" sz="1800"/>
          </a:p>
        </p:txBody>
      </p:sp>
      <p:sp>
        <p:nvSpPr>
          <p:cNvPr id="1031" name="Rectangle 7"/>
          <p:cNvSpPr>
            <a:spLocks noChangeArrowheads="1"/>
          </p:cNvSpPr>
          <p:nvPr/>
        </p:nvSpPr>
        <p:spPr bwMode="auto">
          <a:xfrm>
            <a:off x="684214" y="4856560"/>
            <a:ext cx="538609" cy="138499"/>
          </a:xfrm>
          <a:prstGeom prst="rect">
            <a:avLst/>
          </a:prstGeom>
          <a:noFill/>
          <a:ln w="9525">
            <a:noFill/>
            <a:round/>
            <a:headEnd/>
            <a:tailEnd/>
          </a:ln>
          <a:effectLst/>
        </p:spPr>
        <p:txBody>
          <a:bodyPr wrap="none" lIns="0" tIns="0" rIns="0" bIns="0">
            <a:spAutoFit/>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sz="900" dirty="0">
                <a:solidFill>
                  <a:srgbClr val="000000"/>
                </a:solidFill>
              </a:rPr>
              <a:t>Submission</a:t>
            </a:r>
          </a:p>
        </p:txBody>
      </p:sp>
      <p:sp>
        <p:nvSpPr>
          <p:cNvPr id="1032" name="Line 8"/>
          <p:cNvSpPr>
            <a:spLocks noChangeShapeType="1"/>
          </p:cNvSpPr>
          <p:nvPr/>
        </p:nvSpPr>
        <p:spPr bwMode="auto">
          <a:xfrm>
            <a:off x="685800" y="4857750"/>
            <a:ext cx="7848600" cy="1191"/>
          </a:xfrm>
          <a:prstGeom prst="line">
            <a:avLst/>
          </a:prstGeom>
          <a:noFill/>
          <a:ln w="12600">
            <a:solidFill>
              <a:srgbClr val="000000"/>
            </a:solidFill>
            <a:miter lim="800000"/>
            <a:headEnd/>
            <a:tailEnd/>
          </a:ln>
          <a:effectLst/>
        </p:spPr>
        <p:txBody>
          <a:bodyPr/>
          <a:lstStyle/>
          <a:p>
            <a:endParaRPr lang="en-GB" sz="1800"/>
          </a:p>
        </p:txBody>
      </p:sp>
      <p:sp>
        <p:nvSpPr>
          <p:cNvPr id="10" name="Date Placeholder 3"/>
          <p:cNvSpPr txBox="1">
            <a:spLocks/>
          </p:cNvSpPr>
          <p:nvPr/>
        </p:nvSpPr>
        <p:spPr bwMode="auto">
          <a:xfrm>
            <a:off x="5000628" y="267874"/>
            <a:ext cx="3500462" cy="204788"/>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336947"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35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802.11-25/1419r0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mj-lt"/>
          <a:ea typeface="+mj-ea"/>
          <a:cs typeface="+mj-cs"/>
        </a:defRPr>
      </a:lvl1pPr>
      <a:lvl2pPr marL="557213" indent="-214313"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2pPr>
      <a:lvl3pPr marL="8572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3pPr>
      <a:lvl4pPr marL="12001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4pPr>
      <a:lvl5pPr marL="15430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5pPr>
      <a:lvl6pPr marL="18859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6pPr>
      <a:lvl7pPr marL="22288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7pPr>
      <a:lvl8pPr marL="25717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8pPr>
      <a:lvl9pPr marL="2914650" indent="-171450" algn="ctr" defTabSz="336947" rtl="0" eaLnBrk="1" fontAlgn="base" hangingPunct="1">
        <a:spcBef>
          <a:spcPct val="0"/>
        </a:spcBef>
        <a:spcAft>
          <a:spcPct val="0"/>
        </a:spcAft>
        <a:buClr>
          <a:srgbClr val="000000"/>
        </a:buClr>
        <a:buSzPct val="100000"/>
        <a:buFont typeface="Times New Roman" pitchFamily="16" charset="0"/>
        <a:defRPr sz="2400" b="1">
          <a:solidFill>
            <a:srgbClr val="000000"/>
          </a:solidFill>
          <a:latin typeface="Times New Roman" pitchFamily="16" charset="0"/>
          <a:ea typeface="MS Gothic" charset="-128"/>
        </a:defRPr>
      </a:lvl9pPr>
    </p:titleStyle>
    <p:bodyStyle>
      <a:lvl1pPr marL="257175" indent="-257175" algn="l" defTabSz="336947" rtl="0" eaLnBrk="1" fontAlgn="base" hangingPunct="1">
        <a:spcBef>
          <a:spcPts val="450"/>
        </a:spcBef>
        <a:spcAft>
          <a:spcPct val="0"/>
        </a:spcAft>
        <a:buClr>
          <a:srgbClr val="000000"/>
        </a:buClr>
        <a:buSzPct val="100000"/>
        <a:buFont typeface="Times New Roman" pitchFamily="16" charset="0"/>
        <a:defRPr sz="1800" b="1">
          <a:solidFill>
            <a:srgbClr val="000000"/>
          </a:solidFill>
          <a:latin typeface="+mn-lt"/>
          <a:ea typeface="+mn-ea"/>
          <a:cs typeface="+mn-cs"/>
        </a:defRPr>
      </a:lvl1pPr>
      <a:lvl2pPr marL="557213" indent="-214313" algn="l" defTabSz="336947" rtl="0" eaLnBrk="1" fontAlgn="base" hangingPunct="1">
        <a:spcBef>
          <a:spcPts val="375"/>
        </a:spcBef>
        <a:spcAft>
          <a:spcPct val="0"/>
        </a:spcAft>
        <a:buClr>
          <a:srgbClr val="000000"/>
        </a:buClr>
        <a:buSzPct val="100000"/>
        <a:buFont typeface="Times New Roman" pitchFamily="16" charset="0"/>
        <a:defRPr sz="1500">
          <a:solidFill>
            <a:srgbClr val="000000"/>
          </a:solidFill>
          <a:latin typeface="+mn-lt"/>
          <a:ea typeface="+mn-ea"/>
        </a:defRPr>
      </a:lvl2pPr>
      <a:lvl3pPr marL="857250" indent="-171450" algn="l" defTabSz="336947" rtl="0" eaLnBrk="1" fontAlgn="base" hangingPunct="1">
        <a:spcBef>
          <a:spcPts val="338"/>
        </a:spcBef>
        <a:spcAft>
          <a:spcPct val="0"/>
        </a:spcAft>
        <a:buClr>
          <a:srgbClr val="000000"/>
        </a:buClr>
        <a:buSzPct val="100000"/>
        <a:buFont typeface="Times New Roman" pitchFamily="16" charset="0"/>
        <a:defRPr>
          <a:solidFill>
            <a:srgbClr val="000000"/>
          </a:solidFill>
          <a:latin typeface="+mn-lt"/>
          <a:ea typeface="+mn-ea"/>
        </a:defRPr>
      </a:lvl3pPr>
      <a:lvl4pPr marL="12001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4pPr>
      <a:lvl5pPr marL="15430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5pPr>
      <a:lvl6pPr marL="18859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6pPr>
      <a:lvl7pPr marL="22288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7pPr>
      <a:lvl8pPr marL="25717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8pPr>
      <a:lvl9pPr marL="2914650" indent="-171450" algn="l" defTabSz="336947" rtl="0" eaLnBrk="1" fontAlgn="base" hangingPunct="1">
        <a:spcBef>
          <a:spcPts val="300"/>
        </a:spcBef>
        <a:spcAft>
          <a:spcPct val="0"/>
        </a:spcAft>
        <a:buClr>
          <a:srgbClr val="000000"/>
        </a:buClr>
        <a:buSzPct val="100000"/>
        <a:buFont typeface="Times New Roman" pitchFamily="16"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84172" y="250031"/>
            <a:ext cx="1727588" cy="204788"/>
          </a:xfrm>
        </p:spPr>
        <p:txBody>
          <a:bodyPr/>
          <a:lstStyle/>
          <a:p>
            <a:r>
              <a:rPr lang="en-US"/>
              <a:t>September 2025</a:t>
            </a:r>
            <a:endParaRPr lang="en-GB" dirty="0"/>
          </a:p>
        </p:txBody>
      </p:sp>
      <p:sp>
        <p:nvSpPr>
          <p:cNvPr id="7" name="Footer Placeholder 4"/>
          <p:cNvSpPr>
            <a:spLocks noGrp="1"/>
          </p:cNvSpPr>
          <p:nvPr>
            <p:ph type="ftr" idx="14"/>
          </p:nvPr>
        </p:nvSpPr>
        <p:spPr>
          <a:xfrm>
            <a:off x="6228184" y="4856560"/>
            <a:ext cx="2281233" cy="135731"/>
          </a:xfrm>
        </p:spPr>
        <p:txBody>
          <a:bodyPr/>
          <a:lstStyle/>
          <a:p>
            <a:r>
              <a:rPr lang="de-DE"/>
              <a:t>Marc Emmelmann (SELF)</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1657350" y="514350"/>
            <a:ext cx="5829300" cy="800100"/>
          </a:xfrm>
          <a:ln/>
        </p:spPr>
        <p:txBody>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dirty="0" err="1"/>
              <a:t>Coex</a:t>
            </a:r>
            <a:r>
              <a:rPr lang="en-GB" dirty="0"/>
              <a:t> SC Closing Report</a:t>
            </a:r>
          </a:p>
        </p:txBody>
      </p:sp>
      <p:sp>
        <p:nvSpPr>
          <p:cNvPr id="3074" name="Rectangle 2"/>
          <p:cNvSpPr>
            <a:spLocks noGrp="1" noChangeArrowheads="1"/>
          </p:cNvSpPr>
          <p:nvPr>
            <p:ph type="body" idx="1"/>
          </p:nvPr>
        </p:nvSpPr>
        <p:spPr>
          <a:xfrm>
            <a:off x="1657350" y="1143001"/>
            <a:ext cx="5829300" cy="297656"/>
          </a:xfrm>
          <a:ln/>
        </p:spPr>
        <p:txBody>
          <a:bodyPr/>
          <a:lstStyle/>
          <a:p>
            <a:pPr algn="ctr">
              <a:spcBef>
                <a:spcPts val="375"/>
              </a:spcBef>
              <a:tabLst>
                <a:tab pos="684610" algn="l"/>
                <a:tab pos="1370410" algn="l"/>
                <a:tab pos="2056210" algn="l"/>
                <a:tab pos="2742010" algn="l"/>
                <a:tab pos="3427810" algn="l"/>
                <a:tab pos="4113610" algn="l"/>
                <a:tab pos="4799410" algn="l"/>
                <a:tab pos="5485210" algn="l"/>
                <a:tab pos="6171010" algn="l"/>
                <a:tab pos="6856810" algn="l"/>
                <a:tab pos="7542610" algn="l"/>
              </a:tabLst>
            </a:pPr>
            <a:r>
              <a:rPr lang="en-GB" sz="1500" dirty="0"/>
              <a:t>Date:</a:t>
            </a:r>
            <a:r>
              <a:rPr lang="en-GB" sz="1500" b="0" dirty="0"/>
              <a:t> 2025-09-18</a:t>
            </a:r>
          </a:p>
        </p:txBody>
      </p:sp>
      <p:graphicFrame>
        <p:nvGraphicFramePr>
          <p:cNvPr id="3075" name="Object 3"/>
          <p:cNvGraphicFramePr>
            <a:graphicFrameLocks noChangeAspect="1"/>
          </p:cNvGraphicFramePr>
          <p:nvPr>
            <p:extLst>
              <p:ext uri="{D42A27DB-BD31-4B8C-83A1-F6EECF244321}">
                <p14:modId xmlns:p14="http://schemas.microsoft.com/office/powerpoint/2010/main" val="1216912886"/>
              </p:ext>
            </p:extLst>
          </p:nvPr>
        </p:nvGraphicFramePr>
        <p:xfrm>
          <a:off x="1524000" y="1707654"/>
          <a:ext cx="6096000" cy="1847850"/>
        </p:xfrm>
        <a:graphic>
          <a:graphicData uri="http://schemas.openxmlformats.org/presentationml/2006/ole">
            <mc:AlternateContent xmlns:mc="http://schemas.openxmlformats.org/markup-compatibility/2006">
              <mc:Choice xmlns:v="urn:schemas-microsoft-com:vml" Requires="v">
                <p:oleObj name="Document" r:id="rId3" imgW="8255000" imgH="2514600" progId="Word.Document.8">
                  <p:embed/>
                </p:oleObj>
              </mc:Choice>
              <mc:Fallback>
                <p:oleObj name="Document" r:id="rId3" imgW="8255000" imgH="2514600" progId="Word.Document.8">
                  <p:embed/>
                  <p:pic>
                    <p:nvPicPr>
                      <p:cNvPr id="0" name="Picture 4"/>
                      <p:cNvPicPr>
                        <a:picLocks noChangeAspect="1" noChangeArrowheads="1"/>
                      </p:cNvPicPr>
                      <p:nvPr/>
                    </p:nvPicPr>
                    <p:blipFill>
                      <a:blip r:embed="rId4"/>
                      <a:srcRect/>
                      <a:stretch>
                        <a:fillRect/>
                      </a:stretch>
                    </p:blipFill>
                    <p:spPr bwMode="auto">
                      <a:xfrm>
                        <a:off x="1524000" y="1707654"/>
                        <a:ext cx="6096000" cy="18478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1543050" y="1454944"/>
            <a:ext cx="1085850" cy="285750"/>
          </a:xfrm>
          <a:prstGeom prst="rect">
            <a:avLst/>
          </a:prstGeom>
          <a:noFill/>
          <a:ln w="9525">
            <a:noFill/>
            <a:round/>
            <a:headEnd/>
            <a:tailEnd/>
          </a:ln>
          <a:effectLst/>
        </p:spPr>
        <p:txBody>
          <a:bodyPr lIns="69120" tIns="34560" rIns="69120" bIns="34560"/>
          <a:lstStyle/>
          <a:p>
            <a:pPr>
              <a:spcBef>
                <a:spcPts val="375"/>
              </a:spcBef>
              <a:tabLst>
                <a:tab pos="257175" algn="l"/>
                <a:tab pos="942975" algn="l"/>
                <a:tab pos="1628775" algn="l"/>
                <a:tab pos="2314575" algn="l"/>
                <a:tab pos="3000375" algn="l"/>
                <a:tab pos="3686175" algn="l"/>
                <a:tab pos="4371975" algn="l"/>
                <a:tab pos="5057775" algn="l"/>
                <a:tab pos="5743575" algn="l"/>
                <a:tab pos="6429375" algn="l"/>
                <a:tab pos="7115175" algn="l"/>
                <a:tab pos="7800975" algn="l"/>
              </a:tabLst>
            </a:pPr>
            <a:r>
              <a:rPr lang="en-GB" sz="15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85882" y="267494"/>
            <a:ext cx="1941902" cy="204788"/>
          </a:xfrm>
        </p:spPr>
        <p:txBody>
          <a:bodyPr/>
          <a:lstStyle/>
          <a:p>
            <a:r>
              <a:rPr lang="en-US"/>
              <a:t>September 2025</a:t>
            </a:r>
            <a:endParaRPr lang="en-GB" dirty="0"/>
          </a:p>
        </p:txBody>
      </p:sp>
      <p:sp>
        <p:nvSpPr>
          <p:cNvPr id="5" name="Footer Placeholder 4"/>
          <p:cNvSpPr>
            <a:spLocks noGrp="1"/>
          </p:cNvSpPr>
          <p:nvPr>
            <p:ph type="ftr" idx="14"/>
          </p:nvPr>
        </p:nvSpPr>
        <p:spPr>
          <a:xfrm>
            <a:off x="6395223" y="4856560"/>
            <a:ext cx="2281233" cy="135731"/>
          </a:xfrm>
        </p:spPr>
        <p:txBody>
          <a:bodyPr/>
          <a:lstStyle/>
          <a:p>
            <a:r>
              <a:rPr lang="de-DE"/>
              <a:t>Marc Emmelmann (SELF)</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4097" name="Rectangle 1"/>
          <p:cNvSpPr>
            <a:spLocks noGrp="1" noChangeArrowheads="1"/>
          </p:cNvSpPr>
          <p:nvPr>
            <p:ph type="title"/>
          </p:nvPr>
        </p:nvSpPr>
        <p:spPr>
          <a:xfrm>
            <a:off x="1657350" y="514350"/>
            <a:ext cx="5829300" cy="800100"/>
          </a:xfrm>
          <a:ln/>
        </p:spPr>
        <p:txBody>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a:t>Abstract</a:t>
            </a:r>
          </a:p>
        </p:txBody>
      </p:sp>
      <p:sp>
        <p:nvSpPr>
          <p:cNvPr id="4098" name="Rectangle 2"/>
          <p:cNvSpPr>
            <a:spLocks noGrp="1" noChangeArrowheads="1"/>
          </p:cNvSpPr>
          <p:nvPr>
            <p:ph type="body" idx="1"/>
          </p:nvPr>
        </p:nvSpPr>
        <p:spPr>
          <a:xfrm>
            <a:off x="685882" y="1485900"/>
            <a:ext cx="7846558" cy="3086100"/>
          </a:xfrm>
          <a:ln/>
        </p:spPr>
        <p:txBody>
          <a:bodyPr/>
          <a:lstStyle/>
          <a:p>
            <a:pPr>
              <a:tabLst>
                <a:tab pos="684610" algn="l"/>
                <a:tab pos="1370410" algn="l"/>
                <a:tab pos="2056210" algn="l"/>
                <a:tab pos="2742010" algn="l"/>
                <a:tab pos="3427810" algn="l"/>
                <a:tab pos="4113610" algn="l"/>
                <a:tab pos="4799410" algn="l"/>
                <a:tab pos="5485210" algn="l"/>
                <a:tab pos="6171010" algn="l"/>
                <a:tab pos="6856810" algn="l"/>
                <a:tab pos="7542610" algn="l"/>
              </a:tabLst>
            </a:pPr>
            <a:r>
              <a:rPr lang="en-GB" dirty="0"/>
              <a:t>Closing report for IEEE 802.11 </a:t>
            </a:r>
            <a:r>
              <a:rPr lang="en-GB" dirty="0" err="1"/>
              <a:t>Coex</a:t>
            </a:r>
            <a:r>
              <a:rPr lang="en-GB" dirty="0"/>
              <a:t> SC (Coexistence Standing Committee) for September 2025.</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46F1A-D660-5288-C5CB-CCDBBEEA4F4B}"/>
              </a:ext>
            </a:extLst>
          </p:cNvPr>
          <p:cNvSpPr>
            <a:spLocks noGrp="1"/>
          </p:cNvSpPr>
          <p:nvPr>
            <p:ph type="title"/>
          </p:nvPr>
        </p:nvSpPr>
        <p:spPr/>
        <p:txBody>
          <a:bodyPr/>
          <a:lstStyle/>
          <a:p>
            <a:r>
              <a:rPr lang="en-US" dirty="0" err="1"/>
              <a:t>Coex</a:t>
            </a:r>
            <a:r>
              <a:rPr lang="en-US" dirty="0"/>
              <a:t> SC’s week at a glance</a:t>
            </a:r>
          </a:p>
        </p:txBody>
      </p:sp>
      <p:sp>
        <p:nvSpPr>
          <p:cNvPr id="3" name="Content Placeholder 2">
            <a:extLst>
              <a:ext uri="{FF2B5EF4-FFF2-40B4-BE49-F238E27FC236}">
                <a16:creationId xmlns:a16="http://schemas.microsoft.com/office/drawing/2014/main" id="{19932AE5-FEF0-17E5-3639-85AAE468CBED}"/>
              </a:ext>
            </a:extLst>
          </p:cNvPr>
          <p:cNvSpPr>
            <a:spLocks noGrp="1"/>
          </p:cNvSpPr>
          <p:nvPr>
            <p:ph idx="1"/>
          </p:nvPr>
        </p:nvSpPr>
        <p:spPr/>
        <p:txBody>
          <a:bodyPr/>
          <a:lstStyle/>
          <a:p>
            <a:r>
              <a:rPr lang="en-US" dirty="0" err="1"/>
              <a:t>Coex</a:t>
            </a:r>
            <a:r>
              <a:rPr lang="en-US" dirty="0"/>
              <a:t> SC met once this week</a:t>
            </a:r>
          </a:p>
          <a:p>
            <a:endParaRPr lang="en-US" dirty="0"/>
          </a:p>
          <a:p>
            <a:r>
              <a:rPr lang="en-US" dirty="0"/>
              <a:t>Informative Items:</a:t>
            </a:r>
          </a:p>
          <a:p>
            <a:pPr marL="285750" indent="-285750">
              <a:buFont typeface="Arial" panose="020B0604020202020204" pitchFamily="34" charset="0"/>
              <a:buChar char="•"/>
            </a:pPr>
            <a:r>
              <a:rPr lang="en-US" dirty="0"/>
              <a:t>Availability and terms of use of ETSI BRAN documents</a:t>
            </a:r>
          </a:p>
          <a:p>
            <a:pPr marL="285750" indent="-285750">
              <a:buFont typeface="Arial" panose="020B0604020202020204" pitchFamily="34" charset="0"/>
              <a:buChar char="•"/>
            </a:pPr>
            <a:r>
              <a:rPr lang="en-US" dirty="0"/>
              <a:t>Open SA Ballot Pools</a:t>
            </a:r>
          </a:p>
          <a:p>
            <a:pPr marL="285750" indent="-285750">
              <a:buFont typeface="Arial" panose="020B0604020202020204" pitchFamily="34" charset="0"/>
              <a:buChar char="•"/>
            </a:pPr>
            <a:endParaRPr lang="en-US" dirty="0"/>
          </a:p>
          <a:p>
            <a:r>
              <a:rPr lang="en-US" dirty="0"/>
              <a:t>Technical discussion topics</a:t>
            </a:r>
          </a:p>
          <a:p>
            <a:pPr marL="285750" indent="-285750">
              <a:buFont typeface="Arial" panose="020B0604020202020204" pitchFamily="34" charset="0"/>
              <a:buChar char="•"/>
            </a:pPr>
            <a:r>
              <a:rPr lang="en-US" dirty="0"/>
              <a:t>5/6 GHz NB Device Observations</a:t>
            </a:r>
          </a:p>
          <a:p>
            <a:pPr marL="285750" indent="-285750">
              <a:buFont typeface="Arial" panose="020B0604020202020204" pitchFamily="34" charset="0"/>
              <a:buChar char="•"/>
            </a:pPr>
            <a:r>
              <a:rPr lang="en-US" dirty="0" err="1"/>
              <a:t>Coex</a:t>
            </a:r>
            <a:r>
              <a:rPr lang="en-US" dirty="0"/>
              <a:t> SC Scope cleanup</a:t>
            </a:r>
          </a:p>
        </p:txBody>
      </p:sp>
      <p:sp>
        <p:nvSpPr>
          <p:cNvPr id="4" name="Slide Number Placeholder 3">
            <a:extLst>
              <a:ext uri="{FF2B5EF4-FFF2-40B4-BE49-F238E27FC236}">
                <a16:creationId xmlns:a16="http://schemas.microsoft.com/office/drawing/2014/main" id="{B1C8B034-B1C8-3E6F-63FC-2595AD3DD2B2}"/>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D01C08E9-D0A1-225D-04BA-BFEE4AFDDE5B}"/>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1389CB65-284F-25DD-18B8-AE0B242C17C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91321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340B6-EA87-61D1-AD70-A1F8DDF2B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976F2-2336-0167-63DC-F4C3CE6189C3}"/>
              </a:ext>
            </a:extLst>
          </p:cNvPr>
          <p:cNvSpPr>
            <a:spLocks noGrp="1"/>
          </p:cNvSpPr>
          <p:nvPr>
            <p:ph type="title"/>
          </p:nvPr>
        </p:nvSpPr>
        <p:spPr/>
        <p:txBody>
          <a:bodyPr/>
          <a:lstStyle/>
          <a:p>
            <a:r>
              <a:rPr lang="en-US" dirty="0"/>
              <a:t>Information Items</a:t>
            </a:r>
          </a:p>
        </p:txBody>
      </p:sp>
      <p:sp>
        <p:nvSpPr>
          <p:cNvPr id="3" name="Content Placeholder 2">
            <a:extLst>
              <a:ext uri="{FF2B5EF4-FFF2-40B4-BE49-F238E27FC236}">
                <a16:creationId xmlns:a16="http://schemas.microsoft.com/office/drawing/2014/main" id="{53D3563D-E12D-037A-D6A4-53C468980BAC}"/>
              </a:ext>
            </a:extLst>
          </p:cNvPr>
          <p:cNvSpPr>
            <a:spLocks noGrp="1"/>
          </p:cNvSpPr>
          <p:nvPr>
            <p:ph idx="1"/>
          </p:nvPr>
        </p:nvSpPr>
        <p:spPr>
          <a:xfrm>
            <a:off x="685801" y="1359048"/>
            <a:ext cx="7770813" cy="3084910"/>
          </a:xfrm>
        </p:spPr>
        <p:txBody>
          <a:bodyPr/>
          <a:lstStyle/>
          <a:p>
            <a:pPr marL="0" lvl="1" indent="0">
              <a:spcBef>
                <a:spcPts val="450"/>
              </a:spcBef>
            </a:pPr>
            <a:r>
              <a:rPr lang="en-US" sz="1800" b="1" dirty="0">
                <a:cs typeface="+mn-cs"/>
              </a:rPr>
              <a:t>Availability and terms of use of ETSI BRAN documents</a:t>
            </a:r>
          </a:p>
          <a:p>
            <a:pPr marL="285750" lvl="1" indent="-285750">
              <a:spcBef>
                <a:spcPts val="450"/>
              </a:spcBef>
              <a:buFont typeface="Arial" panose="020B0604020202020204" pitchFamily="34" charset="0"/>
              <a:buChar char="•"/>
            </a:pPr>
            <a:r>
              <a:rPr lang="en-US" sz="1800" dirty="0">
                <a:latin typeface="Helvetica" pitchFamily="2" charset="0"/>
                <a:cs typeface="+mn-cs"/>
              </a:rPr>
              <a:t>Local mirror in 802.11 members’ area</a:t>
            </a:r>
          </a:p>
          <a:p>
            <a:pPr marL="285750" lvl="1" indent="-285750">
              <a:spcBef>
                <a:spcPts val="450"/>
              </a:spcBef>
              <a:buFont typeface="Arial" panose="020B0604020202020204" pitchFamily="34" charset="0"/>
              <a:buChar char="•"/>
            </a:pPr>
            <a:r>
              <a:rPr lang="en-US" sz="1800" dirty="0">
                <a:latin typeface="Helvetica" pitchFamily="2" charset="0"/>
                <a:cs typeface="+mn-cs"/>
              </a:rPr>
              <a:t>Discussion / on-screen display permissible, but</a:t>
            </a:r>
          </a:p>
          <a:p>
            <a:pPr marL="285750" lvl="1" indent="-285750">
              <a:spcBef>
                <a:spcPts val="450"/>
              </a:spcBef>
              <a:buFont typeface="Arial" panose="020B0604020202020204" pitchFamily="34" charset="0"/>
              <a:buChar char="•"/>
            </a:pPr>
            <a:r>
              <a:rPr lang="en-US" sz="1800" dirty="0">
                <a:latin typeface="Helvetica" pitchFamily="2" charset="0"/>
                <a:cs typeface="+mn-cs"/>
              </a:rPr>
              <a:t>No modifications, no copy and paste into your own submission, </a:t>
            </a:r>
            <a:r>
              <a:rPr lang="en-US" sz="1800" dirty="0" err="1">
                <a:latin typeface="Helvetica" pitchFamily="2" charset="0"/>
                <a:cs typeface="+mn-cs"/>
              </a:rPr>
              <a:t>etc</a:t>
            </a:r>
            <a:endParaRPr lang="en-US" sz="1800" dirty="0">
              <a:latin typeface="Helvetica" pitchFamily="2" charset="0"/>
              <a:cs typeface="+mn-cs"/>
            </a:endParaRPr>
          </a:p>
          <a:p>
            <a:pPr marL="285750" lvl="1" indent="-285750">
              <a:spcBef>
                <a:spcPts val="450"/>
              </a:spcBef>
              <a:buFont typeface="Arial" panose="020B0604020202020204" pitchFamily="34" charset="0"/>
              <a:buChar char="•"/>
            </a:pPr>
            <a:r>
              <a:rPr lang="en-US" sz="1800" dirty="0">
                <a:latin typeface="Helvetica" pitchFamily="2" charset="0"/>
                <a:cs typeface="+mn-cs"/>
              </a:rPr>
              <a:t>See also: slide #10 of 11-25/1418r2</a:t>
            </a:r>
          </a:p>
          <a:p>
            <a:pPr marL="0" lvl="1" indent="0">
              <a:spcBef>
                <a:spcPts val="450"/>
              </a:spcBef>
            </a:pPr>
            <a:r>
              <a:rPr lang="en-US" sz="1800" b="1" dirty="0">
                <a:cs typeface="+mn-cs"/>
              </a:rPr>
              <a:t>SA Ballot Group formations for technology of potential interest to 802.11</a:t>
            </a:r>
          </a:p>
          <a:p>
            <a:pPr marL="285750" lvl="1" indent="-285750">
              <a:spcBef>
                <a:spcPts val="450"/>
              </a:spcBef>
              <a:buFont typeface="Arial" panose="020B0604020202020204" pitchFamily="34" charset="0"/>
              <a:buChar char="•"/>
            </a:pPr>
            <a:r>
              <a:rPr lang="en-US" sz="1800" dirty="0">
                <a:latin typeface="Helvetica" pitchFamily="2" charset="0"/>
                <a:cs typeface="+mn-cs"/>
              </a:rPr>
              <a:t>P802.15.4ab</a:t>
            </a:r>
          </a:p>
          <a:p>
            <a:pPr marL="285750" lvl="1" indent="-285750">
              <a:spcBef>
                <a:spcPts val="450"/>
              </a:spcBef>
              <a:buFont typeface="Arial" panose="020B0604020202020204" pitchFamily="34" charset="0"/>
              <a:buChar char="•"/>
            </a:pPr>
            <a:r>
              <a:rPr lang="en-US" sz="1800" dirty="0">
                <a:latin typeface="Helvetica" pitchFamily="2" charset="0"/>
                <a:cs typeface="+mn-cs"/>
              </a:rPr>
              <a:t>Deadline: 16 Oct 2025, 23:59 UTC-12</a:t>
            </a:r>
          </a:p>
          <a:p>
            <a:pPr marL="285750" lvl="1" indent="-285750">
              <a:spcBef>
                <a:spcPts val="450"/>
              </a:spcBef>
              <a:buFont typeface="Arial" panose="020B0604020202020204" pitchFamily="34" charset="0"/>
              <a:buChar char="•"/>
            </a:pPr>
            <a:r>
              <a:rPr lang="en-US" sz="1800" dirty="0">
                <a:latin typeface="Helvetica" pitchFamily="2" charset="0"/>
              </a:rPr>
              <a:t>See also: slide #11 of 11-25/1418r2</a:t>
            </a:r>
          </a:p>
        </p:txBody>
      </p:sp>
      <p:sp>
        <p:nvSpPr>
          <p:cNvPr id="4" name="Slide Number Placeholder 3">
            <a:extLst>
              <a:ext uri="{FF2B5EF4-FFF2-40B4-BE49-F238E27FC236}">
                <a16:creationId xmlns:a16="http://schemas.microsoft.com/office/drawing/2014/main" id="{AC96A817-7976-4600-9DD5-EFEA72D676E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D6E3EB40-3350-6C95-4DCB-02CF5B212DBA}"/>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D912D412-FF5C-BDFA-6764-64AD14D4972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428822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E11FD-A91D-1B8D-51BC-DE3B5C065B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E76A5-3160-94AC-795A-76A2B029E83C}"/>
              </a:ext>
            </a:extLst>
          </p:cNvPr>
          <p:cNvSpPr>
            <a:spLocks noGrp="1"/>
          </p:cNvSpPr>
          <p:nvPr>
            <p:ph type="title"/>
          </p:nvPr>
        </p:nvSpPr>
        <p:spPr/>
        <p:txBody>
          <a:bodyPr/>
          <a:lstStyle/>
          <a:p>
            <a:r>
              <a:rPr lang="en-US" dirty="0"/>
              <a:t>Technical Discussions</a:t>
            </a:r>
          </a:p>
        </p:txBody>
      </p:sp>
      <p:sp>
        <p:nvSpPr>
          <p:cNvPr id="3" name="Content Placeholder 2">
            <a:extLst>
              <a:ext uri="{FF2B5EF4-FFF2-40B4-BE49-F238E27FC236}">
                <a16:creationId xmlns:a16="http://schemas.microsoft.com/office/drawing/2014/main" id="{B8C9F1FC-76DE-3245-5A87-7EB7D81CCBB5}"/>
              </a:ext>
            </a:extLst>
          </p:cNvPr>
          <p:cNvSpPr>
            <a:spLocks noGrp="1"/>
          </p:cNvSpPr>
          <p:nvPr>
            <p:ph idx="1"/>
          </p:nvPr>
        </p:nvSpPr>
        <p:spPr>
          <a:xfrm>
            <a:off x="685801" y="1359048"/>
            <a:ext cx="7770813" cy="3084910"/>
          </a:xfrm>
        </p:spPr>
        <p:txBody>
          <a:bodyPr/>
          <a:lstStyle/>
          <a:p>
            <a:pPr marL="0" lvl="1" indent="0">
              <a:spcBef>
                <a:spcPts val="450"/>
              </a:spcBef>
            </a:pPr>
            <a:r>
              <a:rPr lang="en-US" sz="1800" b="1" dirty="0">
                <a:cs typeface="+mn-cs"/>
              </a:rPr>
              <a:t>5/6 GHz NB Device Observations (11-25/1683r0)</a:t>
            </a:r>
          </a:p>
          <a:p>
            <a:pPr marL="285750" lvl="1" indent="-285750">
              <a:spcBef>
                <a:spcPts val="450"/>
              </a:spcBef>
              <a:buFont typeface="Arial" panose="020B0604020202020204" pitchFamily="34" charset="0"/>
              <a:buChar char="•"/>
            </a:pPr>
            <a:r>
              <a:rPr lang="en-US" sz="1800" dirty="0">
                <a:latin typeface="Helvetica" pitchFamily="2" charset="0"/>
                <a:cs typeface="+mn-cs"/>
              </a:rPr>
              <a:t>Experiments with commercial off-the-shelf equipment showing influence of 802.11 connections and BT connections on each other</a:t>
            </a:r>
          </a:p>
          <a:p>
            <a:pPr marL="285750" lvl="1" indent="-285750">
              <a:spcBef>
                <a:spcPts val="450"/>
              </a:spcBef>
              <a:buFont typeface="Arial" panose="020B0604020202020204" pitchFamily="34" charset="0"/>
              <a:buChar char="•"/>
            </a:pPr>
            <a:r>
              <a:rPr lang="en-US" sz="1800" dirty="0">
                <a:latin typeface="Helvetica" pitchFamily="2" charset="0"/>
                <a:cs typeface="+mn-cs"/>
              </a:rPr>
              <a:t>Focus on channel access scheme (LBT evaluation) rather on complex use case scenarios</a:t>
            </a:r>
          </a:p>
          <a:p>
            <a:pPr marL="0" lvl="1" indent="0">
              <a:spcBef>
                <a:spcPts val="450"/>
              </a:spcBef>
            </a:pPr>
            <a:r>
              <a:rPr lang="en-US" sz="1800" b="1" dirty="0" err="1">
                <a:cs typeface="+mn-cs"/>
              </a:rPr>
              <a:t>Coex</a:t>
            </a:r>
            <a:r>
              <a:rPr lang="en-US" sz="1800" b="1" dirty="0">
                <a:cs typeface="+mn-cs"/>
              </a:rPr>
              <a:t> Scope Clean-Up (11-25/1655r2)</a:t>
            </a:r>
          </a:p>
          <a:p>
            <a:pPr marL="285750" lvl="1" indent="-285750">
              <a:spcBef>
                <a:spcPts val="450"/>
              </a:spcBef>
              <a:buFont typeface="Arial" panose="020B0604020202020204" pitchFamily="34" charset="0"/>
              <a:buChar char="•"/>
            </a:pPr>
            <a:r>
              <a:rPr lang="en-US" sz="1800" dirty="0">
                <a:latin typeface="Helvetica" pitchFamily="2" charset="0"/>
                <a:cs typeface="+mn-cs"/>
              </a:rPr>
              <a:t>Original scope from 2017 with revisions in 2020 and 2021 included references to outdated amendments (e.g.: 11ax)</a:t>
            </a:r>
          </a:p>
          <a:p>
            <a:pPr marL="285750" lvl="1" indent="-285750">
              <a:spcBef>
                <a:spcPts val="450"/>
              </a:spcBef>
              <a:buFont typeface="Arial" panose="020B0604020202020204" pitchFamily="34" charset="0"/>
              <a:buChar char="•"/>
            </a:pPr>
            <a:r>
              <a:rPr lang="en-US" sz="1800" dirty="0">
                <a:latin typeface="Helvetica" pitchFamily="2" charset="0"/>
                <a:cs typeface="+mn-cs"/>
              </a:rPr>
              <a:t>Not suitable for inclusion in public web page</a:t>
            </a:r>
          </a:p>
          <a:p>
            <a:pPr marL="285750" lvl="1" indent="-285750">
              <a:spcBef>
                <a:spcPts val="450"/>
              </a:spcBef>
              <a:buFont typeface="Arial" panose="020B0604020202020204" pitchFamily="34" charset="0"/>
              <a:buChar char="•"/>
            </a:pPr>
            <a:r>
              <a:rPr lang="en-US" sz="1800" dirty="0" err="1">
                <a:latin typeface="Helvetica" pitchFamily="2" charset="0"/>
                <a:cs typeface="+mn-cs"/>
              </a:rPr>
              <a:t>Coex</a:t>
            </a:r>
            <a:r>
              <a:rPr lang="en-US" sz="1800" dirty="0">
                <a:latin typeface="Helvetica" pitchFamily="2" charset="0"/>
                <a:cs typeface="+mn-cs"/>
              </a:rPr>
              <a:t> members worked on a “cleaned-up charter / scope statement” as discussed and agreed in the session (see next slide)</a:t>
            </a:r>
            <a:endParaRPr lang="en-US" sz="1800" dirty="0">
              <a:latin typeface="Helvetica" pitchFamily="2" charset="0"/>
            </a:endParaRPr>
          </a:p>
        </p:txBody>
      </p:sp>
      <p:sp>
        <p:nvSpPr>
          <p:cNvPr id="4" name="Slide Number Placeholder 3">
            <a:extLst>
              <a:ext uri="{FF2B5EF4-FFF2-40B4-BE49-F238E27FC236}">
                <a16:creationId xmlns:a16="http://schemas.microsoft.com/office/drawing/2014/main" id="{0013E851-AE6D-714B-1E15-B27FC508A295}"/>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F9442056-71E2-E1B4-C5F7-90501E2DDCBC}"/>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9396E0E1-6A08-C970-2B76-F472FA31878C}"/>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254405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5CFD5-0C86-3EEA-CBF2-BD0A1BC0F74C}"/>
              </a:ext>
            </a:extLst>
          </p:cNvPr>
          <p:cNvSpPr>
            <a:spLocks noGrp="1"/>
          </p:cNvSpPr>
          <p:nvPr>
            <p:ph type="title"/>
          </p:nvPr>
        </p:nvSpPr>
        <p:spPr/>
        <p:txBody>
          <a:bodyPr/>
          <a:lstStyle/>
          <a:p>
            <a:r>
              <a:rPr lang="en-US" dirty="0"/>
              <a:t>Standing Committee on Coexistence</a:t>
            </a:r>
            <a:br>
              <a:rPr lang="en-US" dirty="0"/>
            </a:br>
            <a:r>
              <a:rPr lang="en-US" dirty="0"/>
              <a:t>(cleaned-up charter)</a:t>
            </a:r>
          </a:p>
        </p:txBody>
      </p:sp>
      <p:sp>
        <p:nvSpPr>
          <p:cNvPr id="3" name="Content Placeholder 2">
            <a:extLst>
              <a:ext uri="{FF2B5EF4-FFF2-40B4-BE49-F238E27FC236}">
                <a16:creationId xmlns:a16="http://schemas.microsoft.com/office/drawing/2014/main" id="{2E641148-7CD0-153D-962D-10A2FA3A6813}"/>
              </a:ext>
            </a:extLst>
          </p:cNvPr>
          <p:cNvSpPr>
            <a:spLocks noGrp="1"/>
          </p:cNvSpPr>
          <p:nvPr>
            <p:ph idx="1"/>
          </p:nvPr>
        </p:nvSpPr>
        <p:spPr/>
        <p:txBody>
          <a:bodyPr/>
          <a:lstStyle/>
          <a:p>
            <a:r>
              <a:rPr lang="en-US" sz="1400" dirty="0"/>
              <a:t>Purpose</a:t>
            </a:r>
            <a:endParaRPr lang="en-US" sz="1200" dirty="0"/>
          </a:p>
          <a:p>
            <a:r>
              <a:rPr lang="en-US" sz="1200" b="0" dirty="0"/>
              <a:t>The Standing Committee (SC) is established to review and address matters related to the coexistence of IEEE 802.11 with other technologies operating in the same or adjacent spectrum, including other IEEE 802 technologies.</a:t>
            </a:r>
          </a:p>
          <a:p>
            <a:r>
              <a:rPr lang="en-US" sz="1400" dirty="0"/>
              <a:t>Responsibilities</a:t>
            </a:r>
          </a:p>
          <a:p>
            <a:r>
              <a:rPr lang="en-US" sz="1200" dirty="0"/>
              <a:t>Review and Discussion</a:t>
            </a:r>
            <a:r>
              <a:rPr lang="en-US" sz="1200" b="0" dirty="0"/>
              <a:t>: The SC reviews and discusses materials and issues concerning coexistence between IEEE 802.11 and other relevant technologies including but not limited to other 802 technologies</a:t>
            </a:r>
          </a:p>
          <a:p>
            <a:r>
              <a:rPr lang="en-US" sz="1200" dirty="0"/>
              <a:t>Advisory Role</a:t>
            </a:r>
            <a:r>
              <a:rPr lang="en-US" sz="1200" b="0" dirty="0"/>
              <a:t>: The SC provides advice and recommendations to the IEEE 802.11 Working Group (WG) and its subgroups on matters of coexistence.</a:t>
            </a:r>
          </a:p>
          <a:p>
            <a:r>
              <a:rPr lang="en-US" sz="1200" dirty="0"/>
              <a:t>Support in Inter-Group Coordination: </a:t>
            </a:r>
            <a:r>
              <a:rPr lang="en-US" sz="1200" b="0" dirty="0"/>
              <a:t>The SC provides the competence to support to the IEEE 802.11 WG in formulating and developing responses to comments received from other IEEE 802 WGs regarding coexistence between IEEE 802.11 and their respective, other WGs’ technologies.</a:t>
            </a:r>
          </a:p>
          <a:p>
            <a:r>
              <a:rPr lang="en-US" sz="1200" dirty="0"/>
              <a:t>Reporting: </a:t>
            </a:r>
            <a:r>
              <a:rPr lang="en-US" sz="1200" b="0" dirty="0"/>
              <a:t>The SC reports on its activities and discussions to the IEEE 802.11 WG, e.g., by providing summaries of key discussion items during the WG closing plenary.</a:t>
            </a:r>
          </a:p>
        </p:txBody>
      </p:sp>
      <p:sp>
        <p:nvSpPr>
          <p:cNvPr id="4" name="Slide Number Placeholder 3">
            <a:extLst>
              <a:ext uri="{FF2B5EF4-FFF2-40B4-BE49-F238E27FC236}">
                <a16:creationId xmlns:a16="http://schemas.microsoft.com/office/drawing/2014/main" id="{DAE521F4-791E-EBBF-65C1-D6F34E050D8B}"/>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3641BE56-AFDF-FD39-6404-E783EAF2D4CA}"/>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F2FEE6ED-D8E6-6393-5688-C0D68CE1763F}"/>
              </a:ext>
            </a:extLst>
          </p:cNvPr>
          <p:cNvSpPr>
            <a:spLocks noGrp="1"/>
          </p:cNvSpPr>
          <p:nvPr>
            <p:ph type="dt" idx="15"/>
          </p:nvPr>
        </p:nvSpPr>
        <p:spPr/>
        <p:txBody>
          <a:bodyPr/>
          <a:lstStyle/>
          <a:p>
            <a:r>
              <a:rPr lang="en-US"/>
              <a:t>September 2025</a:t>
            </a:r>
            <a:endParaRPr lang="en-GB" dirty="0"/>
          </a:p>
        </p:txBody>
      </p:sp>
      <p:sp>
        <p:nvSpPr>
          <p:cNvPr id="7" name="TextBox 6">
            <a:extLst>
              <a:ext uri="{FF2B5EF4-FFF2-40B4-BE49-F238E27FC236}">
                <a16:creationId xmlns:a16="http://schemas.microsoft.com/office/drawing/2014/main" id="{C83D524B-06CF-2C32-9D69-E75BAB00672C}"/>
              </a:ext>
            </a:extLst>
          </p:cNvPr>
          <p:cNvSpPr txBox="1"/>
          <p:nvPr/>
        </p:nvSpPr>
        <p:spPr>
          <a:xfrm>
            <a:off x="591561" y="4338685"/>
            <a:ext cx="2736304" cy="523220"/>
          </a:xfrm>
          <a:prstGeom prst="rect">
            <a:avLst/>
          </a:prstGeom>
          <a:noFill/>
        </p:spPr>
        <p:txBody>
          <a:bodyPr wrap="square" rtlCol="0">
            <a:spAutoFit/>
          </a:bodyPr>
          <a:lstStyle/>
          <a:p>
            <a:r>
              <a:rPr lang="en-US" sz="1400" dirty="0">
                <a:solidFill>
                  <a:schemeClr val="tx1"/>
                </a:solidFill>
                <a:highlight>
                  <a:srgbClr val="FFFF00"/>
                </a:highlight>
              </a:rPr>
              <a:t>Source: slide #11 of 11-25/1655r2</a:t>
            </a:r>
          </a:p>
          <a:p>
            <a:r>
              <a:rPr lang="en-US" sz="1400" dirty="0">
                <a:solidFill>
                  <a:schemeClr val="tx1"/>
                </a:solidFill>
                <a:highlight>
                  <a:srgbClr val="FFFF00"/>
                </a:highlight>
              </a:rPr>
              <a:t>To be affirmed by WG motion</a:t>
            </a:r>
          </a:p>
        </p:txBody>
      </p:sp>
    </p:spTree>
    <p:extLst>
      <p:ext uri="{BB962C8B-B14F-4D97-AF65-F5344CB8AC3E}">
        <p14:creationId xmlns:p14="http://schemas.microsoft.com/office/powerpoint/2010/main" val="3855825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AD243-3AA6-87D8-6191-370CAF77D1E4}"/>
              </a:ext>
            </a:extLst>
          </p:cNvPr>
          <p:cNvSpPr>
            <a:spLocks noGrp="1"/>
          </p:cNvSpPr>
          <p:nvPr>
            <p:ph type="title"/>
          </p:nvPr>
        </p:nvSpPr>
        <p:spPr/>
        <p:txBody>
          <a:bodyPr/>
          <a:lstStyle/>
          <a:p>
            <a:r>
              <a:rPr lang="en-US" dirty="0"/>
              <a:t>Plans for November</a:t>
            </a:r>
          </a:p>
        </p:txBody>
      </p:sp>
      <p:sp>
        <p:nvSpPr>
          <p:cNvPr id="3" name="Content Placeholder 2">
            <a:extLst>
              <a:ext uri="{FF2B5EF4-FFF2-40B4-BE49-F238E27FC236}">
                <a16:creationId xmlns:a16="http://schemas.microsoft.com/office/drawing/2014/main" id="{A67A459E-2387-4221-74BE-AFF3B6A1FED5}"/>
              </a:ext>
            </a:extLst>
          </p:cNvPr>
          <p:cNvSpPr>
            <a:spLocks noGrp="1"/>
          </p:cNvSpPr>
          <p:nvPr>
            <p:ph idx="1"/>
          </p:nvPr>
        </p:nvSpPr>
        <p:spPr>
          <a:xfrm>
            <a:off x="685720" y="1029295"/>
            <a:ext cx="7770813" cy="3084910"/>
          </a:xfrm>
        </p:spPr>
        <p:txBody>
          <a:bodyPr/>
          <a:lstStyle/>
          <a:p>
            <a:pPr marL="0" indent="0"/>
            <a:r>
              <a:rPr lang="en-US" sz="1400" dirty="0"/>
              <a:t>One dot11 </a:t>
            </a:r>
            <a:r>
              <a:rPr lang="en-US" sz="1400" dirty="0" err="1"/>
              <a:t>Coex</a:t>
            </a:r>
            <a:r>
              <a:rPr lang="en-US" sz="1400" dirty="0"/>
              <a:t> (only) slots</a:t>
            </a:r>
          </a:p>
          <a:p>
            <a:pPr marL="285750" indent="-285750">
              <a:buFont typeface="Arial" panose="020B0604020202020204" pitchFamily="34" charset="0"/>
              <a:buChar char="•"/>
            </a:pPr>
            <a:r>
              <a:rPr lang="en-US" sz="1400" dirty="0"/>
              <a:t>One slot – Wed PM2</a:t>
            </a:r>
          </a:p>
          <a:p>
            <a:pPr marL="0" indent="0"/>
            <a:endParaRPr lang="en-US" sz="1400" dirty="0"/>
          </a:p>
          <a:p>
            <a:pPr marL="0" indent="0"/>
            <a:r>
              <a:rPr lang="en-US" sz="1400" dirty="0"/>
              <a:t>One joint session with 802.15.4ab Tuesday PM3/EVE</a:t>
            </a:r>
            <a:endParaRPr lang="en-US" sz="1700" dirty="0"/>
          </a:p>
          <a:p>
            <a:pPr marL="285750" indent="-285750">
              <a:buFont typeface="Arial" panose="020B0604020202020204" pitchFamily="34" charset="0"/>
              <a:buChar char="•"/>
            </a:pPr>
            <a:r>
              <a:rPr lang="en-US" sz="1400" dirty="0"/>
              <a:t>Attention:  if there are no announced submissions for the joint slot by Sunday 14.00h local meeting time, the slot will be cancelled</a:t>
            </a:r>
          </a:p>
          <a:p>
            <a:pPr marL="0" indent="0"/>
            <a:endParaRPr lang="en-US" sz="1400" dirty="0"/>
          </a:p>
          <a:p>
            <a:pPr marL="0" indent="0"/>
            <a:r>
              <a:rPr lang="en-US" sz="1400" dirty="0"/>
              <a:t>Topics:</a:t>
            </a:r>
          </a:p>
          <a:p>
            <a:pPr marL="285750" indent="-285750">
              <a:buFont typeface="Arial" panose="020B0604020202020204" pitchFamily="34" charset="0"/>
              <a:buChar char="•"/>
            </a:pPr>
            <a:r>
              <a:rPr lang="en-US" sz="1400" dirty="0"/>
              <a:t>Update on ETSI BRAN</a:t>
            </a:r>
          </a:p>
          <a:p>
            <a:pPr marL="285750" indent="-285750">
              <a:buFont typeface="Arial" panose="020B0604020202020204" pitchFamily="34" charset="0"/>
              <a:buChar char="•"/>
            </a:pPr>
            <a:r>
              <a:rPr lang="en-US" sz="1400" dirty="0"/>
              <a:t>Technical submissions (tba)</a:t>
            </a:r>
          </a:p>
          <a:p>
            <a:pPr marL="0" indent="0"/>
            <a:endParaRPr lang="en-US" sz="1400" dirty="0"/>
          </a:p>
          <a:p>
            <a:pPr marL="0" indent="0"/>
            <a:r>
              <a:rPr lang="en-US" sz="1400" dirty="0"/>
              <a:t>Note: coexistence-related topics are welcome. Please contact the Chair</a:t>
            </a:r>
          </a:p>
        </p:txBody>
      </p:sp>
      <p:sp>
        <p:nvSpPr>
          <p:cNvPr id="4" name="Slide Number Placeholder 3">
            <a:extLst>
              <a:ext uri="{FF2B5EF4-FFF2-40B4-BE49-F238E27FC236}">
                <a16:creationId xmlns:a16="http://schemas.microsoft.com/office/drawing/2014/main" id="{38DE0154-4AE3-C47A-AAA4-24D66335179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0473562D-7301-2AC8-9F50-1787B4C4F87F}"/>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7E91ADBC-F14C-C398-C591-7D36BE7359F3}"/>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64230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D37C7-86CE-8D8E-8A8B-F6760BECE872}"/>
              </a:ext>
            </a:extLst>
          </p:cNvPr>
          <p:cNvSpPr>
            <a:spLocks noGrp="1"/>
          </p:cNvSpPr>
          <p:nvPr>
            <p:ph type="title"/>
          </p:nvPr>
        </p:nvSpPr>
        <p:spPr/>
        <p:txBody>
          <a:bodyPr/>
          <a:lstStyle/>
          <a:p>
            <a:r>
              <a:rPr lang="en-US" dirty="0"/>
              <a:t>Telcos</a:t>
            </a:r>
          </a:p>
        </p:txBody>
      </p:sp>
      <p:sp>
        <p:nvSpPr>
          <p:cNvPr id="3" name="Content Placeholder 2">
            <a:extLst>
              <a:ext uri="{FF2B5EF4-FFF2-40B4-BE49-F238E27FC236}">
                <a16:creationId xmlns:a16="http://schemas.microsoft.com/office/drawing/2014/main" id="{24AD3F1B-B9F4-63CB-5805-C0A4E3EB2624}"/>
              </a:ext>
            </a:extLst>
          </p:cNvPr>
          <p:cNvSpPr>
            <a:spLocks noGrp="1"/>
          </p:cNvSpPr>
          <p:nvPr>
            <p:ph idx="1"/>
          </p:nvPr>
        </p:nvSpPr>
        <p:spPr/>
        <p:txBody>
          <a:bodyPr/>
          <a:lstStyle/>
          <a:p>
            <a:r>
              <a:rPr lang="en-US" dirty="0"/>
              <a:t>No telco scheduled.</a:t>
            </a:r>
          </a:p>
          <a:p>
            <a:endParaRPr lang="en-US" dirty="0"/>
          </a:p>
          <a:p>
            <a:r>
              <a:rPr lang="en-US" dirty="0"/>
              <a:t>May be announced with 10-day notice. Member feeling the need for telco and have submissions ready for discussion are asked to approach the Chair.</a:t>
            </a:r>
          </a:p>
        </p:txBody>
      </p:sp>
      <p:sp>
        <p:nvSpPr>
          <p:cNvPr id="4" name="Slide Number Placeholder 3">
            <a:extLst>
              <a:ext uri="{FF2B5EF4-FFF2-40B4-BE49-F238E27FC236}">
                <a16:creationId xmlns:a16="http://schemas.microsoft.com/office/drawing/2014/main" id="{96193961-FDD9-8EEE-4EBC-C3268EEBE399}"/>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64F4989D-4D70-AECA-3D35-5F85CF792B4D}"/>
              </a:ext>
            </a:extLst>
          </p:cNvPr>
          <p:cNvSpPr>
            <a:spLocks noGrp="1"/>
          </p:cNvSpPr>
          <p:nvPr>
            <p:ph type="ftr" idx="14"/>
          </p:nvPr>
        </p:nvSpPr>
        <p:spPr/>
        <p:txBody>
          <a:bodyPr/>
          <a:lstStyle/>
          <a:p>
            <a:r>
              <a:rPr lang="de-DE"/>
              <a:t>Marc Emmelmann (SELF)</a:t>
            </a:r>
            <a:endParaRPr lang="en-GB" dirty="0"/>
          </a:p>
        </p:txBody>
      </p:sp>
      <p:sp>
        <p:nvSpPr>
          <p:cNvPr id="6" name="Date Placeholder 5">
            <a:extLst>
              <a:ext uri="{FF2B5EF4-FFF2-40B4-BE49-F238E27FC236}">
                <a16:creationId xmlns:a16="http://schemas.microsoft.com/office/drawing/2014/main" id="{14E4E450-3F7B-C977-288A-9D6CE5DBD0A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424842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5"/>
          </p:nvPr>
        </p:nvSpPr>
        <p:spPr>
          <a:xfrm>
            <a:off x="630593" y="267874"/>
            <a:ext cx="1781167" cy="204788"/>
          </a:xfrm>
        </p:spPr>
        <p:txBody>
          <a:bodyPr/>
          <a:lstStyle/>
          <a:p>
            <a:r>
              <a:rPr lang="en-US"/>
              <a:t>September 2025</a:t>
            </a:r>
            <a:endParaRPr lang="en-GB" dirty="0"/>
          </a:p>
        </p:txBody>
      </p:sp>
      <p:sp>
        <p:nvSpPr>
          <p:cNvPr id="5" name="Footer Placeholder 4"/>
          <p:cNvSpPr>
            <a:spLocks noGrp="1"/>
          </p:cNvSpPr>
          <p:nvPr>
            <p:ph type="ftr" idx="14"/>
          </p:nvPr>
        </p:nvSpPr>
        <p:spPr>
          <a:xfrm>
            <a:off x="6859000" y="4856560"/>
            <a:ext cx="1745448" cy="135731"/>
          </a:xfrm>
        </p:spPr>
        <p:txBody>
          <a:bodyPr/>
          <a:lstStyle/>
          <a:p>
            <a:r>
              <a:rPr lang="de-DE"/>
              <a:t>Marc Emmelmann (SELF)</a:t>
            </a: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9</a:t>
            </a:fld>
            <a:endParaRPr lang="en-GB"/>
          </a:p>
        </p:txBody>
      </p:sp>
      <p:sp>
        <p:nvSpPr>
          <p:cNvPr id="11265" name="Rectangle 1"/>
          <p:cNvSpPr>
            <a:spLocks noGrp="1" noChangeArrowheads="1"/>
          </p:cNvSpPr>
          <p:nvPr>
            <p:ph type="title"/>
          </p:nvPr>
        </p:nvSpPr>
        <p:spPr>
          <a:xfrm>
            <a:off x="1657350" y="514350"/>
            <a:ext cx="5829300" cy="800100"/>
          </a:xfrm>
          <a:ln/>
        </p:spPr>
        <p:txBody>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GB" dirty="0"/>
              <a:t>References for this week</a:t>
            </a:r>
          </a:p>
        </p:txBody>
      </p:sp>
      <p:sp>
        <p:nvSpPr>
          <p:cNvPr id="11266" name="Rectangle 2"/>
          <p:cNvSpPr>
            <a:spLocks noGrp="1" noChangeArrowheads="1"/>
          </p:cNvSpPr>
          <p:nvPr>
            <p:ph type="body" idx="1"/>
          </p:nvPr>
        </p:nvSpPr>
        <p:spPr>
          <a:xfrm>
            <a:off x="630593" y="1485901"/>
            <a:ext cx="7973855" cy="3156347"/>
          </a:xfrm>
          <a:ln/>
        </p:spPr>
        <p:txBody>
          <a:bodyPr/>
          <a:lstStyle/>
          <a:p>
            <a:r>
              <a:rPr lang="en-US" dirty="0"/>
              <a:t>Agenda for this week:				11-24/1416</a:t>
            </a:r>
          </a:p>
          <a:p>
            <a:r>
              <a:rPr lang="en-US" dirty="0"/>
              <a:t>Snapshot Slide:						11-24/1417</a:t>
            </a:r>
          </a:p>
          <a:p>
            <a:r>
              <a:rPr lang="en-US" dirty="0"/>
              <a:t>Meeting / Chair’s Slide Deck:		11-24/1418</a:t>
            </a:r>
          </a:p>
          <a:p>
            <a:r>
              <a:rPr lang="en-US" dirty="0"/>
              <a:t>Closing report:						11-24/1419</a:t>
            </a:r>
          </a:p>
          <a:p>
            <a:r>
              <a:rPr lang="en-US" dirty="0"/>
              <a:t>Meeting minutes:				</a:t>
            </a:r>
            <a:r>
              <a:rPr lang="en-US"/>
              <a:t>	11-25/1487</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802-11-Submission-Koden-TI-plain">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DDCCCBA1-A9D6-D240-BEBA-4C4867694E36}" vid="{10F9C196-1BF6-8E42-8B8F-B954FB327E1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802-11-Submission-Koden-TI-plain</Template>
  <TotalTime>3720</TotalTime>
  <Words>720</Words>
  <Application>Microsoft Macintosh PowerPoint</Application>
  <PresentationFormat>On-screen Show (16:9)</PresentationFormat>
  <Paragraphs>108</Paragraphs>
  <Slides>9</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 Unicode MS</vt:lpstr>
      <vt:lpstr>Arial</vt:lpstr>
      <vt:lpstr>Helvetica</vt:lpstr>
      <vt:lpstr>Times New Roman</vt:lpstr>
      <vt:lpstr>802-11-Submission-Koden-TI-plain</vt:lpstr>
      <vt:lpstr>Document</vt:lpstr>
      <vt:lpstr>Coex SC Closing Report</vt:lpstr>
      <vt:lpstr>Abstract</vt:lpstr>
      <vt:lpstr>Coex SC’s week at a glance</vt:lpstr>
      <vt:lpstr>Information Items</vt:lpstr>
      <vt:lpstr>Technical Discussions</vt:lpstr>
      <vt:lpstr>Standing Committee on Coexistence (cleaned-up charter)</vt:lpstr>
      <vt:lpstr>Plans for November</vt:lpstr>
      <vt:lpstr>Telcos</vt:lpstr>
      <vt:lpstr>References for this week</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Coex SC Closing Report</dc:title>
  <dc:subject/>
  <dc:creator>Marc Emmelmann</dc:creator>
  <cp:keywords/>
  <dc:description/>
  <cp:lastModifiedBy>Emmelmann, Marc</cp:lastModifiedBy>
  <cp:revision>217</cp:revision>
  <cp:lastPrinted>1601-01-01T00:00:00Z</cp:lastPrinted>
  <dcterms:created xsi:type="dcterms:W3CDTF">2019-09-17T07:48:51Z</dcterms:created>
  <dcterms:modified xsi:type="dcterms:W3CDTF">2025-09-19T00:54:23Z</dcterms:modified>
  <cp:category/>
</cp:coreProperties>
</file>