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76" r:id="rId4"/>
    <p:sldId id="5881" r:id="rId5"/>
    <p:sldId id="5887" r:id="rId6"/>
    <p:sldId id="258" r:id="rId7"/>
    <p:sldId id="5886" r:id="rId8"/>
    <p:sldId id="262" r:id="rId9"/>
    <p:sldId id="268" r:id="rId10"/>
    <p:sldId id="266" r:id="rId11"/>
    <p:sldId id="267" r:id="rId12"/>
    <p:sldId id="270" r:id="rId13"/>
    <p:sldId id="5882" r:id="rId14"/>
    <p:sldId id="271" r:id="rId15"/>
    <p:sldId id="269" r:id="rId16"/>
    <p:sldId id="5880" r:id="rId17"/>
    <p:sldId id="273" r:id="rId18"/>
    <p:sldId id="265" r:id="rId19"/>
    <p:sldId id="5883" r:id="rId20"/>
    <p:sldId id="5885" r:id="rId21"/>
    <p:sldId id="5888"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11" y="28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16</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8839201" y="6481822"/>
            <a:ext cx="3048305" cy="299978"/>
          </a:xfrm>
        </p:spPr>
        <p:txBody>
          <a:bodyPr lIns="0" tIns="0" rIns="0" bIns="0"/>
          <a:lstStyle>
            <a:lvl1pPr>
              <a:defRPr sz="1200" b="1" i="0">
                <a:solidFill>
                  <a:srgbClr val="808080"/>
                </a:solidFill>
                <a:latin typeface="+mn-lt"/>
                <a:cs typeface="ＭＳ Ｐゴシック"/>
              </a:defRPr>
            </a:lvl1pPr>
          </a:lstStyle>
          <a:p>
            <a:pPr marL="12700"/>
            <a:r>
              <a:rPr lang="en-US" spc="-5"/>
              <a:t>Rolfe (BCA)</a:t>
            </a:r>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fld id="{81D60167-4931-47E6-BA6A-407CBD079E47}" type="slidenum">
              <a:rPr lang="en-US" spc="-10" smtClean="0"/>
              <a:pPr marL="25400"/>
              <a:t>‹#›</a:t>
            </a:fld>
            <a:endParaRPr lang="en-US" spc="-10" dirty="0"/>
          </a:p>
        </p:txBody>
      </p:sp>
      <p:sp>
        <p:nvSpPr>
          <p:cNvPr id="5" nam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912644" y="381000"/>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7400853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802.11-25/01406r0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320-01-04ac-july-opening-and-closing.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5/15-25-0219-00-04ad-tg4ad-agenda-opening-and-closing-report-may-2025.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5/dcn/25/15-25-0318-01-04ae-july-opening-and-clos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5/15-25-0389-02-006a-tg15-6ma-closing-report-for-july-2025.pptx"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5/15-25-0319-02-009a-july-opening-and-clos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5/15-25-0353-02-acss-cca-modes-and-adaptive-ed-threshold-in-suspendable-csma-ca.pptx" TargetMode="External"/><Relationship Id="rId2" Type="http://schemas.openxmlformats.org/officeDocument/2006/relationships/hyperlink" Target="https://mentor.ieee.org/802.15/dcn/25/15-25-0346-01-acss-ig-access-july-2025-agenda-and-present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5/15-25-0397-00-16me-tg16me-july-2025-closing-repor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5/15-25-0162-02-07ma-ieee-802-15-ig-ng-owc-call-for-applications.doc" TargetMode="External"/><Relationship Id="rId2" Type="http://schemas.openxmlformats.org/officeDocument/2006/relationships/hyperlink" Target="https://mentor.ieee.org/802.15/dcn/25/15-25-0399-00-07ma-ieee-802-15-ig-ng-owc-closing-report-july-2025.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289-05-0000-july-2025-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5/15-25-0290-05-0000-july-2025-802-15-opening-report.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5/15-25-0346-01-acss-ig-access-july-2025-agenda-and-presentation.pptx" TargetMode="External"/><Relationship Id="rId3" Type="http://schemas.openxmlformats.org/officeDocument/2006/relationships/hyperlink" Target="https://mentor.ieee.org/802.15/dcn/25/15-25-0315-01-0mag-scm-agenda-opening-and-closing-report-july-2025.pptx" TargetMode="External"/><Relationship Id="rId7" Type="http://schemas.openxmlformats.org/officeDocument/2006/relationships/hyperlink" Target="https://mentor.ieee.org/802.15/dcn/25/15-25-0318-01-04ae-july-opening-and-closing.pptx" TargetMode="External"/><Relationship Id="rId2" Type="http://schemas.openxmlformats.org/officeDocument/2006/relationships/hyperlink" Target="https://mentor.ieee.org/802.15/dcn/25/15-25-0389-03-006a-tg15-6ma-closing-report-for-july-2025.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316-01-04ad-tg4ad-agenda-opening-and-closing-report-july-2025.pptx" TargetMode="External"/><Relationship Id="rId11" Type="http://schemas.openxmlformats.org/officeDocument/2006/relationships/hyperlink" Target="https://mentor.ieee.org/802.15/dcn/25/15-25-0399-00-07ma-ieee-802-15-ig-ng-owc-closing-report-july-2025.pptx" TargetMode="External"/><Relationship Id="rId5" Type="http://schemas.openxmlformats.org/officeDocument/2006/relationships/hyperlink" Target="https://mentor.ieee.org/802.15/dcn/25/15-25-0320-01-04ac-july-opening-and-closing.pptx" TargetMode="External"/><Relationship Id="rId10" Type="http://schemas.openxmlformats.org/officeDocument/2006/relationships/hyperlink" Target="https://mentor.ieee.org/802.15/dcn/25/15-25-0397-00-16me-tg16me-july-2025-closing-report.pptx" TargetMode="External"/><Relationship Id="rId4" Type="http://schemas.openxmlformats.org/officeDocument/2006/relationships/hyperlink" Target="https://mentor.ieee.org/802.15/dcn/25/15-25-0401-01-04ab-tg4ab-closing-report.pptx" TargetMode="External"/><Relationship Id="rId9" Type="http://schemas.openxmlformats.org/officeDocument/2006/relationships/hyperlink" Target="https://mentor.ieee.org/802.15/dcn/25/15-25-0319-01-009a-july-opening-and-closing.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5/15-25-0399-00-07ma-ieee-802-15-ig-ng-owc-closing-report-july-2025.pptx" TargetMode="External"/><Relationship Id="rId2" Type="http://schemas.openxmlformats.org/officeDocument/2006/relationships/hyperlink" Target="https://mentor.ieee.org/802.15/dcn/25/15-25-0397-00-16me-tg16me-july-2025-closing-report.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5/15-25-0401-01-04ab-tg4ab-closing-repor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2025-07-10</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WG Recirculation, conditionally ready for SA ballot (1 more recirc)</a:t>
            </a:r>
          </a:p>
          <a:p>
            <a:pPr>
              <a:buFont typeface="Arial" panose="020B0604020202020204" pitchFamily="34" charset="0"/>
              <a:buChar char="•"/>
            </a:pPr>
            <a:r>
              <a:rPr lang="en-US" dirty="0"/>
              <a:t>Opening and closing report:  </a:t>
            </a:r>
            <a:r>
              <a:rPr lang="en-US" kern="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https://mentor.ieee.org/802.15/dcn/25/15-25-0320-01-04ac-july-opening-and-closing.pptx</a:t>
            </a:r>
            <a:endParaRPr lang="en-US" kern="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July 2025</a:t>
            </a:r>
            <a:endParaRPr lang="en-GB" dirty="0"/>
          </a:p>
        </p:txBody>
      </p:sp>
      <p:pic>
        <p:nvPicPr>
          <p:cNvPr id="3" name="table">
            <a:extLst>
              <a:ext uri="{FF2B5EF4-FFF2-40B4-BE49-F238E27FC236}">
                <a16:creationId xmlns:a16="http://schemas.microsoft.com/office/drawing/2014/main" id="{F6112F2F-64B9-EA8A-0282-D91022707ADD}"/>
              </a:ext>
            </a:extLst>
          </p:cNvPr>
          <p:cNvPicPr>
            <a:picLocks noChangeAspect="1"/>
          </p:cNvPicPr>
          <p:nvPr/>
        </p:nvPicPr>
        <p:blipFill>
          <a:blip r:embed="rId2"/>
          <a:stretch>
            <a:fillRect/>
          </a:stretch>
        </p:blipFill>
        <p:spPr>
          <a:xfrm>
            <a:off x="2541000" y="1622700"/>
            <a:ext cx="7110000" cy="3612600"/>
          </a:xfrm>
          <a:prstGeom prst="rect">
            <a:avLst/>
          </a:prstGeom>
        </p:spPr>
      </p:pic>
    </p:spTree>
    <p:extLst>
      <p:ext uri="{BB962C8B-B14F-4D97-AF65-F5344CB8AC3E}">
        <p14:creationId xmlns:p14="http://schemas.microsoft.com/office/powerpoint/2010/main" val="89857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Wingdings" panose="05000000000000000000" pitchFamily="2" charset="2"/>
              <a:buChar char="ü"/>
            </a:pPr>
            <a:r>
              <a:rPr lang="en-US" altLang="de-DE" dirty="0"/>
              <a:t>Approval of minutes</a:t>
            </a:r>
          </a:p>
          <a:p>
            <a:pPr lvl="1">
              <a:buFont typeface="Wingdings" panose="05000000000000000000" pitchFamily="2" charset="2"/>
              <a:buChar char="ü"/>
            </a:pPr>
            <a:r>
              <a:rPr lang="en-US" altLang="de-DE" dirty="0"/>
              <a:t>Presentations (see next page)</a:t>
            </a:r>
          </a:p>
          <a:p>
            <a:pPr>
              <a:buFont typeface="Arial" panose="020B0604020202020204" pitchFamily="34" charset="0"/>
              <a:buChar char="•"/>
            </a:pPr>
            <a:r>
              <a:rPr lang="en-US" dirty="0"/>
              <a:t>Closing report: </a:t>
            </a:r>
            <a:r>
              <a:rPr lang="en-US" dirty="0">
                <a:hlinkClick r:id="rId2"/>
              </a:rPr>
              <a:t>https://mentor.ieee.org/802.15/dcn/25/15-25-0219-00-04ad-tg4ad-agenda-opening-and-closing-report-may-2025.pptx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3603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F7AE5-A3EC-BB2A-F264-FEBE918A6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8C2F8F-1170-1701-E348-1B644CBB4F2B}"/>
              </a:ext>
            </a:extLst>
          </p:cNvPr>
          <p:cNvSpPr>
            <a:spLocks noGrp="1"/>
          </p:cNvSpPr>
          <p:nvPr>
            <p:ph type="title"/>
          </p:nvPr>
        </p:nvSpPr>
        <p:spPr>
          <a:xfrm>
            <a:off x="914401" y="685801"/>
            <a:ext cx="10361084" cy="366935"/>
          </a:xfrm>
        </p:spPr>
        <p:txBody>
          <a:bodyPr/>
          <a:lstStyle/>
          <a:p>
            <a:r>
              <a:rPr lang="en-US" dirty="0"/>
              <a:t>802.15.4ad Timeline</a:t>
            </a:r>
          </a:p>
        </p:txBody>
      </p:sp>
      <p:sp>
        <p:nvSpPr>
          <p:cNvPr id="4" name="Slide Number Placeholder 3">
            <a:extLst>
              <a:ext uri="{FF2B5EF4-FFF2-40B4-BE49-F238E27FC236}">
                <a16:creationId xmlns:a16="http://schemas.microsoft.com/office/drawing/2014/main" id="{9BC851B3-ED99-59D8-ADE3-4F3D2264D5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55376E22-E0FE-969B-2D73-17CC14E96F29}"/>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FBDBBBFF-BC96-E0E0-5021-328D300FF063}"/>
              </a:ext>
            </a:extLst>
          </p:cNvPr>
          <p:cNvSpPr>
            <a:spLocks noGrp="1"/>
          </p:cNvSpPr>
          <p:nvPr>
            <p:ph type="dt" idx="15"/>
          </p:nvPr>
        </p:nvSpPr>
        <p:spPr/>
        <p:txBody>
          <a:bodyPr/>
          <a:lstStyle/>
          <a:p>
            <a:r>
              <a:rPr lang="en-US"/>
              <a:t>July 2025</a:t>
            </a:r>
            <a:endParaRPr lang="en-GB" dirty="0"/>
          </a:p>
        </p:txBody>
      </p:sp>
      <p:sp>
        <p:nvSpPr>
          <p:cNvPr id="9" name="Content Placeholder 2">
            <a:extLst>
              <a:ext uri="{FF2B5EF4-FFF2-40B4-BE49-F238E27FC236}">
                <a16:creationId xmlns:a16="http://schemas.microsoft.com/office/drawing/2014/main" id="{11FA258F-1D1B-D407-0F61-633015BE5B6F}"/>
              </a:ext>
            </a:extLst>
          </p:cNvPr>
          <p:cNvSpPr>
            <a:spLocks noGrp="1"/>
          </p:cNvSpPr>
          <p:nvPr>
            <p:ph idx="1"/>
          </p:nvPr>
        </p:nvSpPr>
        <p:spPr>
          <a:xfrm>
            <a:off x="913872" y="1484784"/>
            <a:ext cx="10361613" cy="4113213"/>
          </a:xfrm>
        </p:spPr>
        <p:txBody>
          <a:bodyPr>
            <a:normAutofit fontScale="77500" lnSpcReduction="20000"/>
          </a:bodyPr>
          <a:lstStyle/>
          <a:p>
            <a:pPr marL="0" indent="0">
              <a:buNone/>
            </a:pPr>
            <a:r>
              <a:rPr lang="en-GB" sz="2000" b="1" dirty="0"/>
              <a:t>2024</a:t>
            </a:r>
          </a:p>
          <a:p>
            <a:pPr>
              <a:buFont typeface="Wingdings" panose="05000000000000000000" pitchFamily="2" charset="2"/>
              <a:buChar char="ü"/>
            </a:pPr>
            <a:r>
              <a:rPr lang="en-GB" sz="2000" dirty="0"/>
              <a:t>November: Approve Technical Guidance Document </a:t>
            </a:r>
          </a:p>
          <a:p>
            <a:pPr>
              <a:buFont typeface="Wingdings" panose="05000000000000000000" pitchFamily="2" charset="2"/>
              <a:buChar char="ü"/>
            </a:pPr>
            <a:r>
              <a:rPr lang="en-GB" sz="2000" dirty="0"/>
              <a:t>Call for proposals issued</a:t>
            </a:r>
          </a:p>
          <a:p>
            <a:pPr marL="0" indent="0">
              <a:buNone/>
            </a:pPr>
            <a:r>
              <a:rPr lang="en-GB" sz="2000" b="1" dirty="0"/>
              <a:t>2025</a:t>
            </a:r>
          </a:p>
          <a:p>
            <a:pPr>
              <a:buFont typeface="Wingdings" panose="05000000000000000000" pitchFamily="2" charset="2"/>
              <a:buChar char="ü"/>
            </a:pPr>
            <a:r>
              <a:rPr lang="en-GB" sz="2000" dirty="0"/>
              <a:t>January: Hear initial proposals</a:t>
            </a:r>
          </a:p>
          <a:p>
            <a:pPr>
              <a:buFont typeface="Wingdings" panose="05000000000000000000" pitchFamily="2" charset="2"/>
              <a:buChar char="ü"/>
            </a:pPr>
            <a:r>
              <a:rPr lang="en-GB" sz="2000" dirty="0"/>
              <a:t>March: Hear updated proposals</a:t>
            </a:r>
          </a:p>
          <a:p>
            <a:pPr>
              <a:buFont typeface="Wingdings" panose="05000000000000000000" pitchFamily="2" charset="2"/>
              <a:buChar char="ü"/>
            </a:pPr>
            <a:r>
              <a:rPr lang="en-GB" sz="2000" dirty="0"/>
              <a:t>March to May – 2 conference calls </a:t>
            </a:r>
          </a:p>
          <a:p>
            <a:pPr lvl="1"/>
            <a:r>
              <a:rPr lang="en-GB" sz="1800" dirty="0"/>
              <a:t>Simulation results of remaining proposals not yet provided</a:t>
            </a:r>
          </a:p>
          <a:p>
            <a:pPr lvl="1"/>
            <a:r>
              <a:rPr lang="en-GB" sz="1800" dirty="0"/>
              <a:t>Prepare table of proposals for analysing against technical guidance document</a:t>
            </a:r>
          </a:p>
          <a:p>
            <a:pPr>
              <a:buFont typeface="Wingdings" panose="05000000000000000000" pitchFamily="2" charset="2"/>
              <a:buChar char="ü"/>
            </a:pPr>
            <a:r>
              <a:rPr lang="en-GB" sz="2000" dirty="0"/>
              <a:t>May: Hear final proposals</a:t>
            </a:r>
          </a:p>
          <a:p>
            <a:pPr>
              <a:buFont typeface="Wingdings" panose="05000000000000000000" pitchFamily="2" charset="2"/>
              <a:buChar char="ü"/>
            </a:pPr>
            <a:r>
              <a:rPr lang="en-GB" sz="2000" dirty="0"/>
              <a:t>May to July – 2 conference calls </a:t>
            </a:r>
          </a:p>
          <a:p>
            <a:pPr lvl="1">
              <a:buFont typeface="Arial" panose="020B0604020202020204" pitchFamily="34" charset="0"/>
              <a:buChar char="•"/>
            </a:pPr>
            <a:r>
              <a:rPr lang="en-GB" sz="1800" dirty="0"/>
              <a:t>Simulation results and proposal categorisation.</a:t>
            </a:r>
          </a:p>
          <a:p>
            <a:pPr>
              <a:buFont typeface="Wingdings" panose="05000000000000000000" pitchFamily="2" charset="2"/>
              <a:buChar char="ü"/>
            </a:pPr>
            <a:r>
              <a:rPr lang="en-GB" sz="2000" dirty="0"/>
              <a:t>July: Heard final proposals.  Categorized and summarized proposals</a:t>
            </a:r>
          </a:p>
          <a:p>
            <a:r>
              <a:rPr lang="en-GB" sz="2000" dirty="0"/>
              <a:t>July – September: Merging proposals </a:t>
            </a:r>
          </a:p>
          <a:p>
            <a:r>
              <a:rPr lang="en-GB" sz="2000" dirty="0"/>
              <a:t>September: Finish merging and start drafting the standard</a:t>
            </a:r>
          </a:p>
        </p:txBody>
      </p:sp>
    </p:spTree>
    <p:extLst>
      <p:ext uri="{BB962C8B-B14F-4D97-AF65-F5344CB8AC3E}">
        <p14:creationId xmlns:p14="http://schemas.microsoft.com/office/powerpoint/2010/main" val="2573981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marL="0" indent="0"/>
            <a:r>
              <a:rPr lang="en-US" dirty="0"/>
              <a:t>Meeting achievements</a:t>
            </a:r>
          </a:p>
          <a:p>
            <a:pPr>
              <a:buFont typeface="Wingdings" panose="05000000000000000000" pitchFamily="2" charset="2"/>
              <a:buChar char="ü"/>
            </a:pPr>
            <a:r>
              <a:rPr lang="en-US" dirty="0"/>
              <a:t>Resolve letter ballot comments</a:t>
            </a:r>
          </a:p>
          <a:p>
            <a:pPr>
              <a:buFont typeface="Wingdings" panose="05000000000000000000" pitchFamily="2" charset="2"/>
              <a:buChar char="ü"/>
            </a:pPr>
            <a:r>
              <a:rPr lang="en-US" dirty="0"/>
              <a:t>Prepare draft ready for letter ballot recirculation</a:t>
            </a:r>
          </a:p>
          <a:p>
            <a:pPr>
              <a:buFont typeface="Wingdings" panose="05000000000000000000" pitchFamily="2" charset="2"/>
              <a:buChar char="ü"/>
            </a:pPr>
            <a:r>
              <a:rPr lang="en-US" dirty="0"/>
              <a:t>Start letter ballot recirculation after the session</a:t>
            </a:r>
          </a:p>
          <a:p>
            <a:pPr>
              <a:buFont typeface="Arial" panose="020B0604020202020204" pitchFamily="34" charset="0"/>
              <a:buChar char="•"/>
            </a:pPr>
            <a:r>
              <a:rPr lang="en-US" dirty="0"/>
              <a:t>Closing report: </a:t>
            </a:r>
            <a:r>
              <a:rPr lang="en-US" dirty="0">
                <a:hlinkClick r:id="rId2"/>
              </a:rPr>
              <a:t>https://mentor.ieee.org/802.15/dcn/25/15-25-0318-01-04ae-july-opening-and-closing.pptx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July 2025</a:t>
            </a:r>
            <a:endParaRPr lang="en-GB" dirty="0"/>
          </a:p>
        </p:txBody>
      </p:sp>
      <p:pic>
        <p:nvPicPr>
          <p:cNvPr id="7" name="table">
            <a:extLst>
              <a:ext uri="{FF2B5EF4-FFF2-40B4-BE49-F238E27FC236}">
                <a16:creationId xmlns:a16="http://schemas.microsoft.com/office/drawing/2014/main" id="{FA6A614D-FD0E-265E-6FD1-F60C62210D52}"/>
              </a:ext>
            </a:extLst>
          </p:cNvPr>
          <p:cNvPicPr>
            <a:picLocks noChangeAspect="1"/>
          </p:cNvPicPr>
          <p:nvPr/>
        </p:nvPicPr>
        <p:blipFill>
          <a:blip r:embed="rId3"/>
          <a:stretch>
            <a:fillRect/>
          </a:stretch>
        </p:blipFill>
        <p:spPr>
          <a:xfrm>
            <a:off x="6023991" y="1830389"/>
            <a:ext cx="5688631" cy="4113213"/>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802.15.6ma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fontScale="77500" lnSpcReduction="20000"/>
          </a:bodyPr>
          <a:lstStyle/>
          <a:p>
            <a:pPr>
              <a:buFont typeface="Arial" panose="020B0604020202020204" pitchFamily="34" charset="0"/>
              <a:buChar char="•"/>
            </a:pPr>
            <a:r>
              <a:rPr lang="en-US" dirty="0"/>
              <a:t>Completed WG balloting (recirc with no new comments)</a:t>
            </a:r>
          </a:p>
          <a:p>
            <a:pPr>
              <a:buFont typeface="Arial" panose="020B0604020202020204" pitchFamily="34" charset="0"/>
              <a:buChar char="•"/>
            </a:pPr>
            <a:r>
              <a:rPr lang="en-US" dirty="0"/>
              <a:t>Ready for SA ballot</a:t>
            </a:r>
          </a:p>
          <a:p>
            <a:pPr>
              <a:buFont typeface="Arial" panose="020B0604020202020204" pitchFamily="34" charset="0"/>
              <a:buChar char="•"/>
            </a:pPr>
            <a:r>
              <a:rPr lang="en-US" dirty="0"/>
              <a:t>Completed 4 WG Ballots and completed with 100 % approval rate (D06)  </a:t>
            </a:r>
          </a:p>
          <a:p>
            <a:pPr lvl="1">
              <a:buFont typeface="Arial" panose="020B0604020202020204" pitchFamily="34" charset="0"/>
              <a:buChar char="•"/>
            </a:pPr>
            <a:r>
              <a:rPr lang="en-US" dirty="0"/>
              <a:t>The TG has resolved 113 comments received on drafts P802.15.6ma/D03</a:t>
            </a:r>
          </a:p>
          <a:p>
            <a:pPr lvl="1">
              <a:buFont typeface="Arial" panose="020B0604020202020204" pitchFamily="34" charset="0"/>
              <a:buChar char="•"/>
            </a:pPr>
            <a:r>
              <a:rPr lang="en-US" dirty="0"/>
              <a:t>The TG has resolved 265 comments received on drafts P802.15.6ma/D04</a:t>
            </a:r>
          </a:p>
          <a:p>
            <a:pPr lvl="1">
              <a:buFont typeface="Arial" panose="020B0604020202020204" pitchFamily="34" charset="0"/>
              <a:buChar char="•"/>
            </a:pPr>
            <a:r>
              <a:rPr lang="en-US" dirty="0"/>
              <a:t>The TG has resolved 127 comments received on drafts P802.15.6ma/D05</a:t>
            </a:r>
          </a:p>
          <a:p>
            <a:pPr lvl="1">
              <a:buFont typeface="Arial" panose="020B0604020202020204" pitchFamily="34" charset="0"/>
              <a:buChar char="•"/>
            </a:pPr>
            <a:r>
              <a:rPr lang="en-US" dirty="0"/>
              <a:t>The TG did not receive any comments for P802.15.6ma/D06</a:t>
            </a:r>
          </a:p>
          <a:p>
            <a:pPr>
              <a:buFont typeface="Arial" panose="020B0604020202020204" pitchFamily="34" charset="0"/>
              <a:buChar char="•"/>
            </a:pPr>
            <a:endParaRPr lang="en-US" dirty="0"/>
          </a:p>
          <a:p>
            <a:endParaRPr lang="en-US" dirty="0"/>
          </a:p>
          <a:p>
            <a:r>
              <a:rPr lang="en-US" dirty="0"/>
              <a:t>Closing report: </a:t>
            </a:r>
            <a:r>
              <a:rPr lang="en-US" dirty="0">
                <a:hlinkClick r:id="rId2"/>
              </a:rPr>
              <a:t>https://mentor.ieee.org/802.15/dcn/25/15-25-0389-02-006a-tg15-6ma-closing-report-for-july-2025.pptx</a:t>
            </a:r>
            <a:endParaRPr lang="en-US" dirty="0"/>
          </a:p>
          <a:p>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2312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July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5865815"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16</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848632" y="816131"/>
            <a:ext cx="3845989" cy="461665"/>
          </a:xfrm>
          <a:prstGeom prst="rect">
            <a:avLst/>
          </a:prstGeom>
          <a:noFill/>
        </p:spPr>
        <p:txBody>
          <a:bodyPr wrap="none" rtlCol="0">
            <a:spAutoFit/>
          </a:bodyPr>
          <a:lstStyle/>
          <a:p>
            <a:r>
              <a:rPr lang="en-US" b="1" dirty="0"/>
              <a:t>TG 6ma Timeline(expected)</a:t>
            </a:r>
          </a:p>
        </p:txBody>
      </p:sp>
      <p:sp>
        <p:nvSpPr>
          <p:cNvPr id="19" name="Footer Placeholder 18">
            <a:extLst>
              <a:ext uri="{FF2B5EF4-FFF2-40B4-BE49-F238E27FC236}">
                <a16:creationId xmlns:a16="http://schemas.microsoft.com/office/drawing/2014/main" id="{4CA21B21-BB08-611B-555A-350990AD09D9}"/>
              </a:ext>
            </a:extLst>
          </p:cNvPr>
          <p:cNvSpPr>
            <a:spLocks noGrp="1"/>
          </p:cNvSpPr>
          <p:nvPr>
            <p:ph type="ftr" sz="quarter" idx="5"/>
          </p:nvPr>
        </p:nvSpPr>
        <p:spPr/>
        <p:txBody>
          <a:bodyPr/>
          <a:lstStyle/>
          <a:p>
            <a:pPr marL="12700"/>
            <a:r>
              <a:rPr lang="en-US" spc="-5"/>
              <a:t>Rolfe (BCA)</a:t>
            </a:r>
            <a:endParaRPr lang="en-US" spc="-5" dirty="0"/>
          </a:p>
        </p:txBody>
      </p:sp>
      <p:sp>
        <p:nvSpPr>
          <p:cNvPr id="21" name="矢印: 右 26">
            <a:extLst>
              <a:ext uri="{FF2B5EF4-FFF2-40B4-BE49-F238E27FC236}">
                <a16:creationId xmlns:a16="http://schemas.microsoft.com/office/drawing/2014/main" id="{50FB6FC7-3A03-F5D6-B90B-637CFD3C1644}"/>
              </a:ext>
            </a:extLst>
          </p:cNvPr>
          <p:cNvSpPr/>
          <p:nvPr/>
        </p:nvSpPr>
        <p:spPr bwMode="auto">
          <a:xfrm>
            <a:off x="1636756" y="2713374"/>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3" name="グループ化 27">
            <a:extLst>
              <a:ext uri="{FF2B5EF4-FFF2-40B4-BE49-F238E27FC236}">
                <a16:creationId xmlns:a16="http://schemas.microsoft.com/office/drawing/2014/main" id="{975F2817-83BE-D3AA-5C65-0C754D7D69BC}"/>
              </a:ext>
            </a:extLst>
          </p:cNvPr>
          <p:cNvGrpSpPr/>
          <p:nvPr/>
        </p:nvGrpSpPr>
        <p:grpSpPr>
          <a:xfrm>
            <a:off x="9701206" y="1227577"/>
            <a:ext cx="1015012" cy="2021768"/>
            <a:chOff x="7739699" y="331512"/>
            <a:chExt cx="1015012" cy="2021768"/>
          </a:xfrm>
        </p:grpSpPr>
        <p:sp>
          <p:nvSpPr>
            <p:cNvPr id="141"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42"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24" name="テキスト ボックス 31">
            <a:extLst>
              <a:ext uri="{FF2B5EF4-FFF2-40B4-BE49-F238E27FC236}">
                <a16:creationId xmlns:a16="http://schemas.microsoft.com/office/drawing/2014/main" id="{52AE7D25-EE8B-230F-5B5B-7D380BE5E9E5}"/>
              </a:ext>
            </a:extLst>
          </p:cNvPr>
          <p:cNvSpPr txBox="1"/>
          <p:nvPr/>
        </p:nvSpPr>
        <p:spPr>
          <a:xfrm>
            <a:off x="9412586" y="3602231"/>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25" name="テキスト ボックス 32">
            <a:extLst>
              <a:ext uri="{FF2B5EF4-FFF2-40B4-BE49-F238E27FC236}">
                <a16:creationId xmlns:a16="http://schemas.microsoft.com/office/drawing/2014/main" id="{B163E589-ED70-6235-3399-1D2A91F825EB}"/>
              </a:ext>
            </a:extLst>
          </p:cNvPr>
          <p:cNvSpPr txBox="1"/>
          <p:nvPr/>
        </p:nvSpPr>
        <p:spPr>
          <a:xfrm>
            <a:off x="8470110" y="1938373"/>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26" name="テキスト ボックス 33">
            <a:extLst>
              <a:ext uri="{FF2B5EF4-FFF2-40B4-BE49-F238E27FC236}">
                <a16:creationId xmlns:a16="http://schemas.microsoft.com/office/drawing/2014/main" id="{CDF008D0-5530-1F6F-0268-778D6A8C227F}"/>
              </a:ext>
            </a:extLst>
          </p:cNvPr>
          <p:cNvSpPr txBox="1"/>
          <p:nvPr/>
        </p:nvSpPr>
        <p:spPr>
          <a:xfrm>
            <a:off x="8205238" y="4328979"/>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1" name="テキスト ボックス 34">
            <a:extLst>
              <a:ext uri="{FF2B5EF4-FFF2-40B4-BE49-F238E27FC236}">
                <a16:creationId xmlns:a16="http://schemas.microsoft.com/office/drawing/2014/main" id="{805FC481-3394-E393-8F82-25D94BED8EF5}"/>
              </a:ext>
            </a:extLst>
          </p:cNvPr>
          <p:cNvSpPr txBox="1"/>
          <p:nvPr/>
        </p:nvSpPr>
        <p:spPr>
          <a:xfrm>
            <a:off x="7713836" y="1591540"/>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81" name="グループ化 35">
            <a:extLst>
              <a:ext uri="{FF2B5EF4-FFF2-40B4-BE49-F238E27FC236}">
                <a16:creationId xmlns:a16="http://schemas.microsoft.com/office/drawing/2014/main" id="{52A4B6CD-8960-8129-BB40-344F9BB847F6}"/>
              </a:ext>
            </a:extLst>
          </p:cNvPr>
          <p:cNvGrpSpPr/>
          <p:nvPr/>
        </p:nvGrpSpPr>
        <p:grpSpPr>
          <a:xfrm>
            <a:off x="7299310" y="3782266"/>
            <a:ext cx="1131028" cy="1639857"/>
            <a:chOff x="4734889" y="2176421"/>
            <a:chExt cx="947618" cy="1639857"/>
          </a:xfrm>
        </p:grpSpPr>
        <p:sp>
          <p:nvSpPr>
            <p:cNvPr id="139"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40"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82" name="グループ化 38">
            <a:extLst>
              <a:ext uri="{FF2B5EF4-FFF2-40B4-BE49-F238E27FC236}">
                <a16:creationId xmlns:a16="http://schemas.microsoft.com/office/drawing/2014/main" id="{397BC963-FCEC-5F39-649B-B16F44B9C6CE}"/>
              </a:ext>
            </a:extLst>
          </p:cNvPr>
          <p:cNvGrpSpPr/>
          <p:nvPr/>
        </p:nvGrpSpPr>
        <p:grpSpPr>
          <a:xfrm>
            <a:off x="4424306" y="1506118"/>
            <a:ext cx="987164" cy="1626596"/>
            <a:chOff x="4240042" y="71418"/>
            <a:chExt cx="894442" cy="1626596"/>
          </a:xfrm>
        </p:grpSpPr>
        <p:sp>
          <p:nvSpPr>
            <p:cNvPr id="137"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38"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83" name="グループ化 41">
            <a:extLst>
              <a:ext uri="{FF2B5EF4-FFF2-40B4-BE49-F238E27FC236}">
                <a16:creationId xmlns:a16="http://schemas.microsoft.com/office/drawing/2014/main" id="{A241D8DA-41AB-0926-A2A2-24567C8339EA}"/>
              </a:ext>
            </a:extLst>
          </p:cNvPr>
          <p:cNvGrpSpPr/>
          <p:nvPr/>
        </p:nvGrpSpPr>
        <p:grpSpPr>
          <a:xfrm>
            <a:off x="4212758" y="3855837"/>
            <a:ext cx="893646" cy="1074145"/>
            <a:chOff x="3821741" y="2742133"/>
            <a:chExt cx="596518" cy="1074145"/>
          </a:xfrm>
        </p:grpSpPr>
        <p:sp>
          <p:nvSpPr>
            <p:cNvPr id="135"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36"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84" name="グループ化 44">
            <a:extLst>
              <a:ext uri="{FF2B5EF4-FFF2-40B4-BE49-F238E27FC236}">
                <a16:creationId xmlns:a16="http://schemas.microsoft.com/office/drawing/2014/main" id="{F7427775-B397-9951-BCC7-D6D4DA6AC99B}"/>
              </a:ext>
            </a:extLst>
          </p:cNvPr>
          <p:cNvGrpSpPr/>
          <p:nvPr/>
        </p:nvGrpSpPr>
        <p:grpSpPr>
          <a:xfrm>
            <a:off x="3702891" y="1763548"/>
            <a:ext cx="1027394" cy="1355521"/>
            <a:chOff x="2063018" y="89518"/>
            <a:chExt cx="1027394" cy="1355521"/>
          </a:xfrm>
        </p:grpSpPr>
        <p:sp>
          <p:nvSpPr>
            <p:cNvPr id="133"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34"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85" name="グループ化 47">
            <a:extLst>
              <a:ext uri="{FF2B5EF4-FFF2-40B4-BE49-F238E27FC236}">
                <a16:creationId xmlns:a16="http://schemas.microsoft.com/office/drawing/2014/main" id="{B564882E-8793-B4E8-FA32-25D77C6F5827}"/>
              </a:ext>
            </a:extLst>
          </p:cNvPr>
          <p:cNvGrpSpPr/>
          <p:nvPr/>
        </p:nvGrpSpPr>
        <p:grpSpPr>
          <a:xfrm>
            <a:off x="3371574" y="3760977"/>
            <a:ext cx="918520" cy="1526511"/>
            <a:chOff x="2878374" y="2239438"/>
            <a:chExt cx="688887" cy="1526511"/>
          </a:xfrm>
        </p:grpSpPr>
        <p:sp>
          <p:nvSpPr>
            <p:cNvPr id="131"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32"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86" name="グループ化 50">
            <a:extLst>
              <a:ext uri="{FF2B5EF4-FFF2-40B4-BE49-F238E27FC236}">
                <a16:creationId xmlns:a16="http://schemas.microsoft.com/office/drawing/2014/main" id="{2E7FCD6E-D478-FA30-BF26-0896189A69D1}"/>
              </a:ext>
            </a:extLst>
          </p:cNvPr>
          <p:cNvGrpSpPr/>
          <p:nvPr/>
        </p:nvGrpSpPr>
        <p:grpSpPr>
          <a:xfrm>
            <a:off x="2799176" y="2092892"/>
            <a:ext cx="2829447" cy="2039217"/>
            <a:chOff x="1379747" y="-1400625"/>
            <a:chExt cx="1672297" cy="2977434"/>
          </a:xfrm>
        </p:grpSpPr>
        <p:sp>
          <p:nvSpPr>
            <p:cNvPr id="129"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30"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87" name="グループ化 53">
            <a:extLst>
              <a:ext uri="{FF2B5EF4-FFF2-40B4-BE49-F238E27FC236}">
                <a16:creationId xmlns:a16="http://schemas.microsoft.com/office/drawing/2014/main" id="{3C1FA76E-D827-EE56-9F75-2F30C99122F9}"/>
              </a:ext>
            </a:extLst>
          </p:cNvPr>
          <p:cNvGrpSpPr/>
          <p:nvPr/>
        </p:nvGrpSpPr>
        <p:grpSpPr>
          <a:xfrm>
            <a:off x="2259319" y="3819173"/>
            <a:ext cx="1147594" cy="1510147"/>
            <a:chOff x="2022891" y="2274853"/>
            <a:chExt cx="713170" cy="1510147"/>
          </a:xfrm>
        </p:grpSpPr>
        <p:sp>
          <p:nvSpPr>
            <p:cNvPr id="127"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28"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88" name="グループ化 56">
            <a:extLst>
              <a:ext uri="{FF2B5EF4-FFF2-40B4-BE49-F238E27FC236}">
                <a16:creationId xmlns:a16="http://schemas.microsoft.com/office/drawing/2014/main" id="{D988B53A-AEB9-FD2B-6E88-390C27612323}"/>
              </a:ext>
            </a:extLst>
          </p:cNvPr>
          <p:cNvGrpSpPr/>
          <p:nvPr/>
        </p:nvGrpSpPr>
        <p:grpSpPr>
          <a:xfrm>
            <a:off x="2264929" y="1540784"/>
            <a:ext cx="790239" cy="1526511"/>
            <a:chOff x="1610119" y="12105"/>
            <a:chExt cx="530336" cy="1526511"/>
          </a:xfrm>
        </p:grpSpPr>
        <p:sp>
          <p:nvSpPr>
            <p:cNvPr id="125"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26"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89" name="グループ化 59">
            <a:extLst>
              <a:ext uri="{FF2B5EF4-FFF2-40B4-BE49-F238E27FC236}">
                <a16:creationId xmlns:a16="http://schemas.microsoft.com/office/drawing/2014/main" id="{7C05A752-326E-2407-3B40-C6650FFA3A56}"/>
              </a:ext>
            </a:extLst>
          </p:cNvPr>
          <p:cNvGrpSpPr/>
          <p:nvPr/>
        </p:nvGrpSpPr>
        <p:grpSpPr>
          <a:xfrm>
            <a:off x="1805006" y="2629290"/>
            <a:ext cx="3700829" cy="2726740"/>
            <a:chOff x="-1931078" y="2289767"/>
            <a:chExt cx="3700829" cy="2726740"/>
          </a:xfrm>
        </p:grpSpPr>
        <p:sp>
          <p:nvSpPr>
            <p:cNvPr id="123"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24"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90" name="グループ化 62">
            <a:extLst>
              <a:ext uri="{FF2B5EF4-FFF2-40B4-BE49-F238E27FC236}">
                <a16:creationId xmlns:a16="http://schemas.microsoft.com/office/drawing/2014/main" id="{A673683E-64E1-C810-E1E3-E108E46C7894}"/>
              </a:ext>
            </a:extLst>
          </p:cNvPr>
          <p:cNvGrpSpPr/>
          <p:nvPr/>
        </p:nvGrpSpPr>
        <p:grpSpPr>
          <a:xfrm>
            <a:off x="1404294" y="1579422"/>
            <a:ext cx="670301" cy="1526511"/>
            <a:chOff x="989797" y="0"/>
            <a:chExt cx="426316" cy="1526511"/>
          </a:xfrm>
        </p:grpSpPr>
        <p:sp>
          <p:nvSpPr>
            <p:cNvPr id="121"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122"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91" name="楕円 65">
            <a:extLst>
              <a:ext uri="{FF2B5EF4-FFF2-40B4-BE49-F238E27FC236}">
                <a16:creationId xmlns:a16="http://schemas.microsoft.com/office/drawing/2014/main" id="{4DC75DF1-3F80-FDA4-CAAD-46D807446489}"/>
              </a:ext>
            </a:extLst>
          </p:cNvPr>
          <p:cNvSpPr/>
          <p:nvPr/>
        </p:nvSpPr>
        <p:spPr>
          <a:xfrm>
            <a:off x="10234394" y="3287401"/>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2" name="楕円 66">
            <a:extLst>
              <a:ext uri="{FF2B5EF4-FFF2-40B4-BE49-F238E27FC236}">
                <a16:creationId xmlns:a16="http://schemas.microsoft.com/office/drawing/2014/main" id="{6D671A25-1B7D-DCB3-2297-8E0631FF96E7}"/>
              </a:ext>
            </a:extLst>
          </p:cNvPr>
          <p:cNvSpPr/>
          <p:nvPr/>
        </p:nvSpPr>
        <p:spPr>
          <a:xfrm>
            <a:off x="9819526" y="3240969"/>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3" name="楕円 67">
            <a:extLst>
              <a:ext uri="{FF2B5EF4-FFF2-40B4-BE49-F238E27FC236}">
                <a16:creationId xmlns:a16="http://schemas.microsoft.com/office/drawing/2014/main" id="{1E4707CF-EA59-A6D9-8793-42952C63433E}"/>
              </a:ext>
            </a:extLst>
          </p:cNvPr>
          <p:cNvSpPr/>
          <p:nvPr/>
        </p:nvSpPr>
        <p:spPr>
          <a:xfrm>
            <a:off x="9494597" y="3230312"/>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4" name="楕円 68">
            <a:extLst>
              <a:ext uri="{FF2B5EF4-FFF2-40B4-BE49-F238E27FC236}">
                <a16:creationId xmlns:a16="http://schemas.microsoft.com/office/drawing/2014/main" id="{0CE6FC6F-B57A-9680-734B-3EA04AA87354}"/>
              </a:ext>
            </a:extLst>
          </p:cNvPr>
          <p:cNvSpPr/>
          <p:nvPr/>
        </p:nvSpPr>
        <p:spPr>
          <a:xfrm>
            <a:off x="8770146" y="326316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5" name="楕円 69">
            <a:extLst>
              <a:ext uri="{FF2B5EF4-FFF2-40B4-BE49-F238E27FC236}">
                <a16:creationId xmlns:a16="http://schemas.microsoft.com/office/drawing/2014/main" id="{B272743C-BC3F-58B8-F6D1-D7FC143E6A23}"/>
              </a:ext>
            </a:extLst>
          </p:cNvPr>
          <p:cNvSpPr/>
          <p:nvPr/>
        </p:nvSpPr>
        <p:spPr>
          <a:xfrm>
            <a:off x="7885607" y="3255853"/>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6" name="楕円 70">
            <a:extLst>
              <a:ext uri="{FF2B5EF4-FFF2-40B4-BE49-F238E27FC236}">
                <a16:creationId xmlns:a16="http://schemas.microsoft.com/office/drawing/2014/main" id="{FE97B252-72D0-9CE3-F921-624BA043D0C0}"/>
              </a:ext>
            </a:extLst>
          </p:cNvPr>
          <p:cNvSpPr/>
          <p:nvPr/>
        </p:nvSpPr>
        <p:spPr>
          <a:xfrm>
            <a:off x="6989012" y="3238701"/>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7" name="楕円 71">
            <a:extLst>
              <a:ext uri="{FF2B5EF4-FFF2-40B4-BE49-F238E27FC236}">
                <a16:creationId xmlns:a16="http://schemas.microsoft.com/office/drawing/2014/main" id="{2673561F-7801-4CE8-3D08-6A6ACC3E2BDC}"/>
              </a:ext>
            </a:extLst>
          </p:cNvPr>
          <p:cNvSpPr/>
          <p:nvPr/>
        </p:nvSpPr>
        <p:spPr>
          <a:xfrm>
            <a:off x="6080257" y="32461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8" name="楕円 72">
            <a:extLst>
              <a:ext uri="{FF2B5EF4-FFF2-40B4-BE49-F238E27FC236}">
                <a16:creationId xmlns:a16="http://schemas.microsoft.com/office/drawing/2014/main" id="{9705AF0A-8FE5-1F34-25E8-F9A86D30961B}"/>
              </a:ext>
            </a:extLst>
          </p:cNvPr>
          <p:cNvSpPr/>
          <p:nvPr/>
        </p:nvSpPr>
        <p:spPr>
          <a:xfrm>
            <a:off x="5624453" y="324614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99" name="楕円 73">
            <a:extLst>
              <a:ext uri="{FF2B5EF4-FFF2-40B4-BE49-F238E27FC236}">
                <a16:creationId xmlns:a16="http://schemas.microsoft.com/office/drawing/2014/main" id="{3DA4BDC2-258D-7BC7-F1A4-E3A155B074F7}"/>
              </a:ext>
            </a:extLst>
          </p:cNvPr>
          <p:cNvSpPr/>
          <p:nvPr/>
        </p:nvSpPr>
        <p:spPr>
          <a:xfrm>
            <a:off x="5197219" y="3253579"/>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0" name="楕円 74">
            <a:extLst>
              <a:ext uri="{FF2B5EF4-FFF2-40B4-BE49-F238E27FC236}">
                <a16:creationId xmlns:a16="http://schemas.microsoft.com/office/drawing/2014/main" id="{64ADC48E-E6D3-747D-1B3F-B75A4BB9BC3B}"/>
              </a:ext>
            </a:extLst>
          </p:cNvPr>
          <p:cNvSpPr/>
          <p:nvPr/>
        </p:nvSpPr>
        <p:spPr>
          <a:xfrm>
            <a:off x="4806529" y="323973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1" name="楕円 75">
            <a:extLst>
              <a:ext uri="{FF2B5EF4-FFF2-40B4-BE49-F238E27FC236}">
                <a16:creationId xmlns:a16="http://schemas.microsoft.com/office/drawing/2014/main" id="{723632FA-C6DC-6BDD-F8A6-30A7DED2CB05}"/>
              </a:ext>
            </a:extLst>
          </p:cNvPr>
          <p:cNvSpPr/>
          <p:nvPr/>
        </p:nvSpPr>
        <p:spPr>
          <a:xfrm>
            <a:off x="4067192" y="324491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2" name="楕円 76">
            <a:extLst>
              <a:ext uri="{FF2B5EF4-FFF2-40B4-BE49-F238E27FC236}">
                <a16:creationId xmlns:a16="http://schemas.microsoft.com/office/drawing/2014/main" id="{62ED6C15-E174-2860-BBEF-3073BB75DE4F}"/>
              </a:ext>
            </a:extLst>
          </p:cNvPr>
          <p:cNvSpPr/>
          <p:nvPr/>
        </p:nvSpPr>
        <p:spPr>
          <a:xfrm>
            <a:off x="3685342" y="323188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3" name="楕円 77">
            <a:extLst>
              <a:ext uri="{FF2B5EF4-FFF2-40B4-BE49-F238E27FC236}">
                <a16:creationId xmlns:a16="http://schemas.microsoft.com/office/drawing/2014/main" id="{5AFF632B-C93C-4596-EFE7-18A2967B1DA9}"/>
              </a:ext>
            </a:extLst>
          </p:cNvPr>
          <p:cNvSpPr/>
          <p:nvPr/>
        </p:nvSpPr>
        <p:spPr>
          <a:xfrm>
            <a:off x="3264671" y="322444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4" name="楕円 78">
            <a:extLst>
              <a:ext uri="{FF2B5EF4-FFF2-40B4-BE49-F238E27FC236}">
                <a16:creationId xmlns:a16="http://schemas.microsoft.com/office/drawing/2014/main" id="{59EFCD21-8225-FA80-B898-214F7993DC41}"/>
              </a:ext>
            </a:extLst>
          </p:cNvPr>
          <p:cNvSpPr/>
          <p:nvPr/>
        </p:nvSpPr>
        <p:spPr>
          <a:xfrm>
            <a:off x="2817783" y="32480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5" name="楕円 79">
            <a:extLst>
              <a:ext uri="{FF2B5EF4-FFF2-40B4-BE49-F238E27FC236}">
                <a16:creationId xmlns:a16="http://schemas.microsoft.com/office/drawing/2014/main" id="{672BC2BD-3E38-F25F-027D-6610D936D578}"/>
              </a:ext>
            </a:extLst>
          </p:cNvPr>
          <p:cNvSpPr/>
          <p:nvPr/>
        </p:nvSpPr>
        <p:spPr>
          <a:xfrm>
            <a:off x="1565910" y="3235567"/>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6" name="楕円 1">
            <a:extLst>
              <a:ext uri="{FF2B5EF4-FFF2-40B4-BE49-F238E27FC236}">
                <a16:creationId xmlns:a16="http://schemas.microsoft.com/office/drawing/2014/main" id="{6DAE91D8-7811-E0BB-6405-EDE8067E623A}"/>
              </a:ext>
            </a:extLst>
          </p:cNvPr>
          <p:cNvSpPr/>
          <p:nvPr/>
        </p:nvSpPr>
        <p:spPr>
          <a:xfrm>
            <a:off x="6545042" y="32461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07" name="テキスト ボックス 2">
            <a:extLst>
              <a:ext uri="{FF2B5EF4-FFF2-40B4-BE49-F238E27FC236}">
                <a16:creationId xmlns:a16="http://schemas.microsoft.com/office/drawing/2014/main" id="{795C6201-8E75-2DC9-693D-F3839338E9F9}"/>
              </a:ext>
            </a:extLst>
          </p:cNvPr>
          <p:cNvSpPr txBox="1"/>
          <p:nvPr/>
        </p:nvSpPr>
        <p:spPr>
          <a:xfrm>
            <a:off x="5006970" y="3630628"/>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108" name="テキスト ボックス 4">
            <a:extLst>
              <a:ext uri="{FF2B5EF4-FFF2-40B4-BE49-F238E27FC236}">
                <a16:creationId xmlns:a16="http://schemas.microsoft.com/office/drawing/2014/main" id="{3066E0AE-9871-B5BB-18C5-3F6BE252F1CE}"/>
              </a:ext>
            </a:extLst>
          </p:cNvPr>
          <p:cNvSpPr txBox="1"/>
          <p:nvPr/>
        </p:nvSpPr>
        <p:spPr>
          <a:xfrm>
            <a:off x="5232809" y="1510489"/>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109" name="楕円 8">
            <a:extLst>
              <a:ext uri="{FF2B5EF4-FFF2-40B4-BE49-F238E27FC236}">
                <a16:creationId xmlns:a16="http://schemas.microsoft.com/office/drawing/2014/main" id="{135793AD-CF30-28A8-F1CE-CA4B55ADCA8B}"/>
              </a:ext>
            </a:extLst>
          </p:cNvPr>
          <p:cNvSpPr/>
          <p:nvPr/>
        </p:nvSpPr>
        <p:spPr>
          <a:xfrm>
            <a:off x="7424596" y="3244593"/>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0" name="テキスト ボックス 6">
            <a:extLst>
              <a:ext uri="{FF2B5EF4-FFF2-40B4-BE49-F238E27FC236}">
                <a16:creationId xmlns:a16="http://schemas.microsoft.com/office/drawing/2014/main" id="{602E375F-9AA1-4559-3749-5F19C9438101}"/>
              </a:ext>
            </a:extLst>
          </p:cNvPr>
          <p:cNvSpPr txBox="1"/>
          <p:nvPr/>
        </p:nvSpPr>
        <p:spPr>
          <a:xfrm>
            <a:off x="5765867" y="3865665"/>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11" name="テキスト ボックス 9">
            <a:extLst>
              <a:ext uri="{FF2B5EF4-FFF2-40B4-BE49-F238E27FC236}">
                <a16:creationId xmlns:a16="http://schemas.microsoft.com/office/drawing/2014/main" id="{70A9F168-8355-89C9-5EBC-A4FB6DBA4509}"/>
              </a:ext>
            </a:extLst>
          </p:cNvPr>
          <p:cNvSpPr txBox="1"/>
          <p:nvPr/>
        </p:nvSpPr>
        <p:spPr>
          <a:xfrm>
            <a:off x="6153090" y="1557317"/>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2" name="楕円 10">
            <a:extLst>
              <a:ext uri="{FF2B5EF4-FFF2-40B4-BE49-F238E27FC236}">
                <a16:creationId xmlns:a16="http://schemas.microsoft.com/office/drawing/2014/main" id="{D6BE4A91-D065-7160-76BB-A66E03D1C5F1}"/>
              </a:ext>
            </a:extLst>
          </p:cNvPr>
          <p:cNvSpPr/>
          <p:nvPr/>
        </p:nvSpPr>
        <p:spPr>
          <a:xfrm>
            <a:off x="2002086" y="3230312"/>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3" name="楕円 11">
            <a:extLst>
              <a:ext uri="{FF2B5EF4-FFF2-40B4-BE49-F238E27FC236}">
                <a16:creationId xmlns:a16="http://schemas.microsoft.com/office/drawing/2014/main" id="{9C49E052-E495-12E6-A1EE-F90297A2D9BF}"/>
              </a:ext>
            </a:extLst>
          </p:cNvPr>
          <p:cNvSpPr/>
          <p:nvPr/>
        </p:nvSpPr>
        <p:spPr>
          <a:xfrm>
            <a:off x="2385713" y="324608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4" name="楕円 12">
            <a:extLst>
              <a:ext uri="{FF2B5EF4-FFF2-40B4-BE49-F238E27FC236}">
                <a16:creationId xmlns:a16="http://schemas.microsoft.com/office/drawing/2014/main" id="{8E52E2CB-206D-6277-55AE-1E7C34171BAE}"/>
              </a:ext>
            </a:extLst>
          </p:cNvPr>
          <p:cNvSpPr/>
          <p:nvPr/>
        </p:nvSpPr>
        <p:spPr>
          <a:xfrm>
            <a:off x="4424309" y="324264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5" name="テキスト ボックス 13">
            <a:extLst>
              <a:ext uri="{FF2B5EF4-FFF2-40B4-BE49-F238E27FC236}">
                <a16:creationId xmlns:a16="http://schemas.microsoft.com/office/drawing/2014/main" id="{0C056727-40BF-BEAC-78D2-6A28D2A1D0B0}"/>
              </a:ext>
            </a:extLst>
          </p:cNvPr>
          <p:cNvSpPr txBox="1"/>
          <p:nvPr/>
        </p:nvSpPr>
        <p:spPr>
          <a:xfrm>
            <a:off x="6546066" y="3845198"/>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16" name="テキスト ボックス 15">
            <a:extLst>
              <a:ext uri="{FF2B5EF4-FFF2-40B4-BE49-F238E27FC236}">
                <a16:creationId xmlns:a16="http://schemas.microsoft.com/office/drawing/2014/main" id="{04DE81A7-807A-B857-AFB5-B7B0E533C4A7}"/>
              </a:ext>
            </a:extLst>
          </p:cNvPr>
          <p:cNvSpPr txBox="1"/>
          <p:nvPr/>
        </p:nvSpPr>
        <p:spPr>
          <a:xfrm>
            <a:off x="6924193" y="1577788"/>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7" name="楕円 16">
            <a:extLst>
              <a:ext uri="{FF2B5EF4-FFF2-40B4-BE49-F238E27FC236}">
                <a16:creationId xmlns:a16="http://schemas.microsoft.com/office/drawing/2014/main" id="{5CD337D6-7B38-A017-861A-3F1A404C872D}"/>
              </a:ext>
            </a:extLst>
          </p:cNvPr>
          <p:cNvSpPr/>
          <p:nvPr/>
        </p:nvSpPr>
        <p:spPr>
          <a:xfrm>
            <a:off x="8355909" y="325091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8" name="楕円 17">
            <a:extLst>
              <a:ext uri="{FF2B5EF4-FFF2-40B4-BE49-F238E27FC236}">
                <a16:creationId xmlns:a16="http://schemas.microsoft.com/office/drawing/2014/main" id="{D8484EA5-9213-DD96-A76E-DDCDB14F4DFA}"/>
              </a:ext>
            </a:extLst>
          </p:cNvPr>
          <p:cNvSpPr/>
          <p:nvPr/>
        </p:nvSpPr>
        <p:spPr>
          <a:xfrm>
            <a:off x="9178423" y="3273532"/>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119" name="テキスト ボックス 19">
            <a:extLst>
              <a:ext uri="{FF2B5EF4-FFF2-40B4-BE49-F238E27FC236}">
                <a16:creationId xmlns:a16="http://schemas.microsoft.com/office/drawing/2014/main" id="{28ACA8A0-027D-936C-8FFE-58949CF35AA3}"/>
              </a:ext>
            </a:extLst>
          </p:cNvPr>
          <p:cNvSpPr txBox="1"/>
          <p:nvPr/>
        </p:nvSpPr>
        <p:spPr>
          <a:xfrm rot="10800000" flipV="1">
            <a:off x="8923035" y="3814541"/>
            <a:ext cx="677541" cy="1815882"/>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120" name="テキスト ボックス 21">
            <a:extLst>
              <a:ext uri="{FF2B5EF4-FFF2-40B4-BE49-F238E27FC236}">
                <a16:creationId xmlns:a16="http://schemas.microsoft.com/office/drawing/2014/main" id="{C2C6A0EB-003E-C92E-E9C6-AE979F081247}"/>
              </a:ext>
            </a:extLst>
          </p:cNvPr>
          <p:cNvSpPr txBox="1"/>
          <p:nvPr/>
        </p:nvSpPr>
        <p:spPr>
          <a:xfrm>
            <a:off x="9152939" y="1354139"/>
            <a:ext cx="734796" cy="1754326"/>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lnSpcReduction="10000"/>
          </a:bodyPr>
          <a:lstStyle/>
          <a:p>
            <a:pPr>
              <a:buFont typeface="Arial" panose="020B0604020202020204" pitchFamily="34" charset="0"/>
              <a:buChar char="•"/>
            </a:pPr>
            <a:r>
              <a:rPr lang="en-US" dirty="0"/>
              <a:t>State: Completed initial WG ballot</a:t>
            </a:r>
          </a:p>
          <a:p>
            <a:pPr>
              <a:buFont typeface="Arial" panose="020B0604020202020204" pitchFamily="34" charset="0"/>
              <a:buChar char="•"/>
            </a:pPr>
            <a:r>
              <a:rPr lang="en-US" dirty="0"/>
              <a:t>Session objectives</a:t>
            </a:r>
          </a:p>
          <a:p>
            <a:pPr marL="800100" lvl="1" indent="-342900">
              <a:buFont typeface="Wingdings" panose="05000000000000000000" pitchFamily="2" charset="2"/>
              <a:buChar char="ü"/>
            </a:pPr>
            <a:r>
              <a:rPr lang="en-US" dirty="0"/>
              <a:t>Resolve comments</a:t>
            </a:r>
          </a:p>
          <a:p>
            <a:pPr marL="800100" lvl="1" indent="-342900">
              <a:buFont typeface="Wingdings" panose="05000000000000000000" pitchFamily="2" charset="2"/>
              <a:buChar char="ü"/>
            </a:pPr>
            <a:r>
              <a:rPr lang="en-US" dirty="0"/>
              <a:t>Initiate recirculation ballot</a:t>
            </a:r>
          </a:p>
          <a:p>
            <a:pPr marL="800100" lvl="1" indent="-342900">
              <a:buFont typeface="Wingdings" panose="05000000000000000000" pitchFamily="2" charset="2"/>
              <a:buChar char="ü"/>
            </a:pPr>
            <a:r>
              <a:rPr lang="en-US" dirty="0"/>
              <a:t>Conditional approval to start SA ballot</a:t>
            </a:r>
          </a:p>
          <a:p>
            <a:pPr>
              <a:buFont typeface="Arial" panose="020B0604020202020204" pitchFamily="34" charset="0"/>
              <a:buChar char="•"/>
            </a:pPr>
            <a:r>
              <a:rPr lang="en-US" dirty="0"/>
              <a:t>Opening and closing report: </a:t>
            </a:r>
            <a:r>
              <a:rPr lang="en-US" dirty="0">
                <a:hlinkClick r:id="rId2"/>
              </a:rPr>
              <a:t>https://mentor.ieee.org/802.15/dcn/25/15-25-0319-02-009a-july-opening-and-closing.pptx</a:t>
            </a: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July 2025</a:t>
            </a:r>
            <a:endParaRPr lang="en-GB" dirty="0"/>
          </a:p>
        </p:txBody>
      </p:sp>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pic>
        <p:nvPicPr>
          <p:cNvPr id="9" name="table">
            <a:extLst>
              <a:ext uri="{FF2B5EF4-FFF2-40B4-BE49-F238E27FC236}">
                <a16:creationId xmlns:a16="http://schemas.microsoft.com/office/drawing/2014/main" id="{59FF643F-766F-C21B-EBB5-481A7D221FA2}"/>
              </a:ext>
            </a:extLst>
          </p:cNvPr>
          <p:cNvPicPr>
            <a:picLocks noChangeAspect="1"/>
          </p:cNvPicPr>
          <p:nvPr/>
        </p:nvPicPr>
        <p:blipFill>
          <a:blip r:embed="rId3"/>
          <a:stretch>
            <a:fillRect/>
          </a:stretch>
        </p:blipFill>
        <p:spPr>
          <a:xfrm>
            <a:off x="6384032" y="2404814"/>
            <a:ext cx="5186258" cy="3904505"/>
          </a:xfrm>
          <a:prstGeom prst="rect">
            <a:avLst/>
          </a:prstGeom>
        </p:spPr>
      </p:pic>
    </p:spTree>
    <p:extLst>
      <p:ext uri="{BB962C8B-B14F-4D97-AF65-F5344CB8AC3E}">
        <p14:creationId xmlns:p14="http://schemas.microsoft.com/office/powerpoint/2010/main" val="69772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5055270"/>
          </a:xfrm>
        </p:spPr>
        <p:txBody>
          <a:bodyPr>
            <a:normAutofit/>
          </a:bodyPr>
          <a:lstStyle/>
          <a:p>
            <a:pPr>
              <a:buFont typeface="Arial" panose="020B0604020202020204" pitchFamily="34" charset="0"/>
              <a:buChar char="•"/>
            </a:pPr>
            <a:r>
              <a:rPr lang="en-US" sz="2600" dirty="0"/>
              <a:t>Agenda, closing report and minutes:  </a:t>
            </a:r>
            <a:r>
              <a:rPr lang="en-US" sz="2600" dirty="0">
                <a:hlinkClick r:id="rId2"/>
              </a:rPr>
              <a:t>https://mentor.ieee.org/802.15/dcn/25/15-25-0346-01-acss-ig-access-july-2025-agenda-and-presentation.pptx</a:t>
            </a:r>
            <a:endParaRPr lang="en-US" sz="2600" dirty="0"/>
          </a:p>
          <a:p>
            <a:pPr>
              <a:buFont typeface="Arial" panose="020B0604020202020204" pitchFamily="34" charset="0"/>
              <a:buChar char="•"/>
            </a:pPr>
            <a:r>
              <a:rPr lang="en-US" sz="2600" dirty="0"/>
              <a:t>Presentations: </a:t>
            </a:r>
            <a:r>
              <a:rPr lang="en-US" dirty="0"/>
              <a:t> “CCA Modes and Adaptive ED Threshold in </a:t>
            </a:r>
            <a:r>
              <a:rPr lang="en-US" dirty="0" err="1"/>
              <a:t>suspendable</a:t>
            </a:r>
            <a:r>
              <a:rPr lang="en-US" dirty="0"/>
              <a:t> CSMA-CA” </a:t>
            </a:r>
            <a:r>
              <a:rPr lang="en-US" dirty="0">
                <a:hlinkClick r:id="rId3"/>
              </a:rPr>
              <a:t>Doc: 15-25-0353-02</a:t>
            </a:r>
            <a:endParaRPr lang="en-US" dirty="0"/>
          </a:p>
          <a:p>
            <a:pPr>
              <a:buFont typeface="Arial" panose="020B0604020202020204" pitchFamily="34" charset="0"/>
              <a:buChar char="•"/>
            </a:pPr>
            <a:r>
              <a:rPr lang="en-US" dirty="0"/>
              <a:t>Discussion</a:t>
            </a:r>
          </a:p>
          <a:p>
            <a:pPr marL="0" indent="0"/>
            <a:endParaRPr lang="en-US" dirty="0"/>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9C5F7-5139-1E91-3622-A64C981677D7}"/>
              </a:ext>
            </a:extLst>
          </p:cNvPr>
          <p:cNvSpPr>
            <a:spLocks noGrp="1"/>
          </p:cNvSpPr>
          <p:nvPr>
            <p:ph type="title"/>
          </p:nvPr>
        </p:nvSpPr>
        <p:spPr/>
        <p:txBody>
          <a:bodyPr/>
          <a:lstStyle/>
          <a:p>
            <a:r>
              <a:rPr lang="en-US" dirty="0"/>
              <a:t>TG16me Revision of 802.16-2017</a:t>
            </a:r>
          </a:p>
        </p:txBody>
      </p:sp>
      <p:sp>
        <p:nvSpPr>
          <p:cNvPr id="3" name="Content Placeholder 2">
            <a:extLst>
              <a:ext uri="{FF2B5EF4-FFF2-40B4-BE49-F238E27FC236}">
                <a16:creationId xmlns:a16="http://schemas.microsoft.com/office/drawing/2014/main" id="{A520E921-F67D-0C77-C6E7-97F12930DC2D}"/>
              </a:ext>
            </a:extLst>
          </p:cNvPr>
          <p:cNvSpPr>
            <a:spLocks noGrp="1"/>
          </p:cNvSpPr>
          <p:nvPr>
            <p:ph idx="1"/>
          </p:nvPr>
        </p:nvSpPr>
        <p:spPr/>
        <p:txBody>
          <a:bodyPr/>
          <a:lstStyle/>
          <a:p>
            <a:pPr>
              <a:buFont typeface="Arial" panose="020B0604020202020204" pitchFamily="34" charset="0"/>
              <a:buChar char="•"/>
            </a:pPr>
            <a:r>
              <a:rPr lang="en-US" dirty="0"/>
              <a:t>Revision to 802.16</a:t>
            </a:r>
          </a:p>
          <a:p>
            <a:pPr lvl="1">
              <a:buFont typeface="Arial" panose="020B0604020202020204" pitchFamily="34" charset="0"/>
              <a:buChar char="•"/>
            </a:pPr>
            <a:r>
              <a:rPr lang="en-US" dirty="0"/>
              <a:t>Includes rollup of 16t</a:t>
            </a:r>
          </a:p>
          <a:p>
            <a:pPr>
              <a:buFont typeface="Arial" panose="020B0604020202020204" pitchFamily="34" charset="0"/>
              <a:buChar char="•"/>
            </a:pPr>
            <a:r>
              <a:rPr lang="en-US" dirty="0"/>
              <a:t>Roll-up preparation underway</a:t>
            </a:r>
          </a:p>
          <a:p>
            <a:pPr>
              <a:buFont typeface="Arial" panose="020B0604020202020204" pitchFamily="34" charset="0"/>
              <a:buChar char="•"/>
            </a:pPr>
            <a:r>
              <a:rPr lang="en-US" dirty="0"/>
              <a:t>Heard technical contributions</a:t>
            </a:r>
          </a:p>
          <a:p>
            <a:pPr>
              <a:buFont typeface="Arial" panose="020B0604020202020204" pitchFamily="34" charset="0"/>
              <a:buChar char="•"/>
            </a:pPr>
            <a:endParaRPr lang="en-US" dirty="0"/>
          </a:p>
          <a:p>
            <a:pPr>
              <a:buFont typeface="Arial" panose="020B0604020202020204" pitchFamily="34" charset="0"/>
              <a:buChar char="•"/>
            </a:pPr>
            <a:r>
              <a:rPr lang="en-US" dirty="0"/>
              <a:t>Closing report: </a:t>
            </a:r>
            <a:r>
              <a:rPr lang="en-US" dirty="0">
                <a:hlinkClick r:id="rId2"/>
              </a:rPr>
              <a:t>https://mentor.ieee.org/802.15/dcn/25/15-25-0397-00-16me-tg16me-july-2025-closing-report.pptx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013DB56-21EB-1664-266D-64A76FAAE65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443B5A5-2CAD-9DEC-2AB4-5A08DAC6D71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0A77DCBB-4627-6C11-9939-406F8F8B0A0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462244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TG16me Revision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Rolfe (BCA)</a:t>
            </a:r>
            <a:endParaRPr lang="en-US" altLang="en-US"/>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July 2025</a:t>
            </a:r>
            <a:endParaRPr lang="en-US" dirty="0"/>
          </a:p>
        </p:txBody>
      </p:sp>
      <p:sp>
        <p:nvSpPr>
          <p:cNvPr id="4" name="Slide Number Placeholder 3">
            <a:extLst>
              <a:ext uri="{FF2B5EF4-FFF2-40B4-BE49-F238E27FC236}">
                <a16:creationId xmlns:a16="http://schemas.microsoft.com/office/drawing/2014/main" id="{DB9412EA-8C8C-BEDB-0FC1-800E50CCE2B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pic>
        <p:nvPicPr>
          <p:cNvPr id="6" name="table">
            <a:extLst>
              <a:ext uri="{FF2B5EF4-FFF2-40B4-BE49-F238E27FC236}">
                <a16:creationId xmlns:a16="http://schemas.microsoft.com/office/drawing/2014/main" id="{D94B0C5B-F6F1-A024-D5B3-AF3CBFDFDCB9}"/>
              </a:ext>
            </a:extLst>
          </p:cNvPr>
          <p:cNvPicPr>
            <a:picLocks noChangeAspect="1"/>
          </p:cNvPicPr>
          <p:nvPr/>
        </p:nvPicPr>
        <p:blipFill>
          <a:blip r:embed="rId3"/>
          <a:stretch>
            <a:fillRect/>
          </a:stretch>
        </p:blipFill>
        <p:spPr>
          <a:xfrm>
            <a:off x="1905000" y="1819338"/>
            <a:ext cx="8382000" cy="376990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1360-585D-E3F3-082C-5A0E317BEE5E}"/>
              </a:ext>
            </a:extLst>
          </p:cNvPr>
          <p:cNvSpPr>
            <a:spLocks noGrp="1"/>
          </p:cNvSpPr>
          <p:nvPr>
            <p:ph type="title"/>
          </p:nvPr>
        </p:nvSpPr>
        <p:spPr/>
        <p:txBody>
          <a:bodyPr/>
          <a:lstStyle/>
          <a:p>
            <a:r>
              <a:rPr lang="en-US" dirty="0"/>
              <a:t>Interest Group Next Generation Optical Wireless Communication (NG-OWC)</a:t>
            </a:r>
          </a:p>
        </p:txBody>
      </p:sp>
      <p:sp>
        <p:nvSpPr>
          <p:cNvPr id="3" name="Content Placeholder 2">
            <a:extLst>
              <a:ext uri="{FF2B5EF4-FFF2-40B4-BE49-F238E27FC236}">
                <a16:creationId xmlns:a16="http://schemas.microsoft.com/office/drawing/2014/main" id="{F0A321AD-91CF-6A8B-EBED-940F6060ED83}"/>
              </a:ext>
            </a:extLst>
          </p:cNvPr>
          <p:cNvSpPr>
            <a:spLocks noGrp="1"/>
          </p:cNvSpPr>
          <p:nvPr>
            <p:ph idx="1"/>
          </p:nvPr>
        </p:nvSpPr>
        <p:spPr/>
        <p:txBody>
          <a:bodyPr>
            <a:normAutofit fontScale="85000" lnSpcReduction="10000"/>
          </a:bodyPr>
          <a:lstStyle/>
          <a:p>
            <a:pPr fontAlgn="t"/>
            <a:r>
              <a:rPr lang="en-US" dirty="0"/>
              <a:t>IG NG-OWC Closing Report: </a:t>
            </a:r>
            <a:r>
              <a:rPr lang="en-US" dirty="0">
                <a:hlinkClick r:id="rId2"/>
              </a:rPr>
              <a:t>https://mentor.ieee.org/802.15/dcn/25/15-25-0399-00-07ma-ieee-802-15-ig-ng-owc-closing-report-july-2025.pptx</a:t>
            </a:r>
            <a:endParaRPr lang="en-US" dirty="0"/>
          </a:p>
          <a:p>
            <a:pPr fontAlgn="t"/>
            <a:endParaRPr lang="en-US" b="0" dirty="0"/>
          </a:p>
          <a:p>
            <a:pPr fontAlgn="t"/>
            <a:r>
              <a:rPr lang="en-US" b="0" dirty="0"/>
              <a:t>Session objectives:</a:t>
            </a:r>
          </a:p>
          <a:p>
            <a:pPr fontAlgn="t">
              <a:buFont typeface="Arial" panose="020B0604020202020204" pitchFamily="34" charset="0"/>
              <a:buChar char="•"/>
            </a:pPr>
            <a:r>
              <a:rPr lang="en-US" b="0" dirty="0"/>
              <a:t>Hear contributions related to the future of next generation OWC(OCC, FSO) technology</a:t>
            </a:r>
          </a:p>
          <a:p>
            <a:pPr fontAlgn="t">
              <a:buFont typeface="Arial" panose="020B0604020202020204" pitchFamily="34" charset="0"/>
              <a:buChar char="•"/>
            </a:pPr>
            <a:r>
              <a:rPr lang="en-US" b="0" dirty="0"/>
              <a:t>Prepared extended Call for Applications on NG OWC</a:t>
            </a:r>
          </a:p>
          <a:p>
            <a:pPr marL="0" indent="0" fontAlgn="t"/>
            <a:endParaRPr lang="en-US" b="0" dirty="0"/>
          </a:p>
          <a:p>
            <a:pPr marL="0" indent="0" fontAlgn="t"/>
            <a:r>
              <a:rPr lang="en-US" b="0" dirty="0"/>
              <a:t>For September Session:</a:t>
            </a:r>
          </a:p>
          <a:p>
            <a:pPr fontAlgn="t">
              <a:buFont typeface="Arial" panose="020B0604020202020204" pitchFamily="34" charset="0"/>
              <a:buChar char="•"/>
            </a:pPr>
            <a:r>
              <a:rPr lang="en-US" b="0" dirty="0"/>
              <a:t>Invite contributors from companies</a:t>
            </a:r>
          </a:p>
          <a:p>
            <a:pPr fontAlgn="t">
              <a:buFont typeface="Arial" panose="020B0604020202020204" pitchFamily="34" charset="0"/>
              <a:buChar char="•"/>
            </a:pPr>
            <a:r>
              <a:rPr lang="en-US" b="0" dirty="0"/>
              <a:t>IEEE 802.15 IG NG OWC (OCC or FSO) Extended Call For </a:t>
            </a:r>
            <a:r>
              <a:rPr lang="en-US" b="0"/>
              <a:t>Applications </a:t>
            </a:r>
            <a:r>
              <a:rPr lang="en-US" b="0">
                <a:hlinkClick r:id="rId3"/>
              </a:rPr>
              <a:t>https</a:t>
            </a:r>
            <a:r>
              <a:rPr lang="en-US" b="0" dirty="0">
                <a:hlinkClick r:id="rId3"/>
              </a:rPr>
              <a:t>://mentor.ieee.org/802.15/dcn/25/15-25-0162-02-07ma-ieee-802-15-ig-ng-owc-call-for-applications.doc</a:t>
            </a:r>
            <a:endParaRPr lang="en-US" b="0" dirty="0"/>
          </a:p>
          <a:p>
            <a:pPr marL="0" indent="0" fontAlgn="t"/>
            <a:endParaRPr lang="en-US" b="0" dirty="0"/>
          </a:p>
          <a:p>
            <a:pPr marL="0" indent="0" fontAlgn="t"/>
            <a:endParaRPr lang="en-US" b="0" dirty="0"/>
          </a:p>
          <a:p>
            <a:endParaRPr lang="en-US" dirty="0"/>
          </a:p>
        </p:txBody>
      </p:sp>
      <p:sp>
        <p:nvSpPr>
          <p:cNvPr id="4" name="Slide Number Placeholder 3">
            <a:extLst>
              <a:ext uri="{FF2B5EF4-FFF2-40B4-BE49-F238E27FC236}">
                <a16:creationId xmlns:a16="http://schemas.microsoft.com/office/drawing/2014/main" id="{84C6DED4-8735-F906-058E-B2826D45838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9828877-5FCE-BB3A-28C2-52522B15210A}"/>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6AAB6F0F-96FB-D10D-7D2B-358B83C5210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575016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GB" dirty="0"/>
              <a:t>Agenda: </a:t>
            </a:r>
          </a:p>
          <a:p>
            <a:r>
              <a:rPr lang="en-GB" dirty="0">
                <a:hlinkClick r:id="rId3"/>
              </a:rPr>
              <a:t>https://mentor.ieee.org/802.15/dcn/25/15-25-0289-05-0000-july-2025-802-15-agenda.xlsx</a:t>
            </a:r>
            <a:endParaRPr lang="en-GB" dirty="0"/>
          </a:p>
          <a:p>
            <a:endParaRPr lang="en-GB" dirty="0"/>
          </a:p>
          <a:p>
            <a:r>
              <a:rPr lang="en-GB" dirty="0"/>
              <a:t>WG opening report:</a:t>
            </a:r>
          </a:p>
          <a:p>
            <a:r>
              <a:rPr lang="en-GB" dirty="0">
                <a:hlinkClick r:id="rId4"/>
              </a:rPr>
              <a:t>https://mentor.ieee.org/802.15/dcn/25/15-25-0290-05-0000-july-2025-802-15-opening-report.pptx</a:t>
            </a:r>
            <a:endParaRPr lang="en-GB" dirty="0"/>
          </a:p>
          <a:p>
            <a:endParaRPr lang="en-GB" dirty="0"/>
          </a:p>
          <a:p>
            <a:endParaRPr lang="en-GB" dirty="0"/>
          </a:p>
          <a:p>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B9A95A-4FDF-4CFB-C3D0-CCC1D17751C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50BDAF1-1E32-432D-DE4D-481A31126BD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31C569C-16E1-CEC7-944A-D5329CDA61E1}"/>
              </a:ext>
            </a:extLst>
          </p:cNvPr>
          <p:cNvSpPr>
            <a:spLocks noGrp="1"/>
          </p:cNvSpPr>
          <p:nvPr>
            <p:ph type="dt" idx="15"/>
          </p:nvPr>
        </p:nvSpPr>
        <p:spPr/>
        <p:txBody>
          <a:bodyPr/>
          <a:lstStyle/>
          <a:p>
            <a:r>
              <a:rPr lang="en-US"/>
              <a:t>July 2025</a:t>
            </a:r>
            <a:endParaRPr lang="en-GB" dirty="0"/>
          </a:p>
        </p:txBody>
      </p:sp>
      <p:graphicFrame>
        <p:nvGraphicFramePr>
          <p:cNvPr id="9" name="Table 8">
            <a:extLst>
              <a:ext uri="{FF2B5EF4-FFF2-40B4-BE49-F238E27FC236}">
                <a16:creationId xmlns:a16="http://schemas.microsoft.com/office/drawing/2014/main" id="{032BC552-52AB-229C-F394-A672B6D18D8B}"/>
              </a:ext>
            </a:extLst>
          </p:cNvPr>
          <p:cNvGraphicFramePr>
            <a:graphicFrameLocks noGrp="1"/>
          </p:cNvGraphicFramePr>
          <p:nvPr>
            <p:extLst>
              <p:ext uri="{D42A27DB-BD31-4B8C-83A1-F6EECF244321}">
                <p14:modId xmlns:p14="http://schemas.microsoft.com/office/powerpoint/2010/main" val="3018530526"/>
              </p:ext>
            </p:extLst>
          </p:nvPr>
        </p:nvGraphicFramePr>
        <p:xfrm>
          <a:off x="623392" y="836712"/>
          <a:ext cx="11305256" cy="5587245"/>
        </p:xfrm>
        <a:graphic>
          <a:graphicData uri="http://schemas.openxmlformats.org/drawingml/2006/table">
            <a:tbl>
              <a:tblPr firstRow="1" firstCol="1" bandRow="1">
                <a:tableStyleId>{5C22544A-7EE6-4342-B048-85BDC9FD1C3A}</a:tableStyleId>
              </a:tblPr>
              <a:tblGrid>
                <a:gridCol w="5976664">
                  <a:extLst>
                    <a:ext uri="{9D8B030D-6E8A-4147-A177-3AD203B41FA5}">
                      <a16:colId xmlns:a16="http://schemas.microsoft.com/office/drawing/2014/main" val="921803251"/>
                    </a:ext>
                  </a:extLst>
                </a:gridCol>
                <a:gridCol w="5328592">
                  <a:extLst>
                    <a:ext uri="{9D8B030D-6E8A-4147-A177-3AD203B41FA5}">
                      <a16:colId xmlns:a16="http://schemas.microsoft.com/office/drawing/2014/main" val="1165253926"/>
                    </a:ext>
                  </a:extLst>
                </a:gridCol>
              </a:tblGrid>
              <a:tr h="203205">
                <a:tc>
                  <a:txBody>
                    <a:bodyPr/>
                    <a:lstStyle/>
                    <a:p>
                      <a:pPr marL="0" marR="0">
                        <a:lnSpc>
                          <a:spcPct val="107000"/>
                        </a:lnSpc>
                        <a:spcAft>
                          <a:spcPts val="800"/>
                        </a:spcAft>
                        <a:buNone/>
                      </a:pPr>
                      <a:r>
                        <a:rPr lang="en-US" sz="1600" dirty="0">
                          <a:effectLst/>
                        </a:rPr>
                        <a:t>Title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effectLst/>
                        </a:rPr>
                        <a:t>URL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957387180"/>
                  </a:ext>
                </a:extLst>
              </a:tr>
              <a:tr h="562383">
                <a:tc>
                  <a:txBody>
                    <a:bodyPr/>
                    <a:lstStyle/>
                    <a:p>
                      <a:pPr marL="0" marR="0">
                        <a:lnSpc>
                          <a:spcPct val="107000"/>
                        </a:lnSpc>
                        <a:spcAft>
                          <a:spcPts val="800"/>
                        </a:spcAft>
                        <a:buNone/>
                      </a:pPr>
                      <a:r>
                        <a:rPr lang="en-US" sz="1800" dirty="0">
                          <a:effectLst/>
                        </a:rPr>
                        <a:t>TG15.6ma Closing Report for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https://mentor.ieee.org/802.15/dcn/25/15-25-0389-03-006a-tg15-6ma-closing-report-for-july-2025.pptx</a:t>
                      </a:r>
                      <a:endParaRPr lang="en-US" sz="16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1987540"/>
                  </a:ext>
                </a:extLst>
              </a:tr>
              <a:tr h="456541">
                <a:tc>
                  <a:txBody>
                    <a:bodyPr/>
                    <a:lstStyle/>
                    <a:p>
                      <a:pPr marL="0" marR="0">
                        <a:lnSpc>
                          <a:spcPct val="107000"/>
                        </a:lnSpc>
                        <a:spcAft>
                          <a:spcPts val="800"/>
                        </a:spcAft>
                        <a:buNone/>
                      </a:pPr>
                      <a:r>
                        <a:rPr lang="en-US" sz="1800" dirty="0">
                          <a:effectLst/>
                        </a:rPr>
                        <a:t>SCM Agenda, Opening and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https://mentor.ieee.org/802.15/dcn/25/15-25-0315-01-0mag-scm-agenda-opening-and-closing-report-july-2025.pptx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861025991"/>
                  </a:ext>
                </a:extLst>
              </a:tr>
              <a:tr h="475147">
                <a:tc>
                  <a:txBody>
                    <a:bodyPr/>
                    <a:lstStyle/>
                    <a:p>
                      <a:pPr marL="0" marR="0">
                        <a:lnSpc>
                          <a:spcPct val="107000"/>
                        </a:lnSpc>
                        <a:spcAft>
                          <a:spcPts val="800"/>
                        </a:spcAft>
                        <a:buNone/>
                      </a:pPr>
                      <a:r>
                        <a:rPr lang="en-US" sz="1800" dirty="0">
                          <a:effectLst/>
                        </a:rPr>
                        <a:t>TG4ab May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https://mentor.ieee.org/802.15/dcn/25/15-25-0401-01-04ab-tg4ab-closing-report.pptx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587976635"/>
                  </a:ext>
                </a:extLst>
              </a:tr>
              <a:tr h="456541">
                <a:tc>
                  <a:txBody>
                    <a:bodyPr/>
                    <a:lstStyle/>
                    <a:p>
                      <a:pPr marL="0" marR="0">
                        <a:lnSpc>
                          <a:spcPct val="107000"/>
                        </a:lnSpc>
                        <a:spcAft>
                          <a:spcPts val="800"/>
                        </a:spcAft>
                        <a:buNone/>
                      </a:pPr>
                      <a:r>
                        <a:rPr lang="en-US" sz="1800" dirty="0">
                          <a:effectLst/>
                        </a:rPr>
                        <a:t>TG4ac May Opening and Closing Report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https://mentor.ieee.org/802.15/dcn/25/15-25-0320-01-04ac-july-opening-and-closing.pptx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4176106"/>
                  </a:ext>
                </a:extLst>
              </a:tr>
              <a:tr h="456541">
                <a:tc>
                  <a:txBody>
                    <a:bodyPr/>
                    <a:lstStyle/>
                    <a:p>
                      <a:pPr marL="0" marR="0">
                        <a:lnSpc>
                          <a:spcPct val="107000"/>
                        </a:lnSpc>
                        <a:spcAft>
                          <a:spcPts val="800"/>
                        </a:spcAft>
                        <a:buNone/>
                      </a:pPr>
                      <a:r>
                        <a:rPr lang="en-US" sz="1800" dirty="0">
                          <a:effectLst/>
                        </a:rPr>
                        <a:t>TG4ad Agenda, Opening and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https://mentor.ieee.org/802.15/dcn/25/15-25-0316-01-04ad-tg4ad-agenda-opening-and-closing-report-july-2025.pptx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4019970050"/>
                  </a:ext>
                </a:extLst>
              </a:tr>
              <a:tr h="456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effectLst/>
                        </a:rPr>
                        <a:t>TG4ae (ASCON) Opening and Closing</a:t>
                      </a:r>
                    </a:p>
                  </a:txBody>
                  <a:tcPr anchor="ctr"/>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https://mentor.ieee.org/802.15/dcn/25/15-25-0318-01-04ae-july-opening-and-closing.pptx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54831572"/>
                  </a:ext>
                </a:extLst>
              </a:tr>
              <a:tr h="536165">
                <a:tc>
                  <a:txBody>
                    <a:bodyPr/>
                    <a:lstStyle/>
                    <a:p>
                      <a:pPr marL="0" marR="0">
                        <a:lnSpc>
                          <a:spcPct val="107000"/>
                        </a:lnSpc>
                        <a:spcAft>
                          <a:spcPts val="800"/>
                        </a:spcAft>
                        <a:buNone/>
                      </a:pPr>
                      <a:r>
                        <a:rPr lang="en-US" sz="1800" dirty="0">
                          <a:effectLst/>
                        </a:rPr>
                        <a:t>IG Access agenda opening and closing report and Minutes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https://mentor.ieee.org/802.15/dcn/25/15-25-0346-01-acss-ig-access-july-2025-agenda-and-presentation.pptx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463330752"/>
                  </a:ext>
                </a:extLst>
              </a:tr>
              <a:tr h="456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TG9A Opening and Closing report</a:t>
                      </a: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https://mentor.ieee.org/802.15/dcn/25/15-25-0319-01-009a-july-opening-and-closing.pptx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412737134"/>
                  </a:ext>
                </a:extLst>
              </a:tr>
              <a:tr h="577665">
                <a:tc>
                  <a:txBody>
                    <a:bodyPr/>
                    <a:lstStyle/>
                    <a:p>
                      <a:pPr marL="0" marR="0" algn="l" defTabSz="914400" rtl="0" eaLnBrk="1" latinLnBrk="0" hangingPunct="1">
                        <a:lnSpc>
                          <a:spcPct val="107000"/>
                        </a:lnSpc>
                        <a:spcAft>
                          <a:spcPts val="800"/>
                        </a:spcAft>
                        <a:buNone/>
                      </a:pPr>
                      <a:r>
                        <a:rPr lang="en-US" sz="1800" b="1" kern="1200" dirty="0">
                          <a:solidFill>
                            <a:schemeClr val="lt1"/>
                          </a:solidFill>
                          <a:effectLst/>
                          <a:latin typeface="+mn-lt"/>
                          <a:ea typeface="+mn-ea"/>
                          <a:cs typeface="+mn-cs"/>
                        </a:rPr>
                        <a:t>TG16me Revision to 802.16-2017 report</a:t>
                      </a:r>
                    </a:p>
                  </a:txBody>
                  <a:tcPr marL="65100" marR="6510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https://mentor.ieee.org/802.15/dcn/25/15-25-0397-00-16me-tg16me-july-2025-closing-report.pptx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695082021"/>
                  </a:ext>
                </a:extLst>
              </a:tr>
              <a:tr h="456541">
                <a:tc>
                  <a:txBody>
                    <a:bodyPr/>
                    <a:lstStyle/>
                    <a:p>
                      <a:pPr marL="0" marR="0" algn="l" defTabSz="914400" rtl="0" eaLnBrk="1" latinLnBrk="0" hangingPunct="1">
                        <a:lnSpc>
                          <a:spcPct val="107000"/>
                        </a:lnSpc>
                        <a:spcAft>
                          <a:spcPts val="800"/>
                        </a:spcAft>
                        <a:buNone/>
                      </a:pPr>
                      <a:r>
                        <a:rPr lang="en-US" sz="1800" b="1" kern="1200" dirty="0">
                          <a:solidFill>
                            <a:schemeClr val="lt1"/>
                          </a:solidFill>
                          <a:effectLst/>
                          <a:latin typeface="+mn-lt"/>
                          <a:ea typeface="+mn-ea"/>
                          <a:cs typeface="+mn-cs"/>
                        </a:rPr>
                        <a:t>IEEE 802.15 IG NG-OWC Closing Report </a:t>
                      </a:r>
                    </a:p>
                  </a:txBody>
                  <a:tcPr marL="65100" marR="6510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https://mentor.ieee.org/802.15/dcn/25/15-25-0399-00-07ma-ieee-802-15-ig-ng-owc-closing-report-july-2025.pptx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711342738"/>
                  </a:ext>
                </a:extLst>
              </a:tr>
            </a:tbl>
          </a:graphicData>
        </a:graphic>
      </p:graphicFrame>
      <p:sp>
        <p:nvSpPr>
          <p:cNvPr id="10" name="Rectangle 1">
            <a:extLst>
              <a:ext uri="{FF2B5EF4-FFF2-40B4-BE49-F238E27FC236}">
                <a16:creationId xmlns:a16="http://schemas.microsoft.com/office/drawing/2014/main" id="{D4BBBBD8-BD51-8106-768C-F1C076AB180A}"/>
              </a:ext>
            </a:extLst>
          </p:cNvPr>
          <p:cNvSpPr>
            <a:spLocks noGrp="1" noChangeArrowheads="1"/>
          </p:cNvSpPr>
          <p:nvPr>
            <p:ph type="title"/>
          </p:nvPr>
        </p:nvSpPr>
        <p:spPr>
          <a:xfrm>
            <a:off x="1924931" y="187725"/>
            <a:ext cx="7341839" cy="4848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Subgroup Closing Reports</a:t>
            </a:r>
          </a:p>
        </p:txBody>
      </p:sp>
    </p:spTree>
    <p:extLst>
      <p:ext uri="{BB962C8B-B14F-4D97-AF65-F5344CB8AC3E}">
        <p14:creationId xmlns:p14="http://schemas.microsoft.com/office/powerpoint/2010/main" val="303193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50974-C927-5D25-06EE-68A97AD2CD4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F4A238-9132-6FDE-8324-B1231701E5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1C5BCA-BD8B-4B65-AAF2-7595F1960FC1}"/>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DA57A5E3-7741-55C4-CC3F-92D43D57C849}"/>
              </a:ext>
            </a:extLst>
          </p:cNvPr>
          <p:cNvSpPr>
            <a:spLocks noGrp="1"/>
          </p:cNvSpPr>
          <p:nvPr>
            <p:ph type="dt" idx="15"/>
          </p:nvPr>
        </p:nvSpPr>
        <p:spPr/>
        <p:txBody>
          <a:bodyPr/>
          <a:lstStyle/>
          <a:p>
            <a:r>
              <a:rPr lang="en-US"/>
              <a:t>July 2025</a:t>
            </a:r>
            <a:endParaRPr lang="en-GB" dirty="0"/>
          </a:p>
        </p:txBody>
      </p:sp>
      <p:graphicFrame>
        <p:nvGraphicFramePr>
          <p:cNvPr id="9" name="Table 8">
            <a:extLst>
              <a:ext uri="{FF2B5EF4-FFF2-40B4-BE49-F238E27FC236}">
                <a16:creationId xmlns:a16="http://schemas.microsoft.com/office/drawing/2014/main" id="{1A57CDCD-4D16-D0D8-CA20-DCE976D58E45}"/>
              </a:ext>
            </a:extLst>
          </p:cNvPr>
          <p:cNvGraphicFramePr>
            <a:graphicFrameLocks noGrp="1"/>
          </p:cNvGraphicFramePr>
          <p:nvPr>
            <p:extLst>
              <p:ext uri="{D42A27DB-BD31-4B8C-83A1-F6EECF244321}">
                <p14:modId xmlns:p14="http://schemas.microsoft.com/office/powerpoint/2010/main" val="2622283855"/>
              </p:ext>
            </p:extLst>
          </p:nvPr>
        </p:nvGraphicFramePr>
        <p:xfrm>
          <a:off x="623392" y="836712"/>
          <a:ext cx="11305256" cy="1386478"/>
        </p:xfrm>
        <a:graphic>
          <a:graphicData uri="http://schemas.openxmlformats.org/drawingml/2006/table">
            <a:tbl>
              <a:tblPr firstRow="1" firstCol="1" bandRow="1">
                <a:tableStyleId>{5C22544A-7EE6-4342-B048-85BDC9FD1C3A}</a:tableStyleId>
              </a:tblPr>
              <a:tblGrid>
                <a:gridCol w="5976664">
                  <a:extLst>
                    <a:ext uri="{9D8B030D-6E8A-4147-A177-3AD203B41FA5}">
                      <a16:colId xmlns:a16="http://schemas.microsoft.com/office/drawing/2014/main" val="921803251"/>
                    </a:ext>
                  </a:extLst>
                </a:gridCol>
                <a:gridCol w="5328592">
                  <a:extLst>
                    <a:ext uri="{9D8B030D-6E8A-4147-A177-3AD203B41FA5}">
                      <a16:colId xmlns:a16="http://schemas.microsoft.com/office/drawing/2014/main" val="1165253926"/>
                    </a:ext>
                  </a:extLst>
                </a:gridCol>
              </a:tblGrid>
              <a:tr h="203205">
                <a:tc>
                  <a:txBody>
                    <a:bodyPr/>
                    <a:lstStyle/>
                    <a:p>
                      <a:pPr marL="0" marR="0">
                        <a:lnSpc>
                          <a:spcPct val="107000"/>
                        </a:lnSpc>
                        <a:spcAft>
                          <a:spcPts val="800"/>
                        </a:spcAft>
                        <a:buNone/>
                      </a:pPr>
                      <a:r>
                        <a:rPr lang="en-US" sz="1600" dirty="0">
                          <a:effectLst/>
                        </a:rPr>
                        <a:t>Title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effectLst/>
                        </a:rPr>
                        <a:t>URL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957387180"/>
                  </a:ext>
                </a:extLst>
              </a:tr>
              <a:tr h="562383">
                <a:tc>
                  <a:txBody>
                    <a:bodyPr/>
                    <a:lstStyle/>
                    <a:p>
                      <a:pPr marL="0" marR="0">
                        <a:lnSpc>
                          <a:spcPct val="107000"/>
                        </a:lnSpc>
                        <a:spcAft>
                          <a:spcPts val="800"/>
                        </a:spcAft>
                        <a:buNone/>
                      </a:pPr>
                      <a:r>
                        <a:rPr lang="en-US" sz="1800" dirty="0">
                          <a:effectLst/>
                        </a:rPr>
                        <a:t>TG16me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https://mentor.ieee.org/802.15/dcn/25/15-25-0397-00-16me-tg16me-july-2025-closing-report.pptx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1987540"/>
                  </a:ext>
                </a:extLst>
              </a:tr>
              <a:tr h="576064">
                <a:tc>
                  <a:txBody>
                    <a:bodyPr/>
                    <a:lstStyle/>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IG NG-OWC Closing Report</a:t>
                      </a: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https://mentor.ieee.org/802.15/dcn/25/15-25-0399-00-07ma-ieee-802-15-ig-ng-owc-closing-report-july-2025.pptx</a:t>
                      </a:r>
                      <a:endParaRPr lang="en-US" sz="1600" kern="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861025991"/>
                  </a:ext>
                </a:extLst>
              </a:tr>
            </a:tbl>
          </a:graphicData>
        </a:graphic>
      </p:graphicFrame>
      <p:sp>
        <p:nvSpPr>
          <p:cNvPr id="10" name="Rectangle 1">
            <a:extLst>
              <a:ext uri="{FF2B5EF4-FFF2-40B4-BE49-F238E27FC236}">
                <a16:creationId xmlns:a16="http://schemas.microsoft.com/office/drawing/2014/main" id="{6E7ED23F-A04B-7D91-AED2-E226B7AAB04B}"/>
              </a:ext>
            </a:extLst>
          </p:cNvPr>
          <p:cNvSpPr>
            <a:spLocks noGrp="1" noChangeArrowheads="1"/>
          </p:cNvSpPr>
          <p:nvPr>
            <p:ph type="title"/>
          </p:nvPr>
        </p:nvSpPr>
        <p:spPr>
          <a:xfrm>
            <a:off x="1924931" y="187725"/>
            <a:ext cx="7341839" cy="4848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Subgroup Closing Reports</a:t>
            </a:r>
          </a:p>
        </p:txBody>
      </p:sp>
    </p:spTree>
    <p:extLst>
      <p:ext uri="{BB962C8B-B14F-4D97-AF65-F5344CB8AC3E}">
        <p14:creationId xmlns:p14="http://schemas.microsoft.com/office/powerpoint/2010/main" val="336001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lnSpcReduction="20000"/>
          </a:bodyPr>
          <a:lstStyle/>
          <a:p>
            <a:pPr marL="0" indent="0"/>
            <a:r>
              <a:rPr lang="en-US" dirty="0"/>
              <a:t>Wireless Specialty Networks Active standards:</a:t>
            </a:r>
          </a:p>
          <a:p>
            <a:pPr>
              <a:buFont typeface="Arial" panose="020B0604020202020204" pitchFamily="34" charset="0"/>
              <a:buChar char="•"/>
            </a:pPr>
            <a:r>
              <a:rPr lang="en-US" dirty="0"/>
              <a:t>802.15.3 - no active projects but a bunch of really cool stuff</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WG ballot </a:t>
            </a:r>
            <a:r>
              <a:rPr lang="en-US" dirty="0" err="1"/>
              <a:t>recirculations</a:t>
            </a:r>
            <a:endParaRPr lang="en-US" dirty="0"/>
          </a:p>
          <a:p>
            <a:pPr>
              <a:buFont typeface="Arial" panose="020B0604020202020204" pitchFamily="34" charset="0"/>
              <a:buChar char="•"/>
            </a:pPr>
            <a:r>
              <a:rPr lang="en-US" dirty="0"/>
              <a:t>802.15.7a Higher Rate, Longer Range Optical, in publication</a:t>
            </a:r>
          </a:p>
          <a:p>
            <a:pPr>
              <a:buFont typeface="Arial" panose="020B0604020202020204" pitchFamily="34" charset="0"/>
              <a:buChar char="•"/>
            </a:pPr>
            <a:r>
              <a:rPr lang="en-US" dirty="0"/>
              <a:t>802.15.9a KMP Transport, extensions to key management: Working group ballot</a:t>
            </a:r>
          </a:p>
          <a:p>
            <a:pPr>
              <a:buFont typeface="Arial" panose="020B0604020202020204" pitchFamily="34" charset="0"/>
              <a:buChar char="•"/>
            </a:pPr>
            <a:r>
              <a:rPr lang="en-US" dirty="0"/>
              <a:t>802.16t Extension to 802.16 for specific bands: approved (DONE!)</a:t>
            </a:r>
          </a:p>
          <a:p>
            <a:pPr>
              <a:buFont typeface="Arial" panose="020B0604020202020204" pitchFamily="34" charset="0"/>
              <a:buChar char="•"/>
            </a:pPr>
            <a:r>
              <a:rPr lang="en-US" dirty="0"/>
              <a:t>802.16.me  Revision of 802.16-2017 – first TG meeting</a:t>
            </a:r>
          </a:p>
          <a:p>
            <a:pPr>
              <a:buFont typeface="Arial" panose="020B0604020202020204" pitchFamily="34" charset="0"/>
              <a:buChar char="•"/>
            </a:pPr>
            <a:r>
              <a:rPr lang="en-US" dirty="0"/>
              <a:t>Interest Group Access:  Several technical concepts to be developed into potential new projects</a:t>
            </a:r>
          </a:p>
          <a:p>
            <a:pPr>
              <a:buFont typeface="Arial" panose="020B0604020202020204" pitchFamily="34" charset="0"/>
              <a:buChar char="•"/>
            </a:pPr>
            <a:r>
              <a:rPr lang="en-US" dirty="0"/>
              <a:t>Interest Group NG-OWC: the next generation for optical wireless communication</a:t>
            </a:r>
          </a:p>
          <a:p>
            <a:pPr>
              <a:buFont typeface="Arial" panose="020B0604020202020204" pitchFamily="34" charset="0"/>
              <a:buChar char="•"/>
            </a:pPr>
            <a:r>
              <a:rPr lang="en-US" dirty="0"/>
              <a:t>SC THz: discussing future THz communications with Terabit/second data rates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3F42-7CA6-7DC8-A3AD-15BDA5E40432}"/>
              </a:ext>
            </a:extLst>
          </p:cNvPr>
          <p:cNvSpPr>
            <a:spLocks noGrp="1"/>
          </p:cNvSpPr>
          <p:nvPr>
            <p:ph type="title"/>
          </p:nvPr>
        </p:nvSpPr>
        <p:spPr/>
        <p:txBody>
          <a:bodyPr/>
          <a:lstStyle/>
          <a:p>
            <a:r>
              <a:rPr lang="en-US" dirty="0"/>
              <a:t>Standing Committee, Maintenance</a:t>
            </a:r>
          </a:p>
        </p:txBody>
      </p:sp>
      <p:sp>
        <p:nvSpPr>
          <p:cNvPr id="3" name="Content Placeholder 2">
            <a:extLst>
              <a:ext uri="{FF2B5EF4-FFF2-40B4-BE49-F238E27FC236}">
                <a16:creationId xmlns:a16="http://schemas.microsoft.com/office/drawing/2014/main" id="{06AC7CB0-E8D0-902B-BDEF-A07FCDBA4D25}"/>
              </a:ext>
            </a:extLst>
          </p:cNvPr>
          <p:cNvSpPr>
            <a:spLocks noGrp="1"/>
          </p:cNvSpPr>
          <p:nvPr>
            <p:ph idx="1"/>
          </p:nvPr>
        </p:nvSpPr>
        <p:spPr/>
        <p:txBody>
          <a:bodyPr/>
          <a:lstStyle/>
          <a:p>
            <a:pPr>
              <a:buFont typeface="Arial" panose="020B0604020202020204" pitchFamily="34" charset="0"/>
              <a:buChar char="•"/>
            </a:pPr>
            <a:r>
              <a:rPr lang="en-US" dirty="0"/>
              <a:t>Maintains internal support documents such as WG Operations manual, editor’s guide, motion templates, checklists and supporting material</a:t>
            </a:r>
          </a:p>
          <a:p>
            <a:pPr>
              <a:buFont typeface="Arial" panose="020B0604020202020204" pitchFamily="34" charset="0"/>
              <a:buChar char="•"/>
            </a:pPr>
            <a:r>
              <a:rPr lang="en-US" dirty="0"/>
              <a:t>Maintains “bug list” for each standard as input to the revision projects</a:t>
            </a:r>
          </a:p>
          <a:p>
            <a:pPr>
              <a:buFont typeface="Arial" panose="020B0604020202020204" pitchFamily="34" charset="0"/>
              <a:buChar char="•"/>
            </a:pPr>
            <a:r>
              <a:rPr lang="en-US" dirty="0"/>
              <a:t>Reviews PARs and  provides comments for other WGs</a:t>
            </a:r>
          </a:p>
          <a:p>
            <a:pPr>
              <a:buFont typeface="Arial" panose="020B0604020202020204" pitchFamily="34" charset="0"/>
              <a:buChar char="•"/>
            </a:pPr>
            <a:r>
              <a:rPr lang="en-US" dirty="0"/>
              <a:t>Considers and responds to comments received on 802.15 PARs </a:t>
            </a:r>
          </a:p>
          <a:p>
            <a:pPr marL="0" indent="0"/>
            <a:endParaRPr lang="en-US" dirty="0"/>
          </a:p>
        </p:txBody>
      </p:sp>
      <p:sp>
        <p:nvSpPr>
          <p:cNvPr id="4" name="Slide Number Placeholder 3">
            <a:extLst>
              <a:ext uri="{FF2B5EF4-FFF2-40B4-BE49-F238E27FC236}">
                <a16:creationId xmlns:a16="http://schemas.microsoft.com/office/drawing/2014/main" id="{671B0DC9-178C-1236-2B72-A97BCAEB1B8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EC54B4-406F-22DA-2B54-39C248B77971}"/>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B6DD7B7-E9DA-9427-CDC9-BEE9E508A79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15451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recirculation</a:t>
            </a:r>
          </a:p>
          <a:p>
            <a:pPr>
              <a:buFont typeface="Arial" panose="020B0604020202020204" pitchFamily="34" charset="0"/>
              <a:buChar char="•"/>
            </a:pPr>
            <a:r>
              <a:rPr lang="en-US" dirty="0"/>
              <a:t>802.15.4ac Enhanced Privacy: Initial WG ballot </a:t>
            </a:r>
          </a:p>
          <a:p>
            <a:pPr>
              <a:buFont typeface="Arial" panose="020B0604020202020204" pitchFamily="34" charset="0"/>
              <a:buChar char="•"/>
            </a:pPr>
            <a:r>
              <a:rPr lang="en-US" dirty="0"/>
              <a:t>802.15.4ad Next Generation SUN PHYs:  Pre-draft, technical contributions and proposals</a:t>
            </a:r>
          </a:p>
          <a:p>
            <a:pPr>
              <a:buFont typeface="Arial" panose="020B0604020202020204" pitchFamily="34" charset="0"/>
              <a:buChar char="•"/>
            </a:pPr>
            <a:r>
              <a:rPr lang="en-US" dirty="0"/>
              <a:t>802.15.4ae ASCON light weight encryption extension for 802.15.4: draft in progress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Recirculation comment resolution in progress</a:t>
            </a:r>
          </a:p>
          <a:p>
            <a:pPr>
              <a:buFont typeface="Arial" panose="020B0604020202020204" pitchFamily="34" charset="0"/>
              <a:buChar char="•"/>
            </a:pPr>
            <a:r>
              <a:rPr lang="en-US" dirty="0"/>
              <a:t>Closing report:</a:t>
            </a:r>
          </a:p>
          <a:p>
            <a:pPr marL="400050" lvl="1" indent="0"/>
            <a:r>
              <a:rPr lang="en-US" kern="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https://mentor.ieee.org/802.15/dcn/25/15-25-0401-01-04ab-tg4ab-closing-report.pptx</a:t>
            </a:r>
            <a:endParaRPr lang="en-US" kern="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dirty="0"/>
          </a:p>
          <a:p>
            <a:pPr>
              <a:buFont typeface="Arial" panose="020B0604020202020204" pitchFamily="34" charset="0"/>
              <a:buChar char="•"/>
            </a:pPr>
            <a:r>
              <a:rPr lang="en-US" dirty="0"/>
              <a:t>Current status: in WG ballot comment resolution</a:t>
            </a:r>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July 2025</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3378812124"/>
              </p:ext>
            </p:extLst>
          </p:nvPr>
        </p:nvGraphicFramePr>
        <p:xfrm>
          <a:off x="6960096" y="1939767"/>
          <a:ext cx="4834976" cy="3079539"/>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March-Aug 2025  </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Sept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Oct  2025… </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that</a:t>
                      </a: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4449</TotalTime>
  <Words>1641</Words>
  <Application>Microsoft Office PowerPoint</Application>
  <PresentationFormat>Widescreen</PresentationFormat>
  <Paragraphs>298</Paragraphs>
  <Slides>21</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メイリオ</vt:lpstr>
      <vt:lpstr>ＭＳ Ｐゴシック</vt:lpstr>
      <vt:lpstr>Arial</vt:lpstr>
      <vt:lpstr>Calibri</vt:lpstr>
      <vt:lpstr>Times New Roman</vt:lpstr>
      <vt:lpstr>Wingdings</vt:lpstr>
      <vt:lpstr>Office Theme</vt:lpstr>
      <vt:lpstr>Document</vt:lpstr>
      <vt:lpstr>802.15 Liaison Report – July 2025</vt:lpstr>
      <vt:lpstr>Abstract</vt:lpstr>
      <vt:lpstr>Working Group 15 November Agenda</vt:lpstr>
      <vt:lpstr>Subgroup Closing Reports</vt:lpstr>
      <vt:lpstr>Subgroup Closing Reports</vt:lpstr>
      <vt:lpstr>802.15 Overview</vt:lpstr>
      <vt:lpstr>Standing Committee, Maintenance</vt:lpstr>
      <vt:lpstr>802.15.4 Projects</vt:lpstr>
      <vt:lpstr>802.15.4ab Next generation UWB: Amendment to IEEE Std 802.15.4-2024 (rev E)</vt:lpstr>
      <vt:lpstr>802.15.4ac Enhanced Privacy</vt:lpstr>
      <vt:lpstr>802.15.4ac Enhanced Privacy Timeline</vt:lpstr>
      <vt:lpstr>802.15.4ad Next Generation SUN PHYs</vt:lpstr>
      <vt:lpstr>802.15.4ad Timeline</vt:lpstr>
      <vt:lpstr>802.15.4ae (ASCON) ASCON light weight encryption extension for 802.15.4</vt:lpstr>
      <vt:lpstr>802.15.6ma </vt:lpstr>
      <vt:lpstr>PowerPoint Presentation</vt:lpstr>
      <vt:lpstr>802.15.9a KMP Transport</vt:lpstr>
      <vt:lpstr>IG Access</vt:lpstr>
      <vt:lpstr>TG16me Revision of 802.16-2017</vt:lpstr>
      <vt:lpstr>TG16me Revision Project Timeline</vt:lpstr>
      <vt:lpstr>Interest Group Next Generation Optical Wireless Communication (NG-OWC)</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34</cp:revision>
  <cp:lastPrinted>1601-01-01T00:00:00Z</cp:lastPrinted>
  <dcterms:created xsi:type="dcterms:W3CDTF">2014-04-14T10:59:07Z</dcterms:created>
  <dcterms:modified xsi:type="dcterms:W3CDTF">2025-07-31T20:17:20Z</dcterms:modified>
  <cp:category>Name, Affiliation</cp:category>
</cp:coreProperties>
</file>