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34" r:id="rId3"/>
    <p:sldId id="1089" r:id="rId4"/>
    <p:sldId id="1086" r:id="rId5"/>
    <p:sldId id="1093" r:id="rId6"/>
    <p:sldId id="1094" r:id="rId7"/>
    <p:sldId id="1091" r:id="rId8"/>
    <p:sldId id="1092" r:id="rId9"/>
    <p:sldId id="1096" r:id="rId10"/>
    <p:sldId id="1097" r:id="rId11"/>
    <p:sldId id="1038" r:id="rId12"/>
    <p:sldId id="1011" r:id="rId13"/>
    <p:sldId id="1085" r:id="rId14"/>
    <p:sldId id="1099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6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7" autoAdjust="0"/>
    <p:restoredTop sz="78937" autoAdjust="0"/>
  </p:normalViewPr>
  <p:slideViewPr>
    <p:cSldViewPr>
      <p:cViewPr varScale="1">
        <p:scale>
          <a:sx n="87" d="100"/>
          <a:sy n="87" d="100"/>
        </p:scale>
        <p:origin x="2226" y="84"/>
      </p:cViewPr>
      <p:guideLst>
        <p:guide orient="horz" pos="3264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08994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3507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5268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2529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9184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3697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9937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2802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8538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05614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3100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Insik Jung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</a:t>
            </a: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/1396</a:t>
            </a:r>
            <a:r>
              <a:rPr kumimoji="0" lang="en-US" altLang="ko-KR" sz="1800" b="1" dirty="0">
                <a:cs typeface="Arial" charset="0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4E4E4B-8C6D-A5CC-973C-D6AC451AEDE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00488" y="63500"/>
            <a:ext cx="1377950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ko-KR" altLang="en-US" sz="1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LGE Internal Use Only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>
                <a:solidFill>
                  <a:schemeClr val="tx1"/>
                </a:solidFill>
                <a:ea typeface="굴림" panose="020B0600000101010101" pitchFamily="50" charset="-127"/>
              </a:rPr>
              <a:t>Overhearing Failure Handling for CoBF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2025-xx-xx</a:t>
            </a:r>
            <a:endParaRPr lang="en-US" altLang="ko-KR" sz="2000" b="0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32706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Option 2. Using Co-BF Invite &amp; Response 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/>
              <a:t>Example of the advanced recovery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cxnSp>
        <p:nvCxnSpPr>
          <p:cNvPr id="33" name="직선 화살표 연결선 32"/>
          <p:cNvCxnSpPr/>
          <p:nvPr/>
        </p:nvCxnSpPr>
        <p:spPr bwMode="auto">
          <a:xfrm>
            <a:off x="1557229" y="2982058"/>
            <a:ext cx="69009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1557229" y="3837932"/>
            <a:ext cx="69009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직사각형 34"/>
          <p:cNvSpPr/>
          <p:nvPr/>
        </p:nvSpPr>
        <p:spPr bwMode="auto">
          <a:xfrm>
            <a:off x="2037024" y="2760874"/>
            <a:ext cx="1199982" cy="574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>
                <a:solidFill>
                  <a:schemeClr val="tx1"/>
                </a:solidFill>
                <a:latin typeface="Times New Roman" pitchFamily="18" charset="0"/>
              </a:rPr>
              <a:t>Co-BF Invite</a:t>
            </a: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258301" y="2797392"/>
            <a:ext cx="10067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400"/>
              <a:t>Sharing AP</a:t>
            </a:r>
            <a:endParaRPr kumimoji="0" lang="ko-KR" altLang="en-US" sz="1400"/>
          </a:p>
        </p:txBody>
      </p:sp>
      <p:sp>
        <p:nvSpPr>
          <p:cNvPr id="37" name="직사각형 36"/>
          <p:cNvSpPr/>
          <p:nvPr/>
        </p:nvSpPr>
        <p:spPr>
          <a:xfrm>
            <a:off x="339997" y="3626834"/>
            <a:ext cx="9474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400"/>
              <a:t>Shared AP</a:t>
            </a:r>
            <a:endParaRPr kumimoji="0" lang="ko-KR" altLang="en-US" sz="1400"/>
          </a:p>
        </p:txBody>
      </p:sp>
      <p:sp>
        <p:nvSpPr>
          <p:cNvPr id="49" name="직사각형 48"/>
          <p:cNvSpPr/>
          <p:nvPr/>
        </p:nvSpPr>
        <p:spPr bwMode="auto">
          <a:xfrm>
            <a:off x="3484910" y="3550453"/>
            <a:ext cx="1199982" cy="574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>
                <a:solidFill>
                  <a:schemeClr val="tx1"/>
                </a:solidFill>
                <a:latin typeface="Times New Roman" pitchFamily="18" charset="0"/>
              </a:rPr>
              <a:t>Co-BF Rejection</a:t>
            </a: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5" name="직선 화살표 연결선 54"/>
          <p:cNvCxnSpPr/>
          <p:nvPr/>
        </p:nvCxnSpPr>
        <p:spPr bwMode="auto">
          <a:xfrm>
            <a:off x="1557229" y="4970800"/>
            <a:ext cx="69009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>
            <a:off x="1557229" y="5697679"/>
            <a:ext cx="69009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2037024" y="4749616"/>
            <a:ext cx="1199982" cy="574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>
                <a:solidFill>
                  <a:schemeClr val="tx1"/>
                </a:solidFill>
                <a:latin typeface="Times New Roman" pitchFamily="18" charset="0"/>
              </a:rPr>
              <a:t>Co-BF Invite</a:t>
            </a: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58301" y="4786134"/>
            <a:ext cx="10067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400"/>
              <a:t>Sharing AP</a:t>
            </a:r>
            <a:endParaRPr kumimoji="0" lang="ko-KR" altLang="en-US" sz="1400"/>
          </a:p>
        </p:txBody>
      </p:sp>
      <p:sp>
        <p:nvSpPr>
          <p:cNvPr id="59" name="직사각형 58"/>
          <p:cNvSpPr/>
          <p:nvPr/>
        </p:nvSpPr>
        <p:spPr>
          <a:xfrm>
            <a:off x="339997" y="5486581"/>
            <a:ext cx="9474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400"/>
              <a:t>Shared AP</a:t>
            </a:r>
            <a:endParaRPr kumimoji="0" lang="ko-KR" altLang="en-US" sz="1400"/>
          </a:p>
        </p:txBody>
      </p:sp>
      <p:sp>
        <p:nvSpPr>
          <p:cNvPr id="60" name="직사각형 59"/>
          <p:cNvSpPr/>
          <p:nvPr/>
        </p:nvSpPr>
        <p:spPr bwMode="auto">
          <a:xfrm>
            <a:off x="3484910" y="5410200"/>
            <a:ext cx="1199982" cy="574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>
                <a:solidFill>
                  <a:schemeClr val="tx1"/>
                </a:solidFill>
                <a:latin typeface="Times New Roman" pitchFamily="18" charset="0"/>
              </a:rPr>
              <a:t>Co-BF Acceptance</a:t>
            </a: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6651889" y="4666251"/>
            <a:ext cx="1199982" cy="574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>
                <a:solidFill>
                  <a:schemeClr val="tx1"/>
                </a:solidFill>
                <a:latin typeface="Times New Roman" pitchFamily="18" charset="0"/>
              </a:rPr>
              <a:t>Co-BF PPDU</a:t>
            </a: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6651889" y="5510636"/>
            <a:ext cx="1199982" cy="574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>
                <a:solidFill>
                  <a:schemeClr val="tx1"/>
                </a:solidFill>
                <a:latin typeface="Times New Roman" pitchFamily="18" charset="0"/>
              </a:rPr>
              <a:t>Co-BF PPDU</a:t>
            </a: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4996941" y="4655742"/>
            <a:ext cx="1199982" cy="57495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>
                <a:solidFill>
                  <a:schemeClr val="tx1"/>
                </a:solidFill>
                <a:latin typeface="Times New Roman" pitchFamily="18" charset="0"/>
              </a:rPr>
              <a:t>Co-BF Sync</a:t>
            </a:r>
            <a:endParaRPr kumimoji="0" lang="ko-KR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직사각형 63"/>
          <p:cNvSpPr/>
          <p:nvPr/>
        </p:nvSpPr>
        <p:spPr bwMode="auto">
          <a:xfrm>
            <a:off x="3062042" y="2792471"/>
            <a:ext cx="76200" cy="176887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1233878" y="2164337"/>
            <a:ext cx="56573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ko-KR" sz="1400"/>
              <a:t>-Select STA 1 and 3 for TX (Chosen under overhearing status unknown)</a:t>
            </a:r>
          </a:p>
          <a:p>
            <a:r>
              <a:rPr kumimoji="0" lang="en-US" altLang="ko-KR" sz="1400"/>
              <a:t>-Notify overhearing failure from STA 5,6 </a:t>
            </a:r>
            <a:endParaRPr kumimoji="0" lang="ko-KR" altLang="en-US" sz="1400"/>
          </a:p>
        </p:txBody>
      </p:sp>
      <p:cxnSp>
        <p:nvCxnSpPr>
          <p:cNvPr id="66" name="직선 연결선 65"/>
          <p:cNvCxnSpPr/>
          <p:nvPr/>
        </p:nvCxnSpPr>
        <p:spPr bwMode="auto">
          <a:xfrm flipH="1" flipV="1">
            <a:off x="1692549" y="2641962"/>
            <a:ext cx="1361237" cy="2406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8" name="직사각형 67"/>
          <p:cNvSpPr/>
          <p:nvPr/>
        </p:nvSpPr>
        <p:spPr>
          <a:xfrm rot="5400000">
            <a:off x="1515678" y="4623585"/>
            <a:ext cx="489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sz="4400"/>
              <a:t>~</a:t>
            </a:r>
            <a:endParaRPr lang="ko-KR" altLang="en-US" sz="4400"/>
          </a:p>
        </p:txBody>
      </p:sp>
      <p:sp>
        <p:nvSpPr>
          <p:cNvPr id="69" name="직사각형 68"/>
          <p:cNvSpPr/>
          <p:nvPr/>
        </p:nvSpPr>
        <p:spPr>
          <a:xfrm rot="5400000">
            <a:off x="1643640" y="4623586"/>
            <a:ext cx="489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sz="4400"/>
              <a:t>~</a:t>
            </a:r>
            <a:endParaRPr lang="ko-KR" altLang="en-US" sz="4400"/>
          </a:p>
        </p:txBody>
      </p:sp>
      <p:sp>
        <p:nvSpPr>
          <p:cNvPr id="70" name="직사각형 69"/>
          <p:cNvSpPr/>
          <p:nvPr/>
        </p:nvSpPr>
        <p:spPr>
          <a:xfrm rot="5400000">
            <a:off x="1515678" y="5293563"/>
            <a:ext cx="489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sz="4400"/>
              <a:t>~</a:t>
            </a:r>
            <a:endParaRPr lang="ko-KR" altLang="en-US" sz="4400"/>
          </a:p>
        </p:txBody>
      </p:sp>
      <p:sp>
        <p:nvSpPr>
          <p:cNvPr id="71" name="직사각형 70"/>
          <p:cNvSpPr/>
          <p:nvPr/>
        </p:nvSpPr>
        <p:spPr>
          <a:xfrm rot="5400000">
            <a:off x="1654436" y="5293564"/>
            <a:ext cx="489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sz="4400"/>
              <a:t>~</a:t>
            </a:r>
            <a:endParaRPr lang="ko-KR" altLang="en-US" sz="4400"/>
          </a:p>
        </p:txBody>
      </p:sp>
      <p:sp>
        <p:nvSpPr>
          <p:cNvPr id="75" name="직사각형 74"/>
          <p:cNvSpPr/>
          <p:nvPr/>
        </p:nvSpPr>
        <p:spPr bwMode="auto">
          <a:xfrm>
            <a:off x="4466228" y="3665124"/>
            <a:ext cx="76200" cy="176887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직선 연결선 75"/>
          <p:cNvCxnSpPr/>
          <p:nvPr/>
        </p:nvCxnSpPr>
        <p:spPr bwMode="auto">
          <a:xfrm flipV="1">
            <a:off x="4542428" y="3414571"/>
            <a:ext cx="379847" cy="3198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8" name="직사각형 77"/>
          <p:cNvSpPr/>
          <p:nvPr/>
        </p:nvSpPr>
        <p:spPr>
          <a:xfrm>
            <a:off x="4823706" y="3109087"/>
            <a:ext cx="41757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ko-KR" sz="1400"/>
              <a:t>Notify overhearing failure from STA 1,2</a:t>
            </a:r>
            <a:endParaRPr kumimoji="0" lang="ko-KR" altLang="en-US" sz="1400"/>
          </a:p>
        </p:txBody>
      </p:sp>
      <p:sp>
        <p:nvSpPr>
          <p:cNvPr id="80" name="직사각형 79"/>
          <p:cNvSpPr/>
          <p:nvPr/>
        </p:nvSpPr>
        <p:spPr bwMode="auto">
          <a:xfrm>
            <a:off x="2985842" y="4786134"/>
            <a:ext cx="76200" cy="176887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1530864" y="4139625"/>
            <a:ext cx="60129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ko-KR" sz="1400"/>
              <a:t>-Select STA 3, and 4 (1,2 are excluded by previous Rejection frame)</a:t>
            </a:r>
          </a:p>
          <a:p>
            <a:r>
              <a:rPr kumimoji="0" lang="en-US" altLang="ko-KR" sz="1400"/>
              <a:t>- Notify overhearing failure from STA 5,6 (can be reserved)</a:t>
            </a:r>
          </a:p>
        </p:txBody>
      </p:sp>
      <p:cxnSp>
        <p:nvCxnSpPr>
          <p:cNvPr id="82" name="직선 연결선 81"/>
          <p:cNvCxnSpPr/>
          <p:nvPr/>
        </p:nvCxnSpPr>
        <p:spPr bwMode="auto">
          <a:xfrm flipV="1">
            <a:off x="3068837" y="4725891"/>
            <a:ext cx="542407" cy="1740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3" name="직사각형 82"/>
          <p:cNvSpPr/>
          <p:nvPr/>
        </p:nvSpPr>
        <p:spPr bwMode="auto">
          <a:xfrm>
            <a:off x="4568076" y="5730341"/>
            <a:ext cx="76200" cy="176887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4" name="직선 연결선 83"/>
          <p:cNvCxnSpPr/>
          <p:nvPr/>
        </p:nvCxnSpPr>
        <p:spPr bwMode="auto">
          <a:xfrm flipH="1">
            <a:off x="4003552" y="5895083"/>
            <a:ext cx="564524" cy="21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6" name="직사각형 85"/>
          <p:cNvSpPr/>
          <p:nvPr/>
        </p:nvSpPr>
        <p:spPr>
          <a:xfrm>
            <a:off x="3068837" y="6017127"/>
            <a:ext cx="48935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altLang="ko-KR" sz="1400"/>
              <a:t>-Select STA 7,8 (5,6 are excluded by previous Invite frames)</a:t>
            </a:r>
          </a:p>
          <a:p>
            <a:r>
              <a:rPr kumimoji="0" lang="en-US" altLang="ko-KR" sz="1400"/>
              <a:t>-Notify overhearing failure from STA 1,2 (can be reserved)</a:t>
            </a:r>
          </a:p>
        </p:txBody>
      </p:sp>
    </p:spTree>
    <p:extLst>
      <p:ext uri="{BB962C8B-B14F-4D97-AF65-F5344CB8AC3E}">
        <p14:creationId xmlns:p14="http://schemas.microsoft.com/office/powerpoint/2010/main" val="605501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/>
              <a:t>We have proposed several overhearing handling method for Co-BF</a:t>
            </a:r>
          </a:p>
          <a:p>
            <a:r>
              <a:rPr lang="en-US" altLang="ko-KR"/>
              <a:t>There are two possible options as follows</a:t>
            </a:r>
          </a:p>
          <a:p>
            <a:pPr lvl="1"/>
            <a:r>
              <a:rPr lang="en-US" altLang="ko-KR"/>
              <a:t>New Action Frame</a:t>
            </a:r>
          </a:p>
          <a:p>
            <a:pPr lvl="1"/>
            <a:r>
              <a:rPr lang="en-US" altLang="ko-KR"/>
              <a:t>Using Co-BF Invite &amp; Response</a:t>
            </a:r>
          </a:p>
          <a:p>
            <a:pPr lvl="2"/>
            <a:r>
              <a:rPr lang="en-US" altLang="ko-KR"/>
              <a:t>We prefer this option for the simplicity by reusing existing container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9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dirty="0"/>
              <a:t>[1] Co-BF CSI Feedback Discussions, Samsung</a:t>
            </a:r>
          </a:p>
          <a:p>
            <a:pPr marL="0" indent="0">
              <a:buNone/>
            </a:pPr>
            <a:r>
              <a:rPr lang="en-US" altLang="ko-KR" sz="2000" b="0" dirty="0"/>
              <a:t>[2</a:t>
            </a:r>
            <a:r>
              <a:rPr lang="en-US" altLang="ko-KR" sz="2000" b="0"/>
              <a:t>] Information </a:t>
            </a:r>
            <a:r>
              <a:rPr lang="en-US" altLang="ko-KR" sz="2000" b="0" dirty="0"/>
              <a:t>Exchange between CBF Aps, Intel</a:t>
            </a:r>
          </a:p>
          <a:p>
            <a:pPr marL="0" indent="0">
              <a:buNone/>
            </a:pPr>
            <a:r>
              <a:rPr lang="en-US" altLang="ko-KR" sz="2000" b="0" dirty="0"/>
              <a:t>[3] 11-25-0362-00, Improvement on Co-BF Sounding, OPPO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 include following to the 11bn?</a:t>
            </a:r>
            <a:endParaRPr lang="en-US" altLang="ko-KR" sz="1600"/>
          </a:p>
          <a:p>
            <a:pPr lvl="1"/>
            <a:r>
              <a:rPr lang="en-US" altLang="ko-KR"/>
              <a:t> An AP delivers information to another AP to notify that channel state information (CSI) feedback of cross BSS or joint sounding transmitted by the another AP’s associated STA(s) during the UHR Co-BF sounding performed between the APs was failed to be received correctly</a:t>
            </a:r>
          </a:p>
          <a:p>
            <a:pPr lvl="2"/>
            <a:r>
              <a:rPr lang="en-US" altLang="ko-KR"/>
              <a:t>When and how to deliver the information is TBD</a:t>
            </a:r>
          </a:p>
          <a:p>
            <a:pPr lvl="2"/>
            <a:r>
              <a:rPr lang="en-US" altLang="ko-KR"/>
              <a:t>The information may include the followings</a:t>
            </a:r>
          </a:p>
          <a:p>
            <a:pPr lvl="3"/>
            <a:r>
              <a:rPr lang="en-US" altLang="ko-KR"/>
              <a:t>1bit indication to inform of the failure of at least one cross-BSS/joint CSI acquisition</a:t>
            </a:r>
          </a:p>
          <a:p>
            <a:pPr lvl="3"/>
            <a:r>
              <a:rPr lang="en-US" altLang="ko-KR"/>
              <a:t>11bits STA-ID(s) to inform of which STA’s cross-BSS/joint CSI was failed to be received correctly</a:t>
            </a:r>
          </a:p>
          <a:p>
            <a:pPr lvl="4"/>
            <a:r>
              <a:rPr lang="en-US" altLang="ko-KR"/>
              <a:t>Information for STA-ID(s) can be alternatively delivered by n bits bitmap to reduce the signaling overhead (ordering is TBD) </a:t>
            </a:r>
          </a:p>
          <a:p>
            <a:r>
              <a:rPr lang="en-US" altLang="ko-KR"/>
              <a:t>Y/N/A: //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May 2025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61955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 include following to the 11bn?</a:t>
            </a:r>
            <a:endParaRPr lang="en-US" altLang="ko-KR" sz="1600"/>
          </a:p>
          <a:p>
            <a:pPr lvl="1"/>
            <a:r>
              <a:rPr lang="en-US" altLang="ko-KR"/>
              <a:t>Co-BF Invite and Response (Acceptance and Rejection) frames include information to notify that channel state information (CSI) feedback of the preceding cross-BSS or joint sounding was failed to be received correctly</a:t>
            </a:r>
          </a:p>
          <a:p>
            <a:endParaRPr lang="en-US" altLang="ko-KR"/>
          </a:p>
          <a:p>
            <a:r>
              <a:rPr lang="en-US" altLang="ko-KR"/>
              <a:t>Y/N/A: //</a:t>
            </a:r>
          </a:p>
          <a:p>
            <a:endParaRPr lang="en-US" altLang="ko-KR" sz="2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May 2025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620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/>
              <a:t>For Co-BF sounding, each AP needs to overhear the CSI report from another BSS</a:t>
            </a:r>
          </a:p>
          <a:p>
            <a:r>
              <a:rPr lang="en-US" altLang="ko-KR"/>
              <a:t>If the overhearing fails, Co-BF data transmission also fails because the AP can’t generate the OBSS null precoding matrix</a:t>
            </a:r>
          </a:p>
          <a:p>
            <a:r>
              <a:rPr lang="en-US" altLang="ko-KR"/>
              <a:t>In this contribution, we propose several methods to handle the overhearing failure issue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Problem Statement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/>
              <a:t>CSI overhearing is essential procedure for each AP to conduct the null precoding scheme.</a:t>
            </a:r>
          </a:p>
          <a:p>
            <a:r>
              <a:rPr lang="en-US" altLang="ko-KR"/>
              <a:t>However, an AP can’t notice the another AP’s failure of the CSI overhearing.</a:t>
            </a:r>
          </a:p>
          <a:p>
            <a:r>
              <a:rPr lang="en-US" altLang="ko-KR"/>
              <a:t>Thus, an AP may initiate Co-BF transmission by transmitting the Co-BF invite frame, which might be a waste of wireless medium. </a:t>
            </a:r>
          </a:p>
          <a:p>
            <a:r>
              <a:rPr lang="en-US" altLang="ko-KR"/>
              <a:t>We propose to notify the overhearing failure to another AP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0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Option 1. New Action Frame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z="2000"/>
              <a:t>After Cross/Joint sounding procedure, an AP delivers the overhearing failure information to another AP [1-3] </a:t>
            </a:r>
          </a:p>
          <a:p>
            <a:pPr lvl="1"/>
            <a:r>
              <a:rPr lang="en-US" altLang="ko-KR" sz="1800"/>
              <a:t>We may need to define a new action frame </a:t>
            </a:r>
          </a:p>
          <a:p>
            <a:r>
              <a:rPr lang="en-US" altLang="ko-KR" sz="2000"/>
              <a:t>‘Overhearing Failure’ frame can be transmitted to each other if overhearing failed in cross-BSS/joint sounding sequences</a:t>
            </a:r>
          </a:p>
          <a:p>
            <a:pPr lvl="1"/>
            <a:r>
              <a:rPr lang="en-US" altLang="ko-KR" sz="1800"/>
              <a:t>It include 1-bit failure indication and may convey failed STA-ID(s) </a:t>
            </a:r>
          </a:p>
          <a:p>
            <a:pPr lvl="1"/>
            <a:r>
              <a:rPr lang="en-US" altLang="ko-KR" sz="1800"/>
              <a:t>It can be transmitted right after finishing overall Co-BF Sounding Procedure</a:t>
            </a:r>
          </a:p>
          <a:p>
            <a:pPr lvl="1"/>
            <a:r>
              <a:rPr lang="en-US" altLang="ko-KR" sz="1800"/>
              <a:t>Or, it can be transmitted right after the overhearing failed Cross-BSS/joint sounding sequence</a:t>
            </a:r>
          </a:p>
          <a:p>
            <a:pPr lvl="1"/>
            <a:endParaRPr lang="en-US" altLang="ko-KR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>
            <a:off x="1557229" y="5347069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직선 화살표 연결선 7"/>
          <p:cNvCxnSpPr/>
          <p:nvPr/>
        </p:nvCxnSpPr>
        <p:spPr bwMode="auto">
          <a:xfrm>
            <a:off x="1557229" y="6109069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1852875" y="5105400"/>
            <a:ext cx="1925376" cy="1295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Co-BF Sounding Procedure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(Overhearing failure frame might be present inside)</a:t>
            </a:r>
            <a:endParaRPr kumimoji="0" lang="ko-KR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6200" y="5162403"/>
            <a:ext cx="137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Initiating AP</a:t>
            </a:r>
            <a:endParaRPr kumimoji="0" lang="ko-KR" altLang="en-US" sz="1800"/>
          </a:p>
        </p:txBody>
      </p:sp>
      <p:sp>
        <p:nvSpPr>
          <p:cNvPr id="11" name="직사각형 10"/>
          <p:cNvSpPr/>
          <p:nvPr/>
        </p:nvSpPr>
        <p:spPr>
          <a:xfrm>
            <a:off x="0" y="5897971"/>
            <a:ext cx="1627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Responding AP</a:t>
            </a:r>
            <a:endParaRPr kumimoji="0" lang="ko-KR" altLang="en-US" sz="1800"/>
          </a:p>
        </p:txBody>
      </p:sp>
      <p:sp>
        <p:nvSpPr>
          <p:cNvPr id="12" name="직사각형 11"/>
          <p:cNvSpPr/>
          <p:nvPr/>
        </p:nvSpPr>
        <p:spPr bwMode="auto">
          <a:xfrm>
            <a:off x="4199215" y="5835134"/>
            <a:ext cx="1363385" cy="565666"/>
          </a:xfrm>
          <a:prstGeom prst="rect">
            <a:avLst/>
          </a:prstGeom>
          <a:ln>
            <a:prstDash val="dash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Overhearing failure</a:t>
            </a:r>
            <a:endParaRPr kumimoji="0" lang="ko-KR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직선 화살표 연결선 14"/>
          <p:cNvCxnSpPr>
            <a:stCxn id="12" idx="0"/>
          </p:cNvCxnSpPr>
          <p:nvPr/>
        </p:nvCxnSpPr>
        <p:spPr bwMode="auto">
          <a:xfrm flipH="1" flipV="1">
            <a:off x="4875213" y="5347069"/>
            <a:ext cx="5695" cy="488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직사각형 15"/>
          <p:cNvSpPr/>
          <p:nvPr/>
        </p:nvSpPr>
        <p:spPr bwMode="auto">
          <a:xfrm>
            <a:off x="5977870" y="5028418"/>
            <a:ext cx="1363385" cy="565666"/>
          </a:xfrm>
          <a:prstGeom prst="rect">
            <a:avLst/>
          </a:prstGeom>
          <a:ln>
            <a:prstDash val="dash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Overhearing failure</a:t>
            </a:r>
            <a:endParaRPr kumimoji="0" lang="ko-KR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직선 화살표 연결선 16"/>
          <p:cNvCxnSpPr/>
          <p:nvPr/>
        </p:nvCxnSpPr>
        <p:spPr bwMode="auto">
          <a:xfrm flipH="1">
            <a:off x="6659562" y="5603295"/>
            <a:ext cx="5696" cy="514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3028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Option 1. New Action Frame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z="2000"/>
              <a:t>After noticing the overhearing failure, following recovery mechanisms can be considered</a:t>
            </a:r>
          </a:p>
          <a:p>
            <a:pPr lvl="1"/>
            <a:r>
              <a:rPr lang="en-US" altLang="ko-KR" sz="1800"/>
              <a:t>The initiating AP may repeat part of the cross/joint sounding procedure to recover the overhearing failure</a:t>
            </a:r>
          </a:p>
          <a:p>
            <a:pPr lvl="2"/>
            <a:r>
              <a:rPr lang="en-US" altLang="ko-KR" sz="1600"/>
              <a:t>For this, BFRP may set more robust MCS/Nss for the CSI-FB than before </a:t>
            </a:r>
          </a:p>
          <a:p>
            <a:pPr lvl="2"/>
            <a:r>
              <a:rPr lang="en-US" altLang="ko-KR" sz="1600"/>
              <a:t>NDPA and NDP can be omitted to save the wireless medium</a:t>
            </a:r>
          </a:p>
          <a:p>
            <a:pPr lvl="1"/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>
            <a:off x="2080456" y="4537502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직선 화살표 연결선 7"/>
          <p:cNvCxnSpPr/>
          <p:nvPr/>
        </p:nvCxnSpPr>
        <p:spPr bwMode="auto">
          <a:xfrm>
            <a:off x="2080456" y="4994702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2260736" y="4306209"/>
            <a:ext cx="1234291" cy="486964"/>
          </a:xfrm>
          <a:prstGeom prst="rect">
            <a:avLst/>
          </a:prstGeom>
          <a:ln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Overhearing failure</a:t>
            </a:r>
            <a:endParaRPr kumimoji="0" lang="ko-KR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63643" y="4352836"/>
            <a:ext cx="12425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600"/>
              <a:t>Initiating AP</a:t>
            </a:r>
            <a:endParaRPr kumimoji="0" lang="ko-KR" altLang="en-US" sz="1600"/>
          </a:p>
        </p:txBody>
      </p:sp>
      <p:sp>
        <p:nvSpPr>
          <p:cNvPr id="11" name="직사각형 10"/>
          <p:cNvSpPr/>
          <p:nvPr/>
        </p:nvSpPr>
        <p:spPr>
          <a:xfrm>
            <a:off x="603473" y="4815166"/>
            <a:ext cx="14669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600"/>
              <a:t>Responding AP</a:t>
            </a:r>
            <a:endParaRPr kumimoji="0" lang="ko-KR" altLang="en-US" sz="1600"/>
          </a:p>
        </p:txBody>
      </p:sp>
      <p:cxnSp>
        <p:nvCxnSpPr>
          <p:cNvPr id="14" name="직선 화살표 연결선 13"/>
          <p:cNvCxnSpPr/>
          <p:nvPr/>
        </p:nvCxnSpPr>
        <p:spPr bwMode="auto">
          <a:xfrm flipH="1">
            <a:off x="2858628" y="4795373"/>
            <a:ext cx="1" cy="2290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직선 화살표 연결선 17"/>
          <p:cNvCxnSpPr/>
          <p:nvPr/>
        </p:nvCxnSpPr>
        <p:spPr bwMode="auto">
          <a:xfrm>
            <a:off x="2080456" y="5451902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2080456" y="5909102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직사각형 19"/>
          <p:cNvSpPr/>
          <p:nvPr/>
        </p:nvSpPr>
        <p:spPr>
          <a:xfrm>
            <a:off x="112215" y="5277496"/>
            <a:ext cx="23453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600"/>
              <a:t>STA 1</a:t>
            </a:r>
          </a:p>
          <a:p>
            <a:pPr algn="ctr"/>
            <a:r>
              <a:rPr kumimoji="0" lang="en-US" altLang="ko-KR" sz="1600"/>
              <a:t>(assoc. with Initiating AP)</a:t>
            </a:r>
            <a:endParaRPr kumimoji="0" lang="ko-KR" altLang="en-US" sz="1600"/>
          </a:p>
        </p:txBody>
      </p:sp>
      <p:sp>
        <p:nvSpPr>
          <p:cNvPr id="21" name="직사각형 20"/>
          <p:cNvSpPr/>
          <p:nvPr/>
        </p:nvSpPr>
        <p:spPr>
          <a:xfrm>
            <a:off x="0" y="5739825"/>
            <a:ext cx="25698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600"/>
              <a:t>STA 2</a:t>
            </a:r>
          </a:p>
          <a:p>
            <a:pPr algn="ctr"/>
            <a:r>
              <a:rPr kumimoji="0" lang="en-US" altLang="ko-KR" sz="1600"/>
              <a:t>(assoc. with Responding AP)</a:t>
            </a:r>
            <a:endParaRPr kumimoji="0" lang="ko-KR" altLang="en-US" sz="1600"/>
          </a:p>
        </p:txBody>
      </p:sp>
      <p:sp>
        <p:nvSpPr>
          <p:cNvPr id="22" name="직사각형 21"/>
          <p:cNvSpPr/>
          <p:nvPr/>
        </p:nvSpPr>
        <p:spPr bwMode="auto">
          <a:xfrm>
            <a:off x="4018253" y="4746277"/>
            <a:ext cx="724846" cy="486964"/>
          </a:xfrm>
          <a:prstGeom prst="rect">
            <a:avLst/>
          </a:prstGeom>
          <a:ln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kumimoji="0" lang="ko-KR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19227" y="4044047"/>
            <a:ext cx="22792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/>
              <a:t>*this approach can also be applied to joint sounding case</a:t>
            </a:r>
            <a:endParaRPr lang="ko-KR" altLang="en-US" sz="1100"/>
          </a:p>
        </p:txBody>
      </p:sp>
      <p:sp>
        <p:nvSpPr>
          <p:cNvPr id="24" name="직사각형 23"/>
          <p:cNvSpPr/>
          <p:nvPr/>
        </p:nvSpPr>
        <p:spPr bwMode="auto">
          <a:xfrm>
            <a:off x="5047866" y="4224504"/>
            <a:ext cx="724846" cy="486964"/>
          </a:xfrm>
          <a:prstGeom prst="rect">
            <a:avLst/>
          </a:prstGeom>
          <a:ln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kumimoji="0" lang="ko-KR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7107092" y="5661774"/>
            <a:ext cx="895823" cy="486964"/>
          </a:xfrm>
          <a:prstGeom prst="rect">
            <a:avLst/>
          </a:prstGeom>
          <a:ln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CSI FB</a:t>
            </a:r>
            <a:endParaRPr kumimoji="0" lang="ko-KR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6077479" y="4746277"/>
            <a:ext cx="724846" cy="486964"/>
          </a:xfrm>
          <a:prstGeom prst="rect">
            <a:avLst/>
          </a:prstGeom>
          <a:ln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BFRP</a:t>
            </a:r>
            <a:endParaRPr kumimoji="0" lang="ko-KR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28" name="직선 화살표 연결선 27"/>
          <p:cNvCxnSpPr/>
          <p:nvPr/>
        </p:nvCxnSpPr>
        <p:spPr bwMode="auto">
          <a:xfrm flipH="1">
            <a:off x="4380677" y="5242031"/>
            <a:ext cx="1" cy="6668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>
            <a:stCxn id="22" idx="0"/>
          </p:cNvCxnSpPr>
          <p:nvPr/>
        </p:nvCxnSpPr>
        <p:spPr bwMode="auto">
          <a:xfrm flipV="1">
            <a:off x="4380676" y="4537501"/>
            <a:ext cx="0" cy="2087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 flipH="1">
            <a:off x="6427257" y="5220470"/>
            <a:ext cx="1" cy="6883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직선 화살표 연결선 35"/>
          <p:cNvCxnSpPr/>
          <p:nvPr/>
        </p:nvCxnSpPr>
        <p:spPr bwMode="auto">
          <a:xfrm flipV="1">
            <a:off x="7438288" y="5008610"/>
            <a:ext cx="1" cy="653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직선 화살표 연결선 38"/>
          <p:cNvCxnSpPr/>
          <p:nvPr/>
        </p:nvCxnSpPr>
        <p:spPr bwMode="auto">
          <a:xfrm flipV="1">
            <a:off x="7720601" y="4575517"/>
            <a:ext cx="1" cy="10862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7280636" y="4636665"/>
            <a:ext cx="8799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/>
              <a:t>overhearing</a:t>
            </a:r>
            <a:endParaRPr lang="ko-KR" altLang="en-US" sz="1100"/>
          </a:p>
        </p:txBody>
      </p:sp>
      <p:sp>
        <p:nvSpPr>
          <p:cNvPr id="43" name="직사각형 42"/>
          <p:cNvSpPr/>
          <p:nvPr/>
        </p:nvSpPr>
        <p:spPr bwMode="auto">
          <a:xfrm>
            <a:off x="3826223" y="4044047"/>
            <a:ext cx="2060024" cy="19332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722689" y="5977344"/>
            <a:ext cx="2648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/>
              <a:t>Can be omitted to save wireless medium</a:t>
            </a:r>
            <a:endParaRPr lang="ko-KR" altLang="en-US" sz="1100"/>
          </a:p>
        </p:txBody>
      </p:sp>
    </p:spTree>
    <p:extLst>
      <p:ext uri="{BB962C8B-B14F-4D97-AF65-F5344CB8AC3E}">
        <p14:creationId xmlns:p14="http://schemas.microsoft.com/office/powerpoint/2010/main" val="24789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Option 1. New Action Frame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pPr lvl="1"/>
            <a:r>
              <a:rPr lang="en-US" altLang="ko-KR" sz="1800"/>
              <a:t>The failed Cross-BSS/Joint CSI can be delivered by an AP-to-AP frame exchange</a:t>
            </a:r>
          </a:p>
          <a:p>
            <a:pPr lvl="2"/>
            <a:r>
              <a:rPr lang="en-US" altLang="ko-KR" sz="1600"/>
              <a:t>We may need to define new action frame to support this AP-to-AP CSI delivery</a:t>
            </a:r>
          </a:p>
          <a:p>
            <a:pPr lvl="1"/>
            <a:r>
              <a:rPr lang="en-US" altLang="ko-KR" sz="1800"/>
              <a:t>Or, the initiating/responding AP simply does not initiate the Co-BF transmission without any recovery procedure </a:t>
            </a:r>
          </a:p>
          <a:p>
            <a:pPr lvl="1"/>
            <a:endParaRPr lang="en-US" altLang="ko-KR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>
            <a:off x="2080456" y="3945909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직선 화살표 연결선 7"/>
          <p:cNvCxnSpPr/>
          <p:nvPr/>
        </p:nvCxnSpPr>
        <p:spPr bwMode="auto">
          <a:xfrm>
            <a:off x="2080456" y="5281254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2684259" y="3562216"/>
            <a:ext cx="1625464" cy="652238"/>
          </a:xfrm>
          <a:prstGeom prst="rect">
            <a:avLst/>
          </a:prstGeom>
          <a:ln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Overhearing failure</a:t>
            </a:r>
            <a:endParaRPr kumimoji="0" lang="ko-KR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99427" y="3761243"/>
            <a:ext cx="137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Initiating AP</a:t>
            </a:r>
            <a:endParaRPr kumimoji="0" lang="ko-KR" altLang="en-US" sz="1800"/>
          </a:p>
        </p:txBody>
      </p:sp>
      <p:sp>
        <p:nvSpPr>
          <p:cNvPr id="11" name="직사각형 10"/>
          <p:cNvSpPr/>
          <p:nvPr/>
        </p:nvSpPr>
        <p:spPr>
          <a:xfrm>
            <a:off x="523227" y="5111977"/>
            <a:ext cx="1627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Responding AP</a:t>
            </a:r>
            <a:endParaRPr kumimoji="0" lang="ko-KR" altLang="en-US" sz="1800"/>
          </a:p>
        </p:txBody>
      </p:sp>
      <p:cxnSp>
        <p:nvCxnSpPr>
          <p:cNvPr id="14" name="직선 화살표 연결선 13"/>
          <p:cNvCxnSpPr/>
          <p:nvPr/>
        </p:nvCxnSpPr>
        <p:spPr bwMode="auto">
          <a:xfrm flipH="1">
            <a:off x="3496990" y="4214454"/>
            <a:ext cx="1" cy="1077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직사각형 32"/>
          <p:cNvSpPr/>
          <p:nvPr/>
        </p:nvSpPr>
        <p:spPr bwMode="auto">
          <a:xfrm>
            <a:off x="5359468" y="4955135"/>
            <a:ext cx="1625464" cy="652238"/>
          </a:xfrm>
          <a:prstGeom prst="rect">
            <a:avLst/>
          </a:prstGeom>
          <a:ln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Cross-BSS/Joint CSI</a:t>
            </a:r>
            <a:endParaRPr kumimoji="0" lang="ko-KR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35" name="직선 화살표 연결선 34"/>
          <p:cNvCxnSpPr>
            <a:stCxn id="33" idx="0"/>
          </p:cNvCxnSpPr>
          <p:nvPr/>
        </p:nvCxnSpPr>
        <p:spPr bwMode="auto">
          <a:xfrm flipV="1">
            <a:off x="6172200" y="3930520"/>
            <a:ext cx="0" cy="10246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57200" y="5869026"/>
            <a:ext cx="5614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/>
              <a:t>*this approach is an alternative method of the recovery procedure described in slide 5</a:t>
            </a:r>
            <a:endParaRPr lang="ko-KR" altLang="en-US" sz="1100"/>
          </a:p>
        </p:txBody>
      </p:sp>
    </p:spTree>
    <p:extLst>
      <p:ext uri="{BB962C8B-B14F-4D97-AF65-F5344CB8AC3E}">
        <p14:creationId xmlns:p14="http://schemas.microsoft.com/office/powerpoint/2010/main" val="385461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Option 2. Using Co-BF Invite &amp; Response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/>
              <a:t>Defining new action frame may increase the complexity</a:t>
            </a:r>
          </a:p>
          <a:p>
            <a:r>
              <a:rPr lang="en-US" altLang="ko-KR"/>
              <a:t>It would be better to utilize the existing container and procedure for Co-BF</a:t>
            </a:r>
          </a:p>
          <a:p>
            <a:pPr lvl="1"/>
            <a:r>
              <a:rPr lang="en-US" altLang="ko-KR"/>
              <a:t>Co-BF invite and response can be used to notify the overhearing failure </a:t>
            </a:r>
          </a:p>
          <a:p>
            <a:r>
              <a:rPr lang="en-US" altLang="ko-KR"/>
              <a:t>Similar to option 1, recovery procedure can be considered for this option either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cxnSp>
        <p:nvCxnSpPr>
          <p:cNvPr id="27" name="직선 화살표 연결선 26"/>
          <p:cNvCxnSpPr/>
          <p:nvPr/>
        </p:nvCxnSpPr>
        <p:spPr bwMode="auto">
          <a:xfrm>
            <a:off x="1557229" y="4960442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1557229" y="5722442"/>
            <a:ext cx="62151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직사각형 28"/>
          <p:cNvSpPr/>
          <p:nvPr/>
        </p:nvSpPr>
        <p:spPr bwMode="auto">
          <a:xfrm>
            <a:off x="2037023" y="4579442"/>
            <a:ext cx="1849177" cy="76358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>
                <a:solidFill>
                  <a:schemeClr val="tx1"/>
                </a:solidFill>
                <a:latin typeface="Times New Roman" pitchFamily="18" charset="0"/>
              </a:rPr>
              <a:t>Co-BF Invite</a:t>
            </a:r>
            <a:endParaRPr kumimoji="0" lang="ko-K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40321" y="4775776"/>
            <a:ext cx="1242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Sharing AP</a:t>
            </a:r>
            <a:endParaRPr kumimoji="0" lang="ko-KR" altLang="en-US" sz="1800"/>
          </a:p>
        </p:txBody>
      </p:sp>
      <p:sp>
        <p:nvSpPr>
          <p:cNvPr id="31" name="직사각형 30"/>
          <p:cNvSpPr/>
          <p:nvPr/>
        </p:nvSpPr>
        <p:spPr>
          <a:xfrm>
            <a:off x="230833" y="5511344"/>
            <a:ext cx="1165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Shared AP</a:t>
            </a:r>
            <a:endParaRPr kumimoji="0" lang="ko-KR" altLang="en-US" sz="1800"/>
          </a:p>
        </p:txBody>
      </p:sp>
      <p:sp>
        <p:nvSpPr>
          <p:cNvPr id="32" name="직사각형 31"/>
          <p:cNvSpPr/>
          <p:nvPr/>
        </p:nvSpPr>
        <p:spPr bwMode="auto">
          <a:xfrm>
            <a:off x="5042052" y="5314216"/>
            <a:ext cx="1849177" cy="76358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800">
                <a:solidFill>
                  <a:schemeClr val="tx1"/>
                </a:solidFill>
                <a:latin typeface="Times New Roman" pitchFamily="18" charset="0"/>
              </a:rPr>
              <a:t>Co-BF Response</a:t>
            </a:r>
            <a:endParaRPr kumimoji="0" lang="ko-KR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화살표 연결선 32"/>
          <p:cNvCxnSpPr>
            <a:stCxn id="29" idx="2"/>
          </p:cNvCxnSpPr>
          <p:nvPr/>
        </p:nvCxnSpPr>
        <p:spPr bwMode="auto">
          <a:xfrm flipH="1">
            <a:off x="2961611" y="5343029"/>
            <a:ext cx="1" cy="379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화살표 연결선 33"/>
          <p:cNvCxnSpPr>
            <a:stCxn id="32" idx="0"/>
          </p:cNvCxnSpPr>
          <p:nvPr/>
        </p:nvCxnSpPr>
        <p:spPr bwMode="auto">
          <a:xfrm flipH="1" flipV="1">
            <a:off x="5966640" y="4960442"/>
            <a:ext cx="1" cy="3537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직사각형 34"/>
          <p:cNvSpPr/>
          <p:nvPr/>
        </p:nvSpPr>
        <p:spPr bwMode="auto">
          <a:xfrm>
            <a:off x="3635694" y="5076399"/>
            <a:ext cx="76200" cy="176887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2892979" y="5341443"/>
            <a:ext cx="1986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Failure information</a:t>
            </a:r>
            <a:endParaRPr kumimoji="0" lang="ko-KR" altLang="en-US" sz="1800"/>
          </a:p>
        </p:txBody>
      </p:sp>
      <p:cxnSp>
        <p:nvCxnSpPr>
          <p:cNvPr id="37" name="직선 연결선 36"/>
          <p:cNvCxnSpPr>
            <a:stCxn id="35" idx="2"/>
          </p:cNvCxnSpPr>
          <p:nvPr/>
        </p:nvCxnSpPr>
        <p:spPr bwMode="auto">
          <a:xfrm>
            <a:off x="3673794" y="5253286"/>
            <a:ext cx="102299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6609609" y="5422900"/>
            <a:ext cx="76200" cy="176887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6956172" y="5184003"/>
            <a:ext cx="1986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Failure information</a:t>
            </a:r>
            <a:endParaRPr kumimoji="0" lang="ko-KR" altLang="en-US" sz="1800"/>
          </a:p>
        </p:txBody>
      </p:sp>
      <p:cxnSp>
        <p:nvCxnSpPr>
          <p:cNvPr id="40" name="직선 연결선 39"/>
          <p:cNvCxnSpPr>
            <a:endCxn id="39" idx="1"/>
          </p:cNvCxnSpPr>
          <p:nvPr/>
        </p:nvCxnSpPr>
        <p:spPr bwMode="auto">
          <a:xfrm flipV="1">
            <a:off x="6677540" y="5368669"/>
            <a:ext cx="278632" cy="1168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9456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Option 2. Using Co-BF Invite &amp; Response (2/4)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/>
              <a:t>We can consider the advanced recovery by dictating the overhearing failed STAs as follows</a:t>
            </a:r>
          </a:p>
          <a:p>
            <a:pPr lvl="1"/>
            <a:r>
              <a:rPr lang="en-US" altLang="ko-KR"/>
              <a:t>Failed STA-IDs in the Co-BF Invite frame</a:t>
            </a:r>
          </a:p>
          <a:p>
            <a:pPr lvl="2"/>
            <a:r>
              <a:rPr lang="en-US" altLang="ko-KR"/>
              <a:t>It can be interpreted as a recommendation for the shared AP not to select its own STAs who were failed to be overheard by the sharing AP </a:t>
            </a:r>
          </a:p>
          <a:p>
            <a:pPr lvl="2"/>
            <a:r>
              <a:rPr lang="en-US" altLang="ko-KR"/>
              <a:t>Shared AP can select its own Co-BF STAs excluding STAs who were failed to be overheard by the sharing AP </a:t>
            </a:r>
          </a:p>
          <a:p>
            <a:pPr lvl="1"/>
            <a:r>
              <a:rPr lang="en-US" altLang="ko-KR"/>
              <a:t>Failed STA-IDs in the Co-BF Response frame </a:t>
            </a:r>
          </a:p>
          <a:p>
            <a:pPr lvl="2"/>
            <a:r>
              <a:rPr lang="en-US" altLang="ko-KR"/>
              <a:t>When the decision is ‘Acceptance’ </a:t>
            </a:r>
          </a:p>
          <a:p>
            <a:pPr lvl="3"/>
            <a:r>
              <a:rPr lang="en-US" altLang="ko-KR"/>
              <a:t>The STAs selected by sharing AP was good but shared AP notifies the sharing AP’s STAs who were failed to be overheard by the shared AP for future Co-BF transmission sessions</a:t>
            </a:r>
          </a:p>
          <a:p>
            <a:pPr lvl="2"/>
            <a:r>
              <a:rPr lang="en-US" altLang="ko-KR"/>
              <a:t>When the decision is ‘Rejection’ </a:t>
            </a:r>
          </a:p>
          <a:p>
            <a:pPr lvl="3"/>
            <a:r>
              <a:rPr lang="en-US" altLang="ko-KR"/>
              <a:t>Shared AP notifies the sharing AP’s STAs who were failed to be overheard by the shared AP to help next Co-BF transmission sessions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71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Option 2. Using Co-BF Invite &amp; Response 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/>
              <a:t>Example of the advanced recovery</a:t>
            </a:r>
          </a:p>
          <a:p>
            <a:pPr lvl="1"/>
            <a:r>
              <a:rPr lang="en-US" altLang="ko-KR"/>
              <a:t>Assume that we have 2 APs and each AP has four associated STAs</a:t>
            </a:r>
          </a:p>
          <a:p>
            <a:pPr lvl="1"/>
            <a:r>
              <a:rPr lang="en-US" altLang="ko-KR"/>
              <a:t>AP 2 failed to overhear CSI from STA 1 and STA 2 </a:t>
            </a:r>
          </a:p>
          <a:p>
            <a:pPr lvl="1"/>
            <a:r>
              <a:rPr lang="en-US" altLang="ko-KR"/>
              <a:t>AP 1 failed to overhear CSI from STA 5 and STA 6</a:t>
            </a:r>
          </a:p>
          <a:p>
            <a:pPr lvl="1"/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7" name="이등변 삼각형 6"/>
          <p:cNvSpPr/>
          <p:nvPr/>
        </p:nvSpPr>
        <p:spPr bwMode="auto">
          <a:xfrm>
            <a:off x="3957930" y="4221340"/>
            <a:ext cx="381000" cy="381000"/>
          </a:xfrm>
          <a:prstGeom prst="triangl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3190271" y="499106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3748685" y="563024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타원 9"/>
          <p:cNvSpPr/>
          <p:nvPr/>
        </p:nvSpPr>
        <p:spPr bwMode="auto">
          <a:xfrm>
            <a:off x="4530505" y="5522873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4698299" y="483866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이등변 삼각형 11"/>
          <p:cNvSpPr/>
          <p:nvPr/>
        </p:nvSpPr>
        <p:spPr bwMode="auto">
          <a:xfrm>
            <a:off x="6859398" y="4221340"/>
            <a:ext cx="381000" cy="381000"/>
          </a:xfrm>
          <a:prstGeom prst="triangl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타원 12"/>
          <p:cNvSpPr/>
          <p:nvPr/>
        </p:nvSpPr>
        <p:spPr bwMode="auto">
          <a:xfrm>
            <a:off x="6188335" y="513574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6665354" y="563024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7447174" y="5522873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타원 15"/>
          <p:cNvSpPr/>
          <p:nvPr/>
        </p:nvSpPr>
        <p:spPr bwMode="auto">
          <a:xfrm>
            <a:off x="7614968" y="483866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185000" y="3884274"/>
            <a:ext cx="18886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1800"/>
              <a:t>AP 1 (sharing AP)</a:t>
            </a:r>
            <a:endParaRPr kumimoji="0" lang="ko-KR" altLang="en-US" sz="1800"/>
          </a:p>
        </p:txBody>
      </p:sp>
      <p:sp>
        <p:nvSpPr>
          <p:cNvPr id="18" name="직사각형 17"/>
          <p:cNvSpPr/>
          <p:nvPr/>
        </p:nvSpPr>
        <p:spPr>
          <a:xfrm>
            <a:off x="6113186" y="3884274"/>
            <a:ext cx="1798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AP 2 (shared AP)</a:t>
            </a:r>
            <a:endParaRPr kumimoji="0" lang="ko-KR" altLang="en-US" sz="1800"/>
          </a:p>
        </p:txBody>
      </p:sp>
      <p:sp>
        <p:nvSpPr>
          <p:cNvPr id="19" name="직사각형 18"/>
          <p:cNvSpPr/>
          <p:nvPr/>
        </p:nvSpPr>
        <p:spPr>
          <a:xfrm>
            <a:off x="3053382" y="5260914"/>
            <a:ext cx="76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STA 1</a:t>
            </a:r>
            <a:endParaRPr kumimoji="0" lang="ko-KR" altLang="en-US" sz="1800"/>
          </a:p>
        </p:txBody>
      </p:sp>
      <p:sp>
        <p:nvSpPr>
          <p:cNvPr id="20" name="직사각형 19"/>
          <p:cNvSpPr/>
          <p:nvPr/>
        </p:nvSpPr>
        <p:spPr>
          <a:xfrm>
            <a:off x="3590323" y="5903313"/>
            <a:ext cx="76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STA 2</a:t>
            </a:r>
            <a:endParaRPr kumimoji="0" lang="ko-KR" altLang="en-US" sz="1800"/>
          </a:p>
        </p:txBody>
      </p:sp>
      <p:sp>
        <p:nvSpPr>
          <p:cNvPr id="21" name="직사각형 20"/>
          <p:cNvSpPr/>
          <p:nvPr/>
        </p:nvSpPr>
        <p:spPr>
          <a:xfrm>
            <a:off x="4365257" y="5829100"/>
            <a:ext cx="76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STA 3</a:t>
            </a:r>
            <a:endParaRPr kumimoji="0" lang="ko-KR" altLang="en-US" sz="1800"/>
          </a:p>
        </p:txBody>
      </p:sp>
      <p:sp>
        <p:nvSpPr>
          <p:cNvPr id="22" name="직사각형 21"/>
          <p:cNvSpPr/>
          <p:nvPr/>
        </p:nvSpPr>
        <p:spPr>
          <a:xfrm>
            <a:off x="4521647" y="5135047"/>
            <a:ext cx="76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STA 4</a:t>
            </a:r>
            <a:endParaRPr kumimoji="0" lang="ko-KR" altLang="en-US" sz="1800"/>
          </a:p>
        </p:txBody>
      </p:sp>
      <p:sp>
        <p:nvSpPr>
          <p:cNvPr id="23" name="직사각형 22"/>
          <p:cNvSpPr/>
          <p:nvPr/>
        </p:nvSpPr>
        <p:spPr>
          <a:xfrm>
            <a:off x="5998770" y="5416527"/>
            <a:ext cx="76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STA 5</a:t>
            </a:r>
            <a:endParaRPr kumimoji="0" lang="ko-KR" altLang="en-US" sz="1800"/>
          </a:p>
        </p:txBody>
      </p:sp>
      <p:sp>
        <p:nvSpPr>
          <p:cNvPr id="24" name="직사각형 23"/>
          <p:cNvSpPr/>
          <p:nvPr/>
        </p:nvSpPr>
        <p:spPr>
          <a:xfrm>
            <a:off x="6523265" y="5860741"/>
            <a:ext cx="76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STA 6</a:t>
            </a:r>
            <a:endParaRPr kumimoji="0" lang="ko-KR" altLang="en-US" sz="1800"/>
          </a:p>
        </p:txBody>
      </p:sp>
      <p:sp>
        <p:nvSpPr>
          <p:cNvPr id="25" name="직사각형 24"/>
          <p:cNvSpPr/>
          <p:nvPr/>
        </p:nvSpPr>
        <p:spPr>
          <a:xfrm>
            <a:off x="7331647" y="5829100"/>
            <a:ext cx="76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STA 7</a:t>
            </a:r>
            <a:endParaRPr kumimoji="0" lang="ko-KR" altLang="en-US" sz="1800"/>
          </a:p>
        </p:txBody>
      </p:sp>
      <p:sp>
        <p:nvSpPr>
          <p:cNvPr id="28" name="직사각형 27"/>
          <p:cNvSpPr/>
          <p:nvPr/>
        </p:nvSpPr>
        <p:spPr>
          <a:xfrm>
            <a:off x="7446883" y="5111194"/>
            <a:ext cx="762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sz="1800"/>
              <a:t>STA 8</a:t>
            </a:r>
            <a:endParaRPr kumimoji="0" lang="ko-KR" altLang="en-US" sz="1800"/>
          </a:p>
        </p:txBody>
      </p:sp>
      <p:sp>
        <p:nvSpPr>
          <p:cNvPr id="29" name="타원 28"/>
          <p:cNvSpPr/>
          <p:nvPr/>
        </p:nvSpPr>
        <p:spPr bwMode="auto">
          <a:xfrm>
            <a:off x="173224" y="425360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타원 29"/>
          <p:cNvSpPr/>
          <p:nvPr/>
        </p:nvSpPr>
        <p:spPr bwMode="auto">
          <a:xfrm>
            <a:off x="173224" y="468626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5799" y="4253606"/>
            <a:ext cx="188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: Overhearing failed STA</a:t>
            </a: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685798" y="4700160"/>
            <a:ext cx="22360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: Overhearing successed STA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3464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437377</TotalTime>
  <Words>1544</Words>
  <Application>Microsoft Office PowerPoint</Application>
  <PresentationFormat>화면 슬라이드 쇼(4:3)</PresentationFormat>
  <Paragraphs>257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Arial</vt:lpstr>
      <vt:lpstr>Calibri</vt:lpstr>
      <vt:lpstr>Times New Roman</vt:lpstr>
      <vt:lpstr>802-11-Submission</vt:lpstr>
      <vt:lpstr>Overhearing Failure Handling for CoBF</vt:lpstr>
      <vt:lpstr>Introduction</vt:lpstr>
      <vt:lpstr>Problem Statement</vt:lpstr>
      <vt:lpstr>Option 1. New Action Frame (1/3)</vt:lpstr>
      <vt:lpstr>Option 1. New Action Frame (2/3)</vt:lpstr>
      <vt:lpstr>Option 1. New Action Frame (3/3)</vt:lpstr>
      <vt:lpstr>Option 2. Using Co-BF Invite &amp; Response (1/4)</vt:lpstr>
      <vt:lpstr>Option 2. Using Co-BF Invite &amp; Response (2/4) </vt:lpstr>
      <vt:lpstr>Option 2. Using Co-BF Invite &amp; Response (3/4)</vt:lpstr>
      <vt:lpstr>Option 2. Using Co-BF Invite &amp; Response (4/4)</vt:lpstr>
      <vt:lpstr>Conclusion</vt:lpstr>
      <vt:lpstr>References</vt:lpstr>
      <vt:lpstr>Straw Poll #1 </vt:lpstr>
      <vt:lpstr>Straw Poll #2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Insik Jung/IoT Connectivity Standard TP</cp:lastModifiedBy>
  <cp:revision>6358</cp:revision>
  <cp:lastPrinted>2019-01-10T23:08:02Z</cp:lastPrinted>
  <dcterms:created xsi:type="dcterms:W3CDTF">2007-05-21T21:00:37Z</dcterms:created>
  <dcterms:modified xsi:type="dcterms:W3CDTF">2025-07-31T10:12:02Z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c6ed9fc-fefc-4a0c-a6d6-10cf236c0d4f_Enabled">
    <vt:lpwstr>true</vt:lpwstr>
  </property>
  <property fmtid="{D5CDD505-2E9C-101B-9397-08002B2CF9AE}" pid="3" name="MSIP_Label_cc6ed9fc-fefc-4a0c-a6d6-10cf236c0d4f_SetDate">
    <vt:lpwstr>2025-07-31T10:11:07Z</vt:lpwstr>
  </property>
  <property fmtid="{D5CDD505-2E9C-101B-9397-08002B2CF9AE}" pid="4" name="MSIP_Label_cc6ed9fc-fefc-4a0c-a6d6-10cf236c0d4f_Method">
    <vt:lpwstr>Standard</vt:lpwstr>
  </property>
  <property fmtid="{D5CDD505-2E9C-101B-9397-08002B2CF9AE}" pid="5" name="MSIP_Label_cc6ed9fc-fefc-4a0c-a6d6-10cf236c0d4f_Name">
    <vt:lpwstr>Internal use only</vt:lpwstr>
  </property>
  <property fmtid="{D5CDD505-2E9C-101B-9397-08002B2CF9AE}" pid="6" name="MSIP_Label_cc6ed9fc-fefc-4a0c-a6d6-10cf236c0d4f_SiteId">
    <vt:lpwstr>5069cde4-642a-45c0-8094-d0c2dec10be3</vt:lpwstr>
  </property>
  <property fmtid="{D5CDD505-2E9C-101B-9397-08002B2CF9AE}" pid="7" name="MSIP_Label_cc6ed9fc-fefc-4a0c-a6d6-10cf236c0d4f_ActionId">
    <vt:lpwstr>29161ddf-91a0-4709-b939-24de2ec18214</vt:lpwstr>
  </property>
  <property fmtid="{D5CDD505-2E9C-101B-9397-08002B2CF9AE}" pid="8" name="MSIP_Label_cc6ed9fc-fefc-4a0c-a6d6-10cf236c0d4f_ContentBits">
    <vt:lpwstr>1</vt:lpwstr>
  </property>
  <property fmtid="{D5CDD505-2E9C-101B-9397-08002B2CF9AE}" pid="9" name="ClassificationContentMarkingHeaderLocations">
    <vt:lpwstr>802-11-Submission:3</vt:lpwstr>
  </property>
  <property fmtid="{D5CDD505-2E9C-101B-9397-08002B2CF9AE}" pid="10" name="ClassificationContentMarkingHeaderText">
    <vt:lpwstr>LGE Internal Use Only</vt:lpwstr>
  </property>
</Properties>
</file>