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1034" r:id="rId3"/>
    <p:sldId id="1090" r:id="rId4"/>
    <p:sldId id="1094" r:id="rId5"/>
    <p:sldId id="1109" r:id="rId6"/>
    <p:sldId id="1110" r:id="rId7"/>
    <p:sldId id="1095" r:id="rId8"/>
    <p:sldId id="1091" r:id="rId9"/>
    <p:sldId id="1092" r:id="rId10"/>
    <p:sldId id="1097" r:id="rId11"/>
    <p:sldId id="1011" r:id="rId12"/>
    <p:sldId id="1085" r:id="rId13"/>
    <p:sldId id="1107" r:id="rId14"/>
    <p:sldId id="1106" r:id="rId15"/>
    <p:sldId id="1108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6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7" autoAdjust="0"/>
    <p:restoredTop sz="78937" autoAdjust="0"/>
  </p:normalViewPr>
  <p:slideViewPr>
    <p:cSldViewPr>
      <p:cViewPr varScale="1">
        <p:scale>
          <a:sx n="87" d="100"/>
          <a:sy n="87" d="100"/>
        </p:scale>
        <p:origin x="2226" y="84"/>
      </p:cViewPr>
      <p:guideLst>
        <p:guide orient="horz" pos="3264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8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8002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52681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F9F45-4FEF-D92F-82AA-700B9D7AD6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6E5F4755-E853-F672-DCDE-18B92514C7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5773FF2B-BFAC-D57E-0211-7B4CC8BC52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5F0CBF8D-9DCB-455D-A00D-F7E8CA315CDD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5BDD6E8-A370-78CF-EC50-47F6DCC7CE0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290AC5B-5559-F63F-DA2D-AAD954AD9D6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804E86B-17D1-C368-7CFF-C7AE22033CE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951088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97464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63165-CA83-3FFA-B0B1-CC31121C68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712FF7C9-A00C-F482-0F1C-03AF458BD1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351A3A1-8DB7-6061-6A82-E663ABA9D7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34F48305-6214-D02F-9939-C3B82982D8B7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693F23D-F23A-8775-65E3-C5EB604F7C7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5C29D4B-C631-D933-4C9F-6505E05073D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9D02600-3406-40C5-F813-1A8E9965155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66379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7116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3547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969ABC-FD68-E61E-3DA4-EB92E6F2B8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04ADB13-BED9-8DF6-F086-61E1C32FED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6872A266-142D-2A18-078F-9E16595FFC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BBD6E528-239E-B922-0DD0-8312FEB6DA69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CF269D5-2E42-78F9-F6E4-3E7919BDC4F1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C6243BF-2E93-E2A9-F852-DB5B684630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3D7A464-6C97-51CD-FE1E-34ECF181C46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36081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1379AD-11A5-0E4C-203D-2B1DA3C60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E3738A6E-C331-4B09-350F-DB0E2DE751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AF57C342-F3BA-5AC9-6302-3C699F0DAF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044B7117-8E9D-DC70-2DE1-8687E7049BE8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D63D428-2970-DB8E-7932-87F12DB65E9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A752E40-CC3D-2937-AE44-D6AC64C89DD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617197-965C-CE85-8786-F6557ECC051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3972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90508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b="0" i="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4605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3358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1392" y="6475413"/>
            <a:ext cx="19925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Insik Jung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</a:t>
            </a:r>
            <a:r>
              <a:rPr kumimoji="0" lang="en-US" altLang="ko-KR" sz="1800" b="1" dirty="0">
                <a:solidFill>
                  <a:schemeClr val="tx1"/>
                </a:solidFill>
                <a:cs typeface="Arial" charset="0"/>
              </a:rPr>
              <a:t>/1395</a:t>
            </a:r>
            <a:r>
              <a:rPr kumimoji="0" lang="en-US" altLang="ko-KR" sz="1800" b="1" dirty="0">
                <a:cs typeface="Arial" charset="0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Sounding Invite and Response Frame Design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2025-xx-xx</a:t>
            </a:r>
            <a:endParaRPr lang="en-US" altLang="ko-KR" sz="2000" b="0" dirty="0">
              <a:solidFill>
                <a:srgbClr val="FF0000"/>
              </a:solidFill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532706"/>
              </p:ext>
            </p:extLst>
          </p:nvPr>
        </p:nvGraphicFramePr>
        <p:xfrm>
          <a:off x="762000" y="2895605"/>
          <a:ext cx="7620000" cy="31791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dirty="0"/>
              <a:t>In this contribution, several types of information for sounding invite/response frames have been proposed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881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dirty="0"/>
              <a:t>[1] Sameer </a:t>
            </a:r>
            <a:r>
              <a:rPr lang="en-US" altLang="ko-KR" sz="2000" b="0" dirty="0" err="1"/>
              <a:t>Vermani</a:t>
            </a:r>
            <a:r>
              <a:rPr lang="en-US" altLang="ko-KR" sz="2000" b="0" dirty="0"/>
              <a:t>, Collab PHY, “OBSS CSI Memory Management: COBF Sounding Session ID”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 include following to the 11bn?</a:t>
            </a:r>
            <a:endParaRPr lang="en-US" altLang="ko-KR" sz="1600" dirty="0"/>
          </a:p>
          <a:p>
            <a:pPr lvl="1"/>
            <a:r>
              <a:rPr lang="en-US" altLang="ko-KR" dirty="0"/>
              <a:t> The sounding invite frame includes the following parameters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Y/N/A: //</a:t>
            </a:r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July 2025</a:t>
            </a:r>
            <a:endParaRPr lang="en-US" altLang="ko-KR" dirty="0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806AE9B9-B4C4-558F-F3C5-9C00CF7C9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229250"/>
              </p:ext>
            </p:extLst>
          </p:nvPr>
        </p:nvGraphicFramePr>
        <p:xfrm>
          <a:off x="1524000" y="2743200"/>
          <a:ext cx="60960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41508174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8395927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Subfields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Bits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845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Bandwidth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3 or 2+2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44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Puncturing pattern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5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143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Sequential/Joint sounding indication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1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563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Sounding session ID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TBD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63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Skip indication of in-BSS sounding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1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598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Minimum sounding </a:t>
                      </a:r>
                      <a:r>
                        <a:rPr lang="en-US" altLang="ko-KR" sz="1600" dirty="0" err="1"/>
                        <a:t>Nss</a:t>
                      </a:r>
                      <a:r>
                        <a:rPr lang="en-US" altLang="ko-KR" sz="1600" dirty="0"/>
                        <a:t> capability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3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210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Minimum number of UHR-LTF capability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3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373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955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B4348B-F74D-0408-A087-AB3F59A2D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0712B1-42CB-DA85-0BB0-83283CDBD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/>
              <a:t>Poll #2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FE33BA-F619-36AB-F7C1-F8E0F78ED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 include following to the 11bn?</a:t>
            </a:r>
            <a:endParaRPr lang="en-US" altLang="ko-KR" sz="1600" dirty="0"/>
          </a:p>
          <a:p>
            <a:pPr lvl="1"/>
            <a:r>
              <a:rPr lang="en-US" altLang="ko-KR" dirty="0"/>
              <a:t> The sounding response frame includes the following parameters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Y/N/A: //</a:t>
            </a:r>
          </a:p>
          <a:p>
            <a:endParaRPr lang="ko-KR" altLang="en-US" sz="28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CCE2B34-CB2D-091E-BBA1-84402726F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D77E9C3-F202-C673-9E25-97938401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8" name="날짜 개체 틀 5">
            <a:extLst>
              <a:ext uri="{FF2B5EF4-FFF2-40B4-BE49-F238E27FC236}">
                <a16:creationId xmlns:a16="http://schemas.microsoft.com/office/drawing/2014/main" id="{FA480447-BCEE-FAE5-397E-D9C0BA0E4F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July 2025</a:t>
            </a:r>
            <a:endParaRPr lang="en-US" altLang="ko-KR" dirty="0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8A134B70-92C9-3293-BD03-0D5CC5F2F0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624206"/>
              </p:ext>
            </p:extLst>
          </p:nvPr>
        </p:nvGraphicFramePr>
        <p:xfrm>
          <a:off x="1524000" y="2667000"/>
          <a:ext cx="6096000" cy="1844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4673">
                  <a:extLst>
                    <a:ext uri="{9D8B030D-6E8A-4147-A177-3AD203B41FA5}">
                      <a16:colId xmlns:a16="http://schemas.microsoft.com/office/drawing/2014/main" val="3555382218"/>
                    </a:ext>
                  </a:extLst>
                </a:gridCol>
                <a:gridCol w="1741327">
                  <a:extLst>
                    <a:ext uri="{9D8B030D-6E8A-4147-A177-3AD203B41FA5}">
                      <a16:colId xmlns:a16="http://schemas.microsoft.com/office/drawing/2014/main" val="3143979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Subfields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Bits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92843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Accept / Reject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636736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Bandwidth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 or 2+2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349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Puncturing pattern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595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Minimum number of UHR-LTF capability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19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72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/>
              <a:t>Poll #3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agree to include following to the 11bn?</a:t>
            </a:r>
            <a:endParaRPr lang="en-US" altLang="ko-KR" sz="1600"/>
          </a:p>
          <a:p>
            <a:pPr lvl="1"/>
            <a:r>
              <a:rPr lang="en-US" altLang="ko-KR"/>
              <a:t> Sounding response (rejection) frame includes the rejection reason field</a:t>
            </a:r>
          </a:p>
          <a:p>
            <a:r>
              <a:rPr lang="en-US" altLang="ko-KR"/>
              <a:t>Y/N/A: //</a:t>
            </a:r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July 2025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5870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E83AF4-9C27-EDDB-99AA-EDAFD6E35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CFC0A5-4041-DAE5-66A8-58A741E0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#4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651D991-E180-1C55-EF4C-8B7CBAEFD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 include following to the 11bn?</a:t>
            </a:r>
            <a:endParaRPr lang="en-US" altLang="ko-KR" sz="1600" dirty="0"/>
          </a:p>
          <a:p>
            <a:pPr lvl="1"/>
            <a:r>
              <a:rPr lang="en-US" altLang="ko-KR" dirty="0"/>
              <a:t> Rejection reason of the responding AP can be at least one of the followings:</a:t>
            </a:r>
          </a:p>
          <a:p>
            <a:pPr lvl="2"/>
            <a:r>
              <a:rPr lang="en-US" altLang="ko-KR" dirty="0"/>
              <a:t>Unavailable due to the in-device-coexistence</a:t>
            </a:r>
          </a:p>
          <a:p>
            <a:pPr lvl="2"/>
            <a:r>
              <a:rPr lang="en-US" altLang="ko-KR" dirty="0"/>
              <a:t>Proposed sounding type (i.e., sequential sounding or joint sounding) is not preferred</a:t>
            </a:r>
          </a:p>
          <a:p>
            <a:pPr lvl="2"/>
            <a:r>
              <a:rPr lang="en-US" altLang="ko-KR" dirty="0"/>
              <a:t>The responding AP does not want to conduct the error recovery of previous Co-BF sounding</a:t>
            </a:r>
          </a:p>
          <a:p>
            <a:pPr lvl="2"/>
            <a:r>
              <a:rPr lang="en-US" altLang="ko-KR" dirty="0"/>
              <a:t>Proposed sounding parameters (i.e., bandwidth, puncturing pattern, </a:t>
            </a:r>
            <a:r>
              <a:rPr lang="en-US" altLang="ko-KR" dirty="0" err="1"/>
              <a:t>Nss</a:t>
            </a:r>
            <a:r>
              <a:rPr lang="en-US" altLang="ko-KR" dirty="0"/>
              <a:t> capability) are not preferred</a:t>
            </a:r>
          </a:p>
          <a:p>
            <a:r>
              <a:rPr lang="en-US" altLang="ko-KR" dirty="0"/>
              <a:t>Y/N/A: //</a:t>
            </a:r>
          </a:p>
          <a:p>
            <a:endParaRPr lang="ko-KR" altLang="en-US" sz="28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8D385B7-A139-F97B-1857-DCA38F6C7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076CD43-156C-2E83-C20F-F9A732678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8" name="날짜 개체 틀 5">
            <a:extLst>
              <a:ext uri="{FF2B5EF4-FFF2-40B4-BE49-F238E27FC236}">
                <a16:creationId xmlns:a16="http://schemas.microsoft.com/office/drawing/2014/main" id="{FC8C837F-0E0E-6933-B39C-FDBF872DE0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July 2025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8609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dirty="0"/>
              <a:t>Sounding invite and response frames has been considered to pre-negotiate the Co-BF sounding parameters between initiating and responding AP</a:t>
            </a:r>
          </a:p>
          <a:p>
            <a:r>
              <a:rPr lang="en-US" altLang="ko-KR" dirty="0"/>
              <a:t>In this contribution, we propose the specific information to be included in the sounding invitation and response frames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Sounding Invite Frame (1/5)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dirty="0"/>
              <a:t>Bandwidth and puncturing pattern</a:t>
            </a:r>
          </a:p>
          <a:p>
            <a:pPr lvl="1"/>
            <a:r>
              <a:rPr lang="en-US" altLang="ko-KR" dirty="0"/>
              <a:t>Initiating AP needs to indicate the bandwidth and puncturing pattern which will be used in the corresponding Co-BF sounding procedure</a:t>
            </a:r>
          </a:p>
          <a:p>
            <a:pPr lvl="1"/>
            <a:r>
              <a:rPr lang="en-US" altLang="ko-KR" dirty="0"/>
              <a:t>Initiating AP and responding AP may negotiate the bandwidth and puncturing pattern to conduct the Co-BF sounding</a:t>
            </a:r>
          </a:p>
          <a:p>
            <a:pPr lvl="2"/>
            <a:r>
              <a:rPr lang="en-US" altLang="ko-KR" dirty="0"/>
              <a:t>Available BW and puncturing pattern of two APs can be different and need to be aligned to conduct the Co-BF sounding and transmission</a:t>
            </a:r>
          </a:p>
          <a:p>
            <a:pPr lvl="2"/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7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Sounding Invite Frame (2/5)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dirty="0"/>
              <a:t>Sequential/Joint sounding indication</a:t>
            </a:r>
          </a:p>
          <a:p>
            <a:pPr lvl="1"/>
            <a:r>
              <a:rPr lang="en-US" altLang="ko-KR" dirty="0"/>
              <a:t>Initiating AP may indicate the sounding type (e.g. sequential or joint sounding) to the responding AP </a:t>
            </a:r>
          </a:p>
          <a:p>
            <a:pPr lvl="1"/>
            <a:r>
              <a:rPr lang="en-US" altLang="ko-KR" dirty="0"/>
              <a:t>It also helps responding AP to select proper STAs</a:t>
            </a:r>
          </a:p>
          <a:p>
            <a:r>
              <a:rPr lang="en-US" altLang="ko-KR" dirty="0"/>
              <a:t>Sounding session ID [1] </a:t>
            </a:r>
          </a:p>
          <a:p>
            <a:pPr lvl="1"/>
            <a:r>
              <a:rPr lang="en-US" altLang="ko-KR" dirty="0"/>
              <a:t>An identifier to point existing or new session ID. </a:t>
            </a:r>
          </a:p>
          <a:p>
            <a:pPr lvl="1"/>
            <a:r>
              <a:rPr lang="en-US" altLang="ko-KR" dirty="0"/>
              <a:t>With a new session ID, it is an identifier to initiate a new Co-BF sounding session and terminate the old one. </a:t>
            </a:r>
          </a:p>
          <a:p>
            <a:pPr lvl="1"/>
            <a:r>
              <a:rPr lang="en-US" altLang="ko-KR" dirty="0"/>
              <a:t>With an existing session ID, we can indicate the following</a:t>
            </a:r>
          </a:p>
          <a:p>
            <a:pPr lvl="2"/>
            <a:r>
              <a:rPr lang="en-US" altLang="ko-KR" dirty="0"/>
              <a:t>Utilization of multiple TXOPs for Co-BF sounding procedure</a:t>
            </a:r>
          </a:p>
          <a:p>
            <a:pPr lvl="2"/>
            <a:r>
              <a:rPr lang="en-US" altLang="ko-KR" dirty="0"/>
              <a:t>Revisit for the sounding failure handling</a:t>
            </a:r>
          </a:p>
          <a:p>
            <a:pPr lvl="2"/>
            <a:r>
              <a:rPr lang="en-US" altLang="ko-KR" dirty="0"/>
              <a:t>Revisit to add more STAs to the sounding session</a:t>
            </a:r>
          </a:p>
          <a:p>
            <a:pPr lvl="2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606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03C8E-94AB-F14F-B1BF-BA629AAD06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53DF20-1C99-0BB1-504A-D0F76B6F8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Sounding Invite Frame (3/5)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B3EC9BA-BC85-0C49-2CC9-C4D179887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dirty="0"/>
              <a:t>Skip indication of in-BSS sounding</a:t>
            </a:r>
          </a:p>
          <a:p>
            <a:pPr lvl="1"/>
            <a:r>
              <a:rPr lang="en-US" altLang="ko-KR" dirty="0"/>
              <a:t>Initiating AP may not want to conduct in-BSS sounding if it already has valid in-BSS CSIs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altLang="ko-KR" dirty="0"/>
              <a:t>0: in-BSS sounding is needed to be conducted</a:t>
            </a:r>
          </a:p>
          <a:p>
            <a:pPr lvl="2"/>
            <a:r>
              <a:rPr lang="en-US" altLang="ko-KR" dirty="0"/>
              <a:t>1: in-BSS sounding is not needed to be conducted</a:t>
            </a:r>
          </a:p>
          <a:p>
            <a:pPr lvl="1"/>
            <a:r>
              <a:rPr lang="en-US" altLang="ko-KR" dirty="0"/>
              <a:t>We may indicate whether to include the sounding phases initiated by responding AP, but it would be better to make the responding AP to decide it to minimize the signaling overhead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D03549D-7581-B1E8-0B0B-940C58FF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766D5C3-8554-CAD5-EAC7-4B789023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EC207249-D28E-0112-8DD6-CD512EA31B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755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B6DBC9-C125-2777-528F-388AF9016A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5E4480-C601-283A-1E57-F7CFDCCA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Sounding Invite Frame (4/5)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1559467-A578-B146-8C3D-37CFB404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B56A0BB-5AB7-2817-BE0D-247899BD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0A2A243B-287B-5038-585C-AA7C0E4EF4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F375AC59-9F83-E0EA-4C33-17B57317CA74}"/>
              </a:ext>
            </a:extLst>
          </p:cNvPr>
          <p:cNvCxnSpPr>
            <a:cxnSpLocks/>
          </p:cNvCxnSpPr>
          <p:nvPr/>
        </p:nvCxnSpPr>
        <p:spPr bwMode="auto">
          <a:xfrm>
            <a:off x="532923" y="2057400"/>
            <a:ext cx="83924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C7685146-980D-0A43-8638-CC8B3226CAB6}"/>
              </a:ext>
            </a:extLst>
          </p:cNvPr>
          <p:cNvCxnSpPr>
            <a:cxnSpLocks/>
          </p:cNvCxnSpPr>
          <p:nvPr/>
        </p:nvCxnSpPr>
        <p:spPr bwMode="auto">
          <a:xfrm>
            <a:off x="532923" y="2590800"/>
            <a:ext cx="83924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4DE589C7-66E4-9FFF-553C-45D667D79854}"/>
              </a:ext>
            </a:extLst>
          </p:cNvPr>
          <p:cNvCxnSpPr>
            <a:cxnSpLocks/>
          </p:cNvCxnSpPr>
          <p:nvPr/>
        </p:nvCxnSpPr>
        <p:spPr bwMode="auto">
          <a:xfrm>
            <a:off x="532923" y="3124200"/>
            <a:ext cx="83924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EC2005C0-EF91-01F5-AD2C-6DDCE9D510F1}"/>
              </a:ext>
            </a:extLst>
          </p:cNvPr>
          <p:cNvCxnSpPr>
            <a:cxnSpLocks/>
          </p:cNvCxnSpPr>
          <p:nvPr/>
        </p:nvCxnSpPr>
        <p:spPr bwMode="auto">
          <a:xfrm>
            <a:off x="532923" y="3733800"/>
            <a:ext cx="83924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EA6CA224-ABAC-A835-017C-27B8990BB257}"/>
              </a:ext>
            </a:extLst>
          </p:cNvPr>
          <p:cNvCxnSpPr>
            <a:cxnSpLocks/>
          </p:cNvCxnSpPr>
          <p:nvPr/>
        </p:nvCxnSpPr>
        <p:spPr bwMode="auto">
          <a:xfrm>
            <a:off x="532923" y="4419600"/>
            <a:ext cx="83924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7F55C12A-A0D0-2BBB-A00C-718252C9A55C}"/>
              </a:ext>
            </a:extLst>
          </p:cNvPr>
          <p:cNvCxnSpPr>
            <a:cxnSpLocks/>
          </p:cNvCxnSpPr>
          <p:nvPr/>
        </p:nvCxnSpPr>
        <p:spPr bwMode="auto">
          <a:xfrm>
            <a:off x="532923" y="4953000"/>
            <a:ext cx="83924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8D7CE9A1-26EA-7D00-AE78-C7C48CA1C85D}"/>
              </a:ext>
            </a:extLst>
          </p:cNvPr>
          <p:cNvCxnSpPr>
            <a:cxnSpLocks/>
          </p:cNvCxnSpPr>
          <p:nvPr/>
        </p:nvCxnSpPr>
        <p:spPr bwMode="auto">
          <a:xfrm>
            <a:off x="532923" y="5486400"/>
            <a:ext cx="83924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FFE7EDC8-93B0-8365-7112-A59A6B661BCF}"/>
              </a:ext>
            </a:extLst>
          </p:cNvPr>
          <p:cNvCxnSpPr>
            <a:cxnSpLocks/>
          </p:cNvCxnSpPr>
          <p:nvPr/>
        </p:nvCxnSpPr>
        <p:spPr bwMode="auto">
          <a:xfrm>
            <a:off x="532923" y="6096000"/>
            <a:ext cx="839247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248356F9-5F5E-7BBB-3BC8-893AB1958E9B}"/>
              </a:ext>
            </a:extLst>
          </p:cNvPr>
          <p:cNvSpPr/>
          <p:nvPr/>
        </p:nvSpPr>
        <p:spPr bwMode="auto">
          <a:xfrm>
            <a:off x="739584" y="1681659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Sounding Invite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8D01E24-9F4D-F604-5662-180A839EC159}"/>
              </a:ext>
            </a:extLst>
          </p:cNvPr>
          <p:cNvSpPr txBox="1"/>
          <p:nvPr/>
        </p:nvSpPr>
        <p:spPr>
          <a:xfrm>
            <a:off x="76200" y="1905000"/>
            <a:ext cx="456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AP1</a:t>
            </a:r>
            <a:endParaRPr lang="ko-KR" alt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0FE9AE1-4F94-E383-4190-6F33D0D2606D}"/>
              </a:ext>
            </a:extLst>
          </p:cNvPr>
          <p:cNvSpPr txBox="1"/>
          <p:nvPr/>
        </p:nvSpPr>
        <p:spPr>
          <a:xfrm>
            <a:off x="76200" y="2433142"/>
            <a:ext cx="456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AP2</a:t>
            </a:r>
            <a:endParaRPr lang="ko-KR" alt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3B204F8-A579-42A5-26AE-FBED89D32EC2}"/>
              </a:ext>
            </a:extLst>
          </p:cNvPr>
          <p:cNvSpPr txBox="1"/>
          <p:nvPr/>
        </p:nvSpPr>
        <p:spPr>
          <a:xfrm>
            <a:off x="76200" y="2893367"/>
            <a:ext cx="542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AP1 STAs</a:t>
            </a:r>
            <a:endParaRPr lang="ko-KR" alt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DF166C8-C875-EFC9-449F-2B4B664FA550}"/>
              </a:ext>
            </a:extLst>
          </p:cNvPr>
          <p:cNvSpPr txBox="1"/>
          <p:nvPr/>
        </p:nvSpPr>
        <p:spPr>
          <a:xfrm>
            <a:off x="76200" y="3491278"/>
            <a:ext cx="542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AP2 STAs</a:t>
            </a:r>
            <a:endParaRPr lang="ko-KR" alt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708D7F0-589C-2B55-4F9E-9B3B01636077}"/>
              </a:ext>
            </a:extLst>
          </p:cNvPr>
          <p:cNvSpPr txBox="1"/>
          <p:nvPr/>
        </p:nvSpPr>
        <p:spPr>
          <a:xfrm>
            <a:off x="76200" y="4278889"/>
            <a:ext cx="456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AP1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1E45C42-E487-496D-4950-9DC326C8F08C}"/>
              </a:ext>
            </a:extLst>
          </p:cNvPr>
          <p:cNvSpPr txBox="1"/>
          <p:nvPr/>
        </p:nvSpPr>
        <p:spPr>
          <a:xfrm>
            <a:off x="76200" y="4807031"/>
            <a:ext cx="456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AP2</a:t>
            </a:r>
            <a:endParaRPr lang="ko-KR" alt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56BC019-7DEC-C433-2527-BAEDCD04D4F6}"/>
              </a:ext>
            </a:extLst>
          </p:cNvPr>
          <p:cNvSpPr txBox="1"/>
          <p:nvPr/>
        </p:nvSpPr>
        <p:spPr>
          <a:xfrm>
            <a:off x="76200" y="5267256"/>
            <a:ext cx="542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AP1 STAs</a:t>
            </a:r>
            <a:endParaRPr lang="ko-KR" alt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0E10D64-8321-917D-371D-B6CF39A4F7D8}"/>
              </a:ext>
            </a:extLst>
          </p:cNvPr>
          <p:cNvSpPr txBox="1"/>
          <p:nvPr/>
        </p:nvSpPr>
        <p:spPr>
          <a:xfrm>
            <a:off x="76200" y="5865167"/>
            <a:ext cx="542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AP2 STAs</a:t>
            </a:r>
            <a:endParaRPr lang="ko-KR" altLang="en-US" dirty="0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BC23F271-D71F-6775-447C-A6C5AAB3BD5A}"/>
              </a:ext>
            </a:extLst>
          </p:cNvPr>
          <p:cNvSpPr/>
          <p:nvPr/>
        </p:nvSpPr>
        <p:spPr bwMode="auto">
          <a:xfrm>
            <a:off x="1516289" y="2209799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Sounding Response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607C2455-0AD3-8E6A-0B39-CD475EEE03E0}"/>
              </a:ext>
            </a:extLst>
          </p:cNvPr>
          <p:cNvSpPr/>
          <p:nvPr/>
        </p:nvSpPr>
        <p:spPr bwMode="auto">
          <a:xfrm>
            <a:off x="2286000" y="1681659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F0323122-48EA-8536-355A-60C0BC1AD039}"/>
              </a:ext>
            </a:extLst>
          </p:cNvPr>
          <p:cNvSpPr/>
          <p:nvPr/>
        </p:nvSpPr>
        <p:spPr bwMode="auto">
          <a:xfrm>
            <a:off x="3062705" y="2236609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CB59EE43-2EB0-82EE-8752-93DCB72F76F0}"/>
              </a:ext>
            </a:extLst>
          </p:cNvPr>
          <p:cNvSpPr/>
          <p:nvPr/>
        </p:nvSpPr>
        <p:spPr bwMode="auto">
          <a:xfrm>
            <a:off x="3832416" y="1681659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BFRP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E0B15D77-76C3-9F35-E527-FA350D4A25D0}"/>
              </a:ext>
            </a:extLst>
          </p:cNvPr>
          <p:cNvSpPr/>
          <p:nvPr/>
        </p:nvSpPr>
        <p:spPr bwMode="auto">
          <a:xfrm>
            <a:off x="4602127" y="2757121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CSI FB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EF53E8B2-4115-AF9A-BA28-D8716D7FA7D9}"/>
              </a:ext>
            </a:extLst>
          </p:cNvPr>
          <p:cNvSpPr/>
          <p:nvPr/>
        </p:nvSpPr>
        <p:spPr bwMode="auto">
          <a:xfrm>
            <a:off x="5448325" y="1681659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D5935ADC-4F39-C978-CBD3-B2D7D4C6867D}"/>
              </a:ext>
            </a:extLst>
          </p:cNvPr>
          <p:cNvSpPr/>
          <p:nvPr/>
        </p:nvSpPr>
        <p:spPr bwMode="auto">
          <a:xfrm>
            <a:off x="6225030" y="1681659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165E6D6C-519B-359C-81D3-7433EDC911E9}"/>
              </a:ext>
            </a:extLst>
          </p:cNvPr>
          <p:cNvSpPr/>
          <p:nvPr/>
        </p:nvSpPr>
        <p:spPr bwMode="auto">
          <a:xfrm>
            <a:off x="6994741" y="1681659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BFRP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7C66CEBE-BEBD-DBA9-441C-68ACD101BF9F}"/>
              </a:ext>
            </a:extLst>
          </p:cNvPr>
          <p:cNvSpPr/>
          <p:nvPr/>
        </p:nvSpPr>
        <p:spPr bwMode="auto">
          <a:xfrm>
            <a:off x="7764452" y="2757121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CSI FB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D55CC659-7CF2-7188-9750-CDB3D483C4EB}"/>
              </a:ext>
            </a:extLst>
          </p:cNvPr>
          <p:cNvSpPr/>
          <p:nvPr/>
        </p:nvSpPr>
        <p:spPr bwMode="auto">
          <a:xfrm>
            <a:off x="739584" y="4577927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Sounding Invite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6A80E68A-86E7-687C-CBB9-453CC24902AB}"/>
              </a:ext>
            </a:extLst>
          </p:cNvPr>
          <p:cNvSpPr/>
          <p:nvPr/>
        </p:nvSpPr>
        <p:spPr bwMode="auto">
          <a:xfrm>
            <a:off x="1516289" y="4041647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Sounding Response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9ED6FCB8-9D3D-2EE1-2796-FEE77F5969BB}"/>
              </a:ext>
            </a:extLst>
          </p:cNvPr>
          <p:cNvSpPr/>
          <p:nvPr/>
        </p:nvSpPr>
        <p:spPr bwMode="auto">
          <a:xfrm>
            <a:off x="2286000" y="4583917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3CEE81D9-C396-0E8B-0E1B-D6ED2E21E057}"/>
              </a:ext>
            </a:extLst>
          </p:cNvPr>
          <p:cNvSpPr/>
          <p:nvPr/>
        </p:nvSpPr>
        <p:spPr bwMode="auto">
          <a:xfrm>
            <a:off x="3062705" y="4048190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0445DC2B-02F5-73A6-93D8-160CE2BD91ED}"/>
              </a:ext>
            </a:extLst>
          </p:cNvPr>
          <p:cNvSpPr/>
          <p:nvPr/>
        </p:nvSpPr>
        <p:spPr bwMode="auto">
          <a:xfrm>
            <a:off x="3832416" y="4583917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BFRP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116327E9-B4FE-E6C5-C455-F763142B7DD9}"/>
              </a:ext>
            </a:extLst>
          </p:cNvPr>
          <p:cNvSpPr/>
          <p:nvPr/>
        </p:nvSpPr>
        <p:spPr bwMode="auto">
          <a:xfrm>
            <a:off x="4602127" y="5715928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CSI FB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E874C1BF-E47A-88FA-508D-BF31F4501995}"/>
              </a:ext>
            </a:extLst>
          </p:cNvPr>
          <p:cNvSpPr/>
          <p:nvPr/>
        </p:nvSpPr>
        <p:spPr bwMode="auto">
          <a:xfrm>
            <a:off x="5448325" y="4592152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961B3997-6993-A7DA-8976-4182D8938C67}"/>
              </a:ext>
            </a:extLst>
          </p:cNvPr>
          <p:cNvSpPr/>
          <p:nvPr/>
        </p:nvSpPr>
        <p:spPr bwMode="auto">
          <a:xfrm>
            <a:off x="6225030" y="4593955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id="{D1DC1BBE-63AB-0D26-6F87-A9DD2CC3768E}"/>
              </a:ext>
            </a:extLst>
          </p:cNvPr>
          <p:cNvSpPr/>
          <p:nvPr/>
        </p:nvSpPr>
        <p:spPr bwMode="auto">
          <a:xfrm>
            <a:off x="6994741" y="4593955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BFRP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직사각형 75">
            <a:extLst>
              <a:ext uri="{FF2B5EF4-FFF2-40B4-BE49-F238E27FC236}">
                <a16:creationId xmlns:a16="http://schemas.microsoft.com/office/drawing/2014/main" id="{D32138BF-36C2-0F77-C818-376030184111}"/>
              </a:ext>
            </a:extLst>
          </p:cNvPr>
          <p:cNvSpPr/>
          <p:nvPr/>
        </p:nvSpPr>
        <p:spPr bwMode="auto">
          <a:xfrm>
            <a:off x="7764452" y="5715927"/>
            <a:ext cx="639964" cy="3757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CSI FB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15E5757E-2EB5-5B2C-2499-1F3E689819DC}"/>
              </a:ext>
            </a:extLst>
          </p:cNvPr>
          <p:cNvSpPr/>
          <p:nvPr/>
        </p:nvSpPr>
        <p:spPr bwMode="auto">
          <a:xfrm>
            <a:off x="5334000" y="1524001"/>
            <a:ext cx="3505200" cy="1822370"/>
          </a:xfrm>
          <a:prstGeom prst="rect">
            <a:avLst/>
          </a:prstGeom>
          <a:noFill/>
          <a:ln>
            <a:prstDash val="dash"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64D24E0-2DFD-CA1F-73D1-B6E5846F201A}"/>
              </a:ext>
            </a:extLst>
          </p:cNvPr>
          <p:cNvSpPr txBox="1"/>
          <p:nvPr/>
        </p:nvSpPr>
        <p:spPr>
          <a:xfrm>
            <a:off x="5334001" y="6168384"/>
            <a:ext cx="3733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dirty="0"/>
              <a:t>This in-BSS sounding can be skipped by setting </a:t>
            </a:r>
            <a:r>
              <a:rPr lang="en-US" altLang="ko-KR" u="sng" dirty="0"/>
              <a:t>Skip indication of in-BSS sounding field</a:t>
            </a:r>
            <a:r>
              <a:rPr lang="en-US" altLang="ko-KR" dirty="0"/>
              <a:t> to value 1</a:t>
            </a:r>
            <a:endParaRPr lang="ko-KR" altLang="en-US" dirty="0"/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CA3AF854-61BB-31C3-8B57-BBA7AA9B8F2A}"/>
              </a:ext>
            </a:extLst>
          </p:cNvPr>
          <p:cNvSpPr/>
          <p:nvPr/>
        </p:nvSpPr>
        <p:spPr bwMode="auto">
          <a:xfrm>
            <a:off x="5355116" y="4473733"/>
            <a:ext cx="3484084" cy="1698464"/>
          </a:xfrm>
          <a:prstGeom prst="rect">
            <a:avLst/>
          </a:prstGeom>
          <a:noFill/>
          <a:ln>
            <a:prstDash val="dash"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7EF145A-AD8F-261F-24A2-D1369E6BD4A3}"/>
              </a:ext>
            </a:extLst>
          </p:cNvPr>
          <p:cNvSpPr txBox="1"/>
          <p:nvPr/>
        </p:nvSpPr>
        <p:spPr>
          <a:xfrm>
            <a:off x="5334000" y="3276600"/>
            <a:ext cx="3591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This in-BSS sounding can be skipped by setting </a:t>
            </a:r>
            <a:r>
              <a:rPr lang="en-US" altLang="ko-KR" u="sng" dirty="0"/>
              <a:t>Skip indication of in-BSS sounding field</a:t>
            </a:r>
            <a:r>
              <a:rPr lang="en-US" altLang="ko-KR" dirty="0"/>
              <a:t> to value 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60672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Sounding Invite Frame (5/5)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dirty="0"/>
              <a:t>Minimum sounding </a:t>
            </a:r>
            <a:r>
              <a:rPr lang="en-US" altLang="ko-KR" dirty="0" err="1"/>
              <a:t>Nss</a:t>
            </a:r>
            <a:r>
              <a:rPr lang="en-US" altLang="ko-KR" dirty="0"/>
              <a:t> capability [motion # 306] </a:t>
            </a:r>
          </a:p>
          <a:p>
            <a:pPr lvl="1"/>
            <a:r>
              <a:rPr lang="en-US" altLang="ko-KR" dirty="0"/>
              <a:t>Indication of the minimum sounding </a:t>
            </a:r>
            <a:r>
              <a:rPr lang="en-US" altLang="ko-KR" dirty="0" err="1"/>
              <a:t>Nss</a:t>
            </a:r>
            <a:r>
              <a:rPr lang="en-US" altLang="ko-KR" dirty="0"/>
              <a:t> capability among the serving STAs from the initiating AP</a:t>
            </a:r>
          </a:p>
          <a:p>
            <a:pPr lvl="1"/>
            <a:r>
              <a:rPr lang="en-US" altLang="ko-KR" dirty="0"/>
              <a:t>If initiating AP indicates the joint sounding, this minimum sounding </a:t>
            </a:r>
            <a:r>
              <a:rPr lang="en-US" altLang="ko-KR" dirty="0" err="1"/>
              <a:t>Nss</a:t>
            </a:r>
            <a:r>
              <a:rPr lang="en-US" altLang="ko-KR" dirty="0"/>
              <a:t> capability may be fixed to 8. 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Minimum number of UHR-LTF capability</a:t>
            </a:r>
          </a:p>
          <a:p>
            <a:pPr lvl="1"/>
            <a:r>
              <a:rPr lang="en-US" altLang="ko-KR" dirty="0"/>
              <a:t>If we allow extra LTF for sounding, the number of LTFs can be larger than the sounding </a:t>
            </a:r>
            <a:r>
              <a:rPr lang="en-US" altLang="ko-KR" dirty="0" err="1"/>
              <a:t>Nss</a:t>
            </a:r>
            <a:r>
              <a:rPr lang="en-US" altLang="ko-KR" dirty="0"/>
              <a:t> capability </a:t>
            </a:r>
          </a:p>
          <a:p>
            <a:pPr lvl="1"/>
            <a:r>
              <a:rPr lang="en-US" altLang="ko-KR" dirty="0"/>
              <a:t>Thus, the minimum number of UHR-LTF capability need to be indicated to the responding AP to decide whether to apply the extra LTFs or not</a:t>
            </a:r>
          </a:p>
          <a:p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793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Sounding Acceptance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dirty="0"/>
              <a:t>Acceptance/Rejection</a:t>
            </a:r>
          </a:p>
          <a:p>
            <a:pPr lvl="1"/>
            <a:r>
              <a:rPr lang="en-US" altLang="ko-KR" dirty="0"/>
              <a:t>Whether to accept or reject the sounding invitation</a:t>
            </a:r>
          </a:p>
          <a:p>
            <a:endParaRPr lang="en-US" altLang="ko-KR" dirty="0"/>
          </a:p>
          <a:p>
            <a:r>
              <a:rPr lang="en-US" altLang="ko-KR" dirty="0"/>
              <a:t>Bandwidth / Puncturing</a:t>
            </a:r>
          </a:p>
          <a:p>
            <a:pPr lvl="1"/>
            <a:r>
              <a:rPr lang="en-US" altLang="ko-KR" dirty="0"/>
              <a:t>Preferred bandwidth/puncturing pattern within the bandwidth/puncturing pattern proposed in the invitation frame</a:t>
            </a:r>
          </a:p>
          <a:p>
            <a:pPr lvl="1"/>
            <a:r>
              <a:rPr lang="en-US" altLang="ko-KR" dirty="0"/>
              <a:t>Baseline operation of the initiating AP is to embrace the proposed BW/puncturing pattern. </a:t>
            </a:r>
          </a:p>
          <a:p>
            <a:endParaRPr lang="en-US" altLang="ko-KR" dirty="0"/>
          </a:p>
          <a:p>
            <a:r>
              <a:rPr lang="en-US" altLang="ko-KR" dirty="0"/>
              <a:t>Minimum number of UHR-LTF capability</a:t>
            </a:r>
          </a:p>
          <a:p>
            <a:pPr lvl="1"/>
            <a:r>
              <a:rPr lang="en-US" altLang="ko-KR" dirty="0"/>
              <a:t>The minimum number of UHR-LTF capability need to be indicated to the initiating AP to decide whether to apply the extra LTFs or not</a:t>
            </a:r>
          </a:p>
          <a:p>
            <a:pPr lvl="1"/>
            <a:endParaRPr lang="en-US" altLang="ko-KR" dirty="0">
              <a:solidFill>
                <a:srgbClr val="FF0000"/>
              </a:solidFill>
            </a:endParaRPr>
          </a:p>
          <a:p>
            <a:pPr lvl="1"/>
            <a:endParaRPr lang="en-US" altLang="ko-KR" dirty="0">
              <a:solidFill>
                <a:srgbClr val="FF0000"/>
              </a:solidFill>
            </a:endParaRPr>
          </a:p>
          <a:p>
            <a:pPr lvl="1"/>
            <a:endParaRPr lang="en-US" altLang="ko-KR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ko-KR" strike="sngStrike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198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Sounding Rejection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dirty="0"/>
              <a:t>Acceptance/Rejection</a:t>
            </a:r>
          </a:p>
          <a:p>
            <a:pPr lvl="1"/>
            <a:r>
              <a:rPr lang="en-US" altLang="ko-KR" dirty="0"/>
              <a:t>Whether to accept or reject the sounding invitation</a:t>
            </a:r>
          </a:p>
          <a:p>
            <a:r>
              <a:rPr lang="en-US" altLang="ko-KR" dirty="0"/>
              <a:t>Rejection reason</a:t>
            </a:r>
          </a:p>
          <a:p>
            <a:pPr lvl="1"/>
            <a:r>
              <a:rPr lang="en-US" altLang="ko-KR" dirty="0"/>
              <a:t>Reject due to unavailability</a:t>
            </a:r>
          </a:p>
          <a:p>
            <a:pPr lvl="2"/>
            <a:r>
              <a:rPr lang="en-US" altLang="ko-KR" dirty="0"/>
              <a:t>Responding AP is unavailable due to the in-device coexistence</a:t>
            </a:r>
          </a:p>
          <a:p>
            <a:pPr lvl="1"/>
            <a:r>
              <a:rPr lang="en-US" altLang="ko-KR" dirty="0"/>
              <a:t>Sounding type unavailable</a:t>
            </a:r>
          </a:p>
          <a:p>
            <a:pPr lvl="2"/>
            <a:r>
              <a:rPr lang="en-US" altLang="ko-KR" dirty="0"/>
              <a:t>Suggested sequential/joint sounding was not acceptable </a:t>
            </a:r>
          </a:p>
          <a:p>
            <a:pPr lvl="1"/>
            <a:r>
              <a:rPr lang="en-US" altLang="ko-KR" dirty="0"/>
              <a:t>Rejection of the failure handling </a:t>
            </a:r>
          </a:p>
          <a:p>
            <a:pPr lvl="2"/>
            <a:r>
              <a:rPr lang="en-US" altLang="ko-KR" dirty="0"/>
              <a:t>Responding AP doesn’t want to handle the error in the sounding phase</a:t>
            </a:r>
          </a:p>
          <a:p>
            <a:pPr lvl="1"/>
            <a:r>
              <a:rPr lang="en-US" altLang="ko-KR" dirty="0"/>
              <a:t>Misalignment in sounding parameters</a:t>
            </a:r>
          </a:p>
          <a:p>
            <a:pPr lvl="2"/>
            <a:r>
              <a:rPr lang="en-US" altLang="ko-KR" dirty="0"/>
              <a:t> Sounding parameters like BW/puncturing/</a:t>
            </a:r>
            <a:r>
              <a:rPr lang="en-US" altLang="ko-KR" dirty="0" err="1"/>
              <a:t>Nss</a:t>
            </a:r>
            <a:r>
              <a:rPr lang="en-US" altLang="ko-KR" dirty="0"/>
              <a:t> are not preferred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2182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471827</TotalTime>
  <Words>1349</Words>
  <Application>Microsoft Office PowerPoint</Application>
  <PresentationFormat>화면 슬라이드 쇼(4:3)</PresentationFormat>
  <Paragraphs>279</Paragraphs>
  <Slides>15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굴림</vt:lpstr>
      <vt:lpstr>Arial</vt:lpstr>
      <vt:lpstr>Times New Roman</vt:lpstr>
      <vt:lpstr>802-11-Submission</vt:lpstr>
      <vt:lpstr>Sounding Invite and Response Frame Design</vt:lpstr>
      <vt:lpstr>Introduction</vt:lpstr>
      <vt:lpstr>Sounding Invite Frame (1/5)</vt:lpstr>
      <vt:lpstr>Sounding Invite Frame (2/5)</vt:lpstr>
      <vt:lpstr>Sounding Invite Frame (3/5)</vt:lpstr>
      <vt:lpstr>Sounding Invite Frame (4/5)</vt:lpstr>
      <vt:lpstr>Sounding Invite Frame (5/5)</vt:lpstr>
      <vt:lpstr>Sounding Acceptance Frame</vt:lpstr>
      <vt:lpstr>Sounding Rejection Frame</vt:lpstr>
      <vt:lpstr>Conclusion</vt:lpstr>
      <vt:lpstr>References</vt:lpstr>
      <vt:lpstr>Straw Poll #1 </vt:lpstr>
      <vt:lpstr>Straw Poll #2 </vt:lpstr>
      <vt:lpstr>Straw Poll #3 </vt:lpstr>
      <vt:lpstr>Straw Poll #4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Insik Jung/IoT Connectivity Standard TP</cp:lastModifiedBy>
  <cp:revision>6454</cp:revision>
  <cp:lastPrinted>2019-01-10T23:08:02Z</cp:lastPrinted>
  <dcterms:created xsi:type="dcterms:W3CDTF">2007-05-21T21:00:37Z</dcterms:created>
  <dcterms:modified xsi:type="dcterms:W3CDTF">2025-07-31T10:09:42Z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d59f345-fd0b-4b4e-aba2-7c7a20c52995_Enabled">
    <vt:lpwstr>true</vt:lpwstr>
  </property>
  <property fmtid="{D5CDD505-2E9C-101B-9397-08002B2CF9AE}" pid="3" name="MSIP_Label_dd59f345-fd0b-4b4e-aba2-7c7a20c52995_SetDate">
    <vt:lpwstr>2025-07-23T14:31:38Z</vt:lpwstr>
  </property>
  <property fmtid="{D5CDD505-2E9C-101B-9397-08002B2CF9AE}" pid="4" name="MSIP_Label_dd59f345-fd0b-4b4e-aba2-7c7a20c52995_Method">
    <vt:lpwstr>Privileged</vt:lpwstr>
  </property>
  <property fmtid="{D5CDD505-2E9C-101B-9397-08002B2CF9AE}" pid="5" name="MSIP_Label_dd59f345-fd0b-4b4e-aba2-7c7a20c52995_Name">
    <vt:lpwstr>General</vt:lpwstr>
  </property>
  <property fmtid="{D5CDD505-2E9C-101B-9397-08002B2CF9AE}" pid="6" name="MSIP_Label_dd59f345-fd0b-4b4e-aba2-7c7a20c52995_SiteId">
    <vt:lpwstr>5069cde4-642a-45c0-8094-d0c2dec10be3</vt:lpwstr>
  </property>
  <property fmtid="{D5CDD505-2E9C-101B-9397-08002B2CF9AE}" pid="7" name="MSIP_Label_dd59f345-fd0b-4b4e-aba2-7c7a20c52995_ActionId">
    <vt:lpwstr>e13c79ed-6dce-4373-b5fb-aa0e65c45467</vt:lpwstr>
  </property>
  <property fmtid="{D5CDD505-2E9C-101B-9397-08002B2CF9AE}" pid="8" name="MSIP_Label_dd59f345-fd0b-4b4e-aba2-7c7a20c52995_ContentBits">
    <vt:lpwstr>0</vt:lpwstr>
  </property>
</Properties>
</file>