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</p:sldMasterIdLst>
  <p:notesMasterIdLst>
    <p:notesMasterId r:id="rId18"/>
  </p:notesMasterIdLst>
  <p:sldIdLst>
    <p:sldId id="256" r:id="rId10"/>
    <p:sldId id="257" r:id="rId11"/>
    <p:sldId id="259" r:id="rId12"/>
    <p:sldId id="288" r:id="rId13"/>
    <p:sldId id="264" r:id="rId14"/>
    <p:sldId id="265" r:id="rId15"/>
    <p:sldId id="270" r:id="rId16"/>
    <p:sldId id="272" r:id="rId17"/>
  </p:sldIdLst>
  <p:sldSz cx="12192000" cy="6858000"/>
  <p:notesSz cx="6934200" cy="92805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7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chemeClr val="lt1"/>
                </a:solidFill>
                <a:latin typeface="Times New Roman"/>
              </a:rPr>
              <a:t>Click to move the slide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10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104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05" name="PlaceHolder 5"/>
          <p:cNvSpPr>
            <a:spLocks noGrp="1"/>
          </p:cNvSpPr>
          <p:nvPr>
            <p:ph type="ftr" idx="3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06" name="PlaceHolder 6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ABCB237-490E-4C1D-B759-9A168FE020DC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‹Nr.›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dt" idx="115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ftr" idx="116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sldNum" idx="117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15E50D5E-1D92-43F3-B24A-1370E2A2EC57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39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dt" idx="118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ftr" idx="119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sldNum" idx="120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2FF15E5A-74ED-4597-A27E-A1D26402B6F0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dt" idx="124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ftr" idx="125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sldNum" idx="126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BE951C5-D54D-4877-8DF4-9388CED3D66C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6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57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dt" idx="139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ftr" idx="140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 type="sldNum" idx="141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017DE6FE-3503-44A2-8286-270647DB5E40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6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87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dt" idx="142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ftr" idx="143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sldNum" idx="144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DC9FCAD1-C9B3-45F0-801C-9A4A19FF735D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2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93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hdr"/>
          </p:nvPr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/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doc.: IEEE 802.11-yy/xxxxr0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dt" idx="151"/>
          </p:nvPr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Month Year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ftr" idx="152"/>
          </p:nvPr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John Doe, Some Company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 type="sldNum" idx="153"/>
          </p:nvPr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Page </a:t>
            </a:r>
            <a:fld id="{60F9D247-0AF3-46C0-8EED-C242072105C1}" type="slidenum">
              <a:rPr lang="en-US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" name="Text Box 1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defTabSz="449280">
              <a:lnSpc>
                <a:spcPct val="100000"/>
              </a:lnSpc>
            </a:pPr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 w="9360">
            <a:noFill/>
          </a:ln>
        </p:spPr>
        <p:txBody>
          <a:bodyPr lIns="93600" tIns="46080" rIns="93600" bIns="46080" numCol="1" spcCol="0" anchor="ctr">
            <a:noAutofit/>
          </a:bodyPr>
          <a:lstStyle/>
          <a:p>
            <a:pPr marL="216000" indent="-216000">
              <a:buNone/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F4948F5-3746-4B3A-B9A6-A9D2C323907D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CA326DCA-4D4D-464B-9B87-F5D777BFDB92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45A3701-5A87-4FA9-9367-5401404D82CD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914400" y="1981080"/>
            <a:ext cx="505584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6223320" y="1981080"/>
            <a:ext cx="5055840" cy="411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73A5A59-082E-423D-8FFD-1E76988C6396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43691F1-1CDA-41DE-A1A5-12619BC68FC3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GB" sz="24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7D69A864-08D8-498C-8FB9-90816B65EFE4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D8F917D-08F5-4B84-8395-C70EE81738AF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22FEC17D-29B5-4275-B3E6-8252BEE7C039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1496C33-5B80-410E-B126-2D7368CE310E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doc. IEEE 802.</a:t>
            </a:r>
            <a:r>
              <a:rPr lang="de-DE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11-25/1387r0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 idx="2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 idx="3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1CF60797-345D-4FB5-8E0E-50C97D26751D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1" strike="noStrike" spc="-1">
                <a:solidFill>
                  <a:srgbClr val="000000"/>
                </a:solidFill>
                <a:latin typeface="Times New Roman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800" b="0" strike="noStrike" spc="-1">
                <a:solidFill>
                  <a:srgbClr val="000000"/>
                </a:solidFill>
                <a:latin typeface="Times New Roman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1600" b="0" strike="noStrike" spc="-1">
                <a:solidFill>
                  <a:srgbClr val="000000"/>
                </a:solidFill>
                <a:latin typeface="Times New Roman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14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>
                <a:solidFill>
                  <a:srgbClr val="000000"/>
                </a:solidFill>
                <a:latin typeface="+mn-lt"/>
                <a:ea typeface="+mn-ea"/>
              </a:rPr>
              <a:t>doc. IEEE 802.</a:t>
            </a:r>
            <a:r>
              <a:rPr lang="de-DE" sz="18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11-25/1387r0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 idx="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FA253F0-182B-4422-A68B-1289D1F930DE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5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dt" idx="6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23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25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doc. IEEE 802.</a:t>
            </a:r>
            <a:r>
              <a:rPr lang="de-DE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11-25/1387r0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63000" y="4406760"/>
            <a:ext cx="10362960" cy="1361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indent="0" defTabSz="449280">
              <a:lnSpc>
                <a:spcPct val="100000"/>
              </a:lnSpc>
              <a:buNone/>
            </a:pPr>
            <a:r>
              <a:rPr lang="de-DE" sz="4000" b="1" strike="noStrike" cap="all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40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963000" y="2906640"/>
            <a:ext cx="10362960" cy="14997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b">
            <a:noAutofit/>
          </a:bodyPr>
          <a:lstStyle/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8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9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7E6AE5C3-E63D-42A9-A3D3-628EC5707822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2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34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doc. IEEE 802.</a:t>
            </a:r>
            <a:r>
              <a:rPr lang="de-DE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11-25/1387r0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507744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8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195600" y="1981080"/>
            <a:ext cx="50796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8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4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1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ftr" idx="11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sldNum" idx="1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F4C9B41-27B3-4F6A-80AE-1B6C43F51C0A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5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47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doc. IEEE 802.</a:t>
            </a:r>
            <a:r>
              <a:rPr lang="de-DE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11-25/1387r0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535040"/>
            <a:ext cx="5386680" cy="639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b">
            <a:noAutofit/>
          </a:bodyPr>
          <a:lstStyle/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09480" y="2174760"/>
            <a:ext cx="5386680" cy="3951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193440" y="1535040"/>
            <a:ext cx="5388840" cy="63936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b">
            <a:noAutofit/>
          </a:bodyPr>
          <a:lstStyle/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193440" y="2174760"/>
            <a:ext cx="5388840" cy="3951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dt" idx="13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ftr" idx="14"/>
          </p:nvPr>
        </p:nvSpPr>
        <p:spPr>
          <a:xfrm>
            <a:off x="7524720" y="6475320"/>
            <a:ext cx="386460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PlaceHolder 8"/>
          <p:cNvSpPr>
            <a:spLocks noGrp="1"/>
          </p:cNvSpPr>
          <p:nvPr>
            <p:ph type="sldNum" idx="15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48D2A37-DC94-4AEE-A1D7-EC9AF8E16553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57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59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doc. IEEE 802.</a:t>
            </a:r>
            <a:r>
              <a:rPr lang="de-DE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11-25/1387r0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dt" idx="16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ftr" idx="17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1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4047680-35E3-4806-AAAD-A8FDDFB9734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66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68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marL="0" marR="0" lvl="0" indent="0" algn="r" defTabSz="449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GB" sz="18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doc. IEEE 802.</a:t>
            </a:r>
            <a:r>
              <a:rPr lang="de-DE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11-25/1387r0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dt" idx="1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ftr" idx="20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sldNum" idx="21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642B7B2-46FD-4598-8D0D-4B3C167B1F77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73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75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algn="r" defTabSz="449280">
              <a:lnSpc>
                <a:spcPct val="100000"/>
              </a:lnSpc>
              <a:tabLst>
                <a:tab pos="0" algn="l"/>
              </a:tabLst>
            </a:pPr>
            <a:r>
              <a:rPr lang="en-GB" sz="18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doc. IEEE 802.</a:t>
            </a:r>
            <a:r>
              <a:rPr lang="de-DE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11-25/1387r0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 w="9360">
            <a:noFill/>
          </a:ln>
        </p:spPr>
        <p:txBody>
          <a:bodyPr vert="eaVert"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 idx="22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 idx="23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 idx="2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436E1D79-53A0-4CF5-BC84-4690FB1A2EA1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 6"/>
          <p:cNvSpPr/>
          <p:nvPr/>
        </p:nvSpPr>
        <p:spPr>
          <a:xfrm>
            <a:off x="914400" y="609480"/>
            <a:ext cx="10362960" cy="144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560" rIns="90000" bIns="-4356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82" name="Rectangle 7"/>
          <p:cNvSpPr/>
          <p:nvPr/>
        </p:nvSpPr>
        <p:spPr>
          <a:xfrm>
            <a:off x="915480" y="6475320"/>
            <a:ext cx="711360" cy="1832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 defTabSz="44928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Submission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Line 8"/>
          <p:cNvSpPr/>
          <p:nvPr/>
        </p:nvSpPr>
        <p:spPr>
          <a:xfrm>
            <a:off x="914400" y="6476760"/>
            <a:ext cx="10464480" cy="180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3200" rIns="90000" bIns="-43200" anchor="t">
            <a:noAutofit/>
          </a:bodyPr>
          <a:lstStyle/>
          <a:p>
            <a:endParaRPr lang="en-GB" sz="2400" b="0" strike="noStrike" spc="-1">
              <a:solidFill>
                <a:schemeClr val="lt1"/>
              </a:solidFill>
              <a:latin typeface="Times New Roman"/>
              <a:ea typeface="MS Gothic"/>
            </a:endParaRPr>
          </a:p>
        </p:txBody>
      </p:sp>
      <p:sp>
        <p:nvSpPr>
          <p:cNvPr id="84" name="Date Placeholder 3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b">
            <a:noAutofit/>
          </a:bodyPr>
          <a:lstStyle/>
          <a:p>
            <a:pPr marL="0" marR="0" lvl="0" indent="0" algn="r" defTabSz="449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GB" sz="1800" b="1" strike="noStrike" spc="-1" dirty="0">
                <a:solidFill>
                  <a:srgbClr val="000000"/>
                </a:solidFill>
                <a:latin typeface="+mn-lt"/>
                <a:ea typeface="+mn-ea"/>
              </a:rPr>
              <a:t>doc. IEEE 802.</a:t>
            </a:r>
            <a:r>
              <a:rPr lang="de-DE" sz="1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11-25/1387r0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686800" y="685800"/>
            <a:ext cx="2588400" cy="5408280"/>
          </a:xfrm>
          <a:prstGeom prst="rect">
            <a:avLst/>
          </a:prstGeom>
          <a:noFill/>
          <a:ln w="9360">
            <a:noFill/>
          </a:ln>
        </p:spPr>
        <p:txBody>
          <a:bodyPr vert="eaVert"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de-DE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Mastertitelformat bearbeiten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914400" y="685800"/>
            <a:ext cx="7569000" cy="5408280"/>
          </a:xfrm>
          <a:prstGeom prst="rect">
            <a:avLst/>
          </a:prstGeom>
          <a:noFill/>
          <a:ln w="9360">
            <a:noFill/>
          </a:ln>
        </p:spPr>
        <p:txBody>
          <a:bodyPr vert="eaVert" lIns="92160" tIns="46080" rIns="92160" bIns="46080" numCol="1" spcCol="0" anchor="t">
            <a:noAutofit/>
          </a:bodyPr>
          <a:lstStyle/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de-DE" sz="24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Mastertextformat bearbeiten</a:t>
            </a:r>
            <a:endParaRPr lang="en-GB" sz="2400" b="1" strike="noStrike" spc="-1">
              <a:solidFill>
                <a:srgbClr val="000000"/>
              </a:solidFill>
              <a:latin typeface="Times New Roman"/>
            </a:endParaRPr>
          </a:p>
          <a:p>
            <a:pPr marL="743040" indent="-28584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de-DE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Zweite Ebene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143000" indent="-228600" defTabSz="449280">
              <a:lnSpc>
                <a:spcPct val="100000"/>
              </a:lnSpc>
              <a:spcBef>
                <a:spcPts val="451"/>
              </a:spcBef>
              <a:buNone/>
              <a:tabLst>
                <a:tab pos="0" algn="l"/>
              </a:tabLst>
            </a:pPr>
            <a:r>
              <a:rPr lang="de-DE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Dritte Ebene</a:t>
            </a: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marL="16002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Vierte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  <a:p>
            <a:pPr marL="2057400" indent="-228600" defTabSz="44928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de-DE" sz="16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Fünfte Ebene</a:t>
            </a:r>
            <a:endParaRPr lang="en-GB" sz="1600" b="1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25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&lt;date/time&gt;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26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27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D8183A54-5FCA-4E86-9E3A-35FA56DFAAC4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‹Nr.›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25/11-25-1202-01-00br-channel-model-for-enhanced-light-communications.pptx" TargetMode="External"/><Relationship Id="rId3" Type="http://schemas.openxmlformats.org/officeDocument/2006/relationships/hyperlink" Target="https://mentor.ieee.org/802.11/dcn/14/11-14-0882-04-00ax-tgax-channel-model-document.docx" TargetMode="External"/><Relationship Id="rId7" Type="http://schemas.openxmlformats.org/officeDocument/2006/relationships/hyperlink" Target="https://mentor.ieee.org/802.11/dcn/15/11-15-1150-04-00ay-channel-models-for-ieee-802-11ay.docx" TargetMode="External"/><Relationship Id="rId2" Type="http://schemas.openxmlformats.org/officeDocument/2006/relationships/hyperlink" Target="https://mentor.ieee.org/802.11/dcn/19/11-19-0719-01-00be-tgbe-channel-model-document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782-05-00bf-channel-models-for-wlan-sensing-systems.docx" TargetMode="External"/><Relationship Id="rId5" Type="http://schemas.openxmlformats.org/officeDocument/2006/relationships/hyperlink" Target="https://mentor.ieee.org/802.11/dcn/03/11-03-0940-04-000n-tgn-channel-models.doc" TargetMode="External"/><Relationship Id="rId10" Type="http://schemas.openxmlformats.org/officeDocument/2006/relationships/hyperlink" Target="https://mentor.ieee.org/802.11/dcn/18/11-18-1237-02-00bb-ieee-802-11bb-reference-channel-models-for-vehicular-communications.pdf" TargetMode="External"/><Relationship Id="rId4" Type="http://schemas.openxmlformats.org/officeDocument/2006/relationships/hyperlink" Target="https://mentor.ieee.org/802.11/dcn/11/11-11-0968-04-00ah-channel-model-text.docx" TargetMode="External"/><Relationship Id="rId9" Type="http://schemas.openxmlformats.org/officeDocument/2006/relationships/hyperlink" Target="https://mentor.ieee.org/802.11/dcn/18/11-18-1582-04-00bb-ieee-802-11bb-reference-channel-models-for-indoor-environment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914400" y="469800"/>
            <a:ext cx="10362960" cy="14695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Proposal of TIG on Unified Channel Model</a:t>
            </a:r>
            <a:endParaRPr lang="en-GB" sz="32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subTitle"/>
          </p:nvPr>
        </p:nvSpPr>
        <p:spPr>
          <a:xfrm>
            <a:off x="1828800" y="1463760"/>
            <a:ext cx="8534160" cy="47592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indent="0" algn="ctr" defTabSz="449280">
              <a:lnSpc>
                <a:spcPct val="10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Date: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2025-07-30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dt" idx="34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sldNum" idx="35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DDE320A-66A6-46F3-823D-D2C880CAB1FE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11" name="Object 3"/>
          <p:cNvGraphicFramePr/>
          <p:nvPr/>
        </p:nvGraphicFramePr>
        <p:xfrm>
          <a:off x="914400" y="2445480"/>
          <a:ext cx="10043640" cy="331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0" imgH="0" progId="Word.Document.8">
                  <p:embed/>
                </p:oleObj>
              </mc:Choice>
              <mc:Fallback>
                <p:oleObj r:id="rId3" imgW="0" imgH="0" progId="Word.Document.8">
                  <p:embed/>
                  <p:pic>
                    <p:nvPicPr>
                      <p:cNvPr id="112" name="Object 3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>
                      <a:xfrm>
                        <a:off x="914400" y="2445480"/>
                        <a:ext cx="10043640" cy="33159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Rectangle 4"/>
          <p:cNvSpPr/>
          <p:nvPr/>
        </p:nvSpPr>
        <p:spPr>
          <a:xfrm>
            <a:off x="1019160" y="1851120"/>
            <a:ext cx="1447560" cy="38052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defTabSz="449280">
              <a:lnSpc>
                <a:spcPct val="100000"/>
              </a:lnSpc>
              <a:spcBef>
                <a:spcPts val="499"/>
              </a:spcBef>
              <a:tabLst>
                <a:tab pos="343080" algn="l"/>
                <a:tab pos="1257480" algn="l"/>
                <a:tab pos="2171880" algn="l"/>
                <a:tab pos="3086280" algn="l"/>
                <a:tab pos="4000680" algn="l"/>
                <a:tab pos="4915080" algn="l"/>
                <a:tab pos="5829480" algn="l"/>
                <a:tab pos="6743880" algn="l"/>
                <a:tab pos="7658280" algn="l"/>
                <a:tab pos="8572680" algn="l"/>
                <a:tab pos="9487080" algn="l"/>
                <a:tab pos="10401480" algn="l"/>
              </a:tabLst>
            </a:pPr>
            <a:r>
              <a:rPr lang="en-GB" sz="20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Authors: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Abstract</a:t>
            </a:r>
            <a:endParaRPr lang="en-GB" sz="32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914399" y="1981080"/>
            <a:ext cx="10551381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It is proposed to form a Topic Interest Group (TIG) for discussing use cases and requirements, developing a </a:t>
            </a:r>
            <a:r>
              <a:rPr lang="en-GB" sz="20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Unified Channel Model (UCM) and  enable fair performance comparison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of proposals for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</a:rPr>
              <a:t>m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ultilink operation (MLO) across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sub‑7 GHz / mm-wave / optical bands.</a:t>
            </a:r>
          </a:p>
          <a:p>
            <a:pPr indent="0" defTabSz="44928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The goals of the UCM TIG are to deliver a multi-band channel model,</a:t>
            </a:r>
          </a:p>
          <a:p>
            <a:pPr marL="628650" indent="-271463" defTabSz="4492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which is spatially consistent across </a:t>
            </a:r>
            <a:r>
              <a:rPr lang="en-GB" sz="2000" b="1" spc="-1" dirty="0">
                <a:solidFill>
                  <a:srgbClr val="000000"/>
                </a:solidFill>
                <a:ea typeface="Times New Roman"/>
              </a:rPr>
              <a:t>sub-7 GHz / mm-wave / optical </a:t>
            </a: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bands,</a:t>
            </a:r>
          </a:p>
          <a:p>
            <a:pPr marL="628650" indent="-271463" defTabSz="4492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builds on already available &amp; verified models, </a:t>
            </a:r>
          </a:p>
          <a:p>
            <a:pPr marL="628650" indent="-271463" defTabSz="4492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20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can be implemented using o</a:t>
            </a:r>
            <a:r>
              <a:rPr lang="en-GB" sz="20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pen software, </a:t>
            </a:r>
          </a:p>
          <a:p>
            <a:pPr marL="628650" indent="-271463" defTabSz="4492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20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is well documented and, </a:t>
            </a:r>
          </a:p>
          <a:p>
            <a:pPr marL="628650" indent="-271463" defTabSz="44928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GB" sz="2000" b="1" spc="-1" dirty="0">
                <a:solidFill>
                  <a:srgbClr val="000000"/>
                </a:solidFill>
                <a:latin typeface="Times New Roman"/>
                <a:ea typeface="Times New Roman"/>
              </a:rPr>
              <a:t>may be used by ongoing and future task groups.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sldNum" idx="36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602A87C6-6B9F-47A4-9D3E-42281D316BAD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 idx="37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Volker Jungnickel, Fraunhofer HHI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612360" y="2002153"/>
            <a:ext cx="1077732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Hotspot scenarios…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conference-/classrooms 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dual 5/mm-wave coverage in industry [12]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hospital (4K video from endoscope to screen)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742950" indent="-382588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…can be addressed by network densification</a:t>
            </a: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below-7 GHz APs (every 10-20 m) </a:t>
            </a:r>
          </a:p>
          <a:p>
            <a:pPr marL="114300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spc="-1" dirty="0">
                <a:solidFill>
                  <a:srgbClr val="000000"/>
                </a:solidFill>
                <a:latin typeface="Times New Roman"/>
                <a:ea typeface="MS Gothic"/>
              </a:rPr>
              <a:t>additional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mm-wave/optical APs (every room)</a:t>
            </a:r>
            <a:endParaRPr lang="en-GB" sz="20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720725" lvl="3" indent="-255588" defTabSz="449280"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4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Extend MLO into mm-wave / optical bands</a:t>
            </a:r>
          </a:p>
          <a:p>
            <a:pPr marL="1169988" lvl="3" indent="-360363" defTabSz="4492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mm-wave: 42</a:t>
            </a:r>
            <a:r>
              <a:rPr lang="en-GB" sz="2000" spc="-1" dirty="0">
                <a:solidFill>
                  <a:srgbClr val="000000"/>
                </a:solidFill>
                <a:latin typeface="Times New Roman"/>
                <a:ea typeface="MS Gothic"/>
              </a:rPr>
              <a:t>-71 GHz mm-wave</a:t>
            </a:r>
          </a:p>
          <a:p>
            <a:pPr marL="1169988" lvl="3" indent="-360363" defTabSz="4492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optical: 800-1000, 400-600 and 1200-1600 nm</a:t>
            </a:r>
          </a:p>
          <a:p>
            <a:pPr marL="1169988" lvl="3" indent="-360363" defTabSz="4492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strike="noStrike" spc="-1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399960" lvl="1" defTabSz="449280">
              <a:spcBef>
                <a:spcPts val="601"/>
              </a:spcBef>
              <a:buClr>
                <a:srgbClr val="000000"/>
              </a:buClr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00" b="1" spc="-1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399960" lvl="1" defTabSz="449280">
              <a:spcBef>
                <a:spcPts val="601"/>
              </a:spcBef>
              <a:buClr>
                <a:srgbClr val="000000"/>
              </a:buClr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00" b="1" strike="noStrike" spc="-1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743040" lvl="1" indent="-343080" defTabSz="4492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00" b="1" spc="-1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743040" lvl="1" indent="-343080" defTabSz="449280"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3" name="Grafik 13"/>
          <p:cNvPicPr/>
          <p:nvPr/>
        </p:nvPicPr>
        <p:blipFill>
          <a:blip r:embed="rId3"/>
          <a:stretch/>
        </p:blipFill>
        <p:spPr>
          <a:xfrm>
            <a:off x="8238257" y="1742259"/>
            <a:ext cx="2265480" cy="143892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Extended MLO: Exemplary Applications</a:t>
            </a:r>
            <a:endParaRPr lang="en-GB" sz="32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40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F82BE2F-E283-4B62-9DC1-56F47BFA549C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6" name="Grafik 2"/>
          <p:cNvPicPr/>
          <p:nvPr/>
        </p:nvPicPr>
        <p:blipFill>
          <a:blip r:embed="rId4"/>
          <a:stretch/>
        </p:blipFill>
        <p:spPr>
          <a:xfrm>
            <a:off x="6696377" y="1777179"/>
            <a:ext cx="1552680" cy="1356120"/>
          </a:xfrm>
          <a:prstGeom prst="rect">
            <a:avLst/>
          </a:prstGeom>
          <a:ln w="12700">
            <a:solidFill>
              <a:srgbClr val="179C7D"/>
            </a:solidFill>
            <a:round/>
          </a:ln>
        </p:spPr>
      </p:pic>
      <p:sp>
        <p:nvSpPr>
          <p:cNvPr id="127" name="Gleichschenkliges Dreieck 7"/>
          <p:cNvSpPr/>
          <p:nvPr/>
        </p:nvSpPr>
        <p:spPr>
          <a:xfrm>
            <a:off x="7237817" y="2554544"/>
            <a:ext cx="173520" cy="412560"/>
          </a:xfrm>
          <a:prstGeom prst="triangle">
            <a:avLst>
              <a:gd name="adj" fmla="val 50000"/>
            </a:avLst>
          </a:prstGeom>
          <a:gradFill rotWithShape="0">
            <a:gsLst>
              <a:gs pos="2000">
                <a:srgbClr val="CCCCCC"/>
              </a:gs>
              <a:gs pos="100000">
                <a:srgbClr val="FFC5B6">
                  <a:alpha val="0"/>
                </a:srgbClr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numCol="1" spcCol="0" anchor="t">
            <a:noAutofit/>
          </a:bodyPr>
          <a:lstStyle/>
          <a:p>
            <a:pPr defTabSz="914400">
              <a:lnSpc>
                <a:spcPct val="100000"/>
              </a:lnSpc>
              <a:spcAft>
                <a:spcPts val="720"/>
              </a:spcAft>
              <a:tabLst>
                <a:tab pos="0" algn="l"/>
              </a:tabLst>
            </a:pPr>
            <a:endParaRPr lang="de-DE" sz="1800" b="0" strike="noStrike" spc="-1">
              <a:solidFill>
                <a:schemeClr val="dk1">
                  <a:lumMod val="50000"/>
                  <a:lumOff val="50000"/>
                </a:schemeClr>
              </a:solidFill>
              <a:latin typeface="Frutiger LT Com 55 Roman"/>
              <a:ea typeface="MS Gothic"/>
            </a:endParaRPr>
          </a:p>
        </p:txBody>
      </p:sp>
      <p:pic>
        <p:nvPicPr>
          <p:cNvPr id="128" name="Grafik 9"/>
          <p:cNvPicPr/>
          <p:nvPr/>
        </p:nvPicPr>
        <p:blipFill>
          <a:blip r:embed="rId5"/>
          <a:stretch/>
        </p:blipFill>
        <p:spPr>
          <a:xfrm>
            <a:off x="10380257" y="1780059"/>
            <a:ext cx="1533240" cy="136188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4"/>
          <p:cNvSpPr>
            <a:spLocks noGrp="1"/>
          </p:cNvSpPr>
          <p:nvPr>
            <p:ph type="dt" idx="41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>
          <a:xfrm>
            <a:off x="7938059" y="6507910"/>
            <a:ext cx="3451621" cy="149030"/>
          </a:xfrm>
        </p:spPr>
        <p:txBody>
          <a:bodyPr/>
          <a:lstStyle/>
          <a:p>
            <a:r>
              <a:rPr sz="1050" dirty="0"/>
              <a:t>Volker Jungnickel, Fraunhofer HHI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DF0C551-E875-6469-63FE-99313CDB9CF8}"/>
              </a:ext>
            </a:extLst>
          </p:cNvPr>
          <p:cNvGrpSpPr/>
          <p:nvPr/>
        </p:nvGrpSpPr>
        <p:grpSpPr>
          <a:xfrm>
            <a:off x="7699118" y="3446587"/>
            <a:ext cx="2225561" cy="2790917"/>
            <a:chOff x="1919536" y="2708920"/>
            <a:chExt cx="2232248" cy="2664296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A70DEF68-E25C-B9AE-7D25-E4AE95307CEB}"/>
                </a:ext>
              </a:extLst>
            </p:cNvPr>
            <p:cNvSpPr/>
            <p:nvPr/>
          </p:nvSpPr>
          <p:spPr bwMode="auto">
            <a:xfrm>
              <a:off x="1919536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Sub7GHz</a:t>
              </a:r>
            </a:p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BB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DB510F26-FE2F-72B3-2A1C-5C8F30725EEE}"/>
                </a:ext>
              </a:extLst>
            </p:cNvPr>
            <p:cNvSpPr/>
            <p:nvPr/>
          </p:nvSpPr>
          <p:spPr bwMode="auto">
            <a:xfrm>
              <a:off x="2711624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Sub7GHz</a:t>
              </a:r>
            </a:p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BB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564533C-8349-AD67-7ED0-C887DE2BEA12}"/>
                </a:ext>
              </a:extLst>
            </p:cNvPr>
            <p:cNvSpPr/>
            <p:nvPr/>
          </p:nvSpPr>
          <p:spPr bwMode="auto">
            <a:xfrm>
              <a:off x="3503712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Sub7GHz</a:t>
              </a:r>
            </a:p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BB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5FEC0BF-909F-140A-858C-14CFD9B44546}"/>
                </a:ext>
              </a:extLst>
            </p:cNvPr>
            <p:cNvSpPr/>
            <p:nvPr/>
          </p:nvSpPr>
          <p:spPr bwMode="auto">
            <a:xfrm>
              <a:off x="1919536" y="2708920"/>
              <a:ext cx="2232248" cy="43204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Multilink Operation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E255C896-EBAC-74B9-3D71-9235ECF34C8E}"/>
                </a:ext>
              </a:extLst>
            </p:cNvPr>
            <p:cNvSpPr/>
            <p:nvPr/>
          </p:nvSpPr>
          <p:spPr bwMode="auto">
            <a:xfrm>
              <a:off x="1919536" y="4319385"/>
              <a:ext cx="648072" cy="105383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2.4 GHz front-end</a:t>
              </a: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3D48F98-8336-8ABC-EF11-9C4E6FB860B0}"/>
                </a:ext>
              </a:extLst>
            </p:cNvPr>
            <p:cNvSpPr/>
            <p:nvPr/>
          </p:nvSpPr>
          <p:spPr bwMode="auto">
            <a:xfrm>
              <a:off x="2711624" y="4329100"/>
              <a:ext cx="648072" cy="104411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5 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1600" dirty="0">
                  <a:solidFill>
                    <a:schemeClr val="bg1"/>
                  </a:solidFill>
                </a:rPr>
                <a:t>front-end</a:t>
              </a: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7212F19-4AFB-200A-EFA7-C451C2BAA439}"/>
                </a:ext>
              </a:extLst>
            </p:cNvPr>
            <p:cNvSpPr/>
            <p:nvPr/>
          </p:nvSpPr>
          <p:spPr bwMode="auto">
            <a:xfrm>
              <a:off x="3503712" y="4334933"/>
              <a:ext cx="628021" cy="103828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6 GHz front-end</a:t>
              </a: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DDBF781-6E16-97D6-D281-E73471DF660E}"/>
              </a:ext>
            </a:extLst>
          </p:cNvPr>
          <p:cNvGrpSpPr/>
          <p:nvPr/>
        </p:nvGrpSpPr>
        <p:grpSpPr>
          <a:xfrm>
            <a:off x="7694110" y="3446583"/>
            <a:ext cx="3804991" cy="2790921"/>
            <a:chOff x="1631504" y="2708916"/>
            <a:chExt cx="3816424" cy="2664300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4F000BA4-B398-451E-EDE3-205F3E0273CF}"/>
                </a:ext>
              </a:extLst>
            </p:cNvPr>
            <p:cNvSpPr/>
            <p:nvPr/>
          </p:nvSpPr>
          <p:spPr bwMode="auto">
            <a:xfrm>
              <a:off x="4007767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Sub7GHz</a:t>
              </a:r>
            </a:p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BB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517FAA24-5F04-C8D0-5654-BC2919ACDDEF}"/>
                </a:ext>
              </a:extLst>
            </p:cNvPr>
            <p:cNvSpPr/>
            <p:nvPr/>
          </p:nvSpPr>
          <p:spPr bwMode="auto">
            <a:xfrm>
              <a:off x="4007768" y="4329100"/>
              <a:ext cx="648072" cy="10441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1600" dirty="0">
                  <a:solidFill>
                    <a:schemeClr val="bg1"/>
                  </a:solidFill>
                </a:rPr>
                <a:t>m</a:t>
              </a: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m-</a:t>
              </a:r>
              <a:r>
                <a:rPr kumimoji="0" lang="de-DE" sz="16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</a:rPr>
                <a:t>wave</a:t>
              </a: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  front-end</a:t>
              </a: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52911FA-EB35-9087-545C-EEDF8D7BCC0D}"/>
                </a:ext>
              </a:extLst>
            </p:cNvPr>
            <p:cNvSpPr/>
            <p:nvPr/>
          </p:nvSpPr>
          <p:spPr bwMode="auto">
            <a:xfrm>
              <a:off x="1631504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Sub7GHz BB</a:t>
              </a: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8143546A-C9D5-50E6-9119-59D3A5C8F26B}"/>
                </a:ext>
              </a:extLst>
            </p:cNvPr>
            <p:cNvSpPr/>
            <p:nvPr/>
          </p:nvSpPr>
          <p:spPr bwMode="auto">
            <a:xfrm>
              <a:off x="2423592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Sub7GHz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BB</a:t>
              </a: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EE71D6D-B056-B7F8-9B54-04C0F225FF7B}"/>
                </a:ext>
              </a:extLst>
            </p:cNvPr>
            <p:cNvSpPr/>
            <p:nvPr/>
          </p:nvSpPr>
          <p:spPr bwMode="auto">
            <a:xfrm>
              <a:off x="3215680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Sub7GHz</a:t>
              </a:r>
            </a:p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BB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DE4AA748-06A4-EF09-4344-8E79EFB49C95}"/>
                </a:ext>
              </a:extLst>
            </p:cNvPr>
            <p:cNvSpPr/>
            <p:nvPr/>
          </p:nvSpPr>
          <p:spPr bwMode="auto">
            <a:xfrm>
              <a:off x="1631504" y="4319385"/>
              <a:ext cx="648072" cy="105383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2.4 GHz front-end</a:t>
              </a: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FEF09098-7254-54AF-5CF6-5D78E06890D8}"/>
                </a:ext>
              </a:extLst>
            </p:cNvPr>
            <p:cNvSpPr/>
            <p:nvPr/>
          </p:nvSpPr>
          <p:spPr bwMode="auto">
            <a:xfrm>
              <a:off x="2423592" y="4329100"/>
              <a:ext cx="648072" cy="104411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5 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1600" dirty="0"/>
                <a:t>front-end</a:t>
              </a: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64237B99-B68B-73C6-DF69-46B8A176F22C}"/>
                </a:ext>
              </a:extLst>
            </p:cNvPr>
            <p:cNvSpPr/>
            <p:nvPr/>
          </p:nvSpPr>
          <p:spPr bwMode="auto">
            <a:xfrm>
              <a:off x="3215680" y="4334933"/>
              <a:ext cx="628021" cy="103828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6 GHz front-end</a:t>
              </a:r>
              <a:endParaRPr kumimoji="0" lang="de-DE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90538659-833E-330D-3469-B0D9EA5B3D54}"/>
                </a:ext>
              </a:extLst>
            </p:cNvPr>
            <p:cNvSpPr/>
            <p:nvPr/>
          </p:nvSpPr>
          <p:spPr bwMode="auto">
            <a:xfrm>
              <a:off x="4799856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Sub7GHz</a:t>
              </a:r>
            </a:p>
            <a:p>
              <a:pPr algn="ctr"/>
              <a:r>
                <a:rPr lang="de-DE" sz="1600" dirty="0">
                  <a:solidFill>
                    <a:schemeClr val="bg1"/>
                  </a:solidFill>
                </a:rPr>
                <a:t>BB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7D63BF74-200B-DB39-D388-35795AFB9D72}"/>
                </a:ext>
              </a:extLst>
            </p:cNvPr>
            <p:cNvSpPr/>
            <p:nvPr/>
          </p:nvSpPr>
          <p:spPr bwMode="auto">
            <a:xfrm>
              <a:off x="1631504" y="2708916"/>
              <a:ext cx="3816424" cy="43204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Extended Multilink Operation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C37E9BDF-EFE9-DACB-2BC4-55E98C518FEA}"/>
                </a:ext>
              </a:extLst>
            </p:cNvPr>
            <p:cNvSpPr/>
            <p:nvPr/>
          </p:nvSpPr>
          <p:spPr bwMode="auto">
            <a:xfrm>
              <a:off x="4799856" y="4329100"/>
              <a:ext cx="648072" cy="104411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ELC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de-DE" sz="1600" dirty="0"/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1600" dirty="0">
                  <a:solidFill>
                    <a:schemeClr val="bg1"/>
                  </a:solidFill>
                </a:rPr>
                <a:t>f</a:t>
              </a:r>
              <a:r>
                <a:rPr kumimoji="0" lang="de-DE" sz="1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ront-end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EF9CB-58AF-6E89-B14A-CD30ABA7E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>
            <a:extLst>
              <a:ext uri="{FF2B5EF4-FFF2-40B4-BE49-F238E27FC236}">
                <a16:creationId xmlns:a16="http://schemas.microsoft.com/office/drawing/2014/main" id="{8775DDF1-19E4-B036-366A-B4BB6AD80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Exemplary work on channel modeling in 802.11</a:t>
            </a:r>
            <a:endParaRPr lang="en-GB" sz="32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95" name="PlaceHolder 2">
            <a:extLst>
              <a:ext uri="{FF2B5EF4-FFF2-40B4-BE49-F238E27FC236}">
                <a16:creationId xmlns:a16="http://schemas.microsoft.com/office/drawing/2014/main" id="{B1CBA8A0-CE82-982C-6DF5-6E32FFB8327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015020" y="1981080"/>
            <a:ext cx="1096596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2900" indent="-34290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sub-7 GHz: </a:t>
            </a:r>
          </a:p>
          <a:p>
            <a:pPr marL="715963" lvl="4" indent="-342900" defTabSz="449280"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  <a:tab pos="357188" algn="l"/>
              </a:tabLst>
            </a:pPr>
            <a:r>
              <a:rPr lang="en-US" sz="1600" b="1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TGbe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Channel model doc. 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MS Gothic"/>
                <a:hlinkClick r:id="rId2"/>
              </a:rPr>
              <a:t>11-19/0719r1</a:t>
            </a:r>
            <a:endParaRPr lang="en-US" sz="1600" b="1" strike="noStrike" spc="-1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715963" lvl="4" indent="-342900" defTabSz="449280"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  <a:tab pos="357188" algn="l"/>
              </a:tabLst>
            </a:pPr>
            <a:r>
              <a:rPr lang="en-US" sz="1600" b="1" spc="-1" dirty="0" err="1">
                <a:solidFill>
                  <a:srgbClr val="000000"/>
                </a:solidFill>
                <a:latin typeface="Times New Roman"/>
                <a:ea typeface="MS Gothic"/>
              </a:rPr>
              <a:t>TGax</a:t>
            </a:r>
            <a:r>
              <a:rPr lang="en-US" sz="1600" b="1" spc="-1" dirty="0">
                <a:solidFill>
                  <a:srgbClr val="000000"/>
                </a:solidFill>
                <a:latin typeface="Times New Roman"/>
                <a:ea typeface="MS Gothic"/>
              </a:rPr>
              <a:t> Channel model doc. </a:t>
            </a:r>
            <a:r>
              <a:rPr lang="en-US" sz="1600" b="1" spc="-1" dirty="0">
                <a:solidFill>
                  <a:srgbClr val="000000"/>
                </a:solidFill>
                <a:latin typeface="Times New Roman"/>
                <a:ea typeface="MS Gothic"/>
                <a:hlinkClick r:id="rId3"/>
              </a:rPr>
              <a:t>11-14/0882r4</a:t>
            </a:r>
            <a:endParaRPr lang="en-US" sz="1600" b="1" spc="-1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715963" lvl="4" indent="-342900" defTabSz="449280"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  <a:tab pos="357188" algn="l"/>
              </a:tabLst>
            </a:pPr>
            <a:r>
              <a:rPr lang="en-US" sz="1600" b="1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TGah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US" sz="1600" b="1" spc="-1" dirty="0">
                <a:solidFill>
                  <a:srgbClr val="000000"/>
                </a:solidFill>
                <a:latin typeface="Times New Roman"/>
                <a:ea typeface="MS Gothic"/>
              </a:rPr>
              <a:t>C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hannel model doc. </a:t>
            </a:r>
            <a:r>
              <a:rPr lang="en-US" sz="1600" b="1" strike="noStrike" spc="-1" dirty="0">
                <a:solidFill>
                  <a:srgbClr val="000000"/>
                </a:solidFill>
                <a:latin typeface="Times New Roman"/>
                <a:ea typeface="MS Gothic"/>
                <a:hlinkClick r:id="rId4"/>
              </a:rPr>
              <a:t>11-11/0968r4</a:t>
            </a:r>
            <a:endParaRPr lang="en-US" sz="1600" b="1" strike="noStrike" spc="-1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715963" lvl="4" indent="-342900" defTabSz="449280"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  <a:tab pos="357188" algn="l"/>
              </a:tabLst>
            </a:pPr>
            <a:r>
              <a:rPr lang="en-US" sz="1600" b="1" spc="-1" dirty="0" err="1">
                <a:solidFill>
                  <a:srgbClr val="000000"/>
                </a:solidFill>
                <a:latin typeface="Times New Roman"/>
                <a:ea typeface="MS Gothic"/>
              </a:rPr>
              <a:t>TGn</a:t>
            </a:r>
            <a:r>
              <a:rPr lang="en-US" sz="1600" b="1" spc="-1" dirty="0">
                <a:solidFill>
                  <a:srgbClr val="000000"/>
                </a:solidFill>
                <a:latin typeface="Times New Roman"/>
                <a:ea typeface="MS Gothic"/>
              </a:rPr>
              <a:t> Channel models doc. </a:t>
            </a:r>
            <a:r>
              <a:rPr lang="en-US" sz="1600" b="1" spc="-1" dirty="0">
                <a:solidFill>
                  <a:srgbClr val="000000"/>
                </a:solidFill>
                <a:latin typeface="Times New Roman"/>
                <a:ea typeface="MS Gothic"/>
                <a:hlinkClick r:id="rId5"/>
              </a:rPr>
              <a:t>11-03/0940r4</a:t>
            </a:r>
            <a:endParaRPr lang="en-US" sz="1600" b="1" strike="noStrike" spc="-1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342900" indent="-34290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b="1" spc="-1" dirty="0">
                <a:solidFill>
                  <a:srgbClr val="000000"/>
                </a:solidFill>
                <a:latin typeface="Times New Roman"/>
                <a:ea typeface="MS Gothic"/>
              </a:rPr>
              <a:t>mm-wave: </a:t>
            </a:r>
          </a:p>
          <a:p>
            <a:pPr marL="715963" lvl="1" indent="-358775" defTabSz="449280"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b="1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TGbf</a:t>
            </a:r>
            <a:r>
              <a:rPr lang="en-US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Channel models for WLAN sensing </a:t>
            </a:r>
            <a:r>
              <a:rPr lang="en-US" b="1" strike="noStrike" spc="-1" dirty="0">
                <a:solidFill>
                  <a:srgbClr val="000000"/>
                </a:solidFill>
                <a:latin typeface="Times New Roman"/>
                <a:ea typeface="MS Gothic"/>
                <a:hlinkClick r:id="rId6"/>
              </a:rPr>
              <a:t>11-21/0782r5</a:t>
            </a:r>
            <a:endParaRPr lang="en-US" b="1" strike="noStrike" spc="-1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715963" lvl="1" indent="-358775" defTabSz="449280"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b="1" spc="-1" dirty="0" err="1">
                <a:solidFill>
                  <a:srgbClr val="000000"/>
                </a:solidFill>
                <a:latin typeface="Times New Roman"/>
                <a:ea typeface="MS Gothic"/>
              </a:rPr>
              <a:t>TGay</a:t>
            </a:r>
            <a:r>
              <a:rPr lang="en-US" b="1" spc="-1" dirty="0">
                <a:solidFill>
                  <a:srgbClr val="000000"/>
                </a:solidFill>
                <a:latin typeface="Times New Roman"/>
                <a:ea typeface="MS Gothic"/>
              </a:rPr>
              <a:t> Channel models </a:t>
            </a:r>
            <a:r>
              <a:rPr lang="en-US" b="1" spc="-1" dirty="0">
                <a:solidFill>
                  <a:srgbClr val="000000"/>
                </a:solidFill>
                <a:latin typeface="Times New Roman"/>
                <a:ea typeface="MS Gothic"/>
                <a:hlinkClick r:id="rId7"/>
              </a:rPr>
              <a:t>11-15/1150r4 </a:t>
            </a:r>
            <a:endParaRPr lang="en-US" b="1" spc="-1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342900" indent="-34290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b="1" spc="-1" dirty="0">
                <a:solidFill>
                  <a:srgbClr val="000000"/>
                </a:solidFill>
              </a:rPr>
              <a:t>optical: </a:t>
            </a:r>
          </a:p>
          <a:p>
            <a:pPr marL="715963" lvl="1" indent="-358775" defTabSz="449280"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Channel model for ELC </a:t>
            </a:r>
            <a:r>
              <a:rPr lang="en-US" b="1" strike="noStrike" spc="-1" dirty="0">
                <a:solidFill>
                  <a:srgbClr val="000000"/>
                </a:solidFill>
                <a:latin typeface="Times New Roman"/>
                <a:ea typeface="MS Gothic"/>
                <a:hlinkClick r:id="rId8"/>
              </a:rPr>
              <a:t>11-25/1202r1</a:t>
            </a:r>
            <a:endParaRPr lang="en-US" b="1" strike="noStrike" spc="-1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715963" lvl="1" indent="-358775" defTabSz="449280"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b="1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TGbb</a:t>
            </a:r>
            <a:r>
              <a:rPr lang="en-US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Channel models </a:t>
            </a:r>
            <a:r>
              <a:rPr lang="en-US" b="1" strike="noStrike" spc="-1" dirty="0">
                <a:solidFill>
                  <a:srgbClr val="000000"/>
                </a:solidFill>
                <a:latin typeface="Times New Roman"/>
                <a:ea typeface="MS Gothic"/>
                <a:hlinkClick r:id="rId9"/>
              </a:rPr>
              <a:t>11-18/1582r4</a:t>
            </a:r>
            <a:r>
              <a:rPr lang="en-US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, </a:t>
            </a:r>
            <a:r>
              <a:rPr lang="en-US" b="1" strike="noStrike" spc="-1" dirty="0">
                <a:solidFill>
                  <a:srgbClr val="000000"/>
                </a:solidFill>
                <a:latin typeface="Times New Roman"/>
                <a:ea typeface="MS Gothic"/>
                <a:hlinkClick r:id="rId10"/>
              </a:rPr>
              <a:t>11-18/1237r2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3">
            <a:extLst>
              <a:ext uri="{FF2B5EF4-FFF2-40B4-BE49-F238E27FC236}">
                <a16:creationId xmlns:a16="http://schemas.microsoft.com/office/drawing/2014/main" id="{0A6779D9-13DC-A0D9-D112-10756DA75E04}"/>
              </a:ext>
            </a:extLst>
          </p:cNvPr>
          <p:cNvSpPr>
            <a:spLocks noGrp="1"/>
          </p:cNvSpPr>
          <p:nvPr>
            <p:ph type="sldNum" idx="7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5D9AF01-8CD2-415D-8B88-728489E8B7A9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4">
            <a:extLst>
              <a:ext uri="{FF2B5EF4-FFF2-40B4-BE49-F238E27FC236}">
                <a16:creationId xmlns:a16="http://schemas.microsoft.com/office/drawing/2014/main" id="{C92F3A27-1685-6853-D30A-252C74677BC1}"/>
              </a:ext>
            </a:extLst>
          </p:cNvPr>
          <p:cNvSpPr>
            <a:spLocks noGrp="1"/>
          </p:cNvSpPr>
          <p:nvPr>
            <p:ph type="dt" idx="73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PlaceHolder 5">
            <a:extLst>
              <a:ext uri="{FF2B5EF4-FFF2-40B4-BE49-F238E27FC236}">
                <a16:creationId xmlns:a16="http://schemas.microsoft.com/office/drawing/2014/main" id="{186B378D-9560-2741-24AC-998F8BC12CF6}"/>
              </a:ext>
            </a:extLst>
          </p:cNvPr>
          <p:cNvSpPr>
            <a:spLocks noGrp="1"/>
          </p:cNvSpPr>
          <p:nvPr>
            <p:ph type="ftr" idx="74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474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Problem: </a:t>
            </a:r>
            <a:r>
              <a:rPr lang="de-DE" sz="3200" b="1" dirty="0"/>
              <a:t>Different TGs </a:t>
            </a:r>
            <a:r>
              <a:rPr lang="de-DE" sz="3200" b="1" dirty="0" err="1"/>
              <a:t>use</a:t>
            </a:r>
            <a:r>
              <a:rPr lang="de-DE" sz="3200" b="1" dirty="0"/>
              <a:t> different </a:t>
            </a:r>
            <a:r>
              <a:rPr lang="de-DE" sz="3200" b="1" dirty="0" err="1"/>
              <a:t>channel</a:t>
            </a:r>
            <a:r>
              <a:rPr lang="de-DE" sz="3200" b="1" dirty="0"/>
              <a:t> </a:t>
            </a:r>
            <a:r>
              <a:rPr lang="de-DE" sz="3200" b="1" dirty="0" err="1"/>
              <a:t>models</a:t>
            </a:r>
            <a:endParaRPr lang="en-GB" sz="2800" b="1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ldNum" idx="51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6177B829-A1D1-49AB-B4ED-7AE8F1170926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9" name="Grafik 7"/>
          <p:cNvPicPr/>
          <p:nvPr/>
        </p:nvPicPr>
        <p:blipFill>
          <a:blip r:embed="rId3"/>
          <a:stretch/>
        </p:blipFill>
        <p:spPr>
          <a:xfrm>
            <a:off x="1703520" y="2421000"/>
            <a:ext cx="8638920" cy="3671640"/>
          </a:xfrm>
          <a:prstGeom prst="rect">
            <a:avLst/>
          </a:prstGeom>
          <a:ln w="0">
            <a:noFill/>
          </a:ln>
        </p:spPr>
      </p:pic>
      <p:sp>
        <p:nvSpPr>
          <p:cNvPr id="150" name="Rechteck 2"/>
          <p:cNvSpPr/>
          <p:nvPr/>
        </p:nvSpPr>
        <p:spPr>
          <a:xfrm>
            <a:off x="1854360" y="1910520"/>
            <a:ext cx="1563996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1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TGn</a:t>
            </a:r>
            <a:r>
              <a:rPr lang="en-US" sz="2400" b="1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/ac/ax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Rechteck 9"/>
          <p:cNvSpPr/>
          <p:nvPr/>
        </p:nvSpPr>
        <p:spPr>
          <a:xfrm>
            <a:off x="5362741" y="1912680"/>
            <a:ext cx="1345946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GB" sz="2400" b="1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TGad</a:t>
            </a:r>
            <a:r>
              <a:rPr lang="en-GB" sz="2400" b="1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/ay</a:t>
            </a:r>
            <a:endParaRPr lang="en-US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Rechteck 9"/>
          <p:cNvSpPr/>
          <p:nvPr/>
        </p:nvSpPr>
        <p:spPr>
          <a:xfrm>
            <a:off x="9124325" y="1912680"/>
            <a:ext cx="1406732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t">
            <a:spAutoFit/>
          </a:bodyPr>
          <a:lstStyle/>
          <a:p>
            <a:pPr defTabSz="449280">
              <a:lnSpc>
                <a:spcPct val="100000"/>
              </a:lnSpc>
            </a:pPr>
            <a:r>
              <a:rPr lang="en-US" sz="2400" b="1" strike="noStrike" spc="-1" dirty="0" err="1">
                <a:solidFill>
                  <a:schemeClr val="dk1"/>
                </a:solidFill>
                <a:latin typeface="Times New Roman"/>
                <a:ea typeface="MS Gothic"/>
              </a:rPr>
              <a:t>TGbb</a:t>
            </a:r>
            <a:r>
              <a:rPr lang="en-US" sz="2400" b="1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/bf</a:t>
            </a:r>
            <a:r>
              <a:rPr lang="en-US" sz="2400" b="0" strike="noStrike" spc="-1" dirty="0">
                <a:solidFill>
                  <a:schemeClr val="dk1"/>
                </a:solidFill>
                <a:latin typeface="Times New Roman"/>
                <a:ea typeface="MS Gothic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dt" idx="52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ftr" idx="53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Limitations of existing channel models</a:t>
            </a:r>
            <a:endParaRPr lang="en-GB" sz="32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1058940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Lack on integration of features 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tapped-delay line model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TGn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 vs. accurate space-time characteristics (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TGay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TGbb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Multi-band operation is not foreseen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different models for different bands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use cases/scenarios cannot be easily combined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0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TGn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/ac/</a:t>
            </a:r>
            <a:r>
              <a:rPr lang="en-GB" sz="2000" b="0" strike="noStrike" spc="-1" dirty="0" err="1">
                <a:solidFill>
                  <a:srgbClr val="000000"/>
                </a:solidFill>
                <a:latin typeface="Times New Roman"/>
                <a:ea typeface="MS Gothic"/>
              </a:rPr>
              <a:t>ax</a:t>
            </a:r>
            <a:r>
              <a:rPr lang="en-GB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 models do not natively support system-level simulations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has to be agreed upon/added on top of the model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Models are not spatially consistent</a:t>
            </a: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not suitable for site-specific simulations (e.g., for multi-AP operation)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 not reflect correlations between different bands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do not correctly model the MIMO correlation for different user positions</a:t>
            </a:r>
            <a:endParaRPr lang="en-GB" sz="1800" b="0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8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sldNum" idx="54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8BD0A6AD-B2DD-4D2A-B361-793C62A40C1B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dt" idx="55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ftr" idx="56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Stephan Jaeckel, SJC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90108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Unified Channel Model</a:t>
            </a:r>
            <a:endParaRPr lang="en-GB" sz="3200" b="0" strike="noStrike" spc="-1" dirty="0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798120" y="1981080"/>
            <a:ext cx="5435280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Update the 802.11 channel model so that it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can be used in below-7GHz, mm-wave and optical bands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support multi-link operation between an arbitrary choice of bands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correctly model polarization in- and outdoors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685800" indent="-34308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is spatially consistent, i.e.,  </a:t>
            </a: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site-specific (e.g. for multi-AP operation)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correctly reflects correlations between different bands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marL="1085760" lvl="1" indent="-285840" defTabSz="44928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correctly models MIMO correlations at different user positions</a:t>
            </a:r>
            <a:endParaRPr lang="en-GB" sz="1800" b="0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marL="343080"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499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18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>
              <a:solidFill>
                <a:srgbClr val="000000"/>
              </a:solidFill>
              <a:latin typeface="Times New Roman"/>
            </a:endParaRPr>
          </a:p>
          <a:p>
            <a:pPr indent="0" defTabSz="449280">
              <a:lnSpc>
                <a:spcPct val="100000"/>
              </a:lnSpc>
              <a:spcBef>
                <a:spcPts val="601"/>
              </a:spcBef>
              <a:buNone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0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sldNum" idx="68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9DAD781A-4540-4456-AF20-128CFA3D28AC}" type="slidenum">
              <a:rPr lang="en-GB" sz="1200" b="0" strike="noStrike" spc="-1" smtClean="0">
                <a:solidFill>
                  <a:srgbClr val="000000"/>
                </a:solidFill>
                <a:latin typeface="Times New Roman"/>
                <a:ea typeface="MS Gothic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dt" idx="69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lang="de-DE"/>
              <a:t>Volker Jungnickel, Fraunhofer HHI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11C532-3141-36C0-7E95-5CFB4A93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005" y="2427323"/>
            <a:ext cx="5779509" cy="30665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ctr">
            <a:noAutofit/>
          </a:bodyPr>
          <a:lstStyle/>
          <a:p>
            <a:pPr indent="0" algn="ctr" defTabSz="449280">
              <a:lnSpc>
                <a:spcPct val="100000"/>
              </a:lnSpc>
              <a:buNone/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Proposal to form UCM TIG</a:t>
            </a:r>
            <a:endParaRPr lang="en-GB" sz="32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7143840" y="1933967"/>
            <a:ext cx="4467333" cy="4113000"/>
          </a:xfrm>
          <a:prstGeom prst="rect">
            <a:avLst/>
          </a:prstGeom>
          <a:noFill/>
          <a:ln w="9360">
            <a:noFill/>
          </a:ln>
        </p:spPr>
        <p:txBody>
          <a:bodyPr lIns="92160" tIns="46080" rIns="92160" bIns="46080" numCol="1" spcCol="0" anchor="t">
            <a:noAutofit/>
          </a:bodyPr>
          <a:lstStyle/>
          <a:p>
            <a:pPr marL="342900" indent="-34290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200" b="1" strike="noStrike" spc="-1" dirty="0">
                <a:solidFill>
                  <a:srgbClr val="000000"/>
                </a:solidFill>
                <a:latin typeface="Times New Roman"/>
                <a:ea typeface="MS Gothic"/>
              </a:rPr>
              <a:t>Thanks for the support to form a UCM </a:t>
            </a:r>
            <a:r>
              <a:rPr lang="en-US" sz="2200" b="1" spc="-1" dirty="0">
                <a:solidFill>
                  <a:srgbClr val="000000"/>
                </a:solidFill>
              </a:rPr>
              <a:t>TIG  in WNG on TUES, July 29, AM1!</a:t>
            </a:r>
          </a:p>
          <a:p>
            <a:pPr marL="342900" indent="-342900" defTabSz="449280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200" b="1" spc="-1" dirty="0">
                <a:solidFill>
                  <a:srgbClr val="000000"/>
                </a:solidFill>
              </a:rPr>
              <a:t>Please, let the authors know </a:t>
            </a:r>
          </a:p>
          <a:p>
            <a:pPr marL="541338" indent="-358775" defTabSz="449280">
              <a:lnSpc>
                <a:spcPct val="100000"/>
              </a:lnSpc>
              <a:spcBef>
                <a:spcPts val="601"/>
              </a:spcBef>
              <a:buFontTx/>
              <a:buChar char="-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200" b="1" spc="-1" dirty="0">
                <a:solidFill>
                  <a:srgbClr val="000000"/>
                </a:solidFill>
              </a:rPr>
              <a:t>if you are interested to support or contribute to the UCM TIG</a:t>
            </a:r>
          </a:p>
          <a:p>
            <a:pPr marL="541338" indent="-342900" defTabSz="449280">
              <a:lnSpc>
                <a:spcPct val="100000"/>
              </a:lnSpc>
              <a:spcBef>
                <a:spcPts val="601"/>
              </a:spcBef>
              <a:buFontTx/>
              <a:buChar char="-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200" b="1" spc="-1" dirty="0">
                <a:solidFill>
                  <a:srgbClr val="000000"/>
                </a:solidFill>
              </a:rPr>
              <a:t>if there is any concern to be addressed</a:t>
            </a:r>
          </a:p>
          <a:p>
            <a:pPr marL="357188" indent="-357188" defTabSz="449280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r>
              <a:rPr lang="en-GB" sz="2200" b="1" spc="-1" dirty="0">
                <a:solidFill>
                  <a:srgbClr val="000000"/>
                </a:solidFill>
              </a:rPr>
              <a:t>We plan to run a Motion at the Closing Plenary on Friday. </a:t>
            </a:r>
          </a:p>
          <a:p>
            <a:pPr marL="198438" defTabSz="449280">
              <a:lnSpc>
                <a:spcPct val="100000"/>
              </a:lnSpc>
              <a:spcBef>
                <a:spcPts val="601"/>
              </a:spcBef>
              <a:tabLst>
                <a:tab pos="912960" algn="l"/>
                <a:tab pos="1827360" algn="l"/>
                <a:tab pos="2741760" algn="l"/>
                <a:tab pos="3656160" algn="l"/>
                <a:tab pos="4570560" algn="l"/>
                <a:tab pos="5484960" algn="l"/>
                <a:tab pos="6399360" algn="l"/>
                <a:tab pos="7313760" algn="l"/>
                <a:tab pos="8228160" algn="l"/>
                <a:tab pos="9142560" algn="l"/>
                <a:tab pos="10056960" algn="l"/>
              </a:tabLst>
            </a:pPr>
            <a:endParaRPr lang="en-GB" sz="2400" b="1" spc="-1" dirty="0">
              <a:solidFill>
                <a:srgbClr val="000000"/>
              </a:solidFill>
            </a:endParaRPr>
          </a:p>
          <a:p>
            <a:pPr marL="342900" indent="-342900" defTabSz="4492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  <a:p>
            <a:pPr marL="343080" indent="-343080" defTabSz="449280">
              <a:lnSpc>
                <a:spcPct val="100000"/>
              </a:lnSpc>
              <a:spcBef>
                <a:spcPts val="6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GB" sz="2400" b="1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sldNum" idx="7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ct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Slide </a:t>
            </a:r>
            <a:fld id="{35D9AF01-8CD2-415D-8B88-728489E8B7A9}" type="slidenum"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8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dt" idx="73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b">
            <a:noAutofit/>
          </a:bodyPr>
          <a:lstStyle>
            <a:lvl1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800" b="1" strike="noStrike" spc="-1">
                <a:solidFill>
                  <a:srgbClr val="000000"/>
                </a:solidFill>
                <a:latin typeface="Times New Roman"/>
                <a:ea typeface="MS Gothic"/>
              </a:rPr>
              <a:t>July 2025</a:t>
            </a: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ftr" idx="74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 w="9360">
            <a:noFill/>
          </a:ln>
        </p:spPr>
        <p:txBody>
          <a:bodyPr lIns="0" tIns="0" rIns="0" bIns="0" numCol="1" spcCol="0" anchor="t">
            <a:noAutofit/>
          </a:bodyPr>
          <a:lstStyle>
            <a:lvl1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defRPr>
            </a:lvl1pPr>
          </a:lstStyle>
          <a:p>
            <a:pPr indent="0" algn="r" defTabSz="449280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0" strike="noStrike" spc="-1">
                <a:solidFill>
                  <a:srgbClr val="000000"/>
                </a:solidFill>
                <a:latin typeface="Times New Roman"/>
                <a:ea typeface="MS Gothic"/>
              </a:rPr>
              <a:t>Volker Jungnickel, Fraunhofer HHI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B457CC-B734-81C2-6047-56FB5C8E8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25" y="1933967"/>
            <a:ext cx="6510576" cy="36621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(1)</Template>
  <TotalTime>0</TotalTime>
  <Words>712</Words>
  <Application>Microsoft Office PowerPoint</Application>
  <PresentationFormat>Breitbild</PresentationFormat>
  <Paragraphs>159</Paragraphs>
  <Slides>8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9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23" baseType="lpstr">
      <vt:lpstr>Arial</vt:lpstr>
      <vt:lpstr>Frutiger LT Com 55 Roman</vt:lpstr>
      <vt:lpstr>Symbol</vt:lpstr>
      <vt:lpstr>Times New Roman</vt:lpstr>
      <vt:lpstr>Wingdings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Microsoft Word 97 - 2003 Document</vt:lpstr>
      <vt:lpstr>Proposal of TIG on Unified Channel Model</vt:lpstr>
      <vt:lpstr>Abstract</vt:lpstr>
      <vt:lpstr>Extended MLO: Exemplary Applications</vt:lpstr>
      <vt:lpstr>Exemplary work on channel modeling in 802.11</vt:lpstr>
      <vt:lpstr>Problem: Different TGs use different channel models</vt:lpstr>
      <vt:lpstr>Limitations of existing channel models</vt:lpstr>
      <vt:lpstr>Unified Channel Model</vt:lpstr>
      <vt:lpstr>Proposal to form UCM TIG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Multi-band channel models in 802.11</dc:title>
  <dc:subject/>
  <dc:creator>Jungnickel, Volker</dc:creator>
  <dc:description/>
  <cp:lastModifiedBy>Jungnickel, Volker</cp:lastModifiedBy>
  <cp:revision>54</cp:revision>
  <cp:lastPrinted>1601-01-01T00:00:00Z</cp:lastPrinted>
  <dcterms:created xsi:type="dcterms:W3CDTF">2025-04-25T12:26:14Z</dcterms:created>
  <dcterms:modified xsi:type="dcterms:W3CDTF">2025-07-30T12:27:48Z</dcterms:modified>
  <cp:category>Name, Affiliation</cp:category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0x01010006C10CFFC78C9946B3304FF3C5A43F1A</vt:lpwstr>
  </property>
  <property fmtid="{D5CDD505-2E9C-101B-9397-08002B2CF9AE}" pid="3" name="Notes">
    <vt:i4>22</vt:i4>
  </property>
  <property fmtid="{D5CDD505-2E9C-101B-9397-08002B2CF9AE}" pid="4" name="PresentationFormat">
    <vt:lpwstr>Breitbild</vt:lpwstr>
  </property>
  <property fmtid="{D5CDD505-2E9C-101B-9397-08002B2CF9AE}" pid="5" name="Slides">
    <vt:i4>33</vt:i4>
  </property>
</Properties>
</file>