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1"/>
  </p:notesMasterIdLst>
  <p:handoutMasterIdLst>
    <p:handoutMasterId r:id="rId12"/>
  </p:handoutMasterIdLst>
  <p:sldIdLst>
    <p:sldId id="256" r:id="rId5"/>
    <p:sldId id="257" r:id="rId6"/>
    <p:sldId id="396" r:id="rId7"/>
    <p:sldId id="402" r:id="rId8"/>
    <p:sldId id="316" r:id="rId9"/>
    <p:sldId id="401" r:id="rId1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93788" autoAdjust="0"/>
  </p:normalViewPr>
  <p:slideViewPr>
    <p:cSldViewPr>
      <p:cViewPr varScale="1">
        <p:scale>
          <a:sx n="73" d="100"/>
          <a:sy n="73" d="100"/>
        </p:scale>
        <p:origin x="700"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1" d="100"/>
          <a:sy n="61" d="100"/>
        </p:scale>
        <p:origin x="2069"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tr-TR" dirty="0" err="1"/>
              <a:t>July</a:t>
            </a:r>
            <a:r>
              <a:rPr lang="en-US" dirty="0"/>
              <a:t> 2025</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a:t>
            </a:r>
            <a:r>
              <a:rPr lang="en-GB" dirty="0" err="1"/>
              <a:t>Baykas</a:t>
            </a:r>
            <a:r>
              <a:rPr lang="en-GB" dirty="0"/>
              <a:t> (</a:t>
            </a:r>
            <a:r>
              <a:rPr lang="tr-TR" dirty="0"/>
              <a:t>Self</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11-25-</a:t>
            </a:r>
            <a:r>
              <a:rPr lang="tr-TR" sz="1800" b="1" dirty="0">
                <a:solidFill>
                  <a:schemeClr val="tx1"/>
                </a:solidFill>
                <a:effectLst/>
              </a:rPr>
              <a:t>1386</a:t>
            </a:r>
            <a:r>
              <a:rPr lang="en-US" sz="1800" b="1" dirty="0">
                <a:solidFill>
                  <a:schemeClr val="tx1"/>
                </a:solidFill>
                <a:effectLst/>
              </a:rPr>
              <a:t>r</a:t>
            </a:r>
            <a:r>
              <a:rPr lang="tr-TR" sz="1800" b="1" dirty="0">
                <a:solidFill>
                  <a:schemeClr val="tx1"/>
                </a:solidFill>
                <a:effectLst/>
              </a:rPr>
              <a:t>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a:t>
            </a:r>
            <a:r>
              <a:rPr lang="tr-TR" i="0" dirty="0" err="1">
                <a:solidFill>
                  <a:srgbClr val="000000"/>
                </a:solidFill>
                <a:effectLst/>
              </a:rPr>
              <a:t>July</a:t>
            </a:r>
            <a:r>
              <a:rPr lang="tr-TR" i="0" dirty="0">
                <a:solidFill>
                  <a:srgbClr val="000000"/>
                </a:solidFill>
                <a:effectLst/>
              </a:rPr>
              <a:t> </a:t>
            </a:r>
            <a:r>
              <a:rPr lang="en-US" i="0" dirty="0">
                <a:solidFill>
                  <a:srgbClr val="000000"/>
                </a:solidFill>
                <a:effectLst/>
              </a:rPr>
              <a:t>2025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a:t>
            </a:r>
            <a:r>
              <a:rPr lang="tr-TR" sz="2000" b="0" dirty="0"/>
              <a:t>7</a:t>
            </a:r>
            <a:r>
              <a:rPr lang="en-GB" sz="2000" b="0" dirty="0"/>
              <a:t>-</a:t>
            </a:r>
            <a:r>
              <a:rPr lang="tr-TR" sz="2000" b="0" dirty="0"/>
              <a:t>30</a:t>
            </a:r>
            <a:endParaRPr lang="en-GB" sz="2000" b="0" dirty="0"/>
          </a:p>
        </p:txBody>
      </p:sp>
      <p:sp>
        <p:nvSpPr>
          <p:cNvPr id="6" name="Date Placeholder 3"/>
          <p:cNvSpPr>
            <a:spLocks noGrp="1"/>
          </p:cNvSpPr>
          <p:nvPr>
            <p:ph type="dt" idx="10"/>
          </p:nvPr>
        </p:nvSpPr>
        <p:spPr/>
        <p:txBody>
          <a:bodyPr/>
          <a:lstStyle/>
          <a:p>
            <a:r>
              <a:rPr lang="tr-TR" dirty="0" err="1"/>
              <a:t>July</a:t>
            </a:r>
            <a:r>
              <a:rPr lang="en-US" dirty="0"/>
              <a: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756111303"/>
              </p:ext>
            </p:extLst>
          </p:nvPr>
        </p:nvGraphicFramePr>
        <p:xfrm>
          <a:off x="482600" y="2667969"/>
          <a:ext cx="10896600" cy="3355269"/>
        </p:xfrm>
        <a:graphic>
          <a:graphicData uri="http://schemas.openxmlformats.org/presentationml/2006/ole">
            <mc:AlternateContent xmlns:mc="http://schemas.openxmlformats.org/markup-compatibility/2006">
              <mc:Choice xmlns:v="urn:schemas-microsoft-com:vml" Requires="v">
                <p:oleObj name="Document" r:id="rId3" imgW="8250056" imgH="2546213" progId="Word.Document.8">
                  <p:embed/>
                </p:oleObj>
              </mc:Choice>
              <mc:Fallback>
                <p:oleObj name="Document" r:id="rId3" imgW="8250056" imgH="2546213"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482600" y="2667969"/>
                        <a:ext cx="10896600" cy="3355269"/>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tr-TR" dirty="0" err="1"/>
              <a:t>July</a:t>
            </a:r>
            <a:r>
              <a:rPr lang="en-US" dirty="0"/>
              <a:t> 2025</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Monday PM</a:t>
            </a:r>
            <a:r>
              <a:rPr lang="tr-TR" b="0" dirty="0">
                <a:solidFill>
                  <a:schemeClr val="tx1"/>
                </a:solidFill>
                <a:latin typeface="+mj-lt"/>
              </a:rPr>
              <a:t>2</a:t>
            </a:r>
            <a:r>
              <a:rPr lang="en-US" b="0" dirty="0">
                <a:solidFill>
                  <a:schemeClr val="tx1"/>
                </a:solidFill>
                <a:latin typeface="+mj-lt"/>
              </a:rPr>
              <a:t> and Thursday PM3 (</a:t>
            </a:r>
            <a:r>
              <a:rPr lang="tr-TR" b="0" dirty="0">
                <a:solidFill>
                  <a:schemeClr val="tx1"/>
                </a:solidFill>
                <a:latin typeface="+mj-lt"/>
              </a:rPr>
              <a:t>7</a:t>
            </a:r>
            <a:r>
              <a:rPr lang="en-US" b="0" dirty="0">
                <a:solidFill>
                  <a:schemeClr val="tx1"/>
                </a:solidFill>
                <a:latin typeface="+mj-lt"/>
              </a:rPr>
              <a:t>:30 PM). </a:t>
            </a:r>
          </a:p>
          <a:p>
            <a:pPr marL="0">
              <a:buFont typeface="Arial" panose="020B0604020202020204" pitchFamily="34" charset="0"/>
              <a:buChar char="•"/>
            </a:pPr>
            <a:endParaRPr lang="en-US" b="0" i="0" dirty="0">
              <a:solidFill>
                <a:schemeClr val="tx1"/>
              </a:solidFill>
              <a:effectLst/>
              <a:latin typeface="+mj-lt"/>
            </a:endParaRPr>
          </a:p>
          <a:p>
            <a:pPr marL="0" indent="0"/>
            <a:br>
              <a:rPr lang="en-US" b="1" i="0" dirty="0">
                <a:solidFill>
                  <a:srgbClr val="006699"/>
                </a:solidFill>
                <a:effectLst/>
                <a:latin typeface="+mj-lt"/>
              </a:rPr>
            </a:br>
            <a:endParaRPr lang="en-US" dirty="0">
              <a:latin typeface="+mj-lt"/>
            </a:endParaRPr>
          </a:p>
        </p:txBody>
      </p:sp>
      <p:graphicFrame>
        <p:nvGraphicFramePr>
          <p:cNvPr id="7" name="Table 7">
            <a:extLst>
              <a:ext uri="{FF2B5EF4-FFF2-40B4-BE49-F238E27FC236}">
                <a16:creationId xmlns:a16="http://schemas.microsoft.com/office/drawing/2014/main" id="{33FD431F-2698-6EFD-037F-D426BCC76382}"/>
              </a:ext>
            </a:extLst>
          </p:cNvPr>
          <p:cNvGraphicFramePr>
            <a:graphicFrameLocks/>
          </p:cNvGraphicFramePr>
          <p:nvPr>
            <p:extLst>
              <p:ext uri="{D42A27DB-BD31-4B8C-83A1-F6EECF244321}">
                <p14:modId xmlns:p14="http://schemas.microsoft.com/office/powerpoint/2010/main" val="3683242308"/>
              </p:ext>
            </p:extLst>
          </p:nvPr>
        </p:nvGraphicFramePr>
        <p:xfrm>
          <a:off x="2180432" y="364871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a:latin typeface="Calibri" panose="020F0502020204030204" pitchFamily="34" charset="0"/>
                          <a:cs typeface="Calibri" panose="020F0502020204030204" pitchFamily="34" charset="0"/>
                        </a:rPr>
                        <a:t>Self</a:t>
                      </a:r>
                      <a:r>
                        <a:rPr lang="en-US" sz="200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6968773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tr-TR" dirty="0" err="1"/>
              <a:t>July</a:t>
            </a:r>
            <a:r>
              <a:rPr lang="en-US" dirty="0"/>
              <a:t> 2025</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a:t>
            </a:r>
            <a:r>
              <a:rPr lang="tr-TR" sz="3200" dirty="0"/>
              <a:t> </a:t>
            </a:r>
            <a:r>
              <a:rPr lang="tr-TR" sz="3200" dirty="0" err="1"/>
              <a:t>Letter</a:t>
            </a:r>
            <a:r>
              <a:rPr lang="tr-TR" sz="3200" dirty="0"/>
              <a:t> </a:t>
            </a:r>
            <a:r>
              <a:rPr lang="tr-TR" sz="3200" dirty="0" err="1"/>
              <a:t>Ballots</a:t>
            </a:r>
            <a:endParaRPr lang="en-US" sz="3200" dirty="0"/>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295400" y="1977606"/>
            <a:ext cx="10744200"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kern="0" dirty="0" err="1">
                <a:solidFill>
                  <a:srgbClr val="222222"/>
                </a:solidFill>
                <a:highlight>
                  <a:srgbClr val="FFFFFF"/>
                </a:highlight>
                <a:latin typeface="+mj-lt"/>
              </a:rPr>
              <a:t>None</a:t>
            </a:r>
            <a:endParaRPr lang="es-ES" kern="0" dirty="0">
              <a:solidFill>
                <a:srgbClr val="222222"/>
              </a:solidFill>
              <a:highlight>
                <a:srgbClr val="FFFFFF"/>
              </a:highlight>
              <a:latin typeface="+mj-lt"/>
            </a:endParaRPr>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BF75-58A4-B6C3-003E-D4B48225BFA9}"/>
            </a:ext>
          </a:extLst>
        </p:cNvPr>
        <p:cNvGrpSpPr/>
        <p:nvPr/>
      </p:nvGrpSpPr>
      <p:grpSpPr>
        <a:xfrm>
          <a:off x="0" y="0"/>
          <a:ext cx="0" cy="0"/>
          <a:chOff x="0" y="0"/>
          <a:chExt cx="0" cy="0"/>
        </a:xfrm>
      </p:grpSpPr>
      <p:sp>
        <p:nvSpPr>
          <p:cNvPr id="4" name="Date Placeholder 3">
            <a:extLst>
              <a:ext uri="{FF2B5EF4-FFF2-40B4-BE49-F238E27FC236}">
                <a16:creationId xmlns:a16="http://schemas.microsoft.com/office/drawing/2014/main" id="{5E5C8102-176D-6E98-FA5E-CDDBBB88D9D0}"/>
              </a:ext>
            </a:extLst>
          </p:cNvPr>
          <p:cNvSpPr>
            <a:spLocks noGrp="1"/>
          </p:cNvSpPr>
          <p:nvPr>
            <p:ph type="dt" idx="10"/>
          </p:nvPr>
        </p:nvSpPr>
        <p:spPr/>
        <p:txBody>
          <a:bodyPr/>
          <a:lstStyle/>
          <a:p>
            <a:r>
              <a:rPr lang="tr-TR" dirty="0" err="1"/>
              <a:t>July</a:t>
            </a:r>
            <a:r>
              <a:rPr lang="en-US" dirty="0"/>
              <a:t> 2025</a:t>
            </a:r>
            <a:endParaRPr lang="en-GB" dirty="0"/>
          </a:p>
        </p:txBody>
      </p:sp>
      <p:sp>
        <p:nvSpPr>
          <p:cNvPr id="5" name="Footer Placeholder 4">
            <a:extLst>
              <a:ext uri="{FF2B5EF4-FFF2-40B4-BE49-F238E27FC236}">
                <a16:creationId xmlns:a16="http://schemas.microsoft.com/office/drawing/2014/main" id="{8872FB42-DADB-C2BE-EA02-BC46680C22D9}"/>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6" name="Slide Number Placeholder 5">
            <a:extLst>
              <a:ext uri="{FF2B5EF4-FFF2-40B4-BE49-F238E27FC236}">
                <a16:creationId xmlns:a16="http://schemas.microsoft.com/office/drawing/2014/main" id="{F6B11A70-F649-ED6B-0F54-9C99A78B7DE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itle 1">
            <a:extLst>
              <a:ext uri="{FF2B5EF4-FFF2-40B4-BE49-F238E27FC236}">
                <a16:creationId xmlns:a16="http://schemas.microsoft.com/office/drawing/2014/main" id="{3B44F09E-3A65-192F-6705-FFC035E3AF20}"/>
              </a:ext>
            </a:extLst>
          </p:cNvPr>
          <p:cNvSpPr>
            <a:spLocks noGrp="1"/>
          </p:cNvSpPr>
          <p:nvPr>
            <p:ph type="title"/>
          </p:nvPr>
        </p:nvSpPr>
        <p:spPr>
          <a:xfrm>
            <a:off x="743372" y="731522"/>
            <a:ext cx="10454909" cy="1136227"/>
          </a:xfrm>
        </p:spPr>
        <p:txBody>
          <a:bodyPr/>
          <a:lstStyle/>
          <a:p>
            <a:r>
              <a:rPr lang="tr-TR" dirty="0"/>
              <a:t>PAR/CSD </a:t>
            </a:r>
            <a:r>
              <a:rPr lang="tr-TR" dirty="0" err="1"/>
              <a:t>Review</a:t>
            </a:r>
            <a:endParaRPr lang="en-US" sz="3200" dirty="0"/>
          </a:p>
        </p:txBody>
      </p:sp>
      <p:sp>
        <p:nvSpPr>
          <p:cNvPr id="3" name="Content Placeholder 2">
            <a:extLst>
              <a:ext uri="{FF2B5EF4-FFF2-40B4-BE49-F238E27FC236}">
                <a16:creationId xmlns:a16="http://schemas.microsoft.com/office/drawing/2014/main" id="{BC912700-76E7-DDBE-DC2F-423CEDFB9696}"/>
              </a:ext>
            </a:extLst>
          </p:cNvPr>
          <p:cNvSpPr txBox="1">
            <a:spLocks/>
          </p:cNvSpPr>
          <p:nvPr/>
        </p:nvSpPr>
        <p:spPr bwMode="auto">
          <a:xfrm>
            <a:off x="1219200" y="1981960"/>
            <a:ext cx="10744200"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kern="0" dirty="0">
                <a:solidFill>
                  <a:srgbClr val="222222"/>
                </a:solidFill>
                <a:highlight>
                  <a:srgbClr val="FFFFFF"/>
                </a:highlight>
                <a:latin typeface="+mj-lt"/>
              </a:rPr>
              <a:t>802.19 sent </a:t>
            </a:r>
            <a:r>
              <a:rPr lang="tr-TR" kern="0" dirty="0" err="1">
                <a:solidFill>
                  <a:srgbClr val="222222"/>
                </a:solidFill>
                <a:highlight>
                  <a:srgbClr val="FFFFFF"/>
                </a:highlight>
                <a:latin typeface="+mj-lt"/>
              </a:rPr>
              <a:t>comments</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to</a:t>
            </a:r>
            <a:r>
              <a:rPr lang="tr-TR" kern="0" dirty="0">
                <a:solidFill>
                  <a:srgbClr val="222222"/>
                </a:solidFill>
                <a:highlight>
                  <a:srgbClr val="FFFFFF"/>
                </a:highlight>
                <a:latin typeface="+mj-lt"/>
              </a:rPr>
              <a:t> 802.11 WG </a:t>
            </a:r>
            <a:r>
              <a:rPr lang="tr-TR" kern="0" dirty="0" err="1">
                <a:solidFill>
                  <a:srgbClr val="222222"/>
                </a:solidFill>
                <a:highlight>
                  <a:srgbClr val="FFFFFF"/>
                </a:highlight>
                <a:latin typeface="+mj-lt"/>
              </a:rPr>
              <a:t>about</a:t>
            </a:r>
            <a:r>
              <a:rPr lang="tr-TR" kern="0" dirty="0">
                <a:solidFill>
                  <a:srgbClr val="222222"/>
                </a:solidFill>
                <a:highlight>
                  <a:srgbClr val="FFFFFF"/>
                </a:highlight>
                <a:latin typeface="+mj-lt"/>
              </a:rPr>
              <a:t> 802.11bt PAR </a:t>
            </a:r>
            <a:r>
              <a:rPr lang="tr-TR" kern="0" dirty="0" err="1">
                <a:solidFill>
                  <a:srgbClr val="222222"/>
                </a:solidFill>
                <a:highlight>
                  <a:srgbClr val="FFFFFF"/>
                </a:highlight>
                <a:latin typeface="+mj-lt"/>
              </a:rPr>
              <a:t>and</a:t>
            </a:r>
            <a:r>
              <a:rPr lang="tr-TR" kern="0" dirty="0">
                <a:solidFill>
                  <a:srgbClr val="222222"/>
                </a:solidFill>
                <a:highlight>
                  <a:srgbClr val="FFFFFF"/>
                </a:highlight>
                <a:latin typeface="+mj-lt"/>
              </a:rPr>
              <a:t> CSD.</a:t>
            </a:r>
            <a:endParaRPr lang="es-ES" kern="0" dirty="0">
              <a:solidFill>
                <a:srgbClr val="222222"/>
              </a:solidFill>
              <a:highlight>
                <a:srgbClr val="FFFFFF"/>
              </a:highlight>
              <a:latin typeface="+mj-lt"/>
            </a:endParaRPr>
          </a:p>
        </p:txBody>
      </p:sp>
    </p:spTree>
    <p:extLst>
      <p:ext uri="{BB962C8B-B14F-4D97-AF65-F5344CB8AC3E}">
        <p14:creationId xmlns:p14="http://schemas.microsoft.com/office/powerpoint/2010/main" val="4071450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871543" y="1524000"/>
            <a:ext cx="10634657" cy="4113213"/>
          </a:xfrm>
        </p:spPr>
        <p:txBody>
          <a:bodyPr/>
          <a:lstStyle/>
          <a:p>
            <a:r>
              <a:rPr lang="en-US" sz="2250" b="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250" b="0" dirty="0"/>
              <a:t>This amendment includes recommendations with respect to new devices, as well as compatibility with deployed legacy devices</a:t>
            </a:r>
            <a:r>
              <a:rPr lang="tr-TR" sz="2250" b="0" dirty="0"/>
              <a:t>.</a:t>
            </a:r>
          </a:p>
          <a:p>
            <a:endParaRPr lang="tr-TR" sz="2250" b="0" dirty="0"/>
          </a:p>
          <a:p>
            <a:endParaRPr lang="en-US" sz="2250" b="0" dirty="0"/>
          </a:p>
          <a:p>
            <a:endParaRPr lang="en-US" sz="2250" dirty="0"/>
          </a:p>
          <a:p>
            <a:r>
              <a:rPr lang="en-US" sz="2250" dirty="0"/>
              <a:t>	</a:t>
            </a:r>
          </a:p>
          <a:p>
            <a:endParaRPr lang="en-US" sz="225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tr-TR" dirty="0" err="1">
                <a:latin typeface="+mn-lt"/>
              </a:rPr>
              <a:t>July</a:t>
            </a:r>
            <a:r>
              <a:rPr lang="en-US" dirty="0">
                <a:latin typeface="+mn-lt"/>
              </a:rPr>
              <a:t> 2025</a:t>
            </a:r>
            <a:endParaRPr lang="en-GB" dirty="0">
              <a:latin typeface="+mn-lt"/>
            </a:endParaRPr>
          </a:p>
        </p:txBody>
      </p:sp>
      <p:sp>
        <p:nvSpPr>
          <p:cNvPr id="7" name="Footer Placeholder 4">
            <a:extLst>
              <a:ext uri="{FF2B5EF4-FFF2-40B4-BE49-F238E27FC236}">
                <a16:creationId xmlns:a16="http://schemas.microsoft.com/office/drawing/2014/main" id="{D9720D70-4AF4-0810-7E67-82009E6262AE}"/>
              </a:ext>
            </a:extLst>
          </p:cNvPr>
          <p:cNvSpPr>
            <a:spLocks noGrp="1"/>
          </p:cNvSpPr>
          <p:nvPr>
            <p:ph type="ftr" idx="11"/>
          </p:nvPr>
        </p:nvSpPr>
        <p:spPr>
          <a:xfrm>
            <a:off x="7133167" y="6566694"/>
            <a:ext cx="4246033" cy="180975"/>
          </a:xfrm>
        </p:spPr>
        <p:txBody>
          <a:bodyPr/>
          <a:lstStyle/>
          <a:p>
            <a:r>
              <a:rPr lang="en-GB" dirty="0"/>
              <a:t>Tuncer </a:t>
            </a:r>
            <a:r>
              <a:rPr lang="en-GB" dirty="0" err="1"/>
              <a:t>Baykas</a:t>
            </a:r>
            <a:r>
              <a:rPr lang="en-GB" dirty="0"/>
              <a:t> (</a:t>
            </a:r>
            <a:r>
              <a:rPr lang="tr-TR" dirty="0"/>
              <a:t>Self</a:t>
            </a:r>
            <a:r>
              <a:rPr lang="en-GB" dirty="0"/>
              <a:t>)</a:t>
            </a:r>
          </a:p>
        </p:txBody>
      </p:sp>
    </p:spTree>
    <p:extLst>
      <p:ext uri="{BB962C8B-B14F-4D97-AF65-F5344CB8AC3E}">
        <p14:creationId xmlns:p14="http://schemas.microsoft.com/office/powerpoint/2010/main" val="18803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07FF3F-4A5C-59B3-591A-6267908B5268}"/>
              </a:ext>
            </a:extLst>
          </p:cNvPr>
          <p:cNvSpPr>
            <a:spLocks noGrp="1"/>
          </p:cNvSpPr>
          <p:nvPr>
            <p:ph type="title"/>
          </p:nvPr>
        </p:nvSpPr>
        <p:spPr/>
        <p:txBody>
          <a:bodyPr/>
          <a:lstStyle/>
          <a:p>
            <a:r>
              <a:rPr lang="tr-TR" dirty="0" err="1"/>
              <a:t>Being</a:t>
            </a:r>
            <a:r>
              <a:rPr lang="tr-TR" dirty="0"/>
              <a:t> IEEE </a:t>
            </a:r>
            <a:r>
              <a:rPr lang="tr-TR" dirty="0" err="1"/>
              <a:t>Senior</a:t>
            </a:r>
            <a:r>
              <a:rPr lang="tr-TR" dirty="0"/>
              <a:t> </a:t>
            </a:r>
            <a:r>
              <a:rPr lang="tr-TR" dirty="0" err="1"/>
              <a:t>Member</a:t>
            </a:r>
            <a:endParaRPr lang="tr-TR" dirty="0"/>
          </a:p>
        </p:txBody>
      </p:sp>
      <p:sp>
        <p:nvSpPr>
          <p:cNvPr id="3" name="İçerik Yer Tutucusu 2">
            <a:extLst>
              <a:ext uri="{FF2B5EF4-FFF2-40B4-BE49-F238E27FC236}">
                <a16:creationId xmlns:a16="http://schemas.microsoft.com/office/drawing/2014/main" id="{B0E7324F-B815-9299-E29F-89ABD57717E8}"/>
              </a:ext>
            </a:extLst>
          </p:cNvPr>
          <p:cNvSpPr>
            <a:spLocks noGrp="1"/>
          </p:cNvSpPr>
          <p:nvPr>
            <p:ph idx="1"/>
          </p:nvPr>
        </p:nvSpPr>
        <p:spPr>
          <a:xfrm>
            <a:off x="929218" y="1600200"/>
            <a:ext cx="10361084" cy="4113213"/>
          </a:xfrm>
        </p:spPr>
        <p:txBody>
          <a:bodyPr/>
          <a:lstStyle/>
          <a:p>
            <a:pPr>
              <a:buFont typeface="Arial" panose="020B0604020202020204" pitchFamily="34" charset="0"/>
              <a:buChar char="•"/>
            </a:pPr>
            <a:r>
              <a:rPr lang="en-US" dirty="0"/>
              <a:t>Recognition: </a:t>
            </a:r>
            <a:r>
              <a:rPr lang="en-US" b="0" dirty="0"/>
              <a:t>The professional recognition of your peers for technical and professional excellence.</a:t>
            </a:r>
          </a:p>
          <a:p>
            <a:pPr>
              <a:buFont typeface="Arial" panose="020B0604020202020204" pitchFamily="34" charset="0"/>
              <a:buChar char="•"/>
            </a:pPr>
            <a:r>
              <a:rPr lang="en-US" dirty="0"/>
              <a:t>Letter of commendation: </a:t>
            </a:r>
            <a:r>
              <a:rPr lang="en-US" b="0" dirty="0"/>
              <a:t>A letter of commendation on the achievement of Senior member grade will be sent to your employer (upon request). </a:t>
            </a:r>
            <a:endParaRPr lang="tr-TR" b="0" dirty="0"/>
          </a:p>
          <a:p>
            <a:pPr>
              <a:buFont typeface="Arial" panose="020B0604020202020204" pitchFamily="34" charset="0"/>
              <a:buChar char="•"/>
            </a:pPr>
            <a:r>
              <a:rPr lang="en-US" dirty="0"/>
              <a:t>Complimentary Society Membership: </a:t>
            </a:r>
            <a:r>
              <a:rPr lang="en-US" b="0" dirty="0"/>
              <a:t>You may join one new IEEE Society for one year.</a:t>
            </a:r>
          </a:p>
          <a:p>
            <a:pPr>
              <a:buFont typeface="Arial" panose="020B0604020202020204" pitchFamily="34" charset="0"/>
              <a:buChar char="•"/>
            </a:pPr>
            <a:r>
              <a:rPr lang="en-US" dirty="0"/>
              <a:t>Senior Member plaque: </a:t>
            </a:r>
            <a:r>
              <a:rPr lang="en-US" b="0" dirty="0"/>
              <a:t>An engraved plaque you can proudly display to colleagues, clients, and employers. </a:t>
            </a:r>
            <a:endParaRPr lang="tr-TR" b="0" dirty="0"/>
          </a:p>
          <a:p>
            <a:pPr>
              <a:buFont typeface="Arial" panose="020B0604020202020204" pitchFamily="34" charset="0"/>
              <a:buChar char="•"/>
            </a:pPr>
            <a:endParaRPr lang="tr-TR" b="0" dirty="0"/>
          </a:p>
          <a:p>
            <a:r>
              <a:rPr lang="tr-TR" dirty="0" err="1"/>
              <a:t>For</a:t>
            </a:r>
            <a:r>
              <a:rPr lang="tr-TR" dirty="0"/>
              <a:t> </a:t>
            </a:r>
            <a:r>
              <a:rPr lang="tr-TR" dirty="0" err="1"/>
              <a:t>more</a:t>
            </a:r>
            <a:r>
              <a:rPr lang="tr-TR" dirty="0"/>
              <a:t> </a:t>
            </a:r>
            <a:r>
              <a:rPr lang="tr-TR" dirty="0" err="1"/>
              <a:t>information</a:t>
            </a:r>
            <a:r>
              <a:rPr lang="tr-TR" dirty="0"/>
              <a:t>: https://www.ieee.org/membership/senior/</a:t>
            </a:r>
          </a:p>
        </p:txBody>
      </p:sp>
      <p:sp>
        <p:nvSpPr>
          <p:cNvPr id="4" name="Veri Yer Tutucusu 3">
            <a:extLst>
              <a:ext uri="{FF2B5EF4-FFF2-40B4-BE49-F238E27FC236}">
                <a16:creationId xmlns:a16="http://schemas.microsoft.com/office/drawing/2014/main" id="{1CC97DD3-A9FB-FA5F-1ED2-D1CAB15D19D3}"/>
              </a:ext>
            </a:extLst>
          </p:cNvPr>
          <p:cNvSpPr>
            <a:spLocks noGrp="1"/>
          </p:cNvSpPr>
          <p:nvPr>
            <p:ph type="dt" idx="10"/>
          </p:nvPr>
        </p:nvSpPr>
        <p:spPr/>
        <p:txBody>
          <a:bodyPr/>
          <a:lstStyle/>
          <a:p>
            <a:r>
              <a:rPr lang="tr-TR" dirty="0" err="1"/>
              <a:t>July</a:t>
            </a:r>
            <a:r>
              <a:rPr lang="en-US" dirty="0"/>
              <a:t> 202</a:t>
            </a:r>
            <a:r>
              <a:rPr lang="tr-TR" dirty="0"/>
              <a:t>5</a:t>
            </a:r>
            <a:endParaRPr lang="en-GB" dirty="0"/>
          </a:p>
        </p:txBody>
      </p:sp>
      <p:sp>
        <p:nvSpPr>
          <p:cNvPr id="5" name="Alt Bilgi Yer Tutucusu 4">
            <a:extLst>
              <a:ext uri="{FF2B5EF4-FFF2-40B4-BE49-F238E27FC236}">
                <a16:creationId xmlns:a16="http://schemas.microsoft.com/office/drawing/2014/main" id="{A9CE6DBA-61EE-9800-E3C0-43516C658857}"/>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6" name="Slayt Numarası Yer Tutucusu 5">
            <a:extLst>
              <a:ext uri="{FF2B5EF4-FFF2-40B4-BE49-F238E27FC236}">
                <a16:creationId xmlns:a16="http://schemas.microsoft.com/office/drawing/2014/main" id="{18349D92-FB78-47E2-8854-6756DB5C4A8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04272286"/>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36512</TotalTime>
  <Words>377</Words>
  <Application>Microsoft Office PowerPoint</Application>
  <PresentationFormat>Geniş ekran</PresentationFormat>
  <Paragraphs>65</Paragraphs>
  <Slides>6</Slides>
  <Notes>2</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6</vt:i4>
      </vt:variant>
    </vt:vector>
  </HeadingPairs>
  <TitlesOfParts>
    <vt:vector size="11" baseType="lpstr">
      <vt:lpstr>Arial</vt:lpstr>
      <vt:lpstr>Calibri</vt:lpstr>
      <vt:lpstr>Times New Roman</vt:lpstr>
      <vt:lpstr>802-11 Theme</vt:lpstr>
      <vt:lpstr>Microsoft Word 97 - 2003 Belgesi</vt:lpstr>
      <vt:lpstr>802.19 WG  July 2025 Liaison Report</vt:lpstr>
      <vt:lpstr>IEEE 802.19 Overview</vt:lpstr>
      <vt:lpstr>Coexistence Assessment Document Letter Ballots</vt:lpstr>
      <vt:lpstr>PAR/CSD Review</vt:lpstr>
      <vt:lpstr>802.19.3a Task Group</vt:lpstr>
      <vt:lpstr>Being IEEE Senior Member</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Tunçer Baykaş</cp:lastModifiedBy>
  <cp:revision>83</cp:revision>
  <cp:lastPrinted>1601-01-01T00:00:00Z</cp:lastPrinted>
  <dcterms:created xsi:type="dcterms:W3CDTF">2020-01-12T14:48:27Z</dcterms:created>
  <dcterms:modified xsi:type="dcterms:W3CDTF">2025-07-30T08:49:23Z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