
<file path=[Content_Types].xml><?xml version="1.0" encoding="utf-8"?>
<Types xmlns="http://schemas.openxmlformats.org/package/2006/content-types">
  <Default Extension="doc" ContentType="application/msword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447" r:id="rId3"/>
    <p:sldId id="399" r:id="rId4"/>
    <p:sldId id="437" r:id="rId5"/>
    <p:sldId id="448" r:id="rId6"/>
    <p:sldId id="436" r:id="rId7"/>
    <p:sldId id="438" r:id="rId8"/>
    <p:sldId id="439" r:id="rId9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>
      <p:cViewPr varScale="1">
        <p:scale>
          <a:sx n="113" d="100"/>
          <a:sy n="113" d="100"/>
        </p:scale>
        <p:origin x="510" y="10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802.11-25/1384r0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7/29/2025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802.11-25/1384r0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802.11-25/1384r0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F81F3D0-BE9B-3202-45D9-F9BDF4A2965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6B895FA1-3F32-6469-B96B-57F918D28BE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4DA716FD-CA89-A961-8CF7-060617C00A2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AA837C9-B926-20BB-62D8-C18D710F0C3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720F98B-86AE-4EFE-A8BD-6E14D564809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034803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Srinivas Kandala, Samsung Electronics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C with Highl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Group 26">
            <a:extLst>
              <a:ext uri="{FF2B5EF4-FFF2-40B4-BE49-F238E27FC236}">
                <a16:creationId xmlns:a16="http://schemas.microsoft.com/office/drawing/2014/main" id="{C6E7BDA5-A3B0-9463-47A0-874D8CEAC231}"/>
              </a:ext>
            </a:extLst>
          </p:cNvPr>
          <p:cNvGrpSpPr/>
          <p:nvPr userDrawn="1"/>
        </p:nvGrpSpPr>
        <p:grpSpPr>
          <a:xfrm>
            <a:off x="11502738" y="0"/>
            <a:ext cx="687153" cy="6858000"/>
            <a:chOff x="11502738" y="0"/>
            <a:chExt cx="687153" cy="6858000"/>
          </a:xfrm>
        </p:grpSpPr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653FF0B2-49AA-6169-536F-9407079C232D}"/>
                </a:ext>
              </a:extLst>
            </p:cNvPr>
            <p:cNvSpPr/>
            <p:nvPr userDrawn="1"/>
          </p:nvSpPr>
          <p:spPr>
            <a:xfrm rot="16200000">
              <a:off x="8417315" y="3085423"/>
              <a:ext cx="6858000" cy="687153"/>
            </a:xfrm>
            <a:prstGeom prst="rect">
              <a:avLst/>
            </a:prstGeom>
            <a:solidFill>
              <a:srgbClr val="A7B5FE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A59202AE-010B-A29E-6C91-845DD6A8D0A8}"/>
                </a:ext>
              </a:extLst>
            </p:cNvPr>
            <p:cNvSpPr/>
            <p:nvPr userDrawn="1"/>
          </p:nvSpPr>
          <p:spPr>
            <a:xfrm>
              <a:off x="11587175" y="0"/>
              <a:ext cx="602716" cy="685800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5" name="Oval 4">
            <a:extLst>
              <a:ext uri="{FF2B5EF4-FFF2-40B4-BE49-F238E27FC236}">
                <a16:creationId xmlns:a16="http://schemas.microsoft.com/office/drawing/2014/main" id="{1890C0F5-D7CC-4EE1-E56B-EE797C1D1649}"/>
              </a:ext>
            </a:extLst>
          </p:cNvPr>
          <p:cNvSpPr/>
          <p:nvPr userDrawn="1"/>
        </p:nvSpPr>
        <p:spPr>
          <a:xfrm>
            <a:off x="7236478" y="3974489"/>
            <a:ext cx="2138811" cy="2138811"/>
          </a:xfrm>
          <a:prstGeom prst="ellipse">
            <a:avLst/>
          </a:prstGeom>
          <a:noFill/>
          <a:ln w="19050">
            <a:solidFill>
              <a:schemeClr val="accent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EFCA96B1-2E0A-4788-9642-C455DD5F21C6}"/>
              </a:ext>
            </a:extLst>
          </p:cNvPr>
          <p:cNvSpPr/>
          <p:nvPr userDrawn="1"/>
        </p:nvSpPr>
        <p:spPr>
          <a:xfrm>
            <a:off x="7622608" y="1245849"/>
            <a:ext cx="4118709" cy="4118709"/>
          </a:xfrm>
          <a:prstGeom prst="ellipse">
            <a:avLst/>
          </a:prstGeom>
          <a:solidFill>
            <a:schemeClr val="accent3"/>
          </a:solidFill>
          <a:ln>
            <a:noFill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dirty="0">
              <a:solidFill>
                <a:schemeClr val="accent3"/>
              </a:solidFill>
            </a:endParaRP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3D1E341B-65E3-33E9-B986-CF27AB43F062}"/>
              </a:ext>
            </a:extLst>
          </p:cNvPr>
          <p:cNvSpPr/>
          <p:nvPr userDrawn="1"/>
        </p:nvSpPr>
        <p:spPr>
          <a:xfrm>
            <a:off x="7476725" y="1095081"/>
            <a:ext cx="4410476" cy="4410474"/>
          </a:xfrm>
          <a:prstGeom prst="ellipse">
            <a:avLst/>
          </a:prstGeom>
          <a:noFill/>
          <a:ln w="19050">
            <a:solidFill>
              <a:schemeClr val="accent2"/>
            </a:solidFill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dirty="0"/>
          </a:p>
        </p:txBody>
      </p:sp>
      <p:sp>
        <p:nvSpPr>
          <p:cNvPr id="21" name="Text Placeholder 19">
            <a:extLst>
              <a:ext uri="{FF2B5EF4-FFF2-40B4-BE49-F238E27FC236}">
                <a16:creationId xmlns:a16="http://schemas.microsoft.com/office/drawing/2014/main" id="{B9F47709-5AE4-0F4C-DF44-8EB79886F41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8233367" y="2372339"/>
            <a:ext cx="2897187" cy="1031061"/>
          </a:xfrm>
          <a:prstGeom prst="rect">
            <a:avLst/>
          </a:prstGeom>
        </p:spPr>
        <p:txBody>
          <a:bodyPr lIns="91440" tIns="45720" rIns="91440" bIns="45720"/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lang="en-US" sz="8800" b="1" i="0" kern="1200" dirty="0">
                <a:solidFill>
                  <a:srgbClr val="2C106A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75%</a:t>
            </a:r>
          </a:p>
        </p:txBody>
      </p:sp>
      <p:sp>
        <p:nvSpPr>
          <p:cNvPr id="24" name="Text Placeholder 22">
            <a:extLst>
              <a:ext uri="{FF2B5EF4-FFF2-40B4-BE49-F238E27FC236}">
                <a16:creationId xmlns:a16="http://schemas.microsoft.com/office/drawing/2014/main" id="{2170D2AF-2887-11BF-8BCC-05B2ECF4E0E8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8209454" y="3542155"/>
            <a:ext cx="2921100" cy="646331"/>
          </a:xfrm>
          <a:prstGeom prst="rect">
            <a:avLst/>
          </a:prstGeom>
        </p:spPr>
        <p:txBody>
          <a:bodyPr lIns="91440" tIns="45720" rIns="91440" bIns="45720"/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lang="en-US" sz="1800" b="1" i="0" kern="1200" dirty="0">
                <a:solidFill>
                  <a:srgbClr val="2C106A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Click to replace stat highlight label</a:t>
            </a:r>
          </a:p>
        </p:txBody>
      </p:sp>
      <p:sp>
        <p:nvSpPr>
          <p:cNvPr id="29" name="Text Placeholder 25">
            <a:extLst>
              <a:ext uri="{FF2B5EF4-FFF2-40B4-BE49-F238E27FC236}">
                <a16:creationId xmlns:a16="http://schemas.microsoft.com/office/drawing/2014/main" id="{D1D31314-0107-9926-ABB6-9C4F23A0C660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8408785" y="4191000"/>
            <a:ext cx="2546350" cy="215444"/>
          </a:xfrm>
          <a:prstGeom prst="rect">
            <a:avLst/>
          </a:prstGeom>
        </p:spPr>
        <p:txBody>
          <a:bodyPr lIns="91440" tIns="45720" rIns="91440" bIns="45720"/>
          <a:lstStyle>
            <a:lvl1pPr marL="0" indent="0" algn="ctr">
              <a:buNone/>
              <a:defRPr lang="en-US" sz="800" b="0" i="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Source: Click to update</a:t>
            </a:r>
          </a:p>
        </p:txBody>
      </p:sp>
      <p:sp>
        <p:nvSpPr>
          <p:cNvPr id="8" name="Title 7">
            <a:extLst>
              <a:ext uri="{FF2B5EF4-FFF2-40B4-BE49-F238E27FC236}">
                <a16:creationId xmlns:a16="http://schemas.microsoft.com/office/drawing/2014/main" id="{657B6723-4BBB-D132-C2AF-348AC50C490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6686" y="744700"/>
            <a:ext cx="6705600" cy="615553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TC One Stat</a:t>
            </a:r>
          </a:p>
        </p:txBody>
      </p:sp>
      <p:sp>
        <p:nvSpPr>
          <p:cNvPr id="2" name="Text Placeholder 6">
            <a:extLst>
              <a:ext uri="{FF2B5EF4-FFF2-40B4-BE49-F238E27FC236}">
                <a16:creationId xmlns:a16="http://schemas.microsoft.com/office/drawing/2014/main" id="{80AC3F69-74CA-C2DF-ED6E-B37B83D6ED71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85800" y="1940151"/>
            <a:ext cx="6396207" cy="3862062"/>
          </a:xfrm>
        </p:spPr>
        <p:txBody>
          <a:bodyPr>
            <a:noAutofit/>
          </a:bodyPr>
          <a:lstStyle/>
          <a:p>
            <a:pPr lvl="0"/>
            <a:r>
              <a:rPr lang="en-US" dirty="0"/>
              <a:t>Click to update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7002137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Srinivas Kandala, Samsung Electronics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2025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Srinivas Kandala, Samsung Electronics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2025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Srinivas Kandala, Samsung Electronics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2025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Srinivas Kandala, Samsung Electronics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2025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Srinivas Kandala, Samsung Electronics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2025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Srinivas Kandala, Samsung Electronics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Srinivas Kandala, Samsung Electronics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Srinivas Kandala, Samsung Electronics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2025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Srinivas Kandala, Samsung Electronics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802.11-25/1384r0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  <p:sldLayoutId id="2147483663" r:id="rId10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wi-fi.org/members" TargetMode="External"/><Relationship Id="rId2" Type="http://schemas.openxmlformats.org/officeDocument/2006/relationships/hyperlink" Target="https://www.wi-fi.org/" TargetMode="External"/><Relationship Id="rId1" Type="http://schemas.openxmlformats.org/officeDocument/2006/relationships/slideLayout" Target="../slideLayouts/slideLayout10.xml"/><Relationship Id="rId5" Type="http://schemas.openxmlformats.org/officeDocument/2006/relationships/hyperlink" Target="https://www.wi-fi.org/members/learning-modules" TargetMode="External"/><Relationship Id="rId4" Type="http://schemas.openxmlformats.org/officeDocument/2006/relationships/hyperlink" Target="https://www.wi-fi.org/regulatory-policy-center" TargetMode="Externa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cablelabs.com/event/cablelabs-winter-conference-2025" TargetMode="External"/><Relationship Id="rId3" Type="http://schemas.openxmlformats.org/officeDocument/2006/relationships/hyperlink" Target="https://wifinowglobal.com/usa-2025/" TargetMode="External"/><Relationship Id="rId7" Type="http://schemas.openxmlformats.org/officeDocument/2006/relationships/hyperlink" Target="https://schedule.sxsw.com/?year=2025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mwcbarcelona.com/" TargetMode="External"/><Relationship Id="rId5" Type="http://schemas.openxmlformats.org/officeDocument/2006/relationships/hyperlink" Target="https://www.parksassociates.com/event/connections/previous-events" TargetMode="External"/><Relationship Id="rId4" Type="http://schemas.openxmlformats.org/officeDocument/2006/relationships/hyperlink" Target="https://www.wirelessglobalcongress.com/wgc-americas-2025/" TargetMode="External"/><Relationship Id="rId9" Type="http://schemas.openxmlformats.org/officeDocument/2006/relationships/hyperlink" Target="https://ftthconference.eu/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wi-fi.org/beacon/the-beacon/wi-fi-certified-future-proofing-enterprise-networks" TargetMode="External"/><Relationship Id="rId3" Type="http://schemas.openxmlformats.org/officeDocument/2006/relationships/hyperlink" Target="https://www.wi-fi.org/news-events/newsroom/wi-fi-alliance-congratulates-olivia-trusty-senate-confirmation-the-fcc" TargetMode="External"/><Relationship Id="rId7" Type="http://schemas.openxmlformats.org/officeDocument/2006/relationships/hyperlink" Target="https://www.wi-fi.org/beacon/alex-roytblat/6-ghz-wi-fi-5-years-unparalleled-wireless-innovation" TargetMode="External"/><Relationship Id="rId2" Type="http://schemas.openxmlformats.org/officeDocument/2006/relationships/hyperlink" Target="https://www.wi-fi.org/news-events/newsroom/wi-fi-stakeholders-letter-the-us-congressional-committees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wi-fi.org/beacon/the-beacon/powering-connected-world-wi-fi-momentum-2025" TargetMode="External"/><Relationship Id="rId11" Type="http://schemas.openxmlformats.org/officeDocument/2006/relationships/hyperlink" Target="https://www.wi-fi.org/signal/episode-81-wi-fi-7-and-ai-are-powering-the-next-generation-gaming-pcs-and-more-shishir-gupta" TargetMode="External"/><Relationship Id="rId5" Type="http://schemas.openxmlformats.org/officeDocument/2006/relationships/hyperlink" Target="https://www.wi-fi.org/file-member/interoperability-insights-april-2025" TargetMode="External"/><Relationship Id="rId10" Type="http://schemas.openxmlformats.org/officeDocument/2006/relationships/hyperlink" Target="https://www.wi-fi.org/signal/episode-82-uwb-and-wi-fi-7-are-unlocking-more-aware-ecosystem-shadi-hawawini-qorvo" TargetMode="External"/><Relationship Id="rId4" Type="http://schemas.openxmlformats.org/officeDocument/2006/relationships/hyperlink" Target="https://www.wi-fi.org/news-events/newsroom/wi-fi-alliance-congratulates-arielle-roth-senate-confirmation-ntia" TargetMode="External"/><Relationship Id="rId9" Type="http://schemas.openxmlformats.org/officeDocument/2006/relationships/hyperlink" Target="https://www.wi-fi.org/signal/episode-83-wi-fi-7-and-ai-enable-intelligence-the-edge-vineet-ganju-synaptics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wi-fi.org/wi-fi-alliance-member-meeting-bangkok" TargetMode="External"/><Relationship Id="rId2" Type="http://schemas.openxmlformats.org/officeDocument/2006/relationships/hyperlink" Target="https://www.wi-fi.org/wi-fi-alliance-member-meeting-amsterdam" TargetMode="External"/><Relationship Id="rId1" Type="http://schemas.openxmlformats.org/officeDocument/2006/relationships/slideLayout" Target="../slideLayouts/slideLayout4.xml"/><Relationship Id="rId5" Type="http://schemas.openxmlformats.org/officeDocument/2006/relationships/hyperlink" Target="https://www.wi-fi.org/wi-fi-location-ie12" TargetMode="External"/><Relationship Id="rId4" Type="http://schemas.openxmlformats.org/officeDocument/2006/relationships/hyperlink" Target="https://www.wi-fi.org/wi-fi-6-and-wi-fi-7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Wi-Fi Alliance (WFA) Liaison July 2025 Update	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2025-07-30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July 2025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Srinivas Kandala, Samsung Electronics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90567755"/>
              </p:ext>
            </p:extLst>
          </p:nvPr>
        </p:nvGraphicFramePr>
        <p:xfrm>
          <a:off x="990600" y="2419350"/>
          <a:ext cx="10229850" cy="2486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3" name="Document" r:id="rId4" imgW="10439485" imgH="2543802" progId="Word.Document.8">
                  <p:embed/>
                </p:oleObj>
              </mc:Choice>
              <mc:Fallback>
                <p:oleObj name="Document" r:id="rId4" imgW="10439485" imgH="2543802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2419350"/>
                        <a:ext cx="10229850" cy="24860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461739B-8996-49D9-8179-54325D0E463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E8FE47-B52E-4417-9B6B-CFFEC7CDF64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Srinivas Kandala, Samsung Electronics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437D748-D9E8-4113-8173-E233FC616D2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2025</a:t>
            </a:r>
            <a:endParaRPr lang="en-GB" dirty="0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F242A6A4-0DC5-42CA-BBA5-7DBAC2ED2C0C}"/>
              </a:ext>
            </a:extLst>
          </p:cNvPr>
          <p:cNvSpPr txBox="1">
            <a:spLocks/>
          </p:cNvSpPr>
          <p:nvPr/>
        </p:nvSpPr>
        <p:spPr bwMode="auto">
          <a:xfrm>
            <a:off x="956913" y="1048197"/>
            <a:ext cx="6847114" cy="685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US" sz="3600" kern="0" dirty="0"/>
              <a:t>Wi-Fi Alliance 2025 Americas Member Meeting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A3D66DA4-8F88-490D-AFD3-94F1E2E02B27}"/>
              </a:ext>
            </a:extLst>
          </p:cNvPr>
          <p:cNvSpPr txBox="1">
            <a:spLocks/>
          </p:cNvSpPr>
          <p:nvPr/>
        </p:nvSpPr>
        <p:spPr bwMode="auto">
          <a:xfrm>
            <a:off x="956913" y="2206437"/>
            <a:ext cx="6363088" cy="41957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  <a:normAutofit fontScale="85000" lnSpcReduction="20000"/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lang="en-US" kern="0" dirty="0"/>
              <a:t>Wi-Fi Alliance 2025 Americas Member Meeting was held on June 10-12 in Buenos Aires, Argentina and featured excellent guest speakers, networking opportunities, and task group sessions</a:t>
            </a:r>
          </a:p>
          <a:p>
            <a:r>
              <a:rPr lang="en-US" kern="0" dirty="0"/>
              <a:t>AI and Wi-Fi: Opportunities and Challenges Ahead strategic working session: This collaborative working session explored a variety of topics related to enhancing Wi-Fi performance, traffic management, and spectrum efficiency as well as personalization, automation, and improved connectivity as it pertains to AI</a:t>
            </a:r>
          </a:p>
          <a:p>
            <a:r>
              <a:rPr lang="en-US" kern="0" dirty="0" err="1"/>
              <a:t>Passpoint</a:t>
            </a:r>
            <a:r>
              <a:rPr lang="en-US" kern="0" dirty="0"/>
              <a:t> network and </a:t>
            </a:r>
            <a:r>
              <a:rPr lang="en-US" kern="0" dirty="0" err="1"/>
              <a:t>Passpoint</a:t>
            </a:r>
            <a:r>
              <a:rPr lang="en-US" kern="0" dirty="0"/>
              <a:t> provisioning demo: The Wi-Fi network at the member meeting was enhanced to offer a </a:t>
            </a:r>
            <a:r>
              <a:rPr lang="en-US" kern="0" dirty="0" err="1"/>
              <a:t>Passpoint</a:t>
            </a:r>
            <a:r>
              <a:rPr lang="en-US" kern="0" dirty="0"/>
              <a:t>-based network in parallel with the usual WPA3-Personal network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605825C0-C516-4022-A60F-D1EB876FD7F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49361" y="978958"/>
            <a:ext cx="4009191" cy="40091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08183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25959C54-5CA7-0A4E-16DC-BE4AC2FBD6CC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8233367" y="2372339"/>
            <a:ext cx="2897187" cy="2274306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z="4000">
                <a:latin typeface="Arial"/>
                <a:cs typeface="Arial"/>
              </a:rPr>
              <a:t>New websites launched!</a:t>
            </a:r>
            <a:endParaRPr lang="en-US" sz="400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CE427754-2D02-5C7A-9AF3-BDD944EE6C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6685" y="758952"/>
            <a:ext cx="9695090" cy="615553"/>
          </a:xfrm>
        </p:spPr>
        <p:txBody>
          <a:bodyPr/>
          <a:lstStyle/>
          <a:p>
            <a:r>
              <a:rPr lang="en-US" sz="3600" dirty="0">
                <a:cs typeface="Arial"/>
              </a:rPr>
              <a:t>Facilitate effective collaboration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DBB4935-0822-42BD-B649-755D67A3D8F2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94944" y="1920240"/>
            <a:ext cx="6396207" cy="3862062"/>
          </a:xfrm>
        </p:spPr>
        <p:txBody>
          <a:bodyPr vert="horz" lIns="0" tIns="0" rIns="0" bIns="0" rtlCol="0" anchor="t">
            <a:noAutofit/>
          </a:bodyPr>
          <a:lstStyle/>
          <a:p>
            <a:r>
              <a:rPr lang="en-US" dirty="0"/>
              <a:t>Launched dynamic new web platforms showcasing solutions by technology and market </a:t>
            </a:r>
          </a:p>
          <a:p>
            <a:r>
              <a:rPr lang="en-US" dirty="0">
                <a:hlinkClick r:id="rId2"/>
              </a:rPr>
              <a:t>Public</a:t>
            </a:r>
            <a:r>
              <a:rPr lang="en-US" dirty="0"/>
              <a:t> and </a:t>
            </a:r>
            <a:r>
              <a:rPr lang="en-US" dirty="0">
                <a:hlinkClick r:id="rId3"/>
              </a:rPr>
              <a:t>members-only</a:t>
            </a:r>
            <a:r>
              <a:rPr lang="en-US" dirty="0"/>
              <a:t> websites offer enhanced user experience and faster resource access with advanced filtering and search</a:t>
            </a:r>
          </a:p>
          <a:p>
            <a:r>
              <a:rPr lang="en-US" dirty="0">
                <a:hlinkClick r:id="rId4"/>
              </a:rPr>
              <a:t>Regulatory and Policy Center </a:t>
            </a:r>
            <a:r>
              <a:rPr lang="en-US" dirty="0"/>
              <a:t>provides industry resources around 6 GHz advocacy </a:t>
            </a:r>
          </a:p>
          <a:p>
            <a:r>
              <a:rPr lang="en-US" dirty="0">
                <a:solidFill>
                  <a:srgbClr val="000000"/>
                </a:solidFill>
              </a:rPr>
              <a:t>Released series of </a:t>
            </a:r>
            <a:r>
              <a:rPr lang="en-US" dirty="0">
                <a:solidFill>
                  <a:srgbClr val="000000"/>
                </a:solidFill>
                <a:hlinkClick r:id="rId5"/>
              </a:rPr>
              <a:t>Learning Modules </a:t>
            </a:r>
            <a:r>
              <a:rPr lang="en-US" dirty="0">
                <a:solidFill>
                  <a:srgbClr val="000000"/>
                </a:solidFill>
              </a:rPr>
              <a:t>for members covering various topics from testing and certification to brand and logo usage </a:t>
            </a:r>
            <a:r>
              <a:rPr lang="en-US" i="1" dirty="0">
                <a:solidFill>
                  <a:srgbClr val="000000"/>
                </a:solidFill>
              </a:rPr>
              <a:t>(For members only)</a:t>
            </a:r>
          </a:p>
          <a:p>
            <a:pPr>
              <a:buFont typeface="Wingdings" panose="05000000000000000000" pitchFamily="2" charset="2"/>
              <a:buChar char="ü"/>
            </a:pPr>
            <a:endParaRPr lang="en-US" dirty="0">
              <a:solidFill>
                <a:srgbClr val="000000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66570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A603AC5-92DF-5719-32C4-E93F56A4CE3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80911CA2-33B0-8F64-255D-D964125315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6686" y="762000"/>
            <a:ext cx="10789920" cy="685800"/>
          </a:xfrm>
        </p:spPr>
        <p:txBody>
          <a:bodyPr>
            <a:normAutofit fontScale="90000"/>
          </a:bodyPr>
          <a:lstStyle/>
          <a:p>
            <a:r>
              <a:rPr lang="en-US" dirty="0"/>
              <a:t>Strengthen engagement through digital and events</a:t>
            </a:r>
            <a:br>
              <a:rPr lang="en-US" dirty="0"/>
            </a:b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18F45CA-A4C6-A2AC-946A-0649791D58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4944" y="1920240"/>
            <a:ext cx="10798386" cy="4161896"/>
          </a:xfrm>
        </p:spPr>
        <p:txBody>
          <a:bodyPr vert="horz" lIns="0" tIns="0" rIns="0" bIns="0" rtlCol="0" anchor="t">
            <a:normAutofit fontScale="92500" lnSpcReduction="10000"/>
          </a:bodyPr>
          <a:lstStyle/>
          <a:p>
            <a:r>
              <a:rPr lang="en-US" dirty="0"/>
              <a:t>Global co-marketing campaign for Wi-Fi CERTIFIED </a:t>
            </a:r>
            <a:r>
              <a:rPr lang="en-US" dirty="0" err="1"/>
              <a:t>HaLow</a:t>
            </a:r>
            <a:r>
              <a:rPr lang="en-US" dirty="0"/>
              <a:t> with committed partners to promote and drive Wi-Fi </a:t>
            </a:r>
            <a:r>
              <a:rPr lang="en-US" dirty="0" err="1"/>
              <a:t>HaLow</a:t>
            </a:r>
            <a:r>
              <a:rPr lang="en-US" dirty="0"/>
              <a:t> certifications</a:t>
            </a:r>
            <a:endParaRPr lang="en-US" dirty="0">
              <a:cs typeface="Arial"/>
            </a:endParaRPr>
          </a:p>
          <a:p>
            <a:r>
              <a:rPr lang="en-US" dirty="0"/>
              <a:t>Keynote at </a:t>
            </a:r>
            <a:r>
              <a:rPr lang="en-US" dirty="0">
                <a:hlinkClick r:id="rId3"/>
              </a:rPr>
              <a:t>Wi-Fi World Congress USA 2025</a:t>
            </a:r>
            <a:r>
              <a:rPr lang="en-US" dirty="0"/>
              <a:t> in Mountain View, CA</a:t>
            </a:r>
            <a:endParaRPr lang="en-US" dirty="0">
              <a:cs typeface="Arial"/>
            </a:endParaRPr>
          </a:p>
          <a:p>
            <a:r>
              <a:rPr lang="en-US" dirty="0"/>
              <a:t>Keynote at </a:t>
            </a:r>
            <a:r>
              <a:rPr lang="en-US" dirty="0">
                <a:hlinkClick r:id="rId4"/>
              </a:rPr>
              <a:t>Wireless Global Congress Americas 2025</a:t>
            </a:r>
            <a:r>
              <a:rPr lang="en-US" dirty="0"/>
              <a:t> Dallas, TX</a:t>
            </a:r>
            <a:endParaRPr lang="en-US" dirty="0">
              <a:cs typeface="Arial"/>
            </a:endParaRPr>
          </a:p>
          <a:p>
            <a:r>
              <a:rPr lang="en-US" dirty="0">
                <a:cs typeface="Arial"/>
              </a:rPr>
              <a:t>Panel discussion at C</a:t>
            </a:r>
            <a:r>
              <a:rPr lang="en-US" dirty="0">
                <a:cs typeface="Arial"/>
                <a:hlinkClick r:id="rId5"/>
              </a:rPr>
              <a:t>ONNECTIONS</a:t>
            </a:r>
            <a:r>
              <a:rPr lang="en-US" dirty="0">
                <a:hlinkClick r:id="rId5"/>
              </a:rPr>
              <a:t>: The Premier Connected Home Conference</a:t>
            </a:r>
            <a:r>
              <a:rPr lang="en-US" dirty="0"/>
              <a:t> Dallas, TX</a:t>
            </a:r>
            <a:endParaRPr lang="en-US" dirty="0">
              <a:cs typeface="Arial"/>
            </a:endParaRPr>
          </a:p>
          <a:p>
            <a:r>
              <a:rPr lang="en-US" dirty="0"/>
              <a:t>Participation at </a:t>
            </a:r>
            <a:r>
              <a:rPr lang="en-US" dirty="0">
                <a:hlinkClick r:id="rId6"/>
              </a:rPr>
              <a:t>Mobile World Congress </a:t>
            </a:r>
            <a:r>
              <a:rPr lang="en-US" dirty="0"/>
              <a:t>in Barcelona, Spain</a:t>
            </a:r>
            <a:endParaRPr lang="en-US" dirty="0">
              <a:cs typeface="Arial"/>
            </a:endParaRPr>
          </a:p>
          <a:p>
            <a:r>
              <a:rPr lang="en-US" dirty="0"/>
              <a:t>Panel participation in </a:t>
            </a:r>
            <a:r>
              <a:rPr lang="en-US" i="1" dirty="0"/>
              <a:t>Collaboration: The Conduit to Our Connected Future </a:t>
            </a:r>
            <a:r>
              <a:rPr lang="en-US" dirty="0"/>
              <a:t>and networking event at </a:t>
            </a:r>
            <a:r>
              <a:rPr lang="en-US" dirty="0">
                <a:hlinkClick r:id="rId7"/>
              </a:rPr>
              <a:t>South by Southwest (SXSW) </a:t>
            </a:r>
            <a:r>
              <a:rPr lang="en-US" dirty="0"/>
              <a:t>in Austin, TX</a:t>
            </a:r>
            <a:endParaRPr lang="en-US" dirty="0">
              <a:cs typeface="Arial"/>
            </a:endParaRPr>
          </a:p>
          <a:p>
            <a:r>
              <a:rPr lang="en-US" dirty="0"/>
              <a:t>Panel discussion at </a:t>
            </a:r>
            <a:r>
              <a:rPr lang="en-US" dirty="0">
                <a:hlinkClick r:id="rId8"/>
              </a:rPr>
              <a:t>CableLabs Winter Conference </a:t>
            </a:r>
            <a:r>
              <a:rPr lang="en-US" dirty="0"/>
              <a:t>in Orlando, FL</a:t>
            </a:r>
            <a:endParaRPr lang="en-US" dirty="0">
              <a:cs typeface="Arial"/>
            </a:endParaRPr>
          </a:p>
          <a:p>
            <a:r>
              <a:rPr lang="en-US" dirty="0">
                <a:solidFill>
                  <a:schemeClr val="dk1"/>
                </a:solidFill>
              </a:rPr>
              <a:t>Panel participation in </a:t>
            </a:r>
            <a:r>
              <a:rPr lang="en-US" i="1" dirty="0">
                <a:solidFill>
                  <a:schemeClr val="dk1"/>
                </a:solidFill>
              </a:rPr>
              <a:t>FTTH and the future of wireless applications </a:t>
            </a:r>
            <a:r>
              <a:rPr lang="en-US" dirty="0">
                <a:solidFill>
                  <a:schemeClr val="dk1"/>
                </a:solidFill>
              </a:rPr>
              <a:t>at the </a:t>
            </a:r>
            <a:r>
              <a:rPr lang="en-US" dirty="0">
                <a:solidFill>
                  <a:schemeClr val="accent1"/>
                </a:solidFill>
                <a:hlinkClick r:id="rId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FTTH Conference</a:t>
            </a:r>
            <a:r>
              <a:rPr lang="en-US" dirty="0">
                <a:solidFill>
                  <a:schemeClr val="accent2"/>
                </a:solidFill>
                <a:hlinkClick r:id="rId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en-US" dirty="0">
                <a:solidFill>
                  <a:schemeClr val="dk1"/>
                </a:solidFill>
              </a:rPr>
              <a:t>in Amsterdam, Netherlands</a:t>
            </a:r>
            <a:endParaRPr lang="en-US" dirty="0">
              <a:solidFill>
                <a:schemeClr val="dk1"/>
              </a:solidFill>
              <a:cs typeface="Arial"/>
            </a:endParaRP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6911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EAD68D-0CAF-414C-BAD0-8EF4A0C739D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Updates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2672A5-BBA5-4D8A-A295-EE8B01EFBB19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July 2025</a:t>
            </a:r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7558D5-D5DF-47FD-8B6F-01224F6E233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Srinivas Kandala, Samsung Electronics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00989C-383E-4C74-8279-06F9F328AE3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E40C9FC-4879-4F20-9ECA-A574A90476B7}" type="slidenum">
              <a:rPr lang="en-GB" smtClean="0"/>
              <a:pPr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6848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49F95F-BF3E-52DD-79DF-194E40FA7C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2025 updates to Wi-Fi CERTIFIED – </a:t>
            </a:r>
            <a:br>
              <a:rPr lang="en-US" sz="3600" dirty="0"/>
            </a:br>
            <a:r>
              <a:rPr lang="en-US" sz="3600" dirty="0"/>
              <a:t>work-in-progress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D0B065-B45B-82AA-B1A0-47626EEE0F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0" tIns="0" rIns="0" bIns="0" rtlCol="0" anchor="t">
            <a:noAutofit/>
          </a:bodyPr>
          <a:lstStyle/>
          <a:p>
            <a:r>
              <a:rPr lang="en-US" dirty="0"/>
              <a:t>Wi-Fi 8 – task group formation for the development of certification for next generation of Wi-Fi technology</a:t>
            </a:r>
          </a:p>
          <a:p>
            <a:r>
              <a:rPr lang="en-US" dirty="0"/>
              <a:t>Wi-Fi CERTIFIED 7™ – additional capabilities are being added, including support for 20</a:t>
            </a:r>
            <a:r>
              <a:rPr lang="en-US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 </a:t>
            </a:r>
            <a:r>
              <a:rPr lang="en-US" dirty="0"/>
              <a:t>MH</a:t>
            </a:r>
            <a:r>
              <a:rPr lang="en-US" sz="1800" dirty="0">
                <a:effectLst/>
                <a:latin typeface="Cambria Math" panose="02040503050406030204" pitchFamily="18" charset="0"/>
                <a:ea typeface="Aptos" panose="020B0004020202020204" pitchFamily="34" charset="0"/>
                <a:cs typeface="Cambria Math" panose="02040503050406030204" pitchFamily="18" charset="0"/>
              </a:rPr>
              <a:t>‑</a:t>
            </a:r>
            <a:r>
              <a:rPr lang="en-US" dirty="0"/>
              <a:t>only STA profile and 6 GHz device class compatibility </a:t>
            </a:r>
            <a:endParaRPr lang="en-US" dirty="0">
              <a:cs typeface="Arial"/>
            </a:endParaRPr>
          </a:p>
          <a:p>
            <a:r>
              <a:rPr lang="en-US" dirty="0"/>
              <a:t>Wi-Fi CERTIFIED 6 – updates to support features required for the XR market</a:t>
            </a:r>
          </a:p>
          <a:p>
            <a:r>
              <a:rPr lang="en-US" dirty="0"/>
              <a:t>Forward compatibility testing – expanding Generational Wi-Fi MAC/PHY coverage</a:t>
            </a:r>
          </a:p>
          <a:p>
            <a:r>
              <a:rPr lang="en-US" dirty="0"/>
              <a:t>Wi-Fi QoS Management – updates include adding support for analytics reporting</a:t>
            </a:r>
          </a:p>
          <a:p>
            <a:r>
              <a:rPr lang="en-US" dirty="0"/>
              <a:t>Additional ongoing maintenance work items include Wi-Fi test simplification, Wi-Fi </a:t>
            </a:r>
            <a:r>
              <a:rPr lang="en-US" dirty="0" err="1"/>
              <a:t>EasyMesh</a:t>
            </a:r>
            <a:r>
              <a:rPr lang="en-US" dirty="0"/>
              <a:t>, and Wi-Fi Easy Connect</a:t>
            </a:r>
          </a:p>
        </p:txBody>
      </p:sp>
    </p:spTree>
    <p:extLst>
      <p:ext uri="{BB962C8B-B14F-4D97-AF65-F5344CB8AC3E}">
        <p14:creationId xmlns:p14="http://schemas.microsoft.com/office/powerpoint/2010/main" val="14213387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71B4AC-A7D9-D53B-6F21-59754E6D3F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Recent publications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AD18E0-BD64-D8AD-C304-45ADF02106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Press Releases</a:t>
            </a:r>
          </a:p>
          <a:p>
            <a:pPr lvl="1"/>
            <a:r>
              <a:rPr lang="en-US" b="1" i="0" u="none" strike="noStrike" dirty="0">
                <a:solidFill>
                  <a:srgbClr val="3D0B25"/>
                </a:solidFill>
                <a:effectLst/>
                <a:hlinkClick r:id="rId2"/>
              </a:rPr>
              <a:t>Wi-Fi Stakeholders Letter to the U.S. Congressional Committees</a:t>
            </a:r>
            <a:endParaRPr lang="en-US" b="1" i="0" u="none" strike="noStrike" dirty="0">
              <a:solidFill>
                <a:srgbClr val="3D0B25"/>
              </a:solidFill>
              <a:effectLst/>
            </a:endParaRPr>
          </a:p>
          <a:p>
            <a:pPr lvl="1"/>
            <a:r>
              <a:rPr lang="en-US" b="1" dirty="0">
                <a:hlinkClick r:id="rId3"/>
              </a:rPr>
              <a:t>Wi-Fi Alliance® congratulates Olivia Trusty on Senate confirmation to the FCC</a:t>
            </a:r>
            <a:endParaRPr lang="en-US" b="1" dirty="0"/>
          </a:p>
          <a:p>
            <a:pPr lvl="1"/>
            <a:r>
              <a:rPr lang="en-US" b="1" dirty="0">
                <a:hlinkClick r:id="rId4"/>
              </a:rPr>
              <a:t>Wi-Fi Alliance® congratulates Arielle Roth on Senate confirmation as NTIA Administrator</a:t>
            </a:r>
            <a:endParaRPr lang="en-US" b="1" i="0" u="none" strike="noStrike" dirty="0">
              <a:solidFill>
                <a:srgbClr val="3D0B25"/>
              </a:solidFill>
              <a:effectLst/>
            </a:endParaRPr>
          </a:p>
          <a:p>
            <a:r>
              <a:rPr lang="en-US" dirty="0"/>
              <a:t>Interoperability Insights </a:t>
            </a:r>
            <a:r>
              <a:rPr lang="en-US" sz="1500" i="1" dirty="0"/>
              <a:t>(</a:t>
            </a:r>
            <a:r>
              <a:rPr lang="en-US" sz="1500" b="1" i="1" dirty="0"/>
              <a:t>available to members only</a:t>
            </a:r>
            <a:r>
              <a:rPr lang="en-US" sz="1500" i="1" dirty="0"/>
              <a:t>)</a:t>
            </a:r>
          </a:p>
          <a:p>
            <a:pPr lvl="1"/>
            <a:r>
              <a:rPr lang="en-US" b="1" i="0" u="none" strike="noStrike" dirty="0">
                <a:solidFill>
                  <a:srgbClr val="3D0B25"/>
                </a:solidFill>
                <a:effectLst/>
                <a:hlinkClick r:id="rId5"/>
              </a:rPr>
              <a:t>April 2025</a:t>
            </a:r>
            <a:endParaRPr lang="en-US" dirty="0"/>
          </a:p>
          <a:p>
            <a:r>
              <a:rPr lang="en-US" dirty="0"/>
              <a:t>The Beacon Blog</a:t>
            </a:r>
          </a:p>
          <a:p>
            <a:pPr lvl="1"/>
            <a:r>
              <a:rPr lang="en-US" b="1" dirty="0">
                <a:hlinkClick r:id="rId6"/>
              </a:rPr>
              <a:t>Powering a connected world: Wi-Fi® momentum in 2025</a:t>
            </a:r>
            <a:endParaRPr lang="en-US" b="1" dirty="0"/>
          </a:p>
          <a:p>
            <a:pPr lvl="1"/>
            <a:r>
              <a:rPr lang="en-US" b="1" dirty="0">
                <a:hlinkClick r:id="rId7"/>
              </a:rPr>
              <a:t>6 GHz Wi-Fi®: 5 years of unparalleled wireless innovation</a:t>
            </a:r>
            <a:endParaRPr lang="en-US" b="1" dirty="0"/>
          </a:p>
          <a:p>
            <a:pPr lvl="1"/>
            <a:r>
              <a:rPr lang="en-US" b="1" dirty="0">
                <a:hlinkClick r:id="rId8"/>
              </a:rPr>
              <a:t>Wi-Fi CERTIFIED®: Future-proofing enterprise networks</a:t>
            </a:r>
            <a:endParaRPr lang="en-US" dirty="0"/>
          </a:p>
          <a:p>
            <a:r>
              <a:rPr lang="en-US" dirty="0"/>
              <a:t>The Signal Podcast</a:t>
            </a:r>
          </a:p>
          <a:p>
            <a:pPr lvl="1"/>
            <a:r>
              <a:rPr lang="en-US" b="1" dirty="0">
                <a:hlinkClick r:id="rId9"/>
              </a:rPr>
              <a:t>Episode 83: Wi-Fi 7 and AI enable intelligence at the edge with Vineet </a:t>
            </a:r>
            <a:r>
              <a:rPr lang="en-US" b="1" dirty="0" err="1">
                <a:hlinkClick r:id="rId9"/>
              </a:rPr>
              <a:t>Ganju</a:t>
            </a:r>
            <a:r>
              <a:rPr lang="en-US" b="1" dirty="0">
                <a:hlinkClick r:id="rId9"/>
              </a:rPr>
              <a:t> of Synaptics</a:t>
            </a:r>
            <a:endParaRPr lang="en-US" b="1" dirty="0"/>
          </a:p>
          <a:p>
            <a:pPr lvl="1"/>
            <a:r>
              <a:rPr lang="en-US" b="1" dirty="0">
                <a:hlinkClick r:id="rId10"/>
              </a:rPr>
              <a:t>Episode 82: UWB and Wi-Fi 7 are unlocking a more aware ecosystem with Shadi </a:t>
            </a:r>
            <a:r>
              <a:rPr lang="en-US" b="1" dirty="0" err="1">
                <a:hlinkClick r:id="rId10"/>
              </a:rPr>
              <a:t>Hawawini</a:t>
            </a:r>
            <a:r>
              <a:rPr lang="en-US" b="1" dirty="0">
                <a:hlinkClick r:id="rId10"/>
              </a:rPr>
              <a:t> of Qorvo</a:t>
            </a:r>
            <a:endParaRPr lang="en-US" b="1" dirty="0"/>
          </a:p>
          <a:p>
            <a:pPr lvl="1"/>
            <a:r>
              <a:rPr lang="en-US" b="1" dirty="0">
                <a:hlinkClick r:id="rId11"/>
              </a:rPr>
              <a:t>Episode 81: Wi-Fi 7 and AI are powering the next generation of gaming, PCs, and more with Shishir Gupta of Qualcomm</a:t>
            </a:r>
            <a:endParaRPr lang="en-US" b="1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53397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7FD2148-09D5-3FE8-F0AB-F431416516E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DA129A-810A-09C1-85CD-DA0BE7BA3D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6686" y="762000"/>
            <a:ext cx="10789920" cy="685800"/>
          </a:xfrm>
        </p:spPr>
        <p:txBody>
          <a:bodyPr/>
          <a:lstStyle/>
          <a:p>
            <a:r>
              <a:rPr lang="en-US" sz="3600" dirty="0"/>
              <a:t>Upcoming Wi-Fi Alliance events in 2025/26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DAD0A194-63F8-252B-7E2E-F1CDAB91182B}"/>
              </a:ext>
            </a:extLst>
          </p:cNvPr>
          <p:cNvGraphicFramePr>
            <a:graphicFrameLocks noGrp="1"/>
          </p:cNvGraphicFramePr>
          <p:nvPr>
            <p:ph sz="half" idx="1"/>
          </p:nvPr>
        </p:nvGraphicFramePr>
        <p:xfrm>
          <a:off x="678101" y="2200946"/>
          <a:ext cx="10790235" cy="164592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3596745">
                  <a:extLst>
                    <a:ext uri="{9D8B030D-6E8A-4147-A177-3AD203B41FA5}">
                      <a16:colId xmlns:a16="http://schemas.microsoft.com/office/drawing/2014/main" val="3708710146"/>
                    </a:ext>
                  </a:extLst>
                </a:gridCol>
                <a:gridCol w="3596745">
                  <a:extLst>
                    <a:ext uri="{9D8B030D-6E8A-4147-A177-3AD203B41FA5}">
                      <a16:colId xmlns:a16="http://schemas.microsoft.com/office/drawing/2014/main" val="1126727353"/>
                    </a:ext>
                  </a:extLst>
                </a:gridCol>
                <a:gridCol w="3596745">
                  <a:extLst>
                    <a:ext uri="{9D8B030D-6E8A-4147-A177-3AD203B41FA5}">
                      <a16:colId xmlns:a16="http://schemas.microsoft.com/office/drawing/2014/main" val="4236895271"/>
                    </a:ext>
                  </a:extLst>
                </a:gridCol>
              </a:tblGrid>
              <a:tr h="822960">
                <a:tc>
                  <a:txBody>
                    <a:bodyPr/>
                    <a:lstStyle/>
                    <a:p>
                      <a:r>
                        <a:rPr lang="en-US" sz="1800" b="1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2"/>
                        </a:rPr>
                        <a:t>Wi-Fi Alliance Member Meeting - Amsterdam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b="0" dirty="0"/>
                        <a:t>October 21 – 23, 2025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Amsterdam, Netherlands</a:t>
                      </a:r>
                      <a:endParaRPr lang="en-US" b="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32077392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r>
                        <a:rPr lang="en-US" b="1" dirty="0">
                          <a:hlinkClick r:id="rId3"/>
                        </a:rPr>
                        <a:t>Wi-Fi Alliance Member Meeting - Bangkok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b="0" dirty="0"/>
                        <a:t>February 3 – 5, 2026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b="0" dirty="0"/>
                        <a:t>Bangkok, Thailand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81476166"/>
                  </a:ext>
                </a:extLst>
              </a:tr>
            </a:tbl>
          </a:graphicData>
        </a:graphic>
      </p:graphicFrame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B3515EC2-5CFA-12DD-EE0D-7067D00161D7}"/>
              </a:ext>
            </a:extLst>
          </p:cNvPr>
          <p:cNvGraphicFramePr>
            <a:graphicFrameLocks noGrp="1"/>
          </p:cNvGraphicFramePr>
          <p:nvPr>
            <p:ph sz="half" idx="2"/>
          </p:nvPr>
        </p:nvGraphicFramePr>
        <p:xfrm>
          <a:off x="696686" y="4663440"/>
          <a:ext cx="10790463" cy="82296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3596821">
                  <a:extLst>
                    <a:ext uri="{9D8B030D-6E8A-4147-A177-3AD203B41FA5}">
                      <a16:colId xmlns:a16="http://schemas.microsoft.com/office/drawing/2014/main" val="4031284440"/>
                    </a:ext>
                  </a:extLst>
                </a:gridCol>
                <a:gridCol w="3596821">
                  <a:extLst>
                    <a:ext uri="{9D8B030D-6E8A-4147-A177-3AD203B41FA5}">
                      <a16:colId xmlns:a16="http://schemas.microsoft.com/office/drawing/2014/main" val="98428241"/>
                    </a:ext>
                  </a:extLst>
                </a:gridCol>
                <a:gridCol w="3596821">
                  <a:extLst>
                    <a:ext uri="{9D8B030D-6E8A-4147-A177-3AD203B41FA5}">
                      <a16:colId xmlns:a16="http://schemas.microsoft.com/office/drawing/2014/main" val="295254671"/>
                    </a:ext>
                  </a:extLst>
                </a:gridCol>
              </a:tblGrid>
              <a:tr h="411480">
                <a:tc>
                  <a:txBody>
                    <a:bodyPr/>
                    <a:lstStyle/>
                    <a:p>
                      <a:r>
                        <a:rPr lang="en-US" sz="1800" b="1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4"/>
                        </a:rPr>
                        <a:t>Wi-Fi 6 and Wi-Fi 7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b="0" dirty="0"/>
                        <a:t>September 8 </a:t>
                      </a:r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r>
                        <a:rPr lang="en-US" b="0" dirty="0"/>
                        <a:t> 12, 2025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California, Taipei, Shenzhen City</a:t>
                      </a:r>
                      <a:endParaRPr lang="en-US" b="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3598303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r>
                        <a:rPr lang="fr-FR" sz="1800" b="1" i="0" u="sng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5"/>
                        </a:rPr>
                        <a:t>Wi Fi Location IE#12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b="0" dirty="0"/>
                        <a:t>November 3 </a:t>
                      </a:r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</a:t>
                      </a:r>
                      <a:r>
                        <a:rPr lang="en-US" b="0" dirty="0"/>
                        <a:t>7, 2025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California</a:t>
                      </a:r>
                      <a:endParaRPr lang="en-US" b="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45413981"/>
                  </a:ext>
                </a:extLst>
              </a:tr>
            </a:tbl>
          </a:graphicData>
        </a:graphic>
      </p:graphicFrame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234F30C2-8C73-EDC5-460D-90119E22B3D3}"/>
              </a:ext>
            </a:extLst>
          </p:cNvPr>
          <p:cNvGraphicFramePr>
            <a:graphicFrameLocks noGrp="1"/>
          </p:cNvGraphicFramePr>
          <p:nvPr/>
        </p:nvGraphicFramePr>
        <p:xfrm>
          <a:off x="696686" y="1752600"/>
          <a:ext cx="1077165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771650">
                  <a:extLst>
                    <a:ext uri="{9D8B030D-6E8A-4147-A177-3AD203B41FA5}">
                      <a16:colId xmlns:a16="http://schemas.microsoft.com/office/drawing/2014/main" val="336539331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Wi-Fi Alliance Member Meetings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59080909"/>
                  </a:ext>
                </a:extLst>
              </a:tr>
            </a:tbl>
          </a:graphicData>
        </a:graphic>
      </p:graphicFrame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DA5D9CA0-A5DA-72ED-0BBD-8DE06AD4A9F8}"/>
              </a:ext>
            </a:extLst>
          </p:cNvPr>
          <p:cNvGraphicFramePr>
            <a:graphicFrameLocks noGrp="1"/>
          </p:cNvGraphicFramePr>
          <p:nvPr/>
        </p:nvGraphicFramePr>
        <p:xfrm>
          <a:off x="678101" y="4215094"/>
          <a:ext cx="10809048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09048">
                  <a:extLst>
                    <a:ext uri="{9D8B030D-6E8A-4147-A177-3AD203B41FA5}">
                      <a16:colId xmlns:a16="http://schemas.microsoft.com/office/drawing/2014/main" val="336539331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Wi-Fi Alliance Interoperability Events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59080909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7DC7DC8F-584A-9184-0066-4C6D74B5421C}"/>
              </a:ext>
            </a:extLst>
          </p:cNvPr>
          <p:cNvSpPr txBox="1"/>
          <p:nvPr/>
        </p:nvSpPr>
        <p:spPr>
          <a:xfrm>
            <a:off x="4269590" y="6172200"/>
            <a:ext cx="321739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i="1" dirty="0"/>
              <a:t>(</a:t>
            </a:r>
            <a:r>
              <a:rPr lang="en-US" sz="1800" b="1" i="1" dirty="0"/>
              <a:t>available to members only</a:t>
            </a:r>
            <a:r>
              <a:rPr lang="en-US" sz="1800" i="1" dirty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11609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2" id="{B2E8A246-EB93-4535-913D-AC2CD10D6ADD}" vid="{568B26EA-0CE7-4AA9-B169-E01216C641D1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IEEE-802.11</Template>
  <TotalTime>298</TotalTime>
  <Words>682</Words>
  <Application>Microsoft Office PowerPoint</Application>
  <PresentationFormat>Widescreen</PresentationFormat>
  <Paragraphs>75</Paragraphs>
  <Slides>8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Aptos</vt:lpstr>
      <vt:lpstr>Arial</vt:lpstr>
      <vt:lpstr>Cambria Math</vt:lpstr>
      <vt:lpstr>Times New Roman</vt:lpstr>
      <vt:lpstr>Wingdings</vt:lpstr>
      <vt:lpstr>Office Theme</vt:lpstr>
      <vt:lpstr>Microsoft Word 97 - 2003 Document</vt:lpstr>
      <vt:lpstr>Wi-Fi Alliance (WFA) Liaison July 2025 Update </vt:lpstr>
      <vt:lpstr>PowerPoint Presentation</vt:lpstr>
      <vt:lpstr>Facilitate effective collaboration</vt:lpstr>
      <vt:lpstr>Strengthen engagement through digital and events </vt:lpstr>
      <vt:lpstr>Updates</vt:lpstr>
      <vt:lpstr>2025 updates to Wi-Fi CERTIFIED –  work-in-progress</vt:lpstr>
      <vt:lpstr>Recent publications</vt:lpstr>
      <vt:lpstr>Upcoming Wi-Fi Alliance events in 2025/26</vt:lpstr>
    </vt:vector>
  </TitlesOfParts>
  <Company>Samsung Semiconductor,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Wi-Fi Alliance (WFA) Liaison July 2025 Update</dc:title>
  <dc:creator>Srini Kandala</dc:creator>
  <cp:lastModifiedBy>Srini Kandala</cp:lastModifiedBy>
  <cp:revision>3</cp:revision>
  <cp:lastPrinted>1601-01-01T00:00:00Z</cp:lastPrinted>
  <dcterms:created xsi:type="dcterms:W3CDTF">2025-07-30T06:41:15Z</dcterms:created>
  <dcterms:modified xsi:type="dcterms:W3CDTF">2025-07-30T11:39:35Z</dcterms:modified>
</cp:coreProperties>
</file>