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420" r:id="rId3"/>
    <p:sldId id="2422" r:id="rId4"/>
    <p:sldId id="2423" r:id="rId5"/>
    <p:sldId id="294" r:id="rId6"/>
    <p:sldId id="2421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87" autoAdjust="0"/>
    <p:restoredTop sz="94660"/>
  </p:normalViewPr>
  <p:slideViewPr>
    <p:cSldViewPr>
      <p:cViewPr varScale="1">
        <p:scale>
          <a:sx n="117" d="100"/>
          <a:sy n="117" d="100"/>
        </p:scale>
        <p:origin x="848" y="1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802.11-25/1378r1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7CE6430-622B-4176-BF54-4362F0973D2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46365"/>
            <a:ext cx="16023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2025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3D862394-D570-4AFC-90CD-C44A8258DE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713927" y="6475413"/>
            <a:ext cx="163987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Juan-Carlos Zuniga, Cisco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906C81-28EA-5808-9A30-E4FCC5540422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779260"/>
            <a:ext cx="6350" cy="152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598-03-0PQC-pqc-draft-proposed-csd.docx" TargetMode="External"/><Relationship Id="rId7" Type="http://schemas.openxmlformats.org/officeDocument/2006/relationships/hyperlink" Target="https://mentor.ieee.org/802.15/dcn/25/15-25-0362-00-0mag-802-15-comments-on-pars-july-2025.pptx" TargetMode="External"/><Relationship Id="rId2" Type="http://schemas.openxmlformats.org/officeDocument/2006/relationships/hyperlink" Target="https://mentor.ieee.org/802.11/dcn/25/11-25-1376-00-0PQC-draft-updates-to-pqc-pa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ee802.org/1/files/public/docs2025/admin-PAR-CSD-comments-11bt-0725-v02.pdf" TargetMode="External"/><Relationship Id="rId5" Type="http://schemas.openxmlformats.org/officeDocument/2006/relationships/hyperlink" Target="https://mentor.ieee.org/802.19/dcn/25/19-25-0042-00-0000-802-11bt-par-csd-comments.docx" TargetMode="External"/><Relationship Id="rId4" Type="http://schemas.openxmlformats.org/officeDocument/2006/relationships/hyperlink" Target="https://mentor.ieee.org/802.11/dcn/25/11-25-1377-00-0PQC-draft-updates-to-pqc-csd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064-02-0PNP-csd-templatein-doc-format.do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598-03-0PQC-pqc-draft-proposed-csd.docx" TargetMode="External"/><Relationship Id="rId2" Type="http://schemas.openxmlformats.org/officeDocument/2006/relationships/hyperlink" Target="https://mentor.ieee.org/802.11/dcn/25/11-25-0958-00-0PQC-draft-p802-11bt-par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927100"/>
            <a:ext cx="10363200" cy="5365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Post Quantum Crypto Study Group</a:t>
            </a:r>
            <a:br>
              <a:rPr lang="en-US" altLang="en-US" dirty="0"/>
            </a:br>
            <a:r>
              <a:rPr lang="en-US" altLang="en-US" dirty="0"/>
              <a:t>PAR CSD Draft Comment Responses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7213" y="160124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2025-07-29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8920894"/>
              </p:ext>
            </p:extLst>
          </p:nvPr>
        </p:nvGraphicFramePr>
        <p:xfrm>
          <a:off x="989013" y="2487613"/>
          <a:ext cx="10210800" cy="232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87613"/>
                        <a:ext cx="10210800" cy="2327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D557A-F67E-74D1-6658-45273BFA9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PAR/CSD Comment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E6E29-C9F8-13C4-0FD4-1DEEAF2FC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896599" cy="4113213"/>
          </a:xfrm>
        </p:spPr>
        <p:txBody>
          <a:bodyPr>
            <a:normAutofit/>
          </a:bodyPr>
          <a:lstStyle/>
          <a:p>
            <a:pPr marL="0" indent="0"/>
            <a:r>
              <a:rPr lang="en-US" altLang="zh-CN" dirty="0">
                <a:sym typeface="+mn-ea"/>
              </a:rPr>
              <a:t>Baseline for PAR and CSD updates (clean version)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altLang="zh-CN" dirty="0">
                <a:sym typeface="+mn-ea"/>
              </a:rPr>
              <a:t>PAR (</a:t>
            </a:r>
            <a:r>
              <a:rPr lang="en-US" altLang="zh-CN" dirty="0">
                <a:sym typeface="+mn-ea"/>
                <a:hlinkClick r:id="rId2"/>
              </a:rPr>
              <a:t>11-25/1376r0</a:t>
            </a:r>
            <a:r>
              <a:rPr lang="en-US" altLang="zh-CN" dirty="0">
                <a:sym typeface="+mn-ea"/>
              </a:rPr>
              <a:t>)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altLang="zh-CN" dirty="0">
                <a:sym typeface="+mn-ea"/>
              </a:rPr>
              <a:t>CSD  </a:t>
            </a:r>
            <a:r>
              <a:rPr lang="en-US" altLang="zh-CN" dirty="0">
                <a:sym typeface="+mn-ea"/>
                <a:hlinkClick r:id="rId3"/>
              </a:rPr>
              <a:t>(</a:t>
            </a:r>
            <a:r>
              <a:rPr lang="en-US" altLang="zh-CN" dirty="0">
                <a:sym typeface="+mn-ea"/>
                <a:hlinkClick r:id="rId4"/>
              </a:rPr>
              <a:t>11-25/1377r0</a:t>
            </a:r>
            <a:r>
              <a:rPr lang="en-US" altLang="zh-CN" dirty="0">
                <a:sym typeface="+mn-ea"/>
                <a:hlinkClick r:id="rId3"/>
              </a:rPr>
              <a:t>)</a:t>
            </a:r>
            <a:endParaRPr lang="en-US" altLang="zh-CN" dirty="0">
              <a:sym typeface="+mn-ea"/>
            </a:endParaRPr>
          </a:p>
          <a:p>
            <a:pPr lvl="1" indent="-342900">
              <a:buFont typeface="Arial" panose="020B0604020202020204" pitchFamily="34" charset="0"/>
              <a:buChar char="•"/>
            </a:pPr>
            <a:endParaRPr lang="en-US" altLang="zh-CN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ym typeface="+mn-ea"/>
              </a:rPr>
              <a:t>Comments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>
                <a:sym typeface="+mn-ea"/>
              </a:rPr>
              <a:t>802.19 : </a:t>
            </a:r>
            <a:r>
              <a:rPr lang="en-US" sz="1800" b="0" dirty="0">
                <a:hlinkClick r:id="rId5" tooltip="https://mentor.ieee.org/802.19/dcn/25/19-25-0042-00-0000-802-11bt-par-csd-comments.docx"/>
              </a:rPr>
              <a:t>https://mentor.ieee.org/802.19/dcn/25/19-25-0042-00-0000-802-11bt-par-csd-comments.docx</a:t>
            </a:r>
            <a:r>
              <a:rPr lang="en-US" sz="1800" b="0" dirty="0"/>
              <a:t>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>
                <a:sym typeface="+mn-ea"/>
              </a:rPr>
              <a:t>802.1 : </a:t>
            </a:r>
            <a:r>
              <a:rPr lang="en-US" sz="1800" b="0" u="sng" dirty="0">
                <a:hlinkClick r:id="rId6" tooltip="https://www.ieee802.org/1/files/public/docs2025/admin-PAR-CSD-comments-11bt-0725-v02.pdf"/>
              </a:rPr>
              <a:t>https://www.ieee802.org/1/files/public/docs2025/admin-PAR-CSD-comments-11bt-0725-v02.pdf</a:t>
            </a:r>
            <a:endParaRPr lang="en-US" sz="1800" b="0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802.15 :  </a:t>
            </a:r>
            <a:r>
              <a:rPr lang="en-US" sz="1800" b="0" u="sng" dirty="0">
                <a:hlinkClick r:id="rId7" tooltip="https://mentor.ieee.org/802.15/dcn/25/15-25-0362-00-0mag-802-15-comments-on-pars-july-2025.pptx"/>
              </a:rPr>
              <a:t>https://mentor.ieee.org/802.15/dcn/25/15-25-0362-00-0mag-802-15-comments-on-pars-july-2025.pptx</a:t>
            </a:r>
            <a:endParaRPr lang="en-US" sz="1800" b="0" u="sng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dirty="0">
              <a:sym typeface="+mn-ea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3E94DC-2503-1995-4A33-3A31B67E18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3617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7192-CED4-73E9-F431-D31C78293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0BA02-610F-2045-FEE3-9A0415444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19099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PAR</a:t>
            </a:r>
          </a:p>
          <a:p>
            <a:r>
              <a:rPr lang="en-US" dirty="0"/>
              <a:t> • Suggest Aligning the PAR title to “Support for Post Quantum Cryptography” </a:t>
            </a:r>
          </a:p>
          <a:p>
            <a:r>
              <a:rPr lang="en-US" dirty="0"/>
              <a:t>• 5.5 - Sentence 2 </a:t>
            </a:r>
          </a:p>
          <a:p>
            <a:r>
              <a:rPr lang="en-US" dirty="0"/>
              <a:t>	• Sentence 2: Suggest rewording "There is a strong market need to define postquantum protocols" to: "There is a strong market need to specify post-quantum resistant protocols". </a:t>
            </a:r>
            <a:r>
              <a:rPr lang="en-US" dirty="0">
                <a:solidFill>
                  <a:srgbClr val="00B050"/>
                </a:solidFill>
              </a:rPr>
              <a:t>(Discuss: keep post-quantum, or change to quantum-resistant. Not post-quantum resistant)</a:t>
            </a:r>
          </a:p>
          <a:p>
            <a:r>
              <a:rPr lang="en-US" dirty="0"/>
              <a:t>	• Sentence 3: starting with "As an example", suggest rephrasing "digital signatures based classic cryptography" to "digital signatures based on classic cryptography". </a:t>
            </a:r>
            <a:r>
              <a:rPr lang="en-US" dirty="0">
                <a:solidFill>
                  <a:srgbClr val="00B050"/>
                </a:solidFill>
              </a:rPr>
              <a:t>(Agree)</a:t>
            </a:r>
            <a:endParaRPr lang="en-US" dirty="0"/>
          </a:p>
          <a:p>
            <a:r>
              <a:rPr lang="en-US" dirty="0"/>
              <a:t>	• Last sentence: Suggest removing last sentence "It is believed that these requirements will also appear in other market verticals". </a:t>
            </a:r>
            <a:r>
              <a:rPr lang="en-US" dirty="0">
                <a:solidFill>
                  <a:srgbClr val="00B050"/>
                </a:solidFill>
              </a:rPr>
              <a:t>(Agree)</a:t>
            </a:r>
          </a:p>
          <a:p>
            <a:endParaRPr lang="en-US" dirty="0"/>
          </a:p>
          <a:p>
            <a:r>
              <a:rPr lang="en-US" dirty="0"/>
              <a:t>• 8.1 • What section(s) do the FIPS references apply to? </a:t>
            </a:r>
            <a:r>
              <a:rPr lang="en-US" dirty="0">
                <a:solidFill>
                  <a:srgbClr val="00B050"/>
                </a:solidFill>
              </a:rPr>
              <a:t>(R: Section 8.1 references 5.5)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7DDF6F-38B5-3C9B-85B2-3F25753351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5063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A05C0-A3F1-D7CB-9D50-AB4A4CB90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 Comments </a:t>
            </a:r>
            <a:r>
              <a:rPr lang="en-US" dirty="0" err="1"/>
              <a:t>cont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7FDA1-213A-B001-7DF1-8DD28F02D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CSD </a:t>
            </a:r>
          </a:p>
          <a:p>
            <a:r>
              <a:rPr lang="en-US" dirty="0"/>
              <a:t>• Overall: Suggest using the latest template document for the CSD </a:t>
            </a:r>
            <a:r>
              <a:rPr lang="en-US" dirty="0">
                <a:hlinkClick r:id="rId2"/>
              </a:rPr>
              <a:t>https://mentor.ieee.org/802-ec/dcn/18/ec-18-0064-02-0PNP-csd-templatein-doc-format.doc</a:t>
            </a:r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(Agree - 11-25/1377r1)</a:t>
            </a:r>
            <a:endParaRPr lang="en-US" dirty="0"/>
          </a:p>
          <a:p>
            <a:r>
              <a:rPr lang="en-US" dirty="0"/>
              <a:t> • CSD - The title of the CSD is not consistent with the PAR, suggest rewording to "Support for Post Quantum Cryptography” </a:t>
            </a:r>
            <a:r>
              <a:rPr lang="en-US" dirty="0">
                <a:solidFill>
                  <a:srgbClr val="00B050"/>
                </a:solidFill>
              </a:rPr>
              <a:t>(Agree – “CSD Proposal: Support for Post-Quantum Cryptography”)</a:t>
            </a:r>
            <a:endParaRPr lang="en-US" dirty="0"/>
          </a:p>
          <a:p>
            <a:r>
              <a:rPr lang="en-US" dirty="0"/>
              <a:t> • 1.2.1 Page 2 Line 41: </a:t>
            </a:r>
          </a:p>
          <a:p>
            <a:r>
              <a:rPr lang="en-US" dirty="0"/>
              <a:t>• Suggest rewording "CRQC will void the security mechanisms" to "CRQC is expected to void or weaken the security mechanisms". </a:t>
            </a:r>
            <a:r>
              <a:rPr lang="en-US" dirty="0">
                <a:solidFill>
                  <a:srgbClr val="00B050"/>
                </a:solidFill>
              </a:rPr>
              <a:t>(Agree)</a:t>
            </a:r>
            <a:endParaRPr lang="en-US" dirty="0"/>
          </a:p>
          <a:p>
            <a:r>
              <a:rPr lang="en-US" dirty="0"/>
              <a:t>• 1.2.5 Page 4: </a:t>
            </a:r>
          </a:p>
          <a:p>
            <a:pPr lvl="1"/>
            <a:r>
              <a:rPr lang="en-US" dirty="0"/>
              <a:t>• Lines 16, 24 and 29 talk about both firmware and software. Suggest unifying terms to software. </a:t>
            </a:r>
            <a:r>
              <a:rPr lang="en-US" b="1" dirty="0">
                <a:solidFill>
                  <a:srgbClr val="00B050"/>
                </a:solidFill>
              </a:rPr>
              <a:t>(Agree – section L, change “firmware” to “software”)</a:t>
            </a:r>
            <a:endParaRPr lang="en-US" b="1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54E689-9101-4D2F-C387-3CAF281E6E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9854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DE7C-91F5-45A8-9A96-57DA2CC38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916" y="533400"/>
            <a:ext cx="10361084" cy="392627"/>
          </a:xfrm>
        </p:spPr>
        <p:txBody>
          <a:bodyPr/>
          <a:lstStyle/>
          <a:p>
            <a:r>
              <a:rPr lang="en-US" altLang="en-US" sz="2800" dirty="0"/>
              <a:t>PAR and CSD Review by 802.15 SCM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7E3F-2C54-47D6-B9F4-C7408CA6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90600"/>
            <a:ext cx="11353800" cy="5410200"/>
          </a:xfrm>
        </p:spPr>
        <p:txBody>
          <a:bodyPr/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802.11 PARs and CSDs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P802.11bt - Amendment - Post-Quantum Cryptography, 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PAR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and 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CSD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dirty="0"/>
              <a:t>Questions and comments:</a:t>
            </a:r>
          </a:p>
          <a:p>
            <a:pPr lvl="1"/>
            <a:r>
              <a:rPr lang="en-GB" dirty="0"/>
              <a:t>PAR: Scope of the project – </a:t>
            </a:r>
          </a:p>
          <a:p>
            <a:pPr lvl="2"/>
            <a:r>
              <a:rPr lang="en-GB" dirty="0"/>
              <a:t>Will the project consider hybrid protocols or pure PQC protocols? </a:t>
            </a:r>
            <a:r>
              <a:rPr lang="en-GB" b="1" dirty="0">
                <a:solidFill>
                  <a:srgbClr val="00B050"/>
                </a:solidFill>
              </a:rPr>
              <a:t>(R: The PAR does not limit the scope to one or the other)</a:t>
            </a:r>
            <a:endParaRPr lang="en-GB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GB" dirty="0">
                <a:ea typeface="Calibri" panose="020F0502020204030204" pitchFamily="34" charset="0"/>
                <a:cs typeface="Calibri" panose="020F0502020204030204" pitchFamily="34" charset="0"/>
              </a:rPr>
              <a:t>Scope states a</a:t>
            </a:r>
            <a:r>
              <a:rPr lang="en-GB" dirty="0"/>
              <a:t> password authenticated key exchange that uses PQC, - does 802.11 expect to use an existing password authentication for PQC, and if so which standard? This should be listed under additional explanatory notes, </a:t>
            </a:r>
            <a:r>
              <a:rPr lang="en-GB" b="1" dirty="0">
                <a:solidFill>
                  <a:srgbClr val="00B050"/>
                </a:solidFill>
              </a:rPr>
              <a:t>(R: No current standard exists for PQC PAKE)</a:t>
            </a:r>
            <a:endParaRPr lang="en-GB" dirty="0"/>
          </a:p>
          <a:p>
            <a:pPr lvl="1"/>
            <a:r>
              <a:rPr lang="en-GB" dirty="0"/>
              <a:t> CSD:  (</a:t>
            </a:r>
            <a:r>
              <a:rPr lang="en-GB" sz="1800" dirty="0"/>
              <a:t>Cost factors)</a:t>
            </a:r>
          </a:p>
          <a:p>
            <a:pPr lvl="2"/>
            <a:r>
              <a:rPr lang="en-GB" dirty="0"/>
              <a:t>This section shows deleted text: Several quantum-secure algorithms have large outputs which will not fit in a single MSDU, compelling fragmentation of frames. This fragmentation/reassembly will result in a cost being borne by both the transmitter and receiver, basically every WLAN device.</a:t>
            </a:r>
          </a:p>
          <a:p>
            <a:pPr lvl="2"/>
            <a:r>
              <a:rPr lang="en-GB" dirty="0"/>
              <a:t>The text has been deleted, but these are valid concerns.  Why not leave them? </a:t>
            </a:r>
            <a:r>
              <a:rPr lang="en-GB" b="1" dirty="0">
                <a:solidFill>
                  <a:srgbClr val="00B050"/>
                </a:solidFill>
              </a:rPr>
              <a:t>(SG Discuss: Put back in or provide reason)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endParaRPr lang="en-GB" b="1" i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000" b="0" i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1800" b="0" i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CB67-5076-4258-BBF2-1EA3692B0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5C7CD5B4-AAEB-DB88-2130-1FFBA80E7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5200" y="6475413"/>
            <a:ext cx="4165600" cy="182562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ＭＳ Ｐゴシック" charset="0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/>
            <a:r>
              <a:rPr lang="en-US"/>
              <a:t>Phil Beecher (Wi-SUN Alliance)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06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43167-C02E-6935-074F-73028239F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802.19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5E1F8-AD78-04F4-6638-7C00BC798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Comment:</a:t>
            </a:r>
            <a:endParaRPr lang="en-US" dirty="0"/>
          </a:p>
          <a:p>
            <a:r>
              <a:rPr lang="en-GB" dirty="0"/>
              <a:t>PAR and CSD only mention US and UK markets to indicate need for the project and broad market potential. </a:t>
            </a:r>
            <a:endParaRPr lang="en-US" dirty="0"/>
          </a:p>
          <a:p>
            <a:r>
              <a:rPr lang="en-GB" dirty="0"/>
              <a:t> </a:t>
            </a:r>
            <a:endParaRPr lang="en-US" dirty="0"/>
          </a:p>
          <a:p>
            <a:r>
              <a:rPr lang="en-GB" dirty="0"/>
              <a:t>Resolution:</a:t>
            </a:r>
            <a:endParaRPr lang="en-US" dirty="0"/>
          </a:p>
          <a:p>
            <a:r>
              <a:rPr lang="en-GB" dirty="0"/>
              <a:t>Add  below sentence to the ‘5.5 Need for the Project’ section of the PAR document </a:t>
            </a:r>
            <a:endParaRPr lang="en-US" dirty="0"/>
          </a:p>
          <a:p>
            <a:r>
              <a:rPr lang="en-GB" dirty="0"/>
              <a:t>‘In addition, the European Commission encourages Member States to develop comprehensive national strategies for PQC adoption’ </a:t>
            </a:r>
            <a:r>
              <a:rPr lang="en-GB" dirty="0">
                <a:solidFill>
                  <a:srgbClr val="00B050"/>
                </a:solidFill>
              </a:rPr>
              <a:t>(Agree)</a:t>
            </a:r>
            <a:endParaRPr lang="en-US" dirty="0"/>
          </a:p>
          <a:p>
            <a:r>
              <a:rPr lang="en-GB" dirty="0"/>
              <a:t> </a:t>
            </a:r>
            <a:endParaRPr lang="en-US" dirty="0"/>
          </a:p>
          <a:p>
            <a:r>
              <a:rPr lang="en-GB" dirty="0"/>
              <a:t>Add below sentence to the ‘Broad Market Potential’ section of the CSD document </a:t>
            </a:r>
            <a:endParaRPr lang="en-US" dirty="0"/>
          </a:p>
          <a:p>
            <a:r>
              <a:rPr lang="en-GB" dirty="0"/>
              <a:t>‘In Europe, the European Commission has published a Recommendation on a Coordinated Implementation Roadmap for the Transition to Post-Quantum Cryptography. [6]’</a:t>
            </a:r>
            <a:r>
              <a:rPr lang="en-GB" dirty="0">
                <a:solidFill>
                  <a:srgbClr val="00B050"/>
                </a:solidFill>
              </a:rPr>
              <a:t> (Agree)</a:t>
            </a:r>
            <a:endParaRPr lang="en-US" dirty="0"/>
          </a:p>
          <a:p>
            <a:r>
              <a:rPr lang="en-GB" dirty="0"/>
              <a:t> </a:t>
            </a:r>
            <a:endParaRPr lang="en-US" dirty="0"/>
          </a:p>
          <a:p>
            <a:r>
              <a:rPr lang="en-GB" dirty="0"/>
              <a:t>Add reference [6] to References Section. </a:t>
            </a:r>
            <a:endParaRPr lang="en-US" dirty="0"/>
          </a:p>
          <a:p>
            <a:r>
              <a:rPr lang="en-GB" dirty="0"/>
              <a:t>[6] COMMISSION RECOMMENDATION of 11.4.2024on a Coordinated Implementation Roadmap for the transition to Post-Quantum Cryptography </a:t>
            </a:r>
            <a:r>
              <a:rPr lang="en-GB" dirty="0">
                <a:solidFill>
                  <a:srgbClr val="00B050"/>
                </a:solidFill>
              </a:rPr>
              <a:t>(Agree)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BC131-43B9-DE91-D35E-B4F182DBEE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EA670-9B87-EFD1-3973-1174C040091B}"/>
              </a:ext>
            </a:extLst>
          </p:cNvPr>
          <p:cNvSpPr txBox="1"/>
          <p:nvPr/>
        </p:nvSpPr>
        <p:spPr>
          <a:xfrm>
            <a:off x="13748657" y="2079171"/>
            <a:ext cx="184731" cy="461665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506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5959FE"/>
      </a:hlink>
      <a:folHlink>
        <a:srgbClr val="5959F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120439</TotalTime>
  <Words>766</Words>
  <Application>Microsoft Macintosh PowerPoint</Application>
  <PresentationFormat>Widescreen</PresentationFormat>
  <Paragraphs>64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Document</vt:lpstr>
      <vt:lpstr>Post Quantum Crypto Study Group PAR CSD Draft Comment Responses</vt:lpstr>
      <vt:lpstr>PAR/CSD Comment</vt:lpstr>
      <vt:lpstr>802.1 Comments</vt:lpstr>
      <vt:lpstr>802.1 Comments cont</vt:lpstr>
      <vt:lpstr>PAR and CSD Review by 802.15 SCM</vt:lpstr>
      <vt:lpstr>802.19 Comments</vt:lpstr>
    </vt:vector>
  </TitlesOfParts>
  <Manager/>
  <Company>Cisco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Orr, Stephen</dc:creator>
  <cp:keywords/>
  <dc:description/>
  <cp:lastModifiedBy>Juan Carlos Zuniga (juzuniga)</cp:lastModifiedBy>
  <cp:revision>620</cp:revision>
  <cp:lastPrinted>1601-01-01T00:00:00Z</cp:lastPrinted>
  <dcterms:created xsi:type="dcterms:W3CDTF">2021-01-26T19:12:38Z</dcterms:created>
  <dcterms:modified xsi:type="dcterms:W3CDTF">2025-07-29T17:19:02Z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189e4fd-a2fa-47bf-9b21-17f706ee2968_Enabled">
    <vt:lpwstr>true</vt:lpwstr>
  </property>
  <property fmtid="{D5CDD505-2E9C-101B-9397-08002B2CF9AE}" pid="3" name="MSIP_Label_a189e4fd-a2fa-47bf-9b21-17f706ee2968_SetDate">
    <vt:lpwstr>2025-03-23T01:39:58Z</vt:lpwstr>
  </property>
  <property fmtid="{D5CDD505-2E9C-101B-9397-08002B2CF9AE}" pid="4" name="MSIP_Label_a189e4fd-a2fa-47bf-9b21-17f706ee2968_Method">
    <vt:lpwstr>Privileged</vt:lpwstr>
  </property>
  <property fmtid="{D5CDD505-2E9C-101B-9397-08002B2CF9AE}" pid="5" name="MSIP_Label_a189e4fd-a2fa-47bf-9b21-17f706ee2968_Name">
    <vt:lpwstr>Cisco Public Label</vt:lpwstr>
  </property>
  <property fmtid="{D5CDD505-2E9C-101B-9397-08002B2CF9AE}" pid="6" name="MSIP_Label_a189e4fd-a2fa-47bf-9b21-17f706ee2968_SiteId">
    <vt:lpwstr>5ae1af62-9505-4097-a69a-c1553ef7840e</vt:lpwstr>
  </property>
  <property fmtid="{D5CDD505-2E9C-101B-9397-08002B2CF9AE}" pid="7" name="MSIP_Label_a189e4fd-a2fa-47bf-9b21-17f706ee2968_ActionId">
    <vt:lpwstr>129192f6-efed-4068-b777-7469d98daa62</vt:lpwstr>
  </property>
  <property fmtid="{D5CDD505-2E9C-101B-9397-08002B2CF9AE}" pid="8" name="MSIP_Label_a189e4fd-a2fa-47bf-9b21-17f706ee2968_ContentBits">
    <vt:lpwstr>2</vt:lpwstr>
  </property>
  <property fmtid="{D5CDD505-2E9C-101B-9397-08002B2CF9AE}" pid="9" name="MSIP_Label_a189e4fd-a2fa-47bf-9b21-17f706ee2968_Tag">
    <vt:lpwstr>50, 0, 1, 1</vt:lpwstr>
  </property>
  <property fmtid="{D5CDD505-2E9C-101B-9397-08002B2CF9AE}" pid="10" name="ClassificationContentMarkingFooterLocations">
    <vt:lpwstr>Office Theme:3</vt:lpwstr>
  </property>
  <property fmtid="{D5CDD505-2E9C-101B-9397-08002B2CF9AE}" pid="11" name="ClassificationContentMarkingFooterText">
    <vt:lpwstr>-</vt:lpwstr>
  </property>
</Properties>
</file>