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257" r:id="rId3"/>
    <p:sldId id="282" r:id="rId4"/>
    <p:sldId id="286" r:id="rId5"/>
    <p:sldId id="288" r:id="rId6"/>
    <p:sldId id="287" r:id="rId7"/>
    <p:sldId id="258" r:id="rId8"/>
    <p:sldId id="264" r:id="rId9"/>
    <p:sldId id="281" r:id="rId1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이광호" initials="" lastIdx="20" clrIdx="0">
    <p:extLst>
      <p:ext uri="{19B8F6BF-5375-455C-9EA6-DF929625EA0E}">
        <p15:presenceInfo xmlns:p15="http://schemas.microsoft.com/office/powerpoint/2012/main" userId="S::1978065@office.ut.ac.kr::a75b2822-602c-46bc-8654-0729d48d0e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autoAdjust="0"/>
    <p:restoredTop sz="90012" autoAdjust="0"/>
  </p:normalViewPr>
  <p:slideViewPr>
    <p:cSldViewPr>
      <p:cViewPr varScale="1">
        <p:scale>
          <a:sx n="92" d="100"/>
          <a:sy n="92" d="100"/>
        </p:scale>
        <p:origin x="303" y="4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802.11-25/0019r0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9/16/2025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802.11-25/0019r0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737004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0D6497B-A4D1-8FE0-9CB8-EC0E738ED3F1}"/>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1EDED2B8-84A3-C3B4-0ECA-4D6256E5C5A1}"/>
              </a:ext>
            </a:extLst>
          </p:cNvPr>
          <p:cNvSpPr>
            <a:spLocks noGrp="1" noChangeArrowheads="1"/>
          </p:cNvSpPr>
          <p:nvPr>
            <p:ph type="hdr"/>
          </p:nvPr>
        </p:nvSpPr>
        <p:spPr>
          <a:ln/>
        </p:spPr>
        <p:txBody>
          <a:bodyPr/>
          <a:lstStyle/>
          <a:p>
            <a:r>
              <a:rPr lang="en-US"/>
              <a:t>doc.: IEEE 802.11-25/0019r0</a:t>
            </a:r>
          </a:p>
        </p:txBody>
      </p:sp>
      <p:sp>
        <p:nvSpPr>
          <p:cNvPr id="5" name="Rectangle 3">
            <a:extLst>
              <a:ext uri="{FF2B5EF4-FFF2-40B4-BE49-F238E27FC236}">
                <a16:creationId xmlns:a16="http://schemas.microsoft.com/office/drawing/2014/main" id="{7679BB47-DB67-122A-B442-3130BBB73537}"/>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55834CA6-2E3C-DDB0-8C00-13C1A53A2670}"/>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37C30B94-32C0-9696-2A51-8160B33005ED}"/>
              </a:ext>
            </a:extLst>
          </p:cNvPr>
          <p:cNvSpPr>
            <a:spLocks noGrp="1" noChangeArrowheads="1"/>
          </p:cNvSpPr>
          <p:nvPr>
            <p:ph type="sldNum"/>
          </p:nvPr>
        </p:nvSpPr>
        <p:spPr>
          <a:ln/>
        </p:spPr>
        <p:txBody>
          <a:bodyPr/>
          <a:lstStyle/>
          <a:p>
            <a:r>
              <a:rPr lang="en-US"/>
              <a:t>Page </a:t>
            </a:r>
            <a:fld id="{CA5AFF69-4AEE-4693-9CD6-98E2EBC076EC}" type="slidenum">
              <a:rPr lang="en-US"/>
              <a:pPr/>
              <a:t>4</a:t>
            </a:fld>
            <a:endParaRPr lang="en-US"/>
          </a:p>
        </p:txBody>
      </p:sp>
      <p:sp>
        <p:nvSpPr>
          <p:cNvPr id="13313" name="Text Box 1">
            <a:extLst>
              <a:ext uri="{FF2B5EF4-FFF2-40B4-BE49-F238E27FC236}">
                <a16:creationId xmlns:a16="http://schemas.microsoft.com/office/drawing/2014/main" id="{BEE6A08F-D63D-0A7C-BCDC-7EF3A774E51E}"/>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BAF5C850-671B-CB37-B45F-45E420A87D77}"/>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126661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400" b="1" i="0" u="none" strike="noStrike" kern="1200" cap="none" spc="0" normalizeH="0" baseline="0" noProof="0">
                <a:ln>
                  <a:noFill/>
                </a:ln>
                <a:solidFill>
                  <a:srgbClr val="000000"/>
                </a:solidFill>
                <a:effectLst/>
                <a:uLnTx/>
                <a:uFillTx/>
                <a:latin typeface="Times New Roman" pitchFamily="16" charset="0"/>
                <a:ea typeface="MS Gothic" charset="-128"/>
              </a:rPr>
              <a:t>doc.: IEEE 802.11-25/0019r0</a:t>
            </a:r>
          </a:p>
        </p:txBody>
      </p:sp>
      <p:sp>
        <p:nvSpPr>
          <p:cNvPr id="5" name="Rectangle 3"/>
          <p:cNvSpPr>
            <a:spLocks noGrp="1" noChangeArrowheads="1"/>
          </p:cNvSpPr>
          <p:nvPr>
            <p:ph type="dt"/>
          </p:nvPr>
        </p:nvSpPr>
        <p:spPr>
          <a:ln/>
        </p:spPr>
        <p:txBody>
          <a:bodyP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400" b="1" i="0" u="none" strike="noStrike" kern="1200" cap="none" spc="0" normalizeH="0" baseline="0" noProof="0">
                <a:ln>
                  <a:noFill/>
                </a:ln>
                <a:solidFill>
                  <a:srgbClr val="000000"/>
                </a:solidFill>
                <a:effectLst/>
                <a:uLnTx/>
                <a:uFillTx/>
                <a:latin typeface="Times New Roman" pitchFamily="16" charset="0"/>
                <a:ea typeface="MS Gothic" charset="-128"/>
              </a:rPr>
              <a:t>Month Year</a:t>
            </a:r>
          </a:p>
        </p:txBody>
      </p:sp>
      <p:sp>
        <p:nvSpPr>
          <p:cNvPr id="6" name="Rectangle 6"/>
          <p:cNvSpPr>
            <a:spLocks noGrp="1" noChangeArrowheads="1"/>
          </p:cNvSpPr>
          <p:nvPr>
            <p:ph type="ftr"/>
          </p:nvPr>
        </p:nvSpPr>
        <p:spPr>
          <a:ln/>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a:pPr>
            <a:r>
              <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rPr>
              <a:t>John Doe, Some Company</a:t>
            </a:r>
          </a:p>
        </p:txBody>
      </p:sp>
      <p:sp>
        <p:nvSpPr>
          <p:cNvPr id="7" name="Rectangle 7"/>
          <p:cNvSpPr>
            <a:spLocks noGrp="1" noChangeArrowheads="1"/>
          </p:cNvSpPr>
          <p:nvPr>
            <p:ph type="sldNum"/>
          </p:nvPr>
        </p:nvSpPr>
        <p:spPr>
          <a:ln/>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rPr>
              <a:t>Page </a:t>
            </a:r>
            <a:fld id="{CA5AFF69-4AEE-4693-9CD6-98E2EBC076EC}" type="slidenum">
              <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rPr>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5</a:t>
            </a:fld>
            <a:endPar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endParaRPr>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endParaRPr kumimoji="0" lang="en-GB" sz="2400" b="0" i="0" u="none" strike="noStrike" kern="1200" cap="none" spc="0" normalizeH="0" baseline="0" noProof="0">
              <a:ln>
                <a:noFill/>
              </a:ln>
              <a:solidFill>
                <a:srgbClr val="FFFFFF"/>
              </a:solidFill>
              <a:effectLst/>
              <a:uLnTx/>
              <a:uFillTx/>
              <a:latin typeface="Times New Roman" pitchFamily="16" charset="0"/>
              <a:ea typeface="MS Gothic" charset="-128"/>
              <a:cs typeface="+mn-cs"/>
            </a:endParaRPr>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265923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AEDCDFE-1CE0-70CF-F57F-62F9018C8F2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DE68A0D-4CF2-9E97-7986-D8B08B3D08A1}"/>
              </a:ext>
            </a:extLst>
          </p:cNvPr>
          <p:cNvSpPr>
            <a:spLocks noGrp="1" noChangeArrowheads="1"/>
          </p:cNvSpPr>
          <p:nvPr>
            <p:ph type="hdr"/>
          </p:nvPr>
        </p:nvSpPr>
        <p:spPr>
          <a:ln/>
        </p:spPr>
        <p:txBody>
          <a:bodyPr/>
          <a:lstStyle/>
          <a:p>
            <a:r>
              <a:rPr lang="en-US"/>
              <a:t>doc.: IEEE 802.11-25/0019r0</a:t>
            </a:r>
          </a:p>
        </p:txBody>
      </p:sp>
      <p:sp>
        <p:nvSpPr>
          <p:cNvPr id="5" name="Rectangle 3">
            <a:extLst>
              <a:ext uri="{FF2B5EF4-FFF2-40B4-BE49-F238E27FC236}">
                <a16:creationId xmlns:a16="http://schemas.microsoft.com/office/drawing/2014/main" id="{CD4BD144-3070-9BB0-3E74-AE5805AC9B2A}"/>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ED1F99F3-2436-C34D-6E5E-5689F0D7A4A3}"/>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901DE7D1-1A4A-1D4C-E412-64567FE0419A}"/>
              </a:ext>
            </a:extLst>
          </p:cNvPr>
          <p:cNvSpPr>
            <a:spLocks noGrp="1" noChangeArrowheads="1"/>
          </p:cNvSpPr>
          <p:nvPr>
            <p:ph type="sldNum"/>
          </p:nvPr>
        </p:nvSpPr>
        <p:spPr>
          <a:ln/>
        </p:spPr>
        <p:txBody>
          <a:bodyPr/>
          <a:lstStyle/>
          <a:p>
            <a:r>
              <a:rPr lang="en-US"/>
              <a:t>Page </a:t>
            </a:r>
            <a:fld id="{CA5AFF69-4AEE-4693-9CD6-98E2EBC076EC}" type="slidenum">
              <a:rPr lang="en-US"/>
              <a:pPr/>
              <a:t>6</a:t>
            </a:fld>
            <a:endParaRPr lang="en-US"/>
          </a:p>
        </p:txBody>
      </p:sp>
      <p:sp>
        <p:nvSpPr>
          <p:cNvPr id="13313" name="Text Box 1">
            <a:extLst>
              <a:ext uri="{FF2B5EF4-FFF2-40B4-BE49-F238E27FC236}">
                <a16:creationId xmlns:a16="http://schemas.microsoft.com/office/drawing/2014/main" id="{9544D5D7-E595-75F0-792D-B3CD915E2BBE}"/>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B9ADE10F-9A13-D9B2-B278-3A1D0D4B09A2}"/>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71471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7</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8</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625446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714C5F8-717F-CAA0-E258-B2BE7494B103}"/>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F20C3960-80DD-BCA2-CE1E-16CB0CBE4F74}"/>
              </a:ext>
            </a:extLst>
          </p:cNvPr>
          <p:cNvSpPr>
            <a:spLocks noGrp="1" noChangeArrowheads="1"/>
          </p:cNvSpPr>
          <p:nvPr>
            <p:ph type="hdr"/>
          </p:nvPr>
        </p:nvSpPr>
        <p:spPr>
          <a:ln/>
        </p:spPr>
        <p:txBody>
          <a:bodyPr/>
          <a:lstStyle/>
          <a:p>
            <a:r>
              <a:rPr lang="en-US"/>
              <a:t>doc.: IEEE 802.11-25/0019r0</a:t>
            </a:r>
          </a:p>
        </p:txBody>
      </p:sp>
      <p:sp>
        <p:nvSpPr>
          <p:cNvPr id="5" name="Rectangle 3">
            <a:extLst>
              <a:ext uri="{FF2B5EF4-FFF2-40B4-BE49-F238E27FC236}">
                <a16:creationId xmlns:a16="http://schemas.microsoft.com/office/drawing/2014/main" id="{21B34706-D2EC-3D2B-24B2-15EAD9E324EF}"/>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E838ACA2-98B1-8683-67D7-8D98B27E6108}"/>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4D56930-727E-7D6B-5544-FC71A5B5CFA2}"/>
              </a:ext>
            </a:extLst>
          </p:cNvPr>
          <p:cNvSpPr>
            <a:spLocks noGrp="1" noChangeArrowheads="1"/>
          </p:cNvSpPr>
          <p:nvPr>
            <p:ph type="sldNum"/>
          </p:nvPr>
        </p:nvSpPr>
        <p:spPr>
          <a:ln/>
        </p:spPr>
        <p:txBody>
          <a:bodyPr/>
          <a:lstStyle/>
          <a:p>
            <a:r>
              <a:rPr lang="en-US"/>
              <a:t>Page </a:t>
            </a:r>
            <a:fld id="{E6AF579C-E269-44CC-A9F4-B7D1E2EA3836}" type="slidenum">
              <a:rPr lang="en-US"/>
              <a:pPr/>
              <a:t>9</a:t>
            </a:fld>
            <a:endParaRPr lang="en-US"/>
          </a:p>
        </p:txBody>
      </p:sp>
      <p:sp>
        <p:nvSpPr>
          <p:cNvPr id="20481" name="Rectangle 1">
            <a:extLst>
              <a:ext uri="{FF2B5EF4-FFF2-40B4-BE49-F238E27FC236}">
                <a16:creationId xmlns:a16="http://schemas.microsoft.com/office/drawing/2014/main" id="{3ACF79D5-3E78-D3F9-8BAC-574C6EF8B93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199CC881-12F7-488A-C15A-B345B0108E08}"/>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044880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ko-KR" altLang="en-US"/>
              <a:t>마스터 제목 스타일 편집</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클릭하여 마스터 부제목 스타일 편집</a:t>
            </a:r>
            <a:endParaRPr lang="en-GB"/>
          </a:p>
        </p:txBody>
      </p:sp>
      <p:sp>
        <p:nvSpPr>
          <p:cNvPr id="4" name="Date Placeholder 3"/>
          <p:cNvSpPr>
            <a:spLocks noGrp="1"/>
          </p:cNvSpPr>
          <p:nvPr>
            <p:ph type="dt" idx="10"/>
          </p:nvPr>
        </p:nvSpPr>
        <p:spPr/>
        <p:txBody>
          <a:bodyPr/>
          <a:lstStyle>
            <a:lvl1pPr>
              <a:defRPr/>
            </a:lvl1pPr>
          </a:lstStyle>
          <a:p>
            <a:r>
              <a:rPr lang="en-US" altLang="ko-KR"/>
              <a:t>September 2025</a:t>
            </a:r>
            <a:endParaRPr lang="en-GB" dirty="0"/>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Gwangho Lee, KNUT</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ko-KR" altLang="en-US"/>
              <a:t>마스터 제목 스타일 편집</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편집하려면 클릭</a:t>
            </a:r>
          </a:p>
        </p:txBody>
      </p:sp>
      <p:sp>
        <p:nvSpPr>
          <p:cNvPr id="4" name="Date Placeholder 3"/>
          <p:cNvSpPr>
            <a:spLocks noGrp="1"/>
          </p:cNvSpPr>
          <p:nvPr>
            <p:ph type="dt" idx="10"/>
          </p:nvPr>
        </p:nvSpPr>
        <p:spPr/>
        <p:txBody>
          <a:bodyPr/>
          <a:lstStyle>
            <a:lvl1pPr>
              <a:defRPr/>
            </a:lvl1pPr>
          </a:lstStyle>
          <a:p>
            <a:r>
              <a:rPr lang="en-US" altLang="ko-KR"/>
              <a:t>September 2025</a:t>
            </a:r>
            <a:endParaRPr lang="en-GB"/>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Date Placeholder 4"/>
          <p:cNvSpPr>
            <a:spLocks noGrp="1"/>
          </p:cNvSpPr>
          <p:nvPr>
            <p:ph type="dt" idx="10"/>
          </p:nvPr>
        </p:nvSpPr>
        <p:spPr/>
        <p:txBody>
          <a:bodyPr/>
          <a:lstStyle>
            <a:lvl1pPr>
              <a:defRPr/>
            </a:lvl1pPr>
          </a:lstStyle>
          <a:p>
            <a:r>
              <a:rPr lang="en-US" altLang="ko-KR"/>
              <a:t>September 2025</a:t>
            </a:r>
            <a:endParaRPr lang="en-GB"/>
          </a:p>
        </p:txBody>
      </p:sp>
      <p:sp>
        <p:nvSpPr>
          <p:cNvPr id="6" name="Footer Placeholder 5"/>
          <p:cNvSpPr>
            <a:spLocks noGrp="1"/>
          </p:cNvSpPr>
          <p:nvPr>
            <p:ph type="ftr" idx="11"/>
          </p:nvPr>
        </p:nvSpPr>
        <p:spPr/>
        <p:txBody>
          <a:bodyPr/>
          <a:lstStyle>
            <a:lvl1pPr>
              <a:defRPr/>
            </a:lvl1pPr>
          </a:lstStyle>
          <a:p>
            <a:r>
              <a:rPr lang="en-GB"/>
              <a:t>Gwangho Lee, KNUT</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ko-KR" altLang="en-US"/>
              <a:t>마스터 제목 스타일 편집</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7" name="Date Placeholder 6"/>
          <p:cNvSpPr>
            <a:spLocks noGrp="1"/>
          </p:cNvSpPr>
          <p:nvPr>
            <p:ph type="dt" idx="10"/>
          </p:nvPr>
        </p:nvSpPr>
        <p:spPr/>
        <p:txBody>
          <a:bodyPr/>
          <a:lstStyle>
            <a:lvl1pPr>
              <a:defRPr/>
            </a:lvl1pPr>
          </a:lstStyle>
          <a:p>
            <a:r>
              <a:rPr lang="en-US" altLang="ko-KR"/>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Gwangho Lee, KNUT</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Date Placeholder 2"/>
          <p:cNvSpPr>
            <a:spLocks noGrp="1"/>
          </p:cNvSpPr>
          <p:nvPr>
            <p:ph type="dt" idx="10"/>
          </p:nvPr>
        </p:nvSpPr>
        <p:spPr/>
        <p:txBody>
          <a:bodyPr/>
          <a:lstStyle>
            <a:lvl1pPr>
              <a:defRPr/>
            </a:lvl1pPr>
          </a:lstStyle>
          <a:p>
            <a:r>
              <a:rPr lang="en-US" altLang="ko-KR"/>
              <a:t>September 2025</a:t>
            </a:r>
            <a:endParaRPr lang="en-GB"/>
          </a:p>
        </p:txBody>
      </p:sp>
      <p:sp>
        <p:nvSpPr>
          <p:cNvPr id="4" name="Footer Placeholder 3"/>
          <p:cNvSpPr>
            <a:spLocks noGrp="1"/>
          </p:cNvSpPr>
          <p:nvPr>
            <p:ph type="ftr" idx="11"/>
          </p:nvPr>
        </p:nvSpPr>
        <p:spPr/>
        <p:txBody>
          <a:bodyPr/>
          <a:lstStyle>
            <a:lvl1pPr>
              <a:defRPr/>
            </a:lvl1pPr>
          </a:lstStyle>
          <a:p>
            <a:r>
              <a:rPr lang="en-GB"/>
              <a:t>Gwangho Lee, KNUT</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ko-KR"/>
              <a:t>September 2025</a:t>
            </a:r>
            <a:endParaRPr lang="en-GB"/>
          </a:p>
        </p:txBody>
      </p:sp>
      <p:sp>
        <p:nvSpPr>
          <p:cNvPr id="3" name="Footer Placeholder 2"/>
          <p:cNvSpPr>
            <a:spLocks noGrp="1"/>
          </p:cNvSpPr>
          <p:nvPr>
            <p:ph type="ftr" idx="11"/>
          </p:nvPr>
        </p:nvSpPr>
        <p:spPr/>
        <p:txBody>
          <a:bodyPr/>
          <a:lstStyle>
            <a:lvl1pPr>
              <a:defRPr/>
            </a:lvl1pPr>
          </a:lstStyle>
          <a:p>
            <a:r>
              <a:rPr lang="en-GB"/>
              <a:t>Gwangho Lee, KNUT</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ltLang="ko-KR"/>
              <a:t>September 2025</a:t>
            </a:r>
            <a:endParaRPr lang="en-GB"/>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ko-KR" altLang="en-US"/>
              <a:t>마스터 제목 스타일 편집</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ltLang="ko-KR"/>
              <a:t>September 2025</a:t>
            </a:r>
            <a:endParaRPr lang="en-GB"/>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Gwangho Lee, KNUT</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a:t>
            </a:r>
            <a:r>
              <a:rPr kumimoji="0" lang="en-US"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1366</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r2</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latinLnBrk="1"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latinLnBrk="1"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latinLnBrk="1"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latinLnBrk="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Consideration </a:t>
            </a:r>
            <a:r>
              <a:rPr lang="en-GB" dirty="0"/>
              <a:t>on NPCA during AP PUO</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2025-09-16</a:t>
            </a:r>
          </a:p>
        </p:txBody>
      </p:sp>
      <p:sp>
        <p:nvSpPr>
          <p:cNvPr id="6" name="Date Placeholder 3"/>
          <p:cNvSpPr>
            <a:spLocks noGrp="1"/>
          </p:cNvSpPr>
          <p:nvPr>
            <p:ph type="dt" idx="10"/>
          </p:nvPr>
        </p:nvSpPr>
        <p:spPr/>
        <p:txBody>
          <a:bodyPr/>
          <a:lstStyle/>
          <a:p>
            <a:r>
              <a:rPr lang="en-US" altLang="ko-KR"/>
              <a:t>September 2025</a:t>
            </a:r>
            <a:endParaRPr lang="en-GB" dirty="0"/>
          </a:p>
        </p:txBody>
      </p:sp>
      <p:sp>
        <p:nvSpPr>
          <p:cNvPr id="7" name="Footer Placeholder 4"/>
          <p:cNvSpPr>
            <a:spLocks noGrp="1"/>
          </p:cNvSpPr>
          <p:nvPr>
            <p:ph type="ftr" idx="11"/>
          </p:nvPr>
        </p:nvSpPr>
        <p:spPr/>
        <p:txBody>
          <a:bodyPr/>
          <a:lstStyle/>
          <a:p>
            <a:r>
              <a:rPr lang="en-GB"/>
              <a:t>Gwangho Lee, KNUT</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507738953"/>
              </p:ext>
            </p:extLst>
          </p:nvPr>
        </p:nvGraphicFramePr>
        <p:xfrm>
          <a:off x="992188" y="2416175"/>
          <a:ext cx="10271125" cy="2498725"/>
        </p:xfrm>
        <a:graphic>
          <a:graphicData uri="http://schemas.openxmlformats.org/presentationml/2006/ole">
            <mc:AlternateContent xmlns:mc="http://schemas.openxmlformats.org/markup-compatibility/2006">
              <mc:Choice xmlns:v="urn:schemas-microsoft-com:vml" Requires="v">
                <p:oleObj name="Document" r:id="rId3" imgW="10439485" imgH="2546686" progId="Word.Document.8">
                  <p:embed/>
                </p:oleObj>
              </mc:Choice>
              <mc:Fallback>
                <p:oleObj name="Document" r:id="rId3" imgW="10439485" imgH="2546686" progId="Word.Document.8">
                  <p:embed/>
                  <p:pic>
                    <p:nvPicPr>
                      <p:cNvPr id="0" name="Picture 3"/>
                      <p:cNvPicPr>
                        <a:picLocks noChangeAspect="1" noChangeArrowheads="1"/>
                      </p:cNvPicPr>
                      <p:nvPr/>
                    </p:nvPicPr>
                    <p:blipFill>
                      <a:blip r:embed="rId4"/>
                      <a:srcRect/>
                      <a:stretch>
                        <a:fillRect/>
                      </a:stretch>
                    </p:blipFill>
                    <p:spPr bwMode="auto">
                      <a:xfrm>
                        <a:off x="992188" y="2416175"/>
                        <a:ext cx="10271125" cy="24987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Introduction</a:t>
            </a:r>
            <a:endParaRPr lang="en-GB" dirty="0"/>
          </a:p>
        </p:txBody>
      </p:sp>
      <p:sp>
        <p:nvSpPr>
          <p:cNvPr id="4098" name="Rectangle 2"/>
          <p:cNvSpPr>
            <a:spLocks noGrp="1" noChangeArrowheads="1"/>
          </p:cNvSpPr>
          <p:nvPr>
            <p:ph idx="1"/>
          </p:nvPr>
        </p:nvSpPr>
        <p:spPr>
          <a:xfrm>
            <a:off x="914401" y="1700808"/>
            <a:ext cx="10361084" cy="4680520"/>
          </a:xfrm>
          <a:ln/>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In</a:t>
            </a:r>
            <a:r>
              <a:rPr lang="ko-KR" altLang="en-US" sz="1800" dirty="0"/>
              <a:t> </a:t>
            </a:r>
            <a:r>
              <a:rPr lang="en-US" altLang="ko-KR" sz="1800" dirty="0" err="1"/>
              <a:t>TGbn</a:t>
            </a:r>
            <a:r>
              <a:rPr lang="en-US" altLang="ko-KR" sz="1800" dirty="0"/>
              <a:t> [1], NPCA has been under discussion. </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NPCA operation is introduced to enhance reliability under dense OBSS environments.</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ko-KR"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Also, in </a:t>
            </a:r>
            <a:r>
              <a:rPr lang="en-US" altLang="ko-KR" sz="1800" dirty="0" err="1"/>
              <a:t>TGbn</a:t>
            </a:r>
            <a:r>
              <a:rPr lang="en-US" altLang="ko-KR" sz="1800" dirty="0"/>
              <a:t> [2], the AP PUO mode is also being discussed. </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AP PUO mode enables an AP to inform its associated non‑AP STAs of its periodic unavailability.</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An AP entered its PUO period may be unable to detect WLAN signals.</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ko-KR"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Assuming both AP PUO and NPCA are permitted within a BSS, there may be a problem.</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Even if an NPCA non‑AP STA satisfies the NPCA switch conditions and switches to the NPCA primary channel (NPCA PCH), the AP is likely to remain on the BSS PCH due to the AP PUO condition.</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ko-KR"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This contribution examines the issues arising from the coexistence of AP PUO and NPCA and proposes a possible solution.</a:t>
            </a:r>
          </a:p>
        </p:txBody>
      </p:sp>
      <p:sp>
        <p:nvSpPr>
          <p:cNvPr id="6" name="Slide Number Placeholder 5"/>
          <p:cNvSpPr>
            <a:spLocks noGrp="1"/>
          </p:cNvSpPr>
          <p:nvPr>
            <p:ph type="sldNum" idx="12"/>
          </p:nvPr>
        </p:nvSpPr>
        <p:spPr/>
        <p:txBody>
          <a:bodyPr/>
          <a:lstStyle/>
          <a:p>
            <a:r>
              <a:rPr lang="en-GB" dirty="0"/>
              <a:t>Slide </a:t>
            </a:r>
            <a:fld id="{351F4386-A5E2-41A1-B4D0-BE653C929E06}" type="slidenum">
              <a:rPr lang="en-GB"/>
              <a:pPr/>
              <a:t>2</a:t>
            </a:fld>
            <a:endParaRPr lang="en-GB" dirty="0"/>
          </a:p>
        </p:txBody>
      </p:sp>
      <p:sp>
        <p:nvSpPr>
          <p:cNvPr id="5" name="Footer Placeholder 4"/>
          <p:cNvSpPr>
            <a:spLocks noGrp="1"/>
          </p:cNvSpPr>
          <p:nvPr>
            <p:ph type="ftr" idx="14"/>
          </p:nvPr>
        </p:nvSpPr>
        <p:spPr/>
        <p:txBody>
          <a:bodyPr/>
          <a:lstStyle/>
          <a:p>
            <a:r>
              <a:rPr lang="en-GB"/>
              <a:t>Gwangho Lee, KNUT</a:t>
            </a:r>
            <a:endParaRPr lang="en-GB" dirty="0"/>
          </a:p>
        </p:txBody>
      </p:sp>
      <p:sp>
        <p:nvSpPr>
          <p:cNvPr id="4" name="Date Placeholder 3"/>
          <p:cNvSpPr>
            <a:spLocks noGrp="1"/>
          </p:cNvSpPr>
          <p:nvPr>
            <p:ph type="dt" idx="15"/>
          </p:nvPr>
        </p:nvSpPr>
        <p:spPr/>
        <p:txBody>
          <a:bodyPr/>
          <a:lstStyle/>
          <a:p>
            <a:r>
              <a:rPr lang="en-US" altLang="ko-KR"/>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Problem Statement</a:t>
            </a:r>
            <a:endParaRPr lang="en-GB" dirty="0"/>
          </a:p>
        </p:txBody>
      </p:sp>
      <p:sp>
        <p:nvSpPr>
          <p:cNvPr id="4103" name="Content Placeholder 2">
            <a:extLst>
              <a:ext uri="{FF2B5EF4-FFF2-40B4-BE49-F238E27FC236}">
                <a16:creationId xmlns:a16="http://schemas.microsoft.com/office/drawing/2014/main" id="{05182031-7529-EE05-9A51-918426B5D2CC}"/>
              </a:ext>
            </a:extLst>
          </p:cNvPr>
          <p:cNvSpPr>
            <a:spLocks noGrp="1"/>
          </p:cNvSpPr>
          <p:nvPr>
            <p:ph sz="half" idx="1"/>
          </p:nvPr>
        </p:nvSpPr>
        <p:spPr>
          <a:xfrm>
            <a:off x="929217" y="1981201"/>
            <a:ext cx="10346268"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In AP PUO mode, an AP can configure a broadcast TWT Service Period (SP) and indicate that it will be unavailable outside of the TWT SP.</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During the unavailable period of AP (i.e., </a:t>
            </a:r>
            <a:r>
              <a:rPr lang="en-US" altLang="ko-KR" sz="1400" b="1" dirty="0">
                <a:solidFill>
                  <a:srgbClr val="FF0000"/>
                </a:solidFill>
              </a:rPr>
              <a:t>AP PUO period</a:t>
            </a:r>
            <a:r>
              <a:rPr lang="en-US" altLang="ko-KR" sz="1400" dirty="0"/>
              <a:t>), the AP likely be unable to transmit or receive WLAN signals.</a:t>
            </a:r>
            <a:endParaRPr lang="en-US" altLang="ko-KR" sz="1000" dirty="0"/>
          </a:p>
        </p:txBody>
      </p:sp>
      <p:pic>
        <p:nvPicPr>
          <p:cNvPr id="3" name="그림 2">
            <a:extLst>
              <a:ext uri="{FF2B5EF4-FFF2-40B4-BE49-F238E27FC236}">
                <a16:creationId xmlns:a16="http://schemas.microsoft.com/office/drawing/2014/main" id="{3D129223-FE98-312D-A9D8-DEF222DB242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819234" y="3408585"/>
            <a:ext cx="8551417" cy="2906448"/>
          </a:xfrm>
          <a:prstGeom prst="rect">
            <a:avLst/>
          </a:prstGeom>
          <a:noFill/>
        </p:spPr>
      </p:pic>
      <p:sp>
        <p:nvSpPr>
          <p:cNvPr id="4" name="Date Placeholder 3"/>
          <p:cNvSpPr>
            <a:spLocks noGrp="1"/>
          </p:cNvSpPr>
          <p:nvPr>
            <p:ph type="dt" idx="10"/>
          </p:nvPr>
        </p:nvSpPr>
        <p:spPr>
          <a:xfrm>
            <a:off x="929217" y="333375"/>
            <a:ext cx="2499764" cy="273050"/>
          </a:xfrm>
        </p:spPr>
        <p:txBody>
          <a:bodyPr wrap="square" anchor="b">
            <a:normAutofit/>
          </a:bodyPr>
          <a:lstStyle/>
          <a:p>
            <a:pPr>
              <a:lnSpc>
                <a:spcPct val="90000"/>
              </a:lnSpc>
              <a:spcAft>
                <a:spcPts val="600"/>
              </a:spcAft>
            </a:pPr>
            <a:r>
              <a:rPr lang="en-US" altLang="ko-KR"/>
              <a:t>September 2025</a:t>
            </a:r>
            <a:endParaRPr lang="en-GB"/>
          </a:p>
        </p:txBody>
      </p:sp>
      <p:sp>
        <p:nvSpPr>
          <p:cNvPr id="5" name="Footer Placeholder 4"/>
          <p:cNvSpPr>
            <a:spLocks noGrp="1"/>
          </p:cNvSpPr>
          <p:nvPr>
            <p:ph type="ftr" idx="11"/>
          </p:nvPr>
        </p:nvSpPr>
        <p:spPr>
          <a:xfrm>
            <a:off x="7143757" y="6475414"/>
            <a:ext cx="4246027" cy="180975"/>
          </a:xfrm>
        </p:spPr>
        <p:txBody>
          <a:bodyPr wrap="square" anchor="t">
            <a:normAutofit/>
          </a:bodyPr>
          <a:lstStyle/>
          <a:p>
            <a:pPr>
              <a:lnSpc>
                <a:spcPct val="90000"/>
              </a:lnSpc>
              <a:spcAft>
                <a:spcPts val="600"/>
              </a:spcAft>
            </a:pPr>
            <a:r>
              <a:rPr lang="en-GB" dirty="0" err="1"/>
              <a:t>Gwangho</a:t>
            </a:r>
            <a:r>
              <a:rPr lang="en-GB" dirty="0"/>
              <a:t> Lee, KNUT</a:t>
            </a:r>
          </a:p>
        </p:txBody>
      </p:sp>
      <p:sp>
        <p:nvSpPr>
          <p:cNvPr id="6" name="Slide Number Placeholder 5"/>
          <p:cNvSpPr>
            <a:spLocks noGrp="1"/>
          </p:cNvSpPr>
          <p:nvPr>
            <p:ph type="sldNum" idx="12"/>
          </p:nvPr>
        </p:nvSpPr>
        <p:spPr>
          <a:xfrm>
            <a:off x="5793318" y="6475414"/>
            <a:ext cx="704849" cy="363537"/>
          </a:xfrm>
        </p:spPr>
        <p:txBody>
          <a:bodyPr wrap="square" anchor="t">
            <a:normAutofit/>
          </a:bodyPr>
          <a:lstStyle/>
          <a:p>
            <a:pPr>
              <a:spcAft>
                <a:spcPts val="600"/>
              </a:spcAft>
            </a:pPr>
            <a:r>
              <a:rPr lang="en-GB"/>
              <a:t>Slide </a:t>
            </a:r>
            <a:fld id="{351F4386-A5E2-41A1-B4D0-BE653C929E06}" type="slidenum">
              <a:rPr lang="en-GB"/>
              <a:pPr>
                <a:spcAft>
                  <a:spcPts val="600"/>
                </a:spcAft>
              </a:pPr>
              <a:t>3</a:t>
            </a:fld>
            <a:endParaRPr lang="en-GB"/>
          </a:p>
        </p:txBody>
      </p:sp>
    </p:spTree>
    <p:extLst>
      <p:ext uri="{BB962C8B-B14F-4D97-AF65-F5344CB8AC3E}">
        <p14:creationId xmlns:p14="http://schemas.microsoft.com/office/powerpoint/2010/main" val="35225473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78FAD-E610-FE73-9913-4ACCE6F20D95}"/>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DE12F0F8-2B25-23E4-DB11-68E9AFFDB853}"/>
              </a:ext>
            </a:extLst>
          </p:cNvPr>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Problem Statement (cont’d)</a:t>
            </a:r>
            <a:endParaRPr lang="en-GB" dirty="0"/>
          </a:p>
        </p:txBody>
      </p:sp>
      <p:sp>
        <p:nvSpPr>
          <p:cNvPr id="4103" name="Content Placeholder 2">
            <a:extLst>
              <a:ext uri="{FF2B5EF4-FFF2-40B4-BE49-F238E27FC236}">
                <a16:creationId xmlns:a16="http://schemas.microsoft.com/office/drawing/2014/main" id="{B19E2BA1-24F2-8E27-4414-66B8CCBE682D}"/>
              </a:ext>
            </a:extLst>
          </p:cNvPr>
          <p:cNvSpPr>
            <a:spLocks noGrp="1"/>
          </p:cNvSpPr>
          <p:nvPr>
            <p:ph sz="half" idx="1"/>
          </p:nvPr>
        </p:nvSpPr>
        <p:spPr>
          <a:xfrm>
            <a:off x="929217" y="1981201"/>
            <a:ext cx="10346266"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During the AP PUO period, OBSS may occupy the BSS PCH and transmit a PPDU.</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An NPCA STA in the BSS(e.g., STA 1) may receive the OBSS PPDU and switches to the NPCA PCH.</a:t>
            </a:r>
            <a:endParaRPr lang="en-US" altLang="ko-KR" sz="14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The AP may not be available to receive the OBSS PPDU due to the AP PUO condition, so the </a:t>
            </a:r>
            <a:r>
              <a:rPr lang="en-US" altLang="ko-KR" sz="1800" b="1" dirty="0"/>
              <a:t>AP remains on the BSS PCH.</a:t>
            </a:r>
            <a:r>
              <a:rPr lang="en-US" altLang="ko-KR" sz="1800" dirty="0"/>
              <a:t> </a:t>
            </a:r>
            <a:endParaRPr lang="en-US" sz="1400" b="1" dirty="0"/>
          </a:p>
        </p:txBody>
      </p:sp>
      <p:pic>
        <p:nvPicPr>
          <p:cNvPr id="3" name="그림 2">
            <a:extLst>
              <a:ext uri="{FF2B5EF4-FFF2-40B4-BE49-F238E27FC236}">
                <a16:creationId xmlns:a16="http://schemas.microsoft.com/office/drawing/2014/main" id="{DE1E1D03-F483-9CE3-F29A-A167A2EF654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665673" y="3432479"/>
            <a:ext cx="6870565" cy="2895601"/>
          </a:xfrm>
          <a:prstGeom prst="rect">
            <a:avLst/>
          </a:prstGeom>
          <a:noFill/>
        </p:spPr>
      </p:pic>
      <p:sp>
        <p:nvSpPr>
          <p:cNvPr id="4" name="Date Placeholder 3">
            <a:extLst>
              <a:ext uri="{FF2B5EF4-FFF2-40B4-BE49-F238E27FC236}">
                <a16:creationId xmlns:a16="http://schemas.microsoft.com/office/drawing/2014/main" id="{89C8EDF6-2BDD-A560-44CA-145FB3C3BA8E}"/>
              </a:ext>
            </a:extLst>
          </p:cNvPr>
          <p:cNvSpPr>
            <a:spLocks noGrp="1"/>
          </p:cNvSpPr>
          <p:nvPr>
            <p:ph type="dt" idx="10"/>
          </p:nvPr>
        </p:nvSpPr>
        <p:spPr>
          <a:xfrm>
            <a:off x="929217" y="333375"/>
            <a:ext cx="2499764" cy="273050"/>
          </a:xfrm>
        </p:spPr>
        <p:txBody>
          <a:bodyPr wrap="square" anchor="b">
            <a:normAutofit/>
          </a:bodyPr>
          <a:lstStyle/>
          <a:p>
            <a:pPr>
              <a:lnSpc>
                <a:spcPct val="90000"/>
              </a:lnSpc>
              <a:spcAft>
                <a:spcPts val="600"/>
              </a:spcAft>
            </a:pPr>
            <a:r>
              <a:rPr lang="en-US" altLang="ko-KR"/>
              <a:t>September 2025</a:t>
            </a:r>
            <a:endParaRPr lang="en-GB"/>
          </a:p>
        </p:txBody>
      </p:sp>
      <p:sp>
        <p:nvSpPr>
          <p:cNvPr id="5" name="Footer Placeholder 4">
            <a:extLst>
              <a:ext uri="{FF2B5EF4-FFF2-40B4-BE49-F238E27FC236}">
                <a16:creationId xmlns:a16="http://schemas.microsoft.com/office/drawing/2014/main" id="{4BA0B624-0A74-FA25-177D-1D0B20A0304D}"/>
              </a:ext>
            </a:extLst>
          </p:cNvPr>
          <p:cNvSpPr>
            <a:spLocks noGrp="1"/>
          </p:cNvSpPr>
          <p:nvPr>
            <p:ph type="ftr" idx="11"/>
          </p:nvPr>
        </p:nvSpPr>
        <p:spPr>
          <a:xfrm>
            <a:off x="7143757" y="6475414"/>
            <a:ext cx="4246027" cy="180975"/>
          </a:xfrm>
        </p:spPr>
        <p:txBody>
          <a:bodyPr wrap="square" anchor="t">
            <a:normAutofit/>
          </a:bodyPr>
          <a:lstStyle/>
          <a:p>
            <a:pPr>
              <a:lnSpc>
                <a:spcPct val="90000"/>
              </a:lnSpc>
              <a:spcAft>
                <a:spcPts val="600"/>
              </a:spcAft>
            </a:pPr>
            <a:r>
              <a:rPr lang="en-GB" dirty="0" err="1"/>
              <a:t>Gwangho</a:t>
            </a:r>
            <a:r>
              <a:rPr lang="en-GB" dirty="0"/>
              <a:t> Lee, KNUT</a:t>
            </a:r>
          </a:p>
        </p:txBody>
      </p:sp>
      <p:sp>
        <p:nvSpPr>
          <p:cNvPr id="6" name="Slide Number Placeholder 5">
            <a:extLst>
              <a:ext uri="{FF2B5EF4-FFF2-40B4-BE49-F238E27FC236}">
                <a16:creationId xmlns:a16="http://schemas.microsoft.com/office/drawing/2014/main" id="{E56AE0BE-B34E-0F47-0D2F-BD3D79872826}"/>
              </a:ext>
            </a:extLst>
          </p:cNvPr>
          <p:cNvSpPr>
            <a:spLocks noGrp="1"/>
          </p:cNvSpPr>
          <p:nvPr>
            <p:ph type="sldNum" idx="12"/>
          </p:nvPr>
        </p:nvSpPr>
        <p:spPr>
          <a:xfrm>
            <a:off x="5793318" y="6475414"/>
            <a:ext cx="704849" cy="363537"/>
          </a:xfrm>
        </p:spPr>
        <p:txBody>
          <a:bodyPr wrap="square" anchor="t">
            <a:normAutofit/>
          </a:bodyPr>
          <a:lstStyle/>
          <a:p>
            <a:pPr>
              <a:spcAft>
                <a:spcPts val="600"/>
              </a:spcAft>
            </a:pPr>
            <a:r>
              <a:rPr lang="en-GB"/>
              <a:t>Slide </a:t>
            </a:r>
            <a:fld id="{351F4386-A5E2-41A1-B4D0-BE653C929E06}" type="slidenum">
              <a:rPr lang="en-GB"/>
              <a:pPr>
                <a:spcAft>
                  <a:spcPts val="600"/>
                </a:spcAft>
              </a:pPr>
              <a:t>4</a:t>
            </a:fld>
            <a:endParaRPr lang="en-GB"/>
          </a:p>
        </p:txBody>
      </p:sp>
    </p:spTree>
    <p:extLst>
      <p:ext uri="{BB962C8B-B14F-4D97-AF65-F5344CB8AC3E}">
        <p14:creationId xmlns:p14="http://schemas.microsoft.com/office/powerpoint/2010/main" val="25855733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ko-KR" dirty="0"/>
              <a:t>Problem Statement (cont’d)</a:t>
            </a:r>
            <a:endParaRPr lang="en-GB" dirty="0"/>
          </a:p>
        </p:txBody>
      </p:sp>
      <p:sp>
        <p:nvSpPr>
          <p:cNvPr id="4103" name="Content Placeholder 2">
            <a:extLst>
              <a:ext uri="{FF2B5EF4-FFF2-40B4-BE49-F238E27FC236}">
                <a16:creationId xmlns:a16="http://schemas.microsoft.com/office/drawing/2014/main" id="{24D54F9E-4C44-F714-A659-0E096B77286E}"/>
              </a:ext>
            </a:extLst>
          </p:cNvPr>
          <p:cNvSpPr>
            <a:spLocks noGrp="1"/>
          </p:cNvSpPr>
          <p:nvPr>
            <p:ph sz="half" idx="1"/>
          </p:nvPr>
        </p:nvSpPr>
        <p:spPr>
          <a:xfrm>
            <a:off x="914401" y="1981201"/>
            <a:ext cx="10361084"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Under this mismatch situation, even if an NPCA non-AP STA (STA 1) transmits a frame(e.g., ICF) to the AP on the NPCA PCH, it cannot receive any response from the AP.</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As a result, the entire time for NPCA operation could be wasted.</a:t>
            </a:r>
            <a:endParaRPr lang="en-US" sz="1800" dirty="0"/>
          </a:p>
        </p:txBody>
      </p:sp>
      <p:pic>
        <p:nvPicPr>
          <p:cNvPr id="3" name="그림 2">
            <a:extLst>
              <a:ext uri="{FF2B5EF4-FFF2-40B4-BE49-F238E27FC236}">
                <a16:creationId xmlns:a16="http://schemas.microsoft.com/office/drawing/2014/main" id="{390CC02F-E55A-92DA-620C-618BAB0D32F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675307" y="3249340"/>
            <a:ext cx="6839271" cy="3075261"/>
          </a:xfrm>
          <a:prstGeom prst="rect">
            <a:avLst/>
          </a:prstGeom>
          <a:noFill/>
        </p:spPr>
      </p:pic>
      <p:sp>
        <p:nvSpPr>
          <p:cNvPr id="4" name="Date Placeholder 3"/>
          <p:cNvSpPr>
            <a:spLocks noGrp="1"/>
          </p:cNvSpPr>
          <p:nvPr>
            <p:ph type="dt" idx="10"/>
          </p:nvPr>
        </p:nvSpPr>
        <p:spPr>
          <a:xfrm>
            <a:off x="929217" y="333375"/>
            <a:ext cx="2499764" cy="273050"/>
          </a:xfrm>
        </p:spPr>
        <p:txBody>
          <a:bodyPr wrap="square" anchor="b">
            <a:normAutofit/>
          </a:bodyPr>
          <a:lstStyle/>
          <a:p>
            <a:pPr marL="0" marR="0" lvl="0" indent="0" defTabSz="449263" rtl="0" eaLnBrk="0" fontAlgn="base" latinLnBrk="0" hangingPunct="0">
              <a:lnSpc>
                <a:spcPct val="90000"/>
              </a:lnSpc>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altLang="ko-KR" b="1" i="0" u="none" strike="noStrike" kern="1200" cap="none" spc="0" normalizeH="0" baseline="0" noProof="0">
                <a:ln>
                  <a:noFill/>
                </a:ln>
                <a:effectLst/>
                <a:uLnTx/>
                <a:uFillTx/>
              </a:rPr>
              <a:t>September 2025</a:t>
            </a:r>
            <a:endParaRPr kumimoji="0" lang="en-GB" b="1" i="0" u="none" strike="noStrike" kern="1200" cap="none" spc="0" normalizeH="0" baseline="0" noProof="0">
              <a:ln>
                <a:noFill/>
              </a:ln>
              <a:effectLst/>
              <a:uLnTx/>
              <a:uFillTx/>
            </a:endParaRPr>
          </a:p>
        </p:txBody>
      </p:sp>
      <p:sp>
        <p:nvSpPr>
          <p:cNvPr id="5" name="Footer Placeholder 4"/>
          <p:cNvSpPr>
            <a:spLocks noGrp="1"/>
          </p:cNvSpPr>
          <p:nvPr>
            <p:ph type="ftr" idx="11"/>
          </p:nvPr>
        </p:nvSpPr>
        <p:spPr>
          <a:xfrm>
            <a:off x="7143757" y="6475414"/>
            <a:ext cx="4246027" cy="180975"/>
          </a:xfrm>
        </p:spPr>
        <p:txBody>
          <a:bodyPr wrap="square" anchor="t">
            <a:normAutofit/>
          </a:bodyPr>
          <a:lstStyle/>
          <a:p>
            <a:pPr marL="0" marR="0" lvl="0" indent="0" defTabSz="449263" rtl="0" eaLnBrk="0" fontAlgn="base" latinLnBrk="0" hangingPunct="0">
              <a:lnSpc>
                <a:spcPct val="90000"/>
              </a:lnSpc>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b="0" i="0" u="none" strike="noStrike" kern="1200" cap="none" spc="0" normalizeH="0" baseline="0" noProof="0">
                <a:ln>
                  <a:noFill/>
                </a:ln>
                <a:effectLst/>
                <a:uLnTx/>
                <a:uFillTx/>
              </a:rPr>
              <a:t>Gwangho Lee, KNUT</a:t>
            </a:r>
          </a:p>
        </p:txBody>
      </p:sp>
      <p:sp>
        <p:nvSpPr>
          <p:cNvPr id="6" name="Slide Number Placeholder 5"/>
          <p:cNvSpPr>
            <a:spLocks noGrp="1"/>
          </p:cNvSpPr>
          <p:nvPr>
            <p:ph type="sldNum" idx="12"/>
          </p:nvPr>
        </p:nvSpPr>
        <p:spPr>
          <a:xfrm>
            <a:off x="5793318" y="6475414"/>
            <a:ext cx="704849" cy="363537"/>
          </a:xfrm>
        </p:spPr>
        <p:txBody>
          <a:bodyPr wrap="square" anchor="t">
            <a:normAutofit/>
          </a:bodyPr>
          <a:lstStyle/>
          <a:p>
            <a:pPr marL="0" marR="0" lvl="0" indent="0" defTabSz="449263" rtl="0" eaLnBrk="0" fontAlgn="base" latinLnBrk="0" hangingPunct="0">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b="0" i="0" u="none" strike="noStrike" kern="1200" cap="none" spc="0" normalizeH="0" baseline="0" noProof="0">
                <a:ln>
                  <a:noFill/>
                </a:ln>
                <a:effectLst/>
                <a:uLnTx/>
                <a:uFillTx/>
              </a:rPr>
              <a:t>Slide </a:t>
            </a:r>
            <a:fld id="{351F4386-A5E2-41A1-B4D0-BE653C929E06}" type="slidenum">
              <a:rPr kumimoji="0" lang="en-GB" b="0" i="0" u="none" strike="noStrike" kern="1200" cap="none" spc="0" normalizeH="0" baseline="0" noProof="0">
                <a:ln>
                  <a:noFill/>
                </a:ln>
                <a:effectLst/>
                <a:uLnTx/>
                <a:uFillTx/>
              </a:rPr>
              <a:pPr marL="0" marR="0" lvl="0" indent="0" defTabSz="449263" rtl="0" eaLnBrk="0" fontAlgn="base" latinLnBrk="0" hangingPunct="0">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5</a:t>
            </a:fld>
            <a:endParaRPr kumimoji="0" lang="en-GB" b="0" i="0" u="none" strike="noStrike" kern="1200" cap="none" spc="0" normalizeH="0" baseline="0" noProof="0">
              <a:ln>
                <a:noFill/>
              </a:ln>
              <a:effectLst/>
              <a:uLnTx/>
              <a:uFillTx/>
            </a:endParaRPr>
          </a:p>
        </p:txBody>
      </p:sp>
    </p:spTree>
    <p:extLst>
      <p:ext uri="{BB962C8B-B14F-4D97-AF65-F5344CB8AC3E}">
        <p14:creationId xmlns:p14="http://schemas.microsoft.com/office/powerpoint/2010/main" val="8877306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8DED6-78A5-B4C5-3247-7020D62CF8DD}"/>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7BE0EC02-087F-AF87-5F39-469B79DCF1C9}"/>
              </a:ext>
            </a:extLst>
          </p:cNvPr>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Possible Approach</a:t>
            </a:r>
            <a:endParaRPr lang="en-GB" dirty="0"/>
          </a:p>
        </p:txBody>
      </p:sp>
      <p:sp>
        <p:nvSpPr>
          <p:cNvPr id="4108" name="Content Placeholder 2">
            <a:extLst>
              <a:ext uri="{FF2B5EF4-FFF2-40B4-BE49-F238E27FC236}">
                <a16:creationId xmlns:a16="http://schemas.microsoft.com/office/drawing/2014/main" id="{AE500218-5E6B-E3C3-721F-2D43C646C66B}"/>
              </a:ext>
            </a:extLst>
          </p:cNvPr>
          <p:cNvSpPr>
            <a:spLocks noGrp="1"/>
          </p:cNvSpPr>
          <p:nvPr>
            <p:ph sz="half" idx="1"/>
          </p:nvPr>
        </p:nvSpPr>
        <p:spPr>
          <a:xfrm>
            <a:off x="914400" y="1981201"/>
            <a:ext cx="10361083"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To solve the mismatch issue, an NPCA non-AP STA aware of </a:t>
            </a:r>
            <a:r>
              <a:rPr lang="en-US" altLang="ko-KR" sz="1800" dirty="0">
                <a:solidFill>
                  <a:srgbClr val="FF0000"/>
                </a:solidFill>
              </a:rPr>
              <a:t>the AP PUO period shall not to switch</a:t>
            </a:r>
            <a:r>
              <a:rPr lang="en-US" altLang="ko-KR" sz="1800" dirty="0"/>
              <a:t> </a:t>
            </a:r>
            <a:r>
              <a:rPr lang="en-US" altLang="ko-KR" sz="1800" dirty="0">
                <a:solidFill>
                  <a:srgbClr val="FF0000"/>
                </a:solidFill>
              </a:rPr>
              <a:t>to the NPCA PCH during the AP PUO period</a:t>
            </a:r>
            <a:r>
              <a:rPr lang="en-US" altLang="ko-KR" sz="1800" dirty="0"/>
              <a:t>, even when the NPCA conditions are met.</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This approach is simple and powerful.</a:t>
            </a:r>
          </a:p>
        </p:txBody>
      </p:sp>
      <p:pic>
        <p:nvPicPr>
          <p:cNvPr id="8" name="그림 7">
            <a:extLst>
              <a:ext uri="{FF2B5EF4-FFF2-40B4-BE49-F238E27FC236}">
                <a16:creationId xmlns:a16="http://schemas.microsoft.com/office/drawing/2014/main" id="{D70B64E9-BDBD-1A27-1458-402E3C36FB0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870822" y="3291788"/>
            <a:ext cx="6729737" cy="3026009"/>
          </a:xfrm>
          <a:prstGeom prst="rect">
            <a:avLst/>
          </a:prstGeom>
          <a:noFill/>
        </p:spPr>
      </p:pic>
      <p:sp>
        <p:nvSpPr>
          <p:cNvPr id="4" name="Date Placeholder 3">
            <a:extLst>
              <a:ext uri="{FF2B5EF4-FFF2-40B4-BE49-F238E27FC236}">
                <a16:creationId xmlns:a16="http://schemas.microsoft.com/office/drawing/2014/main" id="{6A4916EC-0B98-D0DF-DA41-7A362B5ABEB3}"/>
              </a:ext>
            </a:extLst>
          </p:cNvPr>
          <p:cNvSpPr>
            <a:spLocks noGrp="1"/>
          </p:cNvSpPr>
          <p:nvPr>
            <p:ph type="dt" idx="10"/>
          </p:nvPr>
        </p:nvSpPr>
        <p:spPr>
          <a:xfrm>
            <a:off x="929217" y="333375"/>
            <a:ext cx="2499764" cy="273050"/>
          </a:xfrm>
        </p:spPr>
        <p:txBody>
          <a:bodyPr wrap="square" anchor="b">
            <a:normAutofit/>
          </a:bodyPr>
          <a:lstStyle/>
          <a:p>
            <a:pPr>
              <a:lnSpc>
                <a:spcPct val="90000"/>
              </a:lnSpc>
              <a:spcAft>
                <a:spcPts val="600"/>
              </a:spcAft>
            </a:pPr>
            <a:r>
              <a:rPr lang="en-US" altLang="ko-KR"/>
              <a:t>September 2025</a:t>
            </a:r>
            <a:endParaRPr lang="en-GB"/>
          </a:p>
        </p:txBody>
      </p:sp>
      <p:sp>
        <p:nvSpPr>
          <p:cNvPr id="5" name="Footer Placeholder 4">
            <a:extLst>
              <a:ext uri="{FF2B5EF4-FFF2-40B4-BE49-F238E27FC236}">
                <a16:creationId xmlns:a16="http://schemas.microsoft.com/office/drawing/2014/main" id="{A770694D-0E9B-AF24-BD7A-C58445166048}"/>
              </a:ext>
            </a:extLst>
          </p:cNvPr>
          <p:cNvSpPr>
            <a:spLocks noGrp="1"/>
          </p:cNvSpPr>
          <p:nvPr>
            <p:ph type="ftr" idx="11"/>
          </p:nvPr>
        </p:nvSpPr>
        <p:spPr>
          <a:xfrm>
            <a:off x="7143757" y="6475414"/>
            <a:ext cx="4246027" cy="180975"/>
          </a:xfrm>
        </p:spPr>
        <p:txBody>
          <a:bodyPr wrap="square" anchor="t">
            <a:normAutofit/>
          </a:bodyPr>
          <a:lstStyle/>
          <a:p>
            <a:pPr>
              <a:lnSpc>
                <a:spcPct val="90000"/>
              </a:lnSpc>
              <a:spcAft>
                <a:spcPts val="600"/>
              </a:spcAft>
            </a:pPr>
            <a:r>
              <a:rPr lang="en-GB" dirty="0" err="1"/>
              <a:t>Gwangho</a:t>
            </a:r>
            <a:r>
              <a:rPr lang="en-GB" dirty="0"/>
              <a:t> Lee, KNUT</a:t>
            </a:r>
          </a:p>
        </p:txBody>
      </p:sp>
      <p:sp>
        <p:nvSpPr>
          <p:cNvPr id="6" name="Slide Number Placeholder 5">
            <a:extLst>
              <a:ext uri="{FF2B5EF4-FFF2-40B4-BE49-F238E27FC236}">
                <a16:creationId xmlns:a16="http://schemas.microsoft.com/office/drawing/2014/main" id="{AE1F8156-134C-8901-BB90-2508254706FD}"/>
              </a:ext>
            </a:extLst>
          </p:cNvPr>
          <p:cNvSpPr>
            <a:spLocks noGrp="1"/>
          </p:cNvSpPr>
          <p:nvPr>
            <p:ph type="sldNum" idx="12"/>
          </p:nvPr>
        </p:nvSpPr>
        <p:spPr>
          <a:xfrm>
            <a:off x="5793318" y="6475414"/>
            <a:ext cx="704849" cy="363537"/>
          </a:xfrm>
        </p:spPr>
        <p:txBody>
          <a:bodyPr wrap="square" anchor="t">
            <a:normAutofit/>
          </a:bodyPr>
          <a:lstStyle/>
          <a:p>
            <a:pPr>
              <a:spcAft>
                <a:spcPts val="600"/>
              </a:spcAft>
            </a:pPr>
            <a:r>
              <a:rPr lang="en-GB"/>
              <a:t>Slide </a:t>
            </a:r>
            <a:fld id="{351F4386-A5E2-41A1-B4D0-BE653C929E06}" type="slidenum">
              <a:rPr lang="en-GB"/>
              <a:pPr>
                <a:spcAft>
                  <a:spcPts val="600"/>
                </a:spcAft>
              </a:pPr>
              <a:t>6</a:t>
            </a:fld>
            <a:endParaRPr lang="en-GB"/>
          </a:p>
        </p:txBody>
      </p:sp>
    </p:spTree>
    <p:extLst>
      <p:ext uri="{BB962C8B-B14F-4D97-AF65-F5344CB8AC3E}">
        <p14:creationId xmlns:p14="http://schemas.microsoft.com/office/powerpoint/2010/main" val="30731360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Conclusion</a:t>
            </a:r>
            <a:endParaRPr lang="en-GB" dirty="0"/>
          </a:p>
        </p:txBody>
      </p:sp>
      <p:sp>
        <p:nvSpPr>
          <p:cNvPr id="5122" name="Rectangle 2"/>
          <p:cNvSpPr>
            <a:spLocks noGrp="1" noChangeArrowheads="1"/>
          </p:cNvSpPr>
          <p:nvPr>
            <p:ph idx="1"/>
          </p:nvPr>
        </p:nvSpPr>
        <p:spPr>
          <a:xfrm>
            <a:off x="914400" y="1981201"/>
            <a:ext cx="10438183" cy="4113213"/>
          </a:xfrm>
          <a:ln/>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During the AP PUO period, the AP is likely unable to transmit or receive WLAN signals, implying that even if NPCA conditions are met, the AP will remain on the BSS PCH.</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Consequently, any transmissions on the NPCA PCH by NPCA non-AP STAs may fail.</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To solve the issue, </a:t>
            </a:r>
            <a:r>
              <a:rPr lang="en-US" altLang="ko-KR" sz="1800" b="1" dirty="0">
                <a:solidFill>
                  <a:srgbClr val="FF0000"/>
                </a:solidFill>
              </a:rPr>
              <a:t>NPCA non-AP STAs shall not switch to the NPCA PCH during the AP PUO period. </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With this approach, NPCA non-AP STAs can avoid unnecessary channel switches and reduce transmission failure. </a:t>
            </a:r>
            <a:endParaRPr lang="en-US" sz="1800" dirty="0"/>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7</a:t>
            </a:fld>
            <a:endParaRPr lang="en-GB"/>
          </a:p>
        </p:txBody>
      </p:sp>
      <p:sp>
        <p:nvSpPr>
          <p:cNvPr id="5" name="Footer Placeholder 4"/>
          <p:cNvSpPr>
            <a:spLocks noGrp="1"/>
          </p:cNvSpPr>
          <p:nvPr>
            <p:ph type="ftr" idx="14"/>
          </p:nvPr>
        </p:nvSpPr>
        <p:spPr/>
        <p:txBody>
          <a:bodyPr/>
          <a:lstStyle/>
          <a:p>
            <a:r>
              <a:rPr lang="en-GB"/>
              <a:t>Gwangho Lee, KNUT</a:t>
            </a:r>
          </a:p>
        </p:txBody>
      </p:sp>
      <p:sp>
        <p:nvSpPr>
          <p:cNvPr id="4" name="Date Placeholder 3"/>
          <p:cNvSpPr>
            <a:spLocks noGrp="1"/>
          </p:cNvSpPr>
          <p:nvPr>
            <p:ph type="dt" idx="15"/>
          </p:nvPr>
        </p:nvSpPr>
        <p:spPr/>
        <p:txBody>
          <a:bodyPr/>
          <a:lstStyle/>
          <a:p>
            <a:r>
              <a:rPr lang="en-US" altLang="ko-KR"/>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r>
              <a:rPr lang="en-GB" dirty="0"/>
              <a:t>[1] 11-25-0936-09-00bn-pdt-cr-mac-npca-cc50</a:t>
            </a:r>
            <a:endParaRPr lang="fr-FR" dirty="0"/>
          </a:p>
          <a:p>
            <a:r>
              <a:rPr lang="en-GB" dirty="0"/>
              <a:t>[2]</a:t>
            </a:r>
            <a:r>
              <a:rPr lang="en-GB" altLang="ko-KR" dirty="0"/>
              <a:t> Draft P802.11bn_D0.3 (37.17.4 AP PUO mode)</a:t>
            </a:r>
            <a:endParaRPr lang="fr-FR" altLang="ko-KR" dirty="0"/>
          </a:p>
          <a:p>
            <a:endParaRPr lang="en-GB" altLang="ko-KR"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8</a:t>
            </a:fld>
            <a:endParaRPr lang="en-GB"/>
          </a:p>
        </p:txBody>
      </p:sp>
      <p:sp>
        <p:nvSpPr>
          <p:cNvPr id="5" name="Footer Placeholder 4"/>
          <p:cNvSpPr>
            <a:spLocks noGrp="1"/>
          </p:cNvSpPr>
          <p:nvPr>
            <p:ph type="ftr" idx="14"/>
          </p:nvPr>
        </p:nvSpPr>
        <p:spPr/>
        <p:txBody>
          <a:bodyPr/>
          <a:lstStyle/>
          <a:p>
            <a:r>
              <a:rPr lang="en-GB"/>
              <a:t>Gwangho Lee, KNUT</a:t>
            </a:r>
            <a:endParaRPr lang="en-GB" dirty="0"/>
          </a:p>
        </p:txBody>
      </p:sp>
      <p:sp>
        <p:nvSpPr>
          <p:cNvPr id="4" name="Date Placeholder 3"/>
          <p:cNvSpPr>
            <a:spLocks noGrp="1"/>
          </p:cNvSpPr>
          <p:nvPr>
            <p:ph type="dt" idx="15"/>
          </p:nvPr>
        </p:nvSpPr>
        <p:spPr/>
        <p:txBody>
          <a:bodyPr/>
          <a:lstStyle/>
          <a:p>
            <a:r>
              <a:rPr lang="en-US" altLang="ko-KR"/>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E57DE-6BAD-DC52-5CAB-3802155F8777}"/>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79F5BA6E-33FC-BBCC-2007-571BEA0FFAA8}"/>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Straw Poll</a:t>
            </a:r>
          </a:p>
        </p:txBody>
      </p:sp>
      <p:sp>
        <p:nvSpPr>
          <p:cNvPr id="2" name="Content Placeholder 1">
            <a:extLst>
              <a:ext uri="{FF2B5EF4-FFF2-40B4-BE49-F238E27FC236}">
                <a16:creationId xmlns:a16="http://schemas.microsoft.com/office/drawing/2014/main" id="{F34FC4E4-A075-80AD-D582-6CB99F7DED83}"/>
              </a:ext>
            </a:extLst>
          </p:cNvPr>
          <p:cNvSpPr>
            <a:spLocks noGrp="1"/>
          </p:cNvSpPr>
          <p:nvPr>
            <p:ph idx="1"/>
          </p:nvPr>
        </p:nvSpPr>
        <p:spPr/>
        <p:txBody>
          <a:bodyPr/>
          <a:lstStyle/>
          <a:p>
            <a:pPr latinLnBrk="0">
              <a:buFont typeface="Times New Roman" pitchFamily="16" charset="0"/>
              <a:buChar char="•"/>
            </a:pPr>
            <a:r>
              <a:rPr lang="en-US" altLang="ko-KR" dirty="0"/>
              <a:t>SP: Do you agree to the following text?</a:t>
            </a:r>
          </a:p>
          <a:p>
            <a:pPr lvl="1" latinLnBrk="0">
              <a:buFont typeface="Times New Roman" pitchFamily="16" charset="0"/>
              <a:buChar char="•"/>
            </a:pPr>
            <a:r>
              <a:rPr lang="en-US" altLang="ko-KR" dirty="0"/>
              <a:t>Even if NPCA switch conditions are met during advertised AP’s</a:t>
            </a:r>
            <a:r>
              <a:rPr lang="ko-KR" altLang="en-US" dirty="0"/>
              <a:t> </a:t>
            </a:r>
            <a:r>
              <a:rPr lang="en-US" altLang="ko-KR" dirty="0"/>
              <a:t>unavailability period in AP PUO mode, an NPCA non-AP STAs associated with the AP shall not switch to the NPCA primary channel.</a:t>
            </a:r>
          </a:p>
          <a:p>
            <a:pPr lvl="1" latinLnBrk="0">
              <a:buFont typeface="Times New Roman" pitchFamily="16" charset="0"/>
              <a:buChar char="•"/>
            </a:pPr>
            <a:endParaRPr lang="en-US" altLang="ko-KR" dirty="0"/>
          </a:p>
          <a:p>
            <a:pPr marL="0" indent="0" latinLnBrk="0"/>
            <a:r>
              <a:rPr lang="en-US" altLang="ko-KR" dirty="0"/>
              <a:t>		Y / N / A</a:t>
            </a:r>
          </a:p>
          <a:p>
            <a:endParaRPr lang="en-GB" altLang="ko-KR" dirty="0"/>
          </a:p>
        </p:txBody>
      </p:sp>
      <p:sp>
        <p:nvSpPr>
          <p:cNvPr id="6" name="Slide Number Placeholder 5">
            <a:extLst>
              <a:ext uri="{FF2B5EF4-FFF2-40B4-BE49-F238E27FC236}">
                <a16:creationId xmlns:a16="http://schemas.microsoft.com/office/drawing/2014/main" id="{F9D3ED0D-75D3-07A1-5447-69AB284F6BD2}"/>
              </a:ext>
            </a:extLst>
          </p:cNvPr>
          <p:cNvSpPr>
            <a:spLocks noGrp="1"/>
          </p:cNvSpPr>
          <p:nvPr>
            <p:ph type="sldNum" idx="12"/>
          </p:nvPr>
        </p:nvSpPr>
        <p:spPr/>
        <p:txBody>
          <a:bodyPr/>
          <a:lstStyle/>
          <a:p>
            <a:r>
              <a:rPr lang="en-GB"/>
              <a:t>Slide </a:t>
            </a:r>
            <a:fld id="{531D307C-65C7-4BB3-B44A-1501D36803F7}" type="slidenum">
              <a:rPr lang="en-GB"/>
              <a:pPr/>
              <a:t>9</a:t>
            </a:fld>
            <a:endParaRPr lang="en-GB"/>
          </a:p>
        </p:txBody>
      </p:sp>
      <p:sp>
        <p:nvSpPr>
          <p:cNvPr id="5" name="Footer Placeholder 4">
            <a:extLst>
              <a:ext uri="{FF2B5EF4-FFF2-40B4-BE49-F238E27FC236}">
                <a16:creationId xmlns:a16="http://schemas.microsoft.com/office/drawing/2014/main" id="{B45AE634-A014-D71D-C298-9BFA85A26C84}"/>
              </a:ext>
            </a:extLst>
          </p:cNvPr>
          <p:cNvSpPr>
            <a:spLocks noGrp="1"/>
          </p:cNvSpPr>
          <p:nvPr>
            <p:ph type="ftr" idx="14"/>
          </p:nvPr>
        </p:nvSpPr>
        <p:spPr/>
        <p:txBody>
          <a:bodyPr/>
          <a:lstStyle/>
          <a:p>
            <a:r>
              <a:rPr lang="en-GB"/>
              <a:t>Gwangho Lee, KNUT</a:t>
            </a:r>
            <a:endParaRPr lang="en-GB" dirty="0"/>
          </a:p>
        </p:txBody>
      </p:sp>
      <p:sp>
        <p:nvSpPr>
          <p:cNvPr id="4" name="Date Placeholder 3">
            <a:extLst>
              <a:ext uri="{FF2B5EF4-FFF2-40B4-BE49-F238E27FC236}">
                <a16:creationId xmlns:a16="http://schemas.microsoft.com/office/drawing/2014/main" id="{6748828A-1A8B-F5DF-6BDC-4E6EA6A4DFEE}"/>
              </a:ext>
            </a:extLst>
          </p:cNvPr>
          <p:cNvSpPr>
            <a:spLocks noGrp="1"/>
          </p:cNvSpPr>
          <p:nvPr>
            <p:ph type="dt" idx="15"/>
          </p:nvPr>
        </p:nvSpPr>
        <p:spPr/>
        <p:txBody>
          <a:bodyPr/>
          <a:lstStyle/>
          <a:p>
            <a:r>
              <a:rPr lang="en-US" altLang="ko-KR"/>
              <a:t>September 2025</a:t>
            </a:r>
            <a:endParaRPr lang="en-GB"/>
          </a:p>
        </p:txBody>
      </p:sp>
    </p:spTree>
    <p:extLst>
      <p:ext uri="{BB962C8B-B14F-4D97-AF65-F5344CB8AC3E}">
        <p14:creationId xmlns:p14="http://schemas.microsoft.com/office/powerpoint/2010/main" val="782660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테마">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25년 1월 기고 초안</Template>
  <TotalTime>3919</TotalTime>
  <Words>755</Words>
  <Application>Microsoft Office PowerPoint</Application>
  <PresentationFormat>와이드스크린</PresentationFormat>
  <Paragraphs>106</Paragraphs>
  <Slides>9</Slides>
  <Notes>9</Notes>
  <HiddenSlides>0</HiddenSlides>
  <MMClips>0</MMClips>
  <ScaleCrop>false</ScaleCrop>
  <HeadingPairs>
    <vt:vector size="8" baseType="variant">
      <vt:variant>
        <vt:lpstr>사용한 글꼴</vt:lpstr>
      </vt:variant>
      <vt:variant>
        <vt:i4>2</vt:i4>
      </vt:variant>
      <vt:variant>
        <vt:lpstr>테마</vt:lpstr>
      </vt:variant>
      <vt:variant>
        <vt:i4>1</vt:i4>
      </vt:variant>
      <vt:variant>
        <vt:lpstr>포함된 OLE 서버</vt:lpstr>
      </vt:variant>
      <vt:variant>
        <vt:i4>1</vt:i4>
      </vt:variant>
      <vt:variant>
        <vt:lpstr>슬라이드 제목</vt:lpstr>
      </vt:variant>
      <vt:variant>
        <vt:i4>9</vt:i4>
      </vt:variant>
    </vt:vector>
  </HeadingPairs>
  <TitlesOfParts>
    <vt:vector size="13" baseType="lpstr">
      <vt:lpstr>Arial Unicode MS</vt:lpstr>
      <vt:lpstr>Times New Roman</vt:lpstr>
      <vt:lpstr>Office 테마</vt:lpstr>
      <vt:lpstr>Document</vt:lpstr>
      <vt:lpstr>Consideration on NPCA during AP PUO</vt:lpstr>
      <vt:lpstr>Introduction</vt:lpstr>
      <vt:lpstr>Problem Statement</vt:lpstr>
      <vt:lpstr>Problem Statement (cont’d)</vt:lpstr>
      <vt:lpstr>Problem Statement (cont’d)</vt:lpstr>
      <vt:lpstr>Possible Approach</vt:lpstr>
      <vt:lpstr>Conclusion</vt:lpstr>
      <vt:lpstr>References</vt:lpstr>
      <vt:lpstr>Straw Poll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on DPS Mode Change</dc:title>
  <dc:creator>이광호</dc:creator>
  <cp:keywords/>
  <cp:lastModifiedBy>이광호</cp:lastModifiedBy>
  <cp:revision>673</cp:revision>
  <cp:lastPrinted>1601-01-01T00:00:00Z</cp:lastPrinted>
  <dcterms:created xsi:type="dcterms:W3CDTF">2024-12-30T04:59:17Z</dcterms:created>
  <dcterms:modified xsi:type="dcterms:W3CDTF">2025-09-16T20:12:03Z</dcterms:modified>
  <cp:category>Name, Affiliation</cp:category>
</cp:coreProperties>
</file>