
<file path=[Content_Types].xml><?xml version="1.0" encoding="utf-8"?>
<Types xmlns="http://schemas.openxmlformats.org/package/2006/content-types">
  <Default Extension="bin" ContentType="application/vnd.openxmlformats-officedocument.oleObject"/>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0"/>
  </p:notesMasterIdLst>
  <p:handoutMasterIdLst>
    <p:handoutMasterId r:id="rId11"/>
  </p:handoutMasterIdLst>
  <p:sldIdLst>
    <p:sldId id="270" r:id="rId2"/>
    <p:sldId id="5980" r:id="rId3"/>
    <p:sldId id="5979" r:id="rId4"/>
    <p:sldId id="5985" r:id="rId5"/>
    <p:sldId id="5989" r:id="rId6"/>
    <p:sldId id="5986" r:id="rId7"/>
    <p:sldId id="5987" r:id="rId8"/>
    <p:sldId id="5988" r:id="rId9"/>
  </p:sldIdLst>
  <p:sldSz cx="9144000" cy="6858000" type="screen4x3"/>
  <p:notesSz cx="6934200" cy="9280525"/>
  <p:defaultTextStyle>
    <a:defPPr>
      <a:defRPr lang="en-US"/>
    </a:defPPr>
    <a:lvl1pPr algn="l" rtl="0" fontAlgn="base">
      <a:spcBef>
        <a:spcPct val="0"/>
      </a:spcBef>
      <a:spcAft>
        <a:spcPct val="0"/>
      </a:spcAft>
      <a:defRPr sz="1200" kern="1200">
        <a:solidFill>
          <a:schemeClr val="tx1"/>
        </a:solidFill>
        <a:latin typeface="Times New Roman" pitchFamily="18" charset="0"/>
        <a:ea typeface="+mn-ea"/>
        <a:cs typeface="Arial" charset="0"/>
      </a:defRPr>
    </a:lvl1pPr>
    <a:lvl2pPr marL="457200" algn="l" rtl="0" fontAlgn="base">
      <a:spcBef>
        <a:spcPct val="0"/>
      </a:spcBef>
      <a:spcAft>
        <a:spcPct val="0"/>
      </a:spcAft>
      <a:defRPr sz="1200" kern="1200">
        <a:solidFill>
          <a:schemeClr val="tx1"/>
        </a:solidFill>
        <a:latin typeface="Times New Roman" pitchFamily="18" charset="0"/>
        <a:ea typeface="+mn-ea"/>
        <a:cs typeface="Arial"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charset="0"/>
      </a:defRPr>
    </a:lvl5pPr>
    <a:lvl6pPr marL="2286000" algn="l" defTabSz="914400" rtl="0" eaLnBrk="1" latinLnBrk="0" hangingPunct="1">
      <a:defRPr sz="1200" kern="1200">
        <a:solidFill>
          <a:schemeClr val="tx1"/>
        </a:solidFill>
        <a:latin typeface="Times New Roman" pitchFamily="18" charset="0"/>
        <a:ea typeface="+mn-ea"/>
        <a:cs typeface="Arial" charset="0"/>
      </a:defRPr>
    </a:lvl6pPr>
    <a:lvl7pPr marL="2743200" algn="l" defTabSz="914400" rtl="0" eaLnBrk="1" latinLnBrk="0" hangingPunct="1">
      <a:defRPr sz="1200" kern="1200">
        <a:solidFill>
          <a:schemeClr val="tx1"/>
        </a:solidFill>
        <a:latin typeface="Times New Roman" pitchFamily="18" charset="0"/>
        <a:ea typeface="+mn-ea"/>
        <a:cs typeface="Arial" charset="0"/>
      </a:defRPr>
    </a:lvl7pPr>
    <a:lvl8pPr marL="3200400" algn="l" defTabSz="914400" rtl="0" eaLnBrk="1" latinLnBrk="0" hangingPunct="1">
      <a:defRPr sz="1200" kern="1200">
        <a:solidFill>
          <a:schemeClr val="tx1"/>
        </a:solidFill>
        <a:latin typeface="Times New Roman" pitchFamily="18" charset="0"/>
        <a:ea typeface="+mn-ea"/>
        <a:cs typeface="Arial" charset="0"/>
      </a:defRPr>
    </a:lvl8pPr>
    <a:lvl9pPr marL="3657600" algn="l" defTabSz="914400" rtl="0" eaLnBrk="1" latinLnBrk="0" hangingPunct="1">
      <a:defRPr sz="1200" kern="1200">
        <a:solidFill>
          <a:schemeClr val="tx1"/>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3">
          <p15:clr>
            <a:srgbClr val="A4A3A4"/>
          </p15:clr>
        </p15:guide>
        <p15:guide id="2" pos="218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FFFDF"/>
    <a:srgbClr val="FF9900"/>
    <a:srgbClr val="D6D6F5"/>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2105" autoAdjust="0"/>
  </p:normalViewPr>
  <p:slideViewPr>
    <p:cSldViewPr>
      <p:cViewPr varScale="1">
        <p:scale>
          <a:sx n="82" d="100"/>
          <a:sy n="82" d="100"/>
        </p:scale>
        <p:origin x="1478"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2" d="100"/>
          <a:sy n="62" d="100"/>
        </p:scale>
        <p:origin x="3211" y="48"/>
      </p:cViewPr>
      <p:guideLst>
        <p:guide orient="horz" pos="2923"/>
        <p:guide pos="218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5597525" y="177800"/>
            <a:ext cx="641350"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eaLnBrk="0" hangingPunct="0">
              <a:defRPr sz="1400" b="1">
                <a:cs typeface="+mn-cs"/>
              </a:defRPr>
            </a:lvl1pPr>
          </a:lstStyle>
          <a:p>
            <a:pPr>
              <a:defRPr/>
            </a:pPr>
            <a:r>
              <a:rPr lang="en-US"/>
              <a:t>doc.: IEEE 802.11-yy/xxxxr0</a:t>
            </a:r>
          </a:p>
        </p:txBody>
      </p:sp>
      <p:sp>
        <p:nvSpPr>
          <p:cNvPr id="3075" name="Rectangle 3"/>
          <p:cNvSpPr>
            <a:spLocks noGrp="1" noChangeArrowheads="1"/>
          </p:cNvSpPr>
          <p:nvPr>
            <p:ph type="dt" sz="quarter" idx="1"/>
          </p:nvPr>
        </p:nvSpPr>
        <p:spPr bwMode="auto">
          <a:xfrm>
            <a:off x="695325" y="177800"/>
            <a:ext cx="827088"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400" b="1">
                <a:cs typeface="+mn-cs"/>
              </a:defRPr>
            </a:lvl1pPr>
          </a:lstStyle>
          <a:p>
            <a:pPr>
              <a:defRPr/>
            </a:pPr>
            <a:r>
              <a:rPr lang="en-US"/>
              <a:t>Month Year</a:t>
            </a:r>
          </a:p>
        </p:txBody>
      </p:sp>
      <p:sp>
        <p:nvSpPr>
          <p:cNvPr id="3076" name="Rectangle 4"/>
          <p:cNvSpPr>
            <a:spLocks noGrp="1" noChangeArrowheads="1"/>
          </p:cNvSpPr>
          <p:nvPr>
            <p:ph type="ftr" sz="quarter" idx="2"/>
          </p:nvPr>
        </p:nvSpPr>
        <p:spPr bwMode="auto">
          <a:xfrm>
            <a:off x="5851525" y="8982075"/>
            <a:ext cx="4667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cs typeface="+mn-cs"/>
              </a:defRPr>
            </a:lvl1pPr>
          </a:lstStyle>
          <a:p>
            <a:pPr>
              <a:defRPr/>
            </a:pPr>
            <a:r>
              <a:rPr lang="en-US"/>
              <a:t>John Doe, Some Company</a:t>
            </a:r>
          </a:p>
        </p:txBody>
      </p:sp>
      <p:sp>
        <p:nvSpPr>
          <p:cNvPr id="3077" name="Rectangle 5"/>
          <p:cNvSpPr>
            <a:spLocks noGrp="1" noChangeArrowheads="1"/>
          </p:cNvSpPr>
          <p:nvPr>
            <p:ph type="sldNum" sz="quarter" idx="3"/>
          </p:nvPr>
        </p:nvSpPr>
        <p:spPr bwMode="auto">
          <a:xfrm>
            <a:off x="3133725" y="8982075"/>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defTabSz="933450" eaLnBrk="0" hangingPunct="0">
              <a:defRPr>
                <a:cs typeface="Arial" pitchFamily="34" charset="0"/>
              </a:defRPr>
            </a:lvl1pPr>
          </a:lstStyle>
          <a:p>
            <a:pPr>
              <a:defRPr/>
            </a:pPr>
            <a:r>
              <a:rPr lang="en-US"/>
              <a:t>Page </a:t>
            </a:r>
            <a:fld id="{F54F3633-8635-49BE-B7DB-4FE733D299F1}" type="slidenum">
              <a:rPr lang="en-US"/>
              <a:pPr>
                <a:defRPr/>
              </a:pPr>
              <a:t>‹#›</a:t>
            </a:fld>
            <a:endParaRPr lang="en-US"/>
          </a:p>
        </p:txBody>
      </p:sp>
      <p:sp>
        <p:nvSpPr>
          <p:cNvPr id="3078"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ffectLst/>
        </p:spPr>
        <p:txBody>
          <a:bodyPr wrap="none" anchor="ctr"/>
          <a:lstStyle/>
          <a:p>
            <a:pPr eaLnBrk="0" hangingPunct="0">
              <a:defRPr/>
            </a:pPr>
            <a:endParaRPr lang="en-US" dirty="0">
              <a:cs typeface="+mn-cs"/>
            </a:endParaRPr>
          </a:p>
        </p:txBody>
      </p:sp>
      <p:sp>
        <p:nvSpPr>
          <p:cNvPr id="3079" name="Rectangle 7"/>
          <p:cNvSpPr>
            <a:spLocks noChangeArrowheads="1"/>
          </p:cNvSpPr>
          <p:nvPr/>
        </p:nvSpPr>
        <p:spPr bwMode="auto">
          <a:xfrm>
            <a:off x="693738" y="8982075"/>
            <a:ext cx="711200" cy="182563"/>
          </a:xfrm>
          <a:prstGeom prst="rect">
            <a:avLst/>
          </a:prstGeom>
          <a:noFill/>
          <a:ln w="9525">
            <a:noFill/>
            <a:miter lim="800000"/>
            <a:headEnd/>
            <a:tailEnd/>
          </a:ln>
          <a:effectLst/>
        </p:spPr>
        <p:txBody>
          <a:bodyPr wrap="none" lIns="0" tIns="0" rIns="0" bIns="0">
            <a:spAutoFit/>
          </a:bodyPr>
          <a:lstStyle/>
          <a:p>
            <a:pPr defTabSz="933450" eaLnBrk="0" hangingPunct="0">
              <a:defRPr/>
            </a:pPr>
            <a:r>
              <a:rPr lang="en-US" dirty="0">
                <a:cs typeface="+mn-cs"/>
              </a:rPr>
              <a:t>Submission</a:t>
            </a:r>
          </a:p>
        </p:txBody>
      </p:sp>
      <p:sp>
        <p:nvSpPr>
          <p:cNvPr id="3080" name="Line 8"/>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ffectLst/>
        </p:spPr>
        <p:txBody>
          <a:bodyPr wrap="none" anchor="ctr"/>
          <a:lstStyle/>
          <a:p>
            <a:pPr eaLnBrk="0" hangingPunct="0">
              <a:defRPr/>
            </a:pPr>
            <a:endParaRPr lang="en-US" dirty="0">
              <a:cs typeface="+mn-cs"/>
            </a:endParaRPr>
          </a:p>
        </p:txBody>
      </p:sp>
    </p:spTree>
    <p:extLst>
      <p:ext uri="{BB962C8B-B14F-4D97-AF65-F5344CB8AC3E}">
        <p14:creationId xmlns:p14="http://schemas.microsoft.com/office/powerpoint/2010/main" val="405360623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5640388" y="98425"/>
            <a:ext cx="641350"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eaLnBrk="0" hangingPunct="0">
              <a:defRPr sz="1400" b="1">
                <a:cs typeface="+mn-cs"/>
              </a:defRPr>
            </a:lvl1pPr>
          </a:lstStyle>
          <a:p>
            <a:pPr>
              <a:defRPr/>
            </a:pPr>
            <a:r>
              <a:rPr lang="en-US"/>
              <a:t>doc.: IEEE 802.11-yy/xxxxr0</a:t>
            </a:r>
          </a:p>
        </p:txBody>
      </p:sp>
      <p:sp>
        <p:nvSpPr>
          <p:cNvPr id="2051" name="Rectangle 3"/>
          <p:cNvSpPr>
            <a:spLocks noGrp="1" noChangeArrowheads="1"/>
          </p:cNvSpPr>
          <p:nvPr>
            <p:ph type="dt" idx="1"/>
          </p:nvPr>
        </p:nvSpPr>
        <p:spPr bwMode="auto">
          <a:xfrm>
            <a:off x="654050" y="98425"/>
            <a:ext cx="827088"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eaLnBrk="0" hangingPunct="0">
              <a:defRPr sz="1400" b="1">
                <a:cs typeface="+mn-cs"/>
              </a:defRPr>
            </a:lvl1pPr>
          </a:lstStyle>
          <a:p>
            <a:pPr>
              <a:defRPr/>
            </a:pPr>
            <a:r>
              <a:rPr lang="en-US"/>
              <a:t>Month Year</a:t>
            </a:r>
          </a:p>
        </p:txBody>
      </p:sp>
      <p:sp>
        <p:nvSpPr>
          <p:cNvPr id="12292" name="Rectangle 4"/>
          <p:cNvSpPr>
            <a:spLocks noGrp="1" noRot="1" noChangeAspect="1" noChangeArrowheads="1" noTextEdit="1"/>
          </p:cNvSpPr>
          <p:nvPr>
            <p:ph type="sldImg" idx="2"/>
          </p:nvPr>
        </p:nvSpPr>
        <p:spPr bwMode="auto">
          <a:xfrm>
            <a:off x="1152525" y="701675"/>
            <a:ext cx="4629150" cy="3468688"/>
          </a:xfrm>
          <a:prstGeom prst="rect">
            <a:avLst/>
          </a:prstGeom>
          <a:noFill/>
          <a:ln w="12700">
            <a:solidFill>
              <a:schemeClr val="tx1"/>
            </a:solidFill>
            <a:miter lim="800000"/>
            <a:headEnd/>
            <a:tailEnd/>
          </a:ln>
        </p:spPr>
      </p:sp>
      <p:sp>
        <p:nvSpPr>
          <p:cNvPr id="2053" name="Rectangle 5"/>
          <p:cNvSpPr>
            <a:spLocks noGrp="1" noChangeArrowheads="1"/>
          </p:cNvSpPr>
          <p:nvPr>
            <p:ph type="body" sz="quarter" idx="3"/>
          </p:nvPr>
        </p:nvSpPr>
        <p:spPr bwMode="auto">
          <a:xfrm>
            <a:off x="923925" y="4408488"/>
            <a:ext cx="5086350" cy="4176712"/>
          </a:xfrm>
          <a:prstGeom prst="rect">
            <a:avLst/>
          </a:prstGeom>
          <a:noFill/>
          <a:ln w="9525">
            <a:noFill/>
            <a:miter lim="800000"/>
            <a:headEnd/>
            <a:tailEnd/>
          </a:ln>
          <a:effectLst/>
        </p:spPr>
        <p:txBody>
          <a:bodyPr vert="horz" wrap="square" lIns="93662" tIns="46038" rIns="93662" bIns="4603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4" name="Rectangle 6"/>
          <p:cNvSpPr>
            <a:spLocks noGrp="1" noChangeArrowheads="1"/>
          </p:cNvSpPr>
          <p:nvPr>
            <p:ph type="ftr" sz="quarter" idx="4"/>
          </p:nvPr>
        </p:nvSpPr>
        <p:spPr bwMode="auto">
          <a:xfrm>
            <a:off x="5357813" y="8985250"/>
            <a:ext cx="9239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5pPr marL="457200" lvl="4" algn="r" defTabSz="933450" eaLnBrk="0" hangingPunct="0">
              <a:defRPr>
                <a:cs typeface="+mn-cs"/>
              </a:defRPr>
            </a:lvl5pPr>
          </a:lstStyle>
          <a:p>
            <a:pPr lvl="4">
              <a:defRPr/>
            </a:pPr>
            <a:r>
              <a:rPr lang="en-US"/>
              <a:t>John Doe, Some Company</a:t>
            </a:r>
          </a:p>
        </p:txBody>
      </p:sp>
      <p:sp>
        <p:nvSpPr>
          <p:cNvPr id="2055" name="Rectangle 7"/>
          <p:cNvSpPr>
            <a:spLocks noGrp="1" noChangeArrowheads="1"/>
          </p:cNvSpPr>
          <p:nvPr>
            <p:ph type="sldNum" sz="quarter" idx="5"/>
          </p:nvPr>
        </p:nvSpPr>
        <p:spPr bwMode="auto">
          <a:xfrm>
            <a:off x="3222625" y="8985250"/>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eaLnBrk="0" hangingPunct="0">
              <a:defRPr>
                <a:cs typeface="Arial" pitchFamily="34" charset="0"/>
              </a:defRPr>
            </a:lvl1pPr>
          </a:lstStyle>
          <a:p>
            <a:pPr>
              <a:defRPr/>
            </a:pPr>
            <a:r>
              <a:rPr lang="en-US"/>
              <a:t>Page </a:t>
            </a:r>
            <a:fld id="{2C873923-7103-4AF9-AECF-EE09B40480BC}" type="slidenum">
              <a:rPr lang="en-US"/>
              <a:pPr>
                <a:defRPr/>
              </a:pPr>
              <a:t>‹#›</a:t>
            </a:fld>
            <a:endParaRPr lang="en-US"/>
          </a:p>
        </p:txBody>
      </p:sp>
      <p:sp>
        <p:nvSpPr>
          <p:cNvPr id="2056" name="Rectangle 8"/>
          <p:cNvSpPr>
            <a:spLocks noChangeArrowheads="1"/>
          </p:cNvSpPr>
          <p:nvPr/>
        </p:nvSpPr>
        <p:spPr bwMode="auto">
          <a:xfrm>
            <a:off x="723900" y="8985250"/>
            <a:ext cx="711200" cy="182563"/>
          </a:xfrm>
          <a:prstGeom prst="rect">
            <a:avLst/>
          </a:prstGeom>
          <a:noFill/>
          <a:ln w="9525">
            <a:noFill/>
            <a:miter lim="800000"/>
            <a:headEnd/>
            <a:tailEnd/>
          </a:ln>
          <a:effectLst/>
        </p:spPr>
        <p:txBody>
          <a:bodyPr wrap="none" lIns="0" tIns="0" rIns="0" bIns="0">
            <a:spAutoFit/>
          </a:bodyPr>
          <a:lstStyle/>
          <a:p>
            <a:pPr eaLnBrk="0" hangingPunct="0">
              <a:defRPr/>
            </a:pPr>
            <a:r>
              <a:rPr lang="en-US" dirty="0">
                <a:cs typeface="+mn-cs"/>
              </a:rPr>
              <a:t>Submission</a:t>
            </a:r>
          </a:p>
        </p:txBody>
      </p:sp>
      <p:sp>
        <p:nvSpPr>
          <p:cNvPr id="2057" name="Line 9"/>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ffectLst/>
        </p:spPr>
        <p:txBody>
          <a:bodyPr wrap="none" anchor="ctr"/>
          <a:lstStyle/>
          <a:p>
            <a:pPr eaLnBrk="0" hangingPunct="0">
              <a:defRPr/>
            </a:pPr>
            <a:endParaRPr lang="en-US" dirty="0">
              <a:cs typeface="+mn-cs"/>
            </a:endParaRPr>
          </a:p>
        </p:txBody>
      </p:sp>
      <p:sp>
        <p:nvSpPr>
          <p:cNvPr id="2058"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ffectLst/>
        </p:spPr>
        <p:txBody>
          <a:bodyPr wrap="none" anchor="ctr"/>
          <a:lstStyle/>
          <a:p>
            <a:pPr eaLnBrk="0" hangingPunct="0">
              <a:defRPr/>
            </a:pPr>
            <a:endParaRPr lang="en-US" dirty="0">
              <a:cs typeface="+mn-cs"/>
            </a:endParaRPr>
          </a:p>
        </p:txBody>
      </p:sp>
    </p:spTree>
    <p:extLst>
      <p:ext uri="{BB962C8B-B14F-4D97-AF65-F5344CB8AC3E}">
        <p14:creationId xmlns:p14="http://schemas.microsoft.com/office/powerpoint/2010/main" val="3320337040"/>
      </p:ext>
    </p:extLst>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1143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2286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3429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4572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80743412-9668-4686-B109-E3B2457EFEE3}" type="slidenum">
              <a:rPr lang="en-US"/>
              <a:pPr>
                <a:defRPr/>
              </a:pPr>
              <a:t>‹#›</a:t>
            </a:fld>
            <a:endParaRPr lang="en-US"/>
          </a:p>
        </p:txBody>
      </p:sp>
      <p:sp>
        <p:nvSpPr>
          <p:cNvPr id="7" name="Rectangle 5">
            <a:extLst>
              <a:ext uri="{FF2B5EF4-FFF2-40B4-BE49-F238E27FC236}">
                <a16:creationId xmlns:a16="http://schemas.microsoft.com/office/drawing/2014/main" id="{7282FEBE-F045-4E6F-BAFE-CCAD18F7EB80}"/>
              </a:ext>
            </a:extLst>
          </p:cNvPr>
          <p:cNvSpPr>
            <a:spLocks noGrp="1" noChangeArrowheads="1"/>
          </p:cNvSpPr>
          <p:nvPr>
            <p:ph type="ftr" sz="quarter" idx="3"/>
          </p:nvPr>
        </p:nvSpPr>
        <p:spPr bwMode="auto">
          <a:xfrm>
            <a:off x="7471517" y="6475413"/>
            <a:ext cx="1072409"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eaLnBrk="0" hangingPunct="0">
              <a:defRPr>
                <a:cs typeface="+mn-cs"/>
              </a:defRPr>
            </a:lvl1pPr>
          </a:lstStyle>
          <a:p>
            <a:pPr>
              <a:defRPr/>
            </a:pPr>
            <a:r>
              <a:rPr lang="en-US" altLang="ko-KR" dirty="0"/>
              <a:t>Liwen Chu, NXP</a:t>
            </a:r>
          </a:p>
        </p:txBody>
      </p:sp>
      <p:sp>
        <p:nvSpPr>
          <p:cNvPr id="4" name="Rectangle 4">
            <a:extLst>
              <a:ext uri="{FF2B5EF4-FFF2-40B4-BE49-F238E27FC236}">
                <a16:creationId xmlns:a16="http://schemas.microsoft.com/office/drawing/2014/main" id="{B715D3E1-569C-D84B-286A-D7450253E6CF}"/>
              </a:ext>
            </a:extLst>
          </p:cNvPr>
          <p:cNvSpPr>
            <a:spLocks noGrp="1" noChangeArrowheads="1"/>
          </p:cNvSpPr>
          <p:nvPr>
            <p:ph type="dt" sz="half" idx="2"/>
          </p:nvPr>
        </p:nvSpPr>
        <p:spPr bwMode="auto">
          <a:xfrm>
            <a:off x="696913" y="332601"/>
            <a:ext cx="1051570" cy="276999"/>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eaLnBrk="0" hangingPunct="0">
              <a:defRPr sz="1800" b="1">
                <a:cs typeface="+mn-cs"/>
              </a:defRPr>
            </a:lvl1pPr>
          </a:lstStyle>
          <a:p>
            <a:pPr>
              <a:defRPr/>
            </a:pPr>
            <a:r>
              <a:rPr lang="en-US" dirty="0"/>
              <a:t>08/10/2025</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CDC9B8F1-287D-4B8B-8904-2261870F7D4F}" type="slidenum">
              <a:rPr lang="en-US"/>
              <a:pPr>
                <a:defRPr/>
              </a:pPr>
              <a:t>‹#›</a:t>
            </a:fld>
            <a:endParaRPr lang="en-US"/>
          </a:p>
        </p:txBody>
      </p:sp>
      <p:sp>
        <p:nvSpPr>
          <p:cNvPr id="7" name="Rectangle 5"/>
          <p:cNvSpPr>
            <a:spLocks noGrp="1" noChangeArrowheads="1"/>
          </p:cNvSpPr>
          <p:nvPr>
            <p:ph type="ftr" sz="quarter" idx="11"/>
          </p:nvPr>
        </p:nvSpPr>
        <p:spPr>
          <a:xfrm>
            <a:off x="6884816" y="6475413"/>
            <a:ext cx="1659109" cy="184666"/>
          </a:xfrm>
          <a:ln/>
        </p:spPr>
        <p:txBody>
          <a:bodyPr/>
          <a:lstStyle>
            <a:lvl1pPr>
              <a:defRPr>
                <a:solidFill>
                  <a:schemeClr val="tx1"/>
                </a:solidFill>
              </a:defRPr>
            </a:lvl1pPr>
          </a:lstStyle>
          <a:p>
            <a:pPr>
              <a:defRPr/>
            </a:pPr>
            <a:r>
              <a:rPr lang="en-US" altLang="ko-KR" dirty="0"/>
              <a:t>Jianhan Liu, Mediatek Inc.</a:t>
            </a:r>
          </a:p>
        </p:txBody>
      </p:sp>
      <p:sp>
        <p:nvSpPr>
          <p:cNvPr id="8" name="Rectangle 4"/>
          <p:cNvSpPr>
            <a:spLocks noGrp="1" noChangeArrowheads="1"/>
          </p:cNvSpPr>
          <p:nvPr>
            <p:ph type="dt" sz="half" idx="2"/>
          </p:nvPr>
        </p:nvSpPr>
        <p:spPr bwMode="auto">
          <a:xfrm>
            <a:off x="696913" y="332601"/>
            <a:ext cx="1182055" cy="276999"/>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eaLnBrk="0" hangingPunct="0">
              <a:defRPr sz="1800" b="1">
                <a:cs typeface="+mn-cs"/>
              </a:defRPr>
            </a:lvl1pPr>
          </a:lstStyle>
          <a:p>
            <a:pPr>
              <a:defRPr/>
            </a:pPr>
            <a:r>
              <a:rPr lang="en-US" dirty="0"/>
              <a:t>March 2019</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85800"/>
            <a:ext cx="19431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85800"/>
            <a:ext cx="5676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86E05228-1FDB-49BC-8BC4-A91A7D762AB2}" type="slidenum">
              <a:rPr lang="en-US"/>
              <a:pPr>
                <a:defRPr/>
              </a:pPr>
              <a:t>‹#›</a:t>
            </a:fld>
            <a:endParaRPr lang="en-US"/>
          </a:p>
        </p:txBody>
      </p:sp>
      <p:sp>
        <p:nvSpPr>
          <p:cNvPr id="7" name="Rectangle 5"/>
          <p:cNvSpPr>
            <a:spLocks noGrp="1" noChangeArrowheads="1"/>
          </p:cNvSpPr>
          <p:nvPr>
            <p:ph type="ftr" sz="quarter" idx="11"/>
          </p:nvPr>
        </p:nvSpPr>
        <p:spPr>
          <a:xfrm>
            <a:off x="6884816" y="6475413"/>
            <a:ext cx="1659109" cy="184666"/>
          </a:xfrm>
          <a:ln/>
        </p:spPr>
        <p:txBody>
          <a:bodyPr/>
          <a:lstStyle>
            <a:lvl1pPr>
              <a:defRPr>
                <a:solidFill>
                  <a:schemeClr val="tx1"/>
                </a:solidFill>
              </a:defRPr>
            </a:lvl1pPr>
          </a:lstStyle>
          <a:p>
            <a:pPr>
              <a:defRPr/>
            </a:pPr>
            <a:r>
              <a:rPr lang="en-US" altLang="ko-KR" dirty="0"/>
              <a:t>Jianhan Liu, Mediatek Inc.</a:t>
            </a:r>
          </a:p>
        </p:txBody>
      </p:sp>
      <p:sp>
        <p:nvSpPr>
          <p:cNvPr id="8" name="Rectangle 4"/>
          <p:cNvSpPr>
            <a:spLocks noGrp="1" noChangeArrowheads="1"/>
          </p:cNvSpPr>
          <p:nvPr>
            <p:ph type="dt" sz="half" idx="2"/>
          </p:nvPr>
        </p:nvSpPr>
        <p:spPr bwMode="auto">
          <a:xfrm>
            <a:off x="696913" y="332601"/>
            <a:ext cx="1182055" cy="276999"/>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eaLnBrk="0" hangingPunct="0">
              <a:defRPr sz="1800" b="1">
                <a:cs typeface="+mn-cs"/>
              </a:defRPr>
            </a:lvl1pPr>
          </a:lstStyle>
          <a:p>
            <a:pPr>
              <a:defRPr/>
            </a:pPr>
            <a:r>
              <a:rPr lang="en-US" dirty="0"/>
              <a:t>March 2019</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7772400" cy="609600"/>
          </a:xfrm>
        </p:spPr>
        <p:txBody>
          <a:bodyPr/>
          <a:lstStyle>
            <a:lvl1pPr>
              <a:defRPr sz="2800" baseline="0"/>
            </a:lvl1pPr>
          </a:lstStyle>
          <a:p>
            <a:r>
              <a:rPr lang="en-US" dirty="0"/>
              <a:t>Click to edit Master title style</a:t>
            </a:r>
          </a:p>
        </p:txBody>
      </p:sp>
      <p:sp>
        <p:nvSpPr>
          <p:cNvPr id="3" name="Content Placeholder 2"/>
          <p:cNvSpPr>
            <a:spLocks noGrp="1"/>
          </p:cNvSpPr>
          <p:nvPr>
            <p:ph idx="1"/>
          </p:nvPr>
        </p:nvSpPr>
        <p:spPr>
          <a:xfrm>
            <a:off x="685800" y="1600200"/>
            <a:ext cx="7772400" cy="4495800"/>
          </a:xfrm>
        </p:spPr>
        <p:txBody>
          <a:bodyPr/>
          <a:lstStyle>
            <a:lvl1pPr>
              <a:defRPr sz="2000" b="0" i="0" baseline="0"/>
            </a:lvl1pPr>
            <a:lvl2pPr>
              <a:defRPr sz="1800" baseline="0"/>
            </a:lvl2pPr>
            <a:lvl3pPr>
              <a:defRPr sz="1600" baseline="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C1789BC7-C074-42CC-ADF8-5107DF6BD1C1}" type="slidenum">
              <a:rPr lang="en-US"/>
              <a:pPr>
                <a:defRPr/>
              </a:pPr>
              <a:t>‹#›</a:t>
            </a:fld>
            <a:endParaRPr lang="en-US"/>
          </a:p>
        </p:txBody>
      </p:sp>
      <p:sp>
        <p:nvSpPr>
          <p:cNvPr id="8" name="Rectangle 5">
            <a:extLst>
              <a:ext uri="{FF2B5EF4-FFF2-40B4-BE49-F238E27FC236}">
                <a16:creationId xmlns:a16="http://schemas.microsoft.com/office/drawing/2014/main" id="{D3BE2D10-872A-479D-BDC2-D41B2602AFF9}"/>
              </a:ext>
            </a:extLst>
          </p:cNvPr>
          <p:cNvSpPr>
            <a:spLocks noGrp="1" noChangeArrowheads="1"/>
          </p:cNvSpPr>
          <p:nvPr>
            <p:ph type="ftr" sz="quarter" idx="3"/>
          </p:nvPr>
        </p:nvSpPr>
        <p:spPr bwMode="auto">
          <a:xfrm>
            <a:off x="7471517" y="6475413"/>
            <a:ext cx="1072409"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eaLnBrk="0" hangingPunct="0">
              <a:defRPr>
                <a:cs typeface="+mn-cs"/>
              </a:defRPr>
            </a:lvl1pPr>
          </a:lstStyle>
          <a:p>
            <a:pPr>
              <a:defRPr/>
            </a:pPr>
            <a:r>
              <a:rPr lang="en-US" altLang="ko-KR" dirty="0"/>
              <a:t>Liwen Chu, NXP</a:t>
            </a:r>
          </a:p>
        </p:txBody>
      </p:sp>
      <p:sp>
        <p:nvSpPr>
          <p:cNvPr id="4" name="Rectangle 4">
            <a:extLst>
              <a:ext uri="{FF2B5EF4-FFF2-40B4-BE49-F238E27FC236}">
                <a16:creationId xmlns:a16="http://schemas.microsoft.com/office/drawing/2014/main" id="{D84C9CB8-3141-CDD9-0529-1621B756E0E9}"/>
              </a:ext>
            </a:extLst>
          </p:cNvPr>
          <p:cNvSpPr>
            <a:spLocks noGrp="1" noChangeArrowheads="1"/>
          </p:cNvSpPr>
          <p:nvPr>
            <p:ph type="dt" sz="half" idx="2"/>
          </p:nvPr>
        </p:nvSpPr>
        <p:spPr bwMode="auto">
          <a:xfrm>
            <a:off x="696913" y="332601"/>
            <a:ext cx="1051570" cy="276999"/>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eaLnBrk="0" hangingPunct="0">
              <a:defRPr sz="1800" b="1">
                <a:cs typeface="+mn-cs"/>
              </a:defRPr>
            </a:lvl1pPr>
          </a:lstStyle>
          <a:p>
            <a:pPr>
              <a:defRPr/>
            </a:pPr>
            <a:r>
              <a:rPr lang="en-US" dirty="0"/>
              <a:t>08/10/2025</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F652A146-6F07-41EF-8958-F5CF356A0B78}" type="slidenum">
              <a:rPr lang="en-US"/>
              <a:pPr>
                <a:defRPr/>
              </a:pPr>
              <a:t>‹#›</a:t>
            </a:fld>
            <a:endParaRPr lang="en-US"/>
          </a:p>
        </p:txBody>
      </p:sp>
      <p:sp>
        <p:nvSpPr>
          <p:cNvPr id="8" name="Rectangle 5"/>
          <p:cNvSpPr>
            <a:spLocks noGrp="1" noChangeArrowheads="1"/>
          </p:cNvSpPr>
          <p:nvPr>
            <p:ph type="ftr" sz="quarter" idx="11"/>
          </p:nvPr>
        </p:nvSpPr>
        <p:spPr>
          <a:xfrm>
            <a:off x="6884816" y="6475413"/>
            <a:ext cx="1659109" cy="184666"/>
          </a:xfrm>
          <a:ln/>
        </p:spPr>
        <p:txBody>
          <a:bodyPr/>
          <a:lstStyle>
            <a:lvl1pPr>
              <a:defRPr>
                <a:solidFill>
                  <a:schemeClr val="tx1"/>
                </a:solidFill>
              </a:defRPr>
            </a:lvl1pPr>
          </a:lstStyle>
          <a:p>
            <a:pPr>
              <a:defRPr/>
            </a:pPr>
            <a:r>
              <a:rPr lang="en-US" altLang="ko-KR" dirty="0"/>
              <a:t>Jianhan Liu, Mediatek Inc.</a:t>
            </a:r>
          </a:p>
        </p:txBody>
      </p:sp>
      <p:sp>
        <p:nvSpPr>
          <p:cNvPr id="9" name="Rectangle 4"/>
          <p:cNvSpPr>
            <a:spLocks noGrp="1" noChangeArrowheads="1"/>
          </p:cNvSpPr>
          <p:nvPr>
            <p:ph type="dt" sz="half" idx="2"/>
          </p:nvPr>
        </p:nvSpPr>
        <p:spPr bwMode="auto">
          <a:xfrm>
            <a:off x="696913" y="332601"/>
            <a:ext cx="1182055" cy="276999"/>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eaLnBrk="0" hangingPunct="0">
              <a:defRPr sz="1800" b="1">
                <a:cs typeface="+mn-cs"/>
              </a:defRPr>
            </a:lvl1pPr>
          </a:lstStyle>
          <a:p>
            <a:pPr>
              <a:defRPr/>
            </a:pPr>
            <a:r>
              <a:rPr lang="en-US" dirty="0"/>
              <a:t>March 2019</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sldNum" sz="quarter" idx="12"/>
          </p:nvPr>
        </p:nvSpPr>
        <p:spPr>
          <a:ln/>
        </p:spPr>
        <p:txBody>
          <a:bodyPr/>
          <a:lstStyle>
            <a:lvl1pPr>
              <a:defRPr/>
            </a:lvl1pPr>
          </a:lstStyle>
          <a:p>
            <a:pPr>
              <a:defRPr/>
            </a:pPr>
            <a:r>
              <a:rPr lang="en-US"/>
              <a:t>Slide </a:t>
            </a:r>
            <a:fld id="{9B3AFDE4-E638-42C0-A68B-50C601C7C88B}" type="slidenum">
              <a:rPr lang="en-US"/>
              <a:pPr>
                <a:defRPr/>
              </a:pPr>
              <a:t>‹#›</a:t>
            </a:fld>
            <a:endParaRPr lang="en-US"/>
          </a:p>
        </p:txBody>
      </p:sp>
      <p:sp>
        <p:nvSpPr>
          <p:cNvPr id="9" name="Rectangle 5"/>
          <p:cNvSpPr>
            <a:spLocks noGrp="1" noChangeArrowheads="1"/>
          </p:cNvSpPr>
          <p:nvPr>
            <p:ph type="ftr" sz="quarter" idx="11"/>
          </p:nvPr>
        </p:nvSpPr>
        <p:spPr>
          <a:xfrm>
            <a:off x="6884816" y="6475413"/>
            <a:ext cx="1659109" cy="184666"/>
          </a:xfrm>
          <a:ln/>
        </p:spPr>
        <p:txBody>
          <a:bodyPr/>
          <a:lstStyle>
            <a:lvl1pPr>
              <a:defRPr>
                <a:solidFill>
                  <a:schemeClr val="tx1"/>
                </a:solidFill>
              </a:defRPr>
            </a:lvl1pPr>
          </a:lstStyle>
          <a:p>
            <a:pPr>
              <a:defRPr/>
            </a:pPr>
            <a:r>
              <a:rPr lang="en-US" altLang="ko-KR" dirty="0"/>
              <a:t>Jianhan Liu, Mediatek Inc.</a:t>
            </a:r>
          </a:p>
        </p:txBody>
      </p:sp>
      <p:sp>
        <p:nvSpPr>
          <p:cNvPr id="10" name="Rectangle 4"/>
          <p:cNvSpPr>
            <a:spLocks noGrp="1" noChangeArrowheads="1"/>
          </p:cNvSpPr>
          <p:nvPr>
            <p:ph type="dt" sz="half" idx="13"/>
          </p:nvPr>
        </p:nvSpPr>
        <p:spPr bwMode="auto">
          <a:xfrm>
            <a:off x="696913" y="332601"/>
            <a:ext cx="1182055" cy="276999"/>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eaLnBrk="0" hangingPunct="0">
              <a:defRPr sz="1800" b="1">
                <a:cs typeface="+mn-cs"/>
              </a:defRPr>
            </a:lvl1pPr>
          </a:lstStyle>
          <a:p>
            <a:pPr>
              <a:defRPr/>
            </a:pPr>
            <a:r>
              <a:rPr lang="en-US" dirty="0"/>
              <a:t>March 2019</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Rectangle 6"/>
          <p:cNvSpPr>
            <a:spLocks noGrp="1" noChangeArrowheads="1"/>
          </p:cNvSpPr>
          <p:nvPr>
            <p:ph type="sldNum" sz="quarter" idx="12"/>
          </p:nvPr>
        </p:nvSpPr>
        <p:spPr>
          <a:ln/>
        </p:spPr>
        <p:txBody>
          <a:bodyPr/>
          <a:lstStyle>
            <a:lvl1pPr>
              <a:defRPr/>
            </a:lvl1pPr>
          </a:lstStyle>
          <a:p>
            <a:pPr>
              <a:defRPr/>
            </a:pPr>
            <a:r>
              <a:rPr lang="en-US"/>
              <a:t>Slide </a:t>
            </a:r>
            <a:fld id="{47F62F27-0EC7-4D1C-8A98-B521A5C1B642}" type="slidenum">
              <a:rPr lang="en-US"/>
              <a:pPr>
                <a:defRPr/>
              </a:pPr>
              <a:t>‹#›</a:t>
            </a:fld>
            <a:endParaRPr lang="en-US"/>
          </a:p>
        </p:txBody>
      </p:sp>
      <p:sp>
        <p:nvSpPr>
          <p:cNvPr id="10" name="Rectangle 5"/>
          <p:cNvSpPr>
            <a:spLocks noGrp="1" noChangeArrowheads="1"/>
          </p:cNvSpPr>
          <p:nvPr>
            <p:ph type="ftr" sz="quarter" idx="11"/>
          </p:nvPr>
        </p:nvSpPr>
        <p:spPr>
          <a:xfrm>
            <a:off x="6884816" y="6475413"/>
            <a:ext cx="1659109" cy="184666"/>
          </a:xfrm>
          <a:ln/>
        </p:spPr>
        <p:txBody>
          <a:bodyPr/>
          <a:lstStyle>
            <a:lvl1pPr>
              <a:defRPr>
                <a:solidFill>
                  <a:schemeClr val="tx1"/>
                </a:solidFill>
              </a:defRPr>
            </a:lvl1pPr>
          </a:lstStyle>
          <a:p>
            <a:pPr>
              <a:defRPr/>
            </a:pPr>
            <a:r>
              <a:rPr lang="en-US" altLang="ko-KR" dirty="0"/>
              <a:t>Jianhan Liu, Mediatek Inc.</a:t>
            </a:r>
          </a:p>
        </p:txBody>
      </p:sp>
      <p:sp>
        <p:nvSpPr>
          <p:cNvPr id="11" name="Rectangle 4"/>
          <p:cNvSpPr>
            <a:spLocks noGrp="1" noChangeArrowheads="1"/>
          </p:cNvSpPr>
          <p:nvPr>
            <p:ph type="dt" sz="half" idx="13"/>
          </p:nvPr>
        </p:nvSpPr>
        <p:spPr bwMode="auto">
          <a:xfrm>
            <a:off x="696913" y="332601"/>
            <a:ext cx="1182055" cy="276999"/>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eaLnBrk="0" hangingPunct="0">
              <a:defRPr sz="1800" b="1">
                <a:cs typeface="+mn-cs"/>
              </a:defRPr>
            </a:lvl1pPr>
          </a:lstStyle>
          <a:p>
            <a:pPr>
              <a:defRPr/>
            </a:pPr>
            <a:r>
              <a:rPr lang="en-US" dirty="0"/>
              <a:t>March 2019</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Rectangle 6"/>
          <p:cNvSpPr>
            <a:spLocks noGrp="1" noChangeArrowheads="1"/>
          </p:cNvSpPr>
          <p:nvPr>
            <p:ph type="sldNum" sz="quarter" idx="12"/>
          </p:nvPr>
        </p:nvSpPr>
        <p:spPr>
          <a:ln/>
        </p:spPr>
        <p:txBody>
          <a:bodyPr/>
          <a:lstStyle>
            <a:lvl1pPr>
              <a:defRPr/>
            </a:lvl1pPr>
          </a:lstStyle>
          <a:p>
            <a:pPr>
              <a:defRPr/>
            </a:pPr>
            <a:r>
              <a:rPr lang="en-US"/>
              <a:t>Slide </a:t>
            </a:r>
            <a:fld id="{C69D9E18-8FC9-4D6F-9D47-7F236DA35C33}" type="slidenum">
              <a:rPr lang="en-US"/>
              <a:pPr>
                <a:defRPr/>
              </a:pPr>
              <a:t>‹#›</a:t>
            </a:fld>
            <a:endParaRPr lang="en-US"/>
          </a:p>
        </p:txBody>
      </p:sp>
      <p:sp>
        <p:nvSpPr>
          <p:cNvPr id="6" name="Rectangle 5"/>
          <p:cNvSpPr>
            <a:spLocks noGrp="1" noChangeArrowheads="1"/>
          </p:cNvSpPr>
          <p:nvPr>
            <p:ph type="ftr" sz="quarter" idx="11"/>
          </p:nvPr>
        </p:nvSpPr>
        <p:spPr>
          <a:xfrm>
            <a:off x="6884816" y="6475413"/>
            <a:ext cx="1659109" cy="184666"/>
          </a:xfrm>
          <a:ln/>
        </p:spPr>
        <p:txBody>
          <a:bodyPr/>
          <a:lstStyle>
            <a:lvl1pPr>
              <a:defRPr>
                <a:solidFill>
                  <a:schemeClr val="tx1"/>
                </a:solidFill>
              </a:defRPr>
            </a:lvl1pPr>
          </a:lstStyle>
          <a:p>
            <a:pPr>
              <a:defRPr/>
            </a:pPr>
            <a:r>
              <a:rPr lang="en-US" altLang="ko-KR" dirty="0"/>
              <a:t>Jianhan Liu, Mediatek Inc.</a:t>
            </a:r>
          </a:p>
        </p:txBody>
      </p:sp>
      <p:sp>
        <p:nvSpPr>
          <p:cNvPr id="7" name="Rectangle 4"/>
          <p:cNvSpPr>
            <a:spLocks noGrp="1" noChangeArrowheads="1"/>
          </p:cNvSpPr>
          <p:nvPr>
            <p:ph type="dt" sz="half" idx="2"/>
          </p:nvPr>
        </p:nvSpPr>
        <p:spPr bwMode="auto">
          <a:xfrm>
            <a:off x="696913" y="332601"/>
            <a:ext cx="1182055" cy="276999"/>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eaLnBrk="0" hangingPunct="0">
              <a:defRPr sz="1800" b="1">
                <a:cs typeface="+mn-cs"/>
              </a:defRPr>
            </a:lvl1pPr>
          </a:lstStyle>
          <a:p>
            <a:pPr>
              <a:defRPr/>
            </a:pPr>
            <a:r>
              <a:rPr lang="en-US" dirty="0"/>
              <a:t>March 2019</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Rectangle 6"/>
          <p:cNvSpPr>
            <a:spLocks noGrp="1" noChangeArrowheads="1"/>
          </p:cNvSpPr>
          <p:nvPr>
            <p:ph type="sldNum" sz="quarter" idx="12"/>
          </p:nvPr>
        </p:nvSpPr>
        <p:spPr>
          <a:ln/>
        </p:spPr>
        <p:txBody>
          <a:bodyPr/>
          <a:lstStyle>
            <a:lvl1pPr>
              <a:defRPr/>
            </a:lvl1pPr>
          </a:lstStyle>
          <a:p>
            <a:pPr>
              <a:defRPr/>
            </a:pPr>
            <a:r>
              <a:rPr lang="en-US"/>
              <a:t>Slide </a:t>
            </a:r>
            <a:fld id="{4A8CB34A-F2D3-4F3B-AD27-33B98B268C82}" type="slidenum">
              <a:rPr lang="en-US"/>
              <a:pPr>
                <a:defRPr/>
              </a:pPr>
              <a:t>‹#›</a:t>
            </a:fld>
            <a:endParaRPr lang="en-US"/>
          </a:p>
        </p:txBody>
      </p:sp>
      <p:sp>
        <p:nvSpPr>
          <p:cNvPr id="5" name="Rectangle 5"/>
          <p:cNvSpPr>
            <a:spLocks noGrp="1" noChangeArrowheads="1"/>
          </p:cNvSpPr>
          <p:nvPr>
            <p:ph type="ftr" sz="quarter" idx="11"/>
          </p:nvPr>
        </p:nvSpPr>
        <p:spPr>
          <a:xfrm>
            <a:off x="6884816" y="6475413"/>
            <a:ext cx="1659109" cy="184666"/>
          </a:xfrm>
          <a:ln/>
        </p:spPr>
        <p:txBody>
          <a:bodyPr/>
          <a:lstStyle>
            <a:lvl1pPr>
              <a:defRPr>
                <a:solidFill>
                  <a:schemeClr val="tx1"/>
                </a:solidFill>
              </a:defRPr>
            </a:lvl1pPr>
          </a:lstStyle>
          <a:p>
            <a:pPr>
              <a:defRPr/>
            </a:pPr>
            <a:r>
              <a:rPr lang="en-US" altLang="ko-KR" dirty="0"/>
              <a:t>Jianhan Liu, Mediatek Inc.</a:t>
            </a:r>
          </a:p>
        </p:txBody>
      </p:sp>
      <p:sp>
        <p:nvSpPr>
          <p:cNvPr id="6" name="Rectangle 4"/>
          <p:cNvSpPr>
            <a:spLocks noGrp="1" noChangeArrowheads="1"/>
          </p:cNvSpPr>
          <p:nvPr>
            <p:ph type="dt" sz="half" idx="2"/>
          </p:nvPr>
        </p:nvSpPr>
        <p:spPr bwMode="auto">
          <a:xfrm>
            <a:off x="696913" y="332601"/>
            <a:ext cx="1182055" cy="276999"/>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eaLnBrk="0" hangingPunct="0">
              <a:defRPr sz="1800" b="1">
                <a:cs typeface="+mn-cs"/>
              </a:defRPr>
            </a:lvl1pPr>
          </a:lstStyle>
          <a:p>
            <a:pPr>
              <a:defRPr/>
            </a:pPr>
            <a:r>
              <a:rPr lang="en-US" dirty="0"/>
              <a:t>March 2019</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Rectangle 6"/>
          <p:cNvSpPr>
            <a:spLocks noGrp="1" noChangeArrowheads="1"/>
          </p:cNvSpPr>
          <p:nvPr>
            <p:ph type="sldNum" sz="quarter" idx="12"/>
          </p:nvPr>
        </p:nvSpPr>
        <p:spPr>
          <a:ln/>
        </p:spPr>
        <p:txBody>
          <a:bodyPr/>
          <a:lstStyle>
            <a:lvl1pPr>
              <a:defRPr/>
            </a:lvl1pPr>
          </a:lstStyle>
          <a:p>
            <a:pPr>
              <a:defRPr/>
            </a:pPr>
            <a:r>
              <a:rPr lang="en-US"/>
              <a:t>Slide </a:t>
            </a:r>
            <a:fld id="{6842823D-4EFD-4122-8A9F-C6D9274A89D2}" type="slidenum">
              <a:rPr lang="en-US"/>
              <a:pPr>
                <a:defRPr/>
              </a:pPr>
              <a:t>‹#›</a:t>
            </a:fld>
            <a:endParaRPr lang="en-US"/>
          </a:p>
        </p:txBody>
      </p:sp>
      <p:sp>
        <p:nvSpPr>
          <p:cNvPr id="8" name="Rectangle 5"/>
          <p:cNvSpPr>
            <a:spLocks noGrp="1" noChangeArrowheads="1"/>
          </p:cNvSpPr>
          <p:nvPr>
            <p:ph type="ftr" sz="quarter" idx="11"/>
          </p:nvPr>
        </p:nvSpPr>
        <p:spPr>
          <a:xfrm>
            <a:off x="6884816" y="6475413"/>
            <a:ext cx="1659109" cy="184666"/>
          </a:xfrm>
          <a:ln/>
        </p:spPr>
        <p:txBody>
          <a:bodyPr/>
          <a:lstStyle>
            <a:lvl1pPr>
              <a:defRPr>
                <a:solidFill>
                  <a:schemeClr val="tx1"/>
                </a:solidFill>
              </a:defRPr>
            </a:lvl1pPr>
          </a:lstStyle>
          <a:p>
            <a:pPr>
              <a:defRPr/>
            </a:pPr>
            <a:r>
              <a:rPr lang="en-US" altLang="ko-KR" dirty="0"/>
              <a:t>Jianhan Liu, Mediatek Inc.</a:t>
            </a:r>
          </a:p>
        </p:txBody>
      </p:sp>
      <p:sp>
        <p:nvSpPr>
          <p:cNvPr id="9" name="Rectangle 4"/>
          <p:cNvSpPr>
            <a:spLocks noGrp="1" noChangeArrowheads="1"/>
          </p:cNvSpPr>
          <p:nvPr>
            <p:ph type="dt" sz="half" idx="13"/>
          </p:nvPr>
        </p:nvSpPr>
        <p:spPr bwMode="auto">
          <a:xfrm>
            <a:off x="696913" y="332601"/>
            <a:ext cx="1182055" cy="276999"/>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eaLnBrk="0" hangingPunct="0">
              <a:defRPr sz="1800" b="1">
                <a:cs typeface="+mn-cs"/>
              </a:defRPr>
            </a:lvl1pPr>
          </a:lstStyle>
          <a:p>
            <a:pPr>
              <a:defRPr/>
            </a:pPr>
            <a:r>
              <a:rPr lang="en-US" dirty="0"/>
              <a:t>March 2019</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Rectangle 6"/>
          <p:cNvSpPr>
            <a:spLocks noGrp="1" noChangeArrowheads="1"/>
          </p:cNvSpPr>
          <p:nvPr>
            <p:ph type="sldNum" sz="quarter" idx="12"/>
          </p:nvPr>
        </p:nvSpPr>
        <p:spPr>
          <a:ln/>
        </p:spPr>
        <p:txBody>
          <a:bodyPr/>
          <a:lstStyle>
            <a:lvl1pPr>
              <a:defRPr/>
            </a:lvl1pPr>
          </a:lstStyle>
          <a:p>
            <a:pPr>
              <a:defRPr/>
            </a:pPr>
            <a:r>
              <a:rPr lang="en-US"/>
              <a:t>Slide </a:t>
            </a:r>
            <a:fld id="{41079F9C-5C87-45BF-8450-007BCEAE6FD6}" type="slidenum">
              <a:rPr lang="en-US"/>
              <a:pPr>
                <a:defRPr/>
              </a:pPr>
              <a:t>‹#›</a:t>
            </a:fld>
            <a:endParaRPr lang="en-US"/>
          </a:p>
        </p:txBody>
      </p:sp>
      <p:sp>
        <p:nvSpPr>
          <p:cNvPr id="8" name="Rectangle 5"/>
          <p:cNvSpPr>
            <a:spLocks noGrp="1" noChangeArrowheads="1"/>
          </p:cNvSpPr>
          <p:nvPr>
            <p:ph type="ftr" sz="quarter" idx="11"/>
          </p:nvPr>
        </p:nvSpPr>
        <p:spPr>
          <a:xfrm>
            <a:off x="6884816" y="6475413"/>
            <a:ext cx="1659109" cy="184666"/>
          </a:xfrm>
          <a:ln/>
        </p:spPr>
        <p:txBody>
          <a:bodyPr/>
          <a:lstStyle>
            <a:lvl1pPr>
              <a:defRPr>
                <a:solidFill>
                  <a:schemeClr val="tx1"/>
                </a:solidFill>
              </a:defRPr>
            </a:lvl1pPr>
          </a:lstStyle>
          <a:p>
            <a:pPr>
              <a:defRPr/>
            </a:pPr>
            <a:r>
              <a:rPr lang="en-US" altLang="ko-KR" dirty="0"/>
              <a:t>Jianhan Liu, Mediatek Inc.</a:t>
            </a:r>
          </a:p>
        </p:txBody>
      </p:sp>
      <p:sp>
        <p:nvSpPr>
          <p:cNvPr id="9" name="Rectangle 4"/>
          <p:cNvSpPr>
            <a:spLocks noGrp="1" noChangeArrowheads="1"/>
          </p:cNvSpPr>
          <p:nvPr>
            <p:ph type="dt" sz="half" idx="13"/>
          </p:nvPr>
        </p:nvSpPr>
        <p:spPr bwMode="auto">
          <a:xfrm>
            <a:off x="696913" y="332601"/>
            <a:ext cx="1182055" cy="276999"/>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eaLnBrk="0" hangingPunct="0">
              <a:defRPr sz="1800" b="1">
                <a:cs typeface="+mn-cs"/>
              </a:defRPr>
            </a:lvl1pPr>
          </a:lstStyle>
          <a:p>
            <a:pPr>
              <a:defRPr/>
            </a:pPr>
            <a:r>
              <a:rPr lang="en-US" dirty="0"/>
              <a:t>March 2019</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685800" y="685800"/>
            <a:ext cx="7772400" cy="10668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dirty="0"/>
              <a:t>Click to edit Master title style</a:t>
            </a:r>
          </a:p>
        </p:txBody>
      </p:sp>
      <p:sp>
        <p:nvSpPr>
          <p:cNvPr id="5123"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96913" y="332601"/>
            <a:ext cx="1051570" cy="276999"/>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eaLnBrk="0" hangingPunct="0">
              <a:defRPr sz="1800" b="1">
                <a:cs typeface="+mn-cs"/>
              </a:defRPr>
            </a:lvl1pPr>
          </a:lstStyle>
          <a:p>
            <a:pPr>
              <a:defRPr/>
            </a:pPr>
            <a:r>
              <a:rPr lang="en-US" dirty="0"/>
              <a:t>08/10/2025</a:t>
            </a:r>
          </a:p>
        </p:txBody>
      </p:sp>
      <p:sp>
        <p:nvSpPr>
          <p:cNvPr id="1029" name="Rectangle 5"/>
          <p:cNvSpPr>
            <a:spLocks noGrp="1" noChangeArrowheads="1"/>
          </p:cNvSpPr>
          <p:nvPr>
            <p:ph type="ftr" sz="quarter" idx="3"/>
          </p:nvPr>
        </p:nvSpPr>
        <p:spPr bwMode="auto">
          <a:xfrm>
            <a:off x="7471517" y="6475413"/>
            <a:ext cx="1072409"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eaLnBrk="0" hangingPunct="0">
              <a:defRPr>
                <a:cs typeface="+mn-cs"/>
              </a:defRPr>
            </a:lvl1pPr>
          </a:lstStyle>
          <a:p>
            <a:pPr>
              <a:defRPr/>
            </a:pPr>
            <a:r>
              <a:rPr lang="en-US" altLang="ko-KR" dirty="0"/>
              <a:t>Liwen Chu, NXP</a:t>
            </a:r>
          </a:p>
        </p:txBody>
      </p:sp>
      <p:sp>
        <p:nvSpPr>
          <p:cNvPr id="1030" name="Rectangle 6"/>
          <p:cNvSpPr>
            <a:spLocks noGrp="1" noChangeArrowheads="1"/>
          </p:cNvSpPr>
          <p:nvPr>
            <p:ph type="sldNum" sz="quarter" idx="4"/>
          </p:nvPr>
        </p:nvSpPr>
        <p:spPr bwMode="auto">
          <a:xfrm>
            <a:off x="4344988" y="6475413"/>
            <a:ext cx="530225"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eaLnBrk="0" hangingPunct="0">
              <a:defRPr>
                <a:cs typeface="Arial" pitchFamily="34" charset="0"/>
              </a:defRPr>
            </a:lvl1pPr>
          </a:lstStyle>
          <a:p>
            <a:pPr>
              <a:defRPr/>
            </a:pPr>
            <a:r>
              <a:rPr lang="en-US"/>
              <a:t>Slide </a:t>
            </a:r>
            <a:fld id="{7614916F-BBEF-4684-B6F5-1E636F42BA02}" type="slidenum">
              <a:rPr lang="en-US"/>
              <a:pPr>
                <a:defRPr/>
              </a:pPr>
              <a:t>‹#›</a:t>
            </a:fld>
            <a:endParaRPr lang="en-US"/>
          </a:p>
        </p:txBody>
      </p:sp>
      <p:sp>
        <p:nvSpPr>
          <p:cNvPr id="1031" name="Rectangle 7"/>
          <p:cNvSpPr>
            <a:spLocks noChangeArrowheads="1"/>
          </p:cNvSpPr>
          <p:nvPr userDrawn="1"/>
        </p:nvSpPr>
        <p:spPr bwMode="auto">
          <a:xfrm>
            <a:off x="5162485" y="332601"/>
            <a:ext cx="3283015" cy="276999"/>
          </a:xfrm>
          <a:prstGeom prst="rect">
            <a:avLst/>
          </a:prstGeom>
          <a:noFill/>
          <a:ln w="9525">
            <a:noFill/>
            <a:miter lim="800000"/>
            <a:headEnd/>
            <a:tailEnd/>
          </a:ln>
          <a:effectLst/>
        </p:spPr>
        <p:txBody>
          <a:bodyPr wrap="none" lIns="0" tIns="0" rIns="0" bIns="0" anchor="b">
            <a:spAutoFit/>
          </a:bodyPr>
          <a:lstStyle/>
          <a:p>
            <a:pPr marL="457200" lvl="4" algn="r" eaLnBrk="0" hangingPunct="0">
              <a:defRPr/>
            </a:pPr>
            <a:r>
              <a:rPr lang="en-US" sz="1800" b="1" dirty="0">
                <a:solidFill>
                  <a:schemeClr val="tx1"/>
                </a:solidFill>
                <a:cs typeface="+mn-cs"/>
              </a:rPr>
              <a:t>doc.: IEEE 802.11-25/1363r2</a:t>
            </a:r>
          </a:p>
        </p:txBody>
      </p:sp>
      <p:sp>
        <p:nvSpPr>
          <p:cNvPr id="1032" name="Line 8"/>
          <p:cNvSpPr>
            <a:spLocks noChangeShapeType="1"/>
          </p:cNvSpPr>
          <p:nvPr/>
        </p:nvSpPr>
        <p:spPr bwMode="auto">
          <a:xfrm>
            <a:off x="914400" y="609600"/>
            <a:ext cx="7772400" cy="0"/>
          </a:xfrm>
          <a:prstGeom prst="line">
            <a:avLst/>
          </a:prstGeom>
          <a:noFill/>
          <a:ln w="12700">
            <a:solidFill>
              <a:schemeClr val="tx1"/>
            </a:solidFill>
            <a:round/>
            <a:headEnd type="none" w="sm" len="sm"/>
            <a:tailEnd type="none" w="sm" len="sm"/>
          </a:ln>
          <a:effectLst/>
        </p:spPr>
        <p:txBody>
          <a:bodyPr wrap="none" anchor="ctr"/>
          <a:lstStyle/>
          <a:p>
            <a:pPr eaLnBrk="0" hangingPunct="0">
              <a:defRPr/>
            </a:pPr>
            <a:endParaRPr lang="en-US" dirty="0">
              <a:cs typeface="+mn-cs"/>
            </a:endParaRPr>
          </a:p>
        </p:txBody>
      </p:sp>
      <p:sp>
        <p:nvSpPr>
          <p:cNvPr id="1033" name="Rectangle 9"/>
          <p:cNvSpPr>
            <a:spLocks noChangeArrowheads="1"/>
          </p:cNvSpPr>
          <p:nvPr/>
        </p:nvSpPr>
        <p:spPr bwMode="auto">
          <a:xfrm>
            <a:off x="685800" y="6475413"/>
            <a:ext cx="711200" cy="182562"/>
          </a:xfrm>
          <a:prstGeom prst="rect">
            <a:avLst/>
          </a:prstGeom>
          <a:noFill/>
          <a:ln w="9525">
            <a:noFill/>
            <a:miter lim="800000"/>
            <a:headEnd/>
            <a:tailEnd/>
          </a:ln>
          <a:effectLst/>
        </p:spPr>
        <p:txBody>
          <a:bodyPr wrap="none" lIns="0" tIns="0" rIns="0" bIns="0">
            <a:spAutoFit/>
          </a:bodyPr>
          <a:lstStyle/>
          <a:p>
            <a:pPr eaLnBrk="0" hangingPunct="0">
              <a:defRPr/>
            </a:pPr>
            <a:r>
              <a:rPr lang="en-US" dirty="0">
                <a:cs typeface="+mn-cs"/>
              </a:rPr>
              <a:t>Submission</a:t>
            </a:r>
          </a:p>
        </p:txBody>
      </p:sp>
      <p:sp>
        <p:nvSpPr>
          <p:cNvPr id="1034" name="Line 10"/>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ffectLst/>
        </p:spPr>
        <p:txBody>
          <a:bodyPr wrap="none" anchor="ctr"/>
          <a:lstStyle/>
          <a:p>
            <a:pPr eaLnBrk="0" hangingPunct="0">
              <a:defRPr/>
            </a:pPr>
            <a:endParaRPr lang="en-US" dirty="0">
              <a:cs typeface="+mn-cs"/>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pitchFamily="18" charset="0"/>
        </a:defRPr>
      </a:lvl2pPr>
      <a:lvl3pPr algn="ctr" rtl="0" eaLnBrk="0" fontAlgn="base" hangingPunct="0">
        <a:spcBef>
          <a:spcPct val="0"/>
        </a:spcBef>
        <a:spcAft>
          <a:spcPct val="0"/>
        </a:spcAft>
        <a:defRPr sz="3200" b="1">
          <a:solidFill>
            <a:schemeClr val="tx2"/>
          </a:solidFill>
          <a:latin typeface="Times New Roman" pitchFamily="18" charset="0"/>
        </a:defRPr>
      </a:lvl3pPr>
      <a:lvl4pPr algn="ctr" rtl="0" eaLnBrk="0" fontAlgn="base" hangingPunct="0">
        <a:spcBef>
          <a:spcPct val="0"/>
        </a:spcBef>
        <a:spcAft>
          <a:spcPct val="0"/>
        </a:spcAft>
        <a:defRPr sz="3200" b="1">
          <a:solidFill>
            <a:schemeClr val="tx2"/>
          </a:solidFill>
          <a:latin typeface="Times New Roman" pitchFamily="18" charset="0"/>
        </a:defRPr>
      </a:lvl4pPr>
      <a:lvl5pPr algn="ctr" rtl="0" eaLnBrk="0" fontAlgn="base" hangingPunct="0">
        <a:spcBef>
          <a:spcPct val="0"/>
        </a:spcBef>
        <a:spcAft>
          <a:spcPct val="0"/>
        </a:spcAft>
        <a:defRPr sz="3200" b="1">
          <a:solidFill>
            <a:schemeClr val="tx2"/>
          </a:solidFill>
          <a:latin typeface="Times New Roman" pitchFamily="18" charset="0"/>
        </a:defRPr>
      </a:lvl5pPr>
      <a:lvl6pPr marL="457200" algn="ctr" rtl="0" eaLnBrk="0" fontAlgn="base" hangingPunct="0">
        <a:spcBef>
          <a:spcPct val="0"/>
        </a:spcBef>
        <a:spcAft>
          <a:spcPct val="0"/>
        </a:spcAft>
        <a:defRPr sz="3200" b="1">
          <a:solidFill>
            <a:schemeClr val="tx2"/>
          </a:solidFill>
          <a:latin typeface="Times New Roman" pitchFamily="18" charset="0"/>
        </a:defRPr>
      </a:lvl6pPr>
      <a:lvl7pPr marL="914400" algn="ctr" rtl="0" eaLnBrk="0" fontAlgn="base" hangingPunct="0">
        <a:spcBef>
          <a:spcPct val="0"/>
        </a:spcBef>
        <a:spcAft>
          <a:spcPct val="0"/>
        </a:spcAft>
        <a:defRPr sz="3200" b="1">
          <a:solidFill>
            <a:schemeClr val="tx2"/>
          </a:solidFill>
          <a:latin typeface="Times New Roman" pitchFamily="18" charset="0"/>
        </a:defRPr>
      </a:lvl7pPr>
      <a:lvl8pPr marL="1371600" algn="ctr" rtl="0" eaLnBrk="0" fontAlgn="base" hangingPunct="0">
        <a:spcBef>
          <a:spcPct val="0"/>
        </a:spcBef>
        <a:spcAft>
          <a:spcPct val="0"/>
        </a:spcAft>
        <a:defRPr sz="3200" b="1">
          <a:solidFill>
            <a:schemeClr val="tx2"/>
          </a:solidFill>
          <a:latin typeface="Times New Roman" pitchFamily="18" charset="0"/>
        </a:defRPr>
      </a:lvl8pPr>
      <a:lvl9pPr marL="1828800" algn="ctr" rtl="0" eaLnBrk="0" fontAlgn="base" hangingPunct="0">
        <a:spcBef>
          <a:spcPct val="0"/>
        </a:spcBef>
        <a:spcAft>
          <a:spcPct val="0"/>
        </a:spcAft>
        <a:defRPr sz="3200" b="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085850" indent="-228600" algn="l" rtl="0" eaLnBrk="0" fontAlgn="base" hangingPunct="0">
        <a:spcBef>
          <a:spcPct val="20000"/>
        </a:spcBef>
        <a:spcAft>
          <a:spcPct val="0"/>
        </a:spcAft>
        <a:buChar char="•"/>
        <a:defRPr>
          <a:solidFill>
            <a:schemeClr val="tx1"/>
          </a:solidFill>
          <a:latin typeface="+mn-lt"/>
        </a:defRPr>
      </a:lvl3pPr>
      <a:lvl4pPr marL="1428750" indent="-228600" algn="l" rtl="0" eaLnBrk="0" fontAlgn="base" hangingPunct="0">
        <a:spcBef>
          <a:spcPct val="20000"/>
        </a:spcBef>
        <a:spcAft>
          <a:spcPct val="0"/>
        </a:spcAft>
        <a:buChar char="–"/>
        <a:defRPr sz="1600">
          <a:solidFill>
            <a:schemeClr val="tx1"/>
          </a:solidFill>
          <a:latin typeface="+mn-lt"/>
        </a:defRPr>
      </a:lvl4pPr>
      <a:lvl5pPr marL="1771650" indent="-228600" algn="l" rtl="0" eaLnBrk="0" fontAlgn="base" hangingPunct="0">
        <a:spcBef>
          <a:spcPct val="20000"/>
        </a:spcBef>
        <a:spcAft>
          <a:spcPct val="0"/>
        </a:spcAft>
        <a:buChar char="•"/>
        <a:defRPr sz="1600">
          <a:solidFill>
            <a:schemeClr val="tx1"/>
          </a:solidFill>
          <a:latin typeface="+mn-lt"/>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77083"/>
            <a:ext cx="8915400" cy="819506"/>
          </a:xfrm>
        </p:spPr>
        <p:txBody>
          <a:bodyPr/>
          <a:lstStyle/>
          <a:p>
            <a:r>
              <a:rPr lang="en-US" sz="2800" dirty="0"/>
              <a:t>Frame Format Discussion</a:t>
            </a:r>
            <a:endParaRPr lang="en-US" sz="2400" dirty="0">
              <a:solidFill>
                <a:schemeClr val="tx1"/>
              </a:solidFill>
            </a:endParaRPr>
          </a:p>
        </p:txBody>
      </p:sp>
      <p:sp>
        <p:nvSpPr>
          <p:cNvPr id="6" name="Slide Number Placeholder 5"/>
          <p:cNvSpPr>
            <a:spLocks noGrp="1"/>
          </p:cNvSpPr>
          <p:nvPr>
            <p:ph type="sldNum" sz="quarter" idx="12"/>
          </p:nvPr>
        </p:nvSpPr>
        <p:spPr/>
        <p:txBody>
          <a:bodyPr/>
          <a:lstStyle/>
          <a:p>
            <a:pPr>
              <a:defRPr/>
            </a:pPr>
            <a:r>
              <a:rPr lang="en-US"/>
              <a:t>Slide </a:t>
            </a:r>
            <a:fld id="{C1789BC7-C074-42CC-ADF8-5107DF6BD1C1}" type="slidenum">
              <a:rPr lang="en-US" smtClean="0"/>
              <a:pPr>
                <a:defRPr/>
              </a:pPr>
              <a:t>1</a:t>
            </a:fld>
            <a:endParaRPr lang="en-US"/>
          </a:p>
        </p:txBody>
      </p:sp>
      <p:sp>
        <p:nvSpPr>
          <p:cNvPr id="7" name="Rectangle 6"/>
          <p:cNvSpPr txBox="1">
            <a:spLocks noChangeArrowheads="1"/>
          </p:cNvSpPr>
          <p:nvPr/>
        </p:nvSpPr>
        <p:spPr bwMode="auto">
          <a:xfrm>
            <a:off x="771525" y="1995425"/>
            <a:ext cx="7772400" cy="3810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085850" indent="-228600" algn="l" rtl="0" eaLnBrk="0" fontAlgn="base" hangingPunct="0">
              <a:spcBef>
                <a:spcPct val="20000"/>
              </a:spcBef>
              <a:spcAft>
                <a:spcPct val="0"/>
              </a:spcAft>
              <a:buChar char="•"/>
              <a:defRPr>
                <a:solidFill>
                  <a:schemeClr val="tx1"/>
                </a:solidFill>
                <a:latin typeface="+mn-lt"/>
              </a:defRPr>
            </a:lvl3pPr>
            <a:lvl4pPr marL="1428750" indent="-228600" algn="l" rtl="0" eaLnBrk="0" fontAlgn="base" hangingPunct="0">
              <a:spcBef>
                <a:spcPct val="20000"/>
              </a:spcBef>
              <a:spcAft>
                <a:spcPct val="0"/>
              </a:spcAft>
              <a:buChar char="–"/>
              <a:defRPr sz="1600">
                <a:solidFill>
                  <a:schemeClr val="tx1"/>
                </a:solidFill>
                <a:latin typeface="+mn-lt"/>
              </a:defRPr>
            </a:lvl4pPr>
            <a:lvl5pPr marL="1771650" indent="-228600" algn="l" rtl="0" eaLnBrk="0" fontAlgn="base" hangingPunct="0">
              <a:spcBef>
                <a:spcPct val="20000"/>
              </a:spcBef>
              <a:spcAft>
                <a:spcPct val="0"/>
              </a:spcAft>
              <a:buChar char="•"/>
              <a:defRPr sz="1600">
                <a:solidFill>
                  <a:schemeClr val="tx1"/>
                </a:solidFill>
                <a:latin typeface="+mn-lt"/>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algn="ctr">
              <a:buFontTx/>
              <a:buNone/>
            </a:pPr>
            <a:r>
              <a:rPr lang="en-US" sz="2000" dirty="0"/>
              <a:t>Date:</a:t>
            </a:r>
            <a:r>
              <a:rPr lang="en-US" sz="2000" b="0" dirty="0"/>
              <a:t> 2025-08-10</a:t>
            </a:r>
          </a:p>
        </p:txBody>
      </p:sp>
      <p:sp>
        <p:nvSpPr>
          <p:cNvPr id="8" name="Rectangle 12"/>
          <p:cNvSpPr>
            <a:spLocks noChangeArrowheads="1"/>
          </p:cNvSpPr>
          <p:nvPr/>
        </p:nvSpPr>
        <p:spPr bwMode="auto">
          <a:xfrm>
            <a:off x="802005" y="2333909"/>
            <a:ext cx="1447800" cy="381000"/>
          </a:xfrm>
          <a:prstGeom prst="rect">
            <a:avLst/>
          </a:prstGeom>
          <a:noFill/>
          <a:ln w="9525">
            <a:noFill/>
            <a:miter lim="800000"/>
            <a:headEnd/>
            <a:tailEnd/>
          </a:ln>
        </p:spPr>
        <p:txBody>
          <a:bodyPr lIns="92075" tIns="46038" rIns="92075" bIns="46038"/>
          <a:lstStyle/>
          <a:p>
            <a:pPr marL="342900" indent="-342900" eaLnBrk="0" hangingPunct="0">
              <a:spcBef>
                <a:spcPct val="20000"/>
              </a:spcBef>
            </a:pPr>
            <a:r>
              <a:rPr lang="en-US" sz="2000" b="1" dirty="0"/>
              <a:t>Authors:</a:t>
            </a:r>
            <a:endParaRPr lang="en-US" sz="2000" dirty="0"/>
          </a:p>
        </p:txBody>
      </p:sp>
      <p:sp>
        <p:nvSpPr>
          <p:cNvPr id="11" name="Footer Placeholder 4">
            <a:extLst>
              <a:ext uri="{FF2B5EF4-FFF2-40B4-BE49-F238E27FC236}">
                <a16:creationId xmlns:a16="http://schemas.microsoft.com/office/drawing/2014/main" id="{7CCBD4D1-F213-4D7D-8598-D55538C567CA}"/>
              </a:ext>
            </a:extLst>
          </p:cNvPr>
          <p:cNvSpPr>
            <a:spLocks noGrp="1"/>
          </p:cNvSpPr>
          <p:nvPr>
            <p:ph type="ftr" sz="quarter" idx="3"/>
          </p:nvPr>
        </p:nvSpPr>
        <p:spPr>
          <a:xfrm>
            <a:off x="7471517" y="6475413"/>
            <a:ext cx="1072409" cy="184666"/>
          </a:xfrm>
        </p:spPr>
        <p:txBody>
          <a:bodyPr/>
          <a:lstStyle/>
          <a:p>
            <a:pPr>
              <a:defRPr/>
            </a:pPr>
            <a:r>
              <a:rPr lang="en-US" altLang="ko-KR" dirty="0"/>
              <a:t>Liwen Chu, NXP</a:t>
            </a:r>
          </a:p>
        </p:txBody>
      </p:sp>
      <p:sp>
        <p:nvSpPr>
          <p:cNvPr id="3" name="Rectangle 4">
            <a:extLst>
              <a:ext uri="{FF2B5EF4-FFF2-40B4-BE49-F238E27FC236}">
                <a16:creationId xmlns:a16="http://schemas.microsoft.com/office/drawing/2014/main" id="{BE142312-9B63-918B-A760-2E41F5690A16}"/>
              </a:ext>
            </a:extLst>
          </p:cNvPr>
          <p:cNvSpPr>
            <a:spLocks noGrp="1" noChangeArrowheads="1"/>
          </p:cNvSpPr>
          <p:nvPr>
            <p:ph type="dt" sz="half" idx="2"/>
          </p:nvPr>
        </p:nvSpPr>
        <p:spPr bwMode="auto">
          <a:xfrm>
            <a:off x="696913" y="332601"/>
            <a:ext cx="1051570" cy="276999"/>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eaLnBrk="0" hangingPunct="0">
              <a:defRPr sz="1800" b="1">
                <a:cs typeface="+mn-cs"/>
              </a:defRPr>
            </a:lvl1pPr>
          </a:lstStyle>
          <a:p>
            <a:pPr>
              <a:defRPr/>
            </a:pPr>
            <a:r>
              <a:rPr lang="en-US" dirty="0"/>
              <a:t>08/10/2025</a:t>
            </a:r>
          </a:p>
        </p:txBody>
      </p:sp>
      <p:graphicFrame>
        <p:nvGraphicFramePr>
          <p:cNvPr id="4" name="Object 3">
            <a:extLst>
              <a:ext uri="{FF2B5EF4-FFF2-40B4-BE49-F238E27FC236}">
                <a16:creationId xmlns:a16="http://schemas.microsoft.com/office/drawing/2014/main" id="{EB3B261A-37AE-0340-64C0-7A89C644680A}"/>
              </a:ext>
            </a:extLst>
          </p:cNvPr>
          <p:cNvGraphicFramePr>
            <a:graphicFrameLocks noChangeAspect="1"/>
          </p:cNvGraphicFramePr>
          <p:nvPr>
            <p:extLst>
              <p:ext uri="{D42A27DB-BD31-4B8C-83A1-F6EECF244321}">
                <p14:modId xmlns:p14="http://schemas.microsoft.com/office/powerpoint/2010/main" val="3249704011"/>
              </p:ext>
            </p:extLst>
          </p:nvPr>
        </p:nvGraphicFramePr>
        <p:xfrm>
          <a:off x="866775" y="3114675"/>
          <a:ext cx="7077075" cy="3143250"/>
        </p:xfrm>
        <a:graphic>
          <a:graphicData uri="http://schemas.openxmlformats.org/presentationml/2006/ole">
            <mc:AlternateContent xmlns:mc="http://schemas.openxmlformats.org/markup-compatibility/2006">
              <mc:Choice xmlns:v="urn:schemas-microsoft-com:vml" Requires="v">
                <p:oleObj name="Document" r:id="rId2" imgW="8416937" imgH="3730033" progId="Word.Document.8">
                  <p:embed/>
                </p:oleObj>
              </mc:Choice>
              <mc:Fallback>
                <p:oleObj name="Document" r:id="rId2" imgW="8416937" imgH="3730033" progId="Word.Document.8">
                  <p:embed/>
                  <p:pic>
                    <p:nvPicPr>
                      <p:cNvPr id="12" name="Object 3">
                        <a:extLst>
                          <a:ext uri="{FF2B5EF4-FFF2-40B4-BE49-F238E27FC236}">
                            <a16:creationId xmlns:a16="http://schemas.microsoft.com/office/drawing/2014/main" id="{A0BF2BB6-050F-41A6-8CE1-16F15AE65574}"/>
                          </a:ext>
                        </a:extLst>
                      </p:cNvPr>
                      <p:cNvPicPr>
                        <a:picLocks noChangeAspect="1" noChangeArrowheads="1"/>
                      </p:cNvPicPr>
                      <p:nvPr/>
                    </p:nvPicPr>
                    <p:blipFill>
                      <a:blip r:embed="rId3"/>
                      <a:srcRect/>
                      <a:stretch>
                        <a:fillRect/>
                      </a:stretch>
                    </p:blipFill>
                    <p:spPr bwMode="auto">
                      <a:xfrm>
                        <a:off x="866775" y="3114675"/>
                        <a:ext cx="7077075" cy="3143250"/>
                      </a:xfrm>
                      <a:prstGeom prst="rect">
                        <a:avLst/>
                      </a:prstGeom>
                      <a:noFill/>
                    </p:spPr>
                  </p:pic>
                </p:oleObj>
              </mc:Fallback>
            </mc:AlternateContent>
          </a:graphicData>
        </a:graphic>
      </p:graphicFrame>
    </p:spTree>
    <p:extLst>
      <p:ext uri="{BB962C8B-B14F-4D97-AF65-F5344CB8AC3E}">
        <p14:creationId xmlns:p14="http://schemas.microsoft.com/office/powerpoint/2010/main" val="10891486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B674A1C-3B04-31F5-F9F4-9CC70B7D65F7}"/>
              </a:ext>
            </a:extLst>
          </p:cNvPr>
          <p:cNvSpPr>
            <a:spLocks noGrp="1"/>
          </p:cNvSpPr>
          <p:nvPr>
            <p:ph type="sldNum" sz="quarter" idx="12"/>
          </p:nvPr>
        </p:nvSpPr>
        <p:spPr/>
        <p:txBody>
          <a:bodyPr/>
          <a:lstStyle/>
          <a:p>
            <a:pPr>
              <a:defRPr/>
            </a:pPr>
            <a:r>
              <a:rPr lang="en-US" dirty="0"/>
              <a:t>Slide </a:t>
            </a:r>
            <a:fld id="{C1789BC7-C074-42CC-ADF8-5107DF6BD1C1}" type="slidenum">
              <a:rPr lang="en-US" smtClean="0"/>
              <a:pPr>
                <a:defRPr/>
              </a:pPr>
              <a:t>2</a:t>
            </a:fld>
            <a:endParaRPr lang="en-US" dirty="0"/>
          </a:p>
        </p:txBody>
      </p:sp>
      <p:sp>
        <p:nvSpPr>
          <p:cNvPr id="5" name="Footer Placeholder 4">
            <a:extLst>
              <a:ext uri="{FF2B5EF4-FFF2-40B4-BE49-F238E27FC236}">
                <a16:creationId xmlns:a16="http://schemas.microsoft.com/office/drawing/2014/main" id="{DC3B560E-3246-E9C1-F0DC-E22FFEA6BD28}"/>
              </a:ext>
            </a:extLst>
          </p:cNvPr>
          <p:cNvSpPr>
            <a:spLocks noGrp="1"/>
          </p:cNvSpPr>
          <p:nvPr>
            <p:ph type="ftr" sz="quarter" idx="3"/>
          </p:nvPr>
        </p:nvSpPr>
        <p:spPr>
          <a:xfrm>
            <a:off x="7397722" y="6477000"/>
            <a:ext cx="1072409" cy="184666"/>
          </a:xfrm>
        </p:spPr>
        <p:txBody>
          <a:bodyPr/>
          <a:lstStyle/>
          <a:p>
            <a:pPr>
              <a:defRPr/>
            </a:pPr>
            <a:r>
              <a:rPr lang="en-US" altLang="ko-KR" dirty="0"/>
              <a:t>Liwen Chu, NXP</a:t>
            </a:r>
          </a:p>
        </p:txBody>
      </p:sp>
      <p:sp>
        <p:nvSpPr>
          <p:cNvPr id="6" name="Date Placeholder 5">
            <a:extLst>
              <a:ext uri="{FF2B5EF4-FFF2-40B4-BE49-F238E27FC236}">
                <a16:creationId xmlns:a16="http://schemas.microsoft.com/office/drawing/2014/main" id="{6FBEB7B9-A62E-BA12-DF71-5DE61448571D}"/>
              </a:ext>
            </a:extLst>
          </p:cNvPr>
          <p:cNvSpPr>
            <a:spLocks noGrp="1"/>
          </p:cNvSpPr>
          <p:nvPr>
            <p:ph type="dt" sz="half" idx="2"/>
          </p:nvPr>
        </p:nvSpPr>
        <p:spPr>
          <a:xfrm>
            <a:off x="696913" y="332601"/>
            <a:ext cx="1051570" cy="276999"/>
          </a:xfrm>
        </p:spPr>
        <p:txBody>
          <a:bodyPr/>
          <a:lstStyle/>
          <a:p>
            <a:pPr>
              <a:defRPr/>
            </a:pPr>
            <a:r>
              <a:rPr lang="en-US" dirty="0"/>
              <a:t>08/10/2025</a:t>
            </a:r>
          </a:p>
        </p:txBody>
      </p:sp>
      <p:sp>
        <p:nvSpPr>
          <p:cNvPr id="8" name="Title 7">
            <a:extLst>
              <a:ext uri="{FF2B5EF4-FFF2-40B4-BE49-F238E27FC236}">
                <a16:creationId xmlns:a16="http://schemas.microsoft.com/office/drawing/2014/main" id="{C7DC2908-61A7-8178-2866-99D0389C66CF}"/>
              </a:ext>
            </a:extLst>
          </p:cNvPr>
          <p:cNvSpPr>
            <a:spLocks noGrp="1"/>
          </p:cNvSpPr>
          <p:nvPr>
            <p:ph type="title"/>
          </p:nvPr>
        </p:nvSpPr>
        <p:spPr>
          <a:xfrm>
            <a:off x="-3077" y="528826"/>
            <a:ext cx="9144000" cy="609600"/>
          </a:xfrm>
        </p:spPr>
        <p:txBody>
          <a:bodyPr/>
          <a:lstStyle/>
          <a:p>
            <a:r>
              <a:rPr lang="en-US" dirty="0"/>
              <a:t>Recap: Backscatter </a:t>
            </a:r>
            <a:r>
              <a:rPr lang="en-US" sz="2800" dirty="0"/>
              <a:t>Frame Format</a:t>
            </a:r>
            <a:endParaRPr lang="en-US" dirty="0"/>
          </a:p>
        </p:txBody>
      </p:sp>
      <p:sp>
        <p:nvSpPr>
          <p:cNvPr id="7" name="Rectangle 6">
            <a:extLst>
              <a:ext uri="{FF2B5EF4-FFF2-40B4-BE49-F238E27FC236}">
                <a16:creationId xmlns:a16="http://schemas.microsoft.com/office/drawing/2014/main" id="{21ACFA12-9A13-9D06-317E-18760C4E7E14}"/>
              </a:ext>
            </a:extLst>
          </p:cNvPr>
          <p:cNvSpPr/>
          <p:nvPr/>
        </p:nvSpPr>
        <p:spPr bwMode="auto">
          <a:xfrm>
            <a:off x="4849810" y="5058098"/>
            <a:ext cx="838200" cy="307914"/>
          </a:xfrm>
          <a:prstGeom prst="rect">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sp>
        <p:nvSpPr>
          <p:cNvPr id="9" name="TextBox 8">
            <a:extLst>
              <a:ext uri="{FF2B5EF4-FFF2-40B4-BE49-F238E27FC236}">
                <a16:creationId xmlns:a16="http://schemas.microsoft.com/office/drawing/2014/main" id="{BAD13E9B-8111-AAB5-B1A2-8BA288532CB5}"/>
              </a:ext>
            </a:extLst>
          </p:cNvPr>
          <p:cNvSpPr txBox="1"/>
          <p:nvPr/>
        </p:nvSpPr>
        <p:spPr>
          <a:xfrm>
            <a:off x="4846113" y="5096639"/>
            <a:ext cx="841897" cy="230832"/>
          </a:xfrm>
          <a:prstGeom prst="rect">
            <a:avLst/>
          </a:prstGeom>
          <a:noFill/>
        </p:spPr>
        <p:txBody>
          <a:bodyPr wrap="none" rtlCol="0">
            <a:spAutoFit/>
          </a:bodyPr>
          <a:lstStyle/>
          <a:p>
            <a:r>
              <a:rPr lang="en-US" sz="900" dirty="0"/>
              <a:t>Frame Header</a:t>
            </a:r>
          </a:p>
        </p:txBody>
      </p:sp>
      <p:sp>
        <p:nvSpPr>
          <p:cNvPr id="10" name="Rectangle 9">
            <a:extLst>
              <a:ext uri="{FF2B5EF4-FFF2-40B4-BE49-F238E27FC236}">
                <a16:creationId xmlns:a16="http://schemas.microsoft.com/office/drawing/2014/main" id="{3EFA1965-4C7C-E4AA-03AF-E877294403D6}"/>
              </a:ext>
            </a:extLst>
          </p:cNvPr>
          <p:cNvSpPr/>
          <p:nvPr/>
        </p:nvSpPr>
        <p:spPr bwMode="auto">
          <a:xfrm>
            <a:off x="5689598" y="5053840"/>
            <a:ext cx="838200" cy="307914"/>
          </a:xfrm>
          <a:prstGeom prst="rect">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sp>
        <p:nvSpPr>
          <p:cNvPr id="11" name="TextBox 10">
            <a:extLst>
              <a:ext uri="{FF2B5EF4-FFF2-40B4-BE49-F238E27FC236}">
                <a16:creationId xmlns:a16="http://schemas.microsoft.com/office/drawing/2014/main" id="{42CAF715-5E93-7146-2F94-6CA4228F55D2}"/>
              </a:ext>
            </a:extLst>
          </p:cNvPr>
          <p:cNvSpPr txBox="1"/>
          <p:nvPr/>
        </p:nvSpPr>
        <p:spPr>
          <a:xfrm>
            <a:off x="5715000" y="5023131"/>
            <a:ext cx="787395" cy="369332"/>
          </a:xfrm>
          <a:prstGeom prst="rect">
            <a:avLst/>
          </a:prstGeom>
          <a:noFill/>
        </p:spPr>
        <p:txBody>
          <a:bodyPr wrap="none" rtlCol="0">
            <a:spAutoFit/>
          </a:bodyPr>
          <a:lstStyle/>
          <a:p>
            <a:r>
              <a:rPr lang="en-US" sz="900" dirty="0"/>
              <a:t>Frame Body </a:t>
            </a:r>
          </a:p>
          <a:p>
            <a:r>
              <a:rPr lang="en-US" sz="900" dirty="0"/>
              <a:t>(Optional)</a:t>
            </a:r>
          </a:p>
        </p:txBody>
      </p:sp>
      <p:sp>
        <p:nvSpPr>
          <p:cNvPr id="12" name="Rectangle 11">
            <a:extLst>
              <a:ext uri="{FF2B5EF4-FFF2-40B4-BE49-F238E27FC236}">
                <a16:creationId xmlns:a16="http://schemas.microsoft.com/office/drawing/2014/main" id="{D740B042-4648-A303-84DC-01887951BA6B}"/>
              </a:ext>
            </a:extLst>
          </p:cNvPr>
          <p:cNvSpPr/>
          <p:nvPr/>
        </p:nvSpPr>
        <p:spPr bwMode="auto">
          <a:xfrm>
            <a:off x="6525689" y="5053840"/>
            <a:ext cx="456135" cy="307914"/>
          </a:xfrm>
          <a:prstGeom prst="rect">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sp>
        <p:nvSpPr>
          <p:cNvPr id="13" name="TextBox 12">
            <a:extLst>
              <a:ext uri="{FF2B5EF4-FFF2-40B4-BE49-F238E27FC236}">
                <a16:creationId xmlns:a16="http://schemas.microsoft.com/office/drawing/2014/main" id="{DD161B43-A3C0-84AE-1059-15530080BCB0}"/>
              </a:ext>
            </a:extLst>
          </p:cNvPr>
          <p:cNvSpPr txBox="1"/>
          <p:nvPr/>
        </p:nvSpPr>
        <p:spPr>
          <a:xfrm>
            <a:off x="6521992" y="5092381"/>
            <a:ext cx="389850" cy="230832"/>
          </a:xfrm>
          <a:prstGeom prst="rect">
            <a:avLst/>
          </a:prstGeom>
          <a:noFill/>
        </p:spPr>
        <p:txBody>
          <a:bodyPr wrap="none" rtlCol="0">
            <a:spAutoFit/>
          </a:bodyPr>
          <a:lstStyle/>
          <a:p>
            <a:r>
              <a:rPr lang="en-US" sz="900" dirty="0"/>
              <a:t>FCS</a:t>
            </a:r>
          </a:p>
        </p:txBody>
      </p:sp>
      <p:sp>
        <p:nvSpPr>
          <p:cNvPr id="16" name="Rectangle 15">
            <a:extLst>
              <a:ext uri="{FF2B5EF4-FFF2-40B4-BE49-F238E27FC236}">
                <a16:creationId xmlns:a16="http://schemas.microsoft.com/office/drawing/2014/main" id="{EEA60823-B8AE-BD02-F2DA-85E9AC4D4E78}"/>
              </a:ext>
            </a:extLst>
          </p:cNvPr>
          <p:cNvSpPr/>
          <p:nvPr/>
        </p:nvSpPr>
        <p:spPr bwMode="auto">
          <a:xfrm>
            <a:off x="3419669" y="5685751"/>
            <a:ext cx="633440" cy="307914"/>
          </a:xfrm>
          <a:prstGeom prst="rect">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sp>
        <p:nvSpPr>
          <p:cNvPr id="17" name="TextBox 16">
            <a:extLst>
              <a:ext uri="{FF2B5EF4-FFF2-40B4-BE49-F238E27FC236}">
                <a16:creationId xmlns:a16="http://schemas.microsoft.com/office/drawing/2014/main" id="{C9A0A66E-1FE7-44C5-1084-B327627607D7}"/>
              </a:ext>
            </a:extLst>
          </p:cNvPr>
          <p:cNvSpPr txBox="1"/>
          <p:nvPr/>
        </p:nvSpPr>
        <p:spPr>
          <a:xfrm>
            <a:off x="3544635" y="5655042"/>
            <a:ext cx="508473" cy="369332"/>
          </a:xfrm>
          <a:prstGeom prst="rect">
            <a:avLst/>
          </a:prstGeom>
          <a:noFill/>
        </p:spPr>
        <p:txBody>
          <a:bodyPr wrap="none" rtlCol="0">
            <a:spAutoFit/>
          </a:bodyPr>
          <a:lstStyle/>
          <a:p>
            <a:r>
              <a:rPr lang="en-US" sz="900" dirty="0"/>
              <a:t>Frame </a:t>
            </a:r>
          </a:p>
          <a:p>
            <a:r>
              <a:rPr lang="en-US" sz="900" dirty="0"/>
              <a:t>Type</a:t>
            </a:r>
          </a:p>
        </p:txBody>
      </p:sp>
      <p:sp>
        <p:nvSpPr>
          <p:cNvPr id="18" name="Rectangle 17">
            <a:extLst>
              <a:ext uri="{FF2B5EF4-FFF2-40B4-BE49-F238E27FC236}">
                <a16:creationId xmlns:a16="http://schemas.microsoft.com/office/drawing/2014/main" id="{F9875C89-F595-8801-E7F8-F7978EFEE22F}"/>
              </a:ext>
            </a:extLst>
          </p:cNvPr>
          <p:cNvSpPr/>
          <p:nvPr/>
        </p:nvSpPr>
        <p:spPr bwMode="auto">
          <a:xfrm>
            <a:off x="4061031" y="5690009"/>
            <a:ext cx="627095" cy="307914"/>
          </a:xfrm>
          <a:prstGeom prst="rect">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sp>
        <p:nvSpPr>
          <p:cNvPr id="19" name="TextBox 18">
            <a:extLst>
              <a:ext uri="{FF2B5EF4-FFF2-40B4-BE49-F238E27FC236}">
                <a16:creationId xmlns:a16="http://schemas.microsoft.com/office/drawing/2014/main" id="{0C8AC6E4-6081-8C4A-0DB6-EEEC38E54573}"/>
              </a:ext>
            </a:extLst>
          </p:cNvPr>
          <p:cNvSpPr txBox="1"/>
          <p:nvPr/>
        </p:nvSpPr>
        <p:spPr>
          <a:xfrm>
            <a:off x="4061031" y="5679639"/>
            <a:ext cx="659155" cy="369332"/>
          </a:xfrm>
          <a:prstGeom prst="rect">
            <a:avLst/>
          </a:prstGeom>
          <a:noFill/>
        </p:spPr>
        <p:txBody>
          <a:bodyPr wrap="none" rtlCol="0">
            <a:spAutoFit/>
          </a:bodyPr>
          <a:lstStyle/>
          <a:p>
            <a:r>
              <a:rPr lang="en-US" sz="900" dirty="0"/>
              <a:t>Protection</a:t>
            </a:r>
          </a:p>
          <a:p>
            <a:r>
              <a:rPr lang="en-US" sz="900" dirty="0"/>
              <a:t>Indication</a:t>
            </a:r>
          </a:p>
        </p:txBody>
      </p:sp>
      <p:sp>
        <p:nvSpPr>
          <p:cNvPr id="21" name="TextBox 20">
            <a:extLst>
              <a:ext uri="{FF2B5EF4-FFF2-40B4-BE49-F238E27FC236}">
                <a16:creationId xmlns:a16="http://schemas.microsoft.com/office/drawing/2014/main" id="{C5307B23-26B5-25CE-92F1-F7B62874978C}"/>
              </a:ext>
            </a:extLst>
          </p:cNvPr>
          <p:cNvSpPr txBox="1"/>
          <p:nvPr/>
        </p:nvSpPr>
        <p:spPr>
          <a:xfrm>
            <a:off x="4695260" y="5663464"/>
            <a:ext cx="540533" cy="230832"/>
          </a:xfrm>
          <a:prstGeom prst="rect">
            <a:avLst/>
          </a:prstGeom>
          <a:noFill/>
        </p:spPr>
        <p:txBody>
          <a:bodyPr wrap="none" rtlCol="0">
            <a:spAutoFit/>
          </a:bodyPr>
          <a:lstStyle/>
          <a:p>
            <a:r>
              <a:rPr lang="en-US" sz="900" dirty="0"/>
              <a:t>ID Flag</a:t>
            </a:r>
          </a:p>
        </p:txBody>
      </p:sp>
      <p:sp>
        <p:nvSpPr>
          <p:cNvPr id="22" name="Rectangle 21">
            <a:extLst>
              <a:ext uri="{FF2B5EF4-FFF2-40B4-BE49-F238E27FC236}">
                <a16:creationId xmlns:a16="http://schemas.microsoft.com/office/drawing/2014/main" id="{528E53C3-BBE0-37AA-B787-06C6EB652E97}"/>
              </a:ext>
            </a:extLst>
          </p:cNvPr>
          <p:cNvSpPr/>
          <p:nvPr/>
        </p:nvSpPr>
        <p:spPr bwMode="auto">
          <a:xfrm>
            <a:off x="4696049" y="5685751"/>
            <a:ext cx="627095" cy="307914"/>
          </a:xfrm>
          <a:prstGeom prst="rect">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sp>
        <p:nvSpPr>
          <p:cNvPr id="23" name="TextBox 22">
            <a:extLst>
              <a:ext uri="{FF2B5EF4-FFF2-40B4-BE49-F238E27FC236}">
                <a16:creationId xmlns:a16="http://schemas.microsoft.com/office/drawing/2014/main" id="{F9086C41-EFF8-CE14-52CA-F8482CBE8423}"/>
              </a:ext>
            </a:extLst>
          </p:cNvPr>
          <p:cNvSpPr txBox="1"/>
          <p:nvPr/>
        </p:nvSpPr>
        <p:spPr>
          <a:xfrm>
            <a:off x="5940497" y="5666203"/>
            <a:ext cx="614271" cy="230832"/>
          </a:xfrm>
          <a:prstGeom prst="rect">
            <a:avLst/>
          </a:prstGeom>
          <a:noFill/>
        </p:spPr>
        <p:txBody>
          <a:bodyPr wrap="none" rtlCol="0">
            <a:spAutoFit/>
          </a:bodyPr>
          <a:lstStyle/>
          <a:p>
            <a:r>
              <a:rPr lang="en-US" sz="900" dirty="0"/>
              <a:t>Reserved</a:t>
            </a:r>
          </a:p>
        </p:txBody>
      </p:sp>
      <p:sp>
        <p:nvSpPr>
          <p:cNvPr id="24" name="Rectangle 23">
            <a:extLst>
              <a:ext uri="{FF2B5EF4-FFF2-40B4-BE49-F238E27FC236}">
                <a16:creationId xmlns:a16="http://schemas.microsoft.com/office/drawing/2014/main" id="{E8933DA9-D122-DE76-D32C-9D0BB3078F58}"/>
              </a:ext>
            </a:extLst>
          </p:cNvPr>
          <p:cNvSpPr/>
          <p:nvPr/>
        </p:nvSpPr>
        <p:spPr bwMode="auto">
          <a:xfrm>
            <a:off x="5941286" y="5688490"/>
            <a:ext cx="627095" cy="307914"/>
          </a:xfrm>
          <a:prstGeom prst="rect">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cxnSp>
        <p:nvCxnSpPr>
          <p:cNvPr id="26" name="Straight Connector 25">
            <a:extLst>
              <a:ext uri="{FF2B5EF4-FFF2-40B4-BE49-F238E27FC236}">
                <a16:creationId xmlns:a16="http://schemas.microsoft.com/office/drawing/2014/main" id="{F5830505-4066-1B36-4A2A-EBA3F9C69316}"/>
              </a:ext>
            </a:extLst>
          </p:cNvPr>
          <p:cNvCxnSpPr>
            <a:cxnSpLocks/>
          </p:cNvCxnSpPr>
          <p:nvPr/>
        </p:nvCxnSpPr>
        <p:spPr bwMode="auto">
          <a:xfrm flipH="1">
            <a:off x="3429001" y="5368751"/>
            <a:ext cx="1417112" cy="294676"/>
          </a:xfrm>
          <a:prstGeom prst="line">
            <a:avLst/>
          </a:prstGeom>
          <a:ln>
            <a:headEnd type="none" w="sm" len="sm"/>
            <a:tailEnd type="none" w="sm" len="sm"/>
          </a:ln>
        </p:spPr>
        <p:style>
          <a:lnRef idx="1">
            <a:schemeClr val="dk1"/>
          </a:lnRef>
          <a:fillRef idx="0">
            <a:schemeClr val="dk1"/>
          </a:fillRef>
          <a:effectRef idx="0">
            <a:schemeClr val="dk1"/>
          </a:effectRef>
          <a:fontRef idx="minor">
            <a:schemeClr val="tx1"/>
          </a:fontRef>
        </p:style>
      </p:cxnSp>
      <p:cxnSp>
        <p:nvCxnSpPr>
          <p:cNvPr id="27" name="Straight Connector 26">
            <a:extLst>
              <a:ext uri="{FF2B5EF4-FFF2-40B4-BE49-F238E27FC236}">
                <a16:creationId xmlns:a16="http://schemas.microsoft.com/office/drawing/2014/main" id="{35E3DBDC-9DE0-4036-D7E6-B8F8BBA966F5}"/>
              </a:ext>
            </a:extLst>
          </p:cNvPr>
          <p:cNvCxnSpPr>
            <a:cxnSpLocks/>
          </p:cNvCxnSpPr>
          <p:nvPr/>
        </p:nvCxnSpPr>
        <p:spPr bwMode="auto">
          <a:xfrm>
            <a:off x="5692808" y="5374696"/>
            <a:ext cx="2693647" cy="298490"/>
          </a:xfrm>
          <a:prstGeom prst="line">
            <a:avLst/>
          </a:prstGeom>
          <a:ln>
            <a:headEnd type="none" w="sm" len="sm"/>
            <a:tailEnd type="none" w="sm" len="sm"/>
          </a:ln>
        </p:spPr>
        <p:style>
          <a:lnRef idx="1">
            <a:schemeClr val="dk1"/>
          </a:lnRef>
          <a:fillRef idx="0">
            <a:schemeClr val="dk1"/>
          </a:fillRef>
          <a:effectRef idx="0">
            <a:schemeClr val="dk1"/>
          </a:effectRef>
          <a:fontRef idx="minor">
            <a:schemeClr val="tx1"/>
          </a:fontRef>
        </p:style>
      </p:cxnSp>
      <p:sp>
        <p:nvSpPr>
          <p:cNvPr id="29" name="TextBox 28">
            <a:extLst>
              <a:ext uri="{FF2B5EF4-FFF2-40B4-BE49-F238E27FC236}">
                <a16:creationId xmlns:a16="http://schemas.microsoft.com/office/drawing/2014/main" id="{6307B123-495C-8E4B-20F7-17405DBB0DDD}"/>
              </a:ext>
            </a:extLst>
          </p:cNvPr>
          <p:cNvSpPr txBox="1"/>
          <p:nvPr/>
        </p:nvSpPr>
        <p:spPr>
          <a:xfrm>
            <a:off x="6582649" y="5663427"/>
            <a:ext cx="710451" cy="369332"/>
          </a:xfrm>
          <a:prstGeom prst="rect">
            <a:avLst/>
          </a:prstGeom>
          <a:noFill/>
        </p:spPr>
        <p:txBody>
          <a:bodyPr wrap="none" rtlCol="0">
            <a:spAutoFit/>
          </a:bodyPr>
          <a:lstStyle/>
          <a:p>
            <a:r>
              <a:rPr lang="en-US" sz="900" dirty="0"/>
              <a:t>RA/TA ID </a:t>
            </a:r>
          </a:p>
          <a:p>
            <a:r>
              <a:rPr lang="en-US" sz="900" dirty="0"/>
              <a:t>(Optional)</a:t>
            </a:r>
          </a:p>
        </p:txBody>
      </p:sp>
      <p:sp>
        <p:nvSpPr>
          <p:cNvPr id="30" name="Rectangle 29">
            <a:extLst>
              <a:ext uri="{FF2B5EF4-FFF2-40B4-BE49-F238E27FC236}">
                <a16:creationId xmlns:a16="http://schemas.microsoft.com/office/drawing/2014/main" id="{90882FD9-AEBE-7015-E1AD-0F76B84D90B6}"/>
              </a:ext>
            </a:extLst>
          </p:cNvPr>
          <p:cNvSpPr/>
          <p:nvPr/>
        </p:nvSpPr>
        <p:spPr bwMode="auto">
          <a:xfrm>
            <a:off x="6583438" y="5685714"/>
            <a:ext cx="627095" cy="307914"/>
          </a:xfrm>
          <a:prstGeom prst="rect">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sp>
        <p:nvSpPr>
          <p:cNvPr id="34" name="Content Placeholder 2">
            <a:extLst>
              <a:ext uri="{FF2B5EF4-FFF2-40B4-BE49-F238E27FC236}">
                <a16:creationId xmlns:a16="http://schemas.microsoft.com/office/drawing/2014/main" id="{E709A05A-26DE-0173-8F9B-99422A88AB21}"/>
              </a:ext>
            </a:extLst>
          </p:cNvPr>
          <p:cNvSpPr>
            <a:spLocks noGrp="1"/>
          </p:cNvSpPr>
          <p:nvPr>
            <p:ph idx="1"/>
          </p:nvPr>
        </p:nvSpPr>
        <p:spPr>
          <a:xfrm>
            <a:off x="0" y="1225650"/>
            <a:ext cx="9144000" cy="3859746"/>
          </a:xfrm>
        </p:spPr>
        <p:txBody>
          <a:bodyPr/>
          <a:lstStyle/>
          <a:p>
            <a:r>
              <a:rPr lang="en-US" sz="1200" dirty="0"/>
              <a:t>A 11bp frame includes the following fields</a:t>
            </a:r>
          </a:p>
          <a:p>
            <a:pPr lvl="1"/>
            <a:r>
              <a:rPr lang="en-US" sz="1200" dirty="0"/>
              <a:t>Frame Header </a:t>
            </a:r>
          </a:p>
          <a:p>
            <a:pPr lvl="2"/>
            <a:r>
              <a:rPr lang="en-US" sz="1200" dirty="0"/>
              <a:t>Frame Control field </a:t>
            </a:r>
          </a:p>
          <a:p>
            <a:pPr lvl="3"/>
            <a:r>
              <a:rPr lang="en-US" sz="1200" dirty="0"/>
              <a:t>Backscatter Indication (1 bit)</a:t>
            </a:r>
          </a:p>
          <a:p>
            <a:pPr lvl="3"/>
            <a:r>
              <a:rPr lang="en-US" sz="1200" dirty="0"/>
              <a:t>Frame Type (4 bits),</a:t>
            </a:r>
          </a:p>
          <a:p>
            <a:pPr lvl="3"/>
            <a:r>
              <a:rPr lang="en-US" sz="1200" dirty="0"/>
              <a:t>Protection Flag(1 bit),</a:t>
            </a:r>
          </a:p>
          <a:p>
            <a:pPr lvl="4"/>
            <a:r>
              <a:rPr lang="en-US" sz="1200" dirty="0"/>
              <a:t>This may not be required if the response of Authentication is the only frame with the protection.</a:t>
            </a:r>
          </a:p>
          <a:p>
            <a:pPr lvl="3"/>
            <a:r>
              <a:rPr lang="en-US" sz="1200" dirty="0"/>
              <a:t>ID Flag(1 bit)</a:t>
            </a:r>
          </a:p>
          <a:p>
            <a:pPr lvl="3"/>
            <a:r>
              <a:rPr lang="en-US" sz="1200" dirty="0"/>
              <a:t>Type Spec Flag (1 bit)</a:t>
            </a:r>
          </a:p>
          <a:p>
            <a:pPr lvl="3"/>
            <a:r>
              <a:rPr lang="en-US" sz="1200" dirty="0"/>
              <a:t>Reserved bits</a:t>
            </a:r>
          </a:p>
          <a:p>
            <a:pPr lvl="2"/>
            <a:r>
              <a:rPr lang="en-US" sz="1200" dirty="0"/>
              <a:t>RA/TA ID of DL unicast frame</a:t>
            </a:r>
          </a:p>
          <a:p>
            <a:pPr lvl="3"/>
            <a:r>
              <a:rPr lang="en-US" sz="1200" dirty="0"/>
              <a:t>The RA/TA ID of UL unicast frame to identify the STA may be required.</a:t>
            </a:r>
          </a:p>
          <a:p>
            <a:pPr lvl="2"/>
            <a:r>
              <a:rPr lang="en-US" sz="1200" dirty="0"/>
              <a:t>Type Specific </a:t>
            </a:r>
          </a:p>
          <a:p>
            <a:pPr lvl="1"/>
            <a:r>
              <a:rPr lang="en-US" sz="1200" dirty="0"/>
              <a:t>Optional Frame body.</a:t>
            </a:r>
          </a:p>
          <a:p>
            <a:pPr lvl="2"/>
            <a:r>
              <a:rPr lang="en-US" sz="1200" dirty="0"/>
              <a:t>Updated RFID command </a:t>
            </a:r>
          </a:p>
          <a:p>
            <a:pPr lvl="1"/>
            <a:r>
              <a:rPr lang="en-US" sz="1200" dirty="0"/>
              <a:t>FCS.</a:t>
            </a:r>
          </a:p>
          <a:p>
            <a:pPr lvl="2"/>
            <a:r>
              <a:rPr lang="en-US" sz="1200" dirty="0"/>
              <a:t>8bits or 16 bits</a:t>
            </a:r>
          </a:p>
          <a:p>
            <a:pPr lvl="3"/>
            <a:endParaRPr lang="en-US" sz="1400" dirty="0"/>
          </a:p>
          <a:p>
            <a:pPr lvl="3"/>
            <a:endParaRPr lang="en-US" dirty="0"/>
          </a:p>
        </p:txBody>
      </p:sp>
      <p:sp>
        <p:nvSpPr>
          <p:cNvPr id="35" name="Right Brace 34">
            <a:extLst>
              <a:ext uri="{FF2B5EF4-FFF2-40B4-BE49-F238E27FC236}">
                <a16:creationId xmlns:a16="http://schemas.microsoft.com/office/drawing/2014/main" id="{9999A2FB-80EB-83F5-BD0A-21B4743ABE58}"/>
              </a:ext>
            </a:extLst>
          </p:cNvPr>
          <p:cNvSpPr/>
          <p:nvPr/>
        </p:nvSpPr>
        <p:spPr bwMode="auto">
          <a:xfrm rot="16200000">
            <a:off x="4933500" y="4032656"/>
            <a:ext cx="129164" cy="3093776"/>
          </a:xfrm>
          <a:prstGeom prst="rightBrace">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sp>
        <p:nvSpPr>
          <p:cNvPr id="36" name="TextBox 35">
            <a:extLst>
              <a:ext uri="{FF2B5EF4-FFF2-40B4-BE49-F238E27FC236}">
                <a16:creationId xmlns:a16="http://schemas.microsoft.com/office/drawing/2014/main" id="{95AE57D5-8820-04FC-A805-0DA44ECFE8DA}"/>
              </a:ext>
            </a:extLst>
          </p:cNvPr>
          <p:cNvSpPr txBox="1"/>
          <p:nvPr/>
        </p:nvSpPr>
        <p:spPr>
          <a:xfrm>
            <a:off x="4720186" y="5357920"/>
            <a:ext cx="861133" cy="230832"/>
          </a:xfrm>
          <a:prstGeom prst="rect">
            <a:avLst/>
          </a:prstGeom>
          <a:noFill/>
        </p:spPr>
        <p:txBody>
          <a:bodyPr wrap="none" rtlCol="0">
            <a:spAutoFit/>
          </a:bodyPr>
          <a:lstStyle/>
          <a:p>
            <a:r>
              <a:rPr lang="en-US" sz="900" dirty="0"/>
              <a:t>Frame Control</a:t>
            </a:r>
          </a:p>
        </p:txBody>
      </p:sp>
      <p:sp>
        <p:nvSpPr>
          <p:cNvPr id="2" name="TextBox 1">
            <a:extLst>
              <a:ext uri="{FF2B5EF4-FFF2-40B4-BE49-F238E27FC236}">
                <a16:creationId xmlns:a16="http://schemas.microsoft.com/office/drawing/2014/main" id="{9BDD053B-BBAC-7EBC-6831-6BF2761B11BF}"/>
              </a:ext>
            </a:extLst>
          </p:cNvPr>
          <p:cNvSpPr txBox="1"/>
          <p:nvPr/>
        </p:nvSpPr>
        <p:spPr>
          <a:xfrm>
            <a:off x="7195103" y="5650899"/>
            <a:ext cx="829073" cy="369332"/>
          </a:xfrm>
          <a:prstGeom prst="rect">
            <a:avLst/>
          </a:prstGeom>
          <a:noFill/>
        </p:spPr>
        <p:txBody>
          <a:bodyPr wrap="none" rtlCol="0">
            <a:spAutoFit/>
          </a:bodyPr>
          <a:lstStyle/>
          <a:p>
            <a:r>
              <a:rPr lang="en-US" sz="900" dirty="0"/>
              <a:t>Type Specific</a:t>
            </a:r>
          </a:p>
          <a:p>
            <a:r>
              <a:rPr lang="en-US" sz="900" dirty="0"/>
              <a:t>(Optional)</a:t>
            </a:r>
          </a:p>
        </p:txBody>
      </p:sp>
      <p:sp>
        <p:nvSpPr>
          <p:cNvPr id="3" name="Rectangle 2">
            <a:extLst>
              <a:ext uri="{FF2B5EF4-FFF2-40B4-BE49-F238E27FC236}">
                <a16:creationId xmlns:a16="http://schemas.microsoft.com/office/drawing/2014/main" id="{9378361C-E2E1-F631-56F5-BA3DF9D00DA7}"/>
              </a:ext>
            </a:extLst>
          </p:cNvPr>
          <p:cNvSpPr/>
          <p:nvPr/>
        </p:nvSpPr>
        <p:spPr bwMode="auto">
          <a:xfrm>
            <a:off x="7223885" y="5673186"/>
            <a:ext cx="1190563" cy="307914"/>
          </a:xfrm>
          <a:prstGeom prst="rect">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sp>
        <p:nvSpPr>
          <p:cNvPr id="15" name="TextBox 14">
            <a:extLst>
              <a:ext uri="{FF2B5EF4-FFF2-40B4-BE49-F238E27FC236}">
                <a16:creationId xmlns:a16="http://schemas.microsoft.com/office/drawing/2014/main" id="{06858D44-4982-1A17-1B44-F92640BF5898}"/>
              </a:ext>
            </a:extLst>
          </p:cNvPr>
          <p:cNvSpPr txBox="1"/>
          <p:nvPr/>
        </p:nvSpPr>
        <p:spPr>
          <a:xfrm>
            <a:off x="5321546" y="5674835"/>
            <a:ext cx="675185" cy="369332"/>
          </a:xfrm>
          <a:prstGeom prst="rect">
            <a:avLst/>
          </a:prstGeom>
          <a:noFill/>
        </p:spPr>
        <p:txBody>
          <a:bodyPr wrap="none" rtlCol="0">
            <a:spAutoFit/>
          </a:bodyPr>
          <a:lstStyle/>
          <a:p>
            <a:r>
              <a:rPr lang="en-US" sz="900" dirty="0"/>
              <a:t>Type Spec</a:t>
            </a:r>
          </a:p>
          <a:p>
            <a:r>
              <a:rPr lang="en-US" sz="900" dirty="0"/>
              <a:t>Flag</a:t>
            </a:r>
          </a:p>
        </p:txBody>
      </p:sp>
      <p:sp>
        <p:nvSpPr>
          <p:cNvPr id="20" name="Rectangle 19">
            <a:extLst>
              <a:ext uri="{FF2B5EF4-FFF2-40B4-BE49-F238E27FC236}">
                <a16:creationId xmlns:a16="http://schemas.microsoft.com/office/drawing/2014/main" id="{988A94F9-B1AB-C636-C8A6-F12647D76F15}"/>
              </a:ext>
            </a:extLst>
          </p:cNvPr>
          <p:cNvSpPr/>
          <p:nvPr/>
        </p:nvSpPr>
        <p:spPr bwMode="auto">
          <a:xfrm>
            <a:off x="5322335" y="5697122"/>
            <a:ext cx="627095" cy="307914"/>
          </a:xfrm>
          <a:prstGeom prst="rect">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sp>
        <p:nvSpPr>
          <p:cNvPr id="28" name="TextBox 27">
            <a:extLst>
              <a:ext uri="{FF2B5EF4-FFF2-40B4-BE49-F238E27FC236}">
                <a16:creationId xmlns:a16="http://schemas.microsoft.com/office/drawing/2014/main" id="{E29E4BBB-1A09-D910-032E-8B6ACB3F2326}"/>
              </a:ext>
            </a:extLst>
          </p:cNvPr>
          <p:cNvSpPr txBox="1"/>
          <p:nvPr/>
        </p:nvSpPr>
        <p:spPr>
          <a:xfrm>
            <a:off x="3604807" y="6077611"/>
            <a:ext cx="271228" cy="230832"/>
          </a:xfrm>
          <a:prstGeom prst="rect">
            <a:avLst/>
          </a:prstGeom>
          <a:noFill/>
        </p:spPr>
        <p:txBody>
          <a:bodyPr wrap="none" rtlCol="0">
            <a:spAutoFit/>
          </a:bodyPr>
          <a:lstStyle/>
          <a:p>
            <a:r>
              <a:rPr lang="en-US" sz="900" dirty="0"/>
              <a:t>4 </a:t>
            </a:r>
          </a:p>
        </p:txBody>
      </p:sp>
      <p:sp>
        <p:nvSpPr>
          <p:cNvPr id="31" name="TextBox 30">
            <a:extLst>
              <a:ext uri="{FF2B5EF4-FFF2-40B4-BE49-F238E27FC236}">
                <a16:creationId xmlns:a16="http://schemas.microsoft.com/office/drawing/2014/main" id="{A0CC33CC-A1BB-D7A4-3CA8-D860E7BAC459}"/>
              </a:ext>
            </a:extLst>
          </p:cNvPr>
          <p:cNvSpPr txBox="1"/>
          <p:nvPr/>
        </p:nvSpPr>
        <p:spPr>
          <a:xfrm>
            <a:off x="4205299" y="6059163"/>
            <a:ext cx="271228" cy="230832"/>
          </a:xfrm>
          <a:prstGeom prst="rect">
            <a:avLst/>
          </a:prstGeom>
          <a:noFill/>
        </p:spPr>
        <p:txBody>
          <a:bodyPr wrap="none" rtlCol="0">
            <a:spAutoFit/>
          </a:bodyPr>
          <a:lstStyle/>
          <a:p>
            <a:r>
              <a:rPr lang="en-US" sz="900" dirty="0"/>
              <a:t>1 </a:t>
            </a:r>
          </a:p>
        </p:txBody>
      </p:sp>
      <p:sp>
        <p:nvSpPr>
          <p:cNvPr id="32" name="TextBox 31">
            <a:extLst>
              <a:ext uri="{FF2B5EF4-FFF2-40B4-BE49-F238E27FC236}">
                <a16:creationId xmlns:a16="http://schemas.microsoft.com/office/drawing/2014/main" id="{1704E3EF-CAFA-B4F4-6345-E224FCE015BF}"/>
              </a:ext>
            </a:extLst>
          </p:cNvPr>
          <p:cNvSpPr txBox="1"/>
          <p:nvPr/>
        </p:nvSpPr>
        <p:spPr>
          <a:xfrm>
            <a:off x="3255253" y="6072248"/>
            <a:ext cx="351378" cy="230832"/>
          </a:xfrm>
          <a:prstGeom prst="rect">
            <a:avLst/>
          </a:prstGeom>
          <a:noFill/>
        </p:spPr>
        <p:txBody>
          <a:bodyPr wrap="none" rtlCol="0">
            <a:spAutoFit/>
          </a:bodyPr>
          <a:lstStyle/>
          <a:p>
            <a:r>
              <a:rPr lang="en-US" sz="900" dirty="0"/>
              <a:t>bits</a:t>
            </a:r>
          </a:p>
        </p:txBody>
      </p:sp>
      <p:sp>
        <p:nvSpPr>
          <p:cNvPr id="33" name="TextBox 32">
            <a:extLst>
              <a:ext uri="{FF2B5EF4-FFF2-40B4-BE49-F238E27FC236}">
                <a16:creationId xmlns:a16="http://schemas.microsoft.com/office/drawing/2014/main" id="{A809D4EE-D7DC-D9E4-6CE7-E3B4F817A791}"/>
              </a:ext>
            </a:extLst>
          </p:cNvPr>
          <p:cNvSpPr txBox="1"/>
          <p:nvPr/>
        </p:nvSpPr>
        <p:spPr>
          <a:xfrm>
            <a:off x="4936481" y="6071354"/>
            <a:ext cx="271228" cy="230832"/>
          </a:xfrm>
          <a:prstGeom prst="rect">
            <a:avLst/>
          </a:prstGeom>
          <a:noFill/>
        </p:spPr>
        <p:txBody>
          <a:bodyPr wrap="none" rtlCol="0">
            <a:spAutoFit/>
          </a:bodyPr>
          <a:lstStyle/>
          <a:p>
            <a:r>
              <a:rPr lang="en-US" sz="900" dirty="0"/>
              <a:t>1 </a:t>
            </a:r>
          </a:p>
        </p:txBody>
      </p:sp>
      <p:sp>
        <p:nvSpPr>
          <p:cNvPr id="37" name="TextBox 36">
            <a:extLst>
              <a:ext uri="{FF2B5EF4-FFF2-40B4-BE49-F238E27FC236}">
                <a16:creationId xmlns:a16="http://schemas.microsoft.com/office/drawing/2014/main" id="{60C004B1-6416-FE3D-CDC7-E76F2B04B0B2}"/>
              </a:ext>
            </a:extLst>
          </p:cNvPr>
          <p:cNvSpPr txBox="1"/>
          <p:nvPr/>
        </p:nvSpPr>
        <p:spPr>
          <a:xfrm>
            <a:off x="5536973" y="6052906"/>
            <a:ext cx="271228" cy="230832"/>
          </a:xfrm>
          <a:prstGeom prst="rect">
            <a:avLst/>
          </a:prstGeom>
          <a:noFill/>
        </p:spPr>
        <p:txBody>
          <a:bodyPr wrap="none" rtlCol="0">
            <a:spAutoFit/>
          </a:bodyPr>
          <a:lstStyle/>
          <a:p>
            <a:r>
              <a:rPr lang="en-US" sz="900" dirty="0"/>
              <a:t>1 </a:t>
            </a:r>
          </a:p>
        </p:txBody>
      </p:sp>
      <p:sp>
        <p:nvSpPr>
          <p:cNvPr id="38" name="TextBox 37">
            <a:extLst>
              <a:ext uri="{FF2B5EF4-FFF2-40B4-BE49-F238E27FC236}">
                <a16:creationId xmlns:a16="http://schemas.microsoft.com/office/drawing/2014/main" id="{F26EAF3B-A20D-6743-6918-8C3465BF51FC}"/>
              </a:ext>
            </a:extLst>
          </p:cNvPr>
          <p:cNvSpPr txBox="1"/>
          <p:nvPr/>
        </p:nvSpPr>
        <p:spPr>
          <a:xfrm>
            <a:off x="6228057" y="6046999"/>
            <a:ext cx="271228" cy="230832"/>
          </a:xfrm>
          <a:prstGeom prst="rect">
            <a:avLst/>
          </a:prstGeom>
          <a:noFill/>
        </p:spPr>
        <p:txBody>
          <a:bodyPr wrap="none" rtlCol="0">
            <a:spAutoFit/>
          </a:bodyPr>
          <a:lstStyle/>
          <a:p>
            <a:r>
              <a:rPr lang="en-US" sz="900" dirty="0"/>
              <a:t>1 </a:t>
            </a:r>
          </a:p>
        </p:txBody>
      </p:sp>
    </p:spTree>
    <p:extLst>
      <p:ext uri="{BB962C8B-B14F-4D97-AF65-F5344CB8AC3E}">
        <p14:creationId xmlns:p14="http://schemas.microsoft.com/office/powerpoint/2010/main" val="6159803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6F9FC7-E5CC-ADA5-57B6-ACA4BD1121E4}"/>
              </a:ext>
            </a:extLst>
          </p:cNvPr>
          <p:cNvSpPr>
            <a:spLocks noGrp="1"/>
          </p:cNvSpPr>
          <p:nvPr>
            <p:ph idx="1"/>
          </p:nvPr>
        </p:nvSpPr>
        <p:spPr>
          <a:xfrm>
            <a:off x="0" y="1488394"/>
            <a:ext cx="9144000" cy="2977705"/>
          </a:xfrm>
        </p:spPr>
        <p:txBody>
          <a:bodyPr/>
          <a:lstStyle/>
          <a:p>
            <a:r>
              <a:rPr lang="en-US" dirty="0"/>
              <a:t>Without the Response Rate Flag, the reader occupies the medium for tag’s UL frame transmission, based on the minimal date rate and the length of the responding frame.</a:t>
            </a:r>
          </a:p>
          <a:p>
            <a:pPr lvl="1"/>
            <a:r>
              <a:rPr lang="en-US" dirty="0"/>
              <a:t>With the Response Rate Flag, the accurate medium time is allocated to the UL frame transmission.</a:t>
            </a:r>
          </a:p>
          <a:p>
            <a:r>
              <a:rPr lang="en-US" dirty="0"/>
              <a:t>Another difficulty is that there is no date rate indication in 11bp uplink PHY header.</a:t>
            </a:r>
          </a:p>
          <a:p>
            <a:pPr lvl="1"/>
            <a:r>
              <a:rPr lang="en-US" sz="2000" dirty="0"/>
              <a:t>Without the Response Rate Flag, the PHY header for backscatter use case needs to be updated in order to support the multiple data rates. </a:t>
            </a:r>
          </a:p>
          <a:p>
            <a:r>
              <a:rPr lang="en-US" dirty="0"/>
              <a:t>The tag’s implementation is simplified.</a:t>
            </a:r>
          </a:p>
          <a:p>
            <a:pPr marL="0" indent="0">
              <a:buNone/>
            </a:pPr>
            <a:endParaRPr lang="en-US" dirty="0"/>
          </a:p>
          <a:p>
            <a:pPr marL="0" indent="0">
              <a:buNone/>
            </a:pPr>
            <a:br>
              <a:rPr lang="en-US" dirty="0"/>
            </a:br>
            <a:endParaRPr lang="en-US" dirty="0"/>
          </a:p>
        </p:txBody>
      </p:sp>
      <p:sp>
        <p:nvSpPr>
          <p:cNvPr id="4" name="Slide Number Placeholder 3">
            <a:extLst>
              <a:ext uri="{FF2B5EF4-FFF2-40B4-BE49-F238E27FC236}">
                <a16:creationId xmlns:a16="http://schemas.microsoft.com/office/drawing/2014/main" id="{9B674A1C-3B04-31F5-F9F4-9CC70B7D65F7}"/>
              </a:ext>
            </a:extLst>
          </p:cNvPr>
          <p:cNvSpPr>
            <a:spLocks noGrp="1"/>
          </p:cNvSpPr>
          <p:nvPr>
            <p:ph type="sldNum" sz="quarter" idx="12"/>
          </p:nvPr>
        </p:nvSpPr>
        <p:spPr/>
        <p:txBody>
          <a:bodyPr/>
          <a:lstStyle/>
          <a:p>
            <a:pPr>
              <a:defRPr/>
            </a:pPr>
            <a:r>
              <a:rPr lang="en-US"/>
              <a:t>Slide </a:t>
            </a:r>
            <a:fld id="{C1789BC7-C074-42CC-ADF8-5107DF6BD1C1}" type="slidenum">
              <a:rPr lang="en-US" smtClean="0"/>
              <a:pPr>
                <a:defRPr/>
              </a:pPr>
              <a:t>3</a:t>
            </a:fld>
            <a:endParaRPr lang="en-US"/>
          </a:p>
        </p:txBody>
      </p:sp>
      <p:sp>
        <p:nvSpPr>
          <p:cNvPr id="5" name="Footer Placeholder 4">
            <a:extLst>
              <a:ext uri="{FF2B5EF4-FFF2-40B4-BE49-F238E27FC236}">
                <a16:creationId xmlns:a16="http://schemas.microsoft.com/office/drawing/2014/main" id="{DC3B560E-3246-E9C1-F0DC-E22FFEA6BD28}"/>
              </a:ext>
            </a:extLst>
          </p:cNvPr>
          <p:cNvSpPr>
            <a:spLocks noGrp="1"/>
          </p:cNvSpPr>
          <p:nvPr>
            <p:ph type="ftr" sz="quarter" idx="3"/>
          </p:nvPr>
        </p:nvSpPr>
        <p:spPr>
          <a:xfrm>
            <a:off x="7471517" y="6475413"/>
            <a:ext cx="1072409" cy="184666"/>
          </a:xfrm>
        </p:spPr>
        <p:txBody>
          <a:bodyPr/>
          <a:lstStyle/>
          <a:p>
            <a:pPr>
              <a:defRPr/>
            </a:pPr>
            <a:r>
              <a:rPr lang="en-US" altLang="ko-KR" dirty="0"/>
              <a:t>Liwen Chu, NXP</a:t>
            </a:r>
          </a:p>
        </p:txBody>
      </p:sp>
      <p:sp>
        <p:nvSpPr>
          <p:cNvPr id="6" name="Date Placeholder 5">
            <a:extLst>
              <a:ext uri="{FF2B5EF4-FFF2-40B4-BE49-F238E27FC236}">
                <a16:creationId xmlns:a16="http://schemas.microsoft.com/office/drawing/2014/main" id="{6FBEB7B9-A62E-BA12-DF71-5DE61448571D}"/>
              </a:ext>
            </a:extLst>
          </p:cNvPr>
          <p:cNvSpPr>
            <a:spLocks noGrp="1"/>
          </p:cNvSpPr>
          <p:nvPr>
            <p:ph type="dt" sz="half" idx="2"/>
          </p:nvPr>
        </p:nvSpPr>
        <p:spPr>
          <a:xfrm>
            <a:off x="696913" y="332601"/>
            <a:ext cx="1051570" cy="276999"/>
          </a:xfrm>
        </p:spPr>
        <p:txBody>
          <a:bodyPr/>
          <a:lstStyle/>
          <a:p>
            <a:pPr>
              <a:defRPr/>
            </a:pPr>
            <a:r>
              <a:rPr lang="en-US" dirty="0"/>
              <a:t>08/10/2025</a:t>
            </a:r>
          </a:p>
        </p:txBody>
      </p:sp>
      <p:sp>
        <p:nvSpPr>
          <p:cNvPr id="8" name="Title 7">
            <a:extLst>
              <a:ext uri="{FF2B5EF4-FFF2-40B4-BE49-F238E27FC236}">
                <a16:creationId xmlns:a16="http://schemas.microsoft.com/office/drawing/2014/main" id="{C7DC2908-61A7-8178-2866-99D0389C66CF}"/>
              </a:ext>
            </a:extLst>
          </p:cNvPr>
          <p:cNvSpPr>
            <a:spLocks noGrp="1"/>
          </p:cNvSpPr>
          <p:nvPr>
            <p:ph type="title"/>
          </p:nvPr>
        </p:nvSpPr>
        <p:spPr>
          <a:xfrm>
            <a:off x="0" y="729844"/>
            <a:ext cx="9144000" cy="609600"/>
          </a:xfrm>
        </p:spPr>
        <p:txBody>
          <a:bodyPr/>
          <a:lstStyle/>
          <a:p>
            <a:r>
              <a:rPr lang="en-US" dirty="0"/>
              <a:t>Response Rate Flag for Backscatter Tag</a:t>
            </a:r>
          </a:p>
        </p:txBody>
      </p:sp>
      <p:sp>
        <p:nvSpPr>
          <p:cNvPr id="29" name="Rectangle 28">
            <a:extLst>
              <a:ext uri="{FF2B5EF4-FFF2-40B4-BE49-F238E27FC236}">
                <a16:creationId xmlns:a16="http://schemas.microsoft.com/office/drawing/2014/main" id="{F9FE9504-0ABC-633D-FAB6-D08FD2C687A6}"/>
              </a:ext>
            </a:extLst>
          </p:cNvPr>
          <p:cNvSpPr/>
          <p:nvPr/>
        </p:nvSpPr>
        <p:spPr bwMode="auto">
          <a:xfrm>
            <a:off x="4849810" y="5058098"/>
            <a:ext cx="838200" cy="307914"/>
          </a:xfrm>
          <a:prstGeom prst="rect">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sp>
        <p:nvSpPr>
          <p:cNvPr id="30" name="TextBox 29">
            <a:extLst>
              <a:ext uri="{FF2B5EF4-FFF2-40B4-BE49-F238E27FC236}">
                <a16:creationId xmlns:a16="http://schemas.microsoft.com/office/drawing/2014/main" id="{5DBDD841-18F9-65DA-581F-AADA56312B4C}"/>
              </a:ext>
            </a:extLst>
          </p:cNvPr>
          <p:cNvSpPr txBox="1"/>
          <p:nvPr/>
        </p:nvSpPr>
        <p:spPr>
          <a:xfrm>
            <a:off x="4846113" y="5096639"/>
            <a:ext cx="841897" cy="230832"/>
          </a:xfrm>
          <a:prstGeom prst="rect">
            <a:avLst/>
          </a:prstGeom>
          <a:noFill/>
        </p:spPr>
        <p:txBody>
          <a:bodyPr wrap="none" rtlCol="0">
            <a:spAutoFit/>
          </a:bodyPr>
          <a:lstStyle/>
          <a:p>
            <a:r>
              <a:rPr lang="en-US" sz="900" dirty="0"/>
              <a:t>Frame Header</a:t>
            </a:r>
          </a:p>
        </p:txBody>
      </p:sp>
      <p:sp>
        <p:nvSpPr>
          <p:cNvPr id="31" name="Rectangle 30">
            <a:extLst>
              <a:ext uri="{FF2B5EF4-FFF2-40B4-BE49-F238E27FC236}">
                <a16:creationId xmlns:a16="http://schemas.microsoft.com/office/drawing/2014/main" id="{0ED4E698-5B22-6EB0-E8C5-1830E2B0F406}"/>
              </a:ext>
            </a:extLst>
          </p:cNvPr>
          <p:cNvSpPr/>
          <p:nvPr/>
        </p:nvSpPr>
        <p:spPr bwMode="auto">
          <a:xfrm>
            <a:off x="5689598" y="5053840"/>
            <a:ext cx="838200" cy="307914"/>
          </a:xfrm>
          <a:prstGeom prst="rect">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sp>
        <p:nvSpPr>
          <p:cNvPr id="32" name="TextBox 31">
            <a:extLst>
              <a:ext uri="{FF2B5EF4-FFF2-40B4-BE49-F238E27FC236}">
                <a16:creationId xmlns:a16="http://schemas.microsoft.com/office/drawing/2014/main" id="{14268B5D-7B29-3DEA-EDD2-17E67A232FEE}"/>
              </a:ext>
            </a:extLst>
          </p:cNvPr>
          <p:cNvSpPr txBox="1"/>
          <p:nvPr/>
        </p:nvSpPr>
        <p:spPr>
          <a:xfrm>
            <a:off x="5715000" y="5023131"/>
            <a:ext cx="787395" cy="369332"/>
          </a:xfrm>
          <a:prstGeom prst="rect">
            <a:avLst/>
          </a:prstGeom>
          <a:noFill/>
        </p:spPr>
        <p:txBody>
          <a:bodyPr wrap="none" rtlCol="0">
            <a:spAutoFit/>
          </a:bodyPr>
          <a:lstStyle/>
          <a:p>
            <a:r>
              <a:rPr lang="en-US" sz="900" dirty="0"/>
              <a:t>Frame Body </a:t>
            </a:r>
          </a:p>
          <a:p>
            <a:r>
              <a:rPr lang="en-US" sz="900" dirty="0"/>
              <a:t>(Optional)</a:t>
            </a:r>
          </a:p>
        </p:txBody>
      </p:sp>
      <p:sp>
        <p:nvSpPr>
          <p:cNvPr id="33" name="Rectangle 32">
            <a:extLst>
              <a:ext uri="{FF2B5EF4-FFF2-40B4-BE49-F238E27FC236}">
                <a16:creationId xmlns:a16="http://schemas.microsoft.com/office/drawing/2014/main" id="{1F841173-C9F5-F8B8-DA65-712F7869B79F}"/>
              </a:ext>
            </a:extLst>
          </p:cNvPr>
          <p:cNvSpPr/>
          <p:nvPr/>
        </p:nvSpPr>
        <p:spPr bwMode="auto">
          <a:xfrm>
            <a:off x="6525689" y="5053840"/>
            <a:ext cx="456135" cy="307914"/>
          </a:xfrm>
          <a:prstGeom prst="rect">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sp>
        <p:nvSpPr>
          <p:cNvPr id="34" name="TextBox 33">
            <a:extLst>
              <a:ext uri="{FF2B5EF4-FFF2-40B4-BE49-F238E27FC236}">
                <a16:creationId xmlns:a16="http://schemas.microsoft.com/office/drawing/2014/main" id="{AA82A3BC-CF31-6730-25EE-D26A47ABB639}"/>
              </a:ext>
            </a:extLst>
          </p:cNvPr>
          <p:cNvSpPr txBox="1"/>
          <p:nvPr/>
        </p:nvSpPr>
        <p:spPr>
          <a:xfrm>
            <a:off x="6521992" y="5092381"/>
            <a:ext cx="389850" cy="230832"/>
          </a:xfrm>
          <a:prstGeom prst="rect">
            <a:avLst/>
          </a:prstGeom>
          <a:noFill/>
        </p:spPr>
        <p:txBody>
          <a:bodyPr wrap="none" rtlCol="0">
            <a:spAutoFit/>
          </a:bodyPr>
          <a:lstStyle/>
          <a:p>
            <a:r>
              <a:rPr lang="en-US" sz="900" dirty="0"/>
              <a:t>FCS</a:t>
            </a:r>
          </a:p>
        </p:txBody>
      </p:sp>
      <p:sp>
        <p:nvSpPr>
          <p:cNvPr id="35" name="Rectangle 34">
            <a:extLst>
              <a:ext uri="{FF2B5EF4-FFF2-40B4-BE49-F238E27FC236}">
                <a16:creationId xmlns:a16="http://schemas.microsoft.com/office/drawing/2014/main" id="{34CF06D0-253A-DB9F-0681-1BDD3697B91E}"/>
              </a:ext>
            </a:extLst>
          </p:cNvPr>
          <p:cNvSpPr/>
          <p:nvPr/>
        </p:nvSpPr>
        <p:spPr bwMode="auto">
          <a:xfrm>
            <a:off x="3419669" y="5685751"/>
            <a:ext cx="633440" cy="307914"/>
          </a:xfrm>
          <a:prstGeom prst="rect">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sp>
        <p:nvSpPr>
          <p:cNvPr id="36" name="TextBox 35">
            <a:extLst>
              <a:ext uri="{FF2B5EF4-FFF2-40B4-BE49-F238E27FC236}">
                <a16:creationId xmlns:a16="http://schemas.microsoft.com/office/drawing/2014/main" id="{2D93CB3A-455D-712D-A272-76419AC3106E}"/>
              </a:ext>
            </a:extLst>
          </p:cNvPr>
          <p:cNvSpPr txBox="1"/>
          <p:nvPr/>
        </p:nvSpPr>
        <p:spPr>
          <a:xfrm>
            <a:off x="3544635" y="5655042"/>
            <a:ext cx="508473" cy="369332"/>
          </a:xfrm>
          <a:prstGeom prst="rect">
            <a:avLst/>
          </a:prstGeom>
          <a:noFill/>
        </p:spPr>
        <p:txBody>
          <a:bodyPr wrap="none" rtlCol="0">
            <a:spAutoFit/>
          </a:bodyPr>
          <a:lstStyle/>
          <a:p>
            <a:r>
              <a:rPr lang="en-US" sz="900" dirty="0"/>
              <a:t>Frame </a:t>
            </a:r>
          </a:p>
          <a:p>
            <a:r>
              <a:rPr lang="en-US" sz="900" dirty="0"/>
              <a:t>Type</a:t>
            </a:r>
          </a:p>
        </p:txBody>
      </p:sp>
      <p:sp>
        <p:nvSpPr>
          <p:cNvPr id="37" name="Rectangle 36">
            <a:extLst>
              <a:ext uri="{FF2B5EF4-FFF2-40B4-BE49-F238E27FC236}">
                <a16:creationId xmlns:a16="http://schemas.microsoft.com/office/drawing/2014/main" id="{5E2EEF32-27D2-A906-0F89-DB678B522101}"/>
              </a:ext>
            </a:extLst>
          </p:cNvPr>
          <p:cNvSpPr/>
          <p:nvPr/>
        </p:nvSpPr>
        <p:spPr bwMode="auto">
          <a:xfrm>
            <a:off x="4061031" y="5690009"/>
            <a:ext cx="627095" cy="307914"/>
          </a:xfrm>
          <a:prstGeom prst="rect">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sp>
        <p:nvSpPr>
          <p:cNvPr id="38" name="TextBox 37">
            <a:extLst>
              <a:ext uri="{FF2B5EF4-FFF2-40B4-BE49-F238E27FC236}">
                <a16:creationId xmlns:a16="http://schemas.microsoft.com/office/drawing/2014/main" id="{4B7E435B-18FC-5E05-0E44-A5326D165D92}"/>
              </a:ext>
            </a:extLst>
          </p:cNvPr>
          <p:cNvSpPr txBox="1"/>
          <p:nvPr/>
        </p:nvSpPr>
        <p:spPr>
          <a:xfrm>
            <a:off x="4061031" y="5679639"/>
            <a:ext cx="659155" cy="369332"/>
          </a:xfrm>
          <a:prstGeom prst="rect">
            <a:avLst/>
          </a:prstGeom>
          <a:noFill/>
        </p:spPr>
        <p:txBody>
          <a:bodyPr wrap="none" rtlCol="0">
            <a:spAutoFit/>
          </a:bodyPr>
          <a:lstStyle/>
          <a:p>
            <a:r>
              <a:rPr lang="en-US" sz="900" dirty="0"/>
              <a:t>Protection</a:t>
            </a:r>
          </a:p>
          <a:p>
            <a:r>
              <a:rPr lang="en-US" sz="900" dirty="0"/>
              <a:t>Indication</a:t>
            </a:r>
          </a:p>
        </p:txBody>
      </p:sp>
      <p:sp>
        <p:nvSpPr>
          <p:cNvPr id="39" name="TextBox 38">
            <a:extLst>
              <a:ext uri="{FF2B5EF4-FFF2-40B4-BE49-F238E27FC236}">
                <a16:creationId xmlns:a16="http://schemas.microsoft.com/office/drawing/2014/main" id="{C9F8CAA1-03A9-8C3A-E87D-8B071FAACD66}"/>
              </a:ext>
            </a:extLst>
          </p:cNvPr>
          <p:cNvSpPr txBox="1"/>
          <p:nvPr/>
        </p:nvSpPr>
        <p:spPr>
          <a:xfrm>
            <a:off x="4695260" y="5663464"/>
            <a:ext cx="540533" cy="230832"/>
          </a:xfrm>
          <a:prstGeom prst="rect">
            <a:avLst/>
          </a:prstGeom>
          <a:noFill/>
        </p:spPr>
        <p:txBody>
          <a:bodyPr wrap="none" rtlCol="0">
            <a:spAutoFit/>
          </a:bodyPr>
          <a:lstStyle/>
          <a:p>
            <a:r>
              <a:rPr lang="en-US" sz="900" dirty="0"/>
              <a:t>ID Flag</a:t>
            </a:r>
          </a:p>
        </p:txBody>
      </p:sp>
      <p:sp>
        <p:nvSpPr>
          <p:cNvPr id="40" name="Rectangle 39">
            <a:extLst>
              <a:ext uri="{FF2B5EF4-FFF2-40B4-BE49-F238E27FC236}">
                <a16:creationId xmlns:a16="http://schemas.microsoft.com/office/drawing/2014/main" id="{2055C76E-42CB-BC45-DCC4-5531EA6139CC}"/>
              </a:ext>
            </a:extLst>
          </p:cNvPr>
          <p:cNvSpPr/>
          <p:nvPr/>
        </p:nvSpPr>
        <p:spPr bwMode="auto">
          <a:xfrm>
            <a:off x="4696049" y="5685751"/>
            <a:ext cx="627095" cy="307914"/>
          </a:xfrm>
          <a:prstGeom prst="rect">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sp>
        <p:nvSpPr>
          <p:cNvPr id="41" name="TextBox 40">
            <a:extLst>
              <a:ext uri="{FF2B5EF4-FFF2-40B4-BE49-F238E27FC236}">
                <a16:creationId xmlns:a16="http://schemas.microsoft.com/office/drawing/2014/main" id="{5910BE33-1C78-93D2-B8E9-18281DAC2EBB}"/>
              </a:ext>
            </a:extLst>
          </p:cNvPr>
          <p:cNvSpPr txBox="1"/>
          <p:nvPr/>
        </p:nvSpPr>
        <p:spPr>
          <a:xfrm>
            <a:off x="5940497" y="5666203"/>
            <a:ext cx="396262" cy="369332"/>
          </a:xfrm>
          <a:prstGeom prst="rect">
            <a:avLst/>
          </a:prstGeom>
          <a:noFill/>
        </p:spPr>
        <p:txBody>
          <a:bodyPr wrap="none" rtlCol="0">
            <a:spAutoFit/>
          </a:bodyPr>
          <a:lstStyle/>
          <a:p>
            <a:r>
              <a:rPr lang="en-US" sz="900" dirty="0"/>
              <a:t>UL </a:t>
            </a:r>
          </a:p>
          <a:p>
            <a:r>
              <a:rPr lang="en-US" sz="900" dirty="0"/>
              <a:t>Rate</a:t>
            </a:r>
          </a:p>
        </p:txBody>
      </p:sp>
      <p:sp>
        <p:nvSpPr>
          <p:cNvPr id="42" name="Rectangle 41">
            <a:extLst>
              <a:ext uri="{FF2B5EF4-FFF2-40B4-BE49-F238E27FC236}">
                <a16:creationId xmlns:a16="http://schemas.microsoft.com/office/drawing/2014/main" id="{CA2B215A-7087-BBBF-6B97-0403CC775EDA}"/>
              </a:ext>
            </a:extLst>
          </p:cNvPr>
          <p:cNvSpPr/>
          <p:nvPr/>
        </p:nvSpPr>
        <p:spPr bwMode="auto">
          <a:xfrm>
            <a:off x="5941286" y="5688490"/>
            <a:ext cx="627095" cy="307914"/>
          </a:xfrm>
          <a:prstGeom prst="rect">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cxnSp>
        <p:nvCxnSpPr>
          <p:cNvPr id="43" name="Straight Connector 42">
            <a:extLst>
              <a:ext uri="{FF2B5EF4-FFF2-40B4-BE49-F238E27FC236}">
                <a16:creationId xmlns:a16="http://schemas.microsoft.com/office/drawing/2014/main" id="{69DEEED8-86FF-4F83-C3FB-DD4C6EBF3AE3}"/>
              </a:ext>
            </a:extLst>
          </p:cNvPr>
          <p:cNvCxnSpPr>
            <a:cxnSpLocks/>
          </p:cNvCxnSpPr>
          <p:nvPr/>
        </p:nvCxnSpPr>
        <p:spPr bwMode="auto">
          <a:xfrm flipH="1">
            <a:off x="3429001" y="5368751"/>
            <a:ext cx="1417112" cy="294676"/>
          </a:xfrm>
          <a:prstGeom prst="line">
            <a:avLst/>
          </a:prstGeom>
          <a:ln>
            <a:headEnd type="none" w="sm" len="sm"/>
            <a:tailEnd type="none" w="sm" len="sm"/>
          </a:ln>
        </p:spPr>
        <p:style>
          <a:lnRef idx="1">
            <a:schemeClr val="dk1"/>
          </a:lnRef>
          <a:fillRef idx="0">
            <a:schemeClr val="dk1"/>
          </a:fillRef>
          <a:effectRef idx="0">
            <a:schemeClr val="dk1"/>
          </a:effectRef>
          <a:fontRef idx="minor">
            <a:schemeClr val="tx1"/>
          </a:fontRef>
        </p:style>
      </p:cxnSp>
      <p:cxnSp>
        <p:nvCxnSpPr>
          <p:cNvPr id="44" name="Straight Connector 43">
            <a:extLst>
              <a:ext uri="{FF2B5EF4-FFF2-40B4-BE49-F238E27FC236}">
                <a16:creationId xmlns:a16="http://schemas.microsoft.com/office/drawing/2014/main" id="{EEBA9DB8-3EEE-BD2B-7736-20407BC0BA1A}"/>
              </a:ext>
            </a:extLst>
          </p:cNvPr>
          <p:cNvCxnSpPr>
            <a:cxnSpLocks/>
          </p:cNvCxnSpPr>
          <p:nvPr/>
        </p:nvCxnSpPr>
        <p:spPr bwMode="auto">
          <a:xfrm>
            <a:off x="5692808" y="5374696"/>
            <a:ext cx="2693647" cy="298490"/>
          </a:xfrm>
          <a:prstGeom prst="line">
            <a:avLst/>
          </a:prstGeom>
          <a:ln>
            <a:headEnd type="none" w="sm" len="sm"/>
            <a:tailEnd type="none" w="sm" len="sm"/>
          </a:ln>
        </p:spPr>
        <p:style>
          <a:lnRef idx="1">
            <a:schemeClr val="dk1"/>
          </a:lnRef>
          <a:fillRef idx="0">
            <a:schemeClr val="dk1"/>
          </a:fillRef>
          <a:effectRef idx="0">
            <a:schemeClr val="dk1"/>
          </a:effectRef>
          <a:fontRef idx="minor">
            <a:schemeClr val="tx1"/>
          </a:fontRef>
        </p:style>
      </p:cxnSp>
      <p:sp>
        <p:nvSpPr>
          <p:cNvPr id="45" name="TextBox 44">
            <a:extLst>
              <a:ext uri="{FF2B5EF4-FFF2-40B4-BE49-F238E27FC236}">
                <a16:creationId xmlns:a16="http://schemas.microsoft.com/office/drawing/2014/main" id="{AFBAA40C-3F01-32F0-6CF9-854C577D2747}"/>
              </a:ext>
            </a:extLst>
          </p:cNvPr>
          <p:cNvSpPr txBox="1"/>
          <p:nvPr/>
        </p:nvSpPr>
        <p:spPr>
          <a:xfrm>
            <a:off x="6582649" y="5663427"/>
            <a:ext cx="710451" cy="369332"/>
          </a:xfrm>
          <a:prstGeom prst="rect">
            <a:avLst/>
          </a:prstGeom>
          <a:noFill/>
        </p:spPr>
        <p:txBody>
          <a:bodyPr wrap="none" rtlCol="0">
            <a:spAutoFit/>
          </a:bodyPr>
          <a:lstStyle/>
          <a:p>
            <a:r>
              <a:rPr lang="en-US" sz="900" dirty="0"/>
              <a:t>RA/TA ID </a:t>
            </a:r>
          </a:p>
          <a:p>
            <a:r>
              <a:rPr lang="en-US" sz="900" dirty="0"/>
              <a:t>(Optional)</a:t>
            </a:r>
          </a:p>
        </p:txBody>
      </p:sp>
      <p:sp>
        <p:nvSpPr>
          <p:cNvPr id="46" name="Rectangle 45">
            <a:extLst>
              <a:ext uri="{FF2B5EF4-FFF2-40B4-BE49-F238E27FC236}">
                <a16:creationId xmlns:a16="http://schemas.microsoft.com/office/drawing/2014/main" id="{1FB61A08-ADD7-3D48-C367-8AB177F9ADCA}"/>
              </a:ext>
            </a:extLst>
          </p:cNvPr>
          <p:cNvSpPr/>
          <p:nvPr/>
        </p:nvSpPr>
        <p:spPr bwMode="auto">
          <a:xfrm>
            <a:off x="6583438" y="5685714"/>
            <a:ext cx="627095" cy="307914"/>
          </a:xfrm>
          <a:prstGeom prst="rect">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sp>
        <p:nvSpPr>
          <p:cNvPr id="47" name="Right Brace 46">
            <a:extLst>
              <a:ext uri="{FF2B5EF4-FFF2-40B4-BE49-F238E27FC236}">
                <a16:creationId xmlns:a16="http://schemas.microsoft.com/office/drawing/2014/main" id="{DC4E0ED1-B220-2C63-2A68-D3F54F466067}"/>
              </a:ext>
            </a:extLst>
          </p:cNvPr>
          <p:cNvSpPr/>
          <p:nvPr/>
        </p:nvSpPr>
        <p:spPr bwMode="auto">
          <a:xfrm rot="16200000">
            <a:off x="4933500" y="4032656"/>
            <a:ext cx="129164" cy="3093776"/>
          </a:xfrm>
          <a:prstGeom prst="rightBrace">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sp>
        <p:nvSpPr>
          <p:cNvPr id="48" name="TextBox 47">
            <a:extLst>
              <a:ext uri="{FF2B5EF4-FFF2-40B4-BE49-F238E27FC236}">
                <a16:creationId xmlns:a16="http://schemas.microsoft.com/office/drawing/2014/main" id="{7ECD32A3-5BFB-A658-71F7-959B3B2F5892}"/>
              </a:ext>
            </a:extLst>
          </p:cNvPr>
          <p:cNvSpPr txBox="1"/>
          <p:nvPr/>
        </p:nvSpPr>
        <p:spPr>
          <a:xfrm>
            <a:off x="4720186" y="5357920"/>
            <a:ext cx="861133" cy="230832"/>
          </a:xfrm>
          <a:prstGeom prst="rect">
            <a:avLst/>
          </a:prstGeom>
          <a:noFill/>
        </p:spPr>
        <p:txBody>
          <a:bodyPr wrap="none" rtlCol="0">
            <a:spAutoFit/>
          </a:bodyPr>
          <a:lstStyle/>
          <a:p>
            <a:r>
              <a:rPr lang="en-US" sz="900" dirty="0"/>
              <a:t>Frame Control</a:t>
            </a:r>
          </a:p>
        </p:txBody>
      </p:sp>
      <p:sp>
        <p:nvSpPr>
          <p:cNvPr id="49" name="TextBox 48">
            <a:extLst>
              <a:ext uri="{FF2B5EF4-FFF2-40B4-BE49-F238E27FC236}">
                <a16:creationId xmlns:a16="http://schemas.microsoft.com/office/drawing/2014/main" id="{60984CA8-A706-8772-8467-17628FAB5356}"/>
              </a:ext>
            </a:extLst>
          </p:cNvPr>
          <p:cNvSpPr txBox="1"/>
          <p:nvPr/>
        </p:nvSpPr>
        <p:spPr>
          <a:xfrm>
            <a:off x="7195103" y="5650899"/>
            <a:ext cx="829073" cy="369332"/>
          </a:xfrm>
          <a:prstGeom prst="rect">
            <a:avLst/>
          </a:prstGeom>
          <a:noFill/>
        </p:spPr>
        <p:txBody>
          <a:bodyPr wrap="none" rtlCol="0">
            <a:spAutoFit/>
          </a:bodyPr>
          <a:lstStyle/>
          <a:p>
            <a:r>
              <a:rPr lang="en-US" sz="900" dirty="0"/>
              <a:t>Type Specific</a:t>
            </a:r>
          </a:p>
          <a:p>
            <a:r>
              <a:rPr lang="en-US" sz="900" dirty="0"/>
              <a:t>(Optional)</a:t>
            </a:r>
          </a:p>
        </p:txBody>
      </p:sp>
      <p:sp>
        <p:nvSpPr>
          <p:cNvPr id="50" name="Rectangle 49">
            <a:extLst>
              <a:ext uri="{FF2B5EF4-FFF2-40B4-BE49-F238E27FC236}">
                <a16:creationId xmlns:a16="http://schemas.microsoft.com/office/drawing/2014/main" id="{32FEBC05-5C91-3C59-AB12-7B4D0AFFB79C}"/>
              </a:ext>
            </a:extLst>
          </p:cNvPr>
          <p:cNvSpPr/>
          <p:nvPr/>
        </p:nvSpPr>
        <p:spPr bwMode="auto">
          <a:xfrm>
            <a:off x="7223885" y="5673186"/>
            <a:ext cx="1190563" cy="307914"/>
          </a:xfrm>
          <a:prstGeom prst="rect">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sp>
        <p:nvSpPr>
          <p:cNvPr id="51" name="TextBox 50">
            <a:extLst>
              <a:ext uri="{FF2B5EF4-FFF2-40B4-BE49-F238E27FC236}">
                <a16:creationId xmlns:a16="http://schemas.microsoft.com/office/drawing/2014/main" id="{AEC0CAF0-AFA1-9A37-3617-9100E50AC270}"/>
              </a:ext>
            </a:extLst>
          </p:cNvPr>
          <p:cNvSpPr txBox="1"/>
          <p:nvPr/>
        </p:nvSpPr>
        <p:spPr>
          <a:xfrm>
            <a:off x="5321546" y="5674835"/>
            <a:ext cx="675185" cy="369332"/>
          </a:xfrm>
          <a:prstGeom prst="rect">
            <a:avLst/>
          </a:prstGeom>
          <a:noFill/>
        </p:spPr>
        <p:txBody>
          <a:bodyPr wrap="none" rtlCol="0">
            <a:spAutoFit/>
          </a:bodyPr>
          <a:lstStyle/>
          <a:p>
            <a:r>
              <a:rPr lang="en-US" sz="900" dirty="0"/>
              <a:t>Type Spec</a:t>
            </a:r>
          </a:p>
          <a:p>
            <a:r>
              <a:rPr lang="en-US" sz="900" dirty="0"/>
              <a:t>Flag</a:t>
            </a:r>
          </a:p>
        </p:txBody>
      </p:sp>
      <p:sp>
        <p:nvSpPr>
          <p:cNvPr id="52" name="Rectangle 51">
            <a:extLst>
              <a:ext uri="{FF2B5EF4-FFF2-40B4-BE49-F238E27FC236}">
                <a16:creationId xmlns:a16="http://schemas.microsoft.com/office/drawing/2014/main" id="{DC0A6E03-CF4D-AC93-447F-EDDE920A6387}"/>
              </a:ext>
            </a:extLst>
          </p:cNvPr>
          <p:cNvSpPr/>
          <p:nvPr/>
        </p:nvSpPr>
        <p:spPr bwMode="auto">
          <a:xfrm>
            <a:off x="5322335" y="5697122"/>
            <a:ext cx="627095" cy="307914"/>
          </a:xfrm>
          <a:prstGeom prst="rect">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spTree>
    <p:extLst>
      <p:ext uri="{BB962C8B-B14F-4D97-AF65-F5344CB8AC3E}">
        <p14:creationId xmlns:p14="http://schemas.microsoft.com/office/powerpoint/2010/main" val="4336789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B674A1C-3B04-31F5-F9F4-9CC70B7D65F7}"/>
              </a:ext>
            </a:extLst>
          </p:cNvPr>
          <p:cNvSpPr>
            <a:spLocks noGrp="1"/>
          </p:cNvSpPr>
          <p:nvPr>
            <p:ph type="sldNum" sz="quarter" idx="12"/>
          </p:nvPr>
        </p:nvSpPr>
        <p:spPr/>
        <p:txBody>
          <a:bodyPr/>
          <a:lstStyle/>
          <a:p>
            <a:pPr>
              <a:defRPr/>
            </a:pPr>
            <a:r>
              <a:rPr lang="en-US"/>
              <a:t>Slide </a:t>
            </a:r>
            <a:fld id="{C1789BC7-C074-42CC-ADF8-5107DF6BD1C1}" type="slidenum">
              <a:rPr lang="en-US" smtClean="0"/>
              <a:pPr>
                <a:defRPr/>
              </a:pPr>
              <a:t>4</a:t>
            </a:fld>
            <a:endParaRPr lang="en-US"/>
          </a:p>
        </p:txBody>
      </p:sp>
      <p:sp>
        <p:nvSpPr>
          <p:cNvPr id="5" name="Footer Placeholder 4">
            <a:extLst>
              <a:ext uri="{FF2B5EF4-FFF2-40B4-BE49-F238E27FC236}">
                <a16:creationId xmlns:a16="http://schemas.microsoft.com/office/drawing/2014/main" id="{DC3B560E-3246-E9C1-F0DC-E22FFEA6BD28}"/>
              </a:ext>
            </a:extLst>
          </p:cNvPr>
          <p:cNvSpPr>
            <a:spLocks noGrp="1"/>
          </p:cNvSpPr>
          <p:nvPr>
            <p:ph type="ftr" sz="quarter" idx="3"/>
          </p:nvPr>
        </p:nvSpPr>
        <p:spPr>
          <a:xfrm>
            <a:off x="7397722" y="6477000"/>
            <a:ext cx="1072409" cy="184666"/>
          </a:xfrm>
        </p:spPr>
        <p:txBody>
          <a:bodyPr/>
          <a:lstStyle/>
          <a:p>
            <a:pPr>
              <a:defRPr/>
            </a:pPr>
            <a:r>
              <a:rPr lang="en-US" altLang="ko-KR" dirty="0"/>
              <a:t>Liwen Chu, NXP</a:t>
            </a:r>
          </a:p>
        </p:txBody>
      </p:sp>
      <p:sp>
        <p:nvSpPr>
          <p:cNvPr id="6" name="Date Placeholder 5">
            <a:extLst>
              <a:ext uri="{FF2B5EF4-FFF2-40B4-BE49-F238E27FC236}">
                <a16:creationId xmlns:a16="http://schemas.microsoft.com/office/drawing/2014/main" id="{6FBEB7B9-A62E-BA12-DF71-5DE61448571D}"/>
              </a:ext>
            </a:extLst>
          </p:cNvPr>
          <p:cNvSpPr>
            <a:spLocks noGrp="1"/>
          </p:cNvSpPr>
          <p:nvPr>
            <p:ph type="dt" sz="half" idx="2"/>
          </p:nvPr>
        </p:nvSpPr>
        <p:spPr>
          <a:xfrm>
            <a:off x="696913" y="332601"/>
            <a:ext cx="1051570" cy="276999"/>
          </a:xfrm>
        </p:spPr>
        <p:txBody>
          <a:bodyPr/>
          <a:lstStyle/>
          <a:p>
            <a:pPr>
              <a:defRPr/>
            </a:pPr>
            <a:r>
              <a:rPr lang="en-US" dirty="0"/>
              <a:t>08/10/2025</a:t>
            </a:r>
          </a:p>
        </p:txBody>
      </p:sp>
      <p:sp>
        <p:nvSpPr>
          <p:cNvPr id="8" name="Title 7">
            <a:extLst>
              <a:ext uri="{FF2B5EF4-FFF2-40B4-BE49-F238E27FC236}">
                <a16:creationId xmlns:a16="http://schemas.microsoft.com/office/drawing/2014/main" id="{C7DC2908-61A7-8178-2866-99D0389C66CF}"/>
              </a:ext>
            </a:extLst>
          </p:cNvPr>
          <p:cNvSpPr>
            <a:spLocks noGrp="1"/>
          </p:cNvSpPr>
          <p:nvPr>
            <p:ph type="title"/>
          </p:nvPr>
        </p:nvSpPr>
        <p:spPr>
          <a:xfrm>
            <a:off x="0" y="474300"/>
            <a:ext cx="9144000" cy="973500"/>
          </a:xfrm>
        </p:spPr>
        <p:txBody>
          <a:bodyPr/>
          <a:lstStyle/>
          <a:p>
            <a:r>
              <a:rPr lang="en-US" dirty="0"/>
              <a:t>Tag’s ID</a:t>
            </a:r>
          </a:p>
        </p:txBody>
      </p:sp>
      <p:sp>
        <p:nvSpPr>
          <p:cNvPr id="34" name="Content Placeholder 2">
            <a:extLst>
              <a:ext uri="{FF2B5EF4-FFF2-40B4-BE49-F238E27FC236}">
                <a16:creationId xmlns:a16="http://schemas.microsoft.com/office/drawing/2014/main" id="{E709A05A-26DE-0173-8F9B-99422A88AB21}"/>
              </a:ext>
            </a:extLst>
          </p:cNvPr>
          <p:cNvSpPr>
            <a:spLocks noGrp="1"/>
          </p:cNvSpPr>
          <p:nvPr>
            <p:ph idx="1"/>
          </p:nvPr>
        </p:nvSpPr>
        <p:spPr>
          <a:xfrm>
            <a:off x="0" y="1324987"/>
            <a:ext cx="9144000" cy="4771013"/>
          </a:xfrm>
        </p:spPr>
        <p:txBody>
          <a:bodyPr/>
          <a:lstStyle/>
          <a:p>
            <a:r>
              <a:rPr lang="en-US" dirty="0"/>
              <a:t>Why RFID uses RN16 as tag’s identifier.</a:t>
            </a:r>
          </a:p>
          <a:p>
            <a:pPr lvl="1"/>
            <a:r>
              <a:rPr lang="en-US" sz="2000" dirty="0"/>
              <a:t>RFID occupies the medium one time for the information exchanges.</a:t>
            </a:r>
          </a:p>
          <a:p>
            <a:pPr lvl="1"/>
            <a:r>
              <a:rPr lang="en-US" sz="2000" dirty="0"/>
              <a:t>No TXOP limit exists.</a:t>
            </a:r>
          </a:p>
          <a:p>
            <a:r>
              <a:rPr lang="en-US" dirty="0"/>
              <a:t>11bp restriction:</a:t>
            </a:r>
          </a:p>
          <a:p>
            <a:pPr lvl="1"/>
            <a:r>
              <a:rPr lang="en-US" sz="2000" dirty="0"/>
              <a:t>TXOP limit exists.</a:t>
            </a:r>
          </a:p>
          <a:p>
            <a:pPr lvl="2"/>
            <a:r>
              <a:rPr lang="en-US" sz="2000" dirty="0"/>
              <a:t>One medium occupancy can’t finish the information exchanges between a reader and a tag.</a:t>
            </a:r>
          </a:p>
          <a:p>
            <a:pPr lvl="2"/>
            <a:r>
              <a:rPr lang="en-US" sz="2000" dirty="0"/>
              <a:t>The tag can’t maintain 16-bit RN16 across TXOPs. </a:t>
            </a:r>
          </a:p>
          <a:p>
            <a:r>
              <a:rPr lang="en-US" dirty="0"/>
              <a:t>Why CRC16 of EPC can address the issue:</a:t>
            </a:r>
          </a:p>
          <a:p>
            <a:pPr lvl="1"/>
            <a:r>
              <a:rPr lang="en-US" sz="2000" dirty="0"/>
              <a:t>EPC acquiring is the mandatory first step for the additional information exchange.</a:t>
            </a:r>
          </a:p>
          <a:p>
            <a:pPr lvl="1"/>
            <a:r>
              <a:rPr lang="en-US" sz="2000" dirty="0"/>
              <a:t>Once the EPC of a tag is acquired by a reader, both the reader and the tag know the CRC16 of the tag’s EPC.</a:t>
            </a:r>
          </a:p>
          <a:p>
            <a:pPr lvl="3"/>
            <a:endParaRPr lang="en-US" dirty="0"/>
          </a:p>
        </p:txBody>
      </p:sp>
    </p:spTree>
    <p:extLst>
      <p:ext uri="{BB962C8B-B14F-4D97-AF65-F5344CB8AC3E}">
        <p14:creationId xmlns:p14="http://schemas.microsoft.com/office/powerpoint/2010/main" val="36833846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B674A1C-3B04-31F5-F9F4-9CC70B7D65F7}"/>
              </a:ext>
            </a:extLst>
          </p:cNvPr>
          <p:cNvSpPr>
            <a:spLocks noGrp="1"/>
          </p:cNvSpPr>
          <p:nvPr>
            <p:ph type="sldNum" sz="quarter" idx="12"/>
          </p:nvPr>
        </p:nvSpPr>
        <p:spPr/>
        <p:txBody>
          <a:bodyPr/>
          <a:lstStyle/>
          <a:p>
            <a:pPr>
              <a:defRPr/>
            </a:pPr>
            <a:r>
              <a:rPr lang="en-US"/>
              <a:t>Slide </a:t>
            </a:r>
            <a:fld id="{C1789BC7-C074-42CC-ADF8-5107DF6BD1C1}" type="slidenum">
              <a:rPr lang="en-US" smtClean="0"/>
              <a:pPr>
                <a:defRPr/>
              </a:pPr>
              <a:t>5</a:t>
            </a:fld>
            <a:endParaRPr lang="en-US"/>
          </a:p>
        </p:txBody>
      </p:sp>
      <p:sp>
        <p:nvSpPr>
          <p:cNvPr id="5" name="Footer Placeholder 4">
            <a:extLst>
              <a:ext uri="{FF2B5EF4-FFF2-40B4-BE49-F238E27FC236}">
                <a16:creationId xmlns:a16="http://schemas.microsoft.com/office/drawing/2014/main" id="{DC3B560E-3246-E9C1-F0DC-E22FFEA6BD28}"/>
              </a:ext>
            </a:extLst>
          </p:cNvPr>
          <p:cNvSpPr>
            <a:spLocks noGrp="1"/>
          </p:cNvSpPr>
          <p:nvPr>
            <p:ph type="ftr" sz="quarter" idx="3"/>
          </p:nvPr>
        </p:nvSpPr>
        <p:spPr>
          <a:xfrm>
            <a:off x="7397722" y="6477000"/>
            <a:ext cx="1072409" cy="184666"/>
          </a:xfrm>
        </p:spPr>
        <p:txBody>
          <a:bodyPr/>
          <a:lstStyle/>
          <a:p>
            <a:pPr>
              <a:defRPr/>
            </a:pPr>
            <a:r>
              <a:rPr lang="en-US" altLang="ko-KR" dirty="0"/>
              <a:t>Liwen Chu, NXP</a:t>
            </a:r>
          </a:p>
        </p:txBody>
      </p:sp>
      <p:sp>
        <p:nvSpPr>
          <p:cNvPr id="6" name="Date Placeholder 5">
            <a:extLst>
              <a:ext uri="{FF2B5EF4-FFF2-40B4-BE49-F238E27FC236}">
                <a16:creationId xmlns:a16="http://schemas.microsoft.com/office/drawing/2014/main" id="{6FBEB7B9-A62E-BA12-DF71-5DE61448571D}"/>
              </a:ext>
            </a:extLst>
          </p:cNvPr>
          <p:cNvSpPr>
            <a:spLocks noGrp="1"/>
          </p:cNvSpPr>
          <p:nvPr>
            <p:ph type="dt" sz="half" idx="2"/>
          </p:nvPr>
        </p:nvSpPr>
        <p:spPr>
          <a:xfrm>
            <a:off x="696913" y="332601"/>
            <a:ext cx="1051570" cy="276999"/>
          </a:xfrm>
        </p:spPr>
        <p:txBody>
          <a:bodyPr/>
          <a:lstStyle/>
          <a:p>
            <a:pPr>
              <a:defRPr/>
            </a:pPr>
            <a:r>
              <a:rPr lang="en-US" dirty="0"/>
              <a:t>08/10/2025</a:t>
            </a:r>
          </a:p>
        </p:txBody>
      </p:sp>
      <p:sp>
        <p:nvSpPr>
          <p:cNvPr id="8" name="Title 7">
            <a:extLst>
              <a:ext uri="{FF2B5EF4-FFF2-40B4-BE49-F238E27FC236}">
                <a16:creationId xmlns:a16="http://schemas.microsoft.com/office/drawing/2014/main" id="{C7DC2908-61A7-8178-2866-99D0389C66CF}"/>
              </a:ext>
            </a:extLst>
          </p:cNvPr>
          <p:cNvSpPr>
            <a:spLocks noGrp="1"/>
          </p:cNvSpPr>
          <p:nvPr>
            <p:ph type="title"/>
          </p:nvPr>
        </p:nvSpPr>
        <p:spPr>
          <a:xfrm>
            <a:off x="0" y="474300"/>
            <a:ext cx="9144000" cy="973500"/>
          </a:xfrm>
        </p:spPr>
        <p:txBody>
          <a:bodyPr/>
          <a:lstStyle/>
          <a:p>
            <a:r>
              <a:rPr lang="en-US" dirty="0"/>
              <a:t>AP’s (Reader’s) ID</a:t>
            </a:r>
          </a:p>
        </p:txBody>
      </p:sp>
      <p:sp>
        <p:nvSpPr>
          <p:cNvPr id="34" name="Content Placeholder 2">
            <a:extLst>
              <a:ext uri="{FF2B5EF4-FFF2-40B4-BE49-F238E27FC236}">
                <a16:creationId xmlns:a16="http://schemas.microsoft.com/office/drawing/2014/main" id="{E709A05A-26DE-0173-8F9B-99422A88AB21}"/>
              </a:ext>
            </a:extLst>
          </p:cNvPr>
          <p:cNvSpPr>
            <a:spLocks noGrp="1"/>
          </p:cNvSpPr>
          <p:nvPr>
            <p:ph idx="1"/>
          </p:nvPr>
        </p:nvSpPr>
        <p:spPr>
          <a:xfrm>
            <a:off x="0" y="1324987"/>
            <a:ext cx="9144000" cy="4771013"/>
          </a:xfrm>
        </p:spPr>
        <p:txBody>
          <a:bodyPr/>
          <a:lstStyle/>
          <a:p>
            <a:r>
              <a:rPr lang="en-US" sz="2000" dirty="0"/>
              <a:t>Observation:</a:t>
            </a:r>
          </a:p>
          <a:p>
            <a:pPr lvl="1"/>
            <a:r>
              <a:rPr lang="en-US" dirty="0"/>
              <a:t>For backscatter use case, the frame exchange with a tag is always solicited by the AP.</a:t>
            </a:r>
          </a:p>
          <a:p>
            <a:pPr lvl="1"/>
            <a:r>
              <a:rPr lang="en-US" dirty="0"/>
              <a:t>A tag has no capability to store the AP’s ID under the information exchange through multiple TXOPs.</a:t>
            </a:r>
          </a:p>
          <a:p>
            <a:pPr lvl="1"/>
            <a:r>
              <a:rPr lang="en-US" dirty="0"/>
              <a:t>There is no reader’s ID in RFID commands.</a:t>
            </a:r>
          </a:p>
          <a:p>
            <a:r>
              <a:rPr lang="en-US" dirty="0"/>
              <a:t>Option 1:</a:t>
            </a:r>
          </a:p>
          <a:p>
            <a:pPr lvl="1"/>
            <a:r>
              <a:rPr lang="en-US" dirty="0"/>
              <a:t>There is no AP’s ID in the frames for backscatter use case.</a:t>
            </a:r>
          </a:p>
          <a:p>
            <a:r>
              <a:rPr lang="en-US" dirty="0"/>
              <a:t>Option 2:</a:t>
            </a:r>
          </a:p>
          <a:p>
            <a:pPr lvl="1"/>
            <a:r>
              <a:rPr lang="en-US" dirty="0"/>
              <a:t>For backscatter use case, the AP’s ID in the frames can be ignored by a tag.</a:t>
            </a:r>
          </a:p>
        </p:txBody>
      </p:sp>
    </p:spTree>
    <p:extLst>
      <p:ext uri="{BB962C8B-B14F-4D97-AF65-F5344CB8AC3E}">
        <p14:creationId xmlns:p14="http://schemas.microsoft.com/office/powerpoint/2010/main" val="36988735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B674A1C-3B04-31F5-F9F4-9CC70B7D65F7}"/>
              </a:ext>
            </a:extLst>
          </p:cNvPr>
          <p:cNvSpPr>
            <a:spLocks noGrp="1"/>
          </p:cNvSpPr>
          <p:nvPr>
            <p:ph type="sldNum" sz="quarter" idx="12"/>
          </p:nvPr>
        </p:nvSpPr>
        <p:spPr/>
        <p:txBody>
          <a:bodyPr/>
          <a:lstStyle/>
          <a:p>
            <a:pPr>
              <a:defRPr/>
            </a:pPr>
            <a:r>
              <a:rPr lang="en-US" dirty="0"/>
              <a:t>Slide </a:t>
            </a:r>
            <a:fld id="{C1789BC7-C074-42CC-ADF8-5107DF6BD1C1}" type="slidenum">
              <a:rPr lang="en-US" smtClean="0"/>
              <a:pPr>
                <a:defRPr/>
              </a:pPr>
              <a:t>6</a:t>
            </a:fld>
            <a:endParaRPr lang="en-US" dirty="0"/>
          </a:p>
        </p:txBody>
      </p:sp>
      <p:sp>
        <p:nvSpPr>
          <p:cNvPr id="5" name="Footer Placeholder 4">
            <a:extLst>
              <a:ext uri="{FF2B5EF4-FFF2-40B4-BE49-F238E27FC236}">
                <a16:creationId xmlns:a16="http://schemas.microsoft.com/office/drawing/2014/main" id="{DC3B560E-3246-E9C1-F0DC-E22FFEA6BD28}"/>
              </a:ext>
            </a:extLst>
          </p:cNvPr>
          <p:cNvSpPr>
            <a:spLocks noGrp="1"/>
          </p:cNvSpPr>
          <p:nvPr>
            <p:ph type="ftr" sz="quarter" idx="3"/>
          </p:nvPr>
        </p:nvSpPr>
        <p:spPr>
          <a:xfrm>
            <a:off x="7397722" y="6477000"/>
            <a:ext cx="1072409" cy="184666"/>
          </a:xfrm>
        </p:spPr>
        <p:txBody>
          <a:bodyPr/>
          <a:lstStyle/>
          <a:p>
            <a:pPr>
              <a:defRPr/>
            </a:pPr>
            <a:r>
              <a:rPr lang="en-US" altLang="ko-KR" dirty="0"/>
              <a:t>Liwen Chu, NXP</a:t>
            </a:r>
          </a:p>
        </p:txBody>
      </p:sp>
      <p:sp>
        <p:nvSpPr>
          <p:cNvPr id="6" name="Date Placeholder 5">
            <a:extLst>
              <a:ext uri="{FF2B5EF4-FFF2-40B4-BE49-F238E27FC236}">
                <a16:creationId xmlns:a16="http://schemas.microsoft.com/office/drawing/2014/main" id="{6FBEB7B9-A62E-BA12-DF71-5DE61448571D}"/>
              </a:ext>
            </a:extLst>
          </p:cNvPr>
          <p:cNvSpPr>
            <a:spLocks noGrp="1"/>
          </p:cNvSpPr>
          <p:nvPr>
            <p:ph type="dt" sz="half" idx="2"/>
          </p:nvPr>
        </p:nvSpPr>
        <p:spPr>
          <a:xfrm>
            <a:off x="696913" y="332601"/>
            <a:ext cx="1051570" cy="276999"/>
          </a:xfrm>
        </p:spPr>
        <p:txBody>
          <a:bodyPr/>
          <a:lstStyle/>
          <a:p>
            <a:pPr>
              <a:defRPr/>
            </a:pPr>
            <a:r>
              <a:rPr lang="en-US" dirty="0"/>
              <a:t>08/10/2025</a:t>
            </a:r>
          </a:p>
        </p:txBody>
      </p:sp>
      <p:sp>
        <p:nvSpPr>
          <p:cNvPr id="8" name="Title 7">
            <a:extLst>
              <a:ext uri="{FF2B5EF4-FFF2-40B4-BE49-F238E27FC236}">
                <a16:creationId xmlns:a16="http://schemas.microsoft.com/office/drawing/2014/main" id="{C7DC2908-61A7-8178-2866-99D0389C66CF}"/>
              </a:ext>
            </a:extLst>
          </p:cNvPr>
          <p:cNvSpPr>
            <a:spLocks noGrp="1"/>
          </p:cNvSpPr>
          <p:nvPr>
            <p:ph type="title"/>
          </p:nvPr>
        </p:nvSpPr>
        <p:spPr>
          <a:xfrm>
            <a:off x="-3077" y="528826"/>
            <a:ext cx="9144000" cy="609600"/>
          </a:xfrm>
        </p:spPr>
        <p:txBody>
          <a:bodyPr/>
          <a:lstStyle/>
          <a:p>
            <a:r>
              <a:rPr lang="en-US" dirty="0"/>
              <a:t>Length Further Discussion</a:t>
            </a:r>
          </a:p>
        </p:txBody>
      </p:sp>
      <p:sp>
        <p:nvSpPr>
          <p:cNvPr id="7" name="Rectangle 6">
            <a:extLst>
              <a:ext uri="{FF2B5EF4-FFF2-40B4-BE49-F238E27FC236}">
                <a16:creationId xmlns:a16="http://schemas.microsoft.com/office/drawing/2014/main" id="{21ACFA12-9A13-9D06-317E-18760C4E7E14}"/>
              </a:ext>
            </a:extLst>
          </p:cNvPr>
          <p:cNvSpPr/>
          <p:nvPr/>
        </p:nvSpPr>
        <p:spPr bwMode="auto">
          <a:xfrm>
            <a:off x="1816925" y="3969137"/>
            <a:ext cx="838200" cy="307914"/>
          </a:xfrm>
          <a:prstGeom prst="rect">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sp>
        <p:nvSpPr>
          <p:cNvPr id="9" name="TextBox 8">
            <a:extLst>
              <a:ext uri="{FF2B5EF4-FFF2-40B4-BE49-F238E27FC236}">
                <a16:creationId xmlns:a16="http://schemas.microsoft.com/office/drawing/2014/main" id="{BAD13E9B-8111-AAB5-B1A2-8BA288532CB5}"/>
              </a:ext>
            </a:extLst>
          </p:cNvPr>
          <p:cNvSpPr txBox="1"/>
          <p:nvPr/>
        </p:nvSpPr>
        <p:spPr>
          <a:xfrm>
            <a:off x="1813228" y="4007678"/>
            <a:ext cx="841897" cy="230832"/>
          </a:xfrm>
          <a:prstGeom prst="rect">
            <a:avLst/>
          </a:prstGeom>
          <a:noFill/>
        </p:spPr>
        <p:txBody>
          <a:bodyPr wrap="none" rtlCol="0">
            <a:spAutoFit/>
          </a:bodyPr>
          <a:lstStyle/>
          <a:p>
            <a:r>
              <a:rPr lang="en-US" sz="900" dirty="0"/>
              <a:t>Frame Header</a:t>
            </a:r>
          </a:p>
        </p:txBody>
      </p:sp>
      <p:sp>
        <p:nvSpPr>
          <p:cNvPr id="10" name="Rectangle 9">
            <a:extLst>
              <a:ext uri="{FF2B5EF4-FFF2-40B4-BE49-F238E27FC236}">
                <a16:creationId xmlns:a16="http://schemas.microsoft.com/office/drawing/2014/main" id="{3EFA1965-4C7C-E4AA-03AF-E877294403D6}"/>
              </a:ext>
            </a:extLst>
          </p:cNvPr>
          <p:cNvSpPr/>
          <p:nvPr/>
        </p:nvSpPr>
        <p:spPr bwMode="auto">
          <a:xfrm>
            <a:off x="2656713" y="3964879"/>
            <a:ext cx="838200" cy="307914"/>
          </a:xfrm>
          <a:prstGeom prst="rect">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sp>
        <p:nvSpPr>
          <p:cNvPr id="11" name="TextBox 10">
            <a:extLst>
              <a:ext uri="{FF2B5EF4-FFF2-40B4-BE49-F238E27FC236}">
                <a16:creationId xmlns:a16="http://schemas.microsoft.com/office/drawing/2014/main" id="{42CAF715-5E93-7146-2F94-6CA4228F55D2}"/>
              </a:ext>
            </a:extLst>
          </p:cNvPr>
          <p:cNvSpPr txBox="1"/>
          <p:nvPr/>
        </p:nvSpPr>
        <p:spPr>
          <a:xfrm>
            <a:off x="2682115" y="3934170"/>
            <a:ext cx="787395" cy="369332"/>
          </a:xfrm>
          <a:prstGeom prst="rect">
            <a:avLst/>
          </a:prstGeom>
          <a:noFill/>
        </p:spPr>
        <p:txBody>
          <a:bodyPr wrap="none" rtlCol="0">
            <a:spAutoFit/>
          </a:bodyPr>
          <a:lstStyle/>
          <a:p>
            <a:r>
              <a:rPr lang="en-US" sz="900" dirty="0"/>
              <a:t>Frame Body </a:t>
            </a:r>
          </a:p>
          <a:p>
            <a:r>
              <a:rPr lang="en-US" sz="900" dirty="0"/>
              <a:t>(Optional)</a:t>
            </a:r>
          </a:p>
        </p:txBody>
      </p:sp>
      <p:sp>
        <p:nvSpPr>
          <p:cNvPr id="12" name="Rectangle 11">
            <a:extLst>
              <a:ext uri="{FF2B5EF4-FFF2-40B4-BE49-F238E27FC236}">
                <a16:creationId xmlns:a16="http://schemas.microsoft.com/office/drawing/2014/main" id="{D740B042-4648-A303-84DC-01887951BA6B}"/>
              </a:ext>
            </a:extLst>
          </p:cNvPr>
          <p:cNvSpPr/>
          <p:nvPr/>
        </p:nvSpPr>
        <p:spPr bwMode="auto">
          <a:xfrm>
            <a:off x="3492804" y="3964879"/>
            <a:ext cx="456135" cy="307914"/>
          </a:xfrm>
          <a:prstGeom prst="rect">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sp>
        <p:nvSpPr>
          <p:cNvPr id="13" name="TextBox 12">
            <a:extLst>
              <a:ext uri="{FF2B5EF4-FFF2-40B4-BE49-F238E27FC236}">
                <a16:creationId xmlns:a16="http://schemas.microsoft.com/office/drawing/2014/main" id="{DD161B43-A3C0-84AE-1059-15530080BCB0}"/>
              </a:ext>
            </a:extLst>
          </p:cNvPr>
          <p:cNvSpPr txBox="1"/>
          <p:nvPr/>
        </p:nvSpPr>
        <p:spPr>
          <a:xfrm>
            <a:off x="3489107" y="4003420"/>
            <a:ext cx="389850" cy="230832"/>
          </a:xfrm>
          <a:prstGeom prst="rect">
            <a:avLst/>
          </a:prstGeom>
          <a:noFill/>
        </p:spPr>
        <p:txBody>
          <a:bodyPr wrap="none" rtlCol="0">
            <a:spAutoFit/>
          </a:bodyPr>
          <a:lstStyle/>
          <a:p>
            <a:r>
              <a:rPr lang="en-US" sz="900" dirty="0"/>
              <a:t>FCS</a:t>
            </a:r>
          </a:p>
        </p:txBody>
      </p:sp>
      <p:sp>
        <p:nvSpPr>
          <p:cNvPr id="16" name="Rectangle 15">
            <a:extLst>
              <a:ext uri="{FF2B5EF4-FFF2-40B4-BE49-F238E27FC236}">
                <a16:creationId xmlns:a16="http://schemas.microsoft.com/office/drawing/2014/main" id="{EEA60823-B8AE-BD02-F2DA-85E9AC4D4E78}"/>
              </a:ext>
            </a:extLst>
          </p:cNvPr>
          <p:cNvSpPr/>
          <p:nvPr/>
        </p:nvSpPr>
        <p:spPr bwMode="auto">
          <a:xfrm>
            <a:off x="386784" y="4596790"/>
            <a:ext cx="633440" cy="307914"/>
          </a:xfrm>
          <a:prstGeom prst="rect">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sp>
        <p:nvSpPr>
          <p:cNvPr id="17" name="TextBox 16">
            <a:extLst>
              <a:ext uri="{FF2B5EF4-FFF2-40B4-BE49-F238E27FC236}">
                <a16:creationId xmlns:a16="http://schemas.microsoft.com/office/drawing/2014/main" id="{C9A0A66E-1FE7-44C5-1084-B327627607D7}"/>
              </a:ext>
            </a:extLst>
          </p:cNvPr>
          <p:cNvSpPr txBox="1"/>
          <p:nvPr/>
        </p:nvSpPr>
        <p:spPr>
          <a:xfrm>
            <a:off x="511750" y="4566081"/>
            <a:ext cx="508473" cy="369332"/>
          </a:xfrm>
          <a:prstGeom prst="rect">
            <a:avLst/>
          </a:prstGeom>
          <a:noFill/>
        </p:spPr>
        <p:txBody>
          <a:bodyPr wrap="none" rtlCol="0">
            <a:spAutoFit/>
          </a:bodyPr>
          <a:lstStyle/>
          <a:p>
            <a:r>
              <a:rPr lang="en-US" sz="900" dirty="0"/>
              <a:t>Frame </a:t>
            </a:r>
          </a:p>
          <a:p>
            <a:r>
              <a:rPr lang="en-US" sz="900" dirty="0"/>
              <a:t>Type</a:t>
            </a:r>
          </a:p>
        </p:txBody>
      </p:sp>
      <p:sp>
        <p:nvSpPr>
          <p:cNvPr id="18" name="Rectangle 17">
            <a:extLst>
              <a:ext uri="{FF2B5EF4-FFF2-40B4-BE49-F238E27FC236}">
                <a16:creationId xmlns:a16="http://schemas.microsoft.com/office/drawing/2014/main" id="{F9875C89-F595-8801-E7F8-F7978EFEE22F}"/>
              </a:ext>
            </a:extLst>
          </p:cNvPr>
          <p:cNvSpPr/>
          <p:nvPr/>
        </p:nvSpPr>
        <p:spPr bwMode="auto">
          <a:xfrm>
            <a:off x="1028146" y="4601048"/>
            <a:ext cx="627095" cy="307914"/>
          </a:xfrm>
          <a:prstGeom prst="rect">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sp>
        <p:nvSpPr>
          <p:cNvPr id="19" name="TextBox 18">
            <a:extLst>
              <a:ext uri="{FF2B5EF4-FFF2-40B4-BE49-F238E27FC236}">
                <a16:creationId xmlns:a16="http://schemas.microsoft.com/office/drawing/2014/main" id="{0C8AC6E4-6081-8C4A-0DB6-EEEC38E54573}"/>
              </a:ext>
            </a:extLst>
          </p:cNvPr>
          <p:cNvSpPr txBox="1"/>
          <p:nvPr/>
        </p:nvSpPr>
        <p:spPr>
          <a:xfrm>
            <a:off x="1028146" y="4590678"/>
            <a:ext cx="659155" cy="369332"/>
          </a:xfrm>
          <a:prstGeom prst="rect">
            <a:avLst/>
          </a:prstGeom>
          <a:noFill/>
        </p:spPr>
        <p:txBody>
          <a:bodyPr wrap="none" rtlCol="0">
            <a:spAutoFit/>
          </a:bodyPr>
          <a:lstStyle/>
          <a:p>
            <a:r>
              <a:rPr lang="en-US" sz="900" dirty="0"/>
              <a:t>Protection</a:t>
            </a:r>
          </a:p>
          <a:p>
            <a:r>
              <a:rPr lang="en-US" sz="900" dirty="0"/>
              <a:t>Indication</a:t>
            </a:r>
          </a:p>
        </p:txBody>
      </p:sp>
      <p:sp>
        <p:nvSpPr>
          <p:cNvPr id="21" name="TextBox 20">
            <a:extLst>
              <a:ext uri="{FF2B5EF4-FFF2-40B4-BE49-F238E27FC236}">
                <a16:creationId xmlns:a16="http://schemas.microsoft.com/office/drawing/2014/main" id="{C5307B23-26B5-25CE-92F1-F7B62874978C}"/>
              </a:ext>
            </a:extLst>
          </p:cNvPr>
          <p:cNvSpPr txBox="1"/>
          <p:nvPr/>
        </p:nvSpPr>
        <p:spPr>
          <a:xfrm>
            <a:off x="1662375" y="4574503"/>
            <a:ext cx="540533" cy="230832"/>
          </a:xfrm>
          <a:prstGeom prst="rect">
            <a:avLst/>
          </a:prstGeom>
          <a:noFill/>
        </p:spPr>
        <p:txBody>
          <a:bodyPr wrap="none" rtlCol="0">
            <a:spAutoFit/>
          </a:bodyPr>
          <a:lstStyle/>
          <a:p>
            <a:r>
              <a:rPr lang="en-US" sz="900" dirty="0"/>
              <a:t>ID Flag</a:t>
            </a:r>
          </a:p>
        </p:txBody>
      </p:sp>
      <p:sp>
        <p:nvSpPr>
          <p:cNvPr id="22" name="Rectangle 21">
            <a:extLst>
              <a:ext uri="{FF2B5EF4-FFF2-40B4-BE49-F238E27FC236}">
                <a16:creationId xmlns:a16="http://schemas.microsoft.com/office/drawing/2014/main" id="{528E53C3-BBE0-37AA-B787-06C6EB652E97}"/>
              </a:ext>
            </a:extLst>
          </p:cNvPr>
          <p:cNvSpPr/>
          <p:nvPr/>
        </p:nvSpPr>
        <p:spPr bwMode="auto">
          <a:xfrm>
            <a:off x="1663164" y="4596790"/>
            <a:ext cx="627095" cy="307914"/>
          </a:xfrm>
          <a:prstGeom prst="rect">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sp>
        <p:nvSpPr>
          <p:cNvPr id="23" name="TextBox 22">
            <a:extLst>
              <a:ext uri="{FF2B5EF4-FFF2-40B4-BE49-F238E27FC236}">
                <a16:creationId xmlns:a16="http://schemas.microsoft.com/office/drawing/2014/main" id="{F9086C41-EFF8-CE14-52CA-F8482CBE8423}"/>
              </a:ext>
            </a:extLst>
          </p:cNvPr>
          <p:cNvSpPr txBox="1"/>
          <p:nvPr/>
        </p:nvSpPr>
        <p:spPr>
          <a:xfrm>
            <a:off x="2907612" y="4577242"/>
            <a:ext cx="579005" cy="230832"/>
          </a:xfrm>
          <a:prstGeom prst="rect">
            <a:avLst/>
          </a:prstGeom>
          <a:noFill/>
        </p:spPr>
        <p:txBody>
          <a:bodyPr wrap="none" rtlCol="0">
            <a:spAutoFit/>
          </a:bodyPr>
          <a:lstStyle/>
          <a:p>
            <a:r>
              <a:rPr lang="en-US" sz="900" dirty="0"/>
              <a:t>UL Rate</a:t>
            </a:r>
          </a:p>
        </p:txBody>
      </p:sp>
      <p:sp>
        <p:nvSpPr>
          <p:cNvPr id="24" name="Rectangle 23">
            <a:extLst>
              <a:ext uri="{FF2B5EF4-FFF2-40B4-BE49-F238E27FC236}">
                <a16:creationId xmlns:a16="http://schemas.microsoft.com/office/drawing/2014/main" id="{E8933DA9-D122-DE76-D32C-9D0BB3078F58}"/>
              </a:ext>
            </a:extLst>
          </p:cNvPr>
          <p:cNvSpPr/>
          <p:nvPr/>
        </p:nvSpPr>
        <p:spPr bwMode="auto">
          <a:xfrm>
            <a:off x="2908401" y="4599529"/>
            <a:ext cx="627095" cy="307914"/>
          </a:xfrm>
          <a:prstGeom prst="rect">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cxnSp>
        <p:nvCxnSpPr>
          <p:cNvPr id="26" name="Straight Connector 25">
            <a:extLst>
              <a:ext uri="{FF2B5EF4-FFF2-40B4-BE49-F238E27FC236}">
                <a16:creationId xmlns:a16="http://schemas.microsoft.com/office/drawing/2014/main" id="{F5830505-4066-1B36-4A2A-EBA3F9C69316}"/>
              </a:ext>
            </a:extLst>
          </p:cNvPr>
          <p:cNvCxnSpPr>
            <a:cxnSpLocks/>
          </p:cNvCxnSpPr>
          <p:nvPr/>
        </p:nvCxnSpPr>
        <p:spPr bwMode="auto">
          <a:xfrm flipH="1">
            <a:off x="396116" y="4279790"/>
            <a:ext cx="1417112" cy="294676"/>
          </a:xfrm>
          <a:prstGeom prst="line">
            <a:avLst/>
          </a:prstGeom>
          <a:ln>
            <a:headEnd type="none" w="sm" len="sm"/>
            <a:tailEnd type="none" w="sm" len="sm"/>
          </a:ln>
        </p:spPr>
        <p:style>
          <a:lnRef idx="1">
            <a:schemeClr val="dk1"/>
          </a:lnRef>
          <a:fillRef idx="0">
            <a:schemeClr val="dk1"/>
          </a:fillRef>
          <a:effectRef idx="0">
            <a:schemeClr val="dk1"/>
          </a:effectRef>
          <a:fontRef idx="minor">
            <a:schemeClr val="tx1"/>
          </a:fontRef>
        </p:style>
      </p:cxnSp>
      <p:cxnSp>
        <p:nvCxnSpPr>
          <p:cNvPr id="27" name="Straight Connector 26">
            <a:extLst>
              <a:ext uri="{FF2B5EF4-FFF2-40B4-BE49-F238E27FC236}">
                <a16:creationId xmlns:a16="http://schemas.microsoft.com/office/drawing/2014/main" id="{35E3DBDC-9DE0-4036-D7E6-B8F8BBA966F5}"/>
              </a:ext>
            </a:extLst>
          </p:cNvPr>
          <p:cNvCxnSpPr>
            <a:cxnSpLocks/>
          </p:cNvCxnSpPr>
          <p:nvPr/>
        </p:nvCxnSpPr>
        <p:spPr bwMode="auto">
          <a:xfrm>
            <a:off x="2659923" y="4285735"/>
            <a:ext cx="2693647" cy="298490"/>
          </a:xfrm>
          <a:prstGeom prst="line">
            <a:avLst/>
          </a:prstGeom>
          <a:ln>
            <a:headEnd type="none" w="sm" len="sm"/>
            <a:tailEnd type="none" w="sm" len="sm"/>
          </a:ln>
        </p:spPr>
        <p:style>
          <a:lnRef idx="1">
            <a:schemeClr val="dk1"/>
          </a:lnRef>
          <a:fillRef idx="0">
            <a:schemeClr val="dk1"/>
          </a:fillRef>
          <a:effectRef idx="0">
            <a:schemeClr val="dk1"/>
          </a:effectRef>
          <a:fontRef idx="minor">
            <a:schemeClr val="tx1"/>
          </a:fontRef>
        </p:style>
      </p:cxnSp>
      <p:sp>
        <p:nvSpPr>
          <p:cNvPr id="29" name="TextBox 28">
            <a:extLst>
              <a:ext uri="{FF2B5EF4-FFF2-40B4-BE49-F238E27FC236}">
                <a16:creationId xmlns:a16="http://schemas.microsoft.com/office/drawing/2014/main" id="{6307B123-495C-8E4B-20F7-17405DBB0DDD}"/>
              </a:ext>
            </a:extLst>
          </p:cNvPr>
          <p:cNvSpPr txBox="1"/>
          <p:nvPr/>
        </p:nvSpPr>
        <p:spPr>
          <a:xfrm>
            <a:off x="3549764" y="4574466"/>
            <a:ext cx="710451" cy="369332"/>
          </a:xfrm>
          <a:prstGeom prst="rect">
            <a:avLst/>
          </a:prstGeom>
          <a:noFill/>
        </p:spPr>
        <p:txBody>
          <a:bodyPr wrap="none" rtlCol="0">
            <a:spAutoFit/>
          </a:bodyPr>
          <a:lstStyle/>
          <a:p>
            <a:r>
              <a:rPr lang="en-US" sz="900" dirty="0"/>
              <a:t>RA/TA ID </a:t>
            </a:r>
          </a:p>
          <a:p>
            <a:r>
              <a:rPr lang="en-US" sz="900" dirty="0"/>
              <a:t>(Optional)</a:t>
            </a:r>
          </a:p>
        </p:txBody>
      </p:sp>
      <p:sp>
        <p:nvSpPr>
          <p:cNvPr id="30" name="Rectangle 29">
            <a:extLst>
              <a:ext uri="{FF2B5EF4-FFF2-40B4-BE49-F238E27FC236}">
                <a16:creationId xmlns:a16="http://schemas.microsoft.com/office/drawing/2014/main" id="{90882FD9-AEBE-7015-E1AD-0F76B84D90B6}"/>
              </a:ext>
            </a:extLst>
          </p:cNvPr>
          <p:cNvSpPr/>
          <p:nvPr/>
        </p:nvSpPr>
        <p:spPr bwMode="auto">
          <a:xfrm>
            <a:off x="3550553" y="4596753"/>
            <a:ext cx="627095" cy="307914"/>
          </a:xfrm>
          <a:prstGeom prst="rect">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sp>
        <p:nvSpPr>
          <p:cNvPr id="34" name="Content Placeholder 2">
            <a:extLst>
              <a:ext uri="{FF2B5EF4-FFF2-40B4-BE49-F238E27FC236}">
                <a16:creationId xmlns:a16="http://schemas.microsoft.com/office/drawing/2014/main" id="{E709A05A-26DE-0173-8F9B-99422A88AB21}"/>
              </a:ext>
            </a:extLst>
          </p:cNvPr>
          <p:cNvSpPr>
            <a:spLocks noGrp="1"/>
          </p:cNvSpPr>
          <p:nvPr>
            <p:ph idx="1"/>
          </p:nvPr>
        </p:nvSpPr>
        <p:spPr>
          <a:xfrm>
            <a:off x="0" y="1038102"/>
            <a:ext cx="9144000" cy="2947863"/>
          </a:xfrm>
        </p:spPr>
        <p:txBody>
          <a:bodyPr/>
          <a:lstStyle/>
          <a:p>
            <a:r>
              <a:rPr lang="en-US" sz="1600" dirty="0"/>
              <a:t>PHY layer needs to know the ending time of PPDU decoding.</a:t>
            </a:r>
          </a:p>
          <a:p>
            <a:pPr lvl="1"/>
            <a:r>
              <a:rPr lang="en-US" sz="1600" dirty="0"/>
              <a:t>There is no Length field in PHY header.</a:t>
            </a:r>
          </a:p>
          <a:p>
            <a:r>
              <a:rPr lang="en-US" sz="1600" dirty="0"/>
              <a:t>PHY PPDU decoding ending assisted by MAC layer</a:t>
            </a:r>
          </a:p>
          <a:p>
            <a:pPr lvl="1"/>
            <a:r>
              <a:rPr lang="en-US" sz="1600" dirty="0"/>
              <a:t>Method 1</a:t>
            </a:r>
          </a:p>
          <a:p>
            <a:pPr lvl="2"/>
            <a:r>
              <a:rPr lang="en-US" dirty="0"/>
              <a:t>MAC’s notification of PPDU decoding ending time</a:t>
            </a:r>
          </a:p>
          <a:p>
            <a:pPr lvl="3"/>
            <a:r>
              <a:rPr lang="en-US" dirty="0"/>
              <a:t>The PHY layer doesn’t need to figure out the frame length.</a:t>
            </a:r>
          </a:p>
          <a:p>
            <a:pPr lvl="1"/>
            <a:r>
              <a:rPr lang="en-US" sz="1600" dirty="0"/>
              <a:t>Method 2:</a:t>
            </a:r>
          </a:p>
          <a:p>
            <a:pPr lvl="2"/>
            <a:r>
              <a:rPr lang="en-US" dirty="0"/>
              <a:t>Frame Length field always exists in the fixed location of any frame, e.g. at the beginning of the frame.</a:t>
            </a:r>
          </a:p>
          <a:p>
            <a:pPr lvl="2"/>
            <a:r>
              <a:rPr lang="en-US" dirty="0"/>
              <a:t>Frame length indication even if the frame has no optional field.</a:t>
            </a:r>
          </a:p>
        </p:txBody>
      </p:sp>
      <p:sp>
        <p:nvSpPr>
          <p:cNvPr id="35" name="Right Brace 34">
            <a:extLst>
              <a:ext uri="{FF2B5EF4-FFF2-40B4-BE49-F238E27FC236}">
                <a16:creationId xmlns:a16="http://schemas.microsoft.com/office/drawing/2014/main" id="{9999A2FB-80EB-83F5-BD0A-21B4743ABE58}"/>
              </a:ext>
            </a:extLst>
          </p:cNvPr>
          <p:cNvSpPr/>
          <p:nvPr/>
        </p:nvSpPr>
        <p:spPr bwMode="auto">
          <a:xfrm rot="16200000">
            <a:off x="1900615" y="2943695"/>
            <a:ext cx="129164" cy="3093776"/>
          </a:xfrm>
          <a:prstGeom prst="rightBrace">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sp>
        <p:nvSpPr>
          <p:cNvPr id="36" name="TextBox 35">
            <a:extLst>
              <a:ext uri="{FF2B5EF4-FFF2-40B4-BE49-F238E27FC236}">
                <a16:creationId xmlns:a16="http://schemas.microsoft.com/office/drawing/2014/main" id="{95AE57D5-8820-04FC-A805-0DA44ECFE8DA}"/>
              </a:ext>
            </a:extLst>
          </p:cNvPr>
          <p:cNvSpPr txBox="1"/>
          <p:nvPr/>
        </p:nvSpPr>
        <p:spPr>
          <a:xfrm>
            <a:off x="1687301" y="4268959"/>
            <a:ext cx="861133" cy="230832"/>
          </a:xfrm>
          <a:prstGeom prst="rect">
            <a:avLst/>
          </a:prstGeom>
          <a:noFill/>
        </p:spPr>
        <p:txBody>
          <a:bodyPr wrap="none" rtlCol="0">
            <a:spAutoFit/>
          </a:bodyPr>
          <a:lstStyle/>
          <a:p>
            <a:r>
              <a:rPr lang="en-US" sz="900" dirty="0"/>
              <a:t>Frame Control</a:t>
            </a:r>
          </a:p>
        </p:txBody>
      </p:sp>
      <p:sp>
        <p:nvSpPr>
          <p:cNvPr id="2" name="TextBox 1">
            <a:extLst>
              <a:ext uri="{FF2B5EF4-FFF2-40B4-BE49-F238E27FC236}">
                <a16:creationId xmlns:a16="http://schemas.microsoft.com/office/drawing/2014/main" id="{9BDD053B-BBAC-7EBC-6831-6BF2761B11BF}"/>
              </a:ext>
            </a:extLst>
          </p:cNvPr>
          <p:cNvSpPr txBox="1"/>
          <p:nvPr/>
        </p:nvSpPr>
        <p:spPr>
          <a:xfrm>
            <a:off x="4162218" y="4561938"/>
            <a:ext cx="829073" cy="369332"/>
          </a:xfrm>
          <a:prstGeom prst="rect">
            <a:avLst/>
          </a:prstGeom>
          <a:noFill/>
        </p:spPr>
        <p:txBody>
          <a:bodyPr wrap="none" rtlCol="0">
            <a:spAutoFit/>
          </a:bodyPr>
          <a:lstStyle/>
          <a:p>
            <a:r>
              <a:rPr lang="en-US" sz="900" dirty="0"/>
              <a:t>Type Specific</a:t>
            </a:r>
          </a:p>
          <a:p>
            <a:r>
              <a:rPr lang="en-US" sz="900" dirty="0"/>
              <a:t>(Optional)</a:t>
            </a:r>
          </a:p>
        </p:txBody>
      </p:sp>
      <p:sp>
        <p:nvSpPr>
          <p:cNvPr id="3" name="Rectangle 2">
            <a:extLst>
              <a:ext uri="{FF2B5EF4-FFF2-40B4-BE49-F238E27FC236}">
                <a16:creationId xmlns:a16="http://schemas.microsoft.com/office/drawing/2014/main" id="{9378361C-E2E1-F631-56F5-BA3DF9D00DA7}"/>
              </a:ext>
            </a:extLst>
          </p:cNvPr>
          <p:cNvSpPr/>
          <p:nvPr/>
        </p:nvSpPr>
        <p:spPr bwMode="auto">
          <a:xfrm>
            <a:off x="4191000" y="4584225"/>
            <a:ext cx="1190563" cy="307914"/>
          </a:xfrm>
          <a:prstGeom prst="rect">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sp>
        <p:nvSpPr>
          <p:cNvPr id="15" name="TextBox 14">
            <a:extLst>
              <a:ext uri="{FF2B5EF4-FFF2-40B4-BE49-F238E27FC236}">
                <a16:creationId xmlns:a16="http://schemas.microsoft.com/office/drawing/2014/main" id="{06858D44-4982-1A17-1B44-F92640BF5898}"/>
              </a:ext>
            </a:extLst>
          </p:cNvPr>
          <p:cNvSpPr txBox="1"/>
          <p:nvPr/>
        </p:nvSpPr>
        <p:spPr>
          <a:xfrm>
            <a:off x="2288661" y="4585874"/>
            <a:ext cx="675185" cy="369332"/>
          </a:xfrm>
          <a:prstGeom prst="rect">
            <a:avLst/>
          </a:prstGeom>
          <a:noFill/>
        </p:spPr>
        <p:txBody>
          <a:bodyPr wrap="none" rtlCol="0">
            <a:spAutoFit/>
          </a:bodyPr>
          <a:lstStyle/>
          <a:p>
            <a:r>
              <a:rPr lang="en-US" sz="900" dirty="0"/>
              <a:t>Type Spec</a:t>
            </a:r>
          </a:p>
          <a:p>
            <a:r>
              <a:rPr lang="en-US" sz="900" dirty="0"/>
              <a:t>Flag</a:t>
            </a:r>
          </a:p>
        </p:txBody>
      </p:sp>
      <p:sp>
        <p:nvSpPr>
          <p:cNvPr id="20" name="Rectangle 19">
            <a:extLst>
              <a:ext uri="{FF2B5EF4-FFF2-40B4-BE49-F238E27FC236}">
                <a16:creationId xmlns:a16="http://schemas.microsoft.com/office/drawing/2014/main" id="{988A94F9-B1AB-C636-C8A6-F12647D76F15}"/>
              </a:ext>
            </a:extLst>
          </p:cNvPr>
          <p:cNvSpPr/>
          <p:nvPr/>
        </p:nvSpPr>
        <p:spPr bwMode="auto">
          <a:xfrm>
            <a:off x="2289450" y="4608161"/>
            <a:ext cx="627095" cy="307914"/>
          </a:xfrm>
          <a:prstGeom prst="rect">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sp>
        <p:nvSpPr>
          <p:cNvPr id="14" name="Rectangle 13">
            <a:extLst>
              <a:ext uri="{FF2B5EF4-FFF2-40B4-BE49-F238E27FC236}">
                <a16:creationId xmlns:a16="http://schemas.microsoft.com/office/drawing/2014/main" id="{5F230895-8C0C-5274-7E83-E6C080575865}"/>
              </a:ext>
            </a:extLst>
          </p:cNvPr>
          <p:cNvSpPr/>
          <p:nvPr/>
        </p:nvSpPr>
        <p:spPr bwMode="auto">
          <a:xfrm>
            <a:off x="5469310" y="5224709"/>
            <a:ext cx="838200" cy="307914"/>
          </a:xfrm>
          <a:prstGeom prst="rect">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sp>
        <p:nvSpPr>
          <p:cNvPr id="25" name="TextBox 24">
            <a:extLst>
              <a:ext uri="{FF2B5EF4-FFF2-40B4-BE49-F238E27FC236}">
                <a16:creationId xmlns:a16="http://schemas.microsoft.com/office/drawing/2014/main" id="{AB75A5DC-22E2-F423-AF84-F86124D6DD08}"/>
              </a:ext>
            </a:extLst>
          </p:cNvPr>
          <p:cNvSpPr txBox="1"/>
          <p:nvPr/>
        </p:nvSpPr>
        <p:spPr>
          <a:xfrm>
            <a:off x="5465613" y="5263250"/>
            <a:ext cx="841897" cy="230832"/>
          </a:xfrm>
          <a:prstGeom prst="rect">
            <a:avLst/>
          </a:prstGeom>
          <a:noFill/>
        </p:spPr>
        <p:txBody>
          <a:bodyPr wrap="none" rtlCol="0">
            <a:spAutoFit/>
          </a:bodyPr>
          <a:lstStyle/>
          <a:p>
            <a:r>
              <a:rPr lang="en-US" sz="900" dirty="0"/>
              <a:t>Frame Header</a:t>
            </a:r>
          </a:p>
        </p:txBody>
      </p:sp>
      <p:sp>
        <p:nvSpPr>
          <p:cNvPr id="28" name="Rectangle 27">
            <a:extLst>
              <a:ext uri="{FF2B5EF4-FFF2-40B4-BE49-F238E27FC236}">
                <a16:creationId xmlns:a16="http://schemas.microsoft.com/office/drawing/2014/main" id="{5DD898B5-F7E9-4E31-565F-05932D911324}"/>
              </a:ext>
            </a:extLst>
          </p:cNvPr>
          <p:cNvSpPr/>
          <p:nvPr/>
        </p:nvSpPr>
        <p:spPr bwMode="auto">
          <a:xfrm>
            <a:off x="6309098" y="5220451"/>
            <a:ext cx="838200" cy="307914"/>
          </a:xfrm>
          <a:prstGeom prst="rect">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sp>
        <p:nvSpPr>
          <p:cNvPr id="31" name="TextBox 30">
            <a:extLst>
              <a:ext uri="{FF2B5EF4-FFF2-40B4-BE49-F238E27FC236}">
                <a16:creationId xmlns:a16="http://schemas.microsoft.com/office/drawing/2014/main" id="{3D889287-EA66-BA08-41AD-B88AFA7D2EB8}"/>
              </a:ext>
            </a:extLst>
          </p:cNvPr>
          <p:cNvSpPr txBox="1"/>
          <p:nvPr/>
        </p:nvSpPr>
        <p:spPr>
          <a:xfrm>
            <a:off x="6334500" y="5189742"/>
            <a:ext cx="787395" cy="369332"/>
          </a:xfrm>
          <a:prstGeom prst="rect">
            <a:avLst/>
          </a:prstGeom>
          <a:noFill/>
        </p:spPr>
        <p:txBody>
          <a:bodyPr wrap="none" rtlCol="0">
            <a:spAutoFit/>
          </a:bodyPr>
          <a:lstStyle/>
          <a:p>
            <a:r>
              <a:rPr lang="en-US" sz="900" dirty="0"/>
              <a:t>Frame Body </a:t>
            </a:r>
          </a:p>
          <a:p>
            <a:r>
              <a:rPr lang="en-US" sz="900" dirty="0"/>
              <a:t>(Optional)</a:t>
            </a:r>
          </a:p>
        </p:txBody>
      </p:sp>
      <p:sp>
        <p:nvSpPr>
          <p:cNvPr id="32" name="Rectangle 31">
            <a:extLst>
              <a:ext uri="{FF2B5EF4-FFF2-40B4-BE49-F238E27FC236}">
                <a16:creationId xmlns:a16="http://schemas.microsoft.com/office/drawing/2014/main" id="{C2ADACAA-A3FE-EC53-A09E-4AB347B0CBB6}"/>
              </a:ext>
            </a:extLst>
          </p:cNvPr>
          <p:cNvSpPr/>
          <p:nvPr/>
        </p:nvSpPr>
        <p:spPr bwMode="auto">
          <a:xfrm>
            <a:off x="7145189" y="5220451"/>
            <a:ext cx="456135" cy="307914"/>
          </a:xfrm>
          <a:prstGeom prst="rect">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sp>
        <p:nvSpPr>
          <p:cNvPr id="33" name="TextBox 32">
            <a:extLst>
              <a:ext uri="{FF2B5EF4-FFF2-40B4-BE49-F238E27FC236}">
                <a16:creationId xmlns:a16="http://schemas.microsoft.com/office/drawing/2014/main" id="{F55AC91C-A13A-372A-DC27-EC72F812601D}"/>
              </a:ext>
            </a:extLst>
          </p:cNvPr>
          <p:cNvSpPr txBox="1"/>
          <p:nvPr/>
        </p:nvSpPr>
        <p:spPr>
          <a:xfrm>
            <a:off x="7141492" y="5258992"/>
            <a:ext cx="389850" cy="230832"/>
          </a:xfrm>
          <a:prstGeom prst="rect">
            <a:avLst/>
          </a:prstGeom>
          <a:noFill/>
        </p:spPr>
        <p:txBody>
          <a:bodyPr wrap="none" rtlCol="0">
            <a:spAutoFit/>
          </a:bodyPr>
          <a:lstStyle/>
          <a:p>
            <a:r>
              <a:rPr lang="en-US" sz="900" dirty="0"/>
              <a:t>FCS</a:t>
            </a:r>
          </a:p>
        </p:txBody>
      </p:sp>
      <p:sp>
        <p:nvSpPr>
          <p:cNvPr id="37" name="Rectangle 36">
            <a:extLst>
              <a:ext uri="{FF2B5EF4-FFF2-40B4-BE49-F238E27FC236}">
                <a16:creationId xmlns:a16="http://schemas.microsoft.com/office/drawing/2014/main" id="{E7578E96-6DE2-0280-A075-FDBF7AA2F75E}"/>
              </a:ext>
            </a:extLst>
          </p:cNvPr>
          <p:cNvSpPr/>
          <p:nvPr/>
        </p:nvSpPr>
        <p:spPr bwMode="auto">
          <a:xfrm>
            <a:off x="4387093" y="5852362"/>
            <a:ext cx="633440" cy="307914"/>
          </a:xfrm>
          <a:prstGeom prst="rect">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sp>
        <p:nvSpPr>
          <p:cNvPr id="38" name="TextBox 37">
            <a:extLst>
              <a:ext uri="{FF2B5EF4-FFF2-40B4-BE49-F238E27FC236}">
                <a16:creationId xmlns:a16="http://schemas.microsoft.com/office/drawing/2014/main" id="{32D69B93-10CF-A65B-2A9D-035B85D9363E}"/>
              </a:ext>
            </a:extLst>
          </p:cNvPr>
          <p:cNvSpPr txBox="1"/>
          <p:nvPr/>
        </p:nvSpPr>
        <p:spPr>
          <a:xfrm>
            <a:off x="4512059" y="5821653"/>
            <a:ext cx="508473" cy="369332"/>
          </a:xfrm>
          <a:prstGeom prst="rect">
            <a:avLst/>
          </a:prstGeom>
          <a:noFill/>
        </p:spPr>
        <p:txBody>
          <a:bodyPr wrap="none" rtlCol="0">
            <a:spAutoFit/>
          </a:bodyPr>
          <a:lstStyle/>
          <a:p>
            <a:r>
              <a:rPr lang="en-US" sz="900" dirty="0"/>
              <a:t>Frame </a:t>
            </a:r>
          </a:p>
          <a:p>
            <a:r>
              <a:rPr lang="en-US" sz="900" dirty="0"/>
              <a:t>Type</a:t>
            </a:r>
          </a:p>
        </p:txBody>
      </p:sp>
      <p:sp>
        <p:nvSpPr>
          <p:cNvPr id="39" name="Rectangle 38">
            <a:extLst>
              <a:ext uri="{FF2B5EF4-FFF2-40B4-BE49-F238E27FC236}">
                <a16:creationId xmlns:a16="http://schemas.microsoft.com/office/drawing/2014/main" id="{9B151C8B-1DE7-6076-BA09-22D4A3356A57}"/>
              </a:ext>
            </a:extLst>
          </p:cNvPr>
          <p:cNvSpPr/>
          <p:nvPr/>
        </p:nvSpPr>
        <p:spPr bwMode="auto">
          <a:xfrm>
            <a:off x="5028455" y="5856620"/>
            <a:ext cx="627095" cy="307914"/>
          </a:xfrm>
          <a:prstGeom prst="rect">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sp>
        <p:nvSpPr>
          <p:cNvPr id="40" name="TextBox 39">
            <a:extLst>
              <a:ext uri="{FF2B5EF4-FFF2-40B4-BE49-F238E27FC236}">
                <a16:creationId xmlns:a16="http://schemas.microsoft.com/office/drawing/2014/main" id="{FB74DE56-AB9B-7F36-244D-209BF4BEEE47}"/>
              </a:ext>
            </a:extLst>
          </p:cNvPr>
          <p:cNvSpPr txBox="1"/>
          <p:nvPr/>
        </p:nvSpPr>
        <p:spPr>
          <a:xfrm>
            <a:off x="5028455" y="5846250"/>
            <a:ext cx="659155" cy="369332"/>
          </a:xfrm>
          <a:prstGeom prst="rect">
            <a:avLst/>
          </a:prstGeom>
          <a:noFill/>
        </p:spPr>
        <p:txBody>
          <a:bodyPr wrap="none" rtlCol="0">
            <a:spAutoFit/>
          </a:bodyPr>
          <a:lstStyle/>
          <a:p>
            <a:r>
              <a:rPr lang="en-US" sz="900" dirty="0"/>
              <a:t>Protection</a:t>
            </a:r>
          </a:p>
          <a:p>
            <a:r>
              <a:rPr lang="en-US" sz="900" dirty="0"/>
              <a:t>Indication</a:t>
            </a:r>
          </a:p>
        </p:txBody>
      </p:sp>
      <p:sp>
        <p:nvSpPr>
          <p:cNvPr id="41" name="TextBox 40">
            <a:extLst>
              <a:ext uri="{FF2B5EF4-FFF2-40B4-BE49-F238E27FC236}">
                <a16:creationId xmlns:a16="http://schemas.microsoft.com/office/drawing/2014/main" id="{62258DB0-8013-7319-2C39-ABC14A6D961B}"/>
              </a:ext>
            </a:extLst>
          </p:cNvPr>
          <p:cNvSpPr txBox="1"/>
          <p:nvPr/>
        </p:nvSpPr>
        <p:spPr>
          <a:xfrm>
            <a:off x="5662684" y="5830075"/>
            <a:ext cx="540533" cy="230832"/>
          </a:xfrm>
          <a:prstGeom prst="rect">
            <a:avLst/>
          </a:prstGeom>
          <a:noFill/>
        </p:spPr>
        <p:txBody>
          <a:bodyPr wrap="none" rtlCol="0">
            <a:spAutoFit/>
          </a:bodyPr>
          <a:lstStyle/>
          <a:p>
            <a:r>
              <a:rPr lang="en-US" sz="900" dirty="0"/>
              <a:t>ID Flag</a:t>
            </a:r>
          </a:p>
        </p:txBody>
      </p:sp>
      <p:sp>
        <p:nvSpPr>
          <p:cNvPr id="42" name="Rectangle 41">
            <a:extLst>
              <a:ext uri="{FF2B5EF4-FFF2-40B4-BE49-F238E27FC236}">
                <a16:creationId xmlns:a16="http://schemas.microsoft.com/office/drawing/2014/main" id="{1C5B35A2-6526-01FC-A282-6C4F2A904C06}"/>
              </a:ext>
            </a:extLst>
          </p:cNvPr>
          <p:cNvSpPr/>
          <p:nvPr/>
        </p:nvSpPr>
        <p:spPr bwMode="auto">
          <a:xfrm>
            <a:off x="5663473" y="5852362"/>
            <a:ext cx="627095" cy="307914"/>
          </a:xfrm>
          <a:prstGeom prst="rect">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sp>
        <p:nvSpPr>
          <p:cNvPr id="43" name="TextBox 42">
            <a:extLst>
              <a:ext uri="{FF2B5EF4-FFF2-40B4-BE49-F238E27FC236}">
                <a16:creationId xmlns:a16="http://schemas.microsoft.com/office/drawing/2014/main" id="{5B97ED84-CF29-95A5-8022-4C80D6BDBFC1}"/>
              </a:ext>
            </a:extLst>
          </p:cNvPr>
          <p:cNvSpPr txBox="1"/>
          <p:nvPr/>
        </p:nvSpPr>
        <p:spPr>
          <a:xfrm>
            <a:off x="6907921" y="5832814"/>
            <a:ext cx="579005" cy="230832"/>
          </a:xfrm>
          <a:prstGeom prst="rect">
            <a:avLst/>
          </a:prstGeom>
          <a:noFill/>
        </p:spPr>
        <p:txBody>
          <a:bodyPr wrap="none" rtlCol="0">
            <a:spAutoFit/>
          </a:bodyPr>
          <a:lstStyle/>
          <a:p>
            <a:r>
              <a:rPr lang="en-US" sz="900" dirty="0"/>
              <a:t>UL Rate</a:t>
            </a:r>
          </a:p>
        </p:txBody>
      </p:sp>
      <p:sp>
        <p:nvSpPr>
          <p:cNvPr id="44" name="Rectangle 43">
            <a:extLst>
              <a:ext uri="{FF2B5EF4-FFF2-40B4-BE49-F238E27FC236}">
                <a16:creationId xmlns:a16="http://schemas.microsoft.com/office/drawing/2014/main" id="{497A040B-6C79-8B28-4105-82578FD863E5}"/>
              </a:ext>
            </a:extLst>
          </p:cNvPr>
          <p:cNvSpPr/>
          <p:nvPr/>
        </p:nvSpPr>
        <p:spPr bwMode="auto">
          <a:xfrm>
            <a:off x="6908710" y="5855101"/>
            <a:ext cx="627095" cy="307914"/>
          </a:xfrm>
          <a:prstGeom prst="rect">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cxnSp>
        <p:nvCxnSpPr>
          <p:cNvPr id="45" name="Straight Connector 44">
            <a:extLst>
              <a:ext uri="{FF2B5EF4-FFF2-40B4-BE49-F238E27FC236}">
                <a16:creationId xmlns:a16="http://schemas.microsoft.com/office/drawing/2014/main" id="{FCA18435-585C-DBFC-BB90-562432A946C6}"/>
              </a:ext>
            </a:extLst>
          </p:cNvPr>
          <p:cNvCxnSpPr>
            <a:cxnSpLocks/>
          </p:cNvCxnSpPr>
          <p:nvPr/>
        </p:nvCxnSpPr>
        <p:spPr bwMode="auto">
          <a:xfrm flipH="1">
            <a:off x="3747223" y="5535362"/>
            <a:ext cx="1718390" cy="317972"/>
          </a:xfrm>
          <a:prstGeom prst="line">
            <a:avLst/>
          </a:prstGeom>
          <a:ln>
            <a:headEnd type="none" w="sm" len="sm"/>
            <a:tailEnd type="none" w="sm" len="sm"/>
          </a:ln>
        </p:spPr>
        <p:style>
          <a:lnRef idx="1">
            <a:schemeClr val="dk1"/>
          </a:lnRef>
          <a:fillRef idx="0">
            <a:schemeClr val="dk1"/>
          </a:fillRef>
          <a:effectRef idx="0">
            <a:schemeClr val="dk1"/>
          </a:effectRef>
          <a:fontRef idx="minor">
            <a:schemeClr val="tx1"/>
          </a:fontRef>
        </p:style>
      </p:cxnSp>
      <p:cxnSp>
        <p:nvCxnSpPr>
          <p:cNvPr id="46" name="Straight Connector 45">
            <a:extLst>
              <a:ext uri="{FF2B5EF4-FFF2-40B4-BE49-F238E27FC236}">
                <a16:creationId xmlns:a16="http://schemas.microsoft.com/office/drawing/2014/main" id="{4C00CD56-31AC-1681-0799-6B1B396BB7FD}"/>
              </a:ext>
            </a:extLst>
          </p:cNvPr>
          <p:cNvCxnSpPr>
            <a:cxnSpLocks/>
          </p:cNvCxnSpPr>
          <p:nvPr/>
        </p:nvCxnSpPr>
        <p:spPr bwMode="auto">
          <a:xfrm>
            <a:off x="6312308" y="5541307"/>
            <a:ext cx="2693647" cy="298490"/>
          </a:xfrm>
          <a:prstGeom prst="line">
            <a:avLst/>
          </a:prstGeom>
          <a:ln>
            <a:headEnd type="none" w="sm" len="sm"/>
            <a:tailEnd type="none" w="sm" len="sm"/>
          </a:ln>
        </p:spPr>
        <p:style>
          <a:lnRef idx="1">
            <a:schemeClr val="dk1"/>
          </a:lnRef>
          <a:fillRef idx="0">
            <a:schemeClr val="dk1"/>
          </a:fillRef>
          <a:effectRef idx="0">
            <a:schemeClr val="dk1"/>
          </a:effectRef>
          <a:fontRef idx="minor">
            <a:schemeClr val="tx1"/>
          </a:fontRef>
        </p:style>
      </p:cxnSp>
      <p:sp>
        <p:nvSpPr>
          <p:cNvPr id="47" name="TextBox 46">
            <a:extLst>
              <a:ext uri="{FF2B5EF4-FFF2-40B4-BE49-F238E27FC236}">
                <a16:creationId xmlns:a16="http://schemas.microsoft.com/office/drawing/2014/main" id="{D1A80F37-06F1-3716-EE3F-747784839C50}"/>
              </a:ext>
            </a:extLst>
          </p:cNvPr>
          <p:cNvSpPr txBox="1"/>
          <p:nvPr/>
        </p:nvSpPr>
        <p:spPr>
          <a:xfrm>
            <a:off x="7550073" y="5830038"/>
            <a:ext cx="710451" cy="369332"/>
          </a:xfrm>
          <a:prstGeom prst="rect">
            <a:avLst/>
          </a:prstGeom>
          <a:noFill/>
        </p:spPr>
        <p:txBody>
          <a:bodyPr wrap="none" rtlCol="0">
            <a:spAutoFit/>
          </a:bodyPr>
          <a:lstStyle/>
          <a:p>
            <a:r>
              <a:rPr lang="en-US" sz="900" dirty="0"/>
              <a:t>RA/TA ID </a:t>
            </a:r>
          </a:p>
          <a:p>
            <a:r>
              <a:rPr lang="en-US" sz="900" dirty="0"/>
              <a:t>(Optional)</a:t>
            </a:r>
          </a:p>
        </p:txBody>
      </p:sp>
      <p:sp>
        <p:nvSpPr>
          <p:cNvPr id="48" name="Rectangle 47">
            <a:extLst>
              <a:ext uri="{FF2B5EF4-FFF2-40B4-BE49-F238E27FC236}">
                <a16:creationId xmlns:a16="http://schemas.microsoft.com/office/drawing/2014/main" id="{886ABDFE-4D69-9A0F-6B5F-9B67FC6CA804}"/>
              </a:ext>
            </a:extLst>
          </p:cNvPr>
          <p:cNvSpPr/>
          <p:nvPr/>
        </p:nvSpPr>
        <p:spPr bwMode="auto">
          <a:xfrm>
            <a:off x="7550862" y="5852325"/>
            <a:ext cx="627095" cy="307914"/>
          </a:xfrm>
          <a:prstGeom prst="rect">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sp>
        <p:nvSpPr>
          <p:cNvPr id="49" name="Right Brace 48">
            <a:extLst>
              <a:ext uri="{FF2B5EF4-FFF2-40B4-BE49-F238E27FC236}">
                <a16:creationId xmlns:a16="http://schemas.microsoft.com/office/drawing/2014/main" id="{4A3B30DF-90DB-6622-BAA8-004B1A31A277}"/>
              </a:ext>
            </a:extLst>
          </p:cNvPr>
          <p:cNvSpPr/>
          <p:nvPr/>
        </p:nvSpPr>
        <p:spPr bwMode="auto">
          <a:xfrm rot="16200000">
            <a:off x="5554271" y="3876137"/>
            <a:ext cx="152687" cy="3763558"/>
          </a:xfrm>
          <a:prstGeom prst="rightBrace">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sp>
        <p:nvSpPr>
          <p:cNvPr id="50" name="TextBox 49">
            <a:extLst>
              <a:ext uri="{FF2B5EF4-FFF2-40B4-BE49-F238E27FC236}">
                <a16:creationId xmlns:a16="http://schemas.microsoft.com/office/drawing/2014/main" id="{ADA6FC4C-FC13-5A9A-16FC-C90E1094239D}"/>
              </a:ext>
            </a:extLst>
          </p:cNvPr>
          <p:cNvSpPr txBox="1"/>
          <p:nvPr/>
        </p:nvSpPr>
        <p:spPr>
          <a:xfrm>
            <a:off x="5687610" y="5524531"/>
            <a:ext cx="861133" cy="230832"/>
          </a:xfrm>
          <a:prstGeom prst="rect">
            <a:avLst/>
          </a:prstGeom>
          <a:noFill/>
        </p:spPr>
        <p:txBody>
          <a:bodyPr wrap="none" rtlCol="0">
            <a:spAutoFit/>
          </a:bodyPr>
          <a:lstStyle/>
          <a:p>
            <a:r>
              <a:rPr lang="en-US" sz="900" dirty="0"/>
              <a:t>Frame Control</a:t>
            </a:r>
          </a:p>
        </p:txBody>
      </p:sp>
      <p:sp>
        <p:nvSpPr>
          <p:cNvPr id="51" name="TextBox 50">
            <a:extLst>
              <a:ext uri="{FF2B5EF4-FFF2-40B4-BE49-F238E27FC236}">
                <a16:creationId xmlns:a16="http://schemas.microsoft.com/office/drawing/2014/main" id="{BA30C26D-08EB-CF50-900E-501AE3E42820}"/>
              </a:ext>
            </a:extLst>
          </p:cNvPr>
          <p:cNvSpPr txBox="1"/>
          <p:nvPr/>
        </p:nvSpPr>
        <p:spPr>
          <a:xfrm>
            <a:off x="8162527" y="5817510"/>
            <a:ext cx="829073" cy="369332"/>
          </a:xfrm>
          <a:prstGeom prst="rect">
            <a:avLst/>
          </a:prstGeom>
          <a:noFill/>
        </p:spPr>
        <p:txBody>
          <a:bodyPr wrap="none" rtlCol="0">
            <a:spAutoFit/>
          </a:bodyPr>
          <a:lstStyle/>
          <a:p>
            <a:r>
              <a:rPr lang="en-US" sz="900" dirty="0"/>
              <a:t>Type Specific</a:t>
            </a:r>
          </a:p>
          <a:p>
            <a:r>
              <a:rPr lang="en-US" sz="900" dirty="0"/>
              <a:t>(Optional)</a:t>
            </a:r>
          </a:p>
        </p:txBody>
      </p:sp>
      <p:sp>
        <p:nvSpPr>
          <p:cNvPr id="52" name="Rectangle 51">
            <a:extLst>
              <a:ext uri="{FF2B5EF4-FFF2-40B4-BE49-F238E27FC236}">
                <a16:creationId xmlns:a16="http://schemas.microsoft.com/office/drawing/2014/main" id="{910F7295-D94C-A049-E81F-8CD9CCC709BF}"/>
              </a:ext>
            </a:extLst>
          </p:cNvPr>
          <p:cNvSpPr/>
          <p:nvPr/>
        </p:nvSpPr>
        <p:spPr bwMode="auto">
          <a:xfrm>
            <a:off x="8191309" y="5839797"/>
            <a:ext cx="800291" cy="307914"/>
          </a:xfrm>
          <a:prstGeom prst="rect">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sp>
        <p:nvSpPr>
          <p:cNvPr id="53" name="TextBox 52">
            <a:extLst>
              <a:ext uri="{FF2B5EF4-FFF2-40B4-BE49-F238E27FC236}">
                <a16:creationId xmlns:a16="http://schemas.microsoft.com/office/drawing/2014/main" id="{626ACC1E-4A93-89EA-1F57-6383ED97F462}"/>
              </a:ext>
            </a:extLst>
          </p:cNvPr>
          <p:cNvSpPr txBox="1"/>
          <p:nvPr/>
        </p:nvSpPr>
        <p:spPr>
          <a:xfrm>
            <a:off x="6288970" y="5841446"/>
            <a:ext cx="675185" cy="369332"/>
          </a:xfrm>
          <a:prstGeom prst="rect">
            <a:avLst/>
          </a:prstGeom>
          <a:noFill/>
        </p:spPr>
        <p:txBody>
          <a:bodyPr wrap="none" rtlCol="0">
            <a:spAutoFit/>
          </a:bodyPr>
          <a:lstStyle/>
          <a:p>
            <a:r>
              <a:rPr lang="en-US" sz="900" dirty="0"/>
              <a:t>Type Spec</a:t>
            </a:r>
          </a:p>
          <a:p>
            <a:r>
              <a:rPr lang="en-US" sz="900" dirty="0"/>
              <a:t>Flag</a:t>
            </a:r>
          </a:p>
        </p:txBody>
      </p:sp>
      <p:sp>
        <p:nvSpPr>
          <p:cNvPr id="54" name="Rectangle 53">
            <a:extLst>
              <a:ext uri="{FF2B5EF4-FFF2-40B4-BE49-F238E27FC236}">
                <a16:creationId xmlns:a16="http://schemas.microsoft.com/office/drawing/2014/main" id="{95877409-1C06-56B5-91E6-5673CCE3066B}"/>
              </a:ext>
            </a:extLst>
          </p:cNvPr>
          <p:cNvSpPr/>
          <p:nvPr/>
        </p:nvSpPr>
        <p:spPr bwMode="auto">
          <a:xfrm>
            <a:off x="6289759" y="5863733"/>
            <a:ext cx="627095" cy="307914"/>
          </a:xfrm>
          <a:prstGeom prst="rect">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sp>
        <p:nvSpPr>
          <p:cNvPr id="55" name="Rectangle 54">
            <a:extLst>
              <a:ext uri="{FF2B5EF4-FFF2-40B4-BE49-F238E27FC236}">
                <a16:creationId xmlns:a16="http://schemas.microsoft.com/office/drawing/2014/main" id="{041DFEBA-A7CD-0DA0-D692-6702F5BF2FFB}"/>
              </a:ext>
            </a:extLst>
          </p:cNvPr>
          <p:cNvSpPr/>
          <p:nvPr/>
        </p:nvSpPr>
        <p:spPr bwMode="auto">
          <a:xfrm>
            <a:off x="3748836" y="5846788"/>
            <a:ext cx="633440" cy="307914"/>
          </a:xfrm>
          <a:prstGeom prst="rect">
            <a:avLst/>
          </a:prstGeom>
          <a:noFill/>
          <a:ln w="12700" cap="flat"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Times New Roman" pitchFamily="18" charset="0"/>
            </a:endParaRPr>
          </a:p>
        </p:txBody>
      </p:sp>
      <p:sp>
        <p:nvSpPr>
          <p:cNvPr id="56" name="TextBox 55">
            <a:extLst>
              <a:ext uri="{FF2B5EF4-FFF2-40B4-BE49-F238E27FC236}">
                <a16:creationId xmlns:a16="http://schemas.microsoft.com/office/drawing/2014/main" id="{F6451317-C939-AC92-B91B-019D2788862D}"/>
              </a:ext>
            </a:extLst>
          </p:cNvPr>
          <p:cNvSpPr txBox="1"/>
          <p:nvPr/>
        </p:nvSpPr>
        <p:spPr>
          <a:xfrm>
            <a:off x="3873802" y="5816079"/>
            <a:ext cx="511679" cy="230832"/>
          </a:xfrm>
          <a:prstGeom prst="rect">
            <a:avLst/>
          </a:prstGeom>
          <a:noFill/>
        </p:spPr>
        <p:txBody>
          <a:bodyPr wrap="none" rtlCol="0">
            <a:spAutoFit/>
          </a:bodyPr>
          <a:lstStyle/>
          <a:p>
            <a:r>
              <a:rPr lang="en-US" sz="900" dirty="0"/>
              <a:t>Length</a:t>
            </a:r>
          </a:p>
        </p:txBody>
      </p:sp>
      <p:sp>
        <p:nvSpPr>
          <p:cNvPr id="58" name="TextBox 57">
            <a:extLst>
              <a:ext uri="{FF2B5EF4-FFF2-40B4-BE49-F238E27FC236}">
                <a16:creationId xmlns:a16="http://schemas.microsoft.com/office/drawing/2014/main" id="{B99437F9-AE2A-158C-3F48-D657E37D49D8}"/>
              </a:ext>
            </a:extLst>
          </p:cNvPr>
          <p:cNvSpPr txBox="1"/>
          <p:nvPr/>
        </p:nvSpPr>
        <p:spPr>
          <a:xfrm>
            <a:off x="505732" y="4949412"/>
            <a:ext cx="271228" cy="230832"/>
          </a:xfrm>
          <a:prstGeom prst="rect">
            <a:avLst/>
          </a:prstGeom>
          <a:noFill/>
        </p:spPr>
        <p:txBody>
          <a:bodyPr wrap="none" rtlCol="0">
            <a:spAutoFit/>
          </a:bodyPr>
          <a:lstStyle/>
          <a:p>
            <a:r>
              <a:rPr lang="en-US" sz="900" dirty="0"/>
              <a:t>4 </a:t>
            </a:r>
          </a:p>
        </p:txBody>
      </p:sp>
      <p:sp>
        <p:nvSpPr>
          <p:cNvPr id="59" name="TextBox 58">
            <a:extLst>
              <a:ext uri="{FF2B5EF4-FFF2-40B4-BE49-F238E27FC236}">
                <a16:creationId xmlns:a16="http://schemas.microsoft.com/office/drawing/2014/main" id="{C5698BDD-8259-365F-E6DE-BE00FD9DCFB7}"/>
              </a:ext>
            </a:extLst>
          </p:cNvPr>
          <p:cNvSpPr txBox="1"/>
          <p:nvPr/>
        </p:nvSpPr>
        <p:spPr>
          <a:xfrm>
            <a:off x="1106224" y="4930964"/>
            <a:ext cx="271228" cy="230832"/>
          </a:xfrm>
          <a:prstGeom prst="rect">
            <a:avLst/>
          </a:prstGeom>
          <a:noFill/>
        </p:spPr>
        <p:txBody>
          <a:bodyPr wrap="none" rtlCol="0">
            <a:spAutoFit/>
          </a:bodyPr>
          <a:lstStyle/>
          <a:p>
            <a:r>
              <a:rPr lang="en-US" sz="900" dirty="0"/>
              <a:t>1 </a:t>
            </a:r>
          </a:p>
        </p:txBody>
      </p:sp>
      <p:sp>
        <p:nvSpPr>
          <p:cNvPr id="60" name="TextBox 59">
            <a:extLst>
              <a:ext uri="{FF2B5EF4-FFF2-40B4-BE49-F238E27FC236}">
                <a16:creationId xmlns:a16="http://schemas.microsoft.com/office/drawing/2014/main" id="{C5BE1E6B-9521-C182-E714-4428B28AA2E0}"/>
              </a:ext>
            </a:extLst>
          </p:cNvPr>
          <p:cNvSpPr txBox="1"/>
          <p:nvPr/>
        </p:nvSpPr>
        <p:spPr>
          <a:xfrm>
            <a:off x="156178" y="4944049"/>
            <a:ext cx="351378" cy="230832"/>
          </a:xfrm>
          <a:prstGeom prst="rect">
            <a:avLst/>
          </a:prstGeom>
          <a:noFill/>
        </p:spPr>
        <p:txBody>
          <a:bodyPr wrap="none" rtlCol="0">
            <a:spAutoFit/>
          </a:bodyPr>
          <a:lstStyle/>
          <a:p>
            <a:r>
              <a:rPr lang="en-US" sz="900" dirty="0"/>
              <a:t>bits</a:t>
            </a:r>
          </a:p>
        </p:txBody>
      </p:sp>
      <p:sp>
        <p:nvSpPr>
          <p:cNvPr id="61" name="TextBox 60">
            <a:extLst>
              <a:ext uri="{FF2B5EF4-FFF2-40B4-BE49-F238E27FC236}">
                <a16:creationId xmlns:a16="http://schemas.microsoft.com/office/drawing/2014/main" id="{45C1B0CF-99AD-77E6-891D-623BB68FBCE4}"/>
              </a:ext>
            </a:extLst>
          </p:cNvPr>
          <p:cNvSpPr txBox="1"/>
          <p:nvPr/>
        </p:nvSpPr>
        <p:spPr>
          <a:xfrm>
            <a:off x="1837406" y="4943155"/>
            <a:ext cx="271228" cy="230832"/>
          </a:xfrm>
          <a:prstGeom prst="rect">
            <a:avLst/>
          </a:prstGeom>
          <a:noFill/>
        </p:spPr>
        <p:txBody>
          <a:bodyPr wrap="none" rtlCol="0">
            <a:spAutoFit/>
          </a:bodyPr>
          <a:lstStyle/>
          <a:p>
            <a:r>
              <a:rPr lang="en-US" sz="900" dirty="0"/>
              <a:t>1 </a:t>
            </a:r>
          </a:p>
        </p:txBody>
      </p:sp>
      <p:sp>
        <p:nvSpPr>
          <p:cNvPr id="62" name="TextBox 61">
            <a:extLst>
              <a:ext uri="{FF2B5EF4-FFF2-40B4-BE49-F238E27FC236}">
                <a16:creationId xmlns:a16="http://schemas.microsoft.com/office/drawing/2014/main" id="{75687A46-E314-057D-C534-DAA1F5B76CAB}"/>
              </a:ext>
            </a:extLst>
          </p:cNvPr>
          <p:cNvSpPr txBox="1"/>
          <p:nvPr/>
        </p:nvSpPr>
        <p:spPr>
          <a:xfrm>
            <a:off x="2437898" y="4924707"/>
            <a:ext cx="271228" cy="230832"/>
          </a:xfrm>
          <a:prstGeom prst="rect">
            <a:avLst/>
          </a:prstGeom>
          <a:noFill/>
        </p:spPr>
        <p:txBody>
          <a:bodyPr wrap="none" rtlCol="0">
            <a:spAutoFit/>
          </a:bodyPr>
          <a:lstStyle/>
          <a:p>
            <a:r>
              <a:rPr lang="en-US" sz="900" dirty="0"/>
              <a:t>1 </a:t>
            </a:r>
          </a:p>
        </p:txBody>
      </p:sp>
      <p:sp>
        <p:nvSpPr>
          <p:cNvPr id="63" name="TextBox 62">
            <a:extLst>
              <a:ext uri="{FF2B5EF4-FFF2-40B4-BE49-F238E27FC236}">
                <a16:creationId xmlns:a16="http://schemas.microsoft.com/office/drawing/2014/main" id="{8481CD5E-3C6B-FF89-655F-B8D0DCD6D805}"/>
              </a:ext>
            </a:extLst>
          </p:cNvPr>
          <p:cNvSpPr txBox="1"/>
          <p:nvPr/>
        </p:nvSpPr>
        <p:spPr>
          <a:xfrm>
            <a:off x="3128982" y="4918800"/>
            <a:ext cx="271228" cy="230832"/>
          </a:xfrm>
          <a:prstGeom prst="rect">
            <a:avLst/>
          </a:prstGeom>
          <a:noFill/>
        </p:spPr>
        <p:txBody>
          <a:bodyPr wrap="none" rtlCol="0">
            <a:spAutoFit/>
          </a:bodyPr>
          <a:lstStyle/>
          <a:p>
            <a:r>
              <a:rPr lang="en-US" sz="900" dirty="0"/>
              <a:t>1 </a:t>
            </a:r>
          </a:p>
        </p:txBody>
      </p:sp>
      <p:sp>
        <p:nvSpPr>
          <p:cNvPr id="64" name="TextBox 63">
            <a:extLst>
              <a:ext uri="{FF2B5EF4-FFF2-40B4-BE49-F238E27FC236}">
                <a16:creationId xmlns:a16="http://schemas.microsoft.com/office/drawing/2014/main" id="{5C3F5B5F-4FF6-2611-A101-119365484342}"/>
              </a:ext>
            </a:extLst>
          </p:cNvPr>
          <p:cNvSpPr txBox="1"/>
          <p:nvPr/>
        </p:nvSpPr>
        <p:spPr>
          <a:xfrm>
            <a:off x="3851201" y="6191305"/>
            <a:ext cx="271228" cy="230832"/>
          </a:xfrm>
          <a:prstGeom prst="rect">
            <a:avLst/>
          </a:prstGeom>
          <a:noFill/>
        </p:spPr>
        <p:txBody>
          <a:bodyPr wrap="none" rtlCol="0">
            <a:spAutoFit/>
          </a:bodyPr>
          <a:lstStyle/>
          <a:p>
            <a:r>
              <a:rPr lang="en-US" sz="900" dirty="0"/>
              <a:t>8 </a:t>
            </a:r>
          </a:p>
        </p:txBody>
      </p:sp>
      <p:sp>
        <p:nvSpPr>
          <p:cNvPr id="65" name="TextBox 64">
            <a:extLst>
              <a:ext uri="{FF2B5EF4-FFF2-40B4-BE49-F238E27FC236}">
                <a16:creationId xmlns:a16="http://schemas.microsoft.com/office/drawing/2014/main" id="{82646083-87DE-FEB9-5C6D-AD41BA936BF1}"/>
              </a:ext>
            </a:extLst>
          </p:cNvPr>
          <p:cNvSpPr txBox="1"/>
          <p:nvPr/>
        </p:nvSpPr>
        <p:spPr>
          <a:xfrm>
            <a:off x="4451693" y="6172857"/>
            <a:ext cx="242374" cy="230832"/>
          </a:xfrm>
          <a:prstGeom prst="rect">
            <a:avLst/>
          </a:prstGeom>
          <a:noFill/>
        </p:spPr>
        <p:txBody>
          <a:bodyPr wrap="none" rtlCol="0">
            <a:spAutoFit/>
          </a:bodyPr>
          <a:lstStyle/>
          <a:p>
            <a:r>
              <a:rPr lang="en-US" sz="900" dirty="0"/>
              <a:t>4</a:t>
            </a:r>
          </a:p>
        </p:txBody>
      </p:sp>
      <p:sp>
        <p:nvSpPr>
          <p:cNvPr id="66" name="TextBox 65">
            <a:extLst>
              <a:ext uri="{FF2B5EF4-FFF2-40B4-BE49-F238E27FC236}">
                <a16:creationId xmlns:a16="http://schemas.microsoft.com/office/drawing/2014/main" id="{55DBB03F-43AB-647E-C4CF-1440302961E2}"/>
              </a:ext>
            </a:extLst>
          </p:cNvPr>
          <p:cNvSpPr txBox="1"/>
          <p:nvPr/>
        </p:nvSpPr>
        <p:spPr>
          <a:xfrm>
            <a:off x="3501647" y="6185942"/>
            <a:ext cx="351378" cy="230832"/>
          </a:xfrm>
          <a:prstGeom prst="rect">
            <a:avLst/>
          </a:prstGeom>
          <a:noFill/>
        </p:spPr>
        <p:txBody>
          <a:bodyPr wrap="none" rtlCol="0">
            <a:spAutoFit/>
          </a:bodyPr>
          <a:lstStyle/>
          <a:p>
            <a:r>
              <a:rPr lang="en-US" sz="900" dirty="0"/>
              <a:t>bits</a:t>
            </a:r>
          </a:p>
        </p:txBody>
      </p:sp>
      <p:sp>
        <p:nvSpPr>
          <p:cNvPr id="67" name="TextBox 66">
            <a:extLst>
              <a:ext uri="{FF2B5EF4-FFF2-40B4-BE49-F238E27FC236}">
                <a16:creationId xmlns:a16="http://schemas.microsoft.com/office/drawing/2014/main" id="{F11D6C8B-12B5-82C6-C364-408A014801C1}"/>
              </a:ext>
            </a:extLst>
          </p:cNvPr>
          <p:cNvSpPr txBox="1"/>
          <p:nvPr/>
        </p:nvSpPr>
        <p:spPr>
          <a:xfrm>
            <a:off x="5182875" y="6185048"/>
            <a:ext cx="271228" cy="230832"/>
          </a:xfrm>
          <a:prstGeom prst="rect">
            <a:avLst/>
          </a:prstGeom>
          <a:noFill/>
        </p:spPr>
        <p:txBody>
          <a:bodyPr wrap="none" rtlCol="0">
            <a:spAutoFit/>
          </a:bodyPr>
          <a:lstStyle/>
          <a:p>
            <a:r>
              <a:rPr lang="en-US" sz="900" dirty="0"/>
              <a:t>1 </a:t>
            </a:r>
          </a:p>
        </p:txBody>
      </p:sp>
      <p:sp>
        <p:nvSpPr>
          <p:cNvPr id="68" name="TextBox 67">
            <a:extLst>
              <a:ext uri="{FF2B5EF4-FFF2-40B4-BE49-F238E27FC236}">
                <a16:creationId xmlns:a16="http://schemas.microsoft.com/office/drawing/2014/main" id="{F3EE73C9-A871-2783-7543-0D5642F2D960}"/>
              </a:ext>
            </a:extLst>
          </p:cNvPr>
          <p:cNvSpPr txBox="1"/>
          <p:nvPr/>
        </p:nvSpPr>
        <p:spPr>
          <a:xfrm>
            <a:off x="5783367" y="6166600"/>
            <a:ext cx="271228" cy="230832"/>
          </a:xfrm>
          <a:prstGeom prst="rect">
            <a:avLst/>
          </a:prstGeom>
          <a:noFill/>
        </p:spPr>
        <p:txBody>
          <a:bodyPr wrap="none" rtlCol="0">
            <a:spAutoFit/>
          </a:bodyPr>
          <a:lstStyle/>
          <a:p>
            <a:r>
              <a:rPr lang="en-US" sz="900" dirty="0"/>
              <a:t>1 </a:t>
            </a:r>
          </a:p>
        </p:txBody>
      </p:sp>
      <p:sp>
        <p:nvSpPr>
          <p:cNvPr id="69" name="TextBox 68">
            <a:extLst>
              <a:ext uri="{FF2B5EF4-FFF2-40B4-BE49-F238E27FC236}">
                <a16:creationId xmlns:a16="http://schemas.microsoft.com/office/drawing/2014/main" id="{AF05660A-2E75-5B07-1B54-EF68C65ECCCF}"/>
              </a:ext>
            </a:extLst>
          </p:cNvPr>
          <p:cNvSpPr txBox="1"/>
          <p:nvPr/>
        </p:nvSpPr>
        <p:spPr>
          <a:xfrm>
            <a:off x="6474451" y="6160693"/>
            <a:ext cx="271228" cy="230832"/>
          </a:xfrm>
          <a:prstGeom prst="rect">
            <a:avLst/>
          </a:prstGeom>
          <a:noFill/>
        </p:spPr>
        <p:txBody>
          <a:bodyPr wrap="none" rtlCol="0">
            <a:spAutoFit/>
          </a:bodyPr>
          <a:lstStyle/>
          <a:p>
            <a:r>
              <a:rPr lang="en-US" sz="900" dirty="0"/>
              <a:t>1 </a:t>
            </a:r>
          </a:p>
        </p:txBody>
      </p:sp>
    </p:spTree>
    <p:extLst>
      <p:ext uri="{BB962C8B-B14F-4D97-AF65-F5344CB8AC3E}">
        <p14:creationId xmlns:p14="http://schemas.microsoft.com/office/powerpoint/2010/main" val="32092781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6F9FC7-E5CC-ADA5-57B6-ACA4BD1121E4}"/>
              </a:ext>
            </a:extLst>
          </p:cNvPr>
          <p:cNvSpPr>
            <a:spLocks noGrp="1"/>
          </p:cNvSpPr>
          <p:nvPr>
            <p:ph idx="1"/>
          </p:nvPr>
        </p:nvSpPr>
        <p:spPr>
          <a:xfrm>
            <a:off x="0" y="1488395"/>
            <a:ext cx="9144000" cy="1483406"/>
          </a:xfrm>
        </p:spPr>
        <p:txBody>
          <a:bodyPr/>
          <a:lstStyle/>
          <a:p>
            <a:pPr marL="342900" marR="0" lvl="0" indent="-342900">
              <a:spcBef>
                <a:spcPts val="0"/>
              </a:spcBef>
              <a:spcAft>
                <a:spcPts val="0"/>
              </a:spcAft>
              <a:buFont typeface="Aptos" panose="020B0004020202020204" pitchFamily="34" charset="0"/>
              <a:buChar char="•"/>
              <a:tabLst>
                <a:tab pos="228600" algn="l"/>
              </a:tabLst>
            </a:pPr>
            <a:r>
              <a:rPr lang="en-US" sz="1800" dirty="0">
                <a:effectLst/>
                <a:ea typeface="DengXian" panose="02010600030101010101" pitchFamily="2" charset="-122"/>
                <a:cs typeface="Aptos" panose="020B0004020202020204" pitchFamily="34" charset="0"/>
              </a:rPr>
              <a:t>Do you agree to add the following text to 11bp SFD: </a:t>
            </a:r>
          </a:p>
          <a:p>
            <a:pPr marL="742950" marR="0" lvl="1" indent="-285750">
              <a:spcBef>
                <a:spcPts val="0"/>
              </a:spcBef>
              <a:spcAft>
                <a:spcPts val="0"/>
              </a:spcAft>
              <a:buFont typeface="Aptos" panose="020B0004020202020204" pitchFamily="34" charset="0"/>
              <a:buChar char="•"/>
              <a:tabLst>
                <a:tab pos="685800" algn="l"/>
              </a:tabLst>
            </a:pPr>
            <a:r>
              <a:rPr lang="en-US" dirty="0">
                <a:effectLst/>
                <a:ea typeface="DengXian" panose="02010600030101010101" pitchFamily="2" charset="-122"/>
                <a:cs typeface="Aptos" panose="020B0004020202020204" pitchFamily="34" charset="0"/>
              </a:rPr>
              <a:t>For mono-static backscatter use case, the MAC header field in DL frame that solicits UL frame carries the UL Rate field to indicate the data rate of the UL frame being solicited.</a:t>
            </a:r>
          </a:p>
          <a:p>
            <a:pPr marL="1143000" marR="0" lvl="2" indent="-228600">
              <a:spcBef>
                <a:spcPts val="0"/>
              </a:spcBef>
              <a:spcAft>
                <a:spcPts val="0"/>
              </a:spcAft>
              <a:buFont typeface="Aptos" panose="020B0004020202020204" pitchFamily="34" charset="0"/>
              <a:buChar char="•"/>
              <a:tabLst>
                <a:tab pos="1143000" algn="l"/>
              </a:tabLst>
            </a:pPr>
            <a:r>
              <a:rPr lang="en-US" sz="1800" dirty="0">
                <a:effectLst/>
                <a:ea typeface="DengXian" panose="02010600030101010101" pitchFamily="2" charset="-122"/>
                <a:cs typeface="Aptos" panose="020B0004020202020204" pitchFamily="34" charset="0"/>
              </a:rPr>
              <a:t>Which type(s) of DL frame to carry the UL rate indication is TBD. </a:t>
            </a:r>
          </a:p>
          <a:p>
            <a:endParaRPr lang="en-US" sz="1800" dirty="0"/>
          </a:p>
          <a:p>
            <a:pPr marL="0" indent="0">
              <a:buNone/>
            </a:pPr>
            <a:endParaRPr lang="en-US" dirty="0"/>
          </a:p>
          <a:p>
            <a:pPr marL="0" indent="0">
              <a:buNone/>
            </a:pPr>
            <a:br>
              <a:rPr lang="en-US" dirty="0"/>
            </a:br>
            <a:endParaRPr lang="en-US" dirty="0"/>
          </a:p>
        </p:txBody>
      </p:sp>
      <p:sp>
        <p:nvSpPr>
          <p:cNvPr id="4" name="Slide Number Placeholder 3">
            <a:extLst>
              <a:ext uri="{FF2B5EF4-FFF2-40B4-BE49-F238E27FC236}">
                <a16:creationId xmlns:a16="http://schemas.microsoft.com/office/drawing/2014/main" id="{9B674A1C-3B04-31F5-F9F4-9CC70B7D65F7}"/>
              </a:ext>
            </a:extLst>
          </p:cNvPr>
          <p:cNvSpPr>
            <a:spLocks noGrp="1"/>
          </p:cNvSpPr>
          <p:nvPr>
            <p:ph type="sldNum" sz="quarter" idx="12"/>
          </p:nvPr>
        </p:nvSpPr>
        <p:spPr/>
        <p:txBody>
          <a:bodyPr/>
          <a:lstStyle/>
          <a:p>
            <a:pPr>
              <a:defRPr/>
            </a:pPr>
            <a:r>
              <a:rPr lang="en-US"/>
              <a:t>Slide </a:t>
            </a:r>
            <a:fld id="{C1789BC7-C074-42CC-ADF8-5107DF6BD1C1}" type="slidenum">
              <a:rPr lang="en-US" smtClean="0"/>
              <a:pPr>
                <a:defRPr/>
              </a:pPr>
              <a:t>7</a:t>
            </a:fld>
            <a:endParaRPr lang="en-US"/>
          </a:p>
        </p:txBody>
      </p:sp>
      <p:sp>
        <p:nvSpPr>
          <p:cNvPr id="5" name="Footer Placeholder 4">
            <a:extLst>
              <a:ext uri="{FF2B5EF4-FFF2-40B4-BE49-F238E27FC236}">
                <a16:creationId xmlns:a16="http://schemas.microsoft.com/office/drawing/2014/main" id="{DC3B560E-3246-E9C1-F0DC-E22FFEA6BD28}"/>
              </a:ext>
            </a:extLst>
          </p:cNvPr>
          <p:cNvSpPr>
            <a:spLocks noGrp="1"/>
          </p:cNvSpPr>
          <p:nvPr>
            <p:ph type="ftr" sz="quarter" idx="3"/>
          </p:nvPr>
        </p:nvSpPr>
        <p:spPr>
          <a:xfrm>
            <a:off x="7471517" y="6475413"/>
            <a:ext cx="1072409" cy="184666"/>
          </a:xfrm>
        </p:spPr>
        <p:txBody>
          <a:bodyPr/>
          <a:lstStyle/>
          <a:p>
            <a:pPr>
              <a:defRPr/>
            </a:pPr>
            <a:r>
              <a:rPr lang="en-US" altLang="ko-KR" dirty="0"/>
              <a:t>Liwen Chu, NXP</a:t>
            </a:r>
          </a:p>
        </p:txBody>
      </p:sp>
      <p:sp>
        <p:nvSpPr>
          <p:cNvPr id="6" name="Date Placeholder 5">
            <a:extLst>
              <a:ext uri="{FF2B5EF4-FFF2-40B4-BE49-F238E27FC236}">
                <a16:creationId xmlns:a16="http://schemas.microsoft.com/office/drawing/2014/main" id="{6FBEB7B9-A62E-BA12-DF71-5DE61448571D}"/>
              </a:ext>
            </a:extLst>
          </p:cNvPr>
          <p:cNvSpPr>
            <a:spLocks noGrp="1"/>
          </p:cNvSpPr>
          <p:nvPr>
            <p:ph type="dt" sz="half" idx="2"/>
          </p:nvPr>
        </p:nvSpPr>
        <p:spPr>
          <a:xfrm>
            <a:off x="696913" y="332601"/>
            <a:ext cx="1051570" cy="276999"/>
          </a:xfrm>
        </p:spPr>
        <p:txBody>
          <a:bodyPr/>
          <a:lstStyle/>
          <a:p>
            <a:pPr>
              <a:defRPr/>
            </a:pPr>
            <a:r>
              <a:rPr lang="en-US" dirty="0"/>
              <a:t>08/10/2025</a:t>
            </a:r>
          </a:p>
        </p:txBody>
      </p:sp>
      <p:sp>
        <p:nvSpPr>
          <p:cNvPr id="8" name="Title 7">
            <a:extLst>
              <a:ext uri="{FF2B5EF4-FFF2-40B4-BE49-F238E27FC236}">
                <a16:creationId xmlns:a16="http://schemas.microsoft.com/office/drawing/2014/main" id="{C7DC2908-61A7-8178-2866-99D0389C66CF}"/>
              </a:ext>
            </a:extLst>
          </p:cNvPr>
          <p:cNvSpPr>
            <a:spLocks noGrp="1"/>
          </p:cNvSpPr>
          <p:nvPr>
            <p:ph type="title"/>
          </p:nvPr>
        </p:nvSpPr>
        <p:spPr>
          <a:xfrm>
            <a:off x="0" y="729844"/>
            <a:ext cx="9144000" cy="609600"/>
          </a:xfrm>
        </p:spPr>
        <p:txBody>
          <a:bodyPr/>
          <a:lstStyle/>
          <a:p>
            <a:r>
              <a:rPr lang="en-US" dirty="0"/>
              <a:t>SP 1</a:t>
            </a:r>
          </a:p>
        </p:txBody>
      </p:sp>
    </p:spTree>
    <p:extLst>
      <p:ext uri="{BB962C8B-B14F-4D97-AF65-F5344CB8AC3E}">
        <p14:creationId xmlns:p14="http://schemas.microsoft.com/office/powerpoint/2010/main" val="37890424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B674A1C-3B04-31F5-F9F4-9CC70B7D65F7}"/>
              </a:ext>
            </a:extLst>
          </p:cNvPr>
          <p:cNvSpPr>
            <a:spLocks noGrp="1"/>
          </p:cNvSpPr>
          <p:nvPr>
            <p:ph type="sldNum" sz="quarter" idx="12"/>
          </p:nvPr>
        </p:nvSpPr>
        <p:spPr/>
        <p:txBody>
          <a:bodyPr/>
          <a:lstStyle/>
          <a:p>
            <a:pPr>
              <a:defRPr/>
            </a:pPr>
            <a:r>
              <a:rPr lang="en-US"/>
              <a:t>Slide </a:t>
            </a:r>
            <a:fld id="{C1789BC7-C074-42CC-ADF8-5107DF6BD1C1}" type="slidenum">
              <a:rPr lang="en-US" smtClean="0"/>
              <a:pPr>
                <a:defRPr/>
              </a:pPr>
              <a:t>8</a:t>
            </a:fld>
            <a:endParaRPr lang="en-US"/>
          </a:p>
        </p:txBody>
      </p:sp>
      <p:sp>
        <p:nvSpPr>
          <p:cNvPr id="5" name="Footer Placeholder 4">
            <a:extLst>
              <a:ext uri="{FF2B5EF4-FFF2-40B4-BE49-F238E27FC236}">
                <a16:creationId xmlns:a16="http://schemas.microsoft.com/office/drawing/2014/main" id="{DC3B560E-3246-E9C1-F0DC-E22FFEA6BD28}"/>
              </a:ext>
            </a:extLst>
          </p:cNvPr>
          <p:cNvSpPr>
            <a:spLocks noGrp="1"/>
          </p:cNvSpPr>
          <p:nvPr>
            <p:ph type="ftr" sz="quarter" idx="3"/>
          </p:nvPr>
        </p:nvSpPr>
        <p:spPr>
          <a:xfrm>
            <a:off x="7397722" y="6477000"/>
            <a:ext cx="1072409" cy="184666"/>
          </a:xfrm>
        </p:spPr>
        <p:txBody>
          <a:bodyPr/>
          <a:lstStyle/>
          <a:p>
            <a:pPr>
              <a:defRPr/>
            </a:pPr>
            <a:r>
              <a:rPr lang="en-US" altLang="ko-KR" dirty="0"/>
              <a:t>Liwen Chu, NXP</a:t>
            </a:r>
          </a:p>
        </p:txBody>
      </p:sp>
      <p:sp>
        <p:nvSpPr>
          <p:cNvPr id="6" name="Date Placeholder 5">
            <a:extLst>
              <a:ext uri="{FF2B5EF4-FFF2-40B4-BE49-F238E27FC236}">
                <a16:creationId xmlns:a16="http://schemas.microsoft.com/office/drawing/2014/main" id="{6FBEB7B9-A62E-BA12-DF71-5DE61448571D}"/>
              </a:ext>
            </a:extLst>
          </p:cNvPr>
          <p:cNvSpPr>
            <a:spLocks noGrp="1"/>
          </p:cNvSpPr>
          <p:nvPr>
            <p:ph type="dt" sz="half" idx="2"/>
          </p:nvPr>
        </p:nvSpPr>
        <p:spPr>
          <a:xfrm>
            <a:off x="696913" y="332601"/>
            <a:ext cx="1051570" cy="276999"/>
          </a:xfrm>
        </p:spPr>
        <p:txBody>
          <a:bodyPr/>
          <a:lstStyle/>
          <a:p>
            <a:pPr>
              <a:defRPr/>
            </a:pPr>
            <a:r>
              <a:rPr lang="en-US" dirty="0"/>
              <a:t>08/10/2025</a:t>
            </a:r>
          </a:p>
        </p:txBody>
      </p:sp>
      <p:sp>
        <p:nvSpPr>
          <p:cNvPr id="8" name="Title 7">
            <a:extLst>
              <a:ext uri="{FF2B5EF4-FFF2-40B4-BE49-F238E27FC236}">
                <a16:creationId xmlns:a16="http://schemas.microsoft.com/office/drawing/2014/main" id="{C7DC2908-61A7-8178-2866-99D0389C66CF}"/>
              </a:ext>
            </a:extLst>
          </p:cNvPr>
          <p:cNvSpPr>
            <a:spLocks noGrp="1"/>
          </p:cNvSpPr>
          <p:nvPr>
            <p:ph type="title"/>
          </p:nvPr>
        </p:nvSpPr>
        <p:spPr>
          <a:xfrm>
            <a:off x="0" y="474300"/>
            <a:ext cx="9144000" cy="973500"/>
          </a:xfrm>
        </p:spPr>
        <p:txBody>
          <a:bodyPr/>
          <a:lstStyle/>
          <a:p>
            <a:r>
              <a:rPr lang="en-US" dirty="0"/>
              <a:t>SP 2</a:t>
            </a:r>
          </a:p>
        </p:txBody>
      </p:sp>
      <p:sp>
        <p:nvSpPr>
          <p:cNvPr id="34" name="Content Placeholder 2">
            <a:extLst>
              <a:ext uri="{FF2B5EF4-FFF2-40B4-BE49-F238E27FC236}">
                <a16:creationId xmlns:a16="http://schemas.microsoft.com/office/drawing/2014/main" id="{E709A05A-26DE-0173-8F9B-99422A88AB21}"/>
              </a:ext>
            </a:extLst>
          </p:cNvPr>
          <p:cNvSpPr>
            <a:spLocks noGrp="1"/>
          </p:cNvSpPr>
          <p:nvPr>
            <p:ph idx="1"/>
          </p:nvPr>
        </p:nvSpPr>
        <p:spPr>
          <a:xfrm>
            <a:off x="0" y="1324987"/>
            <a:ext cx="9144000" cy="2408813"/>
          </a:xfrm>
        </p:spPr>
        <p:txBody>
          <a:bodyPr/>
          <a:lstStyle/>
          <a:p>
            <a:pPr marL="342900" marR="0" lvl="0" indent="-342900">
              <a:spcBef>
                <a:spcPts val="0"/>
              </a:spcBef>
              <a:spcAft>
                <a:spcPts val="0"/>
              </a:spcAft>
              <a:buFont typeface="Aptos" panose="020B0004020202020204" pitchFamily="34" charset="0"/>
              <a:buChar char="•"/>
              <a:tabLst>
                <a:tab pos="228600" algn="l"/>
              </a:tabLst>
            </a:pPr>
            <a:r>
              <a:rPr lang="en-US" sz="1800" dirty="0">
                <a:effectLst/>
                <a:ea typeface="DengXian" panose="02010600030101010101" pitchFamily="2" charset="-122"/>
                <a:cs typeface="Aptos" panose="020B0004020202020204" pitchFamily="34" charset="0"/>
              </a:rPr>
              <a:t>Do you agree to add the following text to 11bp SFD: </a:t>
            </a:r>
          </a:p>
          <a:p>
            <a:pPr marL="742950" marR="0" lvl="1" indent="-285750">
              <a:spcBef>
                <a:spcPts val="0"/>
              </a:spcBef>
              <a:spcAft>
                <a:spcPts val="0"/>
              </a:spcAft>
              <a:buFont typeface="Aptos" panose="020B0004020202020204" pitchFamily="34" charset="0"/>
              <a:buChar char="•"/>
              <a:tabLst>
                <a:tab pos="685800" algn="l"/>
              </a:tabLst>
            </a:pPr>
            <a:r>
              <a:rPr lang="en-US">
                <a:effectLst/>
                <a:ea typeface="DengXian" panose="02010600030101010101" pitchFamily="2" charset="-122"/>
                <a:cs typeface="Aptos" panose="020B0004020202020204" pitchFamily="34" charset="0"/>
              </a:rPr>
              <a:t>for mono-static </a:t>
            </a:r>
            <a:r>
              <a:rPr lang="en-US" dirty="0">
                <a:effectLst/>
                <a:ea typeface="DengXian" panose="02010600030101010101" pitchFamily="2" charset="-122"/>
                <a:cs typeface="Aptos" panose="020B0004020202020204" pitchFamily="34" charset="0"/>
              </a:rPr>
              <a:t>backscatter use case, the STA’s 16-bit STA AMP identifier obtained from the output of CRC16 over the global identifier of the STA is used as the STA’s ID.</a:t>
            </a:r>
          </a:p>
          <a:p>
            <a:pPr marL="1143000" marR="0" lvl="2" indent="-228600">
              <a:spcBef>
                <a:spcPts val="0"/>
              </a:spcBef>
              <a:spcAft>
                <a:spcPts val="0"/>
              </a:spcAft>
              <a:buFont typeface="Aptos" panose="020B0004020202020204" pitchFamily="34" charset="0"/>
              <a:buChar char="•"/>
              <a:tabLst>
                <a:tab pos="1143000" algn="l"/>
              </a:tabLst>
            </a:pPr>
            <a:r>
              <a:rPr lang="en-US" sz="1800" dirty="0">
                <a:effectLst/>
                <a:ea typeface="DengXian" panose="02010600030101010101" pitchFamily="2" charset="-122"/>
                <a:cs typeface="Aptos" panose="020B0004020202020204" pitchFamily="34" charset="0"/>
              </a:rPr>
              <a:t>NOTE: the global identifier is TBD.</a:t>
            </a:r>
          </a:p>
          <a:p>
            <a:endParaRPr lang="en-US" dirty="0"/>
          </a:p>
          <a:p>
            <a:pPr lvl="3"/>
            <a:endParaRPr lang="en-US" dirty="0"/>
          </a:p>
        </p:txBody>
      </p:sp>
    </p:spTree>
    <p:extLst>
      <p:ext uri="{BB962C8B-B14F-4D97-AF65-F5344CB8AC3E}">
        <p14:creationId xmlns:p14="http://schemas.microsoft.com/office/powerpoint/2010/main" val="889835981"/>
      </p:ext>
    </p:extLst>
  </p:cSld>
  <p:clrMapOvr>
    <a:masterClrMapping/>
  </p:clrMapOvr>
</p:sld>
</file>

<file path=ppt/theme/theme1.xml><?xml version="1.0" encoding="utf-8"?>
<a:theme xmlns:a="http://schemas.openxmlformats.org/drawingml/2006/main"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832</Words>
  <Application>Microsoft Office PowerPoint</Application>
  <PresentationFormat>On-screen Show (4:3)</PresentationFormat>
  <Paragraphs>182</Paragraphs>
  <Slides>8</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8</vt:i4>
      </vt:variant>
    </vt:vector>
  </HeadingPairs>
  <TitlesOfParts>
    <vt:vector size="13" baseType="lpstr">
      <vt:lpstr>DengXian</vt:lpstr>
      <vt:lpstr>Aptos</vt:lpstr>
      <vt:lpstr>Times New Roman</vt:lpstr>
      <vt:lpstr>802-11-Submission</vt:lpstr>
      <vt:lpstr>Document</vt:lpstr>
      <vt:lpstr>Frame Format Discussion</vt:lpstr>
      <vt:lpstr>Recap: Backscatter Frame Format</vt:lpstr>
      <vt:lpstr>Response Rate Flag for Backscatter Tag</vt:lpstr>
      <vt:lpstr>Tag’s ID</vt:lpstr>
      <vt:lpstr>AP’s (Reader’s) ID</vt:lpstr>
      <vt:lpstr>Length Further Discussion</vt:lpstr>
      <vt:lpstr>SP 1</vt:lpstr>
      <vt:lpstr>SP 2</vt:lpstr>
    </vt:vector>
  </TitlesOfParts>
  <Company>Mediatek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EHT Tone Plans and Tone Mapper</dc:title>
  <dc:creator>Jianhan Liu</dc:creator>
  <cp:lastModifiedBy>Liwen Chu</cp:lastModifiedBy>
  <cp:revision>737</cp:revision>
  <cp:lastPrinted>1998-02-10T13:28:06Z</cp:lastPrinted>
  <dcterms:created xsi:type="dcterms:W3CDTF">2007-05-21T21:00:37Z</dcterms:created>
  <dcterms:modified xsi:type="dcterms:W3CDTF">2025-10-14T17:48:24Z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MSIP_Label_83bcef13-7cac-433f-ba1d-47a323951816_Enabled">
    <vt:lpwstr>true</vt:lpwstr>
  </property>
  <property fmtid="{D5CDD505-2E9C-101B-9397-08002B2CF9AE}" pid="4" name="MSIP_Label_83bcef13-7cac-433f-ba1d-47a323951816_SetDate">
    <vt:lpwstr>2022-12-02T22:20:35Z</vt:lpwstr>
  </property>
  <property fmtid="{D5CDD505-2E9C-101B-9397-08002B2CF9AE}" pid="5" name="MSIP_Label_83bcef13-7cac-433f-ba1d-47a323951816_Method">
    <vt:lpwstr>Privileged</vt:lpwstr>
  </property>
  <property fmtid="{D5CDD505-2E9C-101B-9397-08002B2CF9AE}" pid="6" name="MSIP_Label_83bcef13-7cac-433f-ba1d-47a323951816_Name">
    <vt:lpwstr>MTK_Unclassified</vt:lpwstr>
  </property>
  <property fmtid="{D5CDD505-2E9C-101B-9397-08002B2CF9AE}" pid="7" name="MSIP_Label_83bcef13-7cac-433f-ba1d-47a323951816_SiteId">
    <vt:lpwstr>a7687ede-7a6b-4ef6-bace-642f677fbe31</vt:lpwstr>
  </property>
  <property fmtid="{D5CDD505-2E9C-101B-9397-08002B2CF9AE}" pid="8" name="MSIP_Label_83bcef13-7cac-433f-ba1d-47a323951816_ActionId">
    <vt:lpwstr>66719768-fd85-486d-b90e-2ba04a10239f</vt:lpwstr>
  </property>
  <property fmtid="{D5CDD505-2E9C-101B-9397-08002B2CF9AE}" pid="9" name="MSIP_Label_83bcef13-7cac-433f-ba1d-47a323951816_ContentBits">
    <vt:lpwstr>0</vt:lpwstr>
  </property>
</Properties>
</file>