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0" r:id="rId2"/>
    <p:sldId id="5980" r:id="rId3"/>
    <p:sldId id="5979" r:id="rId4"/>
    <p:sldId id="5985" r:id="rId5"/>
    <p:sldId id="5989" r:id="rId6"/>
    <p:sldId id="5986" r:id="rId7"/>
    <p:sldId id="5987" r:id="rId8"/>
    <p:sldId id="5988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FFDF"/>
    <a:srgbClr val="FF9900"/>
    <a:srgbClr val="D6D6F5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69" autoAdjust="0"/>
    <p:restoredTop sz="92105" autoAdjust="0"/>
  </p:normalViewPr>
  <p:slideViewPr>
    <p:cSldViewPr>
      <p:cViewPr varScale="1">
        <p:scale>
          <a:sx n="82" d="100"/>
          <a:sy n="82" d="100"/>
        </p:scale>
        <p:origin x="147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3211" y="4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282FEBE-F045-4E6F-BAFE-CCAD18F7EB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71517" y="6475413"/>
            <a:ext cx="10724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15D3E1-569C-D84B-286A-D7450253E6C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515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08/10/2025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3BE2D10-872A-479D-BDC2-D41B2602AF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71517" y="6475413"/>
            <a:ext cx="10724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4C9CB8-3141-CDD9-0529-1621B756E0E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515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08/10/2025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515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08/10/2025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71517" y="6475413"/>
            <a:ext cx="10724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802.11-25/1363r1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77083"/>
            <a:ext cx="8915400" cy="819506"/>
          </a:xfrm>
        </p:spPr>
        <p:txBody>
          <a:bodyPr/>
          <a:lstStyle/>
          <a:p>
            <a:r>
              <a:rPr lang="en-US" sz="2800" dirty="0"/>
              <a:t>Frame Format Discussion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99542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2025-08-10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CCBD4D1-F213-4D7D-8598-D55538C56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71517" y="6475413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E142312-9B63-918B-A760-2E41F5690A1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515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08/10/2025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B3B261A-37AE-0340-64C0-7A89C64468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9704011"/>
              </p:ext>
            </p:extLst>
          </p:nvPr>
        </p:nvGraphicFramePr>
        <p:xfrm>
          <a:off x="866775" y="3114675"/>
          <a:ext cx="7077075" cy="314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416937" imgH="3730033" progId="Word.Document.8">
                  <p:embed/>
                </p:oleObj>
              </mc:Choice>
              <mc:Fallback>
                <p:oleObj name="Document" r:id="rId2" imgW="8416937" imgH="3730033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A0BF2BB6-050F-41A6-8CE1-16F15AE655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6775" y="3114675"/>
                        <a:ext cx="7077075" cy="3143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74A1C-3B04-31F5-F9F4-9CC70B7D6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B560E-3246-E9C1-F0DC-E22FFEA6B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97722" y="6477000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BEB7B9-A62E-BA12-DF71-5DE6144857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08/10/2025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7DC2908-61A7-8178-2866-99D0389C6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077" y="528826"/>
            <a:ext cx="9144000" cy="609600"/>
          </a:xfrm>
        </p:spPr>
        <p:txBody>
          <a:bodyPr/>
          <a:lstStyle/>
          <a:p>
            <a:r>
              <a:rPr lang="en-US" dirty="0"/>
              <a:t>Recap: Backscatter </a:t>
            </a:r>
            <a:r>
              <a:rPr lang="en-US" sz="2800" dirty="0"/>
              <a:t>Frame Format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ACFA12-9A13-9D06-317E-18760C4E7E14}"/>
              </a:ext>
            </a:extLst>
          </p:cNvPr>
          <p:cNvSpPr/>
          <p:nvPr/>
        </p:nvSpPr>
        <p:spPr bwMode="auto">
          <a:xfrm>
            <a:off x="4849810" y="5058098"/>
            <a:ext cx="838200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D13E9B-8111-AAB5-B1A2-8BA288532CB5}"/>
              </a:ext>
            </a:extLst>
          </p:cNvPr>
          <p:cNvSpPr txBox="1"/>
          <p:nvPr/>
        </p:nvSpPr>
        <p:spPr>
          <a:xfrm>
            <a:off x="4846113" y="5096639"/>
            <a:ext cx="84189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Header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FA1965-4C7C-E4AA-03AF-E877294403D6}"/>
              </a:ext>
            </a:extLst>
          </p:cNvPr>
          <p:cNvSpPr/>
          <p:nvPr/>
        </p:nvSpPr>
        <p:spPr bwMode="auto">
          <a:xfrm>
            <a:off x="5689598" y="5053840"/>
            <a:ext cx="838200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CAF715-5E93-7146-2F94-6CA4228F55D2}"/>
              </a:ext>
            </a:extLst>
          </p:cNvPr>
          <p:cNvSpPr txBox="1"/>
          <p:nvPr/>
        </p:nvSpPr>
        <p:spPr>
          <a:xfrm>
            <a:off x="5715000" y="5023131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Body </a:t>
            </a:r>
          </a:p>
          <a:p>
            <a:r>
              <a:rPr lang="en-US" sz="900" dirty="0"/>
              <a:t>(Optional)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740B042-4648-A303-84DC-01887951BA6B}"/>
              </a:ext>
            </a:extLst>
          </p:cNvPr>
          <p:cNvSpPr/>
          <p:nvPr/>
        </p:nvSpPr>
        <p:spPr bwMode="auto">
          <a:xfrm>
            <a:off x="6525689" y="5053840"/>
            <a:ext cx="45613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D161B43-A3C0-84AE-1059-15530080BCB0}"/>
              </a:ext>
            </a:extLst>
          </p:cNvPr>
          <p:cNvSpPr txBox="1"/>
          <p:nvPr/>
        </p:nvSpPr>
        <p:spPr>
          <a:xfrm>
            <a:off x="6521992" y="5092381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FCS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A60823-B8AE-BD02-F2DA-85E9AC4D4E78}"/>
              </a:ext>
            </a:extLst>
          </p:cNvPr>
          <p:cNvSpPr/>
          <p:nvPr/>
        </p:nvSpPr>
        <p:spPr bwMode="auto">
          <a:xfrm>
            <a:off x="3419669" y="5685751"/>
            <a:ext cx="633440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9A0A66E-1FE7-44C5-1084-B327627607D7}"/>
              </a:ext>
            </a:extLst>
          </p:cNvPr>
          <p:cNvSpPr txBox="1"/>
          <p:nvPr/>
        </p:nvSpPr>
        <p:spPr>
          <a:xfrm>
            <a:off x="3544635" y="565504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</a:t>
            </a:r>
          </a:p>
          <a:p>
            <a:r>
              <a:rPr lang="en-US" sz="900" dirty="0"/>
              <a:t>Type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9875C89-F595-8801-E7F8-F7978EFEE22F}"/>
              </a:ext>
            </a:extLst>
          </p:cNvPr>
          <p:cNvSpPr/>
          <p:nvPr/>
        </p:nvSpPr>
        <p:spPr bwMode="auto">
          <a:xfrm>
            <a:off x="4061031" y="5690009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C8AC6E4-6081-8C4A-0DB6-EEEC38E54573}"/>
              </a:ext>
            </a:extLst>
          </p:cNvPr>
          <p:cNvSpPr txBox="1"/>
          <p:nvPr/>
        </p:nvSpPr>
        <p:spPr>
          <a:xfrm>
            <a:off x="4061031" y="5679639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Protection</a:t>
            </a:r>
          </a:p>
          <a:p>
            <a:r>
              <a:rPr lang="en-US" sz="900" dirty="0"/>
              <a:t>Indication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5307B23-26B5-25CE-92F1-F7B62874978C}"/>
              </a:ext>
            </a:extLst>
          </p:cNvPr>
          <p:cNvSpPr txBox="1"/>
          <p:nvPr/>
        </p:nvSpPr>
        <p:spPr>
          <a:xfrm>
            <a:off x="4695260" y="5663464"/>
            <a:ext cx="5405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ID Flag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28E53C3-BBE0-37AA-B787-06C6EB652E97}"/>
              </a:ext>
            </a:extLst>
          </p:cNvPr>
          <p:cNvSpPr/>
          <p:nvPr/>
        </p:nvSpPr>
        <p:spPr bwMode="auto">
          <a:xfrm>
            <a:off x="4696049" y="5685751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086C41-EFF8-CE14-52CA-F8482CBE8423}"/>
              </a:ext>
            </a:extLst>
          </p:cNvPr>
          <p:cNvSpPr txBox="1"/>
          <p:nvPr/>
        </p:nvSpPr>
        <p:spPr>
          <a:xfrm>
            <a:off x="5940497" y="5666203"/>
            <a:ext cx="6142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Reserved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8933DA9-D122-DE76-D32C-9D0BB3078F58}"/>
              </a:ext>
            </a:extLst>
          </p:cNvPr>
          <p:cNvSpPr/>
          <p:nvPr/>
        </p:nvSpPr>
        <p:spPr bwMode="auto">
          <a:xfrm>
            <a:off x="5941286" y="5688490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5830505-4066-1B36-4A2A-EBA3F9C69316}"/>
              </a:ext>
            </a:extLst>
          </p:cNvPr>
          <p:cNvCxnSpPr>
            <a:cxnSpLocks/>
          </p:cNvCxnSpPr>
          <p:nvPr/>
        </p:nvCxnSpPr>
        <p:spPr bwMode="auto">
          <a:xfrm flipH="1">
            <a:off x="3429001" y="5368751"/>
            <a:ext cx="1417112" cy="2946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5E3DBDC-9DE0-4036-D7E6-B8F8BBA966F5}"/>
              </a:ext>
            </a:extLst>
          </p:cNvPr>
          <p:cNvCxnSpPr>
            <a:cxnSpLocks/>
          </p:cNvCxnSpPr>
          <p:nvPr/>
        </p:nvCxnSpPr>
        <p:spPr bwMode="auto">
          <a:xfrm>
            <a:off x="5692808" y="5374696"/>
            <a:ext cx="2693647" cy="29849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6307B123-495C-8E4B-20F7-17405DBB0DDD}"/>
              </a:ext>
            </a:extLst>
          </p:cNvPr>
          <p:cNvSpPr txBox="1"/>
          <p:nvPr/>
        </p:nvSpPr>
        <p:spPr>
          <a:xfrm>
            <a:off x="6582649" y="5663427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RA/TA ID </a:t>
            </a:r>
          </a:p>
          <a:p>
            <a:r>
              <a:rPr lang="en-US" sz="900" dirty="0"/>
              <a:t>(Optional)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0882FD9-AEBE-7015-E1AD-0F76B84D90B6}"/>
              </a:ext>
            </a:extLst>
          </p:cNvPr>
          <p:cNvSpPr/>
          <p:nvPr/>
        </p:nvSpPr>
        <p:spPr bwMode="auto">
          <a:xfrm>
            <a:off x="6583438" y="5685714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E709A05A-26DE-0173-8F9B-99422A88A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25650"/>
            <a:ext cx="9144000" cy="3859746"/>
          </a:xfrm>
        </p:spPr>
        <p:txBody>
          <a:bodyPr/>
          <a:lstStyle/>
          <a:p>
            <a:r>
              <a:rPr lang="en-US" sz="1200" dirty="0"/>
              <a:t>A 11bp frame includes the following fields</a:t>
            </a:r>
          </a:p>
          <a:p>
            <a:pPr lvl="1"/>
            <a:r>
              <a:rPr lang="en-US" sz="1200" dirty="0"/>
              <a:t>Frame Header </a:t>
            </a:r>
          </a:p>
          <a:p>
            <a:pPr lvl="2"/>
            <a:r>
              <a:rPr lang="en-US" sz="1200" dirty="0"/>
              <a:t>Frame Control field </a:t>
            </a:r>
          </a:p>
          <a:p>
            <a:pPr lvl="3"/>
            <a:r>
              <a:rPr lang="en-US" sz="1200" dirty="0"/>
              <a:t>Backscatter Indication (1 bit)</a:t>
            </a:r>
          </a:p>
          <a:p>
            <a:pPr lvl="3"/>
            <a:r>
              <a:rPr lang="en-US" sz="1200" dirty="0"/>
              <a:t>Frame Type (4 bits),</a:t>
            </a:r>
          </a:p>
          <a:p>
            <a:pPr lvl="3"/>
            <a:r>
              <a:rPr lang="en-US" sz="1200" dirty="0"/>
              <a:t>Protection Flag(1 bit),</a:t>
            </a:r>
          </a:p>
          <a:p>
            <a:pPr lvl="4"/>
            <a:r>
              <a:rPr lang="en-US" sz="1200" dirty="0"/>
              <a:t>This may not be required if the response of Authentication is the only frame with the protection.</a:t>
            </a:r>
          </a:p>
          <a:p>
            <a:pPr lvl="3"/>
            <a:r>
              <a:rPr lang="en-US" sz="1200" dirty="0"/>
              <a:t>ID Flag(1 bit)</a:t>
            </a:r>
          </a:p>
          <a:p>
            <a:pPr lvl="3"/>
            <a:r>
              <a:rPr lang="en-US" sz="1200" dirty="0"/>
              <a:t>Type Spec Flag (1 bit)</a:t>
            </a:r>
          </a:p>
          <a:p>
            <a:pPr lvl="3"/>
            <a:r>
              <a:rPr lang="en-US" sz="1200" dirty="0"/>
              <a:t>Reserved bits</a:t>
            </a:r>
          </a:p>
          <a:p>
            <a:pPr lvl="2"/>
            <a:r>
              <a:rPr lang="en-US" sz="1200" dirty="0"/>
              <a:t>RA/TA ID of DL unicast frame</a:t>
            </a:r>
          </a:p>
          <a:p>
            <a:pPr lvl="3"/>
            <a:r>
              <a:rPr lang="en-US" sz="1200" dirty="0"/>
              <a:t>The RA/TA ID of UL unicast frame to identify the STA may be required.</a:t>
            </a:r>
          </a:p>
          <a:p>
            <a:pPr lvl="2"/>
            <a:r>
              <a:rPr lang="en-US" sz="1200" dirty="0"/>
              <a:t>Type Specific </a:t>
            </a:r>
          </a:p>
          <a:p>
            <a:pPr lvl="1"/>
            <a:r>
              <a:rPr lang="en-US" sz="1200" dirty="0"/>
              <a:t>Optional Frame body.</a:t>
            </a:r>
          </a:p>
          <a:p>
            <a:pPr lvl="2"/>
            <a:r>
              <a:rPr lang="en-US" sz="1200" dirty="0"/>
              <a:t>Updated RFID command </a:t>
            </a:r>
          </a:p>
          <a:p>
            <a:pPr lvl="1"/>
            <a:r>
              <a:rPr lang="en-US" sz="1200" dirty="0"/>
              <a:t>FCS.</a:t>
            </a:r>
          </a:p>
          <a:p>
            <a:pPr lvl="2"/>
            <a:r>
              <a:rPr lang="en-US" sz="1200" dirty="0"/>
              <a:t>8bits or 16 bits</a:t>
            </a:r>
          </a:p>
          <a:p>
            <a:pPr lvl="3"/>
            <a:endParaRPr lang="en-US" sz="1400" dirty="0"/>
          </a:p>
          <a:p>
            <a:pPr lvl="3"/>
            <a:endParaRPr lang="en-US" dirty="0"/>
          </a:p>
        </p:txBody>
      </p:sp>
      <p:sp>
        <p:nvSpPr>
          <p:cNvPr id="35" name="Right Brace 34">
            <a:extLst>
              <a:ext uri="{FF2B5EF4-FFF2-40B4-BE49-F238E27FC236}">
                <a16:creationId xmlns:a16="http://schemas.microsoft.com/office/drawing/2014/main" id="{9999A2FB-80EB-83F5-BD0A-21B4743ABE58}"/>
              </a:ext>
            </a:extLst>
          </p:cNvPr>
          <p:cNvSpPr/>
          <p:nvPr/>
        </p:nvSpPr>
        <p:spPr bwMode="auto">
          <a:xfrm rot="16200000">
            <a:off x="4933500" y="4032656"/>
            <a:ext cx="129164" cy="309377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5AE57D5-8820-04FC-A805-0DA44ECFE8DA}"/>
              </a:ext>
            </a:extLst>
          </p:cNvPr>
          <p:cNvSpPr txBox="1"/>
          <p:nvPr/>
        </p:nvSpPr>
        <p:spPr>
          <a:xfrm>
            <a:off x="4720186" y="5357920"/>
            <a:ext cx="8611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Control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DD053B-BBAC-7EBC-6831-6BF2761B11BF}"/>
              </a:ext>
            </a:extLst>
          </p:cNvPr>
          <p:cNvSpPr txBox="1"/>
          <p:nvPr/>
        </p:nvSpPr>
        <p:spPr>
          <a:xfrm>
            <a:off x="7195103" y="5650899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Type Specific</a:t>
            </a:r>
          </a:p>
          <a:p>
            <a:r>
              <a:rPr lang="en-US" sz="900" dirty="0"/>
              <a:t>(Optional)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378361C-E2E1-F631-56F5-BA3DF9D00DA7}"/>
              </a:ext>
            </a:extLst>
          </p:cNvPr>
          <p:cNvSpPr/>
          <p:nvPr/>
        </p:nvSpPr>
        <p:spPr bwMode="auto">
          <a:xfrm>
            <a:off x="7223885" y="5673186"/>
            <a:ext cx="1190563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6858D44-4982-1A17-1B44-F92640BF5898}"/>
              </a:ext>
            </a:extLst>
          </p:cNvPr>
          <p:cNvSpPr txBox="1"/>
          <p:nvPr/>
        </p:nvSpPr>
        <p:spPr>
          <a:xfrm>
            <a:off x="5321546" y="5674835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Type Spec</a:t>
            </a:r>
          </a:p>
          <a:p>
            <a:r>
              <a:rPr lang="en-US" sz="900" dirty="0"/>
              <a:t>Flag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88A94F9-B1AB-C636-C8A6-F12647D76F15}"/>
              </a:ext>
            </a:extLst>
          </p:cNvPr>
          <p:cNvSpPr/>
          <p:nvPr/>
        </p:nvSpPr>
        <p:spPr bwMode="auto">
          <a:xfrm>
            <a:off x="5322335" y="5697122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29E4BBB-1A09-D910-032E-8B6ACB3F2326}"/>
              </a:ext>
            </a:extLst>
          </p:cNvPr>
          <p:cNvSpPr txBox="1"/>
          <p:nvPr/>
        </p:nvSpPr>
        <p:spPr>
          <a:xfrm>
            <a:off x="3604807" y="6077611"/>
            <a:ext cx="2712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4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0CC33CC-A1BB-D7A4-3CA8-D860E7BAC459}"/>
              </a:ext>
            </a:extLst>
          </p:cNvPr>
          <p:cNvSpPr txBox="1"/>
          <p:nvPr/>
        </p:nvSpPr>
        <p:spPr>
          <a:xfrm>
            <a:off x="4205299" y="6059163"/>
            <a:ext cx="2712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1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704E3EF-CAFA-B4F4-6345-E224FCE015BF}"/>
              </a:ext>
            </a:extLst>
          </p:cNvPr>
          <p:cNvSpPr txBox="1"/>
          <p:nvPr/>
        </p:nvSpPr>
        <p:spPr>
          <a:xfrm>
            <a:off x="3255253" y="6072248"/>
            <a:ext cx="35137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bits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809D4EE-D7DC-D9E4-6CE7-E3B4F817A791}"/>
              </a:ext>
            </a:extLst>
          </p:cNvPr>
          <p:cNvSpPr txBox="1"/>
          <p:nvPr/>
        </p:nvSpPr>
        <p:spPr>
          <a:xfrm>
            <a:off x="4936481" y="6071354"/>
            <a:ext cx="2712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1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0C004B1-6416-FE3D-CDC7-E76F2B04B0B2}"/>
              </a:ext>
            </a:extLst>
          </p:cNvPr>
          <p:cNvSpPr txBox="1"/>
          <p:nvPr/>
        </p:nvSpPr>
        <p:spPr>
          <a:xfrm>
            <a:off x="5536973" y="6052906"/>
            <a:ext cx="2712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1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26EAF3B-A20D-6743-6918-8C3465BF51FC}"/>
              </a:ext>
            </a:extLst>
          </p:cNvPr>
          <p:cNvSpPr txBox="1"/>
          <p:nvPr/>
        </p:nvSpPr>
        <p:spPr>
          <a:xfrm>
            <a:off x="6228057" y="6046999"/>
            <a:ext cx="2712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1 </a:t>
            </a:r>
          </a:p>
        </p:txBody>
      </p:sp>
    </p:spTree>
    <p:extLst>
      <p:ext uri="{BB962C8B-B14F-4D97-AF65-F5344CB8AC3E}">
        <p14:creationId xmlns:p14="http://schemas.microsoft.com/office/powerpoint/2010/main" val="615980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F9FC7-E5CC-ADA5-57B6-ACA4BD112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88394"/>
            <a:ext cx="9144000" cy="2977705"/>
          </a:xfrm>
        </p:spPr>
        <p:txBody>
          <a:bodyPr/>
          <a:lstStyle/>
          <a:p>
            <a:r>
              <a:rPr lang="en-US" dirty="0"/>
              <a:t>Without the Response Rate Flag, the reader occupies the medium for tag’s UL frame transmission, based on the minimal date rate and the length of the responding frame.</a:t>
            </a:r>
          </a:p>
          <a:p>
            <a:pPr lvl="1"/>
            <a:r>
              <a:rPr lang="en-US" dirty="0"/>
              <a:t>With the Response Rate Flag, the accurate medium time is allocated to the UL frame transmission.</a:t>
            </a:r>
          </a:p>
          <a:p>
            <a:r>
              <a:rPr lang="en-US" dirty="0"/>
              <a:t>Another difficulty is that there is no date rate indication in 11bp uplink PHY header.</a:t>
            </a:r>
          </a:p>
          <a:p>
            <a:pPr lvl="1"/>
            <a:r>
              <a:rPr lang="en-US" sz="2000" dirty="0"/>
              <a:t>Without the Response Rate Flag, the PHY header for backscatter use case needs to be updated in order to support the multiple data rates. </a:t>
            </a:r>
          </a:p>
          <a:p>
            <a:r>
              <a:rPr lang="en-US" dirty="0"/>
              <a:t>The tag’s implementation is simplified.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74A1C-3B04-31F5-F9F4-9CC70B7D6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B560E-3246-E9C1-F0DC-E22FFEA6B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71517" y="6475413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BEB7B9-A62E-BA12-DF71-5DE6144857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08/10/2025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7DC2908-61A7-8178-2866-99D0389C6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29844"/>
            <a:ext cx="9144000" cy="609600"/>
          </a:xfrm>
        </p:spPr>
        <p:txBody>
          <a:bodyPr/>
          <a:lstStyle/>
          <a:p>
            <a:r>
              <a:rPr lang="en-US" dirty="0"/>
              <a:t>Response Rate Flag for Backscatter Tag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9FE9504-0ABC-633D-FAB6-D08FD2C687A6}"/>
              </a:ext>
            </a:extLst>
          </p:cNvPr>
          <p:cNvSpPr/>
          <p:nvPr/>
        </p:nvSpPr>
        <p:spPr bwMode="auto">
          <a:xfrm>
            <a:off x="4849810" y="5058098"/>
            <a:ext cx="838200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DBDD841-18F9-65DA-581F-AADA56312B4C}"/>
              </a:ext>
            </a:extLst>
          </p:cNvPr>
          <p:cNvSpPr txBox="1"/>
          <p:nvPr/>
        </p:nvSpPr>
        <p:spPr>
          <a:xfrm>
            <a:off x="4846113" y="5096639"/>
            <a:ext cx="84189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Header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ED4E698-5B22-6EB0-E8C5-1830E2B0F406}"/>
              </a:ext>
            </a:extLst>
          </p:cNvPr>
          <p:cNvSpPr/>
          <p:nvPr/>
        </p:nvSpPr>
        <p:spPr bwMode="auto">
          <a:xfrm>
            <a:off x="5689598" y="5053840"/>
            <a:ext cx="838200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4268B5D-7B29-3DEA-EDD2-17E67A232FEE}"/>
              </a:ext>
            </a:extLst>
          </p:cNvPr>
          <p:cNvSpPr txBox="1"/>
          <p:nvPr/>
        </p:nvSpPr>
        <p:spPr>
          <a:xfrm>
            <a:off x="5715000" y="5023131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Body </a:t>
            </a:r>
          </a:p>
          <a:p>
            <a:r>
              <a:rPr lang="en-US" sz="900" dirty="0"/>
              <a:t>(Optional)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F841173-C9F5-F8B8-DA65-712F7869B79F}"/>
              </a:ext>
            </a:extLst>
          </p:cNvPr>
          <p:cNvSpPr/>
          <p:nvPr/>
        </p:nvSpPr>
        <p:spPr bwMode="auto">
          <a:xfrm>
            <a:off x="6525689" y="5053840"/>
            <a:ext cx="45613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A82A3BC-CF31-6730-25EE-D26A47ABB639}"/>
              </a:ext>
            </a:extLst>
          </p:cNvPr>
          <p:cNvSpPr txBox="1"/>
          <p:nvPr/>
        </p:nvSpPr>
        <p:spPr>
          <a:xfrm>
            <a:off x="6521992" y="5092381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FCS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4CF06D0-253A-DB9F-0681-1BDD3697B91E}"/>
              </a:ext>
            </a:extLst>
          </p:cNvPr>
          <p:cNvSpPr/>
          <p:nvPr/>
        </p:nvSpPr>
        <p:spPr bwMode="auto">
          <a:xfrm>
            <a:off x="3419669" y="5685751"/>
            <a:ext cx="633440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D93CB3A-455D-712D-A272-76419AC3106E}"/>
              </a:ext>
            </a:extLst>
          </p:cNvPr>
          <p:cNvSpPr txBox="1"/>
          <p:nvPr/>
        </p:nvSpPr>
        <p:spPr>
          <a:xfrm>
            <a:off x="3544635" y="565504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</a:t>
            </a:r>
          </a:p>
          <a:p>
            <a:r>
              <a:rPr lang="en-US" sz="900" dirty="0"/>
              <a:t>Type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E2EEF32-27D2-A906-0F89-DB678B522101}"/>
              </a:ext>
            </a:extLst>
          </p:cNvPr>
          <p:cNvSpPr/>
          <p:nvPr/>
        </p:nvSpPr>
        <p:spPr bwMode="auto">
          <a:xfrm>
            <a:off x="4061031" y="5690009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B7E435B-18FC-5E05-0E44-A5326D165D92}"/>
              </a:ext>
            </a:extLst>
          </p:cNvPr>
          <p:cNvSpPr txBox="1"/>
          <p:nvPr/>
        </p:nvSpPr>
        <p:spPr>
          <a:xfrm>
            <a:off x="4061031" y="5679639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Protection</a:t>
            </a:r>
          </a:p>
          <a:p>
            <a:r>
              <a:rPr lang="en-US" sz="900" dirty="0"/>
              <a:t>Indication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9F8CAA1-03A9-8C3A-E87D-8B071FAACD66}"/>
              </a:ext>
            </a:extLst>
          </p:cNvPr>
          <p:cNvSpPr txBox="1"/>
          <p:nvPr/>
        </p:nvSpPr>
        <p:spPr>
          <a:xfrm>
            <a:off x="4695260" y="5663464"/>
            <a:ext cx="5405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ID Flag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055C76E-42CB-BC45-DCC4-5531EA6139CC}"/>
              </a:ext>
            </a:extLst>
          </p:cNvPr>
          <p:cNvSpPr/>
          <p:nvPr/>
        </p:nvSpPr>
        <p:spPr bwMode="auto">
          <a:xfrm>
            <a:off x="4696049" y="5685751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910BE33-1C78-93D2-B8E9-18281DAC2EBB}"/>
              </a:ext>
            </a:extLst>
          </p:cNvPr>
          <p:cNvSpPr txBox="1"/>
          <p:nvPr/>
        </p:nvSpPr>
        <p:spPr>
          <a:xfrm>
            <a:off x="5940497" y="5666203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UL </a:t>
            </a:r>
          </a:p>
          <a:p>
            <a:r>
              <a:rPr lang="en-US" sz="900" dirty="0"/>
              <a:t>Rate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A2B215A-7087-BBBF-6B97-0403CC775EDA}"/>
              </a:ext>
            </a:extLst>
          </p:cNvPr>
          <p:cNvSpPr/>
          <p:nvPr/>
        </p:nvSpPr>
        <p:spPr bwMode="auto">
          <a:xfrm>
            <a:off x="5941286" y="5688490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9DEEED8-86FF-4F83-C3FB-DD4C6EBF3AE3}"/>
              </a:ext>
            </a:extLst>
          </p:cNvPr>
          <p:cNvCxnSpPr>
            <a:cxnSpLocks/>
          </p:cNvCxnSpPr>
          <p:nvPr/>
        </p:nvCxnSpPr>
        <p:spPr bwMode="auto">
          <a:xfrm flipH="1">
            <a:off x="3429001" y="5368751"/>
            <a:ext cx="1417112" cy="2946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EEBA9DB8-3EEE-BD2B-7736-20407BC0BA1A}"/>
              </a:ext>
            </a:extLst>
          </p:cNvPr>
          <p:cNvCxnSpPr>
            <a:cxnSpLocks/>
          </p:cNvCxnSpPr>
          <p:nvPr/>
        </p:nvCxnSpPr>
        <p:spPr bwMode="auto">
          <a:xfrm>
            <a:off x="5692808" y="5374696"/>
            <a:ext cx="2693647" cy="29849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AFBAA40C-3F01-32F0-6CF9-854C577D2747}"/>
              </a:ext>
            </a:extLst>
          </p:cNvPr>
          <p:cNvSpPr txBox="1"/>
          <p:nvPr/>
        </p:nvSpPr>
        <p:spPr>
          <a:xfrm>
            <a:off x="6582649" y="5663427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RA/TA ID </a:t>
            </a:r>
          </a:p>
          <a:p>
            <a:r>
              <a:rPr lang="en-US" sz="900" dirty="0"/>
              <a:t>(Optional)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FB61A08-ADD7-3D48-C367-8AB177F9ADCA}"/>
              </a:ext>
            </a:extLst>
          </p:cNvPr>
          <p:cNvSpPr/>
          <p:nvPr/>
        </p:nvSpPr>
        <p:spPr bwMode="auto">
          <a:xfrm>
            <a:off x="6583438" y="5685714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ight Brace 46">
            <a:extLst>
              <a:ext uri="{FF2B5EF4-FFF2-40B4-BE49-F238E27FC236}">
                <a16:creationId xmlns:a16="http://schemas.microsoft.com/office/drawing/2014/main" id="{DC4E0ED1-B220-2C63-2A68-D3F54F466067}"/>
              </a:ext>
            </a:extLst>
          </p:cNvPr>
          <p:cNvSpPr/>
          <p:nvPr/>
        </p:nvSpPr>
        <p:spPr bwMode="auto">
          <a:xfrm rot="16200000">
            <a:off x="4933500" y="4032656"/>
            <a:ext cx="129164" cy="309377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ECD32A3-5BFB-A658-71F7-959B3B2F5892}"/>
              </a:ext>
            </a:extLst>
          </p:cNvPr>
          <p:cNvSpPr txBox="1"/>
          <p:nvPr/>
        </p:nvSpPr>
        <p:spPr>
          <a:xfrm>
            <a:off x="4720186" y="5357920"/>
            <a:ext cx="8611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Control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0984CA8-A706-8772-8467-17628FAB5356}"/>
              </a:ext>
            </a:extLst>
          </p:cNvPr>
          <p:cNvSpPr txBox="1"/>
          <p:nvPr/>
        </p:nvSpPr>
        <p:spPr>
          <a:xfrm>
            <a:off x="7195103" y="5650899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Type Specific</a:t>
            </a:r>
          </a:p>
          <a:p>
            <a:r>
              <a:rPr lang="en-US" sz="900" dirty="0"/>
              <a:t>(Optional)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2FEBC05-5C91-3C59-AB12-7B4D0AFFB79C}"/>
              </a:ext>
            </a:extLst>
          </p:cNvPr>
          <p:cNvSpPr/>
          <p:nvPr/>
        </p:nvSpPr>
        <p:spPr bwMode="auto">
          <a:xfrm>
            <a:off x="7223885" y="5673186"/>
            <a:ext cx="1190563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EC0CAF0-AFA1-9A37-3617-9100E50AC270}"/>
              </a:ext>
            </a:extLst>
          </p:cNvPr>
          <p:cNvSpPr txBox="1"/>
          <p:nvPr/>
        </p:nvSpPr>
        <p:spPr>
          <a:xfrm>
            <a:off x="5321546" y="5674835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Type Spec</a:t>
            </a:r>
          </a:p>
          <a:p>
            <a:r>
              <a:rPr lang="en-US" sz="900" dirty="0"/>
              <a:t>Flag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C0A6E03-CF4D-AC93-447F-EDDE920A6387}"/>
              </a:ext>
            </a:extLst>
          </p:cNvPr>
          <p:cNvSpPr/>
          <p:nvPr/>
        </p:nvSpPr>
        <p:spPr bwMode="auto">
          <a:xfrm>
            <a:off x="5322335" y="5697122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678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74A1C-3B04-31F5-F9F4-9CC70B7D6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B560E-3246-E9C1-F0DC-E22FFEA6B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97722" y="6477000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BEB7B9-A62E-BA12-DF71-5DE6144857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08/10/2025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7DC2908-61A7-8178-2866-99D0389C6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74300"/>
            <a:ext cx="9144000" cy="973500"/>
          </a:xfrm>
        </p:spPr>
        <p:txBody>
          <a:bodyPr/>
          <a:lstStyle/>
          <a:p>
            <a:r>
              <a:rPr lang="en-US" dirty="0"/>
              <a:t>Tag’s ID</a:t>
            </a:r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E709A05A-26DE-0173-8F9B-99422A88A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4987"/>
            <a:ext cx="9144000" cy="4771013"/>
          </a:xfrm>
        </p:spPr>
        <p:txBody>
          <a:bodyPr/>
          <a:lstStyle/>
          <a:p>
            <a:r>
              <a:rPr lang="en-US" dirty="0"/>
              <a:t>Why RFID uses RN16 as tag’s identifier.</a:t>
            </a:r>
          </a:p>
          <a:p>
            <a:pPr lvl="1"/>
            <a:r>
              <a:rPr lang="en-US" sz="2000" dirty="0"/>
              <a:t>RFID occupies the medium one time for the information exchanges.</a:t>
            </a:r>
          </a:p>
          <a:p>
            <a:pPr lvl="1"/>
            <a:r>
              <a:rPr lang="en-US" sz="2000" dirty="0"/>
              <a:t>No TXOP limit exists.</a:t>
            </a:r>
          </a:p>
          <a:p>
            <a:r>
              <a:rPr lang="en-US" dirty="0"/>
              <a:t>11bp restriction:</a:t>
            </a:r>
          </a:p>
          <a:p>
            <a:pPr lvl="1"/>
            <a:r>
              <a:rPr lang="en-US" sz="2000" dirty="0"/>
              <a:t>TXOP limit exists.</a:t>
            </a:r>
          </a:p>
          <a:p>
            <a:pPr lvl="2"/>
            <a:r>
              <a:rPr lang="en-US" sz="2000" dirty="0"/>
              <a:t>One medium occupancy can’t finish the information exchanges between a reader and a tag.</a:t>
            </a:r>
          </a:p>
          <a:p>
            <a:pPr lvl="2"/>
            <a:r>
              <a:rPr lang="en-US" sz="2000" dirty="0"/>
              <a:t>The tag can’t maintain 16-bit RN16 across TXOPs. </a:t>
            </a:r>
          </a:p>
          <a:p>
            <a:r>
              <a:rPr lang="en-US" dirty="0"/>
              <a:t>Why CRC16 of EPC can address the issue:</a:t>
            </a:r>
          </a:p>
          <a:p>
            <a:pPr lvl="1"/>
            <a:r>
              <a:rPr lang="en-US" sz="2000" dirty="0"/>
              <a:t>EPC acquiring is the mandatory first step for the additional information exchange.</a:t>
            </a:r>
          </a:p>
          <a:p>
            <a:pPr lvl="1"/>
            <a:r>
              <a:rPr lang="en-US" sz="2000" dirty="0"/>
              <a:t>Once the EPC of a tag is acquired by a reader, both the reader and the tag know the CRC16 of the tag’s EPC.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384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74A1C-3B04-31F5-F9F4-9CC70B7D6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B560E-3246-E9C1-F0DC-E22FFEA6B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97722" y="6477000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BEB7B9-A62E-BA12-DF71-5DE6144857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08/10/2025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7DC2908-61A7-8178-2866-99D0389C6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74300"/>
            <a:ext cx="9144000" cy="973500"/>
          </a:xfrm>
        </p:spPr>
        <p:txBody>
          <a:bodyPr/>
          <a:lstStyle/>
          <a:p>
            <a:r>
              <a:rPr lang="en-US" dirty="0"/>
              <a:t>AP’s (Reader’s) ID</a:t>
            </a:r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E709A05A-26DE-0173-8F9B-99422A88A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4987"/>
            <a:ext cx="9144000" cy="4771013"/>
          </a:xfrm>
        </p:spPr>
        <p:txBody>
          <a:bodyPr/>
          <a:lstStyle/>
          <a:p>
            <a:r>
              <a:rPr lang="en-US" sz="2000" dirty="0"/>
              <a:t>Observation:</a:t>
            </a:r>
          </a:p>
          <a:p>
            <a:pPr lvl="1"/>
            <a:r>
              <a:rPr lang="en-US" dirty="0"/>
              <a:t>For backscatter use case, the frame exchange with a tag is always solicited by the AP.</a:t>
            </a:r>
          </a:p>
          <a:p>
            <a:pPr lvl="1"/>
            <a:r>
              <a:rPr lang="en-US" dirty="0"/>
              <a:t>A tag has no capability to store the AP’s ID under the information exchange through multiple TXOPs.</a:t>
            </a:r>
          </a:p>
          <a:p>
            <a:pPr lvl="1"/>
            <a:r>
              <a:rPr lang="en-US" dirty="0"/>
              <a:t>There is no reader’s ID in RFID commands.</a:t>
            </a:r>
          </a:p>
          <a:p>
            <a:r>
              <a:rPr lang="en-US" dirty="0"/>
              <a:t>Option 1:</a:t>
            </a:r>
          </a:p>
          <a:p>
            <a:pPr lvl="1"/>
            <a:r>
              <a:rPr lang="en-US" dirty="0"/>
              <a:t>There is no AP’s ID in the frames for backscatter use case.</a:t>
            </a:r>
          </a:p>
          <a:p>
            <a:r>
              <a:rPr lang="en-US" dirty="0"/>
              <a:t>Option 2:</a:t>
            </a:r>
          </a:p>
          <a:p>
            <a:pPr lvl="1"/>
            <a:r>
              <a:rPr lang="en-US" dirty="0"/>
              <a:t>For backscatter use case, the AP’s ID in the frames can be ignored by a tag.</a:t>
            </a:r>
          </a:p>
        </p:txBody>
      </p:sp>
    </p:spTree>
    <p:extLst>
      <p:ext uri="{BB962C8B-B14F-4D97-AF65-F5344CB8AC3E}">
        <p14:creationId xmlns:p14="http://schemas.microsoft.com/office/powerpoint/2010/main" val="3698873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74A1C-3B04-31F5-F9F4-9CC70B7D6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B560E-3246-E9C1-F0DC-E22FFEA6B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97722" y="6477000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BEB7B9-A62E-BA12-DF71-5DE6144857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08/10/2025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7DC2908-61A7-8178-2866-99D0389C6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077" y="528826"/>
            <a:ext cx="9144000" cy="609600"/>
          </a:xfrm>
        </p:spPr>
        <p:txBody>
          <a:bodyPr/>
          <a:lstStyle/>
          <a:p>
            <a:r>
              <a:rPr lang="en-US" dirty="0"/>
              <a:t>Length Further Discussion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ACFA12-9A13-9D06-317E-18760C4E7E14}"/>
              </a:ext>
            </a:extLst>
          </p:cNvPr>
          <p:cNvSpPr/>
          <p:nvPr/>
        </p:nvSpPr>
        <p:spPr bwMode="auto">
          <a:xfrm>
            <a:off x="1816925" y="3969137"/>
            <a:ext cx="838200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D13E9B-8111-AAB5-B1A2-8BA288532CB5}"/>
              </a:ext>
            </a:extLst>
          </p:cNvPr>
          <p:cNvSpPr txBox="1"/>
          <p:nvPr/>
        </p:nvSpPr>
        <p:spPr>
          <a:xfrm>
            <a:off x="1813228" y="4007678"/>
            <a:ext cx="84189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Header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FA1965-4C7C-E4AA-03AF-E877294403D6}"/>
              </a:ext>
            </a:extLst>
          </p:cNvPr>
          <p:cNvSpPr/>
          <p:nvPr/>
        </p:nvSpPr>
        <p:spPr bwMode="auto">
          <a:xfrm>
            <a:off x="2656713" y="3964879"/>
            <a:ext cx="838200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CAF715-5E93-7146-2F94-6CA4228F55D2}"/>
              </a:ext>
            </a:extLst>
          </p:cNvPr>
          <p:cNvSpPr txBox="1"/>
          <p:nvPr/>
        </p:nvSpPr>
        <p:spPr>
          <a:xfrm>
            <a:off x="2682115" y="3934170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Body </a:t>
            </a:r>
          </a:p>
          <a:p>
            <a:r>
              <a:rPr lang="en-US" sz="900" dirty="0"/>
              <a:t>(Optional)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740B042-4648-A303-84DC-01887951BA6B}"/>
              </a:ext>
            </a:extLst>
          </p:cNvPr>
          <p:cNvSpPr/>
          <p:nvPr/>
        </p:nvSpPr>
        <p:spPr bwMode="auto">
          <a:xfrm>
            <a:off x="3492804" y="3964879"/>
            <a:ext cx="45613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D161B43-A3C0-84AE-1059-15530080BCB0}"/>
              </a:ext>
            </a:extLst>
          </p:cNvPr>
          <p:cNvSpPr txBox="1"/>
          <p:nvPr/>
        </p:nvSpPr>
        <p:spPr>
          <a:xfrm>
            <a:off x="3489107" y="4003420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FCS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A60823-B8AE-BD02-F2DA-85E9AC4D4E78}"/>
              </a:ext>
            </a:extLst>
          </p:cNvPr>
          <p:cNvSpPr/>
          <p:nvPr/>
        </p:nvSpPr>
        <p:spPr bwMode="auto">
          <a:xfrm>
            <a:off x="386784" y="4596790"/>
            <a:ext cx="633440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9A0A66E-1FE7-44C5-1084-B327627607D7}"/>
              </a:ext>
            </a:extLst>
          </p:cNvPr>
          <p:cNvSpPr txBox="1"/>
          <p:nvPr/>
        </p:nvSpPr>
        <p:spPr>
          <a:xfrm>
            <a:off x="511750" y="4566081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</a:t>
            </a:r>
          </a:p>
          <a:p>
            <a:r>
              <a:rPr lang="en-US" sz="900" dirty="0"/>
              <a:t>Type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9875C89-F595-8801-E7F8-F7978EFEE22F}"/>
              </a:ext>
            </a:extLst>
          </p:cNvPr>
          <p:cNvSpPr/>
          <p:nvPr/>
        </p:nvSpPr>
        <p:spPr bwMode="auto">
          <a:xfrm>
            <a:off x="1028146" y="4601048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C8AC6E4-6081-8C4A-0DB6-EEEC38E54573}"/>
              </a:ext>
            </a:extLst>
          </p:cNvPr>
          <p:cNvSpPr txBox="1"/>
          <p:nvPr/>
        </p:nvSpPr>
        <p:spPr>
          <a:xfrm>
            <a:off x="1028146" y="459067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Protection</a:t>
            </a:r>
          </a:p>
          <a:p>
            <a:r>
              <a:rPr lang="en-US" sz="900" dirty="0"/>
              <a:t>Indication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5307B23-26B5-25CE-92F1-F7B62874978C}"/>
              </a:ext>
            </a:extLst>
          </p:cNvPr>
          <p:cNvSpPr txBox="1"/>
          <p:nvPr/>
        </p:nvSpPr>
        <p:spPr>
          <a:xfrm>
            <a:off x="1662375" y="4574503"/>
            <a:ext cx="5405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ID Flag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28E53C3-BBE0-37AA-B787-06C6EB652E97}"/>
              </a:ext>
            </a:extLst>
          </p:cNvPr>
          <p:cNvSpPr/>
          <p:nvPr/>
        </p:nvSpPr>
        <p:spPr bwMode="auto">
          <a:xfrm>
            <a:off x="1663164" y="4596790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086C41-EFF8-CE14-52CA-F8482CBE8423}"/>
              </a:ext>
            </a:extLst>
          </p:cNvPr>
          <p:cNvSpPr txBox="1"/>
          <p:nvPr/>
        </p:nvSpPr>
        <p:spPr>
          <a:xfrm>
            <a:off x="2907612" y="4577242"/>
            <a:ext cx="57900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UL Rate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8933DA9-D122-DE76-D32C-9D0BB3078F58}"/>
              </a:ext>
            </a:extLst>
          </p:cNvPr>
          <p:cNvSpPr/>
          <p:nvPr/>
        </p:nvSpPr>
        <p:spPr bwMode="auto">
          <a:xfrm>
            <a:off x="2908401" y="4599529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5830505-4066-1B36-4A2A-EBA3F9C69316}"/>
              </a:ext>
            </a:extLst>
          </p:cNvPr>
          <p:cNvCxnSpPr>
            <a:cxnSpLocks/>
          </p:cNvCxnSpPr>
          <p:nvPr/>
        </p:nvCxnSpPr>
        <p:spPr bwMode="auto">
          <a:xfrm flipH="1">
            <a:off x="396116" y="4279790"/>
            <a:ext cx="1417112" cy="2946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5E3DBDC-9DE0-4036-D7E6-B8F8BBA966F5}"/>
              </a:ext>
            </a:extLst>
          </p:cNvPr>
          <p:cNvCxnSpPr>
            <a:cxnSpLocks/>
          </p:cNvCxnSpPr>
          <p:nvPr/>
        </p:nvCxnSpPr>
        <p:spPr bwMode="auto">
          <a:xfrm>
            <a:off x="2659923" y="4285735"/>
            <a:ext cx="2693647" cy="29849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6307B123-495C-8E4B-20F7-17405DBB0DDD}"/>
              </a:ext>
            </a:extLst>
          </p:cNvPr>
          <p:cNvSpPr txBox="1"/>
          <p:nvPr/>
        </p:nvSpPr>
        <p:spPr>
          <a:xfrm>
            <a:off x="3549764" y="4574466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RA/TA ID </a:t>
            </a:r>
          </a:p>
          <a:p>
            <a:r>
              <a:rPr lang="en-US" sz="900" dirty="0"/>
              <a:t>(Optional)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0882FD9-AEBE-7015-E1AD-0F76B84D90B6}"/>
              </a:ext>
            </a:extLst>
          </p:cNvPr>
          <p:cNvSpPr/>
          <p:nvPr/>
        </p:nvSpPr>
        <p:spPr bwMode="auto">
          <a:xfrm>
            <a:off x="3550553" y="4596753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E709A05A-26DE-0173-8F9B-99422A88A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38102"/>
            <a:ext cx="9144000" cy="2947863"/>
          </a:xfrm>
        </p:spPr>
        <p:txBody>
          <a:bodyPr/>
          <a:lstStyle/>
          <a:p>
            <a:r>
              <a:rPr lang="en-US" sz="1600" dirty="0"/>
              <a:t>PHY layer needs to know the ending time of PPDU decoding.</a:t>
            </a:r>
          </a:p>
          <a:p>
            <a:pPr lvl="1"/>
            <a:r>
              <a:rPr lang="en-US" sz="1600" dirty="0"/>
              <a:t>There is no Length field in PHY header.</a:t>
            </a:r>
          </a:p>
          <a:p>
            <a:r>
              <a:rPr lang="en-US" sz="1600" dirty="0"/>
              <a:t>PHY PPDU decoding ending assisted by MAC layer</a:t>
            </a:r>
          </a:p>
          <a:p>
            <a:pPr lvl="1"/>
            <a:r>
              <a:rPr lang="en-US" sz="1600" dirty="0"/>
              <a:t>Method 1</a:t>
            </a:r>
          </a:p>
          <a:p>
            <a:pPr lvl="2"/>
            <a:r>
              <a:rPr lang="en-US" dirty="0"/>
              <a:t>MAC’s notification of PPDU decoding ending time</a:t>
            </a:r>
          </a:p>
          <a:p>
            <a:pPr lvl="3"/>
            <a:r>
              <a:rPr lang="en-US" dirty="0"/>
              <a:t>The PHY layer doesn’t need to figure out the frame length.</a:t>
            </a:r>
          </a:p>
          <a:p>
            <a:pPr lvl="1"/>
            <a:r>
              <a:rPr lang="en-US" sz="1600" dirty="0"/>
              <a:t>Method 2:</a:t>
            </a:r>
          </a:p>
          <a:p>
            <a:pPr lvl="2"/>
            <a:r>
              <a:rPr lang="en-US" dirty="0"/>
              <a:t>Frame Length field always exists in the fixed location of any frame, e.g. at the beginning of the frame.</a:t>
            </a:r>
          </a:p>
          <a:p>
            <a:pPr lvl="2"/>
            <a:r>
              <a:rPr lang="en-US" dirty="0"/>
              <a:t>Frame length indication even if the frame has no optional field.</a:t>
            </a:r>
          </a:p>
        </p:txBody>
      </p:sp>
      <p:sp>
        <p:nvSpPr>
          <p:cNvPr id="35" name="Right Brace 34">
            <a:extLst>
              <a:ext uri="{FF2B5EF4-FFF2-40B4-BE49-F238E27FC236}">
                <a16:creationId xmlns:a16="http://schemas.microsoft.com/office/drawing/2014/main" id="{9999A2FB-80EB-83F5-BD0A-21B4743ABE58}"/>
              </a:ext>
            </a:extLst>
          </p:cNvPr>
          <p:cNvSpPr/>
          <p:nvPr/>
        </p:nvSpPr>
        <p:spPr bwMode="auto">
          <a:xfrm rot="16200000">
            <a:off x="1900615" y="2943695"/>
            <a:ext cx="129164" cy="309377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5AE57D5-8820-04FC-A805-0DA44ECFE8DA}"/>
              </a:ext>
            </a:extLst>
          </p:cNvPr>
          <p:cNvSpPr txBox="1"/>
          <p:nvPr/>
        </p:nvSpPr>
        <p:spPr>
          <a:xfrm>
            <a:off x="1687301" y="4268959"/>
            <a:ext cx="8611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Control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DD053B-BBAC-7EBC-6831-6BF2761B11BF}"/>
              </a:ext>
            </a:extLst>
          </p:cNvPr>
          <p:cNvSpPr txBox="1"/>
          <p:nvPr/>
        </p:nvSpPr>
        <p:spPr>
          <a:xfrm>
            <a:off x="4162218" y="4561938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Type Specific</a:t>
            </a:r>
          </a:p>
          <a:p>
            <a:r>
              <a:rPr lang="en-US" sz="900" dirty="0"/>
              <a:t>(Optional)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378361C-E2E1-F631-56F5-BA3DF9D00DA7}"/>
              </a:ext>
            </a:extLst>
          </p:cNvPr>
          <p:cNvSpPr/>
          <p:nvPr/>
        </p:nvSpPr>
        <p:spPr bwMode="auto">
          <a:xfrm>
            <a:off x="4191000" y="4584225"/>
            <a:ext cx="1190563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6858D44-4982-1A17-1B44-F92640BF5898}"/>
              </a:ext>
            </a:extLst>
          </p:cNvPr>
          <p:cNvSpPr txBox="1"/>
          <p:nvPr/>
        </p:nvSpPr>
        <p:spPr>
          <a:xfrm>
            <a:off x="2288661" y="4585874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Type Spec</a:t>
            </a:r>
          </a:p>
          <a:p>
            <a:r>
              <a:rPr lang="en-US" sz="900" dirty="0"/>
              <a:t>Flag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88A94F9-B1AB-C636-C8A6-F12647D76F15}"/>
              </a:ext>
            </a:extLst>
          </p:cNvPr>
          <p:cNvSpPr/>
          <p:nvPr/>
        </p:nvSpPr>
        <p:spPr bwMode="auto">
          <a:xfrm>
            <a:off x="2289450" y="4608161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F230895-8C0C-5274-7E83-E6C080575865}"/>
              </a:ext>
            </a:extLst>
          </p:cNvPr>
          <p:cNvSpPr/>
          <p:nvPr/>
        </p:nvSpPr>
        <p:spPr bwMode="auto">
          <a:xfrm>
            <a:off x="5469310" y="5224709"/>
            <a:ext cx="838200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B75A5DC-22E2-F423-AF84-F86124D6DD08}"/>
              </a:ext>
            </a:extLst>
          </p:cNvPr>
          <p:cNvSpPr txBox="1"/>
          <p:nvPr/>
        </p:nvSpPr>
        <p:spPr>
          <a:xfrm>
            <a:off x="5465613" y="5263250"/>
            <a:ext cx="84189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Header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DD898B5-F7E9-4E31-565F-05932D911324}"/>
              </a:ext>
            </a:extLst>
          </p:cNvPr>
          <p:cNvSpPr/>
          <p:nvPr/>
        </p:nvSpPr>
        <p:spPr bwMode="auto">
          <a:xfrm>
            <a:off x="6309098" y="5220451"/>
            <a:ext cx="838200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D889287-EA66-BA08-41AD-B88AFA7D2EB8}"/>
              </a:ext>
            </a:extLst>
          </p:cNvPr>
          <p:cNvSpPr txBox="1"/>
          <p:nvPr/>
        </p:nvSpPr>
        <p:spPr>
          <a:xfrm>
            <a:off x="6334500" y="5189742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Body </a:t>
            </a:r>
          </a:p>
          <a:p>
            <a:r>
              <a:rPr lang="en-US" sz="900" dirty="0"/>
              <a:t>(Optional)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2ADACAA-A3FE-EC53-A09E-4AB347B0CBB6}"/>
              </a:ext>
            </a:extLst>
          </p:cNvPr>
          <p:cNvSpPr/>
          <p:nvPr/>
        </p:nvSpPr>
        <p:spPr bwMode="auto">
          <a:xfrm>
            <a:off x="7145189" y="5220451"/>
            <a:ext cx="45613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55AC91C-A13A-372A-DC27-EC72F812601D}"/>
              </a:ext>
            </a:extLst>
          </p:cNvPr>
          <p:cNvSpPr txBox="1"/>
          <p:nvPr/>
        </p:nvSpPr>
        <p:spPr>
          <a:xfrm>
            <a:off x="7141492" y="5258992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FCS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7578E96-6DE2-0280-A075-FDBF7AA2F75E}"/>
              </a:ext>
            </a:extLst>
          </p:cNvPr>
          <p:cNvSpPr/>
          <p:nvPr/>
        </p:nvSpPr>
        <p:spPr bwMode="auto">
          <a:xfrm>
            <a:off x="4387093" y="5852362"/>
            <a:ext cx="633440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2D69B93-10CF-A65B-2A9D-035B85D9363E}"/>
              </a:ext>
            </a:extLst>
          </p:cNvPr>
          <p:cNvSpPr txBox="1"/>
          <p:nvPr/>
        </p:nvSpPr>
        <p:spPr>
          <a:xfrm>
            <a:off x="4512059" y="5821653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</a:t>
            </a:r>
          </a:p>
          <a:p>
            <a:r>
              <a:rPr lang="en-US" sz="900" dirty="0"/>
              <a:t>Type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B151C8B-1DE7-6076-BA09-22D4A3356A57}"/>
              </a:ext>
            </a:extLst>
          </p:cNvPr>
          <p:cNvSpPr/>
          <p:nvPr/>
        </p:nvSpPr>
        <p:spPr bwMode="auto">
          <a:xfrm>
            <a:off x="5028455" y="5856620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B74DE56-AB9B-7F36-244D-209BF4BEEE47}"/>
              </a:ext>
            </a:extLst>
          </p:cNvPr>
          <p:cNvSpPr txBox="1"/>
          <p:nvPr/>
        </p:nvSpPr>
        <p:spPr>
          <a:xfrm>
            <a:off x="5028455" y="584625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Protection</a:t>
            </a:r>
          </a:p>
          <a:p>
            <a:r>
              <a:rPr lang="en-US" sz="900" dirty="0"/>
              <a:t>Indication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2258DB0-8013-7319-2C39-ABC14A6D961B}"/>
              </a:ext>
            </a:extLst>
          </p:cNvPr>
          <p:cNvSpPr txBox="1"/>
          <p:nvPr/>
        </p:nvSpPr>
        <p:spPr>
          <a:xfrm>
            <a:off x="5662684" y="5830075"/>
            <a:ext cx="5405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ID Flag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C5B35A2-6526-01FC-A282-6C4F2A904C06}"/>
              </a:ext>
            </a:extLst>
          </p:cNvPr>
          <p:cNvSpPr/>
          <p:nvPr/>
        </p:nvSpPr>
        <p:spPr bwMode="auto">
          <a:xfrm>
            <a:off x="5663473" y="5852362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B97ED84-CF29-95A5-8022-4C80D6BDBFC1}"/>
              </a:ext>
            </a:extLst>
          </p:cNvPr>
          <p:cNvSpPr txBox="1"/>
          <p:nvPr/>
        </p:nvSpPr>
        <p:spPr>
          <a:xfrm>
            <a:off x="6907921" y="5832814"/>
            <a:ext cx="57900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UL Rate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97A040B-6C79-8B28-4105-82578FD863E5}"/>
              </a:ext>
            </a:extLst>
          </p:cNvPr>
          <p:cNvSpPr/>
          <p:nvPr/>
        </p:nvSpPr>
        <p:spPr bwMode="auto">
          <a:xfrm>
            <a:off x="6908710" y="5855101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CA18435-585C-DBFC-BB90-562432A946C6}"/>
              </a:ext>
            </a:extLst>
          </p:cNvPr>
          <p:cNvCxnSpPr>
            <a:cxnSpLocks/>
          </p:cNvCxnSpPr>
          <p:nvPr/>
        </p:nvCxnSpPr>
        <p:spPr bwMode="auto">
          <a:xfrm flipH="1">
            <a:off x="3747223" y="5535362"/>
            <a:ext cx="1718390" cy="317972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4C00CD56-31AC-1681-0799-6B1B396BB7FD}"/>
              </a:ext>
            </a:extLst>
          </p:cNvPr>
          <p:cNvCxnSpPr>
            <a:cxnSpLocks/>
          </p:cNvCxnSpPr>
          <p:nvPr/>
        </p:nvCxnSpPr>
        <p:spPr bwMode="auto">
          <a:xfrm>
            <a:off x="6312308" y="5541307"/>
            <a:ext cx="2693647" cy="29849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D1A80F37-06F1-3716-EE3F-747784839C50}"/>
              </a:ext>
            </a:extLst>
          </p:cNvPr>
          <p:cNvSpPr txBox="1"/>
          <p:nvPr/>
        </p:nvSpPr>
        <p:spPr>
          <a:xfrm>
            <a:off x="7550073" y="5830038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RA/TA ID </a:t>
            </a:r>
          </a:p>
          <a:p>
            <a:r>
              <a:rPr lang="en-US" sz="900" dirty="0"/>
              <a:t>(Optional)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86ABDFE-4D69-9A0F-6B5F-9B67FC6CA804}"/>
              </a:ext>
            </a:extLst>
          </p:cNvPr>
          <p:cNvSpPr/>
          <p:nvPr/>
        </p:nvSpPr>
        <p:spPr bwMode="auto">
          <a:xfrm>
            <a:off x="7550862" y="5852325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ight Brace 48">
            <a:extLst>
              <a:ext uri="{FF2B5EF4-FFF2-40B4-BE49-F238E27FC236}">
                <a16:creationId xmlns:a16="http://schemas.microsoft.com/office/drawing/2014/main" id="{4A3B30DF-90DB-6622-BAA8-004B1A31A277}"/>
              </a:ext>
            </a:extLst>
          </p:cNvPr>
          <p:cNvSpPr/>
          <p:nvPr/>
        </p:nvSpPr>
        <p:spPr bwMode="auto">
          <a:xfrm rot="16200000">
            <a:off x="5554271" y="3876137"/>
            <a:ext cx="152687" cy="376355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DA6FC4C-FC13-5A9A-16FC-C90E1094239D}"/>
              </a:ext>
            </a:extLst>
          </p:cNvPr>
          <p:cNvSpPr txBox="1"/>
          <p:nvPr/>
        </p:nvSpPr>
        <p:spPr>
          <a:xfrm>
            <a:off x="5687610" y="5524531"/>
            <a:ext cx="8611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Control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A30C26D-08EB-CF50-900E-501AE3E42820}"/>
              </a:ext>
            </a:extLst>
          </p:cNvPr>
          <p:cNvSpPr txBox="1"/>
          <p:nvPr/>
        </p:nvSpPr>
        <p:spPr>
          <a:xfrm>
            <a:off x="8162527" y="5817510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Type Specific</a:t>
            </a:r>
          </a:p>
          <a:p>
            <a:r>
              <a:rPr lang="en-US" sz="900" dirty="0"/>
              <a:t>(Optional)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10F7295-D94C-A049-E81F-8CD9CCC709BF}"/>
              </a:ext>
            </a:extLst>
          </p:cNvPr>
          <p:cNvSpPr/>
          <p:nvPr/>
        </p:nvSpPr>
        <p:spPr bwMode="auto">
          <a:xfrm>
            <a:off x="8191309" y="5839797"/>
            <a:ext cx="800291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26ACC1E-4A93-89EA-1F57-6383ED97F462}"/>
              </a:ext>
            </a:extLst>
          </p:cNvPr>
          <p:cNvSpPr txBox="1"/>
          <p:nvPr/>
        </p:nvSpPr>
        <p:spPr>
          <a:xfrm>
            <a:off x="6288970" y="5841446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Type Spec</a:t>
            </a:r>
          </a:p>
          <a:p>
            <a:r>
              <a:rPr lang="en-US" sz="900" dirty="0"/>
              <a:t>Flag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5877409-1C06-56B5-91E6-5673CCE3066B}"/>
              </a:ext>
            </a:extLst>
          </p:cNvPr>
          <p:cNvSpPr/>
          <p:nvPr/>
        </p:nvSpPr>
        <p:spPr bwMode="auto">
          <a:xfrm>
            <a:off x="6289759" y="5863733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41DFEBA-A7CD-0DA0-D692-6702F5BF2FFB}"/>
              </a:ext>
            </a:extLst>
          </p:cNvPr>
          <p:cNvSpPr/>
          <p:nvPr/>
        </p:nvSpPr>
        <p:spPr bwMode="auto">
          <a:xfrm>
            <a:off x="3748836" y="5846788"/>
            <a:ext cx="633440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6451317-C939-AC92-B91B-019D2788862D}"/>
              </a:ext>
            </a:extLst>
          </p:cNvPr>
          <p:cNvSpPr txBox="1"/>
          <p:nvPr/>
        </p:nvSpPr>
        <p:spPr>
          <a:xfrm>
            <a:off x="3873802" y="5816079"/>
            <a:ext cx="51167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Length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99437F9-AE2A-158C-3F48-D657E37D49D8}"/>
              </a:ext>
            </a:extLst>
          </p:cNvPr>
          <p:cNvSpPr txBox="1"/>
          <p:nvPr/>
        </p:nvSpPr>
        <p:spPr>
          <a:xfrm>
            <a:off x="505732" y="4949412"/>
            <a:ext cx="2712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4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5698BDD-8259-365F-E6DE-BE00FD9DCFB7}"/>
              </a:ext>
            </a:extLst>
          </p:cNvPr>
          <p:cNvSpPr txBox="1"/>
          <p:nvPr/>
        </p:nvSpPr>
        <p:spPr>
          <a:xfrm>
            <a:off x="1106224" y="4930964"/>
            <a:ext cx="2712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1 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5BE1E6B-9521-C182-E714-4428B28AA2E0}"/>
              </a:ext>
            </a:extLst>
          </p:cNvPr>
          <p:cNvSpPr txBox="1"/>
          <p:nvPr/>
        </p:nvSpPr>
        <p:spPr>
          <a:xfrm>
            <a:off x="156178" y="4944049"/>
            <a:ext cx="35137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bits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5C1B0CF-99AD-77E6-891D-623BB68FBCE4}"/>
              </a:ext>
            </a:extLst>
          </p:cNvPr>
          <p:cNvSpPr txBox="1"/>
          <p:nvPr/>
        </p:nvSpPr>
        <p:spPr>
          <a:xfrm>
            <a:off x="1837406" y="4943155"/>
            <a:ext cx="2712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1 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5687A46-E314-057D-C534-DAA1F5B76CAB}"/>
              </a:ext>
            </a:extLst>
          </p:cNvPr>
          <p:cNvSpPr txBox="1"/>
          <p:nvPr/>
        </p:nvSpPr>
        <p:spPr>
          <a:xfrm>
            <a:off x="2437898" y="4924707"/>
            <a:ext cx="2712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1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481CD5E-3C6B-FF89-655F-B8D0DCD6D805}"/>
              </a:ext>
            </a:extLst>
          </p:cNvPr>
          <p:cNvSpPr txBox="1"/>
          <p:nvPr/>
        </p:nvSpPr>
        <p:spPr>
          <a:xfrm>
            <a:off x="3128982" y="4918800"/>
            <a:ext cx="2712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1 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C3F5B5F-4FF6-2611-A101-119365484342}"/>
              </a:ext>
            </a:extLst>
          </p:cNvPr>
          <p:cNvSpPr txBox="1"/>
          <p:nvPr/>
        </p:nvSpPr>
        <p:spPr>
          <a:xfrm>
            <a:off x="3851201" y="6191305"/>
            <a:ext cx="2712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8 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2646083-87DE-FEB9-5C6D-AD41BA936BF1}"/>
              </a:ext>
            </a:extLst>
          </p:cNvPr>
          <p:cNvSpPr txBox="1"/>
          <p:nvPr/>
        </p:nvSpPr>
        <p:spPr>
          <a:xfrm>
            <a:off x="4451693" y="6172857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4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5DBB03F-43AB-647E-C4CF-1440302961E2}"/>
              </a:ext>
            </a:extLst>
          </p:cNvPr>
          <p:cNvSpPr txBox="1"/>
          <p:nvPr/>
        </p:nvSpPr>
        <p:spPr>
          <a:xfrm>
            <a:off x="3501647" y="6185942"/>
            <a:ext cx="35137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bits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11D6C8B-12B5-82C6-C364-408A014801C1}"/>
              </a:ext>
            </a:extLst>
          </p:cNvPr>
          <p:cNvSpPr txBox="1"/>
          <p:nvPr/>
        </p:nvSpPr>
        <p:spPr>
          <a:xfrm>
            <a:off x="5182875" y="6185048"/>
            <a:ext cx="2712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1 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3EE73C9-A871-2783-7543-0D5642F2D960}"/>
              </a:ext>
            </a:extLst>
          </p:cNvPr>
          <p:cNvSpPr txBox="1"/>
          <p:nvPr/>
        </p:nvSpPr>
        <p:spPr>
          <a:xfrm>
            <a:off x="5783367" y="6166600"/>
            <a:ext cx="2712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1 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F05660A-2E75-5B07-1B54-EF68C65ECCCF}"/>
              </a:ext>
            </a:extLst>
          </p:cNvPr>
          <p:cNvSpPr txBox="1"/>
          <p:nvPr/>
        </p:nvSpPr>
        <p:spPr>
          <a:xfrm>
            <a:off x="6474451" y="6160693"/>
            <a:ext cx="2712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1 </a:t>
            </a:r>
          </a:p>
        </p:txBody>
      </p:sp>
    </p:spTree>
    <p:extLst>
      <p:ext uri="{BB962C8B-B14F-4D97-AF65-F5344CB8AC3E}">
        <p14:creationId xmlns:p14="http://schemas.microsoft.com/office/powerpoint/2010/main" val="3209278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F9FC7-E5CC-ADA5-57B6-ACA4BD112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88395"/>
            <a:ext cx="9144000" cy="1026206"/>
          </a:xfrm>
        </p:spPr>
        <p:txBody>
          <a:bodyPr/>
          <a:lstStyle/>
          <a:p>
            <a:r>
              <a:rPr lang="en-US" dirty="0"/>
              <a:t>Do you support that for backscatter use case the Frame Control field in DL frame carries the UL Rate Flag to indicate the data rate of the UL frame being solicited?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74A1C-3B04-31F5-F9F4-9CC70B7D6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B560E-3246-E9C1-F0DC-E22FFEA6B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71517" y="6475413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BEB7B9-A62E-BA12-DF71-5DE6144857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08/10/2025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7DC2908-61A7-8178-2866-99D0389C6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29844"/>
            <a:ext cx="9144000" cy="609600"/>
          </a:xfrm>
        </p:spPr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9FE9504-0ABC-633D-FAB6-D08FD2C687A6}"/>
              </a:ext>
            </a:extLst>
          </p:cNvPr>
          <p:cNvSpPr/>
          <p:nvPr/>
        </p:nvSpPr>
        <p:spPr bwMode="auto">
          <a:xfrm>
            <a:off x="4849810" y="5058098"/>
            <a:ext cx="838200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DBDD841-18F9-65DA-581F-AADA56312B4C}"/>
              </a:ext>
            </a:extLst>
          </p:cNvPr>
          <p:cNvSpPr txBox="1"/>
          <p:nvPr/>
        </p:nvSpPr>
        <p:spPr>
          <a:xfrm>
            <a:off x="4846113" y="5096639"/>
            <a:ext cx="84189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Header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ED4E698-5B22-6EB0-E8C5-1830E2B0F406}"/>
              </a:ext>
            </a:extLst>
          </p:cNvPr>
          <p:cNvSpPr/>
          <p:nvPr/>
        </p:nvSpPr>
        <p:spPr bwMode="auto">
          <a:xfrm>
            <a:off x="5689598" y="5053840"/>
            <a:ext cx="838200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4268B5D-7B29-3DEA-EDD2-17E67A232FEE}"/>
              </a:ext>
            </a:extLst>
          </p:cNvPr>
          <p:cNvSpPr txBox="1"/>
          <p:nvPr/>
        </p:nvSpPr>
        <p:spPr>
          <a:xfrm>
            <a:off x="5715000" y="5023131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Body </a:t>
            </a:r>
          </a:p>
          <a:p>
            <a:r>
              <a:rPr lang="en-US" sz="900" dirty="0"/>
              <a:t>(Optional)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F841173-C9F5-F8B8-DA65-712F7869B79F}"/>
              </a:ext>
            </a:extLst>
          </p:cNvPr>
          <p:cNvSpPr/>
          <p:nvPr/>
        </p:nvSpPr>
        <p:spPr bwMode="auto">
          <a:xfrm>
            <a:off x="6525689" y="5053840"/>
            <a:ext cx="45613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A82A3BC-CF31-6730-25EE-D26A47ABB639}"/>
              </a:ext>
            </a:extLst>
          </p:cNvPr>
          <p:cNvSpPr txBox="1"/>
          <p:nvPr/>
        </p:nvSpPr>
        <p:spPr>
          <a:xfrm>
            <a:off x="6521992" y="5092381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FCS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4CF06D0-253A-DB9F-0681-1BDD3697B91E}"/>
              </a:ext>
            </a:extLst>
          </p:cNvPr>
          <p:cNvSpPr/>
          <p:nvPr/>
        </p:nvSpPr>
        <p:spPr bwMode="auto">
          <a:xfrm>
            <a:off x="3419669" y="5685751"/>
            <a:ext cx="633440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D93CB3A-455D-712D-A272-76419AC3106E}"/>
              </a:ext>
            </a:extLst>
          </p:cNvPr>
          <p:cNvSpPr txBox="1"/>
          <p:nvPr/>
        </p:nvSpPr>
        <p:spPr>
          <a:xfrm>
            <a:off x="3544635" y="565504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</a:t>
            </a:r>
          </a:p>
          <a:p>
            <a:r>
              <a:rPr lang="en-US" sz="900" dirty="0"/>
              <a:t>Type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E2EEF32-27D2-A906-0F89-DB678B522101}"/>
              </a:ext>
            </a:extLst>
          </p:cNvPr>
          <p:cNvSpPr/>
          <p:nvPr/>
        </p:nvSpPr>
        <p:spPr bwMode="auto">
          <a:xfrm>
            <a:off x="4061031" y="5690009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B7E435B-18FC-5E05-0E44-A5326D165D92}"/>
              </a:ext>
            </a:extLst>
          </p:cNvPr>
          <p:cNvSpPr txBox="1"/>
          <p:nvPr/>
        </p:nvSpPr>
        <p:spPr>
          <a:xfrm>
            <a:off x="4061031" y="5679639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Protection</a:t>
            </a:r>
          </a:p>
          <a:p>
            <a:r>
              <a:rPr lang="en-US" sz="900" dirty="0"/>
              <a:t>Indication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9F8CAA1-03A9-8C3A-E87D-8B071FAACD66}"/>
              </a:ext>
            </a:extLst>
          </p:cNvPr>
          <p:cNvSpPr txBox="1"/>
          <p:nvPr/>
        </p:nvSpPr>
        <p:spPr>
          <a:xfrm>
            <a:off x="4695260" y="5663464"/>
            <a:ext cx="5405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ID Flag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055C76E-42CB-BC45-DCC4-5531EA6139CC}"/>
              </a:ext>
            </a:extLst>
          </p:cNvPr>
          <p:cNvSpPr/>
          <p:nvPr/>
        </p:nvSpPr>
        <p:spPr bwMode="auto">
          <a:xfrm>
            <a:off x="4696049" y="5685751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910BE33-1C78-93D2-B8E9-18281DAC2EBB}"/>
              </a:ext>
            </a:extLst>
          </p:cNvPr>
          <p:cNvSpPr txBox="1"/>
          <p:nvPr/>
        </p:nvSpPr>
        <p:spPr>
          <a:xfrm>
            <a:off x="5940497" y="5666203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UL </a:t>
            </a:r>
          </a:p>
          <a:p>
            <a:r>
              <a:rPr lang="en-US" sz="900" dirty="0"/>
              <a:t>Rate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A2B215A-7087-BBBF-6B97-0403CC775EDA}"/>
              </a:ext>
            </a:extLst>
          </p:cNvPr>
          <p:cNvSpPr/>
          <p:nvPr/>
        </p:nvSpPr>
        <p:spPr bwMode="auto">
          <a:xfrm>
            <a:off x="5941286" y="5688490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9DEEED8-86FF-4F83-C3FB-DD4C6EBF3AE3}"/>
              </a:ext>
            </a:extLst>
          </p:cNvPr>
          <p:cNvCxnSpPr>
            <a:cxnSpLocks/>
          </p:cNvCxnSpPr>
          <p:nvPr/>
        </p:nvCxnSpPr>
        <p:spPr bwMode="auto">
          <a:xfrm flipH="1">
            <a:off x="3429001" y="5368751"/>
            <a:ext cx="1417112" cy="2946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EEBA9DB8-3EEE-BD2B-7736-20407BC0BA1A}"/>
              </a:ext>
            </a:extLst>
          </p:cNvPr>
          <p:cNvCxnSpPr>
            <a:cxnSpLocks/>
          </p:cNvCxnSpPr>
          <p:nvPr/>
        </p:nvCxnSpPr>
        <p:spPr bwMode="auto">
          <a:xfrm>
            <a:off x="5692808" y="5374696"/>
            <a:ext cx="2693647" cy="29849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AFBAA40C-3F01-32F0-6CF9-854C577D2747}"/>
              </a:ext>
            </a:extLst>
          </p:cNvPr>
          <p:cNvSpPr txBox="1"/>
          <p:nvPr/>
        </p:nvSpPr>
        <p:spPr>
          <a:xfrm>
            <a:off x="6582649" y="5663427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RA/TA ID </a:t>
            </a:r>
          </a:p>
          <a:p>
            <a:r>
              <a:rPr lang="en-US" sz="900" dirty="0"/>
              <a:t>(Optional)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FB61A08-ADD7-3D48-C367-8AB177F9ADCA}"/>
              </a:ext>
            </a:extLst>
          </p:cNvPr>
          <p:cNvSpPr/>
          <p:nvPr/>
        </p:nvSpPr>
        <p:spPr bwMode="auto">
          <a:xfrm>
            <a:off x="6583438" y="5685714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ight Brace 46">
            <a:extLst>
              <a:ext uri="{FF2B5EF4-FFF2-40B4-BE49-F238E27FC236}">
                <a16:creationId xmlns:a16="http://schemas.microsoft.com/office/drawing/2014/main" id="{DC4E0ED1-B220-2C63-2A68-D3F54F466067}"/>
              </a:ext>
            </a:extLst>
          </p:cNvPr>
          <p:cNvSpPr/>
          <p:nvPr/>
        </p:nvSpPr>
        <p:spPr bwMode="auto">
          <a:xfrm rot="16200000">
            <a:off x="4933500" y="4032656"/>
            <a:ext cx="129164" cy="309377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ECD32A3-5BFB-A658-71F7-959B3B2F5892}"/>
              </a:ext>
            </a:extLst>
          </p:cNvPr>
          <p:cNvSpPr txBox="1"/>
          <p:nvPr/>
        </p:nvSpPr>
        <p:spPr>
          <a:xfrm>
            <a:off x="4720186" y="5357920"/>
            <a:ext cx="8611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Frame Control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0984CA8-A706-8772-8467-17628FAB5356}"/>
              </a:ext>
            </a:extLst>
          </p:cNvPr>
          <p:cNvSpPr txBox="1"/>
          <p:nvPr/>
        </p:nvSpPr>
        <p:spPr>
          <a:xfrm>
            <a:off x="7195103" y="5650899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Type Specific</a:t>
            </a:r>
          </a:p>
          <a:p>
            <a:r>
              <a:rPr lang="en-US" sz="900" dirty="0"/>
              <a:t>(Optional)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2FEBC05-5C91-3C59-AB12-7B4D0AFFB79C}"/>
              </a:ext>
            </a:extLst>
          </p:cNvPr>
          <p:cNvSpPr/>
          <p:nvPr/>
        </p:nvSpPr>
        <p:spPr bwMode="auto">
          <a:xfrm>
            <a:off x="7223885" y="5673186"/>
            <a:ext cx="1190563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EC0CAF0-AFA1-9A37-3617-9100E50AC270}"/>
              </a:ext>
            </a:extLst>
          </p:cNvPr>
          <p:cNvSpPr txBox="1"/>
          <p:nvPr/>
        </p:nvSpPr>
        <p:spPr>
          <a:xfrm>
            <a:off x="5321546" y="5674835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Type Spec</a:t>
            </a:r>
          </a:p>
          <a:p>
            <a:r>
              <a:rPr lang="en-US" sz="900" dirty="0"/>
              <a:t>Flag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C0A6E03-CF4D-AC93-447F-EDDE920A6387}"/>
              </a:ext>
            </a:extLst>
          </p:cNvPr>
          <p:cNvSpPr/>
          <p:nvPr/>
        </p:nvSpPr>
        <p:spPr bwMode="auto">
          <a:xfrm>
            <a:off x="5322335" y="5697122"/>
            <a:ext cx="627095" cy="30791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042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74A1C-3B04-31F5-F9F4-9CC70B7D6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B560E-3246-E9C1-F0DC-E22FFEA6B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97722" y="6477000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BEB7B9-A62E-BA12-DF71-5DE6144857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08/10/2025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7DC2908-61A7-8178-2866-99D0389C6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74300"/>
            <a:ext cx="9144000" cy="973500"/>
          </a:xfrm>
        </p:spPr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E709A05A-26DE-0173-8F9B-99422A88A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4987"/>
            <a:ext cx="9144000" cy="1189613"/>
          </a:xfrm>
        </p:spPr>
        <p:txBody>
          <a:bodyPr/>
          <a:lstStyle/>
          <a:p>
            <a:r>
              <a:rPr lang="en-US" dirty="0"/>
              <a:t>Do you support that for backscatter use case, the CRC 16 of the STA’s stored information CRC is used as the STA’s ID?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83598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807</Words>
  <Application>Microsoft Office PowerPoint</Application>
  <PresentationFormat>On-screen Show (4:3)</PresentationFormat>
  <Paragraphs>195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802-11-Submission</vt:lpstr>
      <vt:lpstr>Document</vt:lpstr>
      <vt:lpstr>Frame Format Discussion</vt:lpstr>
      <vt:lpstr>Recap: Backscatter Frame Format</vt:lpstr>
      <vt:lpstr>Response Rate Flag for Backscatter Tag</vt:lpstr>
      <vt:lpstr>Tag’s ID</vt:lpstr>
      <vt:lpstr>AP’s (Reader’s) ID</vt:lpstr>
      <vt:lpstr>Length Further Discussion</vt:lpstr>
      <vt:lpstr>SP 1</vt:lpstr>
      <vt:lpstr>SP 2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Liwen Chu</cp:lastModifiedBy>
  <cp:revision>736</cp:revision>
  <cp:lastPrinted>1998-02-10T13:28:06Z</cp:lastPrinted>
  <dcterms:created xsi:type="dcterms:W3CDTF">2007-05-21T21:00:37Z</dcterms:created>
  <dcterms:modified xsi:type="dcterms:W3CDTF">2025-09-17T19:03:23Z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2022-12-02T22:20:35Z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66719768-fd85-486d-b90e-2ba04a10239f</vt:lpwstr>
  </property>
  <property fmtid="{D5CDD505-2E9C-101B-9397-08002B2CF9AE}" pid="9" name="MSIP_Label_83bcef13-7cac-433f-ba1d-47a323951816_ContentBits">
    <vt:lpwstr>0</vt:lpwstr>
  </property>
</Properties>
</file>