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5980" r:id="rId3"/>
    <p:sldId id="5979" r:id="rId4"/>
    <p:sldId id="5985" r:id="rId5"/>
    <p:sldId id="5986" r:id="rId6"/>
    <p:sldId id="5987" r:id="rId7"/>
    <p:sldId id="598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2105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11" y="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802.11-25/1363r0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Frame Format Discussion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2025-08-10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3B261A-37AE-0340-64C0-7A89C6446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04011"/>
              </p:ext>
            </p:extLst>
          </p:nvPr>
        </p:nvGraphicFramePr>
        <p:xfrm>
          <a:off x="866775" y="3114675"/>
          <a:ext cx="7077075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16937" imgH="3730033" progId="Word.Document.8">
                  <p:embed/>
                </p:oleObj>
              </mc:Choice>
              <mc:Fallback>
                <p:oleObj name="Document" r:id="rId2" imgW="8416937" imgH="3730033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114675"/>
                        <a:ext cx="7077075" cy="314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77" y="528826"/>
            <a:ext cx="9144000" cy="609600"/>
          </a:xfrm>
        </p:spPr>
        <p:txBody>
          <a:bodyPr/>
          <a:lstStyle/>
          <a:p>
            <a:r>
              <a:rPr lang="en-US" dirty="0"/>
              <a:t>Recap: Backscatter </a:t>
            </a:r>
            <a:r>
              <a:rPr lang="en-US" sz="2800" dirty="0"/>
              <a:t>Frame Format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CFA12-9A13-9D06-317E-18760C4E7E14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13E9B-8111-AAB5-B1A2-8BA288532CB5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A1965-4C7C-E4AA-03AF-E877294403D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CAF715-5E93-7146-2F94-6CA4228F55D2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40B042-4648-A303-84DC-01887951BA6B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161B43-A3C0-84AE-1059-15530080BCB0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A60823-B8AE-BD02-F2DA-85E9AC4D4E78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A0A66E-1FE7-44C5-1084-B327627607D7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875C89-F595-8801-E7F8-F7978EFEE22F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8AC6E4-6081-8C4A-0DB6-EEEC38E54573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307B23-26B5-25CE-92F1-F7B62874978C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8E53C3-BBE0-37AA-B787-06C6EB652E97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086C41-EFF8-CE14-52CA-F8482CBE8423}"/>
              </a:ext>
            </a:extLst>
          </p:cNvPr>
          <p:cNvSpPr txBox="1"/>
          <p:nvPr/>
        </p:nvSpPr>
        <p:spPr>
          <a:xfrm>
            <a:off x="5940497" y="5666203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Reserved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933DA9-D122-DE76-D32C-9D0BB3078F58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5830505-4066-1B36-4A2A-EBA3F9C693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3DBDC-9DE0-4036-D7E6-B8F8BBA966F5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307B123-495C-8E4B-20F7-17405DBB0DDD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882FD9-AEBE-7015-E1AD-0F76B84D90B6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5650"/>
            <a:ext cx="9144000" cy="3859746"/>
          </a:xfrm>
        </p:spPr>
        <p:txBody>
          <a:bodyPr/>
          <a:lstStyle/>
          <a:p>
            <a:r>
              <a:rPr lang="en-US" sz="1200" dirty="0"/>
              <a:t>A 11bp frame includes the following fields</a:t>
            </a:r>
          </a:p>
          <a:p>
            <a:pPr lvl="1"/>
            <a:r>
              <a:rPr lang="en-US" sz="1200" dirty="0"/>
              <a:t>Frame Header </a:t>
            </a:r>
          </a:p>
          <a:p>
            <a:pPr lvl="2"/>
            <a:r>
              <a:rPr lang="en-US" sz="1200" dirty="0"/>
              <a:t>Frame Control field </a:t>
            </a:r>
          </a:p>
          <a:p>
            <a:pPr lvl="3"/>
            <a:r>
              <a:rPr lang="en-US" sz="1200" dirty="0"/>
              <a:t>Backscatter Indication (1 bit)</a:t>
            </a:r>
          </a:p>
          <a:p>
            <a:pPr lvl="3"/>
            <a:r>
              <a:rPr lang="en-US" sz="1200" dirty="0"/>
              <a:t>Frame Type (4 bits),</a:t>
            </a:r>
          </a:p>
          <a:p>
            <a:pPr lvl="3"/>
            <a:r>
              <a:rPr lang="en-US" sz="1200" dirty="0"/>
              <a:t>Protection Flag(1 bit),</a:t>
            </a:r>
          </a:p>
          <a:p>
            <a:pPr lvl="4"/>
            <a:r>
              <a:rPr lang="en-US" sz="1200" dirty="0"/>
              <a:t>This may not be required if the response of Authentication is the only frame with the protection.</a:t>
            </a:r>
          </a:p>
          <a:p>
            <a:pPr lvl="3"/>
            <a:r>
              <a:rPr lang="en-US" sz="1200" dirty="0"/>
              <a:t>ID Flag(1 bit)</a:t>
            </a:r>
          </a:p>
          <a:p>
            <a:pPr lvl="3"/>
            <a:r>
              <a:rPr lang="en-US" sz="1200" dirty="0"/>
              <a:t>Type Spec Flag (1 bit)</a:t>
            </a:r>
          </a:p>
          <a:p>
            <a:pPr lvl="3"/>
            <a:r>
              <a:rPr lang="en-US" sz="1200" dirty="0"/>
              <a:t>Reserved bits</a:t>
            </a:r>
          </a:p>
          <a:p>
            <a:pPr lvl="2"/>
            <a:r>
              <a:rPr lang="en-US" sz="1200" dirty="0"/>
              <a:t>RA/TA ID of DL unicast frame</a:t>
            </a:r>
          </a:p>
          <a:p>
            <a:pPr lvl="3"/>
            <a:r>
              <a:rPr lang="en-US" sz="1200" dirty="0"/>
              <a:t>The RA/TA ID of UL unicast frame to identify the STA may be required.</a:t>
            </a:r>
          </a:p>
          <a:p>
            <a:pPr lvl="2"/>
            <a:r>
              <a:rPr lang="en-US" sz="1200" dirty="0"/>
              <a:t>Type Specific </a:t>
            </a:r>
          </a:p>
          <a:p>
            <a:pPr lvl="1"/>
            <a:r>
              <a:rPr lang="en-US" sz="1200" dirty="0"/>
              <a:t>Optional Frame body.</a:t>
            </a:r>
          </a:p>
          <a:p>
            <a:pPr lvl="2"/>
            <a:r>
              <a:rPr lang="en-US" sz="1200" dirty="0"/>
              <a:t>Updated RFID command </a:t>
            </a:r>
          </a:p>
          <a:p>
            <a:pPr lvl="1"/>
            <a:r>
              <a:rPr lang="en-US" sz="1200" dirty="0"/>
              <a:t>FCS.</a:t>
            </a:r>
          </a:p>
          <a:p>
            <a:pPr lvl="2"/>
            <a:r>
              <a:rPr lang="en-US" sz="1200" dirty="0"/>
              <a:t>8bits or 16 bits</a:t>
            </a:r>
          </a:p>
          <a:p>
            <a:pPr lvl="3"/>
            <a:endParaRPr lang="en-US" sz="1400" dirty="0"/>
          </a:p>
          <a:p>
            <a:pPr lvl="3"/>
            <a:endParaRPr lang="en-US" dirty="0"/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9999A2FB-80EB-83F5-BD0A-21B4743ABE58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AE57D5-8820-04FC-A805-0DA44ECFE8DA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DD053B-BBAC-7EBC-6831-6BF2761B11BF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78361C-E2E1-F631-56F5-BA3DF9D00DA7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58D44-4982-1A17-1B44-F92640BF5898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8A94F9-B1AB-C636-C8A6-F12647D76F15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9E4BBB-1A09-D910-032E-8B6ACB3F2326}"/>
              </a:ext>
            </a:extLst>
          </p:cNvPr>
          <p:cNvSpPr txBox="1"/>
          <p:nvPr/>
        </p:nvSpPr>
        <p:spPr>
          <a:xfrm>
            <a:off x="3604807" y="6077611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CC33CC-A1BB-D7A4-3CA8-D860E7BAC459}"/>
              </a:ext>
            </a:extLst>
          </p:cNvPr>
          <p:cNvSpPr txBox="1"/>
          <p:nvPr/>
        </p:nvSpPr>
        <p:spPr>
          <a:xfrm>
            <a:off x="4205299" y="6059163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04E3EF-CAFA-B4F4-6345-E224FCE015BF}"/>
              </a:ext>
            </a:extLst>
          </p:cNvPr>
          <p:cNvSpPr txBox="1"/>
          <p:nvPr/>
        </p:nvSpPr>
        <p:spPr>
          <a:xfrm>
            <a:off x="3255253" y="6072248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09D4EE-D7DC-D9E4-6CE7-E3B4F817A791}"/>
              </a:ext>
            </a:extLst>
          </p:cNvPr>
          <p:cNvSpPr txBox="1"/>
          <p:nvPr/>
        </p:nvSpPr>
        <p:spPr>
          <a:xfrm>
            <a:off x="4936481" y="6071354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004B1-6416-FE3D-CDC7-E76F2B04B0B2}"/>
              </a:ext>
            </a:extLst>
          </p:cNvPr>
          <p:cNvSpPr txBox="1"/>
          <p:nvPr/>
        </p:nvSpPr>
        <p:spPr>
          <a:xfrm>
            <a:off x="5536973" y="6052906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6EAF3B-A20D-6743-6918-8C3465BF51FC}"/>
              </a:ext>
            </a:extLst>
          </p:cNvPr>
          <p:cNvSpPr txBox="1"/>
          <p:nvPr/>
        </p:nvSpPr>
        <p:spPr>
          <a:xfrm>
            <a:off x="6228057" y="6046999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61598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8394"/>
            <a:ext cx="9144000" cy="2977705"/>
          </a:xfrm>
        </p:spPr>
        <p:txBody>
          <a:bodyPr/>
          <a:lstStyle/>
          <a:p>
            <a:r>
              <a:rPr lang="en-US" dirty="0"/>
              <a:t>Without the Response Rate Flag, the reader occupies the medium for tag’s UL frame transmission, based on the minimal date rate and the length of the responding frame.</a:t>
            </a:r>
          </a:p>
          <a:p>
            <a:pPr lvl="1"/>
            <a:r>
              <a:rPr lang="en-US" dirty="0"/>
              <a:t>With the Response Rate Flag, the accurate medium time is allocated to the UL frame transmission.</a:t>
            </a:r>
          </a:p>
          <a:p>
            <a:r>
              <a:rPr lang="en-US" dirty="0"/>
              <a:t>Another difficulty is that there is no date rate indication in 11bp uplink PHY header.</a:t>
            </a:r>
          </a:p>
          <a:p>
            <a:pPr lvl="1"/>
            <a:r>
              <a:rPr lang="en-US" sz="2000" dirty="0"/>
              <a:t>Without the Response Rate Flag, the PHY header for backscatter use case needs to be updated in order to support the multiple data rates. </a:t>
            </a:r>
          </a:p>
          <a:p>
            <a:r>
              <a:rPr lang="en-US" dirty="0"/>
              <a:t>The tag’s implementation is simplified.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9844"/>
            <a:ext cx="9144000" cy="609600"/>
          </a:xfrm>
        </p:spPr>
        <p:txBody>
          <a:bodyPr/>
          <a:lstStyle/>
          <a:p>
            <a:r>
              <a:rPr lang="en-US" dirty="0"/>
              <a:t>Response Rate Flag for Backscatter Tag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E9504-0ABC-633D-FAB6-D08FD2C687A6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BDD841-18F9-65DA-581F-AADA56312B4C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D4E698-5B22-6EB0-E8C5-1830E2B0F40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268B5D-7B29-3DEA-EDD2-17E67A232FEE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841173-C9F5-F8B8-DA65-712F7869B79F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82A3BC-CF31-6730-25EE-D26A47ABB639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CF06D0-253A-DB9F-0681-1BDD3697B91E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93CB3A-455D-712D-A272-76419AC3106E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2EEF32-27D2-A906-0F89-DB678B522101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7E435B-18FC-5E05-0E44-A5326D165D92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F8CAA1-03A9-8C3A-E87D-8B071FAACD66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55C76E-42CB-BC45-DCC4-5531EA6139CC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10BE33-1C78-93D2-B8E9-18281DAC2EBB}"/>
              </a:ext>
            </a:extLst>
          </p:cNvPr>
          <p:cNvSpPr txBox="1"/>
          <p:nvPr/>
        </p:nvSpPr>
        <p:spPr>
          <a:xfrm>
            <a:off x="5940497" y="566620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</a:t>
            </a:r>
          </a:p>
          <a:p>
            <a:r>
              <a:rPr lang="en-US" sz="900" dirty="0"/>
              <a:t>Rate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2B215A-7087-BBBF-6B97-0403CC775EDA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9DEEED8-86FF-4F83-C3FB-DD4C6EBF3AE3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EBA9DB8-3EEE-BD2B-7736-20407BC0BA1A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FBAA40C-3F01-32F0-6CF9-854C577D2747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61A08-ADD7-3D48-C367-8AB177F9ADCA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ight Brace 46">
            <a:extLst>
              <a:ext uri="{FF2B5EF4-FFF2-40B4-BE49-F238E27FC236}">
                <a16:creationId xmlns:a16="http://schemas.microsoft.com/office/drawing/2014/main" id="{DC4E0ED1-B220-2C63-2A68-D3F54F466067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CD32A3-5BFB-A658-71F7-959B3B2F5892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984CA8-A706-8772-8467-17628FAB5356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2FEBC05-5C91-3C59-AB12-7B4D0AFFB79C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C0CAF0-AFA1-9A37-3617-9100E50AC270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C0A6E03-CF4D-AC93-447F-EDDE920A6387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7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4300"/>
            <a:ext cx="9144000" cy="973500"/>
          </a:xfrm>
        </p:spPr>
        <p:txBody>
          <a:bodyPr/>
          <a:lstStyle/>
          <a:p>
            <a:r>
              <a:rPr lang="en-US" dirty="0"/>
              <a:t>Tag’s ID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4987"/>
            <a:ext cx="9144000" cy="4771013"/>
          </a:xfrm>
        </p:spPr>
        <p:txBody>
          <a:bodyPr/>
          <a:lstStyle/>
          <a:p>
            <a:r>
              <a:rPr lang="en-US" dirty="0"/>
              <a:t>Why RFID uses RN16 as tag’s identifier.</a:t>
            </a:r>
          </a:p>
          <a:p>
            <a:pPr lvl="1"/>
            <a:r>
              <a:rPr lang="en-US" sz="2000" dirty="0"/>
              <a:t>RFID occupies the medium one time for the information exchanges.</a:t>
            </a:r>
          </a:p>
          <a:p>
            <a:pPr lvl="1"/>
            <a:r>
              <a:rPr lang="en-US" sz="2000" dirty="0"/>
              <a:t>No TXOP limit exists.</a:t>
            </a:r>
          </a:p>
          <a:p>
            <a:r>
              <a:rPr lang="en-US" dirty="0"/>
              <a:t>11bp restriction:</a:t>
            </a:r>
          </a:p>
          <a:p>
            <a:pPr lvl="1"/>
            <a:r>
              <a:rPr lang="en-US" sz="2000" dirty="0"/>
              <a:t>TXOP limit exists.</a:t>
            </a:r>
          </a:p>
          <a:p>
            <a:pPr lvl="2"/>
            <a:r>
              <a:rPr lang="en-US" sz="2000" dirty="0"/>
              <a:t>One medium occupancy can’t finish the information exchanges between a reader and a tag.</a:t>
            </a:r>
          </a:p>
          <a:p>
            <a:pPr lvl="2"/>
            <a:r>
              <a:rPr lang="en-US" sz="2000" dirty="0"/>
              <a:t>The tag can’t maintain 16-bit RN16 across TXOPs. </a:t>
            </a:r>
          </a:p>
          <a:p>
            <a:r>
              <a:rPr lang="en-US" dirty="0"/>
              <a:t>Why CRC16 of EPC can address the issue:</a:t>
            </a:r>
          </a:p>
          <a:p>
            <a:pPr lvl="1"/>
            <a:r>
              <a:rPr lang="en-US" sz="2000" dirty="0"/>
              <a:t>EPC acquiring is the mandatory first step for the additional information exchange.</a:t>
            </a:r>
          </a:p>
          <a:p>
            <a:pPr lvl="1"/>
            <a:r>
              <a:rPr lang="en-US" sz="2000" dirty="0"/>
              <a:t>Once the EPC of a tag is acquired by a reader, both the reader and the tag know the CRC16 of the tag’s EPC.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8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77" y="528826"/>
            <a:ext cx="9144000" cy="609600"/>
          </a:xfrm>
        </p:spPr>
        <p:txBody>
          <a:bodyPr/>
          <a:lstStyle/>
          <a:p>
            <a:r>
              <a:rPr lang="en-US" dirty="0"/>
              <a:t>Length Further Discussion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CFA12-9A13-9D06-317E-18760C4E7E14}"/>
              </a:ext>
            </a:extLst>
          </p:cNvPr>
          <p:cNvSpPr/>
          <p:nvPr/>
        </p:nvSpPr>
        <p:spPr bwMode="auto">
          <a:xfrm>
            <a:off x="1816925" y="3969137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13E9B-8111-AAB5-B1A2-8BA288532CB5}"/>
              </a:ext>
            </a:extLst>
          </p:cNvPr>
          <p:cNvSpPr txBox="1"/>
          <p:nvPr/>
        </p:nvSpPr>
        <p:spPr>
          <a:xfrm>
            <a:off x="1813228" y="4007678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A1965-4C7C-E4AA-03AF-E877294403D6}"/>
              </a:ext>
            </a:extLst>
          </p:cNvPr>
          <p:cNvSpPr/>
          <p:nvPr/>
        </p:nvSpPr>
        <p:spPr bwMode="auto">
          <a:xfrm>
            <a:off x="2656713" y="3964879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CAF715-5E93-7146-2F94-6CA4228F55D2}"/>
              </a:ext>
            </a:extLst>
          </p:cNvPr>
          <p:cNvSpPr txBox="1"/>
          <p:nvPr/>
        </p:nvSpPr>
        <p:spPr>
          <a:xfrm>
            <a:off x="2682115" y="393417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40B042-4648-A303-84DC-01887951BA6B}"/>
              </a:ext>
            </a:extLst>
          </p:cNvPr>
          <p:cNvSpPr/>
          <p:nvPr/>
        </p:nvSpPr>
        <p:spPr bwMode="auto">
          <a:xfrm>
            <a:off x="3492804" y="3964879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161B43-A3C0-84AE-1059-15530080BCB0}"/>
              </a:ext>
            </a:extLst>
          </p:cNvPr>
          <p:cNvSpPr txBox="1"/>
          <p:nvPr/>
        </p:nvSpPr>
        <p:spPr>
          <a:xfrm>
            <a:off x="3489107" y="4003420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A60823-B8AE-BD02-F2DA-85E9AC4D4E78}"/>
              </a:ext>
            </a:extLst>
          </p:cNvPr>
          <p:cNvSpPr/>
          <p:nvPr/>
        </p:nvSpPr>
        <p:spPr bwMode="auto">
          <a:xfrm>
            <a:off x="386784" y="4596790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A0A66E-1FE7-44C5-1084-B327627607D7}"/>
              </a:ext>
            </a:extLst>
          </p:cNvPr>
          <p:cNvSpPr txBox="1"/>
          <p:nvPr/>
        </p:nvSpPr>
        <p:spPr>
          <a:xfrm>
            <a:off x="511750" y="456608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875C89-F595-8801-E7F8-F7978EFEE22F}"/>
              </a:ext>
            </a:extLst>
          </p:cNvPr>
          <p:cNvSpPr/>
          <p:nvPr/>
        </p:nvSpPr>
        <p:spPr bwMode="auto">
          <a:xfrm>
            <a:off x="1028146" y="4601048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8AC6E4-6081-8C4A-0DB6-EEEC38E54573}"/>
              </a:ext>
            </a:extLst>
          </p:cNvPr>
          <p:cNvSpPr txBox="1"/>
          <p:nvPr/>
        </p:nvSpPr>
        <p:spPr>
          <a:xfrm>
            <a:off x="1028146" y="459067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307B23-26B5-25CE-92F1-F7B62874978C}"/>
              </a:ext>
            </a:extLst>
          </p:cNvPr>
          <p:cNvSpPr txBox="1"/>
          <p:nvPr/>
        </p:nvSpPr>
        <p:spPr>
          <a:xfrm>
            <a:off x="1662375" y="4574503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8E53C3-BBE0-37AA-B787-06C6EB652E97}"/>
              </a:ext>
            </a:extLst>
          </p:cNvPr>
          <p:cNvSpPr/>
          <p:nvPr/>
        </p:nvSpPr>
        <p:spPr bwMode="auto">
          <a:xfrm>
            <a:off x="1663164" y="45967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086C41-EFF8-CE14-52CA-F8482CBE8423}"/>
              </a:ext>
            </a:extLst>
          </p:cNvPr>
          <p:cNvSpPr txBox="1"/>
          <p:nvPr/>
        </p:nvSpPr>
        <p:spPr>
          <a:xfrm>
            <a:off x="2907612" y="4577242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Rate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933DA9-D122-DE76-D32C-9D0BB3078F58}"/>
              </a:ext>
            </a:extLst>
          </p:cNvPr>
          <p:cNvSpPr/>
          <p:nvPr/>
        </p:nvSpPr>
        <p:spPr bwMode="auto">
          <a:xfrm>
            <a:off x="2908401" y="459952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5830505-4066-1B36-4A2A-EBA3F9C693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116" y="4279790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3DBDC-9DE0-4036-D7E6-B8F8BBA966F5}"/>
              </a:ext>
            </a:extLst>
          </p:cNvPr>
          <p:cNvCxnSpPr>
            <a:cxnSpLocks/>
          </p:cNvCxnSpPr>
          <p:nvPr/>
        </p:nvCxnSpPr>
        <p:spPr bwMode="auto">
          <a:xfrm>
            <a:off x="2659923" y="4285735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307B123-495C-8E4B-20F7-17405DBB0DDD}"/>
              </a:ext>
            </a:extLst>
          </p:cNvPr>
          <p:cNvSpPr txBox="1"/>
          <p:nvPr/>
        </p:nvSpPr>
        <p:spPr>
          <a:xfrm>
            <a:off x="3549764" y="457446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882FD9-AEBE-7015-E1AD-0F76B84D90B6}"/>
              </a:ext>
            </a:extLst>
          </p:cNvPr>
          <p:cNvSpPr/>
          <p:nvPr/>
        </p:nvSpPr>
        <p:spPr bwMode="auto">
          <a:xfrm>
            <a:off x="3550553" y="4596753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8102"/>
            <a:ext cx="9144000" cy="2947863"/>
          </a:xfrm>
        </p:spPr>
        <p:txBody>
          <a:bodyPr/>
          <a:lstStyle/>
          <a:p>
            <a:r>
              <a:rPr lang="en-US" sz="1600" dirty="0"/>
              <a:t>PHY layer needs to know the ending time of PPDU decoding.</a:t>
            </a:r>
          </a:p>
          <a:p>
            <a:pPr lvl="1"/>
            <a:r>
              <a:rPr lang="en-US" sz="1600" dirty="0"/>
              <a:t>There is no Length field in PHY header.</a:t>
            </a:r>
          </a:p>
          <a:p>
            <a:r>
              <a:rPr lang="en-US" sz="1600" dirty="0"/>
              <a:t>PHY PPDU decoding ending assisted by MAC layer</a:t>
            </a:r>
          </a:p>
          <a:p>
            <a:pPr lvl="1"/>
            <a:r>
              <a:rPr lang="en-US" sz="1600" dirty="0"/>
              <a:t>Method 1</a:t>
            </a:r>
          </a:p>
          <a:p>
            <a:pPr lvl="2"/>
            <a:r>
              <a:rPr lang="en-US" dirty="0"/>
              <a:t>MAC’s notification of PPDU decoding ending time</a:t>
            </a:r>
          </a:p>
          <a:p>
            <a:pPr lvl="3"/>
            <a:r>
              <a:rPr lang="en-US" dirty="0"/>
              <a:t>The PHY layer doesn’t need to figure out the frame length.</a:t>
            </a:r>
          </a:p>
          <a:p>
            <a:pPr lvl="1"/>
            <a:r>
              <a:rPr lang="en-US" sz="1600" dirty="0"/>
              <a:t>Method 2:</a:t>
            </a:r>
          </a:p>
          <a:p>
            <a:pPr lvl="2"/>
            <a:r>
              <a:rPr lang="en-US" dirty="0"/>
              <a:t>Frame Length field always exists in the fixed location of any frame, e.g. at the beginning of the frame.</a:t>
            </a:r>
          </a:p>
          <a:p>
            <a:pPr lvl="2"/>
            <a:r>
              <a:rPr lang="en-US" dirty="0"/>
              <a:t>Frame length indication even if the frame has no optional field.</a:t>
            </a:r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9999A2FB-80EB-83F5-BD0A-21B4743ABE58}"/>
              </a:ext>
            </a:extLst>
          </p:cNvPr>
          <p:cNvSpPr/>
          <p:nvPr/>
        </p:nvSpPr>
        <p:spPr bwMode="auto">
          <a:xfrm rot="16200000">
            <a:off x="1900615" y="2943695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AE57D5-8820-04FC-A805-0DA44ECFE8DA}"/>
              </a:ext>
            </a:extLst>
          </p:cNvPr>
          <p:cNvSpPr txBox="1"/>
          <p:nvPr/>
        </p:nvSpPr>
        <p:spPr>
          <a:xfrm>
            <a:off x="1687301" y="4268959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DD053B-BBAC-7EBC-6831-6BF2761B11BF}"/>
              </a:ext>
            </a:extLst>
          </p:cNvPr>
          <p:cNvSpPr txBox="1"/>
          <p:nvPr/>
        </p:nvSpPr>
        <p:spPr>
          <a:xfrm>
            <a:off x="4162218" y="456193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78361C-E2E1-F631-56F5-BA3DF9D00DA7}"/>
              </a:ext>
            </a:extLst>
          </p:cNvPr>
          <p:cNvSpPr/>
          <p:nvPr/>
        </p:nvSpPr>
        <p:spPr bwMode="auto">
          <a:xfrm>
            <a:off x="4191000" y="4584225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58D44-4982-1A17-1B44-F92640BF5898}"/>
              </a:ext>
            </a:extLst>
          </p:cNvPr>
          <p:cNvSpPr txBox="1"/>
          <p:nvPr/>
        </p:nvSpPr>
        <p:spPr>
          <a:xfrm>
            <a:off x="2288661" y="4585874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8A94F9-B1AB-C636-C8A6-F12647D76F15}"/>
              </a:ext>
            </a:extLst>
          </p:cNvPr>
          <p:cNvSpPr/>
          <p:nvPr/>
        </p:nvSpPr>
        <p:spPr bwMode="auto">
          <a:xfrm>
            <a:off x="2289450" y="460816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230895-8C0C-5274-7E83-E6C080575865}"/>
              </a:ext>
            </a:extLst>
          </p:cNvPr>
          <p:cNvSpPr/>
          <p:nvPr/>
        </p:nvSpPr>
        <p:spPr bwMode="auto">
          <a:xfrm>
            <a:off x="5469310" y="5224709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75A5DC-22E2-F423-AF84-F86124D6DD08}"/>
              </a:ext>
            </a:extLst>
          </p:cNvPr>
          <p:cNvSpPr txBox="1"/>
          <p:nvPr/>
        </p:nvSpPr>
        <p:spPr>
          <a:xfrm>
            <a:off x="5465613" y="5263250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D898B5-F7E9-4E31-565F-05932D911324}"/>
              </a:ext>
            </a:extLst>
          </p:cNvPr>
          <p:cNvSpPr/>
          <p:nvPr/>
        </p:nvSpPr>
        <p:spPr bwMode="auto">
          <a:xfrm>
            <a:off x="6309098" y="5220451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D889287-EA66-BA08-41AD-B88AFA7D2EB8}"/>
              </a:ext>
            </a:extLst>
          </p:cNvPr>
          <p:cNvSpPr txBox="1"/>
          <p:nvPr/>
        </p:nvSpPr>
        <p:spPr>
          <a:xfrm>
            <a:off x="6334500" y="518974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2ADACAA-A3FE-EC53-A09E-4AB347B0CBB6}"/>
              </a:ext>
            </a:extLst>
          </p:cNvPr>
          <p:cNvSpPr/>
          <p:nvPr/>
        </p:nvSpPr>
        <p:spPr bwMode="auto">
          <a:xfrm>
            <a:off x="7145189" y="5220451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5AC91C-A13A-372A-DC27-EC72F812601D}"/>
              </a:ext>
            </a:extLst>
          </p:cNvPr>
          <p:cNvSpPr txBox="1"/>
          <p:nvPr/>
        </p:nvSpPr>
        <p:spPr>
          <a:xfrm>
            <a:off x="7141492" y="5258992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578E96-6DE2-0280-A075-FDBF7AA2F75E}"/>
              </a:ext>
            </a:extLst>
          </p:cNvPr>
          <p:cNvSpPr/>
          <p:nvPr/>
        </p:nvSpPr>
        <p:spPr bwMode="auto">
          <a:xfrm>
            <a:off x="4387093" y="5852362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D69B93-10CF-A65B-2A9D-035B85D9363E}"/>
              </a:ext>
            </a:extLst>
          </p:cNvPr>
          <p:cNvSpPr txBox="1"/>
          <p:nvPr/>
        </p:nvSpPr>
        <p:spPr>
          <a:xfrm>
            <a:off x="4512059" y="582165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B151C8B-1DE7-6076-BA09-22D4A3356A57}"/>
              </a:ext>
            </a:extLst>
          </p:cNvPr>
          <p:cNvSpPr/>
          <p:nvPr/>
        </p:nvSpPr>
        <p:spPr bwMode="auto">
          <a:xfrm>
            <a:off x="5028455" y="585662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74DE56-AB9B-7F36-244D-209BF4BEEE47}"/>
              </a:ext>
            </a:extLst>
          </p:cNvPr>
          <p:cNvSpPr txBox="1"/>
          <p:nvPr/>
        </p:nvSpPr>
        <p:spPr>
          <a:xfrm>
            <a:off x="5028455" y="58462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258DB0-8013-7319-2C39-ABC14A6D961B}"/>
              </a:ext>
            </a:extLst>
          </p:cNvPr>
          <p:cNvSpPr txBox="1"/>
          <p:nvPr/>
        </p:nvSpPr>
        <p:spPr>
          <a:xfrm>
            <a:off x="5662684" y="5830075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C5B35A2-6526-01FC-A282-6C4F2A904C06}"/>
              </a:ext>
            </a:extLst>
          </p:cNvPr>
          <p:cNvSpPr/>
          <p:nvPr/>
        </p:nvSpPr>
        <p:spPr bwMode="auto">
          <a:xfrm>
            <a:off x="5663473" y="585236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97ED84-CF29-95A5-8022-4C80D6BDBFC1}"/>
              </a:ext>
            </a:extLst>
          </p:cNvPr>
          <p:cNvSpPr txBox="1"/>
          <p:nvPr/>
        </p:nvSpPr>
        <p:spPr>
          <a:xfrm>
            <a:off x="6907921" y="5832814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Rate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97A040B-6C79-8B28-4105-82578FD863E5}"/>
              </a:ext>
            </a:extLst>
          </p:cNvPr>
          <p:cNvSpPr/>
          <p:nvPr/>
        </p:nvSpPr>
        <p:spPr bwMode="auto">
          <a:xfrm>
            <a:off x="6908710" y="585510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CA18435-585C-DBFC-BB90-562432A946C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47223" y="5535362"/>
            <a:ext cx="1718390" cy="31797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C00CD56-31AC-1681-0799-6B1B396BB7FD}"/>
              </a:ext>
            </a:extLst>
          </p:cNvPr>
          <p:cNvCxnSpPr>
            <a:cxnSpLocks/>
          </p:cNvCxnSpPr>
          <p:nvPr/>
        </p:nvCxnSpPr>
        <p:spPr bwMode="auto">
          <a:xfrm>
            <a:off x="6312308" y="5541307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1A80F37-06F1-3716-EE3F-747784839C50}"/>
              </a:ext>
            </a:extLst>
          </p:cNvPr>
          <p:cNvSpPr txBox="1"/>
          <p:nvPr/>
        </p:nvSpPr>
        <p:spPr>
          <a:xfrm>
            <a:off x="7550073" y="583003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6ABDFE-4D69-9A0F-6B5F-9B67FC6CA804}"/>
              </a:ext>
            </a:extLst>
          </p:cNvPr>
          <p:cNvSpPr/>
          <p:nvPr/>
        </p:nvSpPr>
        <p:spPr bwMode="auto">
          <a:xfrm>
            <a:off x="7550862" y="5852325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4A3B30DF-90DB-6622-BAA8-004B1A31A277}"/>
              </a:ext>
            </a:extLst>
          </p:cNvPr>
          <p:cNvSpPr/>
          <p:nvPr/>
        </p:nvSpPr>
        <p:spPr bwMode="auto">
          <a:xfrm rot="16200000">
            <a:off x="5554271" y="3876137"/>
            <a:ext cx="152687" cy="376355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DA6FC4C-FC13-5A9A-16FC-C90E1094239D}"/>
              </a:ext>
            </a:extLst>
          </p:cNvPr>
          <p:cNvSpPr txBox="1"/>
          <p:nvPr/>
        </p:nvSpPr>
        <p:spPr>
          <a:xfrm>
            <a:off x="5687610" y="5524531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A30C26D-08EB-CF50-900E-501AE3E42820}"/>
              </a:ext>
            </a:extLst>
          </p:cNvPr>
          <p:cNvSpPr txBox="1"/>
          <p:nvPr/>
        </p:nvSpPr>
        <p:spPr>
          <a:xfrm>
            <a:off x="8162527" y="581751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0F7295-D94C-A049-E81F-8CD9CCC709BF}"/>
              </a:ext>
            </a:extLst>
          </p:cNvPr>
          <p:cNvSpPr/>
          <p:nvPr/>
        </p:nvSpPr>
        <p:spPr bwMode="auto">
          <a:xfrm>
            <a:off x="8191309" y="5839797"/>
            <a:ext cx="800291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6ACC1E-4A93-89EA-1F57-6383ED97F462}"/>
              </a:ext>
            </a:extLst>
          </p:cNvPr>
          <p:cNvSpPr txBox="1"/>
          <p:nvPr/>
        </p:nvSpPr>
        <p:spPr>
          <a:xfrm>
            <a:off x="6288970" y="584144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5877409-1C06-56B5-91E6-5673CCE3066B}"/>
              </a:ext>
            </a:extLst>
          </p:cNvPr>
          <p:cNvSpPr/>
          <p:nvPr/>
        </p:nvSpPr>
        <p:spPr bwMode="auto">
          <a:xfrm>
            <a:off x="6289759" y="5863733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1DFEBA-A7CD-0DA0-D692-6702F5BF2FFB}"/>
              </a:ext>
            </a:extLst>
          </p:cNvPr>
          <p:cNvSpPr/>
          <p:nvPr/>
        </p:nvSpPr>
        <p:spPr bwMode="auto">
          <a:xfrm>
            <a:off x="3748836" y="5846788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451317-C939-AC92-B91B-019D2788862D}"/>
              </a:ext>
            </a:extLst>
          </p:cNvPr>
          <p:cNvSpPr txBox="1"/>
          <p:nvPr/>
        </p:nvSpPr>
        <p:spPr>
          <a:xfrm>
            <a:off x="3873802" y="581607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Length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9437F9-AE2A-158C-3F48-D657E37D49D8}"/>
              </a:ext>
            </a:extLst>
          </p:cNvPr>
          <p:cNvSpPr txBox="1"/>
          <p:nvPr/>
        </p:nvSpPr>
        <p:spPr>
          <a:xfrm>
            <a:off x="505732" y="4949412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5698BDD-8259-365F-E6DE-BE00FD9DCFB7}"/>
              </a:ext>
            </a:extLst>
          </p:cNvPr>
          <p:cNvSpPr txBox="1"/>
          <p:nvPr/>
        </p:nvSpPr>
        <p:spPr>
          <a:xfrm>
            <a:off x="1106224" y="4930964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5BE1E6B-9521-C182-E714-4428B28AA2E0}"/>
              </a:ext>
            </a:extLst>
          </p:cNvPr>
          <p:cNvSpPr txBox="1"/>
          <p:nvPr/>
        </p:nvSpPr>
        <p:spPr>
          <a:xfrm>
            <a:off x="156178" y="4944049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C1B0CF-99AD-77E6-891D-623BB68FBCE4}"/>
              </a:ext>
            </a:extLst>
          </p:cNvPr>
          <p:cNvSpPr txBox="1"/>
          <p:nvPr/>
        </p:nvSpPr>
        <p:spPr>
          <a:xfrm>
            <a:off x="1837406" y="4943155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5687A46-E314-057D-C534-DAA1F5B76CAB}"/>
              </a:ext>
            </a:extLst>
          </p:cNvPr>
          <p:cNvSpPr txBox="1"/>
          <p:nvPr/>
        </p:nvSpPr>
        <p:spPr>
          <a:xfrm>
            <a:off x="2437898" y="4924707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481CD5E-3C6B-FF89-655F-B8D0DCD6D805}"/>
              </a:ext>
            </a:extLst>
          </p:cNvPr>
          <p:cNvSpPr txBox="1"/>
          <p:nvPr/>
        </p:nvSpPr>
        <p:spPr>
          <a:xfrm>
            <a:off x="3128982" y="4918800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C3F5B5F-4FF6-2611-A101-119365484342}"/>
              </a:ext>
            </a:extLst>
          </p:cNvPr>
          <p:cNvSpPr txBox="1"/>
          <p:nvPr/>
        </p:nvSpPr>
        <p:spPr>
          <a:xfrm>
            <a:off x="3851201" y="6191305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8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2646083-87DE-FEB9-5C6D-AD41BA936BF1}"/>
              </a:ext>
            </a:extLst>
          </p:cNvPr>
          <p:cNvSpPr txBox="1"/>
          <p:nvPr/>
        </p:nvSpPr>
        <p:spPr>
          <a:xfrm>
            <a:off x="4451693" y="6172857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5DBB03F-43AB-647E-C4CF-1440302961E2}"/>
              </a:ext>
            </a:extLst>
          </p:cNvPr>
          <p:cNvSpPr txBox="1"/>
          <p:nvPr/>
        </p:nvSpPr>
        <p:spPr>
          <a:xfrm>
            <a:off x="3501647" y="6185942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11D6C8B-12B5-82C6-C364-408A014801C1}"/>
              </a:ext>
            </a:extLst>
          </p:cNvPr>
          <p:cNvSpPr txBox="1"/>
          <p:nvPr/>
        </p:nvSpPr>
        <p:spPr>
          <a:xfrm>
            <a:off x="5182875" y="6185048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3EE73C9-A871-2783-7543-0D5642F2D960}"/>
              </a:ext>
            </a:extLst>
          </p:cNvPr>
          <p:cNvSpPr txBox="1"/>
          <p:nvPr/>
        </p:nvSpPr>
        <p:spPr>
          <a:xfrm>
            <a:off x="5783367" y="6166600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F05660A-2E75-5B07-1B54-EF68C65ECCCF}"/>
              </a:ext>
            </a:extLst>
          </p:cNvPr>
          <p:cNvSpPr txBox="1"/>
          <p:nvPr/>
        </p:nvSpPr>
        <p:spPr>
          <a:xfrm>
            <a:off x="6474451" y="6160693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320927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8395"/>
            <a:ext cx="9144000" cy="1026206"/>
          </a:xfrm>
        </p:spPr>
        <p:txBody>
          <a:bodyPr/>
          <a:lstStyle/>
          <a:p>
            <a:r>
              <a:rPr lang="en-US" dirty="0"/>
              <a:t>Do you support that for backscatter use case the Frame Control field in DL frame carries the UL Rate Flag to indicate the data rate of the UL frame being solicited?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9844"/>
            <a:ext cx="9144000" cy="6096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E9504-0ABC-633D-FAB6-D08FD2C687A6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BDD841-18F9-65DA-581F-AADA56312B4C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D4E698-5B22-6EB0-E8C5-1830E2B0F40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268B5D-7B29-3DEA-EDD2-17E67A232FEE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841173-C9F5-F8B8-DA65-712F7869B79F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82A3BC-CF31-6730-25EE-D26A47ABB639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CF06D0-253A-DB9F-0681-1BDD3697B91E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93CB3A-455D-712D-A272-76419AC3106E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2EEF32-27D2-A906-0F89-DB678B522101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7E435B-18FC-5E05-0E44-A5326D165D92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F8CAA1-03A9-8C3A-E87D-8B071FAACD66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55C76E-42CB-BC45-DCC4-5531EA6139CC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10BE33-1C78-93D2-B8E9-18281DAC2EBB}"/>
              </a:ext>
            </a:extLst>
          </p:cNvPr>
          <p:cNvSpPr txBox="1"/>
          <p:nvPr/>
        </p:nvSpPr>
        <p:spPr>
          <a:xfrm>
            <a:off x="5940497" y="566620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</a:t>
            </a:r>
          </a:p>
          <a:p>
            <a:r>
              <a:rPr lang="en-US" sz="900" dirty="0"/>
              <a:t>Rate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2B215A-7087-BBBF-6B97-0403CC775EDA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9DEEED8-86FF-4F83-C3FB-DD4C6EBF3AE3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EBA9DB8-3EEE-BD2B-7736-20407BC0BA1A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FBAA40C-3F01-32F0-6CF9-854C577D2747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61A08-ADD7-3D48-C367-8AB177F9ADCA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ight Brace 46">
            <a:extLst>
              <a:ext uri="{FF2B5EF4-FFF2-40B4-BE49-F238E27FC236}">
                <a16:creationId xmlns:a16="http://schemas.microsoft.com/office/drawing/2014/main" id="{DC4E0ED1-B220-2C63-2A68-D3F54F466067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CD32A3-5BFB-A658-71F7-959B3B2F5892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984CA8-A706-8772-8467-17628FAB5356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2FEBC05-5C91-3C59-AB12-7B4D0AFFB79C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C0CAF0-AFA1-9A37-3617-9100E50AC270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C0A6E03-CF4D-AC93-447F-EDDE920A6387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4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4300"/>
            <a:ext cx="9144000" cy="9735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4987"/>
            <a:ext cx="9144000" cy="1189613"/>
          </a:xfrm>
        </p:spPr>
        <p:txBody>
          <a:bodyPr/>
          <a:lstStyle/>
          <a:p>
            <a:r>
              <a:rPr lang="en-US" dirty="0"/>
              <a:t>Do you support that for backscatter use case, the CRC 16 of the STA’s stored information CRC is used as the STA’s ID?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359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711</Words>
  <Application>Microsoft Office PowerPoint</Application>
  <PresentationFormat>On-screen Show (4:3)</PresentationFormat>
  <Paragraphs>183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Frame Format Discussion</vt:lpstr>
      <vt:lpstr>Recap: Backscatter Frame Format</vt:lpstr>
      <vt:lpstr>Response Rate Flag for Backscatter Tag</vt:lpstr>
      <vt:lpstr>Tag’s ID</vt:lpstr>
      <vt:lpstr>Length Further Discussion</vt:lpstr>
      <vt:lpstr>SP 1</vt:lpstr>
      <vt:lpstr>SP 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Liwen Chu</cp:lastModifiedBy>
  <cp:revision>735</cp:revision>
  <cp:lastPrinted>1998-02-10T13:28:06Z</cp:lastPrinted>
  <dcterms:created xsi:type="dcterms:W3CDTF">2007-05-21T21:00:37Z</dcterms:created>
  <dcterms:modified xsi:type="dcterms:W3CDTF">2025-09-09T04:19:13Z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