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2">
  <p:sldMasterIdLst>
    <p:sldMasterId id="2147483648" r:id="rId1"/>
  </p:sldMasterIdLst>
  <p:notesMasterIdLst>
    <p:notesMasterId r:id="rId12"/>
  </p:notesMasterIdLst>
  <p:handoutMasterIdLst>
    <p:handoutMasterId r:id="rId13"/>
  </p:handoutMasterIdLst>
  <p:sldIdLst>
    <p:sldId id="256" r:id="rId2"/>
    <p:sldId id="280" r:id="rId3"/>
    <p:sldId id="339" r:id="rId4"/>
    <p:sldId id="341" r:id="rId5"/>
    <p:sldId id="342" r:id="rId6"/>
    <p:sldId id="340" r:id="rId7"/>
    <p:sldId id="343" r:id="rId8"/>
    <p:sldId id="271" r:id="rId9"/>
    <p:sldId id="305" r:id="rId10"/>
    <p:sldId id="264" r:id="rId11"/>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2888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19" autoAdjust="0"/>
    <p:restoredTop sz="98305" autoAdjust="0"/>
  </p:normalViewPr>
  <p:slideViewPr>
    <p:cSldViewPr>
      <p:cViewPr varScale="1">
        <p:scale>
          <a:sx n="270" d="100"/>
          <a:sy n="270" d="100"/>
        </p:scale>
        <p:origin x="1552" y="184"/>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9/11/25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10</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38172660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2</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29087482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900F552-1926-6287-99A9-DB553193B093}"/>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9C89C50D-1D49-30CF-E3FD-1B62E652B4BE}"/>
              </a:ext>
            </a:extLst>
          </p:cNvPr>
          <p:cNvSpPr>
            <a:spLocks noGrp="1" noChangeArrowheads="1"/>
          </p:cNvSpPr>
          <p:nvPr>
            <p:ph type="hdr"/>
          </p:nvPr>
        </p:nvSpPr>
        <p:spPr>
          <a:ln/>
        </p:spPr>
        <p:txBody>
          <a:bodyPr/>
          <a:lstStyle/>
          <a:p>
            <a:r>
              <a:rPr lang="en-US"/>
              <a:t>doc.: IEEE 802.11-yy/xxxxr0</a:t>
            </a:r>
          </a:p>
        </p:txBody>
      </p:sp>
      <p:sp>
        <p:nvSpPr>
          <p:cNvPr id="5" name="Rectangle 3">
            <a:extLst>
              <a:ext uri="{FF2B5EF4-FFF2-40B4-BE49-F238E27FC236}">
                <a16:creationId xmlns:a16="http://schemas.microsoft.com/office/drawing/2014/main" id="{A501C274-9D5D-3294-10A9-22C157F3E9DF}"/>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535E10A3-3C4E-F690-D18A-79AFAD5ABB06}"/>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0EB37CF2-0EA6-C398-FEA0-264550B54185}"/>
              </a:ext>
            </a:extLst>
          </p:cNvPr>
          <p:cNvSpPr>
            <a:spLocks noGrp="1" noChangeArrowheads="1"/>
          </p:cNvSpPr>
          <p:nvPr>
            <p:ph type="sldNum"/>
          </p:nvPr>
        </p:nvSpPr>
        <p:spPr>
          <a:ln/>
        </p:spPr>
        <p:txBody>
          <a:bodyPr/>
          <a:lstStyle/>
          <a:p>
            <a:r>
              <a:rPr lang="en-US"/>
              <a:t>Page </a:t>
            </a:r>
            <a:fld id="{35E0D7E8-EBB2-4683-98FD-8E18BC106EDA}" type="slidenum">
              <a:rPr lang="en-US"/>
              <a:pPr/>
              <a:t>3</a:t>
            </a:fld>
            <a:endParaRPr lang="en-US"/>
          </a:p>
        </p:txBody>
      </p:sp>
      <p:sp>
        <p:nvSpPr>
          <p:cNvPr id="18433" name="Rectangle 1">
            <a:extLst>
              <a:ext uri="{FF2B5EF4-FFF2-40B4-BE49-F238E27FC236}">
                <a16:creationId xmlns:a16="http://schemas.microsoft.com/office/drawing/2014/main" id="{D9D97BDE-D97E-2C16-1192-D90597B43942}"/>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a:extLst>
              <a:ext uri="{FF2B5EF4-FFF2-40B4-BE49-F238E27FC236}">
                <a16:creationId xmlns:a16="http://schemas.microsoft.com/office/drawing/2014/main" id="{9436EA4C-9E9B-EA2B-1C4A-9ED5CAF409F2}"/>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2468417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A2BC11E6-A925-2082-378B-96D1D371B2ED}"/>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01E5B68C-F862-2D92-5DA0-F7E6099E20C0}"/>
              </a:ext>
            </a:extLst>
          </p:cNvPr>
          <p:cNvSpPr>
            <a:spLocks noGrp="1" noChangeArrowheads="1"/>
          </p:cNvSpPr>
          <p:nvPr>
            <p:ph type="hdr"/>
          </p:nvPr>
        </p:nvSpPr>
        <p:spPr>
          <a:ln/>
        </p:spPr>
        <p:txBody>
          <a:bodyPr/>
          <a:lstStyle/>
          <a:p>
            <a:r>
              <a:rPr lang="en-US"/>
              <a:t>doc.: IEEE 802.11-yy/xxxxr0</a:t>
            </a:r>
          </a:p>
        </p:txBody>
      </p:sp>
      <p:sp>
        <p:nvSpPr>
          <p:cNvPr id="5" name="Rectangle 3">
            <a:extLst>
              <a:ext uri="{FF2B5EF4-FFF2-40B4-BE49-F238E27FC236}">
                <a16:creationId xmlns:a16="http://schemas.microsoft.com/office/drawing/2014/main" id="{E7384FAF-E6A5-FD20-109E-F5816BF025F1}"/>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555DBDB9-BF4C-5A15-8194-2DB52F06A247}"/>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AC98B954-7551-01A3-6654-0DE9652CFEC5}"/>
              </a:ext>
            </a:extLst>
          </p:cNvPr>
          <p:cNvSpPr>
            <a:spLocks noGrp="1" noChangeArrowheads="1"/>
          </p:cNvSpPr>
          <p:nvPr>
            <p:ph type="sldNum"/>
          </p:nvPr>
        </p:nvSpPr>
        <p:spPr>
          <a:ln/>
        </p:spPr>
        <p:txBody>
          <a:bodyPr/>
          <a:lstStyle/>
          <a:p>
            <a:r>
              <a:rPr lang="en-US"/>
              <a:t>Page </a:t>
            </a:r>
            <a:fld id="{35E0D7E8-EBB2-4683-98FD-8E18BC106EDA}" type="slidenum">
              <a:rPr lang="en-US"/>
              <a:pPr/>
              <a:t>4</a:t>
            </a:fld>
            <a:endParaRPr lang="en-US"/>
          </a:p>
        </p:txBody>
      </p:sp>
      <p:sp>
        <p:nvSpPr>
          <p:cNvPr id="18433" name="Rectangle 1">
            <a:extLst>
              <a:ext uri="{FF2B5EF4-FFF2-40B4-BE49-F238E27FC236}">
                <a16:creationId xmlns:a16="http://schemas.microsoft.com/office/drawing/2014/main" id="{4949338C-B6A9-BBF5-AA66-6CD304E9C4F3}"/>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a:extLst>
              <a:ext uri="{FF2B5EF4-FFF2-40B4-BE49-F238E27FC236}">
                <a16:creationId xmlns:a16="http://schemas.microsoft.com/office/drawing/2014/main" id="{BAE4205A-FD77-7816-4ED9-DC39924A6891}"/>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42115724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A6031032-DFEA-A494-FCB1-78AEDE2192BB}"/>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8153446F-7226-94BB-B0AF-2C3E2B97EFBD}"/>
              </a:ext>
            </a:extLst>
          </p:cNvPr>
          <p:cNvSpPr>
            <a:spLocks noGrp="1" noChangeArrowheads="1"/>
          </p:cNvSpPr>
          <p:nvPr>
            <p:ph type="hdr"/>
          </p:nvPr>
        </p:nvSpPr>
        <p:spPr>
          <a:ln/>
        </p:spPr>
        <p:txBody>
          <a:bodyPr/>
          <a:lstStyle/>
          <a:p>
            <a:r>
              <a:rPr lang="en-US"/>
              <a:t>doc.: IEEE 802.11-yy/xxxxr0</a:t>
            </a:r>
          </a:p>
        </p:txBody>
      </p:sp>
      <p:sp>
        <p:nvSpPr>
          <p:cNvPr id="5" name="Rectangle 3">
            <a:extLst>
              <a:ext uri="{FF2B5EF4-FFF2-40B4-BE49-F238E27FC236}">
                <a16:creationId xmlns:a16="http://schemas.microsoft.com/office/drawing/2014/main" id="{DCD59E47-C2B5-E3D3-5826-B5218F313943}"/>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BF701BCE-2EC0-E365-DF01-54830AF28E41}"/>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218F82E9-DA25-E06F-9D7B-3F45819C890A}"/>
              </a:ext>
            </a:extLst>
          </p:cNvPr>
          <p:cNvSpPr>
            <a:spLocks noGrp="1" noChangeArrowheads="1"/>
          </p:cNvSpPr>
          <p:nvPr>
            <p:ph type="sldNum"/>
          </p:nvPr>
        </p:nvSpPr>
        <p:spPr>
          <a:ln/>
        </p:spPr>
        <p:txBody>
          <a:bodyPr/>
          <a:lstStyle/>
          <a:p>
            <a:r>
              <a:rPr lang="en-US"/>
              <a:t>Page </a:t>
            </a:r>
            <a:fld id="{35E0D7E8-EBB2-4683-98FD-8E18BC106EDA}" type="slidenum">
              <a:rPr lang="en-US"/>
              <a:pPr/>
              <a:t>5</a:t>
            </a:fld>
            <a:endParaRPr lang="en-US"/>
          </a:p>
        </p:txBody>
      </p:sp>
      <p:sp>
        <p:nvSpPr>
          <p:cNvPr id="18433" name="Rectangle 1">
            <a:extLst>
              <a:ext uri="{FF2B5EF4-FFF2-40B4-BE49-F238E27FC236}">
                <a16:creationId xmlns:a16="http://schemas.microsoft.com/office/drawing/2014/main" id="{4774665A-B2FB-4715-B97B-364F5E51BE72}"/>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a:extLst>
              <a:ext uri="{FF2B5EF4-FFF2-40B4-BE49-F238E27FC236}">
                <a16:creationId xmlns:a16="http://schemas.microsoft.com/office/drawing/2014/main" id="{04C02555-31C9-6BDA-EA2F-CC902AEA6D1A}"/>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2805966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2B0F27C9-D450-9B91-7579-131146503D5B}"/>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09997DCC-4C04-363E-8262-115379A07EA3}"/>
              </a:ext>
            </a:extLst>
          </p:cNvPr>
          <p:cNvSpPr>
            <a:spLocks noGrp="1" noChangeArrowheads="1"/>
          </p:cNvSpPr>
          <p:nvPr>
            <p:ph type="hdr"/>
          </p:nvPr>
        </p:nvSpPr>
        <p:spPr>
          <a:ln/>
        </p:spPr>
        <p:txBody>
          <a:bodyPr/>
          <a:lstStyle/>
          <a:p>
            <a:r>
              <a:rPr lang="en-US"/>
              <a:t>doc.: IEEE 802.11-yy/xxxxr0</a:t>
            </a:r>
          </a:p>
        </p:txBody>
      </p:sp>
      <p:sp>
        <p:nvSpPr>
          <p:cNvPr id="5" name="Rectangle 3">
            <a:extLst>
              <a:ext uri="{FF2B5EF4-FFF2-40B4-BE49-F238E27FC236}">
                <a16:creationId xmlns:a16="http://schemas.microsoft.com/office/drawing/2014/main" id="{525E9229-ED84-99F5-05D7-90C150569B0E}"/>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32201A9F-AF0B-19ED-15AD-1B6DB77DEC47}"/>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5681C13C-7F99-7BE9-0C13-18E1C75EFCF9}"/>
              </a:ext>
            </a:extLst>
          </p:cNvPr>
          <p:cNvSpPr>
            <a:spLocks noGrp="1" noChangeArrowheads="1"/>
          </p:cNvSpPr>
          <p:nvPr>
            <p:ph type="sldNum"/>
          </p:nvPr>
        </p:nvSpPr>
        <p:spPr>
          <a:ln/>
        </p:spPr>
        <p:txBody>
          <a:bodyPr/>
          <a:lstStyle/>
          <a:p>
            <a:r>
              <a:rPr lang="en-US"/>
              <a:t>Page </a:t>
            </a:r>
            <a:fld id="{35E0D7E8-EBB2-4683-98FD-8E18BC106EDA}" type="slidenum">
              <a:rPr lang="en-US"/>
              <a:pPr/>
              <a:t>6</a:t>
            </a:fld>
            <a:endParaRPr lang="en-US"/>
          </a:p>
        </p:txBody>
      </p:sp>
      <p:sp>
        <p:nvSpPr>
          <p:cNvPr id="18433" name="Rectangle 1">
            <a:extLst>
              <a:ext uri="{FF2B5EF4-FFF2-40B4-BE49-F238E27FC236}">
                <a16:creationId xmlns:a16="http://schemas.microsoft.com/office/drawing/2014/main" id="{EAD21522-A2FE-9365-C28D-4DF3980FD9E4}"/>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a:extLst>
              <a:ext uri="{FF2B5EF4-FFF2-40B4-BE49-F238E27FC236}">
                <a16:creationId xmlns:a16="http://schemas.microsoft.com/office/drawing/2014/main" id="{9D9636FB-BE88-EC5D-685F-A2EBE55B5FDD}"/>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0916122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F5E6604-0B8F-892E-DFC8-3CC168B51383}"/>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AA214775-18DA-1D1C-4BF3-EE1161CD9C34}"/>
              </a:ext>
            </a:extLst>
          </p:cNvPr>
          <p:cNvSpPr>
            <a:spLocks noGrp="1" noChangeArrowheads="1"/>
          </p:cNvSpPr>
          <p:nvPr>
            <p:ph type="hdr"/>
          </p:nvPr>
        </p:nvSpPr>
        <p:spPr>
          <a:ln/>
        </p:spPr>
        <p:txBody>
          <a:bodyPr/>
          <a:lstStyle/>
          <a:p>
            <a:r>
              <a:rPr lang="en-US"/>
              <a:t>doc.: IEEE 802.11-yy/xxxxr0</a:t>
            </a:r>
          </a:p>
        </p:txBody>
      </p:sp>
      <p:sp>
        <p:nvSpPr>
          <p:cNvPr id="5" name="Rectangle 3">
            <a:extLst>
              <a:ext uri="{FF2B5EF4-FFF2-40B4-BE49-F238E27FC236}">
                <a16:creationId xmlns:a16="http://schemas.microsoft.com/office/drawing/2014/main" id="{957D136B-B0C3-1345-F06D-39D0B42BD006}"/>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E7715D63-A990-76B1-7AC9-C91A4EF72764}"/>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948B2922-FD03-C0A7-CC7A-F7971A77493B}"/>
              </a:ext>
            </a:extLst>
          </p:cNvPr>
          <p:cNvSpPr>
            <a:spLocks noGrp="1" noChangeArrowheads="1"/>
          </p:cNvSpPr>
          <p:nvPr>
            <p:ph type="sldNum"/>
          </p:nvPr>
        </p:nvSpPr>
        <p:spPr>
          <a:ln/>
        </p:spPr>
        <p:txBody>
          <a:bodyPr/>
          <a:lstStyle/>
          <a:p>
            <a:r>
              <a:rPr lang="en-US"/>
              <a:t>Page </a:t>
            </a:r>
            <a:fld id="{35E0D7E8-EBB2-4683-98FD-8E18BC106EDA}" type="slidenum">
              <a:rPr lang="en-US"/>
              <a:pPr/>
              <a:t>7</a:t>
            </a:fld>
            <a:endParaRPr lang="en-US"/>
          </a:p>
        </p:txBody>
      </p:sp>
      <p:sp>
        <p:nvSpPr>
          <p:cNvPr id="18433" name="Rectangle 1">
            <a:extLst>
              <a:ext uri="{FF2B5EF4-FFF2-40B4-BE49-F238E27FC236}">
                <a16:creationId xmlns:a16="http://schemas.microsoft.com/office/drawing/2014/main" id="{01A7B7F9-C5CB-8370-115C-E024BB8624CB}"/>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a:extLst>
              <a:ext uri="{FF2B5EF4-FFF2-40B4-BE49-F238E27FC236}">
                <a16:creationId xmlns:a16="http://schemas.microsoft.com/office/drawing/2014/main" id="{9A2A41FF-5E7F-833E-D621-17FDB307A705}"/>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66060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8</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2038997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9</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31495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ko-KR" altLang="en-US"/>
              <a:t>마스터 제목 스타일 편집</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ko-KR" altLang="en-US"/>
              <a:t>클릭하여 마스터 부제목 스타일 편집</a:t>
            </a:r>
            <a:endParaRPr lang="en-GB"/>
          </a:p>
        </p:txBody>
      </p:sp>
      <p:sp>
        <p:nvSpPr>
          <p:cNvPr id="4" name="Date Placeholder 3"/>
          <p:cNvSpPr>
            <a:spLocks noGrp="1"/>
          </p:cNvSpPr>
          <p:nvPr>
            <p:ph type="dt" idx="10"/>
          </p:nvPr>
        </p:nvSpPr>
        <p:spPr/>
        <p:txBody>
          <a:bodyPr/>
          <a:lstStyle>
            <a:lvl1pPr>
              <a:defRPr/>
            </a:lvl1pPr>
          </a:lstStyle>
          <a:p>
            <a:r>
              <a:rPr lang="en-US" altLang="ko-KR" dirty="0"/>
              <a:t>Sep 2025</a:t>
            </a:r>
            <a:endParaRPr lang="en-GB" altLang="ko-KR" dirty="0"/>
          </a:p>
        </p:txBody>
      </p:sp>
      <p:sp>
        <p:nvSpPr>
          <p:cNvPr id="5" name="Footer Placeholder 4"/>
          <p:cNvSpPr>
            <a:spLocks noGrp="1"/>
          </p:cNvSpPr>
          <p:nvPr>
            <p:ph type="ftr" idx="11"/>
          </p:nvPr>
        </p:nvSpPr>
        <p:spPr/>
        <p:txBody>
          <a:bodyPr/>
          <a:lstStyle>
            <a:lvl1pPr>
              <a:defRPr/>
            </a:lvl1pPr>
          </a:lstStyle>
          <a:p>
            <a:r>
              <a:rPr lang="en-GB" altLang="ko-KR" dirty="0"/>
              <a:t>Hank Hyeonjun Sung(WILUS), et al..</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GB"/>
          </a:p>
        </p:txBody>
      </p:sp>
      <p:sp>
        <p:nvSpPr>
          <p:cNvPr id="3" name="Content Placeholder 2"/>
          <p:cNvSpPr>
            <a:spLocks noGrp="1"/>
          </p:cNvSpPr>
          <p:nvPr>
            <p:ph idx="1"/>
          </p:nvPr>
        </p:nvSpPr>
        <p:spPr/>
        <p:txBody>
          <a:bodyPr/>
          <a:lstStyle>
            <a:lvl1pPr latinLnBrk="0" hangingPunct="0">
              <a:defRPr sz="2000"/>
            </a:lvl1pPr>
            <a:lvl2pPr latinLnBrk="0" hangingPunct="0">
              <a:defRPr sz="1600"/>
            </a:lvl2pPr>
            <a:lvl3pPr latinLnBrk="0" hangingPunct="0">
              <a:defRPr sz="1400"/>
            </a:lvl3pPr>
            <a:lvl4pPr latinLnBrk="0" hangingPunct="0">
              <a:defRPr sz="1200"/>
            </a:lvl4pPr>
            <a:lvl5pPr latinLnBrk="0" hangingPunct="0">
              <a:defRPr/>
            </a:lvl5pPr>
          </a:lstStyle>
          <a:p>
            <a:pPr lvl="0"/>
            <a:r>
              <a:rPr lang="ko-KR" altLang="en-US" dirty="0"/>
              <a:t>마스터 텍스트 스타일을 편집하려면 클릭</a:t>
            </a:r>
          </a:p>
          <a:p>
            <a:pPr lvl="1"/>
            <a:r>
              <a:rPr lang="ko-KR" altLang="en-US" dirty="0"/>
              <a:t>두 번째 수준</a:t>
            </a:r>
          </a:p>
          <a:p>
            <a:pPr lvl="2"/>
            <a:r>
              <a:rPr lang="ko-KR" altLang="en-US" dirty="0"/>
              <a:t>세 번째 수준</a:t>
            </a:r>
          </a:p>
          <a:p>
            <a:pPr lvl="3"/>
            <a:r>
              <a:rPr lang="ko-KR" altLang="en-US" dirty="0"/>
              <a:t>네 번째 수준</a:t>
            </a:r>
          </a:p>
          <a:p>
            <a:pPr lvl="4"/>
            <a:r>
              <a:rPr lang="ko-KR" altLang="en-US" dirty="0"/>
              <a:t>다섯 번째 수준</a:t>
            </a:r>
            <a:endParaRPr lang="en-GB" dirty="0"/>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ltLang="ko-KR" dirty="0"/>
              <a:t>Hank Hyeonjun Sung(WILUS), et al..</a:t>
            </a:r>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ko-KR" dirty="0"/>
              <a:t>Sep 2025</a:t>
            </a:r>
            <a:endParaRPr lang="en-GB" altLang="ko-K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ko-KR" altLang="en-US"/>
              <a:t>마스터 제목 스타일 편집</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ko-KR" altLang="en-US"/>
              <a:t>마스터 텍스트 스타일을 편집하려면 클릭</a:t>
            </a:r>
          </a:p>
        </p:txBody>
      </p:sp>
      <p:sp>
        <p:nvSpPr>
          <p:cNvPr id="4" name="Date Placeholder 3"/>
          <p:cNvSpPr>
            <a:spLocks noGrp="1"/>
          </p:cNvSpPr>
          <p:nvPr>
            <p:ph type="dt" idx="10"/>
          </p:nvPr>
        </p:nvSpPr>
        <p:spPr/>
        <p:txBody>
          <a:bodyPr/>
          <a:lstStyle>
            <a:lvl1pPr>
              <a:defRPr/>
            </a:lvl1pPr>
          </a:lstStyle>
          <a:p>
            <a:r>
              <a:rPr lang="en-US" altLang="ko-KR" dirty="0"/>
              <a:t>Sep 2025</a:t>
            </a:r>
            <a:endParaRPr lang="en-GB" altLang="ko-KR" dirty="0"/>
          </a:p>
        </p:txBody>
      </p:sp>
      <p:sp>
        <p:nvSpPr>
          <p:cNvPr id="5" name="Footer Placeholder 4"/>
          <p:cNvSpPr>
            <a:spLocks noGrp="1"/>
          </p:cNvSpPr>
          <p:nvPr>
            <p:ph type="ftr" idx="11"/>
          </p:nvPr>
        </p:nvSpPr>
        <p:spPr/>
        <p:txBody>
          <a:bodyPr/>
          <a:lstStyle>
            <a:lvl1pPr>
              <a:defRPr/>
            </a:lvl1pPr>
          </a:lstStyle>
          <a:p>
            <a:r>
              <a:rPr lang="en-GB"/>
              <a:t>Name, Affiliation</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5" name="Date Placeholder 4"/>
          <p:cNvSpPr>
            <a:spLocks noGrp="1"/>
          </p:cNvSpPr>
          <p:nvPr>
            <p:ph type="dt" idx="10"/>
          </p:nvPr>
        </p:nvSpPr>
        <p:spPr/>
        <p:txBody>
          <a:bodyPr/>
          <a:lstStyle>
            <a:lvl1pPr>
              <a:defRPr/>
            </a:lvl1pPr>
          </a:lstStyle>
          <a:p>
            <a:r>
              <a:rPr lang="en-US" altLang="ko-KR" dirty="0"/>
              <a:t>Sep 2025</a:t>
            </a:r>
            <a:endParaRPr lang="en-GB" altLang="ko-KR" dirty="0"/>
          </a:p>
        </p:txBody>
      </p:sp>
      <p:sp>
        <p:nvSpPr>
          <p:cNvPr id="6" name="Footer Placeholder 5"/>
          <p:cNvSpPr>
            <a:spLocks noGrp="1"/>
          </p:cNvSpPr>
          <p:nvPr>
            <p:ph type="ftr" idx="11"/>
          </p:nvPr>
        </p:nvSpPr>
        <p:spPr/>
        <p:txBody>
          <a:bodyPr/>
          <a:lstStyle>
            <a:lvl1pPr>
              <a:defRPr/>
            </a:lvl1pPr>
          </a:lstStyle>
          <a:p>
            <a:r>
              <a:rPr lang="en-GB"/>
              <a:t>Name, Affiliation</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ko-KR" altLang="en-US"/>
              <a:t>마스터 제목 스타일 편집</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7" name="Date Placeholder 6"/>
          <p:cNvSpPr>
            <a:spLocks noGrp="1"/>
          </p:cNvSpPr>
          <p:nvPr>
            <p:ph type="dt" idx="10"/>
          </p:nvPr>
        </p:nvSpPr>
        <p:spPr/>
        <p:txBody>
          <a:bodyPr/>
          <a:lstStyle>
            <a:lvl1pPr>
              <a:defRPr/>
            </a:lvl1pPr>
          </a:lstStyle>
          <a:p>
            <a:r>
              <a:rPr lang="en-US" altLang="ko-KR" dirty="0"/>
              <a:t>Sep 2025</a:t>
            </a:r>
            <a:endParaRPr lang="en-GB" altLang="ko-KR" dirty="0"/>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Name, Affiliation</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GB"/>
          </a:p>
        </p:txBody>
      </p:sp>
      <p:sp>
        <p:nvSpPr>
          <p:cNvPr id="3" name="Date Placeholder 2"/>
          <p:cNvSpPr>
            <a:spLocks noGrp="1"/>
          </p:cNvSpPr>
          <p:nvPr>
            <p:ph type="dt" idx="10"/>
          </p:nvPr>
        </p:nvSpPr>
        <p:spPr/>
        <p:txBody>
          <a:bodyPr/>
          <a:lstStyle>
            <a:lvl1pPr>
              <a:defRPr/>
            </a:lvl1pPr>
          </a:lstStyle>
          <a:p>
            <a:r>
              <a:rPr lang="en-US" altLang="ko-KR" dirty="0"/>
              <a:t>Sep 2025</a:t>
            </a:r>
            <a:endParaRPr lang="en-GB" altLang="ko-KR" dirty="0"/>
          </a:p>
        </p:txBody>
      </p:sp>
      <p:sp>
        <p:nvSpPr>
          <p:cNvPr id="4" name="Footer Placeholder 3"/>
          <p:cNvSpPr>
            <a:spLocks noGrp="1"/>
          </p:cNvSpPr>
          <p:nvPr>
            <p:ph type="ftr" idx="11"/>
          </p:nvPr>
        </p:nvSpPr>
        <p:spPr/>
        <p:txBody>
          <a:bodyPr/>
          <a:lstStyle>
            <a:lvl1pPr>
              <a:defRPr/>
            </a:lvl1pPr>
          </a:lstStyle>
          <a:p>
            <a:r>
              <a:rPr lang="en-GB"/>
              <a:t>Name, Affiliation</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Month Year</a:t>
            </a:r>
            <a:endParaRPr lang="en-GB"/>
          </a:p>
        </p:txBody>
      </p:sp>
      <p:sp>
        <p:nvSpPr>
          <p:cNvPr id="3" name="Footer Placeholder 2"/>
          <p:cNvSpPr>
            <a:spLocks noGrp="1"/>
          </p:cNvSpPr>
          <p:nvPr>
            <p:ph type="ftr" idx="11"/>
          </p:nvPr>
        </p:nvSpPr>
        <p:spPr/>
        <p:txBody>
          <a:bodyPr/>
          <a:lstStyle>
            <a:lvl1pPr>
              <a:defRPr/>
            </a:lvl1pPr>
          </a:lstStyle>
          <a:p>
            <a:r>
              <a:rPr lang="en-GB"/>
              <a:t>Name, Affiliation</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GB"/>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4" name="Date Placeholder 3"/>
          <p:cNvSpPr>
            <a:spLocks noGrp="1"/>
          </p:cNvSpPr>
          <p:nvPr>
            <p:ph type="dt" idx="10"/>
          </p:nvPr>
        </p:nvSpPr>
        <p:spPr/>
        <p:txBody>
          <a:bodyPr/>
          <a:lstStyle>
            <a:lvl1pPr>
              <a:defRPr/>
            </a:lvl1pPr>
          </a:lstStyle>
          <a:p>
            <a:r>
              <a:rPr lang="en-US"/>
              <a:t>Month Year</a:t>
            </a:r>
            <a:endParaRPr lang="en-GB"/>
          </a:p>
        </p:txBody>
      </p:sp>
      <p:sp>
        <p:nvSpPr>
          <p:cNvPr id="5" name="Footer Placeholder 4"/>
          <p:cNvSpPr>
            <a:spLocks noGrp="1"/>
          </p:cNvSpPr>
          <p:nvPr>
            <p:ph type="ftr" idx="11"/>
          </p:nvPr>
        </p:nvSpPr>
        <p:spPr/>
        <p:txBody>
          <a:bodyPr/>
          <a:lstStyle>
            <a:lvl1pPr>
              <a:defRPr/>
            </a:lvl1pPr>
          </a:lstStyle>
          <a:p>
            <a:r>
              <a:rPr lang="en-GB"/>
              <a:t>Name, Affiliation</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ko-KR" altLang="en-US"/>
              <a:t>마스터 제목 스타일 편집</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4" name="Date Placeholder 3"/>
          <p:cNvSpPr>
            <a:spLocks noGrp="1"/>
          </p:cNvSpPr>
          <p:nvPr>
            <p:ph type="dt" idx="10"/>
          </p:nvPr>
        </p:nvSpPr>
        <p:spPr/>
        <p:txBody>
          <a:bodyPr/>
          <a:lstStyle>
            <a:lvl1pPr>
              <a:defRPr/>
            </a:lvl1pPr>
          </a:lstStyle>
          <a:p>
            <a:r>
              <a:rPr lang="en-US"/>
              <a:t>Month Year</a:t>
            </a:r>
            <a:endParaRPr lang="en-GB"/>
          </a:p>
        </p:txBody>
      </p:sp>
      <p:sp>
        <p:nvSpPr>
          <p:cNvPr id="5" name="Footer Placeholder 4"/>
          <p:cNvSpPr>
            <a:spLocks noGrp="1"/>
          </p:cNvSpPr>
          <p:nvPr>
            <p:ph type="ftr" idx="11"/>
          </p:nvPr>
        </p:nvSpPr>
        <p:spPr/>
        <p:txBody>
          <a:bodyPr/>
          <a:lstStyle>
            <a:lvl1pPr>
              <a:defRPr/>
            </a:lvl1pPr>
          </a:lstStyle>
          <a:p>
            <a:r>
              <a:rPr lang="en-GB"/>
              <a:t>Name, Affiliation</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ko-KR" dirty="0"/>
              <a:t>Sep 2025</a:t>
            </a:r>
            <a:endParaRPr lang="en-GB" altLang="ko-KR"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Hank Hyeonjun Sung(WILUS), et al..</a:t>
            </a:r>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802.11-25/1361r0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latinLnBrk="1" hangingPunct="1">
        <a:spcBef>
          <a:spcPts val="600"/>
        </a:spcBef>
        <a:spcAft>
          <a:spcPct val="0"/>
        </a:spcAft>
        <a:buClr>
          <a:srgbClr val="000000"/>
        </a:buClr>
        <a:buSzPct val="100000"/>
        <a:buFont typeface="Arial" panose="020B0604020202020204" pitchFamily="34" charset="0"/>
        <a:buChar char="•"/>
        <a:defRPr sz="2000" b="1">
          <a:solidFill>
            <a:srgbClr val="000000"/>
          </a:solidFill>
          <a:latin typeface="+mn-lt"/>
          <a:ea typeface="+mn-ea"/>
          <a:cs typeface="+mn-cs"/>
        </a:defRPr>
      </a:lvl1pPr>
      <a:lvl2pPr marL="800100" indent="-342900" algn="l" defTabSz="449263" rtl="0" eaLnBrk="1" fontAlgn="base" latinLnBrk="1" hangingPunct="1">
        <a:spcBef>
          <a:spcPts val="500"/>
        </a:spcBef>
        <a:spcAft>
          <a:spcPct val="0"/>
        </a:spcAft>
        <a:buClr>
          <a:srgbClr val="000000"/>
        </a:buClr>
        <a:buSzPct val="100000"/>
        <a:buFont typeface="Times New Roman" panose="02020603050405020304" pitchFamily="18" charset="0"/>
        <a:buChar char="̶"/>
        <a:defRPr sz="1600">
          <a:solidFill>
            <a:srgbClr val="000000"/>
          </a:solidFill>
          <a:latin typeface="+mn-lt"/>
          <a:ea typeface="+mn-ea"/>
        </a:defRPr>
      </a:lvl2pPr>
      <a:lvl3pPr marL="1200150" indent="-285750" algn="l" defTabSz="449263" rtl="0" eaLnBrk="1" fontAlgn="base" latinLnBrk="1" hangingPunct="1">
        <a:spcBef>
          <a:spcPts val="450"/>
        </a:spcBef>
        <a:spcAft>
          <a:spcPct val="0"/>
        </a:spcAft>
        <a:buClr>
          <a:srgbClr val="000000"/>
        </a:buClr>
        <a:buSzPct val="100000"/>
        <a:buFont typeface="Wingdings" panose="05000000000000000000" pitchFamily="2" charset="2"/>
        <a:buChar char="§"/>
        <a:defRPr sz="1400">
          <a:solidFill>
            <a:srgbClr val="000000"/>
          </a:solidFill>
          <a:latin typeface="+mn-lt"/>
          <a:ea typeface="+mn-ea"/>
        </a:defRPr>
      </a:lvl3pPr>
      <a:lvl4pPr marL="1657350" indent="-285750" algn="l" defTabSz="449263" rtl="0" eaLnBrk="1" fontAlgn="base" latinLnBrk="1" hangingPunct="1">
        <a:spcBef>
          <a:spcPts val="400"/>
        </a:spcBef>
        <a:spcAft>
          <a:spcPct val="0"/>
        </a:spcAft>
        <a:buClr>
          <a:srgbClr val="000000"/>
        </a:buClr>
        <a:buSzPct val="100000"/>
        <a:buFont typeface="Arial" panose="020B0604020202020204" pitchFamily="34" charset="0"/>
        <a:buChar char="•"/>
        <a:defRPr sz="1200">
          <a:solidFill>
            <a:srgbClr val="000000"/>
          </a:solidFill>
          <a:latin typeface="+mn-lt"/>
          <a:ea typeface="+mn-ea"/>
        </a:defRPr>
      </a:lvl4pPr>
      <a:lvl5pPr marL="20574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48531" y="1143019"/>
            <a:ext cx="10363200" cy="827978"/>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Considerations on Co-RTWT Negotiation Response</a:t>
            </a:r>
            <a:endParaRPr lang="en-GB" dirty="0"/>
          </a:p>
        </p:txBody>
      </p:sp>
      <p:sp>
        <p:nvSpPr>
          <p:cNvPr id="3074" name="Rectangle 2"/>
          <p:cNvSpPr>
            <a:spLocks noGrp="1" noChangeArrowheads="1"/>
          </p:cNvSpPr>
          <p:nvPr>
            <p:ph type="subTitle" idx="1"/>
          </p:nvPr>
        </p:nvSpPr>
        <p:spPr>
          <a:xfrm>
            <a:off x="1828800" y="2140950"/>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2025-09-</a:t>
            </a:r>
            <a:r>
              <a:rPr lang="en-US" sz="2000" b="0" dirty="0"/>
              <a:t>09</a:t>
            </a:r>
            <a:endParaRPr lang="en-GB" sz="2000" b="0" dirty="0"/>
          </a:p>
        </p:txBody>
      </p:sp>
      <p:sp>
        <p:nvSpPr>
          <p:cNvPr id="6" name="Date Placeholder 3"/>
          <p:cNvSpPr>
            <a:spLocks noGrp="1"/>
          </p:cNvSpPr>
          <p:nvPr>
            <p:ph type="dt" idx="10"/>
          </p:nvPr>
        </p:nvSpPr>
        <p:spPr/>
        <p:txBody>
          <a:bodyPr/>
          <a:lstStyle/>
          <a:p>
            <a:r>
              <a:rPr lang="en-US" altLang="ko-KR" dirty="0"/>
              <a:t>Sep 2025</a:t>
            </a:r>
            <a:endParaRPr lang="en-GB" altLang="ko-KR" dirty="0"/>
          </a:p>
        </p:txBody>
      </p:sp>
      <p:sp>
        <p:nvSpPr>
          <p:cNvPr id="7" name="Footer Placeholder 4"/>
          <p:cNvSpPr>
            <a:spLocks noGrp="1"/>
          </p:cNvSpPr>
          <p:nvPr>
            <p:ph type="ftr" idx="11"/>
          </p:nvPr>
        </p:nvSpPr>
        <p:spPr/>
        <p:txBody>
          <a:bodyPr/>
          <a:lstStyle/>
          <a:p>
            <a:r>
              <a:rPr lang="en-GB" altLang="ko-KR" dirty="0"/>
              <a:t>Hank Hyeonjun Sung (WILUS), et al.</a:t>
            </a:r>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4080557457"/>
              </p:ext>
            </p:extLst>
          </p:nvPr>
        </p:nvGraphicFramePr>
        <p:xfrm>
          <a:off x="1343472" y="2996952"/>
          <a:ext cx="9754757" cy="2587593"/>
        </p:xfrm>
        <a:graphic>
          <a:graphicData uri="http://schemas.openxmlformats.org/presentationml/2006/ole">
            <mc:AlternateContent xmlns:mc="http://schemas.openxmlformats.org/markup-compatibility/2006">
              <mc:Choice xmlns:v="urn:schemas-microsoft-com:vml" Requires="v">
                <p:oleObj name="Document" r:id="rId3" imgW="10439485" imgH="2774172" progId="Word.Document.8">
                  <p:embed/>
                </p:oleObj>
              </mc:Choice>
              <mc:Fallback>
                <p:oleObj name="Document" r:id="rId3" imgW="10439485" imgH="2774172" progId="Word.Document.8">
                  <p:embed/>
                  <p:pic>
                    <p:nvPicPr>
                      <p:cNvPr id="3075" name="Object 3"/>
                      <p:cNvPicPr>
                        <a:picLocks noChangeAspect="1" noChangeArrowheads="1"/>
                      </p:cNvPicPr>
                      <p:nvPr/>
                    </p:nvPicPr>
                    <p:blipFill>
                      <a:blip r:embed="rId4"/>
                      <a:srcRect/>
                      <a:stretch>
                        <a:fillRect/>
                      </a:stretch>
                    </p:blipFill>
                    <p:spPr bwMode="auto">
                      <a:xfrm>
                        <a:off x="1343472" y="2996952"/>
                        <a:ext cx="9754757" cy="2587593"/>
                      </a:xfrm>
                      <a:prstGeom prst="rect">
                        <a:avLst/>
                      </a:prstGeom>
                      <a:noFill/>
                    </p:spPr>
                  </p:pic>
                </p:oleObj>
              </mc:Fallback>
            </mc:AlternateContent>
          </a:graphicData>
        </a:graphic>
      </p:graphicFrame>
      <p:sp>
        <p:nvSpPr>
          <p:cNvPr id="3076" name="Rectangle 4"/>
          <p:cNvSpPr>
            <a:spLocks noChangeArrowheads="1"/>
          </p:cNvSpPr>
          <p:nvPr/>
        </p:nvSpPr>
        <p:spPr bwMode="auto">
          <a:xfrm>
            <a:off x="993775" y="2426700"/>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References</a:t>
            </a:r>
          </a:p>
        </p:txBody>
      </p:sp>
      <p:sp>
        <p:nvSpPr>
          <p:cNvPr id="2" name="Content Placeholder 1"/>
          <p:cNvSpPr>
            <a:spLocks noGrp="1"/>
          </p:cNvSpPr>
          <p:nvPr>
            <p:ph idx="1"/>
          </p:nvPr>
        </p:nvSpPr>
        <p:spPr>
          <a:xfrm>
            <a:off x="914401" y="1700808"/>
            <a:ext cx="10361084" cy="4608512"/>
          </a:xfrm>
        </p:spPr>
        <p:txBody>
          <a:bodyPr/>
          <a:lstStyle/>
          <a:p>
            <a:pPr marL="0" indent="0">
              <a:buNone/>
            </a:pPr>
            <a:r>
              <a:rPr lang="en-GB" sz="1600" dirty="0"/>
              <a:t>[1]</a:t>
            </a:r>
            <a:r>
              <a:rPr lang="en-GB" altLang="ko-KR" sz="1600" dirty="0"/>
              <a:t> </a:t>
            </a:r>
            <a:r>
              <a:rPr lang="en-US" altLang="ko-KR" sz="1600" dirty="0"/>
              <a:t>Draft P802.11bn_D1.0</a:t>
            </a:r>
          </a:p>
          <a:p>
            <a:pPr marL="0" indent="0">
              <a:buNone/>
            </a:pPr>
            <a:r>
              <a:rPr lang="en-US" altLang="ko-KR" sz="1600" dirty="0"/>
              <a:t>[2] 11-25/0600			PDT MAC Co-RTWT Signaling and Protocol Aspects		Giovanni </a:t>
            </a:r>
            <a:r>
              <a:rPr lang="en-US" altLang="ko-KR" sz="1600" dirty="0" err="1"/>
              <a:t>Chisci</a:t>
            </a:r>
            <a:endParaRPr lang="en-US" altLang="ko-KR" sz="1600" dirty="0"/>
          </a:p>
          <a:p>
            <a:pPr marL="0" indent="0">
              <a:buNone/>
            </a:pPr>
            <a:r>
              <a:rPr lang="en-US" altLang="ko-KR" sz="1600" dirty="0"/>
              <a:t>[3] 11-25/0599			PDT MAC MAPC Signaling and Protocol Aspects			Giovanni </a:t>
            </a:r>
            <a:r>
              <a:rPr lang="en-US" altLang="ko-KR" sz="1600" dirty="0" err="1"/>
              <a:t>Chisci</a:t>
            </a:r>
            <a:endParaRPr lang="en-GB" altLang="ko-KR" sz="1600" dirty="0"/>
          </a:p>
          <a:p>
            <a:pPr marL="0" indent="0">
              <a:buNone/>
            </a:pPr>
            <a:endParaRPr lang="en-GB" altLang="ko-KR" sz="1600" dirty="0"/>
          </a:p>
          <a:p>
            <a:pPr marL="0" indent="0">
              <a:buNone/>
            </a:pPr>
            <a:r>
              <a:rPr lang="en-GB" sz="1800" dirty="0"/>
              <a:t>	</a:t>
            </a:r>
            <a:endParaRPr lang="en-US" sz="2400" dirty="0"/>
          </a:p>
          <a:p>
            <a:pPr marL="0" indent="0">
              <a:buNone/>
            </a:pPr>
            <a:endParaRPr lang="en-GB" sz="2800" dirty="0"/>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10</a:t>
            </a:fld>
            <a:endParaRPr lang="en-GB"/>
          </a:p>
        </p:txBody>
      </p:sp>
      <p:sp>
        <p:nvSpPr>
          <p:cNvPr id="5" name="Footer Placeholder 4"/>
          <p:cNvSpPr>
            <a:spLocks noGrp="1"/>
          </p:cNvSpPr>
          <p:nvPr>
            <p:ph type="ftr" idx="14"/>
          </p:nvPr>
        </p:nvSpPr>
        <p:spPr/>
        <p:txBody>
          <a:bodyPr/>
          <a:lstStyle/>
          <a:p>
            <a:r>
              <a:rPr lang="en-GB" altLang="ko-KR" dirty="0"/>
              <a:t>Hank Hyeonjun Sung (WILUS), et al.</a:t>
            </a:r>
          </a:p>
        </p:txBody>
      </p:sp>
      <p:sp>
        <p:nvSpPr>
          <p:cNvPr id="4" name="Date Placeholder 3"/>
          <p:cNvSpPr>
            <a:spLocks noGrp="1"/>
          </p:cNvSpPr>
          <p:nvPr>
            <p:ph type="dt" idx="15"/>
          </p:nvPr>
        </p:nvSpPr>
        <p:spPr/>
        <p:txBody>
          <a:bodyPr/>
          <a:lstStyle/>
          <a:p>
            <a:r>
              <a:rPr lang="en-US" altLang="ko-KR" dirty="0"/>
              <a:t>Sep 2025</a:t>
            </a:r>
            <a:endParaRPr lang="en-GB" altLang="ko-KR" dirty="0"/>
          </a:p>
        </p:txBody>
      </p:sp>
    </p:spTree>
    <p:extLst>
      <p:ext uri="{BB962C8B-B14F-4D97-AF65-F5344CB8AC3E}">
        <p14:creationId xmlns:p14="http://schemas.microsoft.com/office/powerpoint/2010/main" val="306375419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1065213"/>
          </a:xfrm>
        </p:spPr>
        <p:txBody>
          <a:bodyPr/>
          <a:lstStyle/>
          <a:p>
            <a:r>
              <a:rPr lang="en-US"/>
              <a:t>Introduction</a:t>
            </a:r>
            <a:endParaRPr lang="en-GB"/>
          </a:p>
        </p:txBody>
      </p:sp>
      <p:sp>
        <p:nvSpPr>
          <p:cNvPr id="9218" name="Rectangle 2"/>
          <p:cNvSpPr>
            <a:spLocks noGrp="1" noChangeArrowheads="1"/>
          </p:cNvSpPr>
          <p:nvPr>
            <p:ph idx="1"/>
          </p:nvPr>
        </p:nvSpPr>
        <p:spPr>
          <a:xfrm>
            <a:off x="914400" y="1981200"/>
            <a:ext cx="10361613" cy="4494213"/>
          </a:xfrm>
          <a:ln/>
        </p:spPr>
        <p:txBody>
          <a:bodyPr>
            <a:normAutofit fontScale="92500" lnSpcReduction="20000"/>
          </a:bodyPr>
          <a:lstStyle/>
          <a:p>
            <a:r>
              <a:rPr lang="en-US" altLang="ko-KR" dirty="0"/>
              <a:t>The MAPC framework has been agreed. [2][3]</a:t>
            </a:r>
          </a:p>
          <a:p>
            <a:endParaRPr lang="en-US" altLang="ko-KR" dirty="0"/>
          </a:p>
          <a:p>
            <a:r>
              <a:rPr lang="en-US" altLang="ko-KR" dirty="0"/>
              <a:t>As part of MAPC Negotiation, an AP that receives a MAPC Negotiation Request frame shall respond with a MAPC Negotiation Response frame indicating accept, reject, or alternate with suggestion.</a:t>
            </a:r>
          </a:p>
          <a:p>
            <a:pPr lvl="1"/>
            <a:endParaRPr lang="en-US" altLang="ko-KR" dirty="0"/>
          </a:p>
          <a:p>
            <a:r>
              <a:rPr lang="en-US" dirty="0"/>
              <a:t>However, a MAPC requesting AP may face difficulty when attempting a Co-RTWT negotiation to align its R-TWT schedule with the alternate schedule proposed by the MAPC responding AP.</a:t>
            </a:r>
          </a:p>
          <a:p>
            <a:pPr lvl="1"/>
            <a:endParaRPr lang="en-US" altLang="ko-KR" dirty="0"/>
          </a:p>
          <a:p>
            <a:r>
              <a:rPr lang="en-US" dirty="0"/>
              <a:t>Furthermore, if the MAPC responding AP receives again a Co-RTWT negotiation request that differs from its previous suggestion, it may again reply with another alternate response.</a:t>
            </a:r>
            <a:endParaRPr lang="en-US" altLang="ko-KR" dirty="0"/>
          </a:p>
          <a:p>
            <a:endParaRPr lang="en-US" altLang="ko-KR" dirty="0"/>
          </a:p>
          <a:p>
            <a:r>
              <a:rPr lang="en-US" dirty="0"/>
              <a:t>In this contribution, we discuss the issue of repeated alternate responses in Co-RTWT negotiations and propose a signaling mechanism to improve the efficiency of the negotiation process.</a:t>
            </a:r>
          </a:p>
        </p:txBody>
      </p:sp>
      <p:sp>
        <p:nvSpPr>
          <p:cNvPr id="6" name="Slide Number Placeholder 5"/>
          <p:cNvSpPr>
            <a:spLocks noGrp="1"/>
          </p:cNvSpPr>
          <p:nvPr>
            <p:ph type="sldNum" idx="12"/>
          </p:nvPr>
        </p:nvSpPr>
        <p:spPr>
          <a:xfrm>
            <a:off x="5793318" y="6475414"/>
            <a:ext cx="704849" cy="363537"/>
          </a:xfrm>
        </p:spPr>
        <p:txBody>
          <a:bodyPr/>
          <a:lstStyle/>
          <a:p>
            <a:r>
              <a:rPr lang="en-GB"/>
              <a:t>Slide </a:t>
            </a:r>
            <a:fld id="{8DC72EFA-1DF8-481C-8B66-C8A1D5DAFDEA}" type="slidenum">
              <a:rPr lang="en-GB"/>
              <a:pPr/>
              <a:t>2</a:t>
            </a:fld>
            <a:endParaRPr lang="en-GB"/>
          </a:p>
        </p:txBody>
      </p:sp>
      <p:sp>
        <p:nvSpPr>
          <p:cNvPr id="5" name="Footer Placeholder 4"/>
          <p:cNvSpPr>
            <a:spLocks noGrp="1"/>
          </p:cNvSpPr>
          <p:nvPr>
            <p:ph type="ftr" idx="14"/>
          </p:nvPr>
        </p:nvSpPr>
        <p:spPr>
          <a:xfrm>
            <a:off x="7143757" y="6475414"/>
            <a:ext cx="4246027" cy="180975"/>
          </a:xfrm>
        </p:spPr>
        <p:txBody>
          <a:bodyPr/>
          <a:lstStyle/>
          <a:p>
            <a:r>
              <a:rPr lang="en-GB" altLang="ko-KR" dirty="0"/>
              <a:t>Hank Hyeonjun Sung (WILUS), et al.</a:t>
            </a:r>
          </a:p>
        </p:txBody>
      </p:sp>
      <p:sp>
        <p:nvSpPr>
          <p:cNvPr id="4" name="Date Placeholder 3"/>
          <p:cNvSpPr>
            <a:spLocks noGrp="1"/>
          </p:cNvSpPr>
          <p:nvPr>
            <p:ph type="dt" idx="15"/>
          </p:nvPr>
        </p:nvSpPr>
        <p:spPr>
          <a:xfrm>
            <a:off x="929217" y="333375"/>
            <a:ext cx="2499764" cy="273050"/>
          </a:xfrm>
        </p:spPr>
        <p:txBody>
          <a:bodyPr/>
          <a:lstStyle/>
          <a:p>
            <a:r>
              <a:rPr lang="en-US" altLang="ko-KR" dirty="0"/>
              <a:t>Sep 2025</a:t>
            </a:r>
            <a:endParaRPr lang="en-GB" altLang="ko-KR" dirty="0"/>
          </a:p>
        </p:txBody>
      </p:sp>
    </p:spTree>
    <p:extLst>
      <p:ext uri="{BB962C8B-B14F-4D97-AF65-F5344CB8AC3E}">
        <p14:creationId xmlns:p14="http://schemas.microsoft.com/office/powerpoint/2010/main" val="47082469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12BB4C-8DCC-D506-4009-FAA1E82766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08C2AD-5817-CF2D-5321-AF0D36CED51B}"/>
              </a:ext>
            </a:extLst>
          </p:cNvPr>
          <p:cNvSpPr>
            <a:spLocks noGrp="1"/>
          </p:cNvSpPr>
          <p:nvPr>
            <p:ph type="title"/>
          </p:nvPr>
        </p:nvSpPr>
        <p:spPr>
          <a:xfrm>
            <a:off x="914401" y="685801"/>
            <a:ext cx="10361084" cy="1065213"/>
          </a:xfrm>
        </p:spPr>
        <p:txBody>
          <a:bodyPr/>
          <a:lstStyle/>
          <a:p>
            <a:r>
              <a:rPr lang="en-GB" dirty="0"/>
              <a:t>Recap: </a:t>
            </a:r>
            <a:r>
              <a:rPr lang="en-GB" altLang="ko-KR" dirty="0"/>
              <a:t>37.15.2.4.2 Co-RTWT negotiations [1]</a:t>
            </a:r>
            <a:endParaRPr lang="en-GB" dirty="0"/>
          </a:p>
        </p:txBody>
      </p:sp>
      <p:sp>
        <p:nvSpPr>
          <p:cNvPr id="9218" name="Rectangle 2">
            <a:extLst>
              <a:ext uri="{FF2B5EF4-FFF2-40B4-BE49-F238E27FC236}">
                <a16:creationId xmlns:a16="http://schemas.microsoft.com/office/drawing/2014/main" id="{D7AA7E1C-AEF2-A616-6E6C-4A5DF9B01FA2}"/>
              </a:ext>
            </a:extLst>
          </p:cNvPr>
          <p:cNvSpPr>
            <a:spLocks noGrp="1" noChangeArrowheads="1"/>
          </p:cNvSpPr>
          <p:nvPr>
            <p:ph idx="1"/>
          </p:nvPr>
        </p:nvSpPr>
        <p:spPr>
          <a:xfrm>
            <a:off x="914400" y="1704456"/>
            <a:ext cx="10475383" cy="4676872"/>
          </a:xfrm>
          <a:ln/>
        </p:spPr>
        <p:txBody>
          <a:bodyPr>
            <a:normAutofit/>
          </a:bodyPr>
          <a:lstStyle/>
          <a:p>
            <a:r>
              <a:rPr lang="en-US" altLang="ko-KR" dirty="0"/>
              <a:t>A Co-RTWT requesting AP may request to establish, update, or tear down the Co-RTWT agreement(s)</a:t>
            </a:r>
          </a:p>
          <a:p>
            <a:pPr lvl="1"/>
            <a:r>
              <a:rPr lang="en-US" altLang="ko-KR" dirty="0"/>
              <a:t>The Co-RTWT requesting AP shall include one or more MAPC Scheme Request fields in the MAPC Negotiation Request frame, with each field corresponding to an R-TWT schedule. </a:t>
            </a:r>
          </a:p>
          <a:p>
            <a:pPr lvl="1"/>
            <a:r>
              <a:rPr lang="en-US" altLang="ko-KR" dirty="0"/>
              <a:t>If the MAPC Request Parameter Set field is present in a MAPC Scheme Request field for an R-TWT schedule, it shall specify the associated Co-RTWT Parameter Set field, as described in 9.4.2.aa3.2.5 (Co-RTWT profile), and in accordance with the Restricted TWT Parameter Set field corresponding to the associated R-TWT schedule </a:t>
            </a:r>
            <a:r>
              <a:rPr lang="en-US" altLang="ko-KR" b="1" dirty="0"/>
              <a:t>announced by the Co-RTWT requesting AP in its own BSS</a:t>
            </a:r>
            <a:r>
              <a:rPr lang="en-US" altLang="ko-KR" dirty="0"/>
              <a:t> (see 35.8.3.1).</a:t>
            </a:r>
          </a:p>
          <a:p>
            <a:r>
              <a:rPr lang="en-US" altLang="ko-KR" dirty="0"/>
              <a:t>An AP that responds to a Co-RTWT requesting AP is referred to as a Co-RTWT responding AP, and it responds with MAPC Negotiation response frame </a:t>
            </a:r>
          </a:p>
          <a:p>
            <a:pPr lvl="1"/>
            <a:r>
              <a:rPr lang="en-US" altLang="ko-KR" dirty="0"/>
              <a:t>In the MAPC Negotiation Response frame, each Per-Scheme Profile </a:t>
            </a:r>
            <a:r>
              <a:rPr lang="en-US" altLang="ko-KR" dirty="0" err="1"/>
              <a:t>subelement</a:t>
            </a:r>
            <a:r>
              <a:rPr lang="en-US" altLang="ko-KR" dirty="0"/>
              <a:t> may include a MAPC Scheme Request field with MAPC Operation Type field set to 4 (</a:t>
            </a:r>
            <a:r>
              <a:rPr lang="en-US" altLang="ko-KR" b="1" dirty="0"/>
              <a:t>Agreement Reject</a:t>
            </a:r>
            <a:r>
              <a:rPr lang="en-US" altLang="ko-KR" dirty="0"/>
              <a:t>)</a:t>
            </a:r>
          </a:p>
          <a:p>
            <a:pPr lvl="1"/>
            <a:r>
              <a:rPr lang="en-US" altLang="ko-KR" dirty="0"/>
              <a:t>When providing a response for a specific R-TWT schedule by setting the MAPC Operation Type field in the MAPC Scheme Request field associated with that schedule to 5 </a:t>
            </a:r>
            <a:r>
              <a:rPr lang="en-US" altLang="ko-KR" b="1" dirty="0"/>
              <a:t>(Agreement Alternate)</a:t>
            </a:r>
            <a:r>
              <a:rPr lang="en-US" altLang="ko-KR" dirty="0"/>
              <a:t>, the Co-RTWT responding AP shall include the MAPC Request Parameter Set field containing </a:t>
            </a:r>
            <a:r>
              <a:rPr lang="en-US" altLang="ko-KR" b="1" dirty="0"/>
              <a:t>the suggested parameters for the corresponding Co-RTWT agreement</a:t>
            </a:r>
            <a:r>
              <a:rPr lang="en-US" altLang="ko-KR" dirty="0"/>
              <a:t>.</a:t>
            </a:r>
          </a:p>
        </p:txBody>
      </p:sp>
      <p:sp>
        <p:nvSpPr>
          <p:cNvPr id="6" name="Slide Number Placeholder 5">
            <a:extLst>
              <a:ext uri="{FF2B5EF4-FFF2-40B4-BE49-F238E27FC236}">
                <a16:creationId xmlns:a16="http://schemas.microsoft.com/office/drawing/2014/main" id="{7A32D2EF-2B0C-8E81-5DE6-72A2A07EEE9D}"/>
              </a:ext>
            </a:extLst>
          </p:cNvPr>
          <p:cNvSpPr>
            <a:spLocks noGrp="1"/>
          </p:cNvSpPr>
          <p:nvPr>
            <p:ph type="sldNum" idx="12"/>
          </p:nvPr>
        </p:nvSpPr>
        <p:spPr>
          <a:xfrm>
            <a:off x="5793318" y="6475414"/>
            <a:ext cx="704849" cy="363537"/>
          </a:xfrm>
        </p:spPr>
        <p:txBody>
          <a:bodyPr/>
          <a:lstStyle/>
          <a:p>
            <a:r>
              <a:rPr lang="en-GB"/>
              <a:t>Slide </a:t>
            </a:r>
            <a:fld id="{8DC72EFA-1DF8-481C-8B66-C8A1D5DAFDEA}" type="slidenum">
              <a:rPr lang="en-GB"/>
              <a:pPr/>
              <a:t>3</a:t>
            </a:fld>
            <a:endParaRPr lang="en-GB"/>
          </a:p>
        </p:txBody>
      </p:sp>
      <p:sp>
        <p:nvSpPr>
          <p:cNvPr id="5" name="Footer Placeholder 4">
            <a:extLst>
              <a:ext uri="{FF2B5EF4-FFF2-40B4-BE49-F238E27FC236}">
                <a16:creationId xmlns:a16="http://schemas.microsoft.com/office/drawing/2014/main" id="{1F6F6E21-A9EF-2C0B-CE30-6FB0D359A8A5}"/>
              </a:ext>
            </a:extLst>
          </p:cNvPr>
          <p:cNvSpPr>
            <a:spLocks noGrp="1"/>
          </p:cNvSpPr>
          <p:nvPr>
            <p:ph type="ftr" idx="14"/>
          </p:nvPr>
        </p:nvSpPr>
        <p:spPr>
          <a:xfrm>
            <a:off x="7143757" y="6475414"/>
            <a:ext cx="4246027" cy="180975"/>
          </a:xfrm>
        </p:spPr>
        <p:txBody>
          <a:bodyPr/>
          <a:lstStyle/>
          <a:p>
            <a:r>
              <a:rPr lang="en-GB" altLang="ko-KR" dirty="0"/>
              <a:t>Hank Hyeonjun Sung (WILUS), et al.</a:t>
            </a:r>
          </a:p>
        </p:txBody>
      </p:sp>
      <p:sp>
        <p:nvSpPr>
          <p:cNvPr id="4" name="Date Placeholder 3">
            <a:extLst>
              <a:ext uri="{FF2B5EF4-FFF2-40B4-BE49-F238E27FC236}">
                <a16:creationId xmlns:a16="http://schemas.microsoft.com/office/drawing/2014/main" id="{FD3FDFD7-8C6B-E4EC-7C46-C830101F5050}"/>
              </a:ext>
            </a:extLst>
          </p:cNvPr>
          <p:cNvSpPr>
            <a:spLocks noGrp="1"/>
          </p:cNvSpPr>
          <p:nvPr>
            <p:ph type="dt" idx="15"/>
          </p:nvPr>
        </p:nvSpPr>
        <p:spPr>
          <a:xfrm>
            <a:off x="929217" y="333375"/>
            <a:ext cx="2499764" cy="273050"/>
          </a:xfrm>
        </p:spPr>
        <p:txBody>
          <a:bodyPr/>
          <a:lstStyle/>
          <a:p>
            <a:r>
              <a:rPr lang="en-US" altLang="ko-KR" dirty="0"/>
              <a:t>Sep 2025</a:t>
            </a:r>
            <a:endParaRPr lang="en-GB" altLang="ko-KR" dirty="0"/>
          </a:p>
        </p:txBody>
      </p:sp>
    </p:spTree>
    <p:extLst>
      <p:ext uri="{BB962C8B-B14F-4D97-AF65-F5344CB8AC3E}">
        <p14:creationId xmlns:p14="http://schemas.microsoft.com/office/powerpoint/2010/main" val="337384576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64612E-674F-D2A7-54F0-212049AE8D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D888D4-3BB3-0FE8-6E20-B03926A163EE}"/>
              </a:ext>
            </a:extLst>
          </p:cNvPr>
          <p:cNvSpPr>
            <a:spLocks noGrp="1"/>
          </p:cNvSpPr>
          <p:nvPr>
            <p:ph type="title"/>
          </p:nvPr>
        </p:nvSpPr>
        <p:spPr>
          <a:xfrm>
            <a:off x="914401" y="685801"/>
            <a:ext cx="10361084" cy="1065213"/>
          </a:xfrm>
        </p:spPr>
        <p:txBody>
          <a:bodyPr/>
          <a:lstStyle/>
          <a:p>
            <a:r>
              <a:rPr lang="en-US" dirty="0"/>
              <a:t>Problem</a:t>
            </a:r>
            <a:r>
              <a:rPr lang="ko-KR" altLang="en-US" dirty="0"/>
              <a:t> </a:t>
            </a:r>
            <a:r>
              <a:rPr lang="en-US" altLang="ko-KR" dirty="0"/>
              <a:t>Statements</a:t>
            </a:r>
            <a:endParaRPr lang="en-GB" dirty="0"/>
          </a:p>
        </p:txBody>
      </p:sp>
      <p:sp>
        <p:nvSpPr>
          <p:cNvPr id="9218" name="Rectangle 2">
            <a:extLst>
              <a:ext uri="{FF2B5EF4-FFF2-40B4-BE49-F238E27FC236}">
                <a16:creationId xmlns:a16="http://schemas.microsoft.com/office/drawing/2014/main" id="{355C6BC3-8A94-AF4B-F77C-7C5745E02AF2}"/>
              </a:ext>
            </a:extLst>
          </p:cNvPr>
          <p:cNvSpPr>
            <a:spLocks noGrp="1" noChangeArrowheads="1"/>
          </p:cNvSpPr>
          <p:nvPr>
            <p:ph idx="1"/>
          </p:nvPr>
        </p:nvSpPr>
        <p:spPr>
          <a:xfrm>
            <a:off x="914401" y="1981201"/>
            <a:ext cx="10361084" cy="4113213"/>
          </a:xfrm>
          <a:ln/>
        </p:spPr>
        <p:txBody>
          <a:bodyPr>
            <a:normAutofit lnSpcReduction="10000"/>
          </a:bodyPr>
          <a:lstStyle/>
          <a:p>
            <a:r>
              <a:rPr lang="en-US" altLang="ko-KR" dirty="0"/>
              <a:t>Unlike other MAPC schemes, Co-RTWT negotiation is initiated by the requesting AP based on its existing R-TWT schedule. The requesting AP seeks to protect its R-TWT schedule for the periodic low-latency traffic with its associated non-AP STAs.</a:t>
            </a:r>
          </a:p>
          <a:p>
            <a:pPr lvl="1"/>
            <a:endParaRPr lang="en-US" altLang="ko-KR" dirty="0"/>
          </a:p>
          <a:p>
            <a:r>
              <a:rPr lang="en-US" altLang="ko-KR" dirty="0"/>
              <a:t>When a MAPC responding AP suggests a new set of Co-RTWT parameters, it may be difficult for the requesting AP to modify its existing R-TWT schedule to match the suggested parameters, due to constraints such as pre-established R-TWT schedules, or other operational requirements.</a:t>
            </a:r>
          </a:p>
          <a:p>
            <a:pPr lvl="1"/>
            <a:endParaRPr lang="en-US" altLang="ko-KR" dirty="0"/>
          </a:p>
          <a:p>
            <a:r>
              <a:rPr lang="en-US" altLang="ko-KR" dirty="0"/>
              <a:t>If the requesting AP submits a new request that remains different from the suggestion, the responding AP may again provide an alternate response. This process can result in repeated exchanges and an inefficient negotiation loop.</a:t>
            </a:r>
            <a:br>
              <a:rPr lang="en-US" altLang="ko-KR" dirty="0"/>
            </a:br>
            <a:endParaRPr lang="en-US" altLang="ko-KR" dirty="0"/>
          </a:p>
          <a:p>
            <a:endParaRPr lang="en-US" altLang="ko-KR" dirty="0"/>
          </a:p>
        </p:txBody>
      </p:sp>
      <p:sp>
        <p:nvSpPr>
          <p:cNvPr id="6" name="Slide Number Placeholder 5">
            <a:extLst>
              <a:ext uri="{FF2B5EF4-FFF2-40B4-BE49-F238E27FC236}">
                <a16:creationId xmlns:a16="http://schemas.microsoft.com/office/drawing/2014/main" id="{368F4744-0830-F388-F23E-79DC15802441}"/>
              </a:ext>
            </a:extLst>
          </p:cNvPr>
          <p:cNvSpPr>
            <a:spLocks noGrp="1"/>
          </p:cNvSpPr>
          <p:nvPr>
            <p:ph type="sldNum" idx="12"/>
          </p:nvPr>
        </p:nvSpPr>
        <p:spPr>
          <a:xfrm>
            <a:off x="5793318" y="6475414"/>
            <a:ext cx="704849" cy="363537"/>
          </a:xfrm>
        </p:spPr>
        <p:txBody>
          <a:bodyPr/>
          <a:lstStyle/>
          <a:p>
            <a:r>
              <a:rPr lang="en-GB"/>
              <a:t>Slide </a:t>
            </a:r>
            <a:fld id="{8DC72EFA-1DF8-481C-8B66-C8A1D5DAFDEA}" type="slidenum">
              <a:rPr lang="en-GB"/>
              <a:pPr/>
              <a:t>4</a:t>
            </a:fld>
            <a:endParaRPr lang="en-GB"/>
          </a:p>
        </p:txBody>
      </p:sp>
      <p:sp>
        <p:nvSpPr>
          <p:cNvPr id="5" name="Footer Placeholder 4">
            <a:extLst>
              <a:ext uri="{FF2B5EF4-FFF2-40B4-BE49-F238E27FC236}">
                <a16:creationId xmlns:a16="http://schemas.microsoft.com/office/drawing/2014/main" id="{823D261C-E87B-AE19-25B5-B7ED7DFB3069}"/>
              </a:ext>
            </a:extLst>
          </p:cNvPr>
          <p:cNvSpPr>
            <a:spLocks noGrp="1"/>
          </p:cNvSpPr>
          <p:nvPr>
            <p:ph type="ftr" idx="14"/>
          </p:nvPr>
        </p:nvSpPr>
        <p:spPr>
          <a:xfrm>
            <a:off x="7143757" y="6475414"/>
            <a:ext cx="4246027" cy="180975"/>
          </a:xfrm>
        </p:spPr>
        <p:txBody>
          <a:bodyPr/>
          <a:lstStyle/>
          <a:p>
            <a:r>
              <a:rPr lang="en-GB" altLang="ko-KR" dirty="0"/>
              <a:t>Hank Hyeonjun Sung (WILUS), et al.</a:t>
            </a:r>
          </a:p>
        </p:txBody>
      </p:sp>
      <p:sp>
        <p:nvSpPr>
          <p:cNvPr id="4" name="Date Placeholder 3">
            <a:extLst>
              <a:ext uri="{FF2B5EF4-FFF2-40B4-BE49-F238E27FC236}">
                <a16:creationId xmlns:a16="http://schemas.microsoft.com/office/drawing/2014/main" id="{6718D3D3-A883-4519-10B1-29D0605D4503}"/>
              </a:ext>
            </a:extLst>
          </p:cNvPr>
          <p:cNvSpPr>
            <a:spLocks noGrp="1"/>
          </p:cNvSpPr>
          <p:nvPr>
            <p:ph type="dt" idx="15"/>
          </p:nvPr>
        </p:nvSpPr>
        <p:spPr>
          <a:xfrm>
            <a:off x="929217" y="333375"/>
            <a:ext cx="2499764" cy="273050"/>
          </a:xfrm>
        </p:spPr>
        <p:txBody>
          <a:bodyPr/>
          <a:lstStyle/>
          <a:p>
            <a:r>
              <a:rPr lang="en-US" altLang="ko-KR" dirty="0"/>
              <a:t>Sep 2025</a:t>
            </a:r>
            <a:endParaRPr lang="en-GB" altLang="ko-KR" dirty="0"/>
          </a:p>
        </p:txBody>
      </p:sp>
    </p:spTree>
    <p:extLst>
      <p:ext uri="{BB962C8B-B14F-4D97-AF65-F5344CB8AC3E}">
        <p14:creationId xmlns:p14="http://schemas.microsoft.com/office/powerpoint/2010/main" val="297610489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49BF4-3AC9-795D-1E93-79B6C9D27F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8091FF-7588-7762-DC23-4B1F26200F8B}"/>
              </a:ext>
            </a:extLst>
          </p:cNvPr>
          <p:cNvSpPr>
            <a:spLocks noGrp="1"/>
          </p:cNvSpPr>
          <p:nvPr>
            <p:ph type="title"/>
          </p:nvPr>
        </p:nvSpPr>
        <p:spPr/>
        <p:txBody>
          <a:bodyPr/>
          <a:lstStyle/>
          <a:p>
            <a:r>
              <a:rPr lang="en-US" dirty="0"/>
              <a:t>Problem</a:t>
            </a:r>
            <a:r>
              <a:rPr lang="ko-KR" altLang="en-US" dirty="0"/>
              <a:t> </a:t>
            </a:r>
            <a:r>
              <a:rPr lang="en-US" altLang="ko-KR" dirty="0"/>
              <a:t>Statements</a:t>
            </a:r>
            <a:endParaRPr lang="en-GB" dirty="0"/>
          </a:p>
        </p:txBody>
      </p:sp>
      <p:sp>
        <p:nvSpPr>
          <p:cNvPr id="9218" name="Rectangle 2">
            <a:extLst>
              <a:ext uri="{FF2B5EF4-FFF2-40B4-BE49-F238E27FC236}">
                <a16:creationId xmlns:a16="http://schemas.microsoft.com/office/drawing/2014/main" id="{70E3323B-B486-6B6A-4283-DD8B9ED335C8}"/>
              </a:ext>
            </a:extLst>
          </p:cNvPr>
          <p:cNvSpPr>
            <a:spLocks noGrp="1" noChangeArrowheads="1"/>
          </p:cNvSpPr>
          <p:nvPr>
            <p:ph idx="1"/>
          </p:nvPr>
        </p:nvSpPr>
        <p:spPr>
          <a:xfrm>
            <a:off x="914401" y="1700808"/>
            <a:ext cx="10475384" cy="4752528"/>
          </a:xfrm>
          <a:ln/>
        </p:spPr>
        <p:txBody>
          <a:bodyPr>
            <a:normAutofit/>
          </a:bodyPr>
          <a:lstStyle/>
          <a:p>
            <a:pPr>
              <a:buFont typeface="Times New Roman" pitchFamily="16" charset="0"/>
              <a:buChar char="•"/>
            </a:pPr>
            <a:r>
              <a:rPr lang="en-US" altLang="ko-KR" dirty="0"/>
              <a:t>As described in the previous slide, the Co-RTWT negotiation procedure between a requesting AP and a responding AP can become repetitive. This occurs when the requesting AP continues to request protection for its R-TWT schedule that does not align with the alternate parameters suggested by the responding AP.</a:t>
            </a:r>
          </a:p>
        </p:txBody>
      </p:sp>
      <p:sp>
        <p:nvSpPr>
          <p:cNvPr id="6" name="Slide Number Placeholder 5">
            <a:extLst>
              <a:ext uri="{FF2B5EF4-FFF2-40B4-BE49-F238E27FC236}">
                <a16:creationId xmlns:a16="http://schemas.microsoft.com/office/drawing/2014/main" id="{D07810E9-764A-23B9-1188-E5D01862B394}"/>
              </a:ext>
            </a:extLst>
          </p:cNvPr>
          <p:cNvSpPr>
            <a:spLocks noGrp="1"/>
          </p:cNvSpPr>
          <p:nvPr>
            <p:ph type="sldNum" idx="12"/>
          </p:nvPr>
        </p:nvSpPr>
        <p:spPr/>
        <p:txBody>
          <a:bodyPr/>
          <a:lstStyle/>
          <a:p>
            <a:r>
              <a:rPr lang="en-GB"/>
              <a:t>Slide </a:t>
            </a:r>
            <a:fld id="{8DC72EFA-1DF8-481C-8B66-C8A1D5DAFDEA}" type="slidenum">
              <a:rPr lang="en-GB"/>
              <a:pPr/>
              <a:t>5</a:t>
            </a:fld>
            <a:endParaRPr lang="en-GB"/>
          </a:p>
        </p:txBody>
      </p:sp>
      <p:sp>
        <p:nvSpPr>
          <p:cNvPr id="5" name="Footer Placeholder 4">
            <a:extLst>
              <a:ext uri="{FF2B5EF4-FFF2-40B4-BE49-F238E27FC236}">
                <a16:creationId xmlns:a16="http://schemas.microsoft.com/office/drawing/2014/main" id="{114E01DC-482A-A374-A484-06AFCEB8994A}"/>
              </a:ext>
            </a:extLst>
          </p:cNvPr>
          <p:cNvSpPr>
            <a:spLocks noGrp="1"/>
          </p:cNvSpPr>
          <p:nvPr>
            <p:ph type="ftr" idx="14"/>
          </p:nvPr>
        </p:nvSpPr>
        <p:spPr/>
        <p:txBody>
          <a:bodyPr/>
          <a:lstStyle/>
          <a:p>
            <a:r>
              <a:rPr lang="en-GB" altLang="ko-KR" dirty="0"/>
              <a:t>Hank Hyeonjun Sung (WILUS), et al.</a:t>
            </a:r>
          </a:p>
        </p:txBody>
      </p:sp>
      <p:sp>
        <p:nvSpPr>
          <p:cNvPr id="4" name="Date Placeholder 3">
            <a:extLst>
              <a:ext uri="{FF2B5EF4-FFF2-40B4-BE49-F238E27FC236}">
                <a16:creationId xmlns:a16="http://schemas.microsoft.com/office/drawing/2014/main" id="{1DC392D9-8F57-5897-1313-00420A99CA1E}"/>
              </a:ext>
            </a:extLst>
          </p:cNvPr>
          <p:cNvSpPr>
            <a:spLocks noGrp="1"/>
          </p:cNvSpPr>
          <p:nvPr>
            <p:ph type="dt" idx="15"/>
          </p:nvPr>
        </p:nvSpPr>
        <p:spPr/>
        <p:txBody>
          <a:bodyPr/>
          <a:lstStyle/>
          <a:p>
            <a:r>
              <a:rPr lang="en-US" altLang="ko-KR" dirty="0"/>
              <a:t>Sep 2025</a:t>
            </a:r>
            <a:endParaRPr lang="en-GB" altLang="ko-KR" dirty="0"/>
          </a:p>
        </p:txBody>
      </p:sp>
      <p:cxnSp>
        <p:nvCxnSpPr>
          <p:cNvPr id="7" name="직선 연결선 6">
            <a:extLst>
              <a:ext uri="{FF2B5EF4-FFF2-40B4-BE49-F238E27FC236}">
                <a16:creationId xmlns:a16="http://schemas.microsoft.com/office/drawing/2014/main" id="{DCAC2132-E88B-2D3B-293E-43FEB57C9BBB}"/>
              </a:ext>
            </a:extLst>
          </p:cNvPr>
          <p:cNvCxnSpPr>
            <a:cxnSpLocks/>
            <a:stCxn id="9" idx="3"/>
          </p:cNvCxnSpPr>
          <p:nvPr/>
        </p:nvCxnSpPr>
        <p:spPr bwMode="auto">
          <a:xfrm>
            <a:off x="1478379" y="4295235"/>
            <a:ext cx="9909013" cy="0"/>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8" name="직선 연결선 7">
            <a:extLst>
              <a:ext uri="{FF2B5EF4-FFF2-40B4-BE49-F238E27FC236}">
                <a16:creationId xmlns:a16="http://schemas.microsoft.com/office/drawing/2014/main" id="{1338922F-A2C2-F0C8-09D8-70DD72831653}"/>
              </a:ext>
            </a:extLst>
          </p:cNvPr>
          <p:cNvCxnSpPr>
            <a:cxnSpLocks/>
            <a:stCxn id="10" idx="3"/>
          </p:cNvCxnSpPr>
          <p:nvPr/>
        </p:nvCxnSpPr>
        <p:spPr bwMode="auto">
          <a:xfrm>
            <a:off x="1478379" y="5591379"/>
            <a:ext cx="9946213" cy="0"/>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9" name="TextBox 8">
            <a:extLst>
              <a:ext uri="{FF2B5EF4-FFF2-40B4-BE49-F238E27FC236}">
                <a16:creationId xmlns:a16="http://schemas.microsoft.com/office/drawing/2014/main" id="{6A89E78B-B039-D37A-9F78-431B049F10FD}"/>
              </a:ext>
            </a:extLst>
          </p:cNvPr>
          <p:cNvSpPr txBox="1"/>
          <p:nvPr/>
        </p:nvSpPr>
        <p:spPr>
          <a:xfrm>
            <a:off x="625260" y="3995153"/>
            <a:ext cx="853119" cy="600164"/>
          </a:xfrm>
          <a:prstGeom prst="rect">
            <a:avLst/>
          </a:prstGeom>
          <a:noFill/>
        </p:spPr>
        <p:txBody>
          <a:bodyPr wrap="none" rtlCol="0">
            <a:spAutoFit/>
          </a:bodyPr>
          <a:lstStyle/>
          <a:p>
            <a:pPr algn="ctr"/>
            <a:r>
              <a:rPr lang="en-US" altLang="ko-KR" sz="1100" dirty="0">
                <a:solidFill>
                  <a:schemeClr val="tx1"/>
                </a:solidFill>
              </a:rPr>
              <a:t>MAPC</a:t>
            </a:r>
            <a:br>
              <a:rPr lang="en-US" altLang="ko-KR" sz="1100" dirty="0">
                <a:solidFill>
                  <a:schemeClr val="tx1"/>
                </a:solidFill>
              </a:rPr>
            </a:br>
            <a:r>
              <a:rPr lang="en-US" altLang="ko-KR" sz="1100" dirty="0">
                <a:solidFill>
                  <a:schemeClr val="tx1"/>
                </a:solidFill>
              </a:rPr>
              <a:t>Requesting </a:t>
            </a:r>
            <a:br>
              <a:rPr lang="en-US" altLang="ko-KR" sz="1100" dirty="0">
                <a:solidFill>
                  <a:schemeClr val="tx1"/>
                </a:solidFill>
              </a:rPr>
            </a:br>
            <a:r>
              <a:rPr lang="en-US" altLang="ko-KR" sz="1100" dirty="0">
                <a:solidFill>
                  <a:schemeClr val="tx1"/>
                </a:solidFill>
              </a:rPr>
              <a:t>AP</a:t>
            </a:r>
            <a:endParaRPr lang="ko-KR" altLang="en-US" sz="1100" dirty="0">
              <a:solidFill>
                <a:schemeClr val="tx1"/>
              </a:solidFill>
            </a:endParaRPr>
          </a:p>
        </p:txBody>
      </p:sp>
      <p:sp>
        <p:nvSpPr>
          <p:cNvPr id="10" name="TextBox 9">
            <a:extLst>
              <a:ext uri="{FF2B5EF4-FFF2-40B4-BE49-F238E27FC236}">
                <a16:creationId xmlns:a16="http://schemas.microsoft.com/office/drawing/2014/main" id="{57DB6374-3412-C064-2076-C8632EA5B150}"/>
              </a:ext>
            </a:extLst>
          </p:cNvPr>
          <p:cNvSpPr txBox="1"/>
          <p:nvPr/>
        </p:nvSpPr>
        <p:spPr>
          <a:xfrm>
            <a:off x="585185" y="5291297"/>
            <a:ext cx="893194" cy="600164"/>
          </a:xfrm>
          <a:prstGeom prst="rect">
            <a:avLst/>
          </a:prstGeom>
          <a:noFill/>
        </p:spPr>
        <p:txBody>
          <a:bodyPr wrap="none" rtlCol="0">
            <a:spAutoFit/>
          </a:bodyPr>
          <a:lstStyle/>
          <a:p>
            <a:pPr algn="ctr"/>
            <a:r>
              <a:rPr lang="en-US" altLang="ko-KR" sz="1100" dirty="0">
                <a:solidFill>
                  <a:schemeClr val="tx1"/>
                </a:solidFill>
              </a:rPr>
              <a:t>MAPC</a:t>
            </a:r>
            <a:br>
              <a:rPr lang="en-US" altLang="ko-KR" sz="1100" dirty="0">
                <a:solidFill>
                  <a:schemeClr val="tx1"/>
                </a:solidFill>
              </a:rPr>
            </a:br>
            <a:r>
              <a:rPr lang="en-US" altLang="ko-KR" sz="1100" dirty="0">
                <a:solidFill>
                  <a:schemeClr val="tx1"/>
                </a:solidFill>
              </a:rPr>
              <a:t>Responding </a:t>
            </a:r>
            <a:br>
              <a:rPr lang="en-US" altLang="ko-KR" sz="1100" dirty="0">
                <a:solidFill>
                  <a:schemeClr val="tx1"/>
                </a:solidFill>
              </a:rPr>
            </a:br>
            <a:r>
              <a:rPr lang="en-US" altLang="ko-KR" sz="1100" dirty="0">
                <a:solidFill>
                  <a:schemeClr val="tx1"/>
                </a:solidFill>
              </a:rPr>
              <a:t>AP</a:t>
            </a:r>
            <a:endParaRPr lang="ko-KR" altLang="en-US" sz="1100" dirty="0">
              <a:solidFill>
                <a:schemeClr val="tx1"/>
              </a:solidFill>
            </a:endParaRPr>
          </a:p>
        </p:txBody>
      </p:sp>
      <p:sp>
        <p:nvSpPr>
          <p:cNvPr id="11" name="직사각형 10">
            <a:extLst>
              <a:ext uri="{FF2B5EF4-FFF2-40B4-BE49-F238E27FC236}">
                <a16:creationId xmlns:a16="http://schemas.microsoft.com/office/drawing/2014/main" id="{CB75952E-73B3-D654-F793-DDAD51E46D10}"/>
              </a:ext>
            </a:extLst>
          </p:cNvPr>
          <p:cNvSpPr/>
          <p:nvPr/>
        </p:nvSpPr>
        <p:spPr bwMode="auto">
          <a:xfrm>
            <a:off x="1621247" y="3791183"/>
            <a:ext cx="1296144" cy="504051"/>
          </a:xfrm>
          <a:prstGeom prst="rect">
            <a:avLst/>
          </a:prstGeom>
          <a:solidFill>
            <a:srgbClr val="FFFF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12" name="TextBox 11">
            <a:extLst>
              <a:ext uri="{FF2B5EF4-FFF2-40B4-BE49-F238E27FC236}">
                <a16:creationId xmlns:a16="http://schemas.microsoft.com/office/drawing/2014/main" id="{EC8DD5A4-872E-FFFE-A00F-2B23205E494B}"/>
              </a:ext>
            </a:extLst>
          </p:cNvPr>
          <p:cNvSpPr txBox="1"/>
          <p:nvPr/>
        </p:nvSpPr>
        <p:spPr>
          <a:xfrm>
            <a:off x="1630088" y="3842270"/>
            <a:ext cx="1284326" cy="430887"/>
          </a:xfrm>
          <a:prstGeom prst="rect">
            <a:avLst/>
          </a:prstGeom>
          <a:noFill/>
        </p:spPr>
        <p:txBody>
          <a:bodyPr wrap="none" rtlCol="0">
            <a:spAutoFit/>
          </a:bodyPr>
          <a:lstStyle/>
          <a:p>
            <a:pPr algn="ctr"/>
            <a:r>
              <a:rPr lang="en-US" altLang="ko-KR" sz="1100" dirty="0">
                <a:solidFill>
                  <a:schemeClr val="tx1"/>
                </a:solidFill>
              </a:rPr>
              <a:t>MAPC</a:t>
            </a:r>
            <a:r>
              <a:rPr lang="ko-KR" altLang="en-US" sz="1100" dirty="0">
                <a:solidFill>
                  <a:schemeClr val="tx1"/>
                </a:solidFill>
              </a:rPr>
              <a:t> </a:t>
            </a:r>
            <a:r>
              <a:rPr lang="en-US" altLang="ko-KR" sz="1100" dirty="0">
                <a:solidFill>
                  <a:schemeClr val="tx1"/>
                </a:solidFill>
              </a:rPr>
              <a:t>Negotiation</a:t>
            </a:r>
            <a:br>
              <a:rPr lang="en-US" altLang="ko-KR" sz="1100" dirty="0">
                <a:solidFill>
                  <a:schemeClr val="tx1"/>
                </a:solidFill>
              </a:rPr>
            </a:br>
            <a:r>
              <a:rPr lang="en-US" altLang="ko-KR" sz="1100" dirty="0">
                <a:solidFill>
                  <a:schemeClr val="tx1"/>
                </a:solidFill>
              </a:rPr>
              <a:t>Request</a:t>
            </a:r>
            <a:r>
              <a:rPr lang="ko-KR" altLang="en-US" sz="1100" dirty="0">
                <a:solidFill>
                  <a:schemeClr val="tx1"/>
                </a:solidFill>
              </a:rPr>
              <a:t> </a:t>
            </a:r>
            <a:r>
              <a:rPr lang="en-US" altLang="ko-KR" sz="1100" dirty="0">
                <a:solidFill>
                  <a:schemeClr val="tx1"/>
                </a:solidFill>
              </a:rPr>
              <a:t>frame</a:t>
            </a:r>
          </a:p>
        </p:txBody>
      </p:sp>
      <p:sp>
        <p:nvSpPr>
          <p:cNvPr id="13" name="직사각형 12">
            <a:extLst>
              <a:ext uri="{FF2B5EF4-FFF2-40B4-BE49-F238E27FC236}">
                <a16:creationId xmlns:a16="http://schemas.microsoft.com/office/drawing/2014/main" id="{393C9A6C-321C-DCE4-5106-0B4A76D00022}"/>
              </a:ext>
            </a:extLst>
          </p:cNvPr>
          <p:cNvSpPr/>
          <p:nvPr/>
        </p:nvSpPr>
        <p:spPr bwMode="auto">
          <a:xfrm>
            <a:off x="3201028" y="5087327"/>
            <a:ext cx="1296144" cy="504051"/>
          </a:xfrm>
          <a:prstGeom prst="rect">
            <a:avLst/>
          </a:prstGeom>
          <a:solidFill>
            <a:srgbClr val="FFFF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14" name="TextBox 13">
            <a:extLst>
              <a:ext uri="{FF2B5EF4-FFF2-40B4-BE49-F238E27FC236}">
                <a16:creationId xmlns:a16="http://schemas.microsoft.com/office/drawing/2014/main" id="{A7FC9AD8-7520-53D8-2160-E6823B52ED2F}"/>
              </a:ext>
            </a:extLst>
          </p:cNvPr>
          <p:cNvSpPr txBox="1"/>
          <p:nvPr/>
        </p:nvSpPr>
        <p:spPr>
          <a:xfrm>
            <a:off x="3209869" y="5138414"/>
            <a:ext cx="1284326" cy="430887"/>
          </a:xfrm>
          <a:prstGeom prst="rect">
            <a:avLst/>
          </a:prstGeom>
          <a:noFill/>
        </p:spPr>
        <p:txBody>
          <a:bodyPr wrap="none" rtlCol="0">
            <a:spAutoFit/>
          </a:bodyPr>
          <a:lstStyle/>
          <a:p>
            <a:pPr algn="ctr"/>
            <a:r>
              <a:rPr lang="en-US" altLang="ko-KR" sz="1100" dirty="0">
                <a:solidFill>
                  <a:schemeClr val="tx1"/>
                </a:solidFill>
              </a:rPr>
              <a:t>MAPC</a:t>
            </a:r>
            <a:r>
              <a:rPr lang="ko-KR" altLang="en-US" sz="1100" dirty="0">
                <a:solidFill>
                  <a:schemeClr val="tx1"/>
                </a:solidFill>
              </a:rPr>
              <a:t> </a:t>
            </a:r>
            <a:r>
              <a:rPr lang="en-US" altLang="ko-KR" sz="1100" dirty="0">
                <a:solidFill>
                  <a:schemeClr val="tx1"/>
                </a:solidFill>
              </a:rPr>
              <a:t>Negotiation</a:t>
            </a:r>
            <a:br>
              <a:rPr lang="en-US" altLang="ko-KR" sz="1100" dirty="0">
                <a:solidFill>
                  <a:schemeClr val="tx1"/>
                </a:solidFill>
              </a:rPr>
            </a:br>
            <a:r>
              <a:rPr lang="en-US" altLang="ko-KR" sz="1100" dirty="0">
                <a:solidFill>
                  <a:schemeClr val="tx1"/>
                </a:solidFill>
              </a:rPr>
              <a:t>Response</a:t>
            </a:r>
            <a:r>
              <a:rPr lang="ko-KR" altLang="en-US" sz="1100" dirty="0">
                <a:solidFill>
                  <a:schemeClr val="tx1"/>
                </a:solidFill>
              </a:rPr>
              <a:t> </a:t>
            </a:r>
            <a:r>
              <a:rPr lang="en-US" altLang="ko-KR" sz="1100" dirty="0">
                <a:solidFill>
                  <a:schemeClr val="tx1"/>
                </a:solidFill>
              </a:rPr>
              <a:t>frame</a:t>
            </a:r>
          </a:p>
        </p:txBody>
      </p:sp>
      <p:sp>
        <p:nvSpPr>
          <p:cNvPr id="18" name="직사각형 17">
            <a:extLst>
              <a:ext uri="{FF2B5EF4-FFF2-40B4-BE49-F238E27FC236}">
                <a16:creationId xmlns:a16="http://schemas.microsoft.com/office/drawing/2014/main" id="{3EDFB866-471C-9F90-63BC-7C8B42FA2144}"/>
              </a:ext>
            </a:extLst>
          </p:cNvPr>
          <p:cNvSpPr/>
          <p:nvPr/>
        </p:nvSpPr>
        <p:spPr bwMode="auto">
          <a:xfrm>
            <a:off x="4809548" y="3791183"/>
            <a:ext cx="1296144" cy="504051"/>
          </a:xfrm>
          <a:prstGeom prst="rect">
            <a:avLst/>
          </a:prstGeom>
          <a:solidFill>
            <a:srgbClr val="FFFF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19" name="TextBox 18">
            <a:extLst>
              <a:ext uri="{FF2B5EF4-FFF2-40B4-BE49-F238E27FC236}">
                <a16:creationId xmlns:a16="http://schemas.microsoft.com/office/drawing/2014/main" id="{089031FD-EA61-7924-2D21-3F4A225C6F08}"/>
              </a:ext>
            </a:extLst>
          </p:cNvPr>
          <p:cNvSpPr txBox="1"/>
          <p:nvPr/>
        </p:nvSpPr>
        <p:spPr>
          <a:xfrm>
            <a:off x="4818389" y="3842270"/>
            <a:ext cx="1284326" cy="430887"/>
          </a:xfrm>
          <a:prstGeom prst="rect">
            <a:avLst/>
          </a:prstGeom>
          <a:noFill/>
        </p:spPr>
        <p:txBody>
          <a:bodyPr wrap="none" rtlCol="0">
            <a:spAutoFit/>
          </a:bodyPr>
          <a:lstStyle/>
          <a:p>
            <a:pPr algn="ctr"/>
            <a:r>
              <a:rPr lang="en-US" altLang="ko-KR" sz="1100" dirty="0">
                <a:solidFill>
                  <a:schemeClr val="tx1"/>
                </a:solidFill>
              </a:rPr>
              <a:t>MAPC</a:t>
            </a:r>
            <a:r>
              <a:rPr lang="ko-KR" altLang="en-US" sz="1100" dirty="0">
                <a:solidFill>
                  <a:schemeClr val="tx1"/>
                </a:solidFill>
              </a:rPr>
              <a:t> </a:t>
            </a:r>
            <a:r>
              <a:rPr lang="en-US" altLang="ko-KR" sz="1100" dirty="0">
                <a:solidFill>
                  <a:schemeClr val="tx1"/>
                </a:solidFill>
              </a:rPr>
              <a:t>Negotiation</a:t>
            </a:r>
            <a:br>
              <a:rPr lang="en-US" altLang="ko-KR" sz="1100" dirty="0">
                <a:solidFill>
                  <a:schemeClr val="tx1"/>
                </a:solidFill>
              </a:rPr>
            </a:br>
            <a:r>
              <a:rPr lang="en-US" altLang="ko-KR" sz="1100" dirty="0">
                <a:solidFill>
                  <a:schemeClr val="tx1"/>
                </a:solidFill>
              </a:rPr>
              <a:t>Request</a:t>
            </a:r>
            <a:r>
              <a:rPr lang="ko-KR" altLang="en-US" sz="1100" dirty="0">
                <a:solidFill>
                  <a:schemeClr val="tx1"/>
                </a:solidFill>
              </a:rPr>
              <a:t> </a:t>
            </a:r>
            <a:r>
              <a:rPr lang="en-US" altLang="ko-KR" sz="1100" dirty="0">
                <a:solidFill>
                  <a:schemeClr val="tx1"/>
                </a:solidFill>
              </a:rPr>
              <a:t>frame</a:t>
            </a:r>
          </a:p>
        </p:txBody>
      </p:sp>
      <p:sp>
        <p:nvSpPr>
          <p:cNvPr id="20" name="직사각형 19">
            <a:extLst>
              <a:ext uri="{FF2B5EF4-FFF2-40B4-BE49-F238E27FC236}">
                <a16:creationId xmlns:a16="http://schemas.microsoft.com/office/drawing/2014/main" id="{EFC469CB-981E-90B4-7627-C4E6F29DF0CA}"/>
              </a:ext>
            </a:extLst>
          </p:cNvPr>
          <p:cNvSpPr/>
          <p:nvPr/>
        </p:nvSpPr>
        <p:spPr bwMode="auto">
          <a:xfrm>
            <a:off x="6481330" y="5087327"/>
            <a:ext cx="1296144" cy="504051"/>
          </a:xfrm>
          <a:prstGeom prst="rect">
            <a:avLst/>
          </a:prstGeom>
          <a:solidFill>
            <a:srgbClr val="FFFF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21" name="TextBox 20">
            <a:extLst>
              <a:ext uri="{FF2B5EF4-FFF2-40B4-BE49-F238E27FC236}">
                <a16:creationId xmlns:a16="http://schemas.microsoft.com/office/drawing/2014/main" id="{45A57E0D-DBE4-9FA7-5C63-F56230D4B09F}"/>
              </a:ext>
            </a:extLst>
          </p:cNvPr>
          <p:cNvSpPr txBox="1"/>
          <p:nvPr/>
        </p:nvSpPr>
        <p:spPr>
          <a:xfrm>
            <a:off x="6490171" y="5138414"/>
            <a:ext cx="1284326" cy="430887"/>
          </a:xfrm>
          <a:prstGeom prst="rect">
            <a:avLst/>
          </a:prstGeom>
          <a:noFill/>
        </p:spPr>
        <p:txBody>
          <a:bodyPr wrap="none" rtlCol="0">
            <a:spAutoFit/>
          </a:bodyPr>
          <a:lstStyle/>
          <a:p>
            <a:pPr algn="ctr"/>
            <a:r>
              <a:rPr lang="en-US" altLang="ko-KR" sz="1100" dirty="0">
                <a:solidFill>
                  <a:schemeClr val="tx1"/>
                </a:solidFill>
              </a:rPr>
              <a:t>MAPC</a:t>
            </a:r>
            <a:r>
              <a:rPr lang="ko-KR" altLang="en-US" sz="1100" dirty="0">
                <a:solidFill>
                  <a:schemeClr val="tx1"/>
                </a:solidFill>
              </a:rPr>
              <a:t> </a:t>
            </a:r>
            <a:r>
              <a:rPr lang="en-US" altLang="ko-KR" sz="1100" dirty="0">
                <a:solidFill>
                  <a:schemeClr val="tx1"/>
                </a:solidFill>
              </a:rPr>
              <a:t>Negotiation</a:t>
            </a:r>
            <a:br>
              <a:rPr lang="en-US" altLang="ko-KR" sz="1100" dirty="0">
                <a:solidFill>
                  <a:schemeClr val="tx1"/>
                </a:solidFill>
              </a:rPr>
            </a:br>
            <a:r>
              <a:rPr lang="en-US" altLang="ko-KR" sz="1100" dirty="0">
                <a:solidFill>
                  <a:schemeClr val="tx1"/>
                </a:solidFill>
              </a:rPr>
              <a:t>Response</a:t>
            </a:r>
            <a:r>
              <a:rPr lang="ko-KR" altLang="en-US" sz="1100" dirty="0">
                <a:solidFill>
                  <a:schemeClr val="tx1"/>
                </a:solidFill>
              </a:rPr>
              <a:t> </a:t>
            </a:r>
            <a:r>
              <a:rPr lang="en-US" altLang="ko-KR" sz="1100" dirty="0">
                <a:solidFill>
                  <a:schemeClr val="tx1"/>
                </a:solidFill>
              </a:rPr>
              <a:t>frame</a:t>
            </a:r>
          </a:p>
        </p:txBody>
      </p:sp>
      <p:sp>
        <p:nvSpPr>
          <p:cNvPr id="25" name="사각형: 둥근 모서리 24">
            <a:extLst>
              <a:ext uri="{FF2B5EF4-FFF2-40B4-BE49-F238E27FC236}">
                <a16:creationId xmlns:a16="http://schemas.microsoft.com/office/drawing/2014/main" id="{EEB85E8B-91BF-408F-D4C0-82E612666357}"/>
              </a:ext>
            </a:extLst>
          </p:cNvPr>
          <p:cNvSpPr/>
          <p:nvPr/>
        </p:nvSpPr>
        <p:spPr bwMode="auto">
          <a:xfrm>
            <a:off x="1478379" y="3287123"/>
            <a:ext cx="3212269" cy="2604335"/>
          </a:xfrm>
          <a:prstGeom prst="roundRect">
            <a:avLst>
              <a:gd name="adj" fmla="val 8983"/>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29" name="사각형: 둥근 모서리 28">
            <a:extLst>
              <a:ext uri="{FF2B5EF4-FFF2-40B4-BE49-F238E27FC236}">
                <a16:creationId xmlns:a16="http://schemas.microsoft.com/office/drawing/2014/main" id="{DDDFE21E-303E-1891-2A9D-68B95EA03914}"/>
              </a:ext>
            </a:extLst>
          </p:cNvPr>
          <p:cNvSpPr/>
          <p:nvPr/>
        </p:nvSpPr>
        <p:spPr bwMode="auto">
          <a:xfrm>
            <a:off x="4690648" y="3287123"/>
            <a:ext cx="3147334" cy="2604335"/>
          </a:xfrm>
          <a:prstGeom prst="roundRect">
            <a:avLst>
              <a:gd name="adj" fmla="val 8983"/>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30" name="TextBox 29">
            <a:extLst>
              <a:ext uri="{FF2B5EF4-FFF2-40B4-BE49-F238E27FC236}">
                <a16:creationId xmlns:a16="http://schemas.microsoft.com/office/drawing/2014/main" id="{E606D1B9-D9FD-3EBC-B61E-0A256B6F93EE}"/>
              </a:ext>
            </a:extLst>
          </p:cNvPr>
          <p:cNvSpPr txBox="1"/>
          <p:nvPr/>
        </p:nvSpPr>
        <p:spPr>
          <a:xfrm>
            <a:off x="2093139" y="5888305"/>
            <a:ext cx="1929567" cy="276999"/>
          </a:xfrm>
          <a:prstGeom prst="rect">
            <a:avLst/>
          </a:prstGeom>
          <a:noFill/>
        </p:spPr>
        <p:txBody>
          <a:bodyPr wrap="none" rtlCol="0">
            <a:spAutoFit/>
          </a:bodyPr>
          <a:lstStyle/>
          <a:p>
            <a:r>
              <a:rPr lang="en-US" altLang="ko-KR" sz="1200" dirty="0">
                <a:solidFill>
                  <a:schemeClr val="tx1"/>
                </a:solidFill>
              </a:rPr>
              <a:t>First Co-RTWT Negotiation</a:t>
            </a:r>
            <a:endParaRPr lang="ko-KR" altLang="en-US" sz="1200" dirty="0">
              <a:solidFill>
                <a:schemeClr val="tx1"/>
              </a:solidFill>
            </a:endParaRPr>
          </a:p>
        </p:txBody>
      </p:sp>
      <p:sp>
        <p:nvSpPr>
          <p:cNvPr id="33" name="TextBox 32">
            <a:extLst>
              <a:ext uri="{FF2B5EF4-FFF2-40B4-BE49-F238E27FC236}">
                <a16:creationId xmlns:a16="http://schemas.microsoft.com/office/drawing/2014/main" id="{5EF49143-2809-674C-DFFE-58A38A690808}"/>
              </a:ext>
            </a:extLst>
          </p:cNvPr>
          <p:cNvSpPr txBox="1"/>
          <p:nvPr/>
        </p:nvSpPr>
        <p:spPr>
          <a:xfrm>
            <a:off x="5213771" y="5888305"/>
            <a:ext cx="2101088" cy="276999"/>
          </a:xfrm>
          <a:prstGeom prst="rect">
            <a:avLst/>
          </a:prstGeom>
          <a:noFill/>
        </p:spPr>
        <p:txBody>
          <a:bodyPr wrap="none" rtlCol="0">
            <a:spAutoFit/>
          </a:bodyPr>
          <a:lstStyle/>
          <a:p>
            <a:r>
              <a:rPr lang="en-US" altLang="ko-KR" sz="1200" dirty="0">
                <a:solidFill>
                  <a:schemeClr val="tx1"/>
                </a:solidFill>
              </a:rPr>
              <a:t>Second Co-RTWT Negotiation</a:t>
            </a:r>
            <a:endParaRPr lang="ko-KR" altLang="en-US" sz="1200" dirty="0">
              <a:solidFill>
                <a:schemeClr val="tx1"/>
              </a:solidFill>
            </a:endParaRPr>
          </a:p>
        </p:txBody>
      </p:sp>
      <p:sp>
        <p:nvSpPr>
          <p:cNvPr id="34" name="TextBox 33">
            <a:extLst>
              <a:ext uri="{FF2B5EF4-FFF2-40B4-BE49-F238E27FC236}">
                <a16:creationId xmlns:a16="http://schemas.microsoft.com/office/drawing/2014/main" id="{79A0594F-BD66-D606-E305-63817B70CDAC}"/>
              </a:ext>
            </a:extLst>
          </p:cNvPr>
          <p:cNvSpPr txBox="1"/>
          <p:nvPr/>
        </p:nvSpPr>
        <p:spPr>
          <a:xfrm>
            <a:off x="1562664" y="3375101"/>
            <a:ext cx="1515158" cy="400110"/>
          </a:xfrm>
          <a:prstGeom prst="rect">
            <a:avLst/>
          </a:prstGeom>
          <a:noFill/>
        </p:spPr>
        <p:txBody>
          <a:bodyPr wrap="none" rtlCol="0">
            <a:spAutoFit/>
          </a:bodyPr>
          <a:lstStyle/>
          <a:p>
            <a:r>
              <a:rPr lang="en-US" altLang="ko-KR" sz="1000" dirty="0">
                <a:solidFill>
                  <a:schemeClr val="tx1"/>
                </a:solidFill>
              </a:rPr>
              <a:t>Requests the Co-RTWT </a:t>
            </a:r>
            <a:br>
              <a:rPr lang="en-US" altLang="ko-KR" sz="1000" dirty="0">
                <a:solidFill>
                  <a:schemeClr val="tx1"/>
                </a:solidFill>
              </a:rPr>
            </a:br>
            <a:r>
              <a:rPr lang="en-US" altLang="ko-KR" sz="1000" dirty="0">
                <a:solidFill>
                  <a:schemeClr val="tx1"/>
                </a:solidFill>
              </a:rPr>
              <a:t>Agreement Establishment</a:t>
            </a:r>
            <a:endParaRPr lang="ko-KR" altLang="en-US" sz="1000" dirty="0">
              <a:solidFill>
                <a:schemeClr val="tx1"/>
              </a:solidFill>
            </a:endParaRPr>
          </a:p>
        </p:txBody>
      </p:sp>
      <p:sp>
        <p:nvSpPr>
          <p:cNvPr id="35" name="TextBox 34">
            <a:extLst>
              <a:ext uri="{FF2B5EF4-FFF2-40B4-BE49-F238E27FC236}">
                <a16:creationId xmlns:a16="http://schemas.microsoft.com/office/drawing/2014/main" id="{8DB56383-9D47-8511-0760-D86C2B341730}"/>
              </a:ext>
            </a:extLst>
          </p:cNvPr>
          <p:cNvSpPr txBox="1"/>
          <p:nvPr/>
        </p:nvSpPr>
        <p:spPr>
          <a:xfrm>
            <a:off x="3162302" y="4712761"/>
            <a:ext cx="1383712" cy="400110"/>
          </a:xfrm>
          <a:prstGeom prst="rect">
            <a:avLst/>
          </a:prstGeom>
          <a:noFill/>
        </p:spPr>
        <p:txBody>
          <a:bodyPr wrap="none" rtlCol="0">
            <a:spAutoFit/>
          </a:bodyPr>
          <a:lstStyle/>
          <a:p>
            <a:pPr algn="ctr"/>
            <a:r>
              <a:rPr lang="en-US" altLang="ko-KR" sz="1000" dirty="0">
                <a:solidFill>
                  <a:schemeClr val="tx1"/>
                </a:solidFill>
              </a:rPr>
              <a:t>Responds the Alternate</a:t>
            </a:r>
            <a:br>
              <a:rPr lang="en-US" altLang="ko-KR" sz="1000" dirty="0">
                <a:solidFill>
                  <a:schemeClr val="tx1"/>
                </a:solidFill>
              </a:rPr>
            </a:br>
            <a:r>
              <a:rPr lang="en-US" altLang="ko-KR" sz="1000" dirty="0">
                <a:solidFill>
                  <a:schemeClr val="tx1"/>
                </a:solidFill>
              </a:rPr>
              <a:t>with suggestion </a:t>
            </a:r>
            <a:endParaRPr lang="ko-KR" altLang="en-US" sz="1000" dirty="0">
              <a:solidFill>
                <a:schemeClr val="tx1"/>
              </a:solidFill>
            </a:endParaRPr>
          </a:p>
        </p:txBody>
      </p:sp>
      <p:sp>
        <p:nvSpPr>
          <p:cNvPr id="36" name="TextBox 35">
            <a:extLst>
              <a:ext uri="{FF2B5EF4-FFF2-40B4-BE49-F238E27FC236}">
                <a16:creationId xmlns:a16="http://schemas.microsoft.com/office/drawing/2014/main" id="{61ABB527-331E-E87B-3BCF-1094DA767E95}"/>
              </a:ext>
            </a:extLst>
          </p:cNvPr>
          <p:cNvSpPr txBox="1"/>
          <p:nvPr/>
        </p:nvSpPr>
        <p:spPr>
          <a:xfrm>
            <a:off x="4721953" y="3397094"/>
            <a:ext cx="1515158" cy="400110"/>
          </a:xfrm>
          <a:prstGeom prst="rect">
            <a:avLst/>
          </a:prstGeom>
          <a:noFill/>
        </p:spPr>
        <p:txBody>
          <a:bodyPr wrap="none" rtlCol="0">
            <a:spAutoFit/>
          </a:bodyPr>
          <a:lstStyle/>
          <a:p>
            <a:r>
              <a:rPr lang="en-US" altLang="ko-KR" sz="1000" dirty="0">
                <a:solidFill>
                  <a:schemeClr val="tx1"/>
                </a:solidFill>
              </a:rPr>
              <a:t>Requests the Co-RTWT </a:t>
            </a:r>
            <a:br>
              <a:rPr lang="en-US" altLang="ko-KR" sz="1000" dirty="0">
                <a:solidFill>
                  <a:schemeClr val="tx1"/>
                </a:solidFill>
              </a:rPr>
            </a:br>
            <a:r>
              <a:rPr lang="en-US" altLang="ko-KR" sz="1000" dirty="0">
                <a:solidFill>
                  <a:schemeClr val="tx1"/>
                </a:solidFill>
              </a:rPr>
              <a:t>Agreement Establishment</a:t>
            </a:r>
            <a:endParaRPr lang="ko-KR" altLang="en-US" sz="1000" dirty="0">
              <a:solidFill>
                <a:schemeClr val="tx1"/>
              </a:solidFill>
            </a:endParaRPr>
          </a:p>
        </p:txBody>
      </p:sp>
      <p:sp>
        <p:nvSpPr>
          <p:cNvPr id="38" name="TextBox 37">
            <a:extLst>
              <a:ext uri="{FF2B5EF4-FFF2-40B4-BE49-F238E27FC236}">
                <a16:creationId xmlns:a16="http://schemas.microsoft.com/office/drawing/2014/main" id="{D076C149-D605-BC30-92D7-FD9ACAED6815}"/>
              </a:ext>
            </a:extLst>
          </p:cNvPr>
          <p:cNvSpPr txBox="1"/>
          <p:nvPr/>
        </p:nvSpPr>
        <p:spPr>
          <a:xfrm>
            <a:off x="6446662" y="4683766"/>
            <a:ext cx="1383712" cy="400110"/>
          </a:xfrm>
          <a:prstGeom prst="rect">
            <a:avLst/>
          </a:prstGeom>
          <a:noFill/>
        </p:spPr>
        <p:txBody>
          <a:bodyPr wrap="none" rtlCol="0">
            <a:spAutoFit/>
          </a:bodyPr>
          <a:lstStyle/>
          <a:p>
            <a:pPr algn="ctr"/>
            <a:r>
              <a:rPr lang="en-US" altLang="ko-KR" sz="1000" dirty="0">
                <a:solidFill>
                  <a:schemeClr val="tx1"/>
                </a:solidFill>
              </a:rPr>
              <a:t>Responds the Alternate</a:t>
            </a:r>
          </a:p>
          <a:p>
            <a:pPr algn="ctr"/>
            <a:r>
              <a:rPr lang="en-US" altLang="ko-KR" sz="1000" dirty="0">
                <a:solidFill>
                  <a:schemeClr val="tx1"/>
                </a:solidFill>
              </a:rPr>
              <a:t>with suggestion</a:t>
            </a:r>
            <a:endParaRPr lang="ko-KR" altLang="en-US" sz="1000" dirty="0">
              <a:solidFill>
                <a:schemeClr val="tx1"/>
              </a:solidFill>
            </a:endParaRPr>
          </a:p>
        </p:txBody>
      </p:sp>
      <p:sp>
        <p:nvSpPr>
          <p:cNvPr id="16" name="직사각형 15">
            <a:extLst>
              <a:ext uri="{FF2B5EF4-FFF2-40B4-BE49-F238E27FC236}">
                <a16:creationId xmlns:a16="http://schemas.microsoft.com/office/drawing/2014/main" id="{0B3241C1-4E87-35EB-6373-6089CCDD730C}"/>
              </a:ext>
            </a:extLst>
          </p:cNvPr>
          <p:cNvSpPr/>
          <p:nvPr/>
        </p:nvSpPr>
        <p:spPr bwMode="auto">
          <a:xfrm>
            <a:off x="8378157" y="3791183"/>
            <a:ext cx="1296144" cy="504051"/>
          </a:xfrm>
          <a:prstGeom prst="rect">
            <a:avLst/>
          </a:prstGeom>
          <a:solidFill>
            <a:srgbClr val="FFFF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17" name="TextBox 16">
            <a:extLst>
              <a:ext uri="{FF2B5EF4-FFF2-40B4-BE49-F238E27FC236}">
                <a16:creationId xmlns:a16="http://schemas.microsoft.com/office/drawing/2014/main" id="{500E4526-6F9D-767E-7785-DF16A7533326}"/>
              </a:ext>
            </a:extLst>
          </p:cNvPr>
          <p:cNvSpPr txBox="1"/>
          <p:nvPr/>
        </p:nvSpPr>
        <p:spPr>
          <a:xfrm>
            <a:off x="8386998" y="3842270"/>
            <a:ext cx="1284326" cy="430887"/>
          </a:xfrm>
          <a:prstGeom prst="rect">
            <a:avLst/>
          </a:prstGeom>
          <a:noFill/>
        </p:spPr>
        <p:txBody>
          <a:bodyPr wrap="none" rtlCol="0">
            <a:spAutoFit/>
          </a:bodyPr>
          <a:lstStyle/>
          <a:p>
            <a:pPr algn="ctr"/>
            <a:r>
              <a:rPr lang="en-US" altLang="ko-KR" sz="1100" dirty="0">
                <a:solidFill>
                  <a:schemeClr val="tx1"/>
                </a:solidFill>
              </a:rPr>
              <a:t>MAPC</a:t>
            </a:r>
            <a:r>
              <a:rPr lang="ko-KR" altLang="en-US" sz="1100" dirty="0">
                <a:solidFill>
                  <a:schemeClr val="tx1"/>
                </a:solidFill>
              </a:rPr>
              <a:t> </a:t>
            </a:r>
            <a:r>
              <a:rPr lang="en-US" altLang="ko-KR" sz="1100" dirty="0">
                <a:solidFill>
                  <a:schemeClr val="tx1"/>
                </a:solidFill>
              </a:rPr>
              <a:t>Negotiation</a:t>
            </a:r>
            <a:br>
              <a:rPr lang="en-US" altLang="ko-KR" sz="1100" dirty="0">
                <a:solidFill>
                  <a:schemeClr val="tx1"/>
                </a:solidFill>
              </a:rPr>
            </a:br>
            <a:r>
              <a:rPr lang="en-US" altLang="ko-KR" sz="1100" dirty="0">
                <a:solidFill>
                  <a:schemeClr val="tx1"/>
                </a:solidFill>
              </a:rPr>
              <a:t>Request</a:t>
            </a:r>
            <a:r>
              <a:rPr lang="ko-KR" altLang="en-US" sz="1100" dirty="0">
                <a:solidFill>
                  <a:schemeClr val="tx1"/>
                </a:solidFill>
              </a:rPr>
              <a:t> </a:t>
            </a:r>
            <a:r>
              <a:rPr lang="en-US" altLang="ko-KR" sz="1100" dirty="0">
                <a:solidFill>
                  <a:schemeClr val="tx1"/>
                </a:solidFill>
              </a:rPr>
              <a:t>frame</a:t>
            </a:r>
          </a:p>
        </p:txBody>
      </p:sp>
      <p:sp>
        <p:nvSpPr>
          <p:cNvPr id="22" name="직사각형 21">
            <a:extLst>
              <a:ext uri="{FF2B5EF4-FFF2-40B4-BE49-F238E27FC236}">
                <a16:creationId xmlns:a16="http://schemas.microsoft.com/office/drawing/2014/main" id="{2ACBC0D1-9AF4-53C6-83B8-3BA05D976F88}"/>
              </a:ext>
            </a:extLst>
          </p:cNvPr>
          <p:cNvSpPr/>
          <p:nvPr/>
        </p:nvSpPr>
        <p:spPr bwMode="auto">
          <a:xfrm>
            <a:off x="10049939" y="5087327"/>
            <a:ext cx="1296144" cy="504051"/>
          </a:xfrm>
          <a:prstGeom prst="rect">
            <a:avLst/>
          </a:prstGeom>
          <a:solidFill>
            <a:srgbClr val="FFFF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23" name="TextBox 22">
            <a:extLst>
              <a:ext uri="{FF2B5EF4-FFF2-40B4-BE49-F238E27FC236}">
                <a16:creationId xmlns:a16="http://schemas.microsoft.com/office/drawing/2014/main" id="{EC718082-20FF-AAB2-1377-6A9CC3CD8E62}"/>
              </a:ext>
            </a:extLst>
          </p:cNvPr>
          <p:cNvSpPr txBox="1"/>
          <p:nvPr/>
        </p:nvSpPr>
        <p:spPr>
          <a:xfrm>
            <a:off x="10058780" y="5138414"/>
            <a:ext cx="1284326" cy="430887"/>
          </a:xfrm>
          <a:prstGeom prst="rect">
            <a:avLst/>
          </a:prstGeom>
          <a:noFill/>
        </p:spPr>
        <p:txBody>
          <a:bodyPr wrap="none" rtlCol="0">
            <a:spAutoFit/>
          </a:bodyPr>
          <a:lstStyle/>
          <a:p>
            <a:pPr algn="ctr"/>
            <a:r>
              <a:rPr lang="en-US" altLang="ko-KR" sz="1100" dirty="0">
                <a:solidFill>
                  <a:schemeClr val="tx1"/>
                </a:solidFill>
              </a:rPr>
              <a:t>MAPC</a:t>
            </a:r>
            <a:r>
              <a:rPr lang="ko-KR" altLang="en-US" sz="1100" dirty="0">
                <a:solidFill>
                  <a:schemeClr val="tx1"/>
                </a:solidFill>
              </a:rPr>
              <a:t> </a:t>
            </a:r>
            <a:r>
              <a:rPr lang="en-US" altLang="ko-KR" sz="1100" dirty="0">
                <a:solidFill>
                  <a:schemeClr val="tx1"/>
                </a:solidFill>
              </a:rPr>
              <a:t>Negotiation</a:t>
            </a:r>
            <a:br>
              <a:rPr lang="en-US" altLang="ko-KR" sz="1100" dirty="0">
                <a:solidFill>
                  <a:schemeClr val="tx1"/>
                </a:solidFill>
              </a:rPr>
            </a:br>
            <a:r>
              <a:rPr lang="en-US" altLang="ko-KR" sz="1100" dirty="0">
                <a:solidFill>
                  <a:schemeClr val="tx1"/>
                </a:solidFill>
              </a:rPr>
              <a:t>Response</a:t>
            </a:r>
            <a:r>
              <a:rPr lang="ko-KR" altLang="en-US" sz="1100" dirty="0">
                <a:solidFill>
                  <a:schemeClr val="tx1"/>
                </a:solidFill>
              </a:rPr>
              <a:t> </a:t>
            </a:r>
            <a:r>
              <a:rPr lang="en-US" altLang="ko-KR" sz="1100" dirty="0">
                <a:solidFill>
                  <a:schemeClr val="tx1"/>
                </a:solidFill>
              </a:rPr>
              <a:t>frame</a:t>
            </a:r>
          </a:p>
        </p:txBody>
      </p:sp>
      <p:sp>
        <p:nvSpPr>
          <p:cNvPr id="24" name="사각형: 둥근 모서리 23">
            <a:extLst>
              <a:ext uri="{FF2B5EF4-FFF2-40B4-BE49-F238E27FC236}">
                <a16:creationId xmlns:a16="http://schemas.microsoft.com/office/drawing/2014/main" id="{F888340F-81EE-69E4-F5E3-B879D0E49835}"/>
              </a:ext>
            </a:extLst>
          </p:cNvPr>
          <p:cNvSpPr/>
          <p:nvPr/>
        </p:nvSpPr>
        <p:spPr bwMode="auto">
          <a:xfrm>
            <a:off x="8259257" y="3287123"/>
            <a:ext cx="3147334" cy="2604335"/>
          </a:xfrm>
          <a:prstGeom prst="roundRect">
            <a:avLst>
              <a:gd name="adj" fmla="val 8983"/>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27" name="TextBox 26">
            <a:extLst>
              <a:ext uri="{FF2B5EF4-FFF2-40B4-BE49-F238E27FC236}">
                <a16:creationId xmlns:a16="http://schemas.microsoft.com/office/drawing/2014/main" id="{7C4CE8D2-8B92-CA1E-7623-B61092EB3329}"/>
              </a:ext>
            </a:extLst>
          </p:cNvPr>
          <p:cNvSpPr txBox="1"/>
          <p:nvPr/>
        </p:nvSpPr>
        <p:spPr>
          <a:xfrm>
            <a:off x="8782380" y="5888305"/>
            <a:ext cx="1929567" cy="276999"/>
          </a:xfrm>
          <a:prstGeom prst="rect">
            <a:avLst/>
          </a:prstGeom>
          <a:noFill/>
        </p:spPr>
        <p:txBody>
          <a:bodyPr wrap="none" rtlCol="0">
            <a:spAutoFit/>
          </a:bodyPr>
          <a:lstStyle/>
          <a:p>
            <a:r>
              <a:rPr lang="en-US" altLang="ko-KR" sz="1200" dirty="0">
                <a:solidFill>
                  <a:schemeClr val="tx1"/>
                </a:solidFill>
              </a:rPr>
              <a:t>N-</a:t>
            </a:r>
            <a:r>
              <a:rPr lang="en-US" altLang="ko-KR" sz="1200" dirty="0" err="1">
                <a:solidFill>
                  <a:schemeClr val="tx1"/>
                </a:solidFill>
              </a:rPr>
              <a:t>th</a:t>
            </a:r>
            <a:r>
              <a:rPr lang="en-US" altLang="ko-KR" sz="1200" dirty="0">
                <a:solidFill>
                  <a:schemeClr val="tx1"/>
                </a:solidFill>
              </a:rPr>
              <a:t> Co-RTWT Negotiation</a:t>
            </a:r>
            <a:endParaRPr lang="ko-KR" altLang="en-US" sz="1200" dirty="0">
              <a:solidFill>
                <a:schemeClr val="tx1"/>
              </a:solidFill>
            </a:endParaRPr>
          </a:p>
        </p:txBody>
      </p:sp>
      <p:sp>
        <p:nvSpPr>
          <p:cNvPr id="28" name="TextBox 27">
            <a:extLst>
              <a:ext uri="{FF2B5EF4-FFF2-40B4-BE49-F238E27FC236}">
                <a16:creationId xmlns:a16="http://schemas.microsoft.com/office/drawing/2014/main" id="{862A8521-A78C-88E0-05E4-ECC5E6189976}"/>
              </a:ext>
            </a:extLst>
          </p:cNvPr>
          <p:cNvSpPr txBox="1"/>
          <p:nvPr/>
        </p:nvSpPr>
        <p:spPr>
          <a:xfrm>
            <a:off x="8290562" y="3397094"/>
            <a:ext cx="1515158" cy="400110"/>
          </a:xfrm>
          <a:prstGeom prst="rect">
            <a:avLst/>
          </a:prstGeom>
          <a:noFill/>
        </p:spPr>
        <p:txBody>
          <a:bodyPr wrap="none" rtlCol="0">
            <a:spAutoFit/>
          </a:bodyPr>
          <a:lstStyle/>
          <a:p>
            <a:r>
              <a:rPr lang="en-US" altLang="ko-KR" sz="1000" dirty="0">
                <a:solidFill>
                  <a:schemeClr val="tx1"/>
                </a:solidFill>
              </a:rPr>
              <a:t>Requests the Co-RTWT </a:t>
            </a:r>
            <a:br>
              <a:rPr lang="en-US" altLang="ko-KR" sz="1000" dirty="0">
                <a:solidFill>
                  <a:schemeClr val="tx1"/>
                </a:solidFill>
              </a:rPr>
            </a:br>
            <a:r>
              <a:rPr lang="en-US" altLang="ko-KR" sz="1000" dirty="0">
                <a:solidFill>
                  <a:schemeClr val="tx1"/>
                </a:solidFill>
              </a:rPr>
              <a:t>Agreement Establishment</a:t>
            </a:r>
            <a:endParaRPr lang="ko-KR" altLang="en-US" sz="1000" dirty="0">
              <a:solidFill>
                <a:schemeClr val="tx1"/>
              </a:solidFill>
            </a:endParaRPr>
          </a:p>
        </p:txBody>
      </p:sp>
      <p:sp>
        <p:nvSpPr>
          <p:cNvPr id="37" name="TextBox 36">
            <a:extLst>
              <a:ext uri="{FF2B5EF4-FFF2-40B4-BE49-F238E27FC236}">
                <a16:creationId xmlns:a16="http://schemas.microsoft.com/office/drawing/2014/main" id="{65579137-F818-CFE3-9FF2-953138966AEE}"/>
              </a:ext>
            </a:extLst>
          </p:cNvPr>
          <p:cNvSpPr txBox="1"/>
          <p:nvPr/>
        </p:nvSpPr>
        <p:spPr>
          <a:xfrm>
            <a:off x="10111450" y="4848843"/>
            <a:ext cx="1269899" cy="246221"/>
          </a:xfrm>
          <a:prstGeom prst="rect">
            <a:avLst/>
          </a:prstGeom>
          <a:noFill/>
        </p:spPr>
        <p:txBody>
          <a:bodyPr wrap="none" rtlCol="0">
            <a:spAutoFit/>
          </a:bodyPr>
          <a:lstStyle/>
          <a:p>
            <a:r>
              <a:rPr lang="en-US" altLang="ko-KR" sz="1000" dirty="0">
                <a:solidFill>
                  <a:schemeClr val="tx1"/>
                </a:solidFill>
              </a:rPr>
              <a:t>Responds the Accept</a:t>
            </a:r>
            <a:endParaRPr lang="ko-KR" altLang="en-US" sz="1000" dirty="0">
              <a:solidFill>
                <a:schemeClr val="tx1"/>
              </a:solidFill>
            </a:endParaRPr>
          </a:p>
        </p:txBody>
      </p:sp>
      <p:sp>
        <p:nvSpPr>
          <p:cNvPr id="42" name="TextBox 41">
            <a:extLst>
              <a:ext uri="{FF2B5EF4-FFF2-40B4-BE49-F238E27FC236}">
                <a16:creationId xmlns:a16="http://schemas.microsoft.com/office/drawing/2014/main" id="{E616A086-D5B8-E5AD-E7E6-F6CE21134402}"/>
              </a:ext>
            </a:extLst>
          </p:cNvPr>
          <p:cNvSpPr txBox="1"/>
          <p:nvPr/>
        </p:nvSpPr>
        <p:spPr>
          <a:xfrm>
            <a:off x="7795704" y="4264392"/>
            <a:ext cx="492443" cy="461665"/>
          </a:xfrm>
          <a:prstGeom prst="rect">
            <a:avLst/>
          </a:prstGeom>
          <a:noFill/>
        </p:spPr>
        <p:txBody>
          <a:bodyPr wrap="none" rtlCol="0">
            <a:spAutoFit/>
          </a:bodyPr>
          <a:lstStyle/>
          <a:p>
            <a:r>
              <a:rPr lang="en-US" altLang="ko-KR" b="1" dirty="0">
                <a:solidFill>
                  <a:schemeClr val="tx1"/>
                </a:solidFill>
              </a:rPr>
              <a:t>…</a:t>
            </a:r>
            <a:endParaRPr lang="ko-KR" altLang="en-US" b="1" dirty="0">
              <a:solidFill>
                <a:schemeClr val="tx1"/>
              </a:solidFill>
            </a:endParaRPr>
          </a:p>
        </p:txBody>
      </p:sp>
      <p:cxnSp>
        <p:nvCxnSpPr>
          <p:cNvPr id="15" name="직선 화살표 연결선 14">
            <a:extLst>
              <a:ext uri="{FF2B5EF4-FFF2-40B4-BE49-F238E27FC236}">
                <a16:creationId xmlns:a16="http://schemas.microsoft.com/office/drawing/2014/main" id="{AE729B5A-3404-D552-C4A1-D99A8F860431}"/>
              </a:ext>
            </a:extLst>
          </p:cNvPr>
          <p:cNvCxnSpPr/>
          <p:nvPr/>
        </p:nvCxnSpPr>
        <p:spPr bwMode="auto">
          <a:xfrm flipV="1">
            <a:off x="1882336" y="4295234"/>
            <a:ext cx="0" cy="32216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26" name="TextBox 25">
            <a:extLst>
              <a:ext uri="{FF2B5EF4-FFF2-40B4-BE49-F238E27FC236}">
                <a16:creationId xmlns:a16="http://schemas.microsoft.com/office/drawing/2014/main" id="{08071BA7-B9AD-9DED-D697-81F9932B604E}"/>
              </a:ext>
            </a:extLst>
          </p:cNvPr>
          <p:cNvSpPr txBox="1"/>
          <p:nvPr/>
        </p:nvSpPr>
        <p:spPr>
          <a:xfrm>
            <a:off x="1487053" y="4592307"/>
            <a:ext cx="1074333" cy="246221"/>
          </a:xfrm>
          <a:prstGeom prst="rect">
            <a:avLst/>
          </a:prstGeom>
          <a:noFill/>
        </p:spPr>
        <p:txBody>
          <a:bodyPr wrap="none" rtlCol="0">
            <a:spAutoFit/>
          </a:bodyPr>
          <a:lstStyle/>
          <a:p>
            <a:r>
              <a:rPr lang="en-US" altLang="ko-KR" sz="1000" dirty="0">
                <a:solidFill>
                  <a:schemeClr val="tx1"/>
                </a:solidFill>
              </a:rPr>
              <a:t>R-TWT schedule</a:t>
            </a:r>
            <a:endParaRPr lang="ko-KR" altLang="en-US" sz="1000" dirty="0">
              <a:solidFill>
                <a:schemeClr val="tx1"/>
              </a:solidFill>
            </a:endParaRPr>
          </a:p>
        </p:txBody>
      </p:sp>
      <p:cxnSp>
        <p:nvCxnSpPr>
          <p:cNvPr id="31" name="직선 화살표 연결선 30">
            <a:extLst>
              <a:ext uri="{FF2B5EF4-FFF2-40B4-BE49-F238E27FC236}">
                <a16:creationId xmlns:a16="http://schemas.microsoft.com/office/drawing/2014/main" id="{96D33FFE-8B85-AEF3-D175-3536CC2169B0}"/>
              </a:ext>
            </a:extLst>
          </p:cNvPr>
          <p:cNvCxnSpPr>
            <a:cxnSpLocks/>
          </p:cNvCxnSpPr>
          <p:nvPr/>
        </p:nvCxnSpPr>
        <p:spPr bwMode="auto">
          <a:xfrm>
            <a:off x="2818440" y="5273951"/>
            <a:ext cx="36004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32" name="TextBox 31">
            <a:extLst>
              <a:ext uri="{FF2B5EF4-FFF2-40B4-BE49-F238E27FC236}">
                <a16:creationId xmlns:a16="http://schemas.microsoft.com/office/drawing/2014/main" id="{C40675F1-4695-0F69-92B8-4DC9097D8351}"/>
              </a:ext>
            </a:extLst>
          </p:cNvPr>
          <p:cNvSpPr txBox="1"/>
          <p:nvPr/>
        </p:nvSpPr>
        <p:spPr>
          <a:xfrm>
            <a:off x="2104780" y="5083876"/>
            <a:ext cx="1074333" cy="400110"/>
          </a:xfrm>
          <a:prstGeom prst="rect">
            <a:avLst/>
          </a:prstGeom>
          <a:noFill/>
        </p:spPr>
        <p:txBody>
          <a:bodyPr wrap="none" rtlCol="0">
            <a:spAutoFit/>
          </a:bodyPr>
          <a:lstStyle/>
          <a:p>
            <a:r>
              <a:rPr lang="en-US" altLang="ko-KR" sz="1000" dirty="0">
                <a:solidFill>
                  <a:schemeClr val="tx1"/>
                </a:solidFill>
              </a:rPr>
              <a:t>Suggested </a:t>
            </a:r>
          </a:p>
          <a:p>
            <a:r>
              <a:rPr lang="en-US" altLang="ko-KR" sz="1000" dirty="0">
                <a:solidFill>
                  <a:schemeClr val="tx1"/>
                </a:solidFill>
              </a:rPr>
              <a:t>R-TWT schedule</a:t>
            </a:r>
            <a:endParaRPr lang="ko-KR" altLang="en-US" sz="1000" dirty="0">
              <a:solidFill>
                <a:schemeClr val="tx1"/>
              </a:solidFill>
            </a:endParaRPr>
          </a:p>
        </p:txBody>
      </p:sp>
      <p:cxnSp>
        <p:nvCxnSpPr>
          <p:cNvPr id="40" name="직선 화살표 연결선 39">
            <a:extLst>
              <a:ext uri="{FF2B5EF4-FFF2-40B4-BE49-F238E27FC236}">
                <a16:creationId xmlns:a16="http://schemas.microsoft.com/office/drawing/2014/main" id="{B761BB2B-1114-8290-B9F5-95470FED9576}"/>
              </a:ext>
            </a:extLst>
          </p:cNvPr>
          <p:cNvCxnSpPr/>
          <p:nvPr/>
        </p:nvCxnSpPr>
        <p:spPr bwMode="auto">
          <a:xfrm flipV="1">
            <a:off x="5175332" y="4329750"/>
            <a:ext cx="0" cy="32216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41" name="TextBox 40">
            <a:extLst>
              <a:ext uri="{FF2B5EF4-FFF2-40B4-BE49-F238E27FC236}">
                <a16:creationId xmlns:a16="http://schemas.microsoft.com/office/drawing/2014/main" id="{8D825936-5E35-177F-6E24-D2BEC9166C64}"/>
              </a:ext>
            </a:extLst>
          </p:cNvPr>
          <p:cNvSpPr txBox="1"/>
          <p:nvPr/>
        </p:nvSpPr>
        <p:spPr>
          <a:xfrm>
            <a:off x="4834138" y="4582146"/>
            <a:ext cx="1106393" cy="400110"/>
          </a:xfrm>
          <a:prstGeom prst="rect">
            <a:avLst/>
          </a:prstGeom>
          <a:noFill/>
        </p:spPr>
        <p:txBody>
          <a:bodyPr wrap="none" rtlCol="0">
            <a:spAutoFit/>
          </a:bodyPr>
          <a:lstStyle/>
          <a:p>
            <a:r>
              <a:rPr lang="en-US" altLang="ko-KR" sz="1000" dirty="0">
                <a:solidFill>
                  <a:schemeClr val="tx1"/>
                </a:solidFill>
              </a:rPr>
              <a:t>Modified</a:t>
            </a:r>
          </a:p>
          <a:p>
            <a:r>
              <a:rPr lang="en-US" altLang="ko-KR" sz="1000" dirty="0">
                <a:solidFill>
                  <a:schemeClr val="tx1"/>
                </a:solidFill>
              </a:rPr>
              <a:t>R-TWT schedule</a:t>
            </a:r>
            <a:endParaRPr lang="ko-KR" altLang="en-US" sz="1000" dirty="0">
              <a:solidFill>
                <a:schemeClr val="tx1"/>
              </a:solidFill>
            </a:endParaRPr>
          </a:p>
        </p:txBody>
      </p:sp>
      <p:cxnSp>
        <p:nvCxnSpPr>
          <p:cNvPr id="43" name="직선 화살표 연결선 42">
            <a:extLst>
              <a:ext uri="{FF2B5EF4-FFF2-40B4-BE49-F238E27FC236}">
                <a16:creationId xmlns:a16="http://schemas.microsoft.com/office/drawing/2014/main" id="{C3E948FE-410F-C1B6-307B-5FB4A5A0C7BA}"/>
              </a:ext>
            </a:extLst>
          </p:cNvPr>
          <p:cNvCxnSpPr>
            <a:cxnSpLocks/>
          </p:cNvCxnSpPr>
          <p:nvPr/>
        </p:nvCxnSpPr>
        <p:spPr bwMode="auto">
          <a:xfrm>
            <a:off x="6101774" y="5330700"/>
            <a:ext cx="36004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44" name="TextBox 43">
            <a:extLst>
              <a:ext uri="{FF2B5EF4-FFF2-40B4-BE49-F238E27FC236}">
                <a16:creationId xmlns:a16="http://schemas.microsoft.com/office/drawing/2014/main" id="{952186F1-0C88-9FAE-2131-1A51C675B093}"/>
              </a:ext>
            </a:extLst>
          </p:cNvPr>
          <p:cNvSpPr txBox="1"/>
          <p:nvPr/>
        </p:nvSpPr>
        <p:spPr>
          <a:xfrm>
            <a:off x="5388114" y="5140625"/>
            <a:ext cx="1074333" cy="400110"/>
          </a:xfrm>
          <a:prstGeom prst="rect">
            <a:avLst/>
          </a:prstGeom>
          <a:noFill/>
        </p:spPr>
        <p:txBody>
          <a:bodyPr wrap="none" rtlCol="0">
            <a:spAutoFit/>
          </a:bodyPr>
          <a:lstStyle/>
          <a:p>
            <a:r>
              <a:rPr lang="en-US" altLang="ko-KR" sz="1000" dirty="0">
                <a:solidFill>
                  <a:schemeClr val="tx1"/>
                </a:solidFill>
              </a:rPr>
              <a:t>Suggested </a:t>
            </a:r>
          </a:p>
          <a:p>
            <a:r>
              <a:rPr lang="en-US" altLang="ko-KR" sz="1000" dirty="0">
                <a:solidFill>
                  <a:schemeClr val="tx1"/>
                </a:solidFill>
              </a:rPr>
              <a:t>R-TWT schedule</a:t>
            </a:r>
            <a:endParaRPr lang="ko-KR" altLang="en-US" sz="1000" dirty="0">
              <a:solidFill>
                <a:schemeClr val="tx1"/>
              </a:solidFill>
            </a:endParaRPr>
          </a:p>
        </p:txBody>
      </p:sp>
      <p:cxnSp>
        <p:nvCxnSpPr>
          <p:cNvPr id="45" name="직선 화살표 연결선 44">
            <a:extLst>
              <a:ext uri="{FF2B5EF4-FFF2-40B4-BE49-F238E27FC236}">
                <a16:creationId xmlns:a16="http://schemas.microsoft.com/office/drawing/2014/main" id="{CE55EE70-A2DF-A0EC-77D1-8B33E7583936}"/>
              </a:ext>
            </a:extLst>
          </p:cNvPr>
          <p:cNvCxnSpPr/>
          <p:nvPr/>
        </p:nvCxnSpPr>
        <p:spPr bwMode="auto">
          <a:xfrm flipV="1">
            <a:off x="8728192" y="4295084"/>
            <a:ext cx="0" cy="32216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46" name="TextBox 45">
            <a:extLst>
              <a:ext uri="{FF2B5EF4-FFF2-40B4-BE49-F238E27FC236}">
                <a16:creationId xmlns:a16="http://schemas.microsoft.com/office/drawing/2014/main" id="{03F4F8FD-EC19-5D33-FA48-331858FE07EE}"/>
              </a:ext>
            </a:extLst>
          </p:cNvPr>
          <p:cNvSpPr txBox="1"/>
          <p:nvPr/>
        </p:nvSpPr>
        <p:spPr>
          <a:xfrm>
            <a:off x="8386998" y="4547480"/>
            <a:ext cx="1106393" cy="400110"/>
          </a:xfrm>
          <a:prstGeom prst="rect">
            <a:avLst/>
          </a:prstGeom>
          <a:noFill/>
        </p:spPr>
        <p:txBody>
          <a:bodyPr wrap="none" rtlCol="0">
            <a:spAutoFit/>
          </a:bodyPr>
          <a:lstStyle/>
          <a:p>
            <a:r>
              <a:rPr lang="en-US" altLang="ko-KR" sz="1000" dirty="0">
                <a:solidFill>
                  <a:schemeClr val="tx1"/>
                </a:solidFill>
              </a:rPr>
              <a:t>Modified</a:t>
            </a:r>
          </a:p>
          <a:p>
            <a:r>
              <a:rPr lang="en-US" altLang="ko-KR" sz="1000" dirty="0">
                <a:solidFill>
                  <a:schemeClr val="tx1"/>
                </a:solidFill>
              </a:rPr>
              <a:t>R-TWT schedule</a:t>
            </a:r>
            <a:endParaRPr lang="ko-KR" altLang="en-US" sz="1000" dirty="0">
              <a:solidFill>
                <a:schemeClr val="tx1"/>
              </a:solidFill>
            </a:endParaRPr>
          </a:p>
        </p:txBody>
      </p:sp>
    </p:spTree>
    <p:extLst>
      <p:ext uri="{BB962C8B-B14F-4D97-AF65-F5344CB8AC3E}">
        <p14:creationId xmlns:p14="http://schemas.microsoft.com/office/powerpoint/2010/main" val="274460614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3EE8E2-11D6-CAD0-644E-04A37FAEC8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637A24-79E6-F8CA-64B8-0CF3F6C5577E}"/>
              </a:ext>
            </a:extLst>
          </p:cNvPr>
          <p:cNvSpPr>
            <a:spLocks noGrp="1"/>
          </p:cNvSpPr>
          <p:nvPr>
            <p:ph type="title"/>
          </p:nvPr>
        </p:nvSpPr>
        <p:spPr/>
        <p:txBody>
          <a:bodyPr/>
          <a:lstStyle/>
          <a:p>
            <a:r>
              <a:rPr lang="en-US" dirty="0"/>
              <a:t>Proposed Solution</a:t>
            </a:r>
            <a:endParaRPr lang="en-GB" dirty="0"/>
          </a:p>
        </p:txBody>
      </p:sp>
      <p:sp>
        <p:nvSpPr>
          <p:cNvPr id="9218" name="Rectangle 2">
            <a:extLst>
              <a:ext uri="{FF2B5EF4-FFF2-40B4-BE49-F238E27FC236}">
                <a16:creationId xmlns:a16="http://schemas.microsoft.com/office/drawing/2014/main" id="{B3C401B3-075B-B696-B86E-3039738A74D2}"/>
              </a:ext>
            </a:extLst>
          </p:cNvPr>
          <p:cNvSpPr>
            <a:spLocks noGrp="1" noChangeArrowheads="1"/>
          </p:cNvSpPr>
          <p:nvPr>
            <p:ph idx="1"/>
          </p:nvPr>
        </p:nvSpPr>
        <p:spPr>
          <a:xfrm>
            <a:off x="914400" y="1700808"/>
            <a:ext cx="10798223" cy="3960440"/>
          </a:xfrm>
          <a:ln/>
        </p:spPr>
        <p:txBody>
          <a:bodyPr>
            <a:normAutofit/>
          </a:bodyPr>
          <a:lstStyle/>
          <a:p>
            <a:pPr latinLnBrk="0"/>
            <a:r>
              <a:rPr lang="en-US" altLang="ko-KR" dirty="0"/>
              <a:t>To prevent repetitive alternate responses in Co-RTWT negotiation, we propose a signaling method that allows a responding AP to indicate the reason for rejecting a requested R-TWT schedule (with or without an alternate suggestion).</a:t>
            </a:r>
          </a:p>
          <a:p>
            <a:pPr lvl="2" latinLnBrk="0"/>
            <a:endParaRPr lang="en-US" altLang="ko-KR" dirty="0"/>
          </a:p>
          <a:p>
            <a:pPr latinLnBrk="0"/>
            <a:r>
              <a:rPr lang="en-US" dirty="0"/>
              <a:t>A MAPC responding AP may include this rejection information in the MAPC Negotiation Response frame along with the suggested R-TWT schedule. The rejection information can be conveyed in each Co-RTWT profile as a compact Reason Code.</a:t>
            </a:r>
          </a:p>
          <a:p>
            <a:pPr lvl="1" latinLnBrk="0"/>
            <a:r>
              <a:rPr lang="en-US" dirty="0"/>
              <a:t>Examples of rejection reasons include:</a:t>
            </a:r>
          </a:p>
          <a:p>
            <a:pPr lvl="2" latinLnBrk="0"/>
            <a:r>
              <a:rPr lang="en-US" altLang="ko-KR" dirty="0"/>
              <a:t>Overlap with the MAPC responding AP’s existing R-TWT schedules.</a:t>
            </a:r>
          </a:p>
          <a:p>
            <a:pPr lvl="2" latinLnBrk="0"/>
            <a:r>
              <a:rPr lang="en-US" altLang="ko-KR" dirty="0"/>
              <a:t>Frequent overlap with the MAPC responding AP’s TBTT.</a:t>
            </a:r>
          </a:p>
          <a:p>
            <a:pPr lvl="2" latinLnBrk="0"/>
            <a:r>
              <a:rPr lang="en-US" altLang="ko-KR" dirty="0"/>
              <a:t>[Additional reasons can be defined as needed].</a:t>
            </a:r>
          </a:p>
          <a:p>
            <a:pPr lvl="1" latinLnBrk="0"/>
            <a:endParaRPr lang="en-US" altLang="ko-KR" dirty="0"/>
          </a:p>
        </p:txBody>
      </p:sp>
      <p:sp>
        <p:nvSpPr>
          <p:cNvPr id="6" name="Slide Number Placeholder 5">
            <a:extLst>
              <a:ext uri="{FF2B5EF4-FFF2-40B4-BE49-F238E27FC236}">
                <a16:creationId xmlns:a16="http://schemas.microsoft.com/office/drawing/2014/main" id="{4A15933B-85C3-BC8B-0A53-6BFDE99FFF45}"/>
              </a:ext>
            </a:extLst>
          </p:cNvPr>
          <p:cNvSpPr>
            <a:spLocks noGrp="1"/>
          </p:cNvSpPr>
          <p:nvPr>
            <p:ph type="sldNum" idx="12"/>
          </p:nvPr>
        </p:nvSpPr>
        <p:spPr/>
        <p:txBody>
          <a:bodyPr/>
          <a:lstStyle/>
          <a:p>
            <a:r>
              <a:rPr lang="en-GB"/>
              <a:t>Slide </a:t>
            </a:r>
            <a:fld id="{8DC72EFA-1DF8-481C-8B66-C8A1D5DAFDEA}" type="slidenum">
              <a:rPr lang="en-GB"/>
              <a:pPr/>
              <a:t>6</a:t>
            </a:fld>
            <a:endParaRPr lang="en-GB"/>
          </a:p>
        </p:txBody>
      </p:sp>
      <p:sp>
        <p:nvSpPr>
          <p:cNvPr id="5" name="Footer Placeholder 4">
            <a:extLst>
              <a:ext uri="{FF2B5EF4-FFF2-40B4-BE49-F238E27FC236}">
                <a16:creationId xmlns:a16="http://schemas.microsoft.com/office/drawing/2014/main" id="{8904D177-05B1-69E6-37F5-5F15FDE60E50}"/>
              </a:ext>
            </a:extLst>
          </p:cNvPr>
          <p:cNvSpPr>
            <a:spLocks noGrp="1"/>
          </p:cNvSpPr>
          <p:nvPr>
            <p:ph type="ftr" idx="14"/>
          </p:nvPr>
        </p:nvSpPr>
        <p:spPr/>
        <p:txBody>
          <a:bodyPr/>
          <a:lstStyle/>
          <a:p>
            <a:r>
              <a:rPr lang="en-GB" altLang="ko-KR" dirty="0"/>
              <a:t>Hank Hyeonjun Sung (WILUS), et al.</a:t>
            </a:r>
          </a:p>
        </p:txBody>
      </p:sp>
      <p:sp>
        <p:nvSpPr>
          <p:cNvPr id="4" name="Date Placeholder 3">
            <a:extLst>
              <a:ext uri="{FF2B5EF4-FFF2-40B4-BE49-F238E27FC236}">
                <a16:creationId xmlns:a16="http://schemas.microsoft.com/office/drawing/2014/main" id="{5E83CCAB-460E-EDE6-3EA7-A0290140A183}"/>
              </a:ext>
            </a:extLst>
          </p:cNvPr>
          <p:cNvSpPr>
            <a:spLocks noGrp="1"/>
          </p:cNvSpPr>
          <p:nvPr>
            <p:ph type="dt" idx="15"/>
          </p:nvPr>
        </p:nvSpPr>
        <p:spPr/>
        <p:txBody>
          <a:bodyPr/>
          <a:lstStyle/>
          <a:p>
            <a:r>
              <a:rPr lang="en-US" altLang="ko-KR" dirty="0"/>
              <a:t>Sep 2025</a:t>
            </a:r>
            <a:endParaRPr lang="en-GB" altLang="ko-KR" dirty="0"/>
          </a:p>
        </p:txBody>
      </p:sp>
      <p:sp>
        <p:nvSpPr>
          <p:cNvPr id="3" name="직사각형 2">
            <a:extLst>
              <a:ext uri="{FF2B5EF4-FFF2-40B4-BE49-F238E27FC236}">
                <a16:creationId xmlns:a16="http://schemas.microsoft.com/office/drawing/2014/main" id="{FF5D0DDC-24D4-B6E1-CFC3-A3A0E2A1F118}"/>
              </a:ext>
            </a:extLst>
          </p:cNvPr>
          <p:cNvSpPr/>
          <p:nvPr/>
        </p:nvSpPr>
        <p:spPr bwMode="auto">
          <a:xfrm>
            <a:off x="4007768" y="5306430"/>
            <a:ext cx="1296144" cy="695114"/>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7" name="직사각형 6">
            <a:extLst>
              <a:ext uri="{FF2B5EF4-FFF2-40B4-BE49-F238E27FC236}">
                <a16:creationId xmlns:a16="http://schemas.microsoft.com/office/drawing/2014/main" id="{4BFDAD1B-605B-206D-AAB0-5CA204EB1391}"/>
              </a:ext>
            </a:extLst>
          </p:cNvPr>
          <p:cNvSpPr/>
          <p:nvPr/>
        </p:nvSpPr>
        <p:spPr bwMode="auto">
          <a:xfrm>
            <a:off x="5303911" y="5306430"/>
            <a:ext cx="1839845" cy="695114"/>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8" name="직사각형 7">
            <a:extLst>
              <a:ext uri="{FF2B5EF4-FFF2-40B4-BE49-F238E27FC236}">
                <a16:creationId xmlns:a16="http://schemas.microsoft.com/office/drawing/2014/main" id="{8D219BBA-217D-A70B-5E8E-BA6CDC360667}"/>
              </a:ext>
            </a:extLst>
          </p:cNvPr>
          <p:cNvSpPr/>
          <p:nvPr/>
        </p:nvSpPr>
        <p:spPr bwMode="auto">
          <a:xfrm>
            <a:off x="7143753" y="5306430"/>
            <a:ext cx="1296144" cy="695114"/>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9" name="TextBox 8">
            <a:extLst>
              <a:ext uri="{FF2B5EF4-FFF2-40B4-BE49-F238E27FC236}">
                <a16:creationId xmlns:a16="http://schemas.microsoft.com/office/drawing/2014/main" id="{C8401687-EED6-0BAC-9DEA-523A63416EA0}"/>
              </a:ext>
            </a:extLst>
          </p:cNvPr>
          <p:cNvSpPr txBox="1"/>
          <p:nvPr/>
        </p:nvSpPr>
        <p:spPr>
          <a:xfrm>
            <a:off x="3830044" y="6001543"/>
            <a:ext cx="4631396" cy="307777"/>
          </a:xfrm>
          <a:prstGeom prst="rect">
            <a:avLst/>
          </a:prstGeom>
          <a:noFill/>
        </p:spPr>
        <p:txBody>
          <a:bodyPr wrap="none" rtlCol="0">
            <a:spAutoFit/>
          </a:bodyPr>
          <a:lstStyle/>
          <a:p>
            <a:r>
              <a:rPr lang="en-US" altLang="ko-KR" sz="1400" dirty="0">
                <a:solidFill>
                  <a:schemeClr val="tx1"/>
                </a:solidFill>
              </a:rPr>
              <a:t>MAPC Per-Scheme Info field of the Co-RTWT profile format</a:t>
            </a:r>
            <a:endParaRPr lang="ko-KR" altLang="en-US" sz="1400" dirty="0">
              <a:solidFill>
                <a:schemeClr val="tx1"/>
              </a:solidFill>
            </a:endParaRPr>
          </a:p>
        </p:txBody>
      </p:sp>
      <p:sp>
        <p:nvSpPr>
          <p:cNvPr id="10" name="TextBox 9">
            <a:extLst>
              <a:ext uri="{FF2B5EF4-FFF2-40B4-BE49-F238E27FC236}">
                <a16:creationId xmlns:a16="http://schemas.microsoft.com/office/drawing/2014/main" id="{DC91E0C4-C452-F4E8-6F8A-797AB134E944}"/>
              </a:ext>
            </a:extLst>
          </p:cNvPr>
          <p:cNvSpPr txBox="1"/>
          <p:nvPr/>
        </p:nvSpPr>
        <p:spPr>
          <a:xfrm>
            <a:off x="4079100" y="5320949"/>
            <a:ext cx="1165704" cy="646331"/>
          </a:xfrm>
          <a:prstGeom prst="rect">
            <a:avLst/>
          </a:prstGeom>
          <a:noFill/>
        </p:spPr>
        <p:txBody>
          <a:bodyPr wrap="none" rtlCol="0">
            <a:spAutoFit/>
          </a:bodyPr>
          <a:lstStyle/>
          <a:p>
            <a:pPr algn="ctr"/>
            <a:r>
              <a:rPr lang="en-US" altLang="ko-KR" sz="1800" dirty="0">
                <a:solidFill>
                  <a:schemeClr val="tx1"/>
                </a:solidFill>
              </a:rPr>
              <a:t>Broadcast </a:t>
            </a:r>
          </a:p>
          <a:p>
            <a:pPr algn="ctr"/>
            <a:r>
              <a:rPr lang="en-US" altLang="ko-KR" sz="1800" dirty="0">
                <a:solidFill>
                  <a:schemeClr val="tx1"/>
                </a:solidFill>
              </a:rPr>
              <a:t>TWT ID</a:t>
            </a:r>
            <a:endParaRPr lang="ko-KR" altLang="en-US" sz="1800" dirty="0">
              <a:solidFill>
                <a:schemeClr val="tx1"/>
              </a:solidFill>
            </a:endParaRPr>
          </a:p>
        </p:txBody>
      </p:sp>
      <p:sp>
        <p:nvSpPr>
          <p:cNvPr id="11" name="TextBox 10">
            <a:extLst>
              <a:ext uri="{FF2B5EF4-FFF2-40B4-BE49-F238E27FC236}">
                <a16:creationId xmlns:a16="http://schemas.microsoft.com/office/drawing/2014/main" id="{0472C1A5-7E74-4642-FA10-4FED843FCBDB}"/>
              </a:ext>
            </a:extLst>
          </p:cNvPr>
          <p:cNvSpPr txBox="1"/>
          <p:nvPr/>
        </p:nvSpPr>
        <p:spPr>
          <a:xfrm>
            <a:off x="5410661" y="5320949"/>
            <a:ext cx="1626343" cy="646331"/>
          </a:xfrm>
          <a:prstGeom prst="rect">
            <a:avLst/>
          </a:prstGeom>
          <a:noFill/>
        </p:spPr>
        <p:txBody>
          <a:bodyPr wrap="none" rtlCol="0">
            <a:spAutoFit/>
          </a:bodyPr>
          <a:lstStyle/>
          <a:p>
            <a:pPr algn="ctr"/>
            <a:r>
              <a:rPr lang="en-US" altLang="ko-KR" sz="1800" dirty="0">
                <a:solidFill>
                  <a:schemeClr val="tx1"/>
                </a:solidFill>
              </a:rPr>
              <a:t>Last Co-RTWT</a:t>
            </a:r>
            <a:br>
              <a:rPr lang="en-US" altLang="ko-KR" sz="1800" dirty="0">
                <a:solidFill>
                  <a:schemeClr val="tx1"/>
                </a:solidFill>
              </a:rPr>
            </a:br>
            <a:r>
              <a:rPr lang="en-US" altLang="ko-KR" sz="1800" dirty="0">
                <a:solidFill>
                  <a:schemeClr val="tx1"/>
                </a:solidFill>
              </a:rPr>
              <a:t>Request</a:t>
            </a:r>
            <a:endParaRPr lang="ko-KR" altLang="en-US" sz="1800" dirty="0">
              <a:solidFill>
                <a:schemeClr val="tx1"/>
              </a:solidFill>
            </a:endParaRPr>
          </a:p>
        </p:txBody>
      </p:sp>
      <p:sp>
        <p:nvSpPr>
          <p:cNvPr id="12" name="TextBox 11">
            <a:extLst>
              <a:ext uri="{FF2B5EF4-FFF2-40B4-BE49-F238E27FC236}">
                <a16:creationId xmlns:a16="http://schemas.microsoft.com/office/drawing/2014/main" id="{852F68E6-63B7-6316-8EDA-5414C2625835}"/>
              </a:ext>
            </a:extLst>
          </p:cNvPr>
          <p:cNvSpPr txBox="1"/>
          <p:nvPr/>
        </p:nvSpPr>
        <p:spPr>
          <a:xfrm>
            <a:off x="7376858" y="5320949"/>
            <a:ext cx="864339" cy="646331"/>
          </a:xfrm>
          <a:prstGeom prst="rect">
            <a:avLst/>
          </a:prstGeom>
          <a:noFill/>
        </p:spPr>
        <p:txBody>
          <a:bodyPr wrap="none" rtlCol="0">
            <a:spAutoFit/>
          </a:bodyPr>
          <a:lstStyle/>
          <a:p>
            <a:pPr algn="ctr"/>
            <a:r>
              <a:rPr lang="en-US" altLang="ko-KR" sz="1800" dirty="0">
                <a:solidFill>
                  <a:schemeClr val="tx1"/>
                </a:solidFill>
              </a:rPr>
              <a:t>Reason</a:t>
            </a:r>
            <a:br>
              <a:rPr lang="en-US" altLang="ko-KR" sz="1800" dirty="0">
                <a:solidFill>
                  <a:schemeClr val="tx1"/>
                </a:solidFill>
              </a:rPr>
            </a:br>
            <a:r>
              <a:rPr lang="en-US" altLang="ko-KR" sz="1800" dirty="0">
                <a:solidFill>
                  <a:schemeClr val="tx1"/>
                </a:solidFill>
              </a:rPr>
              <a:t>Code</a:t>
            </a:r>
            <a:endParaRPr lang="ko-KR" altLang="en-US" sz="1800" dirty="0">
              <a:solidFill>
                <a:schemeClr val="tx1"/>
              </a:solidFill>
            </a:endParaRPr>
          </a:p>
        </p:txBody>
      </p:sp>
    </p:spTree>
    <p:extLst>
      <p:ext uri="{BB962C8B-B14F-4D97-AF65-F5344CB8AC3E}">
        <p14:creationId xmlns:p14="http://schemas.microsoft.com/office/powerpoint/2010/main" val="180157379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EE463F-4E59-DE68-004D-6D5AD0F513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C99905-4497-EAE2-0B65-19E788BC18DD}"/>
              </a:ext>
            </a:extLst>
          </p:cNvPr>
          <p:cNvSpPr>
            <a:spLocks noGrp="1"/>
          </p:cNvSpPr>
          <p:nvPr>
            <p:ph type="title"/>
          </p:nvPr>
        </p:nvSpPr>
        <p:spPr/>
        <p:txBody>
          <a:bodyPr/>
          <a:lstStyle/>
          <a:p>
            <a:r>
              <a:rPr lang="en-US" dirty="0"/>
              <a:t>Proposed Solution (cont’d)</a:t>
            </a:r>
            <a:endParaRPr lang="en-GB" dirty="0"/>
          </a:p>
        </p:txBody>
      </p:sp>
      <p:sp>
        <p:nvSpPr>
          <p:cNvPr id="9218" name="Rectangle 2">
            <a:extLst>
              <a:ext uri="{FF2B5EF4-FFF2-40B4-BE49-F238E27FC236}">
                <a16:creationId xmlns:a16="http://schemas.microsoft.com/office/drawing/2014/main" id="{4A4408B3-8F8D-D111-FD0E-5168E423B4F4}"/>
              </a:ext>
            </a:extLst>
          </p:cNvPr>
          <p:cNvSpPr>
            <a:spLocks noGrp="1" noChangeArrowheads="1"/>
          </p:cNvSpPr>
          <p:nvPr>
            <p:ph idx="1"/>
          </p:nvPr>
        </p:nvSpPr>
        <p:spPr>
          <a:xfrm>
            <a:off x="914400" y="1700808"/>
            <a:ext cx="10798223" cy="4752528"/>
          </a:xfrm>
          <a:ln/>
        </p:spPr>
        <p:txBody>
          <a:bodyPr>
            <a:normAutofit/>
          </a:bodyPr>
          <a:lstStyle/>
          <a:p>
            <a:pPr latinLnBrk="0" hangingPunct="0"/>
            <a:r>
              <a:rPr lang="en-US" dirty="0"/>
              <a:t>Upon receiving the Reason Code in the MAPC Negotiation Response frame, the MAPC requesting AP checks the responding AP’s Beacon frame and obtains the detailed information indicated by the Reason Code.</a:t>
            </a:r>
          </a:p>
          <a:p>
            <a:pPr lvl="1" latinLnBrk="0" hangingPunct="0"/>
            <a:endParaRPr lang="en-US" altLang="ko-KR" dirty="0"/>
          </a:p>
          <a:p>
            <a:pPr latinLnBrk="0" hangingPunct="0"/>
            <a:r>
              <a:rPr lang="en-US" altLang="ko-KR" dirty="0"/>
              <a:t>Based on the suggested R-TWT schedule and the detailed information, the MAPC requesting AP</a:t>
            </a:r>
            <a:r>
              <a:rPr lang="ko-KR" altLang="en-US" dirty="0"/>
              <a:t> </a:t>
            </a:r>
            <a:r>
              <a:rPr lang="en-US" dirty="0"/>
              <a:t>can make an informed decision and avoid entering an endless negotiation loop.</a:t>
            </a:r>
          </a:p>
          <a:p>
            <a:pPr lvl="1" latinLnBrk="0" hangingPunct="0"/>
            <a:r>
              <a:rPr lang="en-US" dirty="0"/>
              <a:t>For example, the requesting AP may attempt a new negotiation with an R-TWT schedule that takes into account both the responding AP’s suggestion and the reason for rejection. </a:t>
            </a:r>
          </a:p>
        </p:txBody>
      </p:sp>
      <p:sp>
        <p:nvSpPr>
          <p:cNvPr id="6" name="Slide Number Placeholder 5">
            <a:extLst>
              <a:ext uri="{FF2B5EF4-FFF2-40B4-BE49-F238E27FC236}">
                <a16:creationId xmlns:a16="http://schemas.microsoft.com/office/drawing/2014/main" id="{8B1984DE-7E2C-DB18-E750-6C60974149DC}"/>
              </a:ext>
            </a:extLst>
          </p:cNvPr>
          <p:cNvSpPr>
            <a:spLocks noGrp="1"/>
          </p:cNvSpPr>
          <p:nvPr>
            <p:ph type="sldNum" idx="12"/>
          </p:nvPr>
        </p:nvSpPr>
        <p:spPr/>
        <p:txBody>
          <a:bodyPr/>
          <a:lstStyle/>
          <a:p>
            <a:r>
              <a:rPr lang="en-GB"/>
              <a:t>Slide </a:t>
            </a:r>
            <a:fld id="{8DC72EFA-1DF8-481C-8B66-C8A1D5DAFDEA}" type="slidenum">
              <a:rPr lang="en-GB"/>
              <a:pPr/>
              <a:t>7</a:t>
            </a:fld>
            <a:endParaRPr lang="en-GB"/>
          </a:p>
        </p:txBody>
      </p:sp>
      <p:sp>
        <p:nvSpPr>
          <p:cNvPr id="5" name="Footer Placeholder 4">
            <a:extLst>
              <a:ext uri="{FF2B5EF4-FFF2-40B4-BE49-F238E27FC236}">
                <a16:creationId xmlns:a16="http://schemas.microsoft.com/office/drawing/2014/main" id="{1379CCBC-54AA-8DF0-7C7F-84E846198D38}"/>
              </a:ext>
            </a:extLst>
          </p:cNvPr>
          <p:cNvSpPr>
            <a:spLocks noGrp="1"/>
          </p:cNvSpPr>
          <p:nvPr>
            <p:ph type="ftr" idx="14"/>
          </p:nvPr>
        </p:nvSpPr>
        <p:spPr/>
        <p:txBody>
          <a:bodyPr/>
          <a:lstStyle/>
          <a:p>
            <a:r>
              <a:rPr lang="en-GB" altLang="ko-KR" dirty="0"/>
              <a:t>Hank Hyeonjun Sung (WILUS), et al.</a:t>
            </a:r>
          </a:p>
        </p:txBody>
      </p:sp>
      <p:sp>
        <p:nvSpPr>
          <p:cNvPr id="4" name="Date Placeholder 3">
            <a:extLst>
              <a:ext uri="{FF2B5EF4-FFF2-40B4-BE49-F238E27FC236}">
                <a16:creationId xmlns:a16="http://schemas.microsoft.com/office/drawing/2014/main" id="{D82DACE5-1534-E0CE-B917-1D8C0FAFB7BB}"/>
              </a:ext>
            </a:extLst>
          </p:cNvPr>
          <p:cNvSpPr>
            <a:spLocks noGrp="1"/>
          </p:cNvSpPr>
          <p:nvPr>
            <p:ph type="dt" idx="15"/>
          </p:nvPr>
        </p:nvSpPr>
        <p:spPr/>
        <p:txBody>
          <a:bodyPr/>
          <a:lstStyle/>
          <a:p>
            <a:r>
              <a:rPr lang="en-US" altLang="ko-KR" dirty="0"/>
              <a:t>Sep 2025</a:t>
            </a:r>
            <a:endParaRPr lang="en-GB" altLang="ko-KR" dirty="0"/>
          </a:p>
        </p:txBody>
      </p:sp>
    </p:spTree>
    <p:extLst>
      <p:ext uri="{BB962C8B-B14F-4D97-AF65-F5344CB8AC3E}">
        <p14:creationId xmlns:p14="http://schemas.microsoft.com/office/powerpoint/2010/main" val="376678757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914401" y="685801"/>
            <a:ext cx="10361084" cy="1065213"/>
          </a:xfrm>
          <a:ln/>
        </p:spPr>
        <p:txBody>
          <a:bodyPr/>
          <a:lstStyle/>
          <a:p>
            <a:r>
              <a:rPr lang="en-US" dirty="0"/>
              <a:t>Summary</a:t>
            </a:r>
            <a:endParaRPr lang="en-GB" dirty="0"/>
          </a:p>
        </p:txBody>
      </p:sp>
      <p:sp>
        <p:nvSpPr>
          <p:cNvPr id="5122" name="Rectangle 2"/>
          <p:cNvSpPr>
            <a:spLocks noGrp="1" noChangeArrowheads="1"/>
          </p:cNvSpPr>
          <p:nvPr>
            <p:ph idx="1"/>
          </p:nvPr>
        </p:nvSpPr>
        <p:spPr>
          <a:xfrm>
            <a:off x="911037" y="1703210"/>
            <a:ext cx="10361613" cy="4494213"/>
          </a:xfrm>
          <a:ln/>
        </p:spPr>
        <p:txBody>
          <a:bodyPr/>
          <a:lstStyle/>
          <a:p>
            <a:r>
              <a:rPr lang="en-US" altLang="ko-KR" dirty="0"/>
              <a:t>We discussed the issue of repetitive alternate responses in Co-RTWT negotiation.</a:t>
            </a:r>
            <a:br>
              <a:rPr lang="en-US" altLang="ko-KR" dirty="0"/>
            </a:br>
            <a:endParaRPr lang="en-US" altLang="ko-KR" dirty="0"/>
          </a:p>
          <a:p>
            <a:r>
              <a:rPr lang="en-US" altLang="ko-KR" dirty="0"/>
              <a:t>To address this, we proposed a signaling mechanism for alternate responses. The mechanism allows the responding AP to include reason information within the Co-RTWT Profile to explain the rejection, thereby improving the efficiency of the negotiation process.</a:t>
            </a:r>
          </a:p>
        </p:txBody>
      </p:sp>
      <p:sp>
        <p:nvSpPr>
          <p:cNvPr id="6" name="Slide Number Placeholder 5"/>
          <p:cNvSpPr>
            <a:spLocks noGrp="1"/>
          </p:cNvSpPr>
          <p:nvPr>
            <p:ph type="sldNum" idx="12"/>
          </p:nvPr>
        </p:nvSpPr>
        <p:spPr>
          <a:xfrm>
            <a:off x="5793318" y="6475414"/>
            <a:ext cx="704849" cy="363537"/>
          </a:xfrm>
        </p:spPr>
        <p:txBody>
          <a:bodyPr/>
          <a:lstStyle/>
          <a:p>
            <a:r>
              <a:rPr lang="en-GB"/>
              <a:t>Slide </a:t>
            </a:r>
            <a:fld id="{B3165115-9078-433B-A278-1F5ED971F63A}" type="slidenum">
              <a:rPr lang="en-GB"/>
              <a:pPr/>
              <a:t>8</a:t>
            </a:fld>
            <a:endParaRPr lang="en-GB"/>
          </a:p>
        </p:txBody>
      </p:sp>
      <p:sp>
        <p:nvSpPr>
          <p:cNvPr id="5" name="Footer Placeholder 4"/>
          <p:cNvSpPr>
            <a:spLocks noGrp="1"/>
          </p:cNvSpPr>
          <p:nvPr>
            <p:ph type="ftr" idx="14"/>
          </p:nvPr>
        </p:nvSpPr>
        <p:spPr>
          <a:xfrm>
            <a:off x="7143757" y="6475414"/>
            <a:ext cx="4246027" cy="180975"/>
          </a:xfrm>
        </p:spPr>
        <p:txBody>
          <a:bodyPr/>
          <a:lstStyle/>
          <a:p>
            <a:r>
              <a:rPr lang="en-GB" altLang="ko-KR" dirty="0"/>
              <a:t>Hank Hyeonjun Sung (WILUS), et al.</a:t>
            </a:r>
          </a:p>
        </p:txBody>
      </p:sp>
      <p:sp>
        <p:nvSpPr>
          <p:cNvPr id="4" name="Date Placeholder 3"/>
          <p:cNvSpPr>
            <a:spLocks noGrp="1"/>
          </p:cNvSpPr>
          <p:nvPr>
            <p:ph type="dt" idx="15"/>
          </p:nvPr>
        </p:nvSpPr>
        <p:spPr>
          <a:xfrm>
            <a:off x="929217" y="333375"/>
            <a:ext cx="2499764" cy="273050"/>
          </a:xfrm>
        </p:spPr>
        <p:txBody>
          <a:bodyPr/>
          <a:lstStyle/>
          <a:p>
            <a:r>
              <a:rPr lang="en-US" altLang="ko-KR" dirty="0"/>
              <a:t>Sep 2025</a:t>
            </a:r>
            <a:endParaRPr lang="en-GB" altLang="ko-KR" dirty="0"/>
          </a:p>
        </p:txBody>
      </p:sp>
    </p:spTree>
    <p:extLst>
      <p:ext uri="{BB962C8B-B14F-4D97-AF65-F5344CB8AC3E}">
        <p14:creationId xmlns:p14="http://schemas.microsoft.com/office/powerpoint/2010/main" val="164001484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Straw Poll 1 </a:t>
            </a:r>
            <a:endParaRPr lang="en-GB" dirty="0"/>
          </a:p>
        </p:txBody>
      </p:sp>
      <p:sp>
        <p:nvSpPr>
          <p:cNvPr id="5122" name="Rectangle 2"/>
          <p:cNvSpPr>
            <a:spLocks noGrp="1" noChangeArrowheads="1"/>
          </p:cNvSpPr>
          <p:nvPr>
            <p:ph idx="1"/>
          </p:nvPr>
        </p:nvSpPr>
        <p:spPr>
          <a:xfrm>
            <a:off x="914401" y="1750236"/>
            <a:ext cx="10361084" cy="4724400"/>
          </a:xfrm>
          <a:ln/>
        </p:spPr>
        <p:txBody>
          <a:bodyPr/>
          <a:lstStyle/>
          <a:p>
            <a:pPr marL="40005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2400" dirty="0"/>
              <a:t>Do you agree to add the following into the 11bn SFD ?</a:t>
            </a:r>
          </a:p>
          <a:p>
            <a:pPr marL="857250"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2000" dirty="0"/>
              <a:t>In a Co-RTWT negotiation, a MAPC responding AP may include additional information in its MAPC Negotiation Response frame to indicate the reason why a requested R-TWT schedule is rejected</a:t>
            </a:r>
          </a:p>
        </p:txBody>
      </p:sp>
      <p:sp>
        <p:nvSpPr>
          <p:cNvPr id="6" name="Slide Number Placeholder 5"/>
          <p:cNvSpPr>
            <a:spLocks noGrp="1"/>
          </p:cNvSpPr>
          <p:nvPr>
            <p:ph type="sldNum" idx="12"/>
          </p:nvPr>
        </p:nvSpPr>
        <p:spPr/>
        <p:txBody>
          <a:bodyPr/>
          <a:lstStyle/>
          <a:p>
            <a:r>
              <a:rPr lang="en-GB"/>
              <a:t>Slide </a:t>
            </a:r>
            <a:fld id="{B3165115-9078-433B-A278-1F5ED971F63A}" type="slidenum">
              <a:rPr lang="en-GB"/>
              <a:pPr/>
              <a:t>9</a:t>
            </a:fld>
            <a:endParaRPr lang="en-GB"/>
          </a:p>
        </p:txBody>
      </p:sp>
      <p:sp>
        <p:nvSpPr>
          <p:cNvPr id="5" name="Footer Placeholder 4"/>
          <p:cNvSpPr>
            <a:spLocks noGrp="1"/>
          </p:cNvSpPr>
          <p:nvPr>
            <p:ph type="ftr" idx="14"/>
          </p:nvPr>
        </p:nvSpPr>
        <p:spPr/>
        <p:txBody>
          <a:bodyPr/>
          <a:lstStyle/>
          <a:p>
            <a:r>
              <a:rPr lang="en-GB" altLang="ko-KR" dirty="0"/>
              <a:t>Hank Hyeonjun Sung (WILUS), et al.</a:t>
            </a:r>
          </a:p>
        </p:txBody>
      </p:sp>
      <p:sp>
        <p:nvSpPr>
          <p:cNvPr id="4" name="Date Placeholder 3"/>
          <p:cNvSpPr>
            <a:spLocks noGrp="1"/>
          </p:cNvSpPr>
          <p:nvPr>
            <p:ph type="dt" idx="15"/>
          </p:nvPr>
        </p:nvSpPr>
        <p:spPr/>
        <p:txBody>
          <a:bodyPr/>
          <a:lstStyle/>
          <a:p>
            <a:r>
              <a:rPr lang="en-US" altLang="ko-KR" dirty="0"/>
              <a:t>Sep 2025</a:t>
            </a:r>
            <a:endParaRPr lang="en-GB" altLang="ko-KR" dirty="0"/>
          </a:p>
        </p:txBody>
      </p:sp>
    </p:spTree>
    <p:extLst>
      <p:ext uri="{BB962C8B-B14F-4D97-AF65-F5344CB8AC3E}">
        <p14:creationId xmlns:p14="http://schemas.microsoft.com/office/powerpoint/2010/main" val="98416106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테마">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potx" id="{39B8279D-3729-4704-AB80-54F0A287AE33}" vid="{CABC245B-FFD7-4563-8595-2F43F99F393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DSO_Submission</Template>
  <TotalTime>45699</TotalTime>
  <Words>1311</Words>
  <Application>Microsoft Macintosh PowerPoint</Application>
  <PresentationFormat>Widescreen</PresentationFormat>
  <Paragraphs>156</Paragraphs>
  <Slides>10</Slides>
  <Notes>10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6" baseType="lpstr">
      <vt:lpstr>Arial Unicode MS</vt:lpstr>
      <vt:lpstr>Arial</vt:lpstr>
      <vt:lpstr>Times New Roman</vt:lpstr>
      <vt:lpstr>Wingdings</vt:lpstr>
      <vt:lpstr>Office 테마</vt:lpstr>
      <vt:lpstr>Document</vt:lpstr>
      <vt:lpstr>Considerations on Co-RTWT Negotiation Response</vt:lpstr>
      <vt:lpstr>Introduction</vt:lpstr>
      <vt:lpstr>Recap: 37.15.2.4.2 Co-RTWT negotiations [1]</vt:lpstr>
      <vt:lpstr>Problem Statements</vt:lpstr>
      <vt:lpstr>Problem Statements</vt:lpstr>
      <vt:lpstr>Proposed Solution</vt:lpstr>
      <vt:lpstr>Proposed Solution (cont’d)</vt:lpstr>
      <vt:lpstr>Summary</vt:lpstr>
      <vt:lpstr>Straw Poll 1 </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Hank</dc:creator>
  <cp:keywords/>
  <cp:lastModifiedBy>JuHyung SON</cp:lastModifiedBy>
  <cp:revision>199</cp:revision>
  <cp:lastPrinted>1601-01-01T00:00:00Z</cp:lastPrinted>
  <dcterms:created xsi:type="dcterms:W3CDTF">2024-07-02T07:38:20Z</dcterms:created>
  <dcterms:modified xsi:type="dcterms:W3CDTF">2025-09-10T15:32:27Z</dcterms:modified>
  <cp:category>Name, Affiliation</cp:category>
</cp:coreProperties>
</file>