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83" r:id="rId4"/>
    <p:sldId id="286" r:id="rId5"/>
    <p:sldId id="288" r:id="rId6"/>
    <p:sldId id="289" r:id="rId7"/>
    <p:sldId id="290" r:id="rId8"/>
    <p:sldId id="2601" r:id="rId9"/>
    <p:sldId id="258" r:id="rId10"/>
    <p:sldId id="2600" r:id="rId11"/>
    <p:sldId id="2602"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C7DA498-BDE0-E48B-CCBC-E2C0D1429AC0}" name="Cheng Chen" initials="CC" userId="S::cheng.chen@purelifi.com::679772d1-8411-4737-b945-3d32823d901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CEA470-2FCF-4CE9-A9FB-16628E7D4331}" v="1" dt="2025-07-28T09:50:34.781"/>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4660"/>
  </p:normalViewPr>
  <p:slideViewPr>
    <p:cSldViewPr>
      <p:cViewPr varScale="1">
        <p:scale>
          <a:sx n="80" d="100"/>
          <a:sy n="80" d="100"/>
        </p:scale>
        <p:origin x="710"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med Islim" userId="a7a05966-249a-4ae7-981e-23118e4d62f5" providerId="ADAL" clId="{9DCEA470-2FCF-4CE9-A9FB-16628E7D4331}"/>
    <pc:docChg chg="addSld delSld modSld modMainMaster">
      <pc:chgData name="Mohamed Islim" userId="a7a05966-249a-4ae7-981e-23118e4d62f5" providerId="ADAL" clId="{9DCEA470-2FCF-4CE9-A9FB-16628E7D4331}" dt="2025-07-28T09:52:25.874" v="21" actId="20577"/>
      <pc:docMkLst>
        <pc:docMk/>
      </pc:docMkLst>
      <pc:sldChg chg="modSp mod">
        <pc:chgData name="Mohamed Islim" userId="a7a05966-249a-4ae7-981e-23118e4d62f5" providerId="ADAL" clId="{9DCEA470-2FCF-4CE9-A9FB-16628E7D4331}" dt="2025-07-28T09:48:00.452" v="8" actId="1076"/>
        <pc:sldMkLst>
          <pc:docMk/>
          <pc:sldMk cId="0" sldId="256"/>
        </pc:sldMkLst>
        <pc:spChg chg="mod">
          <ac:chgData name="Mohamed Islim" userId="a7a05966-249a-4ae7-981e-23118e4d62f5" providerId="ADAL" clId="{9DCEA470-2FCF-4CE9-A9FB-16628E7D4331}" dt="2025-07-28T09:48:00.452" v="8" actId="1076"/>
          <ac:spMkLst>
            <pc:docMk/>
            <pc:sldMk cId="0" sldId="256"/>
            <ac:spMk id="3073" creationId="{00000000-0000-0000-0000-000000000000}"/>
          </ac:spMkLst>
        </pc:spChg>
        <pc:spChg chg="mod">
          <ac:chgData name="Mohamed Islim" userId="a7a05966-249a-4ae7-981e-23118e4d62f5" providerId="ADAL" clId="{9DCEA470-2FCF-4CE9-A9FB-16628E7D4331}" dt="2025-07-28T09:47:56.062" v="7" actId="20577"/>
          <ac:spMkLst>
            <pc:docMk/>
            <pc:sldMk cId="0" sldId="256"/>
            <ac:spMk id="3074" creationId="{00000000-0000-0000-0000-000000000000}"/>
          </ac:spMkLst>
        </pc:spChg>
      </pc:sldChg>
      <pc:sldChg chg="modSp new del mod">
        <pc:chgData name="Mohamed Islim" userId="a7a05966-249a-4ae7-981e-23118e4d62f5" providerId="ADAL" clId="{9DCEA470-2FCF-4CE9-A9FB-16628E7D4331}" dt="2025-07-28T09:48:35.142" v="18" actId="47"/>
        <pc:sldMkLst>
          <pc:docMk/>
          <pc:sldMk cId="457647632" sldId="2603"/>
        </pc:sldMkLst>
        <pc:spChg chg="mod">
          <ac:chgData name="Mohamed Islim" userId="a7a05966-249a-4ae7-981e-23118e4d62f5" providerId="ADAL" clId="{9DCEA470-2FCF-4CE9-A9FB-16628E7D4331}" dt="2025-07-28T09:48:21.094" v="17" actId="20577"/>
          <ac:spMkLst>
            <pc:docMk/>
            <pc:sldMk cId="457647632" sldId="2603"/>
            <ac:spMk id="2" creationId="{3C60C7CE-2349-21A4-C75F-370830E84592}"/>
          </ac:spMkLst>
        </pc:spChg>
      </pc:sldChg>
      <pc:sldMasterChg chg="modSp mod">
        <pc:chgData name="Mohamed Islim" userId="a7a05966-249a-4ae7-981e-23118e4d62f5" providerId="ADAL" clId="{9DCEA470-2FCF-4CE9-A9FB-16628E7D4331}" dt="2025-07-28T09:52:25.874" v="21" actId="20577"/>
        <pc:sldMasterMkLst>
          <pc:docMk/>
          <pc:sldMasterMk cId="0" sldId="2147483648"/>
        </pc:sldMasterMkLst>
        <pc:spChg chg="mod">
          <ac:chgData name="Mohamed Islim" userId="a7a05966-249a-4ae7-981e-23118e4d62f5" providerId="ADAL" clId="{9DCEA470-2FCF-4CE9-A9FB-16628E7D4331}" dt="2025-07-28T09:52:25.874" v="2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802.11-25/1360r0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Mohamed Islim,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802.11-25/1360r0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Mohamed Islim,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Jul 2025</a:t>
            </a:r>
          </a:p>
        </p:txBody>
      </p:sp>
      <p:sp>
        <p:nvSpPr>
          <p:cNvPr id="6" name="Rectangle 6"/>
          <p:cNvSpPr>
            <a:spLocks noGrp="1" noChangeArrowheads="1"/>
          </p:cNvSpPr>
          <p:nvPr>
            <p:ph type="ftr"/>
          </p:nvPr>
        </p:nvSpPr>
        <p:spPr>
          <a:ln/>
        </p:spPr>
        <p:txBody>
          <a:bodyPr/>
          <a:lstStyle/>
          <a:p>
            <a:r>
              <a:rPr lang="en-US"/>
              <a:t>Mohamed Islim,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C96AAA4E-2716-916B-A99B-3E495927979E}"/>
              </a:ext>
            </a:extLst>
          </p:cNvPr>
          <p:cNvSpPr>
            <a:spLocks noGrp="1"/>
          </p:cNvSpPr>
          <p:nvPr>
            <p:ph type="hdr"/>
          </p:nvPr>
        </p:nvSpPr>
        <p:spPr/>
        <p:txBody>
          <a:bodyPr/>
          <a:lstStyle/>
          <a:p>
            <a:r>
              <a:rPr lang="en-US"/>
              <a:t>doc.: IEEE 802.11-25/1360r0</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Jul 2025</a:t>
            </a:r>
          </a:p>
        </p:txBody>
      </p:sp>
      <p:sp>
        <p:nvSpPr>
          <p:cNvPr id="6" name="Rectangle 6"/>
          <p:cNvSpPr>
            <a:spLocks noGrp="1" noChangeArrowheads="1"/>
          </p:cNvSpPr>
          <p:nvPr>
            <p:ph type="ftr"/>
          </p:nvPr>
        </p:nvSpPr>
        <p:spPr>
          <a:ln/>
        </p:spPr>
        <p:txBody>
          <a:bodyPr/>
          <a:lstStyle/>
          <a:p>
            <a:r>
              <a:rPr lang="en-US"/>
              <a:t>Mohamed Islim,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1547E464-4481-4A52-FB37-0396DF3ABD40}"/>
              </a:ext>
            </a:extLst>
          </p:cNvPr>
          <p:cNvSpPr>
            <a:spLocks noGrp="1"/>
          </p:cNvSpPr>
          <p:nvPr>
            <p:ph type="hdr"/>
          </p:nvPr>
        </p:nvSpPr>
        <p:spPr/>
        <p:txBody>
          <a:bodyPr/>
          <a:lstStyle/>
          <a:p>
            <a:r>
              <a:rPr lang="en-US"/>
              <a:t>doc.: IEEE 802.11-25/1360r0</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802.11-25/1360r0</a:t>
            </a:r>
          </a:p>
        </p:txBody>
      </p:sp>
      <p:sp>
        <p:nvSpPr>
          <p:cNvPr id="5" name="日期占位符 4"/>
          <p:cNvSpPr>
            <a:spLocks noGrp="1"/>
          </p:cNvSpPr>
          <p:nvPr>
            <p:ph type="dt"/>
          </p:nvPr>
        </p:nvSpPr>
        <p:spPr/>
        <p:txBody>
          <a:bodyPr/>
          <a:lstStyle/>
          <a:p>
            <a:r>
              <a:rPr lang="en-US"/>
              <a:t>Jul 2025</a:t>
            </a:r>
          </a:p>
        </p:txBody>
      </p:sp>
      <p:sp>
        <p:nvSpPr>
          <p:cNvPr id="6" name="页脚占位符 5"/>
          <p:cNvSpPr>
            <a:spLocks noGrp="1"/>
          </p:cNvSpPr>
          <p:nvPr>
            <p:ph type="ftr"/>
          </p:nvPr>
        </p:nvSpPr>
        <p:spPr/>
        <p:txBody>
          <a:bodyPr/>
          <a:lstStyle/>
          <a:p>
            <a:r>
              <a:rPr lang="en-US"/>
              <a:t>Mohamed Islim, pureLiFi</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25761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802.11-25/1360r0</a:t>
            </a:r>
          </a:p>
        </p:txBody>
      </p:sp>
      <p:sp>
        <p:nvSpPr>
          <p:cNvPr id="5" name="日期占位符 4"/>
          <p:cNvSpPr>
            <a:spLocks noGrp="1"/>
          </p:cNvSpPr>
          <p:nvPr>
            <p:ph type="dt"/>
          </p:nvPr>
        </p:nvSpPr>
        <p:spPr/>
        <p:txBody>
          <a:bodyPr/>
          <a:lstStyle/>
          <a:p>
            <a:r>
              <a:rPr lang="en-US"/>
              <a:t>Jul 2025</a:t>
            </a:r>
          </a:p>
        </p:txBody>
      </p:sp>
      <p:sp>
        <p:nvSpPr>
          <p:cNvPr id="6" name="页脚占位符 5"/>
          <p:cNvSpPr>
            <a:spLocks noGrp="1"/>
          </p:cNvSpPr>
          <p:nvPr>
            <p:ph type="ftr"/>
          </p:nvPr>
        </p:nvSpPr>
        <p:spPr/>
        <p:txBody>
          <a:bodyPr/>
          <a:lstStyle/>
          <a:p>
            <a:r>
              <a:rPr lang="en-US"/>
              <a:t>Mohamed Islim, pureLiFi</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262620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802.11-25/1360r0</a:t>
            </a:r>
          </a:p>
        </p:txBody>
      </p:sp>
      <p:sp>
        <p:nvSpPr>
          <p:cNvPr id="5" name="日期占位符 4"/>
          <p:cNvSpPr>
            <a:spLocks noGrp="1"/>
          </p:cNvSpPr>
          <p:nvPr>
            <p:ph type="dt"/>
          </p:nvPr>
        </p:nvSpPr>
        <p:spPr/>
        <p:txBody>
          <a:bodyPr/>
          <a:lstStyle/>
          <a:p>
            <a:r>
              <a:rPr lang="en-US"/>
              <a:t>Jul 2025</a:t>
            </a:r>
          </a:p>
        </p:txBody>
      </p:sp>
      <p:sp>
        <p:nvSpPr>
          <p:cNvPr id="6" name="页脚占位符 5"/>
          <p:cNvSpPr>
            <a:spLocks noGrp="1"/>
          </p:cNvSpPr>
          <p:nvPr>
            <p:ph type="ftr"/>
          </p:nvPr>
        </p:nvSpPr>
        <p:spPr/>
        <p:txBody>
          <a:bodyPr/>
          <a:lstStyle/>
          <a:p>
            <a:r>
              <a:rPr lang="en-US"/>
              <a:t>Mohamed Islim, pureLiFi</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96053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US" dirty="0"/>
          </a:p>
        </p:txBody>
      </p:sp>
      <p:sp>
        <p:nvSpPr>
          <p:cNvPr id="5" name="Footer Placeholder 4"/>
          <p:cNvSpPr>
            <a:spLocks noGrp="1"/>
          </p:cNvSpPr>
          <p:nvPr>
            <p:ph type="ftr" idx="11"/>
          </p:nvPr>
        </p:nvSpPr>
        <p:spPr/>
        <p:txBody>
          <a:bodyPr/>
          <a:lstStyle>
            <a:lvl1pPr>
              <a:defRPr/>
            </a:lvl1pPr>
          </a:lstStyle>
          <a:p>
            <a:r>
              <a:rPr lang="en-GB"/>
              <a:t>Mohamed Islim,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Mohamed Islim,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Mohamed Islim,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Mohamed Islim,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Mohamed Islim,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Mohamed Islim,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Mohamed Islim,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Mohamed Islim,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ED19FD-2974-3D20-4264-1A52F0D27F99}"/>
              </a:ext>
            </a:extLst>
          </p:cNvPr>
          <p:cNvSpPr>
            <a:spLocks noGrp="1"/>
          </p:cNvSpPr>
          <p:nvPr>
            <p:ph type="dt" idx="10"/>
          </p:nvPr>
        </p:nvSpPr>
        <p:spPr/>
        <p:txBody>
          <a:bodyPr/>
          <a:lstStyle/>
          <a:p>
            <a:r>
              <a:rPr lang="en-US"/>
              <a:t>July 2025</a:t>
            </a:r>
            <a:endParaRPr lang="en-GB" dirty="0"/>
          </a:p>
        </p:txBody>
      </p:sp>
      <p:sp>
        <p:nvSpPr>
          <p:cNvPr id="8" name="Footer Placeholder 7">
            <a:extLst>
              <a:ext uri="{FF2B5EF4-FFF2-40B4-BE49-F238E27FC236}">
                <a16:creationId xmlns:a16="http://schemas.microsoft.com/office/drawing/2014/main" id="{A90D217B-06D9-F5F5-DB8B-5216871F8EB0}"/>
              </a:ext>
            </a:extLst>
          </p:cNvPr>
          <p:cNvSpPr>
            <a:spLocks noGrp="1"/>
          </p:cNvSpPr>
          <p:nvPr>
            <p:ph type="ftr" idx="11"/>
          </p:nvPr>
        </p:nvSpPr>
        <p:spPr/>
        <p:txBody>
          <a:bodyPr/>
          <a:lstStyle/>
          <a:p>
            <a:r>
              <a:rPr lang="en-GB"/>
              <a:t>Mohamed Islim, pureLiFi</a:t>
            </a:r>
            <a:endParaRPr lang="en-GB" dirty="0"/>
          </a:p>
        </p:txBody>
      </p:sp>
      <p:sp>
        <p:nvSpPr>
          <p:cNvPr id="9" name="Slide Number Placeholder 8">
            <a:extLst>
              <a:ext uri="{FF2B5EF4-FFF2-40B4-BE49-F238E27FC236}">
                <a16:creationId xmlns:a16="http://schemas.microsoft.com/office/drawing/2014/main" id="{42B117B1-8C9A-4374-025B-8B933A0934FD}"/>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
        <p:nvSpPr>
          <p:cNvPr id="10" name="Title 9">
            <a:extLst>
              <a:ext uri="{FF2B5EF4-FFF2-40B4-BE49-F238E27FC236}">
                <a16:creationId xmlns:a16="http://schemas.microsoft.com/office/drawing/2014/main" id="{358BACC5-3F07-8228-CBED-7317F56B7881}"/>
              </a:ext>
            </a:extLst>
          </p:cNvPr>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Mohamed Islim,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802.11-25/1360r0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eng.Chen@purelifi.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ohamed.Islim@purelifi.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vialite.com/resources/guides/choice-of-wavelength-for-rf-over-fiber-1310nm-vs-1550n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22356006.fs1.hubspotusercontent-na1.net/hubfs/22356006/Laser%20Components%20APD%20PLD%20Selection%20Guid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00358" y="690637"/>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 proposal for light communication with short-wave infrared spectrum</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2024-07-28</a:t>
            </a:r>
          </a:p>
        </p:txBody>
      </p:sp>
      <p:sp>
        <p:nvSpPr>
          <p:cNvPr id="7" name="Footer Placeholder 4"/>
          <p:cNvSpPr>
            <a:spLocks noGrp="1"/>
          </p:cNvSpPr>
          <p:nvPr>
            <p:ph type="ftr" idx="11"/>
          </p:nvPr>
        </p:nvSpPr>
        <p:spPr/>
        <p:txBody>
          <a:bodyPr/>
          <a:lstStyle/>
          <a:p>
            <a:r>
              <a:rPr lang="en-GB"/>
              <a:t>Mohamed Islim, pureLiFi</a:t>
            </a:r>
            <a:endParaRPr lang="en-GB" dirty="0"/>
          </a:p>
        </p:txBody>
      </p:sp>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5A436828-8510-84C5-2D2E-3F2015C09F10}"/>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3" name="Rectangle 2">
            <a:extLst>
              <a:ext uri="{FF2B5EF4-FFF2-40B4-BE49-F238E27FC236}">
                <a16:creationId xmlns:a16="http://schemas.microsoft.com/office/drawing/2014/main" id="{454B6546-F1E3-7ADF-33F1-4B87E4E03907}"/>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graphicFrame>
        <p:nvGraphicFramePr>
          <p:cNvPr id="5" name="Table 4">
            <a:extLst>
              <a:ext uri="{FF2B5EF4-FFF2-40B4-BE49-F238E27FC236}">
                <a16:creationId xmlns:a16="http://schemas.microsoft.com/office/drawing/2014/main" id="{0D7882EF-055C-97BD-9C20-7659B2165DED}"/>
              </a:ext>
            </a:extLst>
          </p:cNvPr>
          <p:cNvGraphicFramePr>
            <a:graphicFrameLocks noGrp="1"/>
          </p:cNvGraphicFramePr>
          <p:nvPr>
            <p:extLst>
              <p:ext uri="{D42A27DB-BD31-4B8C-83A1-F6EECF244321}">
                <p14:modId xmlns:p14="http://schemas.microsoft.com/office/powerpoint/2010/main" val="2689427002"/>
              </p:ext>
            </p:extLst>
          </p:nvPr>
        </p:nvGraphicFramePr>
        <p:xfrm>
          <a:off x="1109662" y="3490617"/>
          <a:ext cx="9972675" cy="1371600"/>
        </p:xfrm>
        <a:graphic>
          <a:graphicData uri="http://schemas.openxmlformats.org/drawingml/2006/table">
            <a:tbl>
              <a:tblPr>
                <a:tableStyleId>{616DA210-FB5B-4158-B5E0-FEB733F419BA}</a:tableStyleId>
              </a:tblPr>
              <a:tblGrid>
                <a:gridCol w="2011680">
                  <a:extLst>
                    <a:ext uri="{9D8B030D-6E8A-4147-A177-3AD203B41FA5}">
                      <a16:colId xmlns:a16="http://schemas.microsoft.com/office/drawing/2014/main" val="380956164"/>
                    </a:ext>
                  </a:extLst>
                </a:gridCol>
                <a:gridCol w="2011680">
                  <a:extLst>
                    <a:ext uri="{9D8B030D-6E8A-4147-A177-3AD203B41FA5}">
                      <a16:colId xmlns:a16="http://schemas.microsoft.com/office/drawing/2014/main" val="3826807578"/>
                    </a:ext>
                  </a:extLst>
                </a:gridCol>
                <a:gridCol w="2011680">
                  <a:extLst>
                    <a:ext uri="{9D8B030D-6E8A-4147-A177-3AD203B41FA5}">
                      <a16:colId xmlns:a16="http://schemas.microsoft.com/office/drawing/2014/main" val="71529113"/>
                    </a:ext>
                  </a:extLst>
                </a:gridCol>
                <a:gridCol w="1413510">
                  <a:extLst>
                    <a:ext uri="{9D8B030D-6E8A-4147-A177-3AD203B41FA5}">
                      <a16:colId xmlns:a16="http://schemas.microsoft.com/office/drawing/2014/main" val="1006521488"/>
                    </a:ext>
                  </a:extLst>
                </a:gridCol>
                <a:gridCol w="2524125">
                  <a:extLst>
                    <a:ext uri="{9D8B030D-6E8A-4147-A177-3AD203B41FA5}">
                      <a16:colId xmlns:a16="http://schemas.microsoft.com/office/drawing/2014/main" val="418568322"/>
                    </a:ext>
                  </a:extLst>
                </a:gridCol>
              </a:tblGrid>
              <a:tr h="342900">
                <a:tc>
                  <a:txBody>
                    <a:bodyPr/>
                    <a:lstStyle/>
                    <a:p>
                      <a:pPr marL="0" algn="l" defTabSz="914400" rtl="0" eaLnBrk="1" latinLnBrk="0" hangingPunct="1">
                        <a:buNone/>
                      </a:pPr>
                      <a:r>
                        <a:rPr lang="en-US" sz="2000" kern="1200" dirty="0">
                          <a:solidFill>
                            <a:schemeClr val="tx1"/>
                          </a:solidFill>
                          <a:effectLst/>
                          <a:latin typeface="+mn-lt"/>
                          <a:ea typeface="+mn-ea"/>
                          <a:cs typeface="+mn-cs"/>
                        </a:rPr>
                        <a:t>Name</a:t>
                      </a:r>
                      <a:endParaRPr lang="en-GB" sz="2000" kern="1200" dirty="0">
                        <a:solidFill>
                          <a:schemeClr val="tx1"/>
                        </a:solidFill>
                        <a:effectLst/>
                        <a:latin typeface="+mn-lt"/>
                        <a:ea typeface="+mn-ea"/>
                        <a:cs typeface="+mn-cs"/>
                      </a:endParaRPr>
                    </a:p>
                  </a:txBody>
                  <a:tcPr marL="68580" marR="68580" marT="0" marB="0"/>
                </a:tc>
                <a:tc>
                  <a:txBody>
                    <a:bodyPr/>
                    <a:lstStyle/>
                    <a:p>
                      <a:pPr>
                        <a:buNone/>
                      </a:pPr>
                      <a:r>
                        <a:rPr lang="en-US" sz="2000" dirty="0">
                          <a:effectLst/>
                        </a:rPr>
                        <a:t>Affiliations</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2000">
                          <a:effectLst/>
                        </a:rPr>
                        <a:t>Address</a:t>
                      </a:r>
                      <a:endParaRPr lang="en-GB"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2000">
                          <a:effectLst/>
                        </a:rPr>
                        <a:t>Phone</a:t>
                      </a:r>
                      <a:endParaRPr lang="en-GB"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2000">
                          <a:effectLst/>
                        </a:rPr>
                        <a:t>email</a:t>
                      </a:r>
                      <a:endParaRPr lang="en-GB"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2639620"/>
                  </a:ext>
                </a:extLst>
              </a:tr>
              <a:tr h="342900">
                <a:tc>
                  <a:txBody>
                    <a:bodyPr/>
                    <a:lstStyle/>
                    <a:p>
                      <a:pPr>
                        <a:buNone/>
                      </a:pPr>
                      <a:r>
                        <a:rPr lang="en-US" sz="1600" dirty="0">
                          <a:effectLst/>
                        </a:rPr>
                        <a:t>Cheng Chen</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pureLiFi</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 </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 </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500" u="sng" dirty="0">
                          <a:solidFill>
                            <a:schemeClr val="tx1"/>
                          </a:solidFill>
                          <a:effectLst/>
                          <a:hlinkClick r:id="rId3">
                            <a:extLst>
                              <a:ext uri="{A12FA001-AC4F-418D-AE19-62706E023703}">
                                <ahyp:hlinkClr xmlns:ahyp="http://schemas.microsoft.com/office/drawing/2018/hyperlinkcolor" val="tx"/>
                              </a:ext>
                            </a:extLst>
                          </a:hlinkClick>
                        </a:rPr>
                        <a:t>Cheng.Chen@purelifi.com</a:t>
                      </a:r>
                      <a:r>
                        <a:rPr lang="en-US" sz="15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92613234"/>
                  </a:ext>
                </a:extLst>
              </a:tr>
              <a:tr h="342900">
                <a:tc>
                  <a:txBody>
                    <a:bodyPr/>
                    <a:lstStyle/>
                    <a:p>
                      <a:pPr>
                        <a:buNone/>
                      </a:pPr>
                      <a:r>
                        <a:rPr lang="en-US" sz="1600" dirty="0">
                          <a:effectLst/>
                        </a:rPr>
                        <a:t>Mohamed Islim </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pureLiFi</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 </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 </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500" u="sng" dirty="0">
                          <a:solidFill>
                            <a:schemeClr val="tx1"/>
                          </a:solidFill>
                          <a:effectLst/>
                          <a:hlinkClick r:id="rId4">
                            <a:extLst>
                              <a:ext uri="{A12FA001-AC4F-418D-AE19-62706E023703}">
                                <ahyp:hlinkClr xmlns:ahyp="http://schemas.microsoft.com/office/drawing/2018/hyperlinkcolor" val="tx"/>
                              </a:ext>
                            </a:extLst>
                          </a:hlinkClick>
                        </a:rPr>
                        <a:t>Mohamed.Islim@purelifi.com</a:t>
                      </a:r>
                      <a:r>
                        <a:rPr lang="en-US" sz="15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19456123"/>
                  </a:ext>
                </a:extLst>
              </a:tr>
              <a:tr h="342900">
                <a:tc>
                  <a:txBody>
                    <a:bodyPr/>
                    <a:lstStyle/>
                    <a:p>
                      <a:pPr>
                        <a:buNone/>
                      </a:pPr>
                      <a:r>
                        <a:rPr lang="en-US" sz="1600" dirty="0">
                          <a:effectLst/>
                        </a:rPr>
                        <a:t>Mostafa Afgani</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err="1">
                          <a:effectLst/>
                        </a:rPr>
                        <a:t>pureLiFi</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 </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600" dirty="0">
                          <a:effectLst/>
                        </a:rPr>
                        <a:t> </a:t>
                      </a:r>
                      <a:endParaRPr lang="en-GB"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en-US" sz="1500" u="sng" dirty="0">
                          <a:solidFill>
                            <a:schemeClr val="tx1"/>
                          </a:solidFill>
                          <a:effectLst/>
                          <a:hlinkClick r:id="" action="ppaction://noaction">
                            <a:extLst>
                              <a:ext uri="{A12FA001-AC4F-418D-AE19-62706E023703}">
                                <ahyp:hlinkClr xmlns:ahyp="http://schemas.microsoft.com/office/drawing/2018/hyperlinkcolor" val="tx"/>
                              </a:ext>
                            </a:extLst>
                          </a:hlinkClick>
                        </a:rPr>
                        <a:t>Mostafa.Afgani@purelifi.com</a:t>
                      </a:r>
                      <a:r>
                        <a:rPr lang="en-US" sz="15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571986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9CD76C-5E89-8BD2-E8E6-9F0960E59112}"/>
              </a:ext>
            </a:extLst>
          </p:cNvPr>
          <p:cNvSpPr>
            <a:spLocks noGrp="1"/>
          </p:cNvSpPr>
          <p:nvPr>
            <p:ph type="title"/>
          </p:nvPr>
        </p:nvSpPr>
        <p:spPr/>
        <p:txBody>
          <a:bodyPr/>
          <a:lstStyle/>
          <a:p>
            <a:r>
              <a:rPr lang="en-US" dirty="0"/>
              <a:t>Summary</a:t>
            </a:r>
            <a:endParaRPr lang="en-GB" dirty="0"/>
          </a:p>
        </p:txBody>
      </p:sp>
      <p:sp>
        <p:nvSpPr>
          <p:cNvPr id="7" name="Content Placeholder 6">
            <a:extLst>
              <a:ext uri="{FF2B5EF4-FFF2-40B4-BE49-F238E27FC236}">
                <a16:creationId xmlns:a16="http://schemas.microsoft.com/office/drawing/2014/main" id="{AFA547BA-7792-4D87-EB1C-C6B576C65DD4}"/>
              </a:ext>
            </a:extLst>
          </p:cNvPr>
          <p:cNvSpPr>
            <a:spLocks noGrp="1"/>
          </p:cNvSpPr>
          <p:nvPr>
            <p:ph idx="1"/>
          </p:nvPr>
        </p:nvSpPr>
        <p:spPr>
          <a:xfrm>
            <a:off x="941155" y="1752694"/>
            <a:ext cx="10361084" cy="4113213"/>
          </a:xfrm>
        </p:spPr>
        <p:txBody>
          <a:bodyPr/>
          <a:lstStyle/>
          <a:p>
            <a:pPr>
              <a:buFont typeface="Arial" panose="020B0604020202020204" pitchFamily="34" charset="0"/>
              <a:buChar char="•"/>
            </a:pPr>
            <a:r>
              <a:rPr lang="en-GB" b="0" dirty="0"/>
              <a:t>LC with SWIR suffers less loss in atmospheric propagation.</a:t>
            </a:r>
          </a:p>
          <a:p>
            <a:pPr>
              <a:buFont typeface="Arial" panose="020B0604020202020204" pitchFamily="34" charset="0"/>
              <a:buChar char="•"/>
            </a:pPr>
            <a:r>
              <a:rPr lang="en-GB" b="0" dirty="0"/>
              <a:t>LC with SWIR can transmit with a higher optical power.</a:t>
            </a:r>
          </a:p>
          <a:p>
            <a:pPr>
              <a:buFont typeface="Arial" panose="020B0604020202020204" pitchFamily="34" charset="0"/>
              <a:buChar char="•"/>
            </a:pPr>
            <a:r>
              <a:rPr lang="en-GB" b="0" dirty="0"/>
              <a:t>LC with SWIR has improved detector sensitivity and thermal stability.</a:t>
            </a:r>
          </a:p>
          <a:p>
            <a:pPr>
              <a:buFont typeface="Arial" panose="020B0604020202020204" pitchFamily="34" charset="0"/>
              <a:buChar char="•"/>
            </a:pPr>
            <a:r>
              <a:rPr lang="en-GB" b="0" dirty="0"/>
              <a:t>LC with SWIR for defence application can achieve improved </a:t>
            </a:r>
            <a:r>
              <a:rPr lang="en-GB" altLang="zh-CN" b="0" dirty="0"/>
              <a:t>LPI/LPD and robustness against fog or haze weather conditions.</a:t>
            </a:r>
            <a:endParaRPr lang="en-GB" b="0" dirty="0"/>
          </a:p>
          <a:p>
            <a:pPr>
              <a:buFont typeface="Arial" panose="020B0604020202020204" pitchFamily="34" charset="0"/>
              <a:buChar char="•"/>
            </a:pPr>
            <a:endParaRPr lang="en-GB" b="0" dirty="0"/>
          </a:p>
        </p:txBody>
      </p:sp>
      <p:sp>
        <p:nvSpPr>
          <p:cNvPr id="5" name="Footer Placeholder 4">
            <a:extLst>
              <a:ext uri="{FF2B5EF4-FFF2-40B4-BE49-F238E27FC236}">
                <a16:creationId xmlns:a16="http://schemas.microsoft.com/office/drawing/2014/main" id="{6FDBCC7E-52BF-5AF7-BF6B-C2ECA318BB72}"/>
              </a:ext>
            </a:extLst>
          </p:cNvPr>
          <p:cNvSpPr>
            <a:spLocks noGrp="1"/>
          </p:cNvSpPr>
          <p:nvPr>
            <p:ph type="ftr" idx="14"/>
          </p:nvPr>
        </p:nvSpPr>
        <p:spPr/>
        <p:txBody>
          <a:bodyPr/>
          <a:lstStyle/>
          <a:p>
            <a:r>
              <a:rPr lang="en-GB"/>
              <a:t>Mohamed Islim, pureLiFi</a:t>
            </a:r>
          </a:p>
        </p:txBody>
      </p:sp>
      <p:sp>
        <p:nvSpPr>
          <p:cNvPr id="2" name="Slide Number Placeholder 1">
            <a:extLst>
              <a:ext uri="{FF2B5EF4-FFF2-40B4-BE49-F238E27FC236}">
                <a16:creationId xmlns:a16="http://schemas.microsoft.com/office/drawing/2014/main" id="{D3777AC0-804C-F3F7-EE37-B5D949E0A09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3" name="Rectangle 2">
            <a:extLst>
              <a:ext uri="{FF2B5EF4-FFF2-40B4-BE49-F238E27FC236}">
                <a16:creationId xmlns:a16="http://schemas.microsoft.com/office/drawing/2014/main" id="{35C4179D-5D42-49DE-18DE-D5E07D8CD0A5}"/>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4171053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5EBF5-AC0D-C621-B55A-7D64C02A4C42}"/>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DD5F441B-FFE4-01BD-FF0F-62DF58878902}"/>
              </a:ext>
            </a:extLst>
          </p:cNvPr>
          <p:cNvSpPr>
            <a:spLocks noGrp="1"/>
          </p:cNvSpPr>
          <p:nvPr>
            <p:ph type="title"/>
          </p:nvPr>
        </p:nvSpPr>
        <p:spPr>
          <a:xfrm>
            <a:off x="914401" y="685801"/>
            <a:ext cx="10361084" cy="476251"/>
          </a:xfrm>
        </p:spPr>
        <p:txBody>
          <a:bodyPr/>
          <a:lstStyle/>
          <a:p>
            <a:r>
              <a:rPr lang="en-GB" altLang="zh-CN" dirty="0"/>
              <a:t>References</a:t>
            </a:r>
            <a:endParaRPr lang="zh-CN" altLang="en-US" dirty="0"/>
          </a:p>
        </p:txBody>
      </p:sp>
      <p:sp>
        <p:nvSpPr>
          <p:cNvPr id="3" name="内容占位符 2">
            <a:extLst>
              <a:ext uri="{FF2B5EF4-FFF2-40B4-BE49-F238E27FC236}">
                <a16:creationId xmlns:a16="http://schemas.microsoft.com/office/drawing/2014/main" id="{1310076B-5AC0-1537-55B7-0CE211F205B8}"/>
              </a:ext>
            </a:extLst>
          </p:cNvPr>
          <p:cNvSpPr>
            <a:spLocks noGrp="1"/>
          </p:cNvSpPr>
          <p:nvPr>
            <p:ph idx="1"/>
          </p:nvPr>
        </p:nvSpPr>
        <p:spPr>
          <a:xfrm>
            <a:off x="623392" y="1412776"/>
            <a:ext cx="11161240" cy="4824536"/>
          </a:xfrm>
        </p:spPr>
        <p:txBody>
          <a:bodyPr>
            <a:normAutofit fontScale="55000" lnSpcReduction="20000"/>
          </a:bodyPr>
          <a:lstStyle/>
          <a:p>
            <a:pPr marL="0" indent="0">
              <a:buNone/>
            </a:pPr>
            <a:r>
              <a:rPr lang="en-GB" altLang="zh-CN" sz="2500" b="0" dirty="0"/>
              <a:t>[1] slide 3, image from Choice of Wavelength for RF over Fibre – 1310nm vs 1550nm URL: </a:t>
            </a:r>
            <a:r>
              <a:rPr lang="en-GB" altLang="zh-CN" sz="2500" b="0" dirty="0">
                <a:hlinkClick r:id="rId3"/>
              </a:rPr>
              <a:t>https://www.vialite.com/resources/guides/choice-of-wavelength-for-rf-over-fiber-1310nm-vs-1550nm/</a:t>
            </a:r>
            <a:endParaRPr lang="en-GB" altLang="zh-CN" sz="2500" b="0" dirty="0"/>
          </a:p>
          <a:p>
            <a:pPr marL="0" indent="0">
              <a:buNone/>
            </a:pPr>
            <a:r>
              <a:rPr lang="en-GB" altLang="zh-CN" sz="2500" b="0" dirty="0"/>
              <a:t>[2]  slide 4, left image from Carrasco-Casado, Alberto, Verónica Fernández, and Natalia Denisenko. "Free-space quantum key distribution." Optical Wireless Communications: An Emerging Technology (2016): 589-607.</a:t>
            </a:r>
          </a:p>
          <a:p>
            <a:pPr marL="0" indent="0"/>
            <a:r>
              <a:rPr lang="en-GB" altLang="zh-CN" sz="2500" b="0" dirty="0"/>
              <a:t>[3]  slide 4, right image from M. Bozzetti, G. de Candia, M. Gallo, O. Losito, L. Mescia and F. </a:t>
            </a:r>
            <a:r>
              <a:rPr lang="en-GB" altLang="zh-CN" sz="2500" b="0" dirty="0" err="1"/>
              <a:t>Prudenzano</a:t>
            </a:r>
            <a:r>
              <a:rPr lang="en-GB" altLang="zh-CN" sz="2500" b="0" dirty="0"/>
              <a:t>, "Analysis and design of a solar rectenna," 2010 IEEE International Symposium on Industrial Electronics, Bari, Italy, 2010, pp. 2001-2004, </a:t>
            </a:r>
            <a:r>
              <a:rPr lang="en-GB" altLang="zh-CN" sz="2500" b="0" dirty="0" err="1"/>
              <a:t>doi</a:t>
            </a:r>
            <a:r>
              <a:rPr lang="en-GB" altLang="zh-CN" sz="2500" b="0" dirty="0"/>
              <a:t>: 10.1109/ISIE.2010.5637486.</a:t>
            </a:r>
          </a:p>
          <a:p>
            <a:pPr marL="0" indent="0"/>
            <a:r>
              <a:rPr lang="en-GB" altLang="zh-CN" sz="2500" b="0" dirty="0"/>
              <a:t>[4] slide 5, top image from M. Dehghani Soltani et al., "Safety Analysis for Laser-Based Optical Wireless Communications: A Tutorial," in Proceedings of the IEEE, vol. 110, no. 8, pp. 1045-1072, Aug. 2022, </a:t>
            </a:r>
            <a:r>
              <a:rPr lang="en-GB" altLang="zh-CN" sz="2500" b="0" dirty="0" err="1"/>
              <a:t>doi</a:t>
            </a:r>
            <a:r>
              <a:rPr lang="en-GB" altLang="zh-CN" sz="2500" b="0" dirty="0"/>
              <a:t>: 10.1109/JPROC.2022.3181968.</a:t>
            </a:r>
          </a:p>
          <a:p>
            <a:pPr marL="0" indent="0"/>
            <a:r>
              <a:rPr lang="en-GB" altLang="zh-CN" sz="2500" b="0" dirty="0"/>
              <a:t>[5] slide 6, image from </a:t>
            </a:r>
            <a:r>
              <a:rPr lang="en-GB" altLang="zh-CN" sz="2500" b="0" dirty="0" err="1"/>
              <a:t>Zvanovec</a:t>
            </a:r>
            <a:r>
              <a:rPr lang="en-GB" altLang="zh-CN" sz="2500" b="0" dirty="0"/>
              <a:t>, Stanislav, et al. "Visible light communications towards 5G." </a:t>
            </a:r>
            <a:r>
              <a:rPr lang="en-GB" altLang="zh-CN" sz="2500" b="0" dirty="0" err="1"/>
              <a:t>Radioengineering</a:t>
            </a:r>
            <a:r>
              <a:rPr lang="en-GB" altLang="zh-CN" sz="2500" b="0" dirty="0"/>
              <a:t> (2015).</a:t>
            </a:r>
          </a:p>
          <a:p>
            <a:pPr marL="0" indent="0"/>
            <a:r>
              <a:rPr lang="en-GB" altLang="zh-CN" sz="2500" b="0" dirty="0"/>
              <a:t>[6] Al-</a:t>
            </a:r>
            <a:r>
              <a:rPr lang="en-GB" altLang="zh-CN" sz="2500" b="0" dirty="0" err="1"/>
              <a:t>Janabi</a:t>
            </a:r>
            <a:r>
              <a:rPr lang="en-GB" altLang="zh-CN" sz="2500" b="0" dirty="0"/>
              <a:t>, Samaher, Ihab Al-</a:t>
            </a:r>
            <a:r>
              <a:rPr lang="en-GB" altLang="zh-CN" sz="2500" b="0" dirty="0" err="1"/>
              <a:t>Janabi</a:t>
            </a:r>
            <a:r>
              <a:rPr lang="en-GB" altLang="zh-CN" sz="2500" b="0" dirty="0"/>
              <a:t>, and Noora Al-</a:t>
            </a:r>
            <a:r>
              <a:rPr lang="en-GB" altLang="zh-CN" sz="2500" b="0" dirty="0" err="1"/>
              <a:t>Janabi</a:t>
            </a:r>
            <a:r>
              <a:rPr lang="en-GB" altLang="zh-CN" sz="2500" b="0" dirty="0"/>
              <a:t>. "Analysis the structural, electronic and effect of light on PIN photodiode achievement through SILVACO software: a case study." Data Science for Genomics. Academic Press, 2023. 165-178.</a:t>
            </a:r>
          </a:p>
          <a:p>
            <a:pPr marL="0" indent="0"/>
            <a:r>
              <a:rPr lang="en-GB" altLang="zh-CN" sz="2500" b="0" dirty="0"/>
              <a:t>[7] Huang, Jack Jia-Sheng, et al. "Temperature dependence study of mesa‐type </a:t>
            </a:r>
            <a:r>
              <a:rPr lang="en-GB" altLang="zh-CN" sz="2500" b="0" dirty="0" err="1"/>
              <a:t>InGaAs</a:t>
            </a:r>
            <a:r>
              <a:rPr lang="en-GB" altLang="zh-CN" sz="2500" b="0" dirty="0"/>
              <a:t>/InAlAs avalanche photodiode characteristics." Advances in </a:t>
            </a:r>
            <a:r>
              <a:rPr lang="en-GB" altLang="zh-CN" sz="2500" b="0" dirty="0" err="1"/>
              <a:t>OptoElectronics</a:t>
            </a:r>
            <a:r>
              <a:rPr lang="en-GB" altLang="zh-CN" sz="2500" b="0" dirty="0"/>
              <a:t> 2017.1 (2017): 2084621.</a:t>
            </a:r>
          </a:p>
          <a:p>
            <a:pPr marL="0" indent="0"/>
            <a:r>
              <a:rPr lang="en-GB" altLang="zh-CN" sz="2500" b="0" dirty="0"/>
              <a:t>[8] ‘Choosing the Right APD Material for Laser Range Finding’, Laser Components, URL: </a:t>
            </a:r>
            <a:r>
              <a:rPr lang="en-GB" altLang="zh-CN" sz="2500" b="0" dirty="0">
                <a:hlinkClick r:id="rId4"/>
              </a:rPr>
              <a:t>https://22356006.fs1.hubspotusercontent-na1.net/hubfs/22356006/Laser%20Components%20APD%20PLD%20Selection%20Guide.pdf</a:t>
            </a:r>
            <a:endParaRPr lang="en-GB" altLang="zh-CN" sz="2500" b="0" dirty="0"/>
          </a:p>
          <a:p>
            <a:pPr marL="0" indent="0"/>
            <a:r>
              <a:rPr lang="en-GB" altLang="zh-CN" sz="2500" b="0" dirty="0"/>
              <a:t>[9] slide 8, images from Chrzanowski, Krzysztof. "Review of night vision technology." Opto-electronics review 21.2 (2013): 153-181.</a:t>
            </a:r>
          </a:p>
          <a:p>
            <a:pPr marL="0" indent="0"/>
            <a:r>
              <a:rPr lang="en-GB" altLang="zh-CN" sz="2500" b="0" dirty="0"/>
              <a:t>[10] A. Grimes, B. Zhu, C. Jin and J. W. Nicholson, "10 Gbps Transmission from a High Power EDFA for Free Space Communications," 2024 IEEE Photonics Society Summer Topicals Meeting Series (SUM), Bridgetown, Barbados, 2024, pp. 1-4.</a:t>
            </a:r>
          </a:p>
          <a:p>
            <a:pPr marL="0" indent="0">
              <a:buNone/>
            </a:pPr>
            <a:r>
              <a:rPr lang="en-GB" altLang="zh-CN" sz="2500" b="0" dirty="0"/>
              <a:t>[11] Ijaz, Muhammad &amp; Rajbhandari, Sujan &amp; Le Minh, Hoa &amp; Perez, Joaquin &amp; Gholami, Asghar. (2012). Comparison of 830 nm and 1550 nm based Free Space Optical Communications link under Controlled Fog Conditions. 10.1109/CSNDSP.2012.6292739.</a:t>
            </a:r>
          </a:p>
          <a:p>
            <a:pPr marL="0" indent="0">
              <a:buNone/>
            </a:pPr>
            <a:r>
              <a:rPr lang="en-GB" altLang="zh-CN" sz="2500" b="0" dirty="0"/>
              <a:t>[12] Amr S. El-Wakeel, Nazmi A. Mohammed, and Moustafa H. Aly, "Free space optical communications system performance under atmospheric scattering and turbulence for 850 and 1550  nm operation," Appl. Opt. 55, 7276-7286 (2016)</a:t>
            </a:r>
          </a:p>
          <a:p>
            <a:pPr marL="0" indent="0"/>
            <a:endParaRPr lang="en-GB" altLang="zh-CN" b="0" dirty="0"/>
          </a:p>
          <a:p>
            <a:pPr marL="0" indent="0"/>
            <a:endParaRPr lang="en-GB" altLang="zh-CN" b="0" dirty="0"/>
          </a:p>
          <a:p>
            <a:pPr marL="0" indent="0"/>
            <a:endParaRPr lang="en-GB" altLang="zh-CN" b="0" dirty="0"/>
          </a:p>
          <a:p>
            <a:pPr marL="0" indent="0"/>
            <a:endParaRPr lang="en-GB" altLang="zh-CN" b="0" dirty="0"/>
          </a:p>
          <a:p>
            <a:pPr marL="0" indent="0"/>
            <a:endParaRPr lang="zh-CN" altLang="en-US" b="0" dirty="0"/>
          </a:p>
        </p:txBody>
      </p:sp>
      <p:sp>
        <p:nvSpPr>
          <p:cNvPr id="6" name="Footer Placeholder 5">
            <a:extLst>
              <a:ext uri="{FF2B5EF4-FFF2-40B4-BE49-F238E27FC236}">
                <a16:creationId xmlns:a16="http://schemas.microsoft.com/office/drawing/2014/main" id="{F8B69D42-134B-48FD-C944-41D2B2F0CA7B}"/>
              </a:ext>
            </a:extLst>
          </p:cNvPr>
          <p:cNvSpPr>
            <a:spLocks noGrp="1"/>
          </p:cNvSpPr>
          <p:nvPr>
            <p:ph type="ftr" idx="14"/>
          </p:nvPr>
        </p:nvSpPr>
        <p:spPr/>
        <p:txBody>
          <a:bodyPr/>
          <a:lstStyle/>
          <a:p>
            <a:r>
              <a:rPr lang="en-GB"/>
              <a:t>Mohamed Islim, pureLiFi</a:t>
            </a:r>
            <a:endParaRPr lang="en-GB" dirty="0"/>
          </a:p>
        </p:txBody>
      </p:sp>
      <p:sp>
        <p:nvSpPr>
          <p:cNvPr id="7" name="Rectangle 2">
            <a:extLst>
              <a:ext uri="{FF2B5EF4-FFF2-40B4-BE49-F238E27FC236}">
                <a16:creationId xmlns:a16="http://schemas.microsoft.com/office/drawing/2014/main" id="{6CCFFFA6-0896-3AC4-1F0B-D880675C5D52}"/>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
        <p:nvSpPr>
          <p:cNvPr id="8" name="Slide Number Placeholder 5">
            <a:extLst>
              <a:ext uri="{FF2B5EF4-FFF2-40B4-BE49-F238E27FC236}">
                <a16:creationId xmlns:a16="http://schemas.microsoft.com/office/drawing/2014/main" id="{D13CA671-CBE6-D0EA-BF71-B8E91CE5F4EA}"/>
              </a:ext>
            </a:extLst>
          </p:cNvPr>
          <p:cNvSpPr>
            <a:spLocks noGrp="1"/>
          </p:cNvSpPr>
          <p:nvPr>
            <p:ph type="sldNum" idx="12"/>
          </p:nvPr>
        </p:nvSpPr>
        <p:spPr>
          <a:xfrm>
            <a:off x="5793318" y="6475414"/>
            <a:ext cx="704849" cy="363537"/>
          </a:xfrm>
        </p:spPr>
        <p:txBody>
          <a:bodyPr/>
          <a:lstStyle/>
          <a:p>
            <a:r>
              <a:rPr lang="en-GB" dirty="0"/>
              <a:t>Slide </a:t>
            </a:r>
            <a:fld id="{1CD163DD-D5E7-41DA-95F2-71530C24F8C3}" type="slidenum">
              <a:rPr lang="en-GB" smtClean="0"/>
              <a:pPr/>
              <a:t>11</a:t>
            </a:fld>
            <a:endParaRPr lang="en-GB" dirty="0"/>
          </a:p>
        </p:txBody>
      </p:sp>
    </p:spTree>
    <p:extLst>
      <p:ext uri="{BB962C8B-B14F-4D97-AF65-F5344CB8AC3E}">
        <p14:creationId xmlns:p14="http://schemas.microsoft.com/office/powerpoint/2010/main" val="1295320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5" name="Footer Placeholder 4"/>
          <p:cNvSpPr>
            <a:spLocks noGrp="1"/>
          </p:cNvSpPr>
          <p:nvPr>
            <p:ph type="ftr" idx="14"/>
          </p:nvPr>
        </p:nvSpPr>
        <p:spPr/>
        <p:txBody>
          <a:bodyPr/>
          <a:lstStyle/>
          <a:p>
            <a:r>
              <a:rPr lang="en-GB"/>
              <a:t>Mohamed Islim, pureLiFi</a:t>
            </a:r>
            <a:endParaRPr lang="en-GB" dirty="0"/>
          </a:p>
        </p:txBody>
      </p:sp>
      <p:sp>
        <p:nvSpPr>
          <p:cNvPr id="2" name="Slide Number Placeholder 1">
            <a:extLst>
              <a:ext uri="{FF2B5EF4-FFF2-40B4-BE49-F238E27FC236}">
                <a16:creationId xmlns:a16="http://schemas.microsoft.com/office/drawing/2014/main" id="{E0445868-DCFF-C75F-4CEB-B2C3561D0EC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Rectangle 2">
            <a:extLst>
              <a:ext uri="{FF2B5EF4-FFF2-40B4-BE49-F238E27FC236}">
                <a16:creationId xmlns:a16="http://schemas.microsoft.com/office/drawing/2014/main" id="{B904C7E2-8E41-3B24-8DC8-2EED5F64D2A9}"/>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
        <p:nvSpPr>
          <p:cNvPr id="3" name="Rectangle 2">
            <a:extLst>
              <a:ext uri="{FF2B5EF4-FFF2-40B4-BE49-F238E27FC236}">
                <a16:creationId xmlns:a16="http://schemas.microsoft.com/office/drawing/2014/main" id="{B8D952BD-92B5-B876-D070-D223290D2BD0}"/>
              </a:ext>
            </a:extLst>
          </p:cNvPr>
          <p:cNvSpPr>
            <a:spLocks noGrp="1" noChangeArrowheads="1"/>
          </p:cNvSpPr>
          <p:nvPr/>
        </p:nvSpPr>
        <p:spPr bwMode="auto">
          <a:xfrm>
            <a:off x="893217" y="1628800"/>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presentation provides a rational behind the support of light communication (LC) with short-wave infrared (SWIR) wavelength spectrum between 1200nm and 1600nm in TG802.11br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 name="图片 7" descr="图片包含 图示&#10;&#10;AI 生成的内容可能不正确。">
            <a:extLst>
              <a:ext uri="{FF2B5EF4-FFF2-40B4-BE49-F238E27FC236}">
                <a16:creationId xmlns:a16="http://schemas.microsoft.com/office/drawing/2014/main" id="{A9A1922C-C913-5B7B-5CB7-D16E132A12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084" y="1455449"/>
            <a:ext cx="4713397" cy="4511195"/>
          </a:xfrm>
          <a:prstGeom prst="rect">
            <a:avLst/>
          </a:prstGeom>
        </p:spPr>
      </p:pic>
      <p:sp>
        <p:nvSpPr>
          <p:cNvPr id="2" name="标题 1">
            <a:extLst>
              <a:ext uri="{FF2B5EF4-FFF2-40B4-BE49-F238E27FC236}">
                <a16:creationId xmlns:a16="http://schemas.microsoft.com/office/drawing/2014/main" id="{2653109F-F3BA-EFD2-0499-7CDF20D126CF}"/>
              </a:ext>
            </a:extLst>
          </p:cNvPr>
          <p:cNvSpPr>
            <a:spLocks noGrp="1"/>
          </p:cNvSpPr>
          <p:nvPr>
            <p:ph type="title"/>
          </p:nvPr>
        </p:nvSpPr>
        <p:spPr>
          <a:xfrm>
            <a:off x="1137701" y="706824"/>
            <a:ext cx="10515600" cy="748625"/>
          </a:xfrm>
        </p:spPr>
        <p:txBody>
          <a:bodyPr/>
          <a:lstStyle/>
          <a:p>
            <a:r>
              <a:rPr lang="en-GB" altLang="zh-CN" dirty="0"/>
              <a:t>Why 1310nm and 1550nm OFEs?</a:t>
            </a:r>
            <a:endParaRPr lang="zh-CN" altLang="en-US" dirty="0"/>
          </a:p>
        </p:txBody>
      </p:sp>
      <p:sp>
        <p:nvSpPr>
          <p:cNvPr id="3" name="内容占位符 2">
            <a:extLst>
              <a:ext uri="{FF2B5EF4-FFF2-40B4-BE49-F238E27FC236}">
                <a16:creationId xmlns:a16="http://schemas.microsoft.com/office/drawing/2014/main" id="{98EE32B4-3B22-1FA6-248E-38E96E8B4BD0}"/>
              </a:ext>
            </a:extLst>
          </p:cNvPr>
          <p:cNvSpPr>
            <a:spLocks noGrp="1"/>
          </p:cNvSpPr>
          <p:nvPr>
            <p:ph sz="half" idx="1"/>
          </p:nvPr>
        </p:nvSpPr>
        <p:spPr>
          <a:xfrm>
            <a:off x="767408" y="2036055"/>
            <a:ext cx="5533721" cy="3211348"/>
          </a:xfrm>
        </p:spPr>
        <p:txBody>
          <a:bodyPr>
            <a:normAutofit/>
          </a:bodyPr>
          <a:lstStyle/>
          <a:p>
            <a:pPr>
              <a:buFont typeface="Arial" panose="020B0604020202020204" pitchFamily="34" charset="0"/>
              <a:buChar char="•"/>
            </a:pPr>
            <a:r>
              <a:rPr lang="en-GB" altLang="zh-CN" sz="2000" b="0" dirty="0">
                <a:cs typeface="Arial" panose="020B0604020202020204" pitchFamily="34" charset="0"/>
              </a:rPr>
              <a:t>In optical fibre communications, choice of wavelength determines attenuations due to scattering and absorption by fibre glass.</a:t>
            </a:r>
          </a:p>
          <a:p>
            <a:pPr>
              <a:buFont typeface="Arial" panose="020B0604020202020204" pitchFamily="34" charset="0"/>
              <a:buChar char="•"/>
            </a:pPr>
            <a:r>
              <a:rPr lang="en-GB" altLang="zh-CN" sz="2000" b="0" dirty="0">
                <a:cs typeface="Arial" panose="020B0604020202020204" pitchFamily="34" charset="0"/>
              </a:rPr>
              <a:t>Lower attenuation means the longer maximum optical fibre communication range.</a:t>
            </a:r>
          </a:p>
          <a:p>
            <a:pPr>
              <a:buFont typeface="Arial" panose="020B0604020202020204" pitchFamily="34" charset="0"/>
              <a:buChar char="•"/>
            </a:pPr>
            <a:r>
              <a:rPr lang="en-GB" altLang="zh-CN" sz="2000" b="0" dirty="0">
                <a:cs typeface="Arial" panose="020B0604020202020204" pitchFamily="34" charset="0"/>
              </a:rPr>
              <a:t>1550nm exhibits the global lowest attenuation in the near-infrared region</a:t>
            </a:r>
          </a:p>
          <a:p>
            <a:pPr>
              <a:buFont typeface="Arial" panose="020B0604020202020204" pitchFamily="34" charset="0"/>
              <a:buChar char="•"/>
            </a:pPr>
            <a:r>
              <a:rPr lang="en-GB" altLang="zh-CN" sz="2000" b="0" dirty="0">
                <a:cs typeface="Arial" panose="020B0604020202020204" pitchFamily="34" charset="0"/>
              </a:rPr>
              <a:t>1310nm exhibits the second lowest attenuation but with cheaper device costs.</a:t>
            </a:r>
          </a:p>
          <a:p>
            <a:pPr marL="285750" indent="-285750">
              <a:buFont typeface="Arial" panose="020B0604020202020204" pitchFamily="34" charset="0"/>
              <a:buChar char="•"/>
            </a:pPr>
            <a:endParaRPr lang="en-GB" altLang="zh-CN" sz="1600" b="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415A9B2-0924-08FB-364F-58A537EEF943}"/>
              </a:ext>
            </a:extLst>
          </p:cNvPr>
          <p:cNvSpPr>
            <a:spLocks noGrp="1"/>
          </p:cNvSpPr>
          <p:nvPr>
            <p:ph type="ftr" idx="11"/>
          </p:nvPr>
        </p:nvSpPr>
        <p:spPr/>
        <p:txBody>
          <a:bodyPr/>
          <a:lstStyle/>
          <a:p>
            <a:r>
              <a:rPr lang="en-GB"/>
              <a:t>Mohamed Islim, pureLiFi</a:t>
            </a:r>
          </a:p>
        </p:txBody>
      </p:sp>
      <p:sp>
        <p:nvSpPr>
          <p:cNvPr id="6" name="Slide Number Placeholder 5">
            <a:extLst>
              <a:ext uri="{FF2B5EF4-FFF2-40B4-BE49-F238E27FC236}">
                <a16:creationId xmlns:a16="http://schemas.microsoft.com/office/drawing/2014/main" id="{A8929DCD-BBE6-3172-A282-F922E2CD0AC7}"/>
              </a:ext>
            </a:extLst>
          </p:cNvPr>
          <p:cNvSpPr>
            <a:spLocks noGrp="1"/>
          </p:cNvSpPr>
          <p:nvPr>
            <p:ph type="sldNum" idx="12"/>
          </p:nvPr>
        </p:nvSpPr>
        <p:spPr/>
        <p:txBody>
          <a:bodyPr/>
          <a:lstStyle/>
          <a:p>
            <a:r>
              <a:rPr lang="en-GB"/>
              <a:t>Slide </a:t>
            </a:r>
            <a:fld id="{1CD163DD-D5E7-41DA-95F2-71530C24F8C3}" type="slidenum">
              <a:rPr lang="en-GB" smtClean="0"/>
              <a:pPr/>
              <a:t>3</a:t>
            </a:fld>
            <a:endParaRPr lang="en-GB"/>
          </a:p>
        </p:txBody>
      </p:sp>
      <p:sp>
        <p:nvSpPr>
          <p:cNvPr id="7" name="Rectangle 2">
            <a:extLst>
              <a:ext uri="{FF2B5EF4-FFF2-40B4-BE49-F238E27FC236}">
                <a16:creationId xmlns:a16="http://schemas.microsoft.com/office/drawing/2014/main" id="{4FDA3AE5-DFD1-77D4-287A-EA3ABE2D197B}"/>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Tree>
    <p:extLst>
      <p:ext uri="{BB962C8B-B14F-4D97-AF65-F5344CB8AC3E}">
        <p14:creationId xmlns:p14="http://schemas.microsoft.com/office/powerpoint/2010/main" val="6936271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0EB80-37D5-5558-D49F-F39C13ACCAC3}"/>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B1F0BB45-B0E8-3FA7-36CF-F89889E3589A}"/>
              </a:ext>
            </a:extLst>
          </p:cNvPr>
          <p:cNvSpPr>
            <a:spLocks noGrp="1"/>
          </p:cNvSpPr>
          <p:nvPr>
            <p:ph type="title"/>
          </p:nvPr>
        </p:nvSpPr>
        <p:spPr>
          <a:xfrm>
            <a:off x="838200" y="542507"/>
            <a:ext cx="11127430" cy="748625"/>
          </a:xfrm>
        </p:spPr>
        <p:txBody>
          <a:bodyPr>
            <a:normAutofit/>
          </a:bodyPr>
          <a:lstStyle/>
          <a:p>
            <a:r>
              <a:rPr lang="en-GB" altLang="zh-CN" dirty="0"/>
              <a:t>Better propagation characteristics in free-space</a:t>
            </a:r>
            <a:endParaRPr lang="zh-CN" altLang="en-US" dirty="0"/>
          </a:p>
        </p:txBody>
      </p:sp>
      <p:sp>
        <p:nvSpPr>
          <p:cNvPr id="3" name="内容占位符 2">
            <a:extLst>
              <a:ext uri="{FF2B5EF4-FFF2-40B4-BE49-F238E27FC236}">
                <a16:creationId xmlns:a16="http://schemas.microsoft.com/office/drawing/2014/main" id="{2E702583-46BB-62B7-E88E-2F5363B0F31C}"/>
              </a:ext>
            </a:extLst>
          </p:cNvPr>
          <p:cNvSpPr>
            <a:spLocks noGrp="1"/>
          </p:cNvSpPr>
          <p:nvPr>
            <p:ph sz="half" idx="1"/>
          </p:nvPr>
        </p:nvSpPr>
        <p:spPr>
          <a:xfrm>
            <a:off x="273819" y="4876304"/>
            <a:ext cx="11438805" cy="1790130"/>
          </a:xfrm>
        </p:spPr>
        <p:txBody>
          <a:bodyPr>
            <a:normAutofit/>
          </a:bodyPr>
          <a:lstStyle/>
          <a:p>
            <a:pPr>
              <a:buFont typeface="Arial" panose="020B0604020202020204" pitchFamily="34" charset="0"/>
              <a:buChar char="•"/>
            </a:pPr>
            <a:r>
              <a:rPr lang="en-GB" altLang="zh-CN" sz="2000" b="0" dirty="0">
                <a:cs typeface="Arial" panose="020B0604020202020204" pitchFamily="34" charset="0"/>
              </a:rPr>
              <a:t>1310nm and 1550nm infrared light have higher transmittance in free-space.</a:t>
            </a:r>
          </a:p>
          <a:p>
            <a:pPr>
              <a:buFont typeface="Arial" panose="020B0604020202020204" pitchFamily="34" charset="0"/>
              <a:buChar char="•"/>
            </a:pPr>
            <a:r>
              <a:rPr lang="en-GB" altLang="zh-CN" sz="2000" b="0" dirty="0">
                <a:cs typeface="Arial" panose="020B0604020202020204" pitchFamily="34" charset="0"/>
              </a:rPr>
              <a:t>The solar spectral irradiance in 1200nm - 1600nm is lower, which leads to less background noise.</a:t>
            </a:r>
          </a:p>
          <a:p>
            <a:pPr>
              <a:buFont typeface="Arial" panose="020B0604020202020204" pitchFamily="34" charset="0"/>
              <a:buChar char="•"/>
            </a:pPr>
            <a:r>
              <a:rPr lang="en-GB" altLang="zh-CN" sz="2000" b="0" dirty="0">
                <a:cs typeface="Arial" panose="020B0604020202020204" pitchFamily="34" charset="0"/>
              </a:rPr>
              <a:t>These factors make light communication with 1200nm to 1600nm advantages for outdoor applications.</a:t>
            </a:r>
          </a:p>
          <a:p>
            <a:pPr marL="0" indent="0">
              <a:buNone/>
            </a:pPr>
            <a:endParaRPr lang="en-GB" altLang="zh-CN" sz="1600" b="0" dirty="0">
              <a:latin typeface="Arial" panose="020B0604020202020204" pitchFamily="34" charset="0"/>
              <a:cs typeface="Arial" panose="020B0604020202020204" pitchFamily="34" charset="0"/>
            </a:endParaRPr>
          </a:p>
        </p:txBody>
      </p:sp>
      <p:pic>
        <p:nvPicPr>
          <p:cNvPr id="6" name="图片 5" descr="直方图&#10;&#10;AI 生成的内容可能不正确。">
            <a:extLst>
              <a:ext uri="{FF2B5EF4-FFF2-40B4-BE49-F238E27FC236}">
                <a16:creationId xmlns:a16="http://schemas.microsoft.com/office/drawing/2014/main" id="{CCD223DE-CBD4-0DC8-EBA3-57C76D96CB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70" y="1291132"/>
            <a:ext cx="6649384" cy="3215173"/>
          </a:xfrm>
          <a:prstGeom prst="rect">
            <a:avLst/>
          </a:prstGeom>
        </p:spPr>
      </p:pic>
      <p:pic>
        <p:nvPicPr>
          <p:cNvPr id="9" name="图片 8" descr="图表, 直方图&#10;&#10;AI 生成的内容可能不正确。">
            <a:extLst>
              <a:ext uri="{FF2B5EF4-FFF2-40B4-BE49-F238E27FC236}">
                <a16:creationId xmlns:a16="http://schemas.microsoft.com/office/drawing/2014/main" id="{620AA857-F0D3-D063-CE94-6CECA57AEB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50203" y="1170715"/>
            <a:ext cx="4905560" cy="3335590"/>
          </a:xfrm>
          <a:prstGeom prst="rect">
            <a:avLst/>
          </a:prstGeom>
        </p:spPr>
      </p:pic>
      <p:cxnSp>
        <p:nvCxnSpPr>
          <p:cNvPr id="11" name="直接连接符 10">
            <a:extLst>
              <a:ext uri="{FF2B5EF4-FFF2-40B4-BE49-F238E27FC236}">
                <a16:creationId xmlns:a16="http://schemas.microsoft.com/office/drawing/2014/main" id="{FD66E297-F8C5-C728-AEBE-1B2C0E1A13F6}"/>
              </a:ext>
            </a:extLst>
          </p:cNvPr>
          <p:cNvCxnSpPr>
            <a:cxnSpLocks/>
          </p:cNvCxnSpPr>
          <p:nvPr/>
        </p:nvCxnSpPr>
        <p:spPr>
          <a:xfrm>
            <a:off x="5021325" y="1324767"/>
            <a:ext cx="0" cy="2782870"/>
          </a:xfrm>
          <a:prstGeom prst="line">
            <a:avLst/>
          </a:prstGeom>
        </p:spPr>
        <p:style>
          <a:lnRef idx="3">
            <a:schemeClr val="accent2"/>
          </a:lnRef>
          <a:fillRef idx="0">
            <a:schemeClr val="accent2"/>
          </a:fillRef>
          <a:effectRef idx="2">
            <a:schemeClr val="accent2"/>
          </a:effectRef>
          <a:fontRef idx="minor">
            <a:schemeClr val="tx1"/>
          </a:fontRef>
        </p:style>
      </p:cxnSp>
      <p:sp>
        <p:nvSpPr>
          <p:cNvPr id="14" name="文本框 13">
            <a:extLst>
              <a:ext uri="{FF2B5EF4-FFF2-40B4-BE49-F238E27FC236}">
                <a16:creationId xmlns:a16="http://schemas.microsoft.com/office/drawing/2014/main" id="{83F04366-23D1-EA21-9501-8AE3A370A0E8}"/>
              </a:ext>
            </a:extLst>
          </p:cNvPr>
          <p:cNvSpPr txBox="1"/>
          <p:nvPr/>
        </p:nvSpPr>
        <p:spPr>
          <a:xfrm>
            <a:off x="4588293" y="1086631"/>
            <a:ext cx="866063" cy="319296"/>
          </a:xfrm>
          <a:prstGeom prst="rect">
            <a:avLst/>
          </a:prstGeom>
          <a:noFill/>
        </p:spPr>
        <p:txBody>
          <a:bodyPr wrap="square" rtlCol="0">
            <a:spAutoFit/>
          </a:bodyPr>
          <a:lstStyle/>
          <a:p>
            <a:r>
              <a:rPr lang="en-GB" altLang="zh-CN" sz="1400" b="1" dirty="0">
                <a:solidFill>
                  <a:srgbClr val="FF0000"/>
                </a:solidFill>
              </a:rPr>
              <a:t>1310nm</a:t>
            </a:r>
            <a:endParaRPr lang="zh-CN" altLang="en-US" sz="1400" b="1" dirty="0">
              <a:solidFill>
                <a:srgbClr val="FF0000"/>
              </a:solidFill>
            </a:endParaRPr>
          </a:p>
        </p:txBody>
      </p:sp>
      <p:sp>
        <p:nvSpPr>
          <p:cNvPr id="4" name="Footer Placeholder 3">
            <a:extLst>
              <a:ext uri="{FF2B5EF4-FFF2-40B4-BE49-F238E27FC236}">
                <a16:creationId xmlns:a16="http://schemas.microsoft.com/office/drawing/2014/main" id="{34DA4F85-055B-8A2F-7F09-36208BC43115}"/>
              </a:ext>
            </a:extLst>
          </p:cNvPr>
          <p:cNvSpPr>
            <a:spLocks noGrp="1"/>
          </p:cNvSpPr>
          <p:nvPr>
            <p:ph type="ftr" idx="11"/>
          </p:nvPr>
        </p:nvSpPr>
        <p:spPr/>
        <p:txBody>
          <a:bodyPr/>
          <a:lstStyle/>
          <a:p>
            <a:r>
              <a:rPr lang="en-GB"/>
              <a:t>Mohamed Islim, pureLiFi</a:t>
            </a:r>
          </a:p>
        </p:txBody>
      </p:sp>
      <p:sp>
        <p:nvSpPr>
          <p:cNvPr id="7" name="Slide Number Placeholder 6">
            <a:extLst>
              <a:ext uri="{FF2B5EF4-FFF2-40B4-BE49-F238E27FC236}">
                <a16:creationId xmlns:a16="http://schemas.microsoft.com/office/drawing/2014/main" id="{5B53C0D9-3BEB-01B6-60DA-E2098F955FAD}"/>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sp>
        <p:nvSpPr>
          <p:cNvPr id="8" name="Rectangle 2">
            <a:extLst>
              <a:ext uri="{FF2B5EF4-FFF2-40B4-BE49-F238E27FC236}">
                <a16:creationId xmlns:a16="http://schemas.microsoft.com/office/drawing/2014/main" id="{E02109EB-58B3-2850-118D-308D41147E0A}"/>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Tree>
    <p:extLst>
      <p:ext uri="{BB962C8B-B14F-4D97-AF65-F5344CB8AC3E}">
        <p14:creationId xmlns:p14="http://schemas.microsoft.com/office/powerpoint/2010/main" val="645869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638A3-766B-4B07-8879-832432EAA4CF}"/>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62DAA4A7-5AD9-8ED1-BA17-B12CEF5A0605}"/>
              </a:ext>
            </a:extLst>
          </p:cNvPr>
          <p:cNvSpPr>
            <a:spLocks noGrp="1"/>
          </p:cNvSpPr>
          <p:nvPr>
            <p:ph type="title"/>
          </p:nvPr>
        </p:nvSpPr>
        <p:spPr>
          <a:xfrm>
            <a:off x="838200" y="509809"/>
            <a:ext cx="10515600" cy="748625"/>
          </a:xfrm>
        </p:spPr>
        <p:txBody>
          <a:bodyPr/>
          <a:lstStyle/>
          <a:p>
            <a:r>
              <a:rPr lang="en-GB" altLang="zh-CN" dirty="0"/>
              <a:t>Relaxed eye-safety constraints and EDFA support</a:t>
            </a:r>
            <a:endParaRPr lang="zh-CN" altLang="en-US" dirty="0"/>
          </a:p>
        </p:txBody>
      </p:sp>
      <p:sp>
        <p:nvSpPr>
          <p:cNvPr id="3" name="内容占位符 2">
            <a:extLst>
              <a:ext uri="{FF2B5EF4-FFF2-40B4-BE49-F238E27FC236}">
                <a16:creationId xmlns:a16="http://schemas.microsoft.com/office/drawing/2014/main" id="{A966E03E-5EC5-72B5-4AB6-0C92A01859C0}"/>
              </a:ext>
            </a:extLst>
          </p:cNvPr>
          <p:cNvSpPr>
            <a:spLocks noGrp="1"/>
          </p:cNvSpPr>
          <p:nvPr>
            <p:ph sz="half" idx="1"/>
          </p:nvPr>
        </p:nvSpPr>
        <p:spPr>
          <a:xfrm>
            <a:off x="767408" y="1360497"/>
            <a:ext cx="5565865" cy="4016411"/>
          </a:xfrm>
        </p:spPr>
        <p:txBody>
          <a:bodyPr>
            <a:normAutofit/>
          </a:bodyPr>
          <a:lstStyle/>
          <a:p>
            <a:pPr>
              <a:buFont typeface="Arial" panose="020B0604020202020204" pitchFamily="34" charset="0"/>
              <a:buChar char="•"/>
            </a:pPr>
            <a:r>
              <a:rPr lang="en-GB" altLang="zh-CN" sz="2000" b="0" dirty="0">
                <a:cs typeface="Arial" panose="020B0604020202020204" pitchFamily="34" charset="0"/>
              </a:rPr>
              <a:t>Human eye absorbs &gt;1,400 nm strongly in cornea/lens, preventing the beam from reaching the retina.</a:t>
            </a:r>
          </a:p>
          <a:p>
            <a:pPr>
              <a:buFont typeface="Arial" panose="020B0604020202020204" pitchFamily="34" charset="0"/>
              <a:buChar char="•"/>
            </a:pPr>
            <a:r>
              <a:rPr lang="en-GB" altLang="zh-CN" sz="2000" b="0" dirty="0">
                <a:cs typeface="Arial" panose="020B0604020202020204" pitchFamily="34" charset="0"/>
              </a:rPr>
              <a:t>Infrared light emitters operating at wavelength above 1200nm allows much higher allowed optical power (nearly x10)</a:t>
            </a:r>
          </a:p>
          <a:p>
            <a:pPr>
              <a:buFont typeface="Arial" panose="020B0604020202020204" pitchFamily="34" charset="0"/>
              <a:buChar char="•"/>
            </a:pPr>
            <a:r>
              <a:rPr lang="en-GB" altLang="zh-CN" sz="2000" b="0" dirty="0"/>
              <a:t>An Erbium-Doped Fiber Amplifier (EDFA) can significantly boost the optical signal at 1550nm wavelength.</a:t>
            </a:r>
            <a:endParaRPr lang="en-GB" altLang="zh-CN" sz="2000" b="0" dirty="0">
              <a:cs typeface="Arial" panose="020B0604020202020204" pitchFamily="34" charset="0"/>
            </a:endParaRPr>
          </a:p>
          <a:p>
            <a:pPr>
              <a:buFont typeface="Arial" panose="020B0604020202020204" pitchFamily="34" charset="0"/>
              <a:buChar char="•"/>
            </a:pPr>
            <a:endParaRPr lang="en-GB" altLang="zh-CN" sz="2000" b="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altLang="zh-CN" sz="1600" b="0" dirty="0">
              <a:latin typeface="Arial" panose="020B0604020202020204" pitchFamily="34" charset="0"/>
              <a:cs typeface="Arial" panose="020B0604020202020204" pitchFamily="34" charset="0"/>
            </a:endParaRPr>
          </a:p>
        </p:txBody>
      </p:sp>
      <p:pic>
        <p:nvPicPr>
          <p:cNvPr id="7" name="图片 6" descr="图表&#10;&#10;AI 生成的内容可能不正确。">
            <a:extLst>
              <a:ext uri="{FF2B5EF4-FFF2-40B4-BE49-F238E27FC236}">
                <a16:creationId xmlns:a16="http://schemas.microsoft.com/office/drawing/2014/main" id="{36E2243A-C232-8246-2F16-2F6E7E5E51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98684" y="1196752"/>
            <a:ext cx="4464496" cy="3177188"/>
          </a:xfrm>
          <a:prstGeom prst="rect">
            <a:avLst/>
          </a:prstGeom>
        </p:spPr>
      </p:pic>
      <p:sp>
        <p:nvSpPr>
          <p:cNvPr id="4" name="Footer Placeholder 3">
            <a:extLst>
              <a:ext uri="{FF2B5EF4-FFF2-40B4-BE49-F238E27FC236}">
                <a16:creationId xmlns:a16="http://schemas.microsoft.com/office/drawing/2014/main" id="{08AA1FA8-11F6-72F4-D666-83B3961E3C7B}"/>
              </a:ext>
            </a:extLst>
          </p:cNvPr>
          <p:cNvSpPr>
            <a:spLocks noGrp="1"/>
          </p:cNvSpPr>
          <p:nvPr>
            <p:ph type="ftr" idx="11"/>
          </p:nvPr>
        </p:nvSpPr>
        <p:spPr/>
        <p:txBody>
          <a:bodyPr/>
          <a:lstStyle/>
          <a:p>
            <a:r>
              <a:rPr lang="en-GB"/>
              <a:t>Mohamed Islim, pureLiFi</a:t>
            </a:r>
          </a:p>
        </p:txBody>
      </p:sp>
      <p:sp>
        <p:nvSpPr>
          <p:cNvPr id="6" name="Slide Number Placeholder 5">
            <a:extLst>
              <a:ext uri="{FF2B5EF4-FFF2-40B4-BE49-F238E27FC236}">
                <a16:creationId xmlns:a16="http://schemas.microsoft.com/office/drawing/2014/main" id="{9FBAD05F-A73E-E788-6007-1348938BAADB}"/>
              </a:ext>
            </a:extLst>
          </p:cNvPr>
          <p:cNvSpPr>
            <a:spLocks noGrp="1"/>
          </p:cNvSpPr>
          <p:nvPr>
            <p:ph type="sldNum" idx="12"/>
          </p:nvPr>
        </p:nvSpPr>
        <p:spPr/>
        <p:txBody>
          <a:bodyPr/>
          <a:lstStyle/>
          <a:p>
            <a:r>
              <a:rPr lang="en-GB"/>
              <a:t>Slide </a:t>
            </a:r>
            <a:fld id="{1CD163DD-D5E7-41DA-95F2-71530C24F8C3}" type="slidenum">
              <a:rPr lang="en-GB" smtClean="0"/>
              <a:pPr/>
              <a:t>5</a:t>
            </a:fld>
            <a:endParaRPr lang="en-GB"/>
          </a:p>
        </p:txBody>
      </p:sp>
      <p:sp>
        <p:nvSpPr>
          <p:cNvPr id="8" name="Rectangle 2">
            <a:extLst>
              <a:ext uri="{FF2B5EF4-FFF2-40B4-BE49-F238E27FC236}">
                <a16:creationId xmlns:a16="http://schemas.microsoft.com/office/drawing/2014/main" id="{3AB65FD5-184E-E07D-8D43-4A346FF40880}"/>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pic>
        <p:nvPicPr>
          <p:cNvPr id="11" name="图片 10" descr="图片包含 箭头&#10;&#10;AI 生成的内容可能不正确。">
            <a:extLst>
              <a:ext uri="{FF2B5EF4-FFF2-40B4-BE49-F238E27FC236}">
                <a16:creationId xmlns:a16="http://schemas.microsoft.com/office/drawing/2014/main" id="{D1343C65-4563-C844-D3A4-3AD3195A4C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4867" y="4609640"/>
            <a:ext cx="3428864" cy="1534536"/>
          </a:xfrm>
          <a:prstGeom prst="rect">
            <a:avLst/>
          </a:prstGeom>
        </p:spPr>
      </p:pic>
    </p:spTree>
    <p:extLst>
      <p:ext uri="{BB962C8B-B14F-4D97-AF65-F5344CB8AC3E}">
        <p14:creationId xmlns:p14="http://schemas.microsoft.com/office/powerpoint/2010/main" val="1720643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C5688-B4C9-7B72-23F2-7F31864985BA}"/>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6D29E13B-94F6-C7E1-5E8B-DCA7C8A5FAE0}"/>
              </a:ext>
            </a:extLst>
          </p:cNvPr>
          <p:cNvSpPr>
            <a:spLocks noGrp="1"/>
          </p:cNvSpPr>
          <p:nvPr>
            <p:ph type="title"/>
          </p:nvPr>
        </p:nvSpPr>
        <p:spPr>
          <a:xfrm>
            <a:off x="874184" y="452917"/>
            <a:ext cx="10515600" cy="748625"/>
          </a:xfrm>
        </p:spPr>
        <p:txBody>
          <a:bodyPr/>
          <a:lstStyle/>
          <a:p>
            <a:r>
              <a:rPr lang="en-GB" altLang="zh-CN" dirty="0"/>
              <a:t>Improved detector sensitivity</a:t>
            </a:r>
            <a:endParaRPr lang="zh-CN" altLang="en-US" dirty="0"/>
          </a:p>
        </p:txBody>
      </p:sp>
      <p:sp>
        <p:nvSpPr>
          <p:cNvPr id="3" name="内容占位符 2">
            <a:extLst>
              <a:ext uri="{FF2B5EF4-FFF2-40B4-BE49-F238E27FC236}">
                <a16:creationId xmlns:a16="http://schemas.microsoft.com/office/drawing/2014/main" id="{69C14532-165E-7FE1-96FD-9B7742A01EF0}"/>
              </a:ext>
            </a:extLst>
          </p:cNvPr>
          <p:cNvSpPr>
            <a:spLocks noGrp="1"/>
          </p:cNvSpPr>
          <p:nvPr>
            <p:ph sz="half" idx="1"/>
          </p:nvPr>
        </p:nvSpPr>
        <p:spPr>
          <a:xfrm>
            <a:off x="406246" y="1353698"/>
            <a:ext cx="5761762" cy="4019518"/>
          </a:xfrm>
        </p:spPr>
        <p:txBody>
          <a:bodyPr>
            <a:normAutofit/>
          </a:bodyPr>
          <a:lstStyle/>
          <a:p>
            <a:pPr>
              <a:buFont typeface="Arial" panose="020B0604020202020204" pitchFamily="34" charset="0"/>
              <a:buChar char="•"/>
            </a:pPr>
            <a:r>
              <a:rPr lang="en-GB" altLang="zh-CN" sz="2000" b="0" dirty="0">
                <a:cs typeface="Arial" panose="020B0604020202020204" pitchFamily="34" charset="0"/>
              </a:rPr>
              <a:t>At 100% quantum efficiency, detector responsivity increases linearly with wavelength.</a:t>
            </a:r>
          </a:p>
          <a:p>
            <a:pPr>
              <a:buFont typeface="Arial" panose="020B0604020202020204" pitchFamily="34" charset="0"/>
              <a:buChar char="•"/>
            </a:pPr>
            <a:r>
              <a:rPr lang="en-GB" altLang="zh-CN" sz="2000" b="0" dirty="0" err="1">
                <a:cs typeface="Arial" panose="020B0604020202020204" pitchFamily="34" charset="0"/>
              </a:rPr>
              <a:t>InGaAs’s</a:t>
            </a:r>
            <a:r>
              <a:rPr lang="en-GB" altLang="zh-CN" sz="2000" b="0" dirty="0">
                <a:cs typeface="Arial" panose="020B0604020202020204" pitchFamily="34" charset="0"/>
              </a:rPr>
              <a:t> narrower bandgap allows efficient absorption of low-energy photons (high quantum efficiency at 1000nm – 1600nm)</a:t>
            </a:r>
            <a:endParaRPr lang="en-GB" altLang="zh-CN" sz="1600" b="0" dirty="0">
              <a:cs typeface="Arial" panose="020B0604020202020204" pitchFamily="34" charset="0"/>
            </a:endParaRPr>
          </a:p>
        </p:txBody>
      </p:sp>
      <p:pic>
        <p:nvPicPr>
          <p:cNvPr id="11" name="图片 10" descr="图示&#10;&#10;AI 生成的内容可能不正确。">
            <a:extLst>
              <a:ext uri="{FF2B5EF4-FFF2-40B4-BE49-F238E27FC236}">
                <a16:creationId xmlns:a16="http://schemas.microsoft.com/office/drawing/2014/main" id="{8AEAE1A2-E385-1535-F627-F1F534F6C5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8166" y="1161276"/>
            <a:ext cx="5427317" cy="3914786"/>
          </a:xfrm>
          <a:prstGeom prst="rect">
            <a:avLst/>
          </a:prstGeom>
        </p:spPr>
      </p:pic>
      <p:sp>
        <p:nvSpPr>
          <p:cNvPr id="4" name="Footer Placeholder 3">
            <a:extLst>
              <a:ext uri="{FF2B5EF4-FFF2-40B4-BE49-F238E27FC236}">
                <a16:creationId xmlns:a16="http://schemas.microsoft.com/office/drawing/2014/main" id="{8EE8A6CC-F3E5-9AF9-A2AB-36FBE4ACABAD}"/>
              </a:ext>
            </a:extLst>
          </p:cNvPr>
          <p:cNvSpPr>
            <a:spLocks noGrp="1"/>
          </p:cNvSpPr>
          <p:nvPr>
            <p:ph type="ftr" idx="11"/>
          </p:nvPr>
        </p:nvSpPr>
        <p:spPr/>
        <p:txBody>
          <a:bodyPr/>
          <a:lstStyle/>
          <a:p>
            <a:r>
              <a:rPr lang="en-GB"/>
              <a:t>Mohamed Islim, pureLiFi</a:t>
            </a:r>
          </a:p>
        </p:txBody>
      </p:sp>
      <p:sp>
        <p:nvSpPr>
          <p:cNvPr id="6" name="Slide Number Placeholder 5">
            <a:extLst>
              <a:ext uri="{FF2B5EF4-FFF2-40B4-BE49-F238E27FC236}">
                <a16:creationId xmlns:a16="http://schemas.microsoft.com/office/drawing/2014/main" id="{4CA6E55B-9094-0FFE-4FEA-1273D996C28F}"/>
              </a:ext>
            </a:extLst>
          </p:cNvPr>
          <p:cNvSpPr>
            <a:spLocks noGrp="1"/>
          </p:cNvSpPr>
          <p:nvPr>
            <p:ph type="sldNum" idx="12"/>
          </p:nvPr>
        </p:nvSpPr>
        <p:spPr/>
        <p:txBody>
          <a:bodyPr/>
          <a:lstStyle/>
          <a:p>
            <a:r>
              <a:rPr lang="en-GB"/>
              <a:t>Slide </a:t>
            </a:r>
            <a:fld id="{1CD163DD-D5E7-41DA-95F2-71530C24F8C3}" type="slidenum">
              <a:rPr lang="en-GB" smtClean="0"/>
              <a:pPr/>
              <a:t>6</a:t>
            </a:fld>
            <a:endParaRPr lang="en-GB"/>
          </a:p>
        </p:txBody>
      </p:sp>
      <p:sp>
        <p:nvSpPr>
          <p:cNvPr id="7" name="Rectangle 2">
            <a:extLst>
              <a:ext uri="{FF2B5EF4-FFF2-40B4-BE49-F238E27FC236}">
                <a16:creationId xmlns:a16="http://schemas.microsoft.com/office/drawing/2014/main" id="{DEE3E00A-D0AA-E3BC-70FC-92E9D064A29D}"/>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Tree>
    <p:extLst>
      <p:ext uri="{BB962C8B-B14F-4D97-AF65-F5344CB8AC3E}">
        <p14:creationId xmlns:p14="http://schemas.microsoft.com/office/powerpoint/2010/main" val="3484305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9666B-0EC6-A7F2-CD26-27676307696F}"/>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42BF853A-DDDF-684F-BC0F-230D9590DB59}"/>
              </a:ext>
            </a:extLst>
          </p:cNvPr>
          <p:cNvSpPr>
            <a:spLocks noGrp="1"/>
          </p:cNvSpPr>
          <p:nvPr>
            <p:ph type="title"/>
          </p:nvPr>
        </p:nvSpPr>
        <p:spPr>
          <a:xfrm>
            <a:off x="406246" y="603450"/>
            <a:ext cx="11353801" cy="748625"/>
          </a:xfrm>
        </p:spPr>
        <p:txBody>
          <a:bodyPr>
            <a:normAutofit/>
          </a:bodyPr>
          <a:lstStyle/>
          <a:p>
            <a:r>
              <a:rPr lang="en-GB" altLang="zh-CN" dirty="0"/>
              <a:t>Better thermal stability</a:t>
            </a:r>
            <a:endParaRPr lang="zh-CN" altLang="en-US" dirty="0"/>
          </a:p>
        </p:txBody>
      </p:sp>
      <p:sp>
        <p:nvSpPr>
          <p:cNvPr id="3" name="内容占位符 2">
            <a:extLst>
              <a:ext uri="{FF2B5EF4-FFF2-40B4-BE49-F238E27FC236}">
                <a16:creationId xmlns:a16="http://schemas.microsoft.com/office/drawing/2014/main" id="{07830C79-6954-DFD9-0948-8BE64926A88B}"/>
              </a:ext>
            </a:extLst>
          </p:cNvPr>
          <p:cNvSpPr>
            <a:spLocks noGrp="1"/>
          </p:cNvSpPr>
          <p:nvPr>
            <p:ph sz="half" idx="1"/>
          </p:nvPr>
        </p:nvSpPr>
        <p:spPr>
          <a:xfrm>
            <a:off x="406246" y="1353698"/>
            <a:ext cx="10702741" cy="3257213"/>
          </a:xfrm>
        </p:spPr>
        <p:txBody>
          <a:bodyPr>
            <a:normAutofit/>
          </a:bodyPr>
          <a:lstStyle/>
          <a:p>
            <a:pPr>
              <a:buFont typeface="Arial" panose="020B0604020202020204" pitchFamily="34" charset="0"/>
              <a:buChar char="•"/>
            </a:pPr>
            <a:r>
              <a:rPr lang="en-GB" altLang="zh-CN" sz="2000" b="0" dirty="0">
                <a:cs typeface="Arial" panose="020B0604020202020204" pitchFamily="34" charset="0"/>
              </a:rPr>
              <a:t>The nominal operating voltage to reach a certain gain will vary as a function of temperature at different rates for different material thicknesses.</a:t>
            </a:r>
          </a:p>
          <a:p>
            <a:pPr>
              <a:buFont typeface="Arial" panose="020B0604020202020204" pitchFamily="34" charset="0"/>
              <a:buChar char="•"/>
            </a:pPr>
            <a:r>
              <a:rPr lang="en-GB" altLang="zh-CN" sz="2000" b="0" dirty="0" err="1">
                <a:cs typeface="Arial" panose="020B0604020202020204" pitchFamily="34" charset="0"/>
              </a:rPr>
              <a:t>InGaAs</a:t>
            </a:r>
            <a:r>
              <a:rPr lang="en-GB" altLang="zh-CN" sz="2000" b="0" dirty="0">
                <a:cs typeface="Arial" panose="020B0604020202020204" pitchFamily="34" charset="0"/>
              </a:rPr>
              <a:t> active material is thinner, which leads to a higher temperature stability than silicon.</a:t>
            </a:r>
          </a:p>
          <a:p>
            <a:pPr>
              <a:buFont typeface="Arial" panose="020B0604020202020204" pitchFamily="34" charset="0"/>
              <a:buChar char="•"/>
            </a:pPr>
            <a:r>
              <a:rPr lang="en-GB" altLang="zh-CN" sz="2000" b="0" dirty="0" err="1">
                <a:cs typeface="Arial" panose="020B0604020202020204" pitchFamily="34" charset="0"/>
              </a:rPr>
              <a:t>InGaAs</a:t>
            </a:r>
            <a:r>
              <a:rPr lang="en-GB" altLang="zh-CN" sz="2000" b="0" dirty="0">
                <a:cs typeface="Arial" panose="020B0604020202020204" pitchFamily="34" charset="0"/>
              </a:rPr>
              <a:t> detectors typically exhibits lower temperature coefficient than silicon detectors.</a:t>
            </a:r>
          </a:p>
          <a:p>
            <a:pPr>
              <a:buFont typeface="Arial" panose="020B0604020202020204" pitchFamily="34" charset="0"/>
              <a:buChar char="•"/>
            </a:pPr>
            <a:r>
              <a:rPr lang="en-GB" altLang="zh-CN" sz="2000" b="0" dirty="0">
                <a:cs typeface="Arial" panose="020B0604020202020204" pitchFamily="34" charset="0"/>
              </a:rPr>
              <a:t>Some online information shows 1550nm VCSEL may have better thermal stability, but this is not likely to be widely acknowledged.</a:t>
            </a:r>
          </a:p>
        </p:txBody>
      </p:sp>
      <p:sp>
        <p:nvSpPr>
          <p:cNvPr id="4" name="Footer Placeholder 3">
            <a:extLst>
              <a:ext uri="{FF2B5EF4-FFF2-40B4-BE49-F238E27FC236}">
                <a16:creationId xmlns:a16="http://schemas.microsoft.com/office/drawing/2014/main" id="{40A2923A-5B96-9AF4-0F7A-7AE7C20B6E3E}"/>
              </a:ext>
            </a:extLst>
          </p:cNvPr>
          <p:cNvSpPr>
            <a:spLocks noGrp="1"/>
          </p:cNvSpPr>
          <p:nvPr>
            <p:ph type="ftr" idx="11"/>
          </p:nvPr>
        </p:nvSpPr>
        <p:spPr/>
        <p:txBody>
          <a:bodyPr/>
          <a:lstStyle/>
          <a:p>
            <a:r>
              <a:rPr lang="en-GB"/>
              <a:t>Mohamed Islim, pureLiFi</a:t>
            </a:r>
          </a:p>
        </p:txBody>
      </p:sp>
      <p:sp>
        <p:nvSpPr>
          <p:cNvPr id="6" name="Slide Number Placeholder 5">
            <a:extLst>
              <a:ext uri="{FF2B5EF4-FFF2-40B4-BE49-F238E27FC236}">
                <a16:creationId xmlns:a16="http://schemas.microsoft.com/office/drawing/2014/main" id="{BF2CA7FF-403B-9276-B899-63B2F2C9C912}"/>
              </a:ext>
            </a:extLst>
          </p:cNvPr>
          <p:cNvSpPr>
            <a:spLocks noGrp="1"/>
          </p:cNvSpPr>
          <p:nvPr>
            <p:ph type="sldNum" idx="12"/>
          </p:nvPr>
        </p:nvSpPr>
        <p:spPr/>
        <p:txBody>
          <a:bodyPr/>
          <a:lstStyle/>
          <a:p>
            <a:r>
              <a:rPr lang="en-GB" dirty="0"/>
              <a:t>Slide </a:t>
            </a:r>
            <a:fld id="{1CD163DD-D5E7-41DA-95F2-71530C24F8C3}" type="slidenum">
              <a:rPr lang="en-GB" smtClean="0"/>
              <a:pPr/>
              <a:t>7</a:t>
            </a:fld>
            <a:endParaRPr lang="en-GB" dirty="0"/>
          </a:p>
        </p:txBody>
      </p:sp>
      <p:sp>
        <p:nvSpPr>
          <p:cNvPr id="7" name="Rectangle 2">
            <a:extLst>
              <a:ext uri="{FF2B5EF4-FFF2-40B4-BE49-F238E27FC236}">
                <a16:creationId xmlns:a16="http://schemas.microsoft.com/office/drawing/2014/main" id="{C9E314AD-D43D-C680-C3E5-2D60EC0110F4}"/>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Tree>
    <p:extLst>
      <p:ext uri="{BB962C8B-B14F-4D97-AF65-F5344CB8AC3E}">
        <p14:creationId xmlns:p14="http://schemas.microsoft.com/office/powerpoint/2010/main" val="361365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a:extLst>
              <a:ext uri="{FF2B5EF4-FFF2-40B4-BE49-F238E27FC236}">
                <a16:creationId xmlns:a16="http://schemas.microsoft.com/office/drawing/2014/main" id="{C39F61B2-E0E2-935D-7BD2-E8D5E5F72630}"/>
              </a:ext>
            </a:extLst>
          </p:cNvPr>
          <p:cNvPicPr>
            <a:picLocks noChangeAspect="1"/>
          </p:cNvPicPr>
          <p:nvPr/>
        </p:nvPicPr>
        <p:blipFill>
          <a:blip r:embed="rId2"/>
          <a:stretch>
            <a:fillRect/>
          </a:stretch>
        </p:blipFill>
        <p:spPr>
          <a:xfrm>
            <a:off x="1775520" y="3557004"/>
            <a:ext cx="3709477" cy="2213217"/>
          </a:xfrm>
          <a:prstGeom prst="rect">
            <a:avLst/>
          </a:prstGeom>
        </p:spPr>
      </p:pic>
      <p:sp>
        <p:nvSpPr>
          <p:cNvPr id="2" name="标题 1">
            <a:extLst>
              <a:ext uri="{FF2B5EF4-FFF2-40B4-BE49-F238E27FC236}">
                <a16:creationId xmlns:a16="http://schemas.microsoft.com/office/drawing/2014/main" id="{928C83D1-BCD1-E0A4-F04A-4A5687391836}"/>
              </a:ext>
            </a:extLst>
          </p:cNvPr>
          <p:cNvSpPr>
            <a:spLocks noGrp="1"/>
          </p:cNvSpPr>
          <p:nvPr>
            <p:ph type="title"/>
          </p:nvPr>
        </p:nvSpPr>
        <p:spPr>
          <a:xfrm>
            <a:off x="900358" y="365356"/>
            <a:ext cx="10361084" cy="1065213"/>
          </a:xfrm>
        </p:spPr>
        <p:txBody>
          <a:bodyPr/>
          <a:lstStyle/>
          <a:p>
            <a:r>
              <a:rPr lang="en-GB" altLang="zh-CN" dirty="0"/>
              <a:t>Advantages for defence applications</a:t>
            </a:r>
            <a:endParaRPr lang="zh-CN" altLang="en-US" dirty="0"/>
          </a:p>
        </p:txBody>
      </p:sp>
      <p:sp>
        <p:nvSpPr>
          <p:cNvPr id="3" name="内容占位符 2">
            <a:extLst>
              <a:ext uri="{FF2B5EF4-FFF2-40B4-BE49-F238E27FC236}">
                <a16:creationId xmlns:a16="http://schemas.microsoft.com/office/drawing/2014/main" id="{1E32D16F-E9AE-898D-8033-3612807B8EF4}"/>
              </a:ext>
            </a:extLst>
          </p:cNvPr>
          <p:cNvSpPr>
            <a:spLocks noGrp="1"/>
          </p:cNvSpPr>
          <p:nvPr>
            <p:ph idx="1"/>
          </p:nvPr>
        </p:nvSpPr>
        <p:spPr>
          <a:xfrm>
            <a:off x="786645" y="1306924"/>
            <a:ext cx="10637947" cy="2203071"/>
          </a:xfrm>
        </p:spPr>
        <p:txBody>
          <a:bodyPr>
            <a:normAutofit/>
          </a:bodyPr>
          <a:lstStyle/>
          <a:p>
            <a:pPr>
              <a:buFont typeface="Arial" panose="020B0604020202020204" pitchFamily="34" charset="0"/>
              <a:buChar char="•"/>
            </a:pPr>
            <a:r>
              <a:rPr lang="en-GB" altLang="zh-CN" sz="2000" b="0" dirty="0"/>
              <a:t>Most night vision devices are sensitive to optical signals below 1000nm and cannot detect 1310nm/1550nm optical signals [9], which improves the low probability of intercept/detection (LPI/LPD) of light communication (LC) at these wavelengths.</a:t>
            </a:r>
          </a:p>
          <a:p>
            <a:pPr>
              <a:buFont typeface="Arial" panose="020B0604020202020204" pitchFamily="34" charset="0"/>
              <a:buChar char="•"/>
            </a:pPr>
            <a:r>
              <a:rPr lang="en-GB" altLang="zh-CN" sz="2000" b="0" dirty="0"/>
              <a:t>1550nm optical signalling support use of EDFA [10] and allow much higher maximum emission power than optical signals below 1000nm. These conditions make it feasible to develop high power LC systems for long range or wide coverage defence applications.</a:t>
            </a:r>
            <a:endParaRPr lang="zh-CN" altLang="en-US" sz="2000" b="0" dirty="0"/>
          </a:p>
        </p:txBody>
      </p:sp>
      <p:pic>
        <p:nvPicPr>
          <p:cNvPr id="7" name="图片 6">
            <a:extLst>
              <a:ext uri="{FF2B5EF4-FFF2-40B4-BE49-F238E27FC236}">
                <a16:creationId xmlns:a16="http://schemas.microsoft.com/office/drawing/2014/main" id="{4500144E-CD49-8B9D-2653-B463427D5CD1}"/>
              </a:ext>
            </a:extLst>
          </p:cNvPr>
          <p:cNvPicPr>
            <a:picLocks noChangeAspect="1"/>
          </p:cNvPicPr>
          <p:nvPr/>
        </p:nvPicPr>
        <p:blipFill>
          <a:blip r:embed="rId3"/>
          <a:stretch>
            <a:fillRect/>
          </a:stretch>
        </p:blipFill>
        <p:spPr>
          <a:xfrm>
            <a:off x="5793318" y="3220488"/>
            <a:ext cx="4983202" cy="2720921"/>
          </a:xfrm>
          <a:prstGeom prst="rect">
            <a:avLst/>
          </a:prstGeom>
        </p:spPr>
      </p:pic>
      <p:sp>
        <p:nvSpPr>
          <p:cNvPr id="6" name="Footer Placeholder 5">
            <a:extLst>
              <a:ext uri="{FF2B5EF4-FFF2-40B4-BE49-F238E27FC236}">
                <a16:creationId xmlns:a16="http://schemas.microsoft.com/office/drawing/2014/main" id="{49602124-2B4D-EF30-3396-83FC8CCA5490}"/>
              </a:ext>
            </a:extLst>
          </p:cNvPr>
          <p:cNvSpPr>
            <a:spLocks noGrp="1"/>
          </p:cNvSpPr>
          <p:nvPr>
            <p:ph type="ftr" idx="14"/>
          </p:nvPr>
        </p:nvSpPr>
        <p:spPr/>
        <p:txBody>
          <a:bodyPr/>
          <a:lstStyle/>
          <a:p>
            <a:r>
              <a:rPr lang="en-GB"/>
              <a:t>Mohamed Islim, pureLiFi</a:t>
            </a:r>
            <a:endParaRPr lang="en-GB" dirty="0"/>
          </a:p>
        </p:txBody>
      </p:sp>
      <p:sp>
        <p:nvSpPr>
          <p:cNvPr id="8" name="Rectangle 2">
            <a:extLst>
              <a:ext uri="{FF2B5EF4-FFF2-40B4-BE49-F238E27FC236}">
                <a16:creationId xmlns:a16="http://schemas.microsoft.com/office/drawing/2014/main" id="{87F0F640-03EB-7EDF-9A1D-1804C65F247E}"/>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
        <p:nvSpPr>
          <p:cNvPr id="9" name="Slide Number Placeholder 5">
            <a:extLst>
              <a:ext uri="{FF2B5EF4-FFF2-40B4-BE49-F238E27FC236}">
                <a16:creationId xmlns:a16="http://schemas.microsoft.com/office/drawing/2014/main" id="{F2466EAB-2515-7AAE-E0FC-FE5C406C146F}"/>
              </a:ext>
            </a:extLst>
          </p:cNvPr>
          <p:cNvSpPr>
            <a:spLocks noGrp="1"/>
          </p:cNvSpPr>
          <p:nvPr>
            <p:ph type="sldNum" idx="12"/>
          </p:nvPr>
        </p:nvSpPr>
        <p:spPr>
          <a:xfrm>
            <a:off x="5793318" y="6475414"/>
            <a:ext cx="704849" cy="363537"/>
          </a:xfrm>
        </p:spPr>
        <p:txBody>
          <a:bodyPr/>
          <a:lstStyle/>
          <a:p>
            <a:r>
              <a:rPr lang="en-GB" dirty="0"/>
              <a:t>Slide </a:t>
            </a:r>
            <a:fld id="{1CD163DD-D5E7-41DA-95F2-71530C24F8C3}" type="slidenum">
              <a:rPr lang="en-GB" smtClean="0"/>
              <a:pPr/>
              <a:t>8</a:t>
            </a:fld>
            <a:endParaRPr lang="en-GB" dirty="0"/>
          </a:p>
        </p:txBody>
      </p:sp>
    </p:spTree>
    <p:extLst>
      <p:ext uri="{BB962C8B-B14F-4D97-AF65-F5344CB8AC3E}">
        <p14:creationId xmlns:p14="http://schemas.microsoft.com/office/powerpoint/2010/main" val="301682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6E9E7D-7189-33EA-6098-F19F79C58B12}"/>
              </a:ext>
            </a:extLst>
          </p:cNvPr>
          <p:cNvSpPr>
            <a:spLocks noGrp="1"/>
          </p:cNvSpPr>
          <p:nvPr>
            <p:ph type="title"/>
          </p:nvPr>
        </p:nvSpPr>
        <p:spPr>
          <a:xfrm>
            <a:off x="893123" y="454833"/>
            <a:ext cx="10361084" cy="1065213"/>
          </a:xfrm>
        </p:spPr>
        <p:txBody>
          <a:bodyPr/>
          <a:lstStyle/>
          <a:p>
            <a:r>
              <a:rPr lang="en-GB" altLang="zh-CN" dirty="0"/>
              <a:t>Advantages for defence applications</a:t>
            </a:r>
            <a:endParaRPr lang="zh-CN" altLang="en-US" dirty="0"/>
          </a:p>
        </p:txBody>
      </p:sp>
      <p:sp>
        <p:nvSpPr>
          <p:cNvPr id="3" name="内容占位符 2">
            <a:extLst>
              <a:ext uri="{FF2B5EF4-FFF2-40B4-BE49-F238E27FC236}">
                <a16:creationId xmlns:a16="http://schemas.microsoft.com/office/drawing/2014/main" id="{CB91BAF8-0267-E47C-09B1-87258E3DE560}"/>
              </a:ext>
            </a:extLst>
          </p:cNvPr>
          <p:cNvSpPr>
            <a:spLocks noGrp="1"/>
          </p:cNvSpPr>
          <p:nvPr>
            <p:ph idx="1"/>
          </p:nvPr>
        </p:nvSpPr>
        <p:spPr>
          <a:xfrm>
            <a:off x="479376" y="1196752"/>
            <a:ext cx="6264696" cy="3844405"/>
          </a:xfrm>
        </p:spPr>
        <p:txBody>
          <a:bodyPr>
            <a:noAutofit/>
          </a:bodyPr>
          <a:lstStyle/>
          <a:p>
            <a:pPr>
              <a:buFont typeface="Arial" panose="020B0604020202020204" pitchFamily="34" charset="0"/>
              <a:buChar char="•"/>
            </a:pPr>
            <a:r>
              <a:rPr lang="en-GB" altLang="zh-CN" sz="2000" b="0" dirty="0"/>
              <a:t>1550nm LC systems can achieve longer range and are more robust against fog or haze weather conditions than &lt;1000nm LC systems due to the following factors [11]:</a:t>
            </a:r>
          </a:p>
          <a:p>
            <a:pPr lvl="1">
              <a:buFont typeface="Arial" panose="020B0604020202020204" pitchFamily="34" charset="0"/>
              <a:buChar char="•"/>
            </a:pPr>
            <a:r>
              <a:rPr lang="en-GB" altLang="zh-CN" dirty="0"/>
              <a:t>Higher maximum allowed emission power</a:t>
            </a:r>
          </a:p>
          <a:p>
            <a:pPr lvl="1">
              <a:buFont typeface="Arial" panose="020B0604020202020204" pitchFamily="34" charset="0"/>
              <a:buChar char="•"/>
            </a:pPr>
            <a:r>
              <a:rPr lang="en-GB" altLang="zh-CN" dirty="0"/>
              <a:t>Lower attenuation/scattering in free-space</a:t>
            </a:r>
          </a:p>
          <a:p>
            <a:pPr lvl="1">
              <a:buFont typeface="Arial" panose="020B0604020202020204" pitchFamily="34" charset="0"/>
              <a:buChar char="•"/>
            </a:pPr>
            <a:r>
              <a:rPr lang="en-GB" altLang="zh-CN" dirty="0"/>
              <a:t>Lower solar background noise</a:t>
            </a:r>
          </a:p>
          <a:p>
            <a:pPr>
              <a:buFont typeface="Arial" panose="020B0604020202020204" pitchFamily="34" charset="0"/>
              <a:buChar char="•"/>
            </a:pPr>
            <a:r>
              <a:rPr lang="en-GB" altLang="zh-CN" sz="2000" b="0" dirty="0"/>
              <a:t>1550nm/1310nm LC systems can achieve more collimated beams for the same aperture size compared to &lt;1000nm LC systems [12], which further improves LPI/LPD.</a:t>
            </a:r>
          </a:p>
        </p:txBody>
      </p:sp>
      <p:sp>
        <p:nvSpPr>
          <p:cNvPr id="6" name="Footer Placeholder 5">
            <a:extLst>
              <a:ext uri="{FF2B5EF4-FFF2-40B4-BE49-F238E27FC236}">
                <a16:creationId xmlns:a16="http://schemas.microsoft.com/office/drawing/2014/main" id="{7FE10FF8-D674-DE3C-B219-D73F1DFB52BD}"/>
              </a:ext>
            </a:extLst>
          </p:cNvPr>
          <p:cNvSpPr>
            <a:spLocks noGrp="1"/>
          </p:cNvSpPr>
          <p:nvPr>
            <p:ph type="ftr" idx="14"/>
          </p:nvPr>
        </p:nvSpPr>
        <p:spPr/>
        <p:txBody>
          <a:bodyPr/>
          <a:lstStyle/>
          <a:p>
            <a:r>
              <a:rPr lang="en-GB"/>
              <a:t>Mohamed Islim, pureLiFi</a:t>
            </a:r>
            <a:endParaRPr lang="en-GB" dirty="0"/>
          </a:p>
        </p:txBody>
      </p:sp>
      <p:sp>
        <p:nvSpPr>
          <p:cNvPr id="7" name="Rectangle 2">
            <a:extLst>
              <a:ext uri="{FF2B5EF4-FFF2-40B4-BE49-F238E27FC236}">
                <a16:creationId xmlns:a16="http://schemas.microsoft.com/office/drawing/2014/main" id="{2F3243A5-5C9C-5F33-809C-E3F7A24EBD2C}"/>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Jul 2025</a:t>
            </a:r>
            <a:endParaRPr lang="en-GB" sz="1600" b="0" kern="0" dirty="0"/>
          </a:p>
        </p:txBody>
      </p:sp>
      <p:sp>
        <p:nvSpPr>
          <p:cNvPr id="8" name="Slide Number Placeholder 5">
            <a:extLst>
              <a:ext uri="{FF2B5EF4-FFF2-40B4-BE49-F238E27FC236}">
                <a16:creationId xmlns:a16="http://schemas.microsoft.com/office/drawing/2014/main" id="{AEFA1489-81C2-0EBC-EBAC-4DC9E54A9A06}"/>
              </a:ext>
            </a:extLst>
          </p:cNvPr>
          <p:cNvSpPr>
            <a:spLocks noGrp="1"/>
          </p:cNvSpPr>
          <p:nvPr>
            <p:ph type="sldNum" idx="12"/>
          </p:nvPr>
        </p:nvSpPr>
        <p:spPr>
          <a:xfrm>
            <a:off x="5793318" y="6475414"/>
            <a:ext cx="704849" cy="363537"/>
          </a:xfrm>
        </p:spPr>
        <p:txBody>
          <a:bodyPr/>
          <a:lstStyle/>
          <a:p>
            <a:r>
              <a:rPr lang="en-GB" dirty="0"/>
              <a:t>Slide </a:t>
            </a:r>
            <a:fld id="{1CD163DD-D5E7-41DA-95F2-71530C24F8C3}" type="slidenum">
              <a:rPr lang="en-GB" smtClean="0"/>
              <a:pPr/>
              <a:t>9</a:t>
            </a:fld>
            <a:endParaRPr lang="en-GB" dirty="0"/>
          </a:p>
        </p:txBody>
      </p:sp>
      <p:pic>
        <p:nvPicPr>
          <p:cNvPr id="5" name="图片 4" descr="手机屏幕的截图&#10;&#10;AI 生成的内容可能不正确。">
            <a:extLst>
              <a:ext uri="{FF2B5EF4-FFF2-40B4-BE49-F238E27FC236}">
                <a16:creationId xmlns:a16="http://schemas.microsoft.com/office/drawing/2014/main" id="{DDC869C8-8B9E-84F1-FD87-3BC1EF179C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7532" y="4437112"/>
            <a:ext cx="6852498" cy="1621677"/>
          </a:xfrm>
          <a:prstGeom prst="rect">
            <a:avLst/>
          </a:prstGeom>
        </p:spPr>
      </p:pic>
      <p:pic>
        <p:nvPicPr>
          <p:cNvPr id="11" name="图片 10" descr="图形用户界面, 背景图案&#10;&#10;AI 生成的内容可能不正确。">
            <a:extLst>
              <a:ext uri="{FF2B5EF4-FFF2-40B4-BE49-F238E27FC236}">
                <a16:creationId xmlns:a16="http://schemas.microsoft.com/office/drawing/2014/main" id="{D49B602B-F07D-6BD8-46DB-8089ED959C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3510" y="1844824"/>
            <a:ext cx="4706520" cy="1883827"/>
          </a:xfrm>
          <a:prstGeom prst="rect">
            <a:avLst/>
          </a:prstGeom>
        </p:spPr>
      </p:pic>
    </p:spTree>
    <p:extLst>
      <p:ext uri="{BB962C8B-B14F-4D97-AF65-F5344CB8AC3E}">
        <p14:creationId xmlns:p14="http://schemas.microsoft.com/office/powerpoint/2010/main" val="2700090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Metadata/LabelInfo.xml><?xml version="1.0" encoding="utf-8"?>
<clbl:labelList xmlns:clbl="http://schemas.microsoft.com/office/2020/mipLabelMetadata">
  <clbl:label id="{5cf4eba2-7b8f-4236-bed4-a2ac41f1a6dc}" enabled="0" method="" siteId="{5cf4eba2-7b8f-4236-bed4-a2ac41f1a6dc}" removed="1"/>
</clbl:labelList>
</file>

<file path=docProps/app.xml><?xml version="1.0" encoding="utf-8"?>
<Properties xmlns="http://schemas.openxmlformats.org/officeDocument/2006/extended-properties" xmlns:vt="http://schemas.openxmlformats.org/officeDocument/2006/docPropsVTypes">
  <Template/>
  <TotalTime>2250</TotalTime>
  <Words>1274</Words>
  <Application>Microsoft Office PowerPoint</Application>
  <PresentationFormat>Widescreen</PresentationFormat>
  <Paragraphs>130</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 Unicode MS</vt:lpstr>
      <vt:lpstr>Arial</vt:lpstr>
      <vt:lpstr>Times New Roman</vt:lpstr>
      <vt:lpstr>Office Theme</vt:lpstr>
      <vt:lpstr>A proposal for light communication with short-wave infrared spectrum</vt:lpstr>
      <vt:lpstr>Abstract</vt:lpstr>
      <vt:lpstr>Why 1310nm and 1550nm OFEs?</vt:lpstr>
      <vt:lpstr>Better propagation characteristics in free-space</vt:lpstr>
      <vt:lpstr>Relaxed eye-safety constraints and EDFA support</vt:lpstr>
      <vt:lpstr>Improved detector sensitivity</vt:lpstr>
      <vt:lpstr>Better thermal stability</vt:lpstr>
      <vt:lpstr>Advantages for defence applications</vt:lpstr>
      <vt:lpstr>Advantages for defence applications</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11-25-1076-00-00br-July-2025-Channelization</dc:title>
  <dc:creator>mohamed.islim@purelifi.com</dc:creator>
  <cp:lastModifiedBy>Mohamed Islim</cp:lastModifiedBy>
  <cp:revision>113</cp:revision>
  <cp:lastPrinted>1601-01-01T00:00:00Z</cp:lastPrinted>
  <dcterms:created xsi:type="dcterms:W3CDTF">2019-08-08T09:50:31Z</dcterms:created>
  <dcterms:modified xsi:type="dcterms:W3CDTF">2025-07-28T09:52:27Z</dcterms:modified>
</cp:coreProperties>
</file>