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1" r:id="rId2"/>
    <p:sldId id="349" r:id="rId3"/>
    <p:sldId id="350" r:id="rId4"/>
    <p:sldId id="351" r:id="rId5"/>
    <p:sldId id="352" r:id="rId6"/>
    <p:sldId id="354" r:id="rId7"/>
    <p:sldId id="355" r:id="rId8"/>
    <p:sldId id="356" r:id="rId9"/>
    <p:sldId id="340" r:id="rId10"/>
    <p:sldId id="330" r:id="rId11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BDB6A9-BEAA-50CA-D51D-DD0EB47F2EC7}" name="Handte, Thomas" initials="TH" userId="S::Thomas.Handte@sony.com::a14f4c9d-dc8b-439f-ba69-993c71622e0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71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B1048-8174-4892-9B07-E1850689C3B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FFD0E-8F82-44BF-A79F-8A9A182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62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2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93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19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33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37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9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75422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0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4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2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6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802.11-25/1359r0</a:t>
            </a:r>
          </a:p>
        </p:txBody>
      </p:sp>
    </p:spTree>
    <p:extLst>
      <p:ext uri="{BB962C8B-B14F-4D97-AF65-F5344CB8AC3E}">
        <p14:creationId xmlns:p14="http://schemas.microsoft.com/office/powerpoint/2010/main" val="90775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deas.ethz.ch/Surveys/pa-survey.html" TargetMode="External"/><Relationship Id="rId2" Type="http://schemas.openxmlformats.org/officeDocument/2006/relationships/hyperlink" Target="https://www.ericsson.com/en/reports-and-papers/white-papers/5g-spectrum-for-local-industrial-network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lektronik.ovgu.de/elektronik_media/Forschung/Integrated+VCO+performance+survey/VCO+survey+__+Phase+Noise+versus+Carrier+Frequency-download-1-p-99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Lightly licensed </a:t>
            </a:r>
            <a:r>
              <a:rPr lang="en-US" dirty="0" err="1"/>
              <a:t>mmWave</a:t>
            </a:r>
            <a:r>
              <a:rPr lang="en-US" dirty="0"/>
              <a:t> bands for </a:t>
            </a:r>
            <a:r>
              <a:rPr lang="en-US" dirty="0" err="1"/>
              <a:t>TGbq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84078A-064E-8393-11B4-E0703A1D5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659085"/>
              </p:ext>
            </p:extLst>
          </p:nvPr>
        </p:nvGraphicFramePr>
        <p:xfrm>
          <a:off x="1006584" y="2353991"/>
          <a:ext cx="9764611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/>
                        <a:t>E-mail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Kosuke Aio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Alfred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CDE0-CDE6-8459-8B3B-A99F83F8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388F-083A-B719-5343-27AA5EE5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[1] 11-23/1819r1 “Integrated </a:t>
            </a:r>
            <a:r>
              <a:rPr lang="en-US" dirty="0" err="1"/>
              <a:t>mmWave</a:t>
            </a:r>
            <a:r>
              <a:rPr lang="en-US" dirty="0"/>
              <a:t> Design Considerations”</a:t>
            </a:r>
          </a:p>
          <a:p>
            <a:r>
              <a:rPr lang="en-US" dirty="0"/>
              <a:t>[2] 11-23/1905r0 “High Level Thoughts on IMMW”</a:t>
            </a:r>
          </a:p>
          <a:p>
            <a:r>
              <a:rPr lang="en-US" dirty="0"/>
              <a:t>[3] 11-24/0116r7 “IMMW Draft Proposed PAR”</a:t>
            </a:r>
          </a:p>
          <a:p>
            <a:r>
              <a:rPr lang="en-US" dirty="0"/>
              <a:t>[4] 11-25/0867r0 “IMMW PHY Performance and Design Implications”</a:t>
            </a:r>
          </a:p>
          <a:p>
            <a:r>
              <a:rPr lang="en-US" dirty="0"/>
              <a:t>[5] A. Schott, A. </a:t>
            </a:r>
            <a:r>
              <a:rPr lang="en-US" dirty="0" err="1"/>
              <a:t>Ichkov</a:t>
            </a:r>
            <a:r>
              <a:rPr lang="en-US" dirty="0"/>
              <a:t>, N. Beckmann, N. König and L. </a:t>
            </a:r>
            <a:r>
              <a:rPr lang="en-US" dirty="0" err="1"/>
              <a:t>Simić</a:t>
            </a:r>
            <a:r>
              <a:rPr lang="en-US" dirty="0"/>
              <a:t>, "Mm-Wave Connectivity in Industrial Environments: A Measurement Study at 28 and 60 GHz," GLOBECOM 2024</a:t>
            </a:r>
          </a:p>
          <a:p>
            <a:r>
              <a:rPr lang="en-US" dirty="0"/>
              <a:t>[6] </a:t>
            </a:r>
            <a:r>
              <a:rPr lang="en-US" dirty="0">
                <a:hlinkClick r:id="rId2"/>
              </a:rPr>
              <a:t>5G spectrum for local industrial networks</a:t>
            </a:r>
            <a:endParaRPr lang="en-US" dirty="0"/>
          </a:p>
          <a:p>
            <a:r>
              <a:rPr lang="en-US" dirty="0"/>
              <a:t>[7] K. Kohama et al., IWPC Workshop,  A </a:t>
            </a:r>
            <a:r>
              <a:rPr lang="en-US" dirty="0" err="1"/>
              <a:t>GaN</a:t>
            </a:r>
            <a:r>
              <a:rPr lang="en-US" dirty="0"/>
              <a:t> Technology to Meet Future Radio Requirements, October 2024</a:t>
            </a:r>
          </a:p>
          <a:p>
            <a:r>
              <a:rPr lang="en-US" dirty="0"/>
              <a:t>[8] </a:t>
            </a:r>
            <a:r>
              <a:rPr lang="en-US" dirty="0">
                <a:hlinkClick r:id="rId3"/>
              </a:rPr>
              <a:t>Power Amplifiers Performance Survey 2000-Present</a:t>
            </a:r>
            <a:endParaRPr lang="en-US" dirty="0"/>
          </a:p>
          <a:p>
            <a:r>
              <a:rPr lang="en-US" dirty="0"/>
              <a:t>[9] </a:t>
            </a:r>
            <a:r>
              <a:rPr lang="en-US" dirty="0">
                <a:hlinkClick r:id="rId4"/>
              </a:rPr>
              <a:t>VCO survey – Phase Noise versus Carrier Frequency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198B3-DEC4-4B42-62A7-503FA7BA5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817A5EC4-AB74-4A60-9357-B7937A4BEBE7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3A83-F6E6-B603-24F7-7C0343114D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DAB14-648C-55F9-6839-1C6AAC9285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2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err="1"/>
              <a:t>TGbq</a:t>
            </a:r>
            <a:r>
              <a:rPr lang="en-US" dirty="0"/>
              <a:t> aims [1,2] to 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combine </a:t>
            </a:r>
            <a:r>
              <a:rPr lang="en-US" dirty="0" err="1"/>
              <a:t>mmWave</a:t>
            </a:r>
            <a:r>
              <a:rPr lang="en-US" dirty="0"/>
              <a:t> and sub-7 GHz via MLO framework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reuse sub-7GHz OFDM waveform for application in </a:t>
            </a:r>
            <a:r>
              <a:rPr lang="en-US" dirty="0" err="1"/>
              <a:t>mmWave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 err="1"/>
              <a:t>mmWave</a:t>
            </a:r>
            <a:r>
              <a:rPr lang="en-US" dirty="0"/>
              <a:t> is defined as unlicensed bands between 42 GHz and 71 GHz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60 GHz band is most versatile offering at least a few channels in many countries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60 GHz radio is challenging in multiple aspects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lower frequency band would simplify implementation particularly for cost sensitive consumer devices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Worldwide Regulators are opening the 26 GHz band as a lightly licensed band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band ranges from approx. 24 to 29 GHz depending on country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Some bandwidth can be leased in a specific area for privileged access i.e., interference-free spectrum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Those bands are envisioned for 5G but are technology neutral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submission highlights the benefits of extending </a:t>
            </a:r>
            <a:r>
              <a:rPr lang="en-US" dirty="0" err="1"/>
              <a:t>TGbq’s</a:t>
            </a:r>
            <a:r>
              <a:rPr lang="en-US" dirty="0"/>
              <a:t> </a:t>
            </a:r>
            <a:r>
              <a:rPr lang="en-US" dirty="0" err="1"/>
              <a:t>mmWave</a:t>
            </a:r>
            <a:r>
              <a:rPr lang="en-US" dirty="0"/>
              <a:t> band to include 26 GHz lightly licensed bands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53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of a 60 GHz </a:t>
            </a:r>
            <a:r>
              <a:rPr lang="en-GB" dirty="0" err="1"/>
              <a:t>mmWave</a:t>
            </a:r>
            <a:r>
              <a:rPr lang="en-GB" dirty="0"/>
              <a:t> link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 60 GHz </a:t>
            </a:r>
            <a:r>
              <a:rPr lang="en-US" dirty="0" err="1"/>
              <a:t>mmWave</a:t>
            </a:r>
            <a:r>
              <a:rPr lang="en-US" dirty="0"/>
              <a:t> link has its challenges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Channel has high pathloss; often dominated by LOS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High phase noise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Low output power of CMOS amplifiers, low power efficiency [4]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Antenna architecture requires analog beamforming technology incl. phase shifters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omni transmission is difficult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Mechanism for precise beamforming training and tracking needed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60 GHz band can be considered as interference-free and non-congested, but its properties make the link brittle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err="1"/>
              <a:t>TGbq’s</a:t>
            </a:r>
            <a:r>
              <a:rPr lang="en-US" dirty="0"/>
              <a:t> intention to integrate 60 GHz band in MLO framework will help, but the brittleness and weak coverage makes it impractical for some applications e.g., industrial use case [5]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659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Lightly licensed </a:t>
            </a:r>
            <a:r>
              <a:rPr lang="en-GB" dirty="0" err="1"/>
              <a:t>mmWave</a:t>
            </a:r>
            <a:r>
              <a:rPr lang="en-GB" dirty="0"/>
              <a:t> bands in 26 GHz band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Various countries offer bandwidth for lease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Intention is 5G, but any technology can be used which </a:t>
            </a:r>
            <a:br>
              <a:rPr lang="en-US" dirty="0"/>
            </a:br>
            <a:r>
              <a:rPr lang="en-US" dirty="0"/>
              <a:t>meets the requirements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TDD is a must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Exemplary licensing fees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Parameters: bandwidth, coverage area, number of devices,</a:t>
            </a:r>
            <a:br>
              <a:rPr lang="en-US" dirty="0"/>
            </a:br>
            <a:r>
              <a:rPr lang="en-US" dirty="0"/>
              <a:t>population density, lease duration, etc.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Examples (fees per year)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UK: starting 80 GBP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Germany: starting 100 EUR (assuming 10-year lease)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Japan: 3000 JPY per base station, 400 JPY per device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Hong Kong: 10000 HK$, 1000 HK$ per base station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84E4E3-3EA7-317F-09C1-52E912C29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99020"/>
              </p:ext>
            </p:extLst>
          </p:nvPr>
        </p:nvGraphicFramePr>
        <p:xfrm>
          <a:off x="7886769" y="1306800"/>
          <a:ext cx="4210972" cy="494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972">
                  <a:extLst>
                    <a:ext uri="{9D8B030D-6E8A-4147-A177-3AD203B41FA5}">
                      <a16:colId xmlns:a16="http://schemas.microsoft.com/office/drawing/2014/main" val="249157542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278011206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1555678530"/>
                    </a:ext>
                  </a:extLst>
                </a:gridCol>
              </a:tblGrid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Spectrum [GHz]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Bandwidth [MHz]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724832"/>
                  </a:ext>
                </a:extLst>
              </a:tr>
              <a:tr h="376229">
                <a:tc>
                  <a:txBody>
                    <a:bodyPr/>
                    <a:lstStyle/>
                    <a:p>
                      <a:r>
                        <a:rPr lang="en-US" sz="1200" dirty="0"/>
                        <a:t>Australia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24.25-27.5 27.5-29.5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Nx50 (N≥1)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7397577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Austria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24.3-24.9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429525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Brazil</a:t>
                      </a:r>
                      <a:r>
                        <a:rPr lang="en-US" sz="1200" baseline="30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27.5-27.9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004972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Denmark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24.25-24.65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3157929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Finland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24.25-25.1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4712512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05016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Greece</a:t>
                      </a:r>
                      <a:r>
                        <a:rPr lang="en-US" sz="1200" baseline="30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26.5-27.5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859410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Hong Kong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27.95-28.35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9415408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Israel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737974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Japan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28.2-28.3 28.3-29.1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 or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9385947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Norway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24.25-25.1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2667085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Republic of Korea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28.9-29.5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14983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Slovenia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28.0-28.4 29.0-29.4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4552397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Spain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24.25-24.70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381984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Sweden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24.25-25.25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7951882"/>
                  </a:ext>
                </a:extLst>
              </a:tr>
              <a:tr h="455577">
                <a:tc>
                  <a:txBody>
                    <a:bodyPr/>
                    <a:lstStyle/>
                    <a:p>
                      <a:r>
                        <a:rPr lang="en-US" sz="1200" dirty="0"/>
                        <a:t>UK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50, 100, 200, 400, 800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25760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18BD579-6A4B-05F9-8FB5-48B0714BAE50}"/>
              </a:ext>
            </a:extLst>
          </p:cNvPr>
          <p:cNvSpPr txBox="1"/>
          <p:nvPr/>
        </p:nvSpPr>
        <p:spPr>
          <a:xfrm>
            <a:off x="7886769" y="6203219"/>
            <a:ext cx="3344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>
                <a:solidFill>
                  <a:schemeClr val="tx1"/>
                </a:solidFill>
              </a:rPr>
              <a:t>*</a:t>
            </a:r>
            <a:r>
              <a:rPr lang="en-US" sz="1400" dirty="0">
                <a:solidFill>
                  <a:schemeClr val="tx1"/>
                </a:solidFill>
              </a:rPr>
              <a:t>) considering allocation    </a:t>
            </a:r>
            <a:r>
              <a:rPr lang="en-US" sz="1400" baseline="30000" dirty="0">
                <a:solidFill>
                  <a:schemeClr val="tx1"/>
                </a:solidFill>
              </a:rPr>
              <a:t>+</a:t>
            </a:r>
            <a:r>
              <a:rPr lang="en-US" sz="1400" dirty="0">
                <a:solidFill>
                  <a:schemeClr val="tx1"/>
                </a:solidFill>
              </a:rPr>
              <a:t>) leasing option</a:t>
            </a:r>
          </a:p>
        </p:txBody>
      </p:sp>
    </p:spTree>
    <p:extLst>
      <p:ext uri="{BB962C8B-B14F-4D97-AF65-F5344CB8AC3E}">
        <p14:creationId xmlns:p14="http://schemas.microsoft.com/office/powerpoint/2010/main" val="406859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Extend the </a:t>
            </a:r>
            <a:r>
              <a:rPr lang="en-US" dirty="0" err="1"/>
              <a:t>TGbq’s</a:t>
            </a:r>
            <a:r>
              <a:rPr lang="en-US" dirty="0"/>
              <a:t> </a:t>
            </a:r>
            <a:r>
              <a:rPr lang="en-US" dirty="0" err="1"/>
              <a:t>mmWave</a:t>
            </a:r>
            <a:r>
              <a:rPr lang="en-US" dirty="0"/>
              <a:t> band to cover lightly licensed bands around 26 GHz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26 GHz band may be considered as another STA of a </a:t>
            </a:r>
            <a:r>
              <a:rPr lang="en-US" dirty="0" err="1"/>
              <a:t>TGbq</a:t>
            </a:r>
            <a:r>
              <a:rPr lang="en-US" dirty="0"/>
              <a:t> MLD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 </a:t>
            </a:r>
            <a:r>
              <a:rPr lang="en-US" dirty="0" err="1"/>
              <a:t>TGbq</a:t>
            </a:r>
            <a:r>
              <a:rPr lang="en-US" dirty="0"/>
              <a:t> MLD would consist of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at least one sub-7GHz STA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at least one </a:t>
            </a:r>
            <a:r>
              <a:rPr lang="en-US" dirty="0" err="1"/>
              <a:t>mmWave</a:t>
            </a:r>
            <a:r>
              <a:rPr lang="en-US" dirty="0"/>
              <a:t> STA in non-standalone mode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</a:t>
            </a:r>
            <a:r>
              <a:rPr lang="en-US" dirty="0" err="1"/>
              <a:t>mmWave</a:t>
            </a:r>
            <a:r>
              <a:rPr lang="en-US" dirty="0"/>
              <a:t> STA can support 26 GHz band or 60 GHz band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Standalone mode for 26 GHz can be discussed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3E1121-7130-EA51-1FB2-60CF43962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29"/>
          <a:stretch/>
        </p:blipFill>
        <p:spPr>
          <a:xfrm>
            <a:off x="7853439" y="3081488"/>
            <a:ext cx="4248541" cy="298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724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26 GHz band provides the following benefits compared to 60 GHz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at least 6dB more link budget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Could result in PAAs with less elements and phase shifters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PAA with same aperture results in one quarter of elements and phase</a:t>
            </a:r>
            <a:br>
              <a:rPr lang="en-US" dirty="0"/>
            </a:br>
            <a:r>
              <a:rPr lang="en-US" dirty="0"/>
              <a:t>shifters for 26 GHz band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=&gt; simpler beamforming, simpler implementation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more output power of power amplifiers [7, 8]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+3dB for CMOS / +8dB for </a:t>
            </a:r>
            <a:r>
              <a:rPr lang="en-US" dirty="0" err="1"/>
              <a:t>GaN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Higher power efficiency [8]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less phase noise [9]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Potential reuse of PAAs for 3GPP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band overlaps with n257, n258, and n261 of FR2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Clear benefit for integration in small formfactor smart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Greenfield spectrum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free of interference and legacy devices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local managed network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5BCA65-5006-4A7A-06A7-C66EC5C57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305" y="3701758"/>
            <a:ext cx="4246027" cy="26921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6E965DE-3A61-ADB1-3432-E45E7E76E8D4}"/>
              </a:ext>
            </a:extLst>
          </p:cNvPr>
          <p:cNvSpPr txBox="1"/>
          <p:nvPr/>
        </p:nvSpPr>
        <p:spPr>
          <a:xfrm>
            <a:off x="10956460" y="3828889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 [7]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6A434D9-4B39-426C-8869-817958F0CC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7559" y="1863974"/>
            <a:ext cx="3837773" cy="157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609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the lightly licensed band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Typically, lightly licensed band operation is used to obtain clean and managed spectrum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Allows for non-congested, private, reliable, fully controllable, and even predictable communications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is also true for 26 GHz band, but a clean spectrum is less of an issue in 60 GHz band due to the propagation characteristics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Therefore, main benefits are ...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... to have a low-frequency </a:t>
            </a:r>
            <a:r>
              <a:rPr lang="en-US" dirty="0" err="1"/>
              <a:t>mmWave</a:t>
            </a:r>
            <a:r>
              <a:rPr lang="en-US" dirty="0"/>
              <a:t> spectrum which allows for simpler implementation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... to reuse 26 GHz antenna technology which already exists is some smart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... to seamlessly integrate 26 GHz band into existing WLAN setups by MLO framework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531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6AB-D393-9EAE-6526-03638B49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be considered for 26 GHz 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5F209-8FD5-2340-50B8-52AB7501B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Review of regulatory rules in each country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Check compatibility with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Revise PHY and MAC as needed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An initial and non-comprehensive list of items to be considered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Requirements for out-of-band emission, channel spectrum masks, EIRP and TRP limits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Supported vs required bandwidths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Features related to interference avoidance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Regulators typically mandate a “duty to cooperate” if interference between neighboring networks is detected in a lightly licensed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261AD-D0AD-59DC-25B9-C5ACB83E27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DD7735B-4318-4067-9800-864AF53022A3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0A630-BAAF-F2BC-9285-4CB672F49E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C36221-1689-A078-C020-C6533BA1C8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070586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C00F3-845D-571F-683F-3511CB946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03C76-998E-5672-6DB8-1FF3853A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60 GHz </a:t>
            </a:r>
            <a:r>
              <a:rPr lang="en-US" dirty="0" err="1"/>
              <a:t>mmWave</a:t>
            </a:r>
            <a:r>
              <a:rPr lang="en-US" dirty="0"/>
              <a:t> link comes with various implementation challenges</a:t>
            </a:r>
          </a:p>
          <a:p>
            <a:pPr lvl="1"/>
            <a:r>
              <a:rPr lang="en-US" dirty="0"/>
              <a:t>E.g. high pathloss, high phase noise, antenna architecture, ...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Worldwide Regulators are opening the 26 GHz band as a lightly licensed band for private networks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26 GHz bands ranges from 24 to 29 GHz depending on country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Suggestion is to add these </a:t>
            </a:r>
            <a:r>
              <a:rPr lang="en-US" dirty="0" err="1"/>
              <a:t>mmWave</a:t>
            </a:r>
            <a:r>
              <a:rPr lang="en-US" dirty="0"/>
              <a:t> bands as another STA to a </a:t>
            </a:r>
            <a:r>
              <a:rPr lang="en-US" dirty="0" err="1"/>
              <a:t>TGbq</a:t>
            </a:r>
            <a:r>
              <a:rPr lang="en-US" dirty="0"/>
              <a:t> MLD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Adding those </a:t>
            </a:r>
            <a:r>
              <a:rPr lang="en-US" dirty="0" err="1"/>
              <a:t>mmWave</a:t>
            </a:r>
            <a:r>
              <a:rPr lang="en-US" dirty="0"/>
              <a:t> bands to </a:t>
            </a:r>
            <a:r>
              <a:rPr lang="en-US" dirty="0" err="1"/>
              <a:t>TGbq</a:t>
            </a:r>
            <a:r>
              <a:rPr lang="en-US" dirty="0"/>
              <a:t> comes with several 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E.g. higher link budget, simpler PAA, simpler beamforming, lower phase noise, reuse of existing antenna technology in smart devices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Suggest </a:t>
            </a:r>
            <a:r>
              <a:rPr lang="en-US" dirty="0" err="1"/>
              <a:t>TGbq</a:t>
            </a:r>
            <a:r>
              <a:rPr lang="en-US" dirty="0"/>
              <a:t> to check compatibility of 802.11 with 26 GHz band regulations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Change PAR to define </a:t>
            </a:r>
            <a:r>
              <a:rPr lang="en-US" dirty="0" err="1"/>
              <a:t>mmWave</a:t>
            </a:r>
            <a:r>
              <a:rPr lang="en-US" dirty="0"/>
              <a:t> as ranging from 24 GHz to 71 GHz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Revise PHY and MAC as needed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0E578-EE45-6DD8-2AC7-0A6F29673D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DD7735B-4318-4067-9800-864AF53022A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A44E5-38FA-7F05-B54D-8C8F2B5932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5738D5-B307-B778-D96A-F5DFBA3C25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86531855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2762</TotalTime>
  <Words>1383</Words>
  <Application>Microsoft Office PowerPoint</Application>
  <PresentationFormat>Widescreen</PresentationFormat>
  <Paragraphs>237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Calibri</vt:lpstr>
      <vt:lpstr>Times New Roman</vt:lpstr>
      <vt:lpstr>IEEE template</vt:lpstr>
      <vt:lpstr>Lightly licensed mmWave bands for TGbq</vt:lpstr>
      <vt:lpstr>Introduction</vt:lpstr>
      <vt:lpstr>Challenges of a 60 GHz mmWave link</vt:lpstr>
      <vt:lpstr>Lightly licensed mmWave bands in 26 GHz band</vt:lpstr>
      <vt:lpstr>Suggestion</vt:lpstr>
      <vt:lpstr>Benefits</vt:lpstr>
      <vt:lpstr>Role of the lightly licensed band</vt:lpstr>
      <vt:lpstr>Items to be considered for 26 GHz band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Lightly licensed mmWave bands for TGbq</dc:title>
  <dc:creator>Handte, Thomas</dc:creator>
  <cp:lastModifiedBy>Handte, Thomas</cp:lastModifiedBy>
  <cp:revision>9</cp:revision>
  <dcterms:created xsi:type="dcterms:W3CDTF">2025-04-17T10:15:12Z</dcterms:created>
  <dcterms:modified xsi:type="dcterms:W3CDTF">2025-07-28T22:17:03Z</dcterms:modified>
</cp:coreProperties>
</file>