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82" r:id="rId3"/>
    <p:sldId id="479" r:id="rId4"/>
    <p:sldId id="474" r:id="rId5"/>
    <p:sldId id="480" r:id="rId6"/>
    <p:sldId id="481" r:id="rId7"/>
    <p:sldId id="476" r:id="rId8"/>
    <p:sldId id="483" r:id="rId9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CAA"/>
    <a:srgbClr val="FFFFCC"/>
    <a:srgbClr val="FFEBC8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4E15B3-2841-4718-A5BA-AC6F3402363D}" v="5" dt="2025-07-29T07:05:48.9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89" d="100"/>
          <a:sy n="89" d="100"/>
        </p:scale>
        <p:origin x="636" y="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50" y="2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</a:t>
            </a:r>
            <a:r>
              <a:rPr lang="da-DK" dirty="0"/>
              <a:t>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</a:t>
            </a:r>
            <a:r>
              <a:rPr lang="da-DK" dirty="0"/>
              <a:t>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7993875" y="364852"/>
            <a:ext cx="32667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802.11-25/1351r1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D86413-E5DB-0362-4F07-6DE0F785B7E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MIB Truth Value Patterns</a:t>
            </a:r>
            <a:br>
              <a:rPr lang="en-US" dirty="0"/>
            </a:br>
            <a:r>
              <a:rPr lang="en-US" dirty="0"/>
              <a:t>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Jul 2025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976640"/>
              </p:ext>
            </p:extLst>
          </p:nvPr>
        </p:nvGraphicFramePr>
        <p:xfrm>
          <a:off x="1981200" y="2978544"/>
          <a:ext cx="82296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EF198-1CC4-4339-1AD6-3FFBB852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2C1F3-B915-1414-FC82-03AE914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discussion showed two main perspectives/directions</a:t>
            </a:r>
          </a:p>
          <a:p>
            <a:pPr lvl="1"/>
            <a:r>
              <a:rPr lang="en-US" dirty="0"/>
              <a:t>“Implemented” is really “Implemented”</a:t>
            </a:r>
          </a:p>
          <a:p>
            <a:pPr lvl="1"/>
            <a:r>
              <a:rPr lang="en-US" dirty="0"/>
              <a:t>“Implemented” is really “Instance Implemented”</a:t>
            </a:r>
          </a:p>
          <a:p>
            <a:r>
              <a:rPr lang="en-US" dirty="0"/>
              <a:t>We review the impact of each of these two directions:</a:t>
            </a:r>
          </a:p>
          <a:p>
            <a:pPr lvl="1"/>
            <a:r>
              <a:rPr lang="en-US" dirty="0"/>
              <a:t>Flow of events (+some pros and cons)</a:t>
            </a:r>
          </a:p>
          <a:p>
            <a:pPr lvl="1"/>
            <a:r>
              <a:rPr lang="en-US" dirty="0"/>
              <a:t>Bugfixes to support precise language</a:t>
            </a:r>
          </a:p>
          <a:p>
            <a:pPr lvl="1"/>
            <a:r>
              <a:rPr lang="en-US" dirty="0"/>
              <a:t>What do our main terms mean?</a:t>
            </a:r>
          </a:p>
          <a:p>
            <a:r>
              <a:rPr lang="en-US" dirty="0"/>
              <a:t>ARC Visibility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CCC539-3631-9100-A4B5-B777FC5600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C0D48-1CF6-EB8E-14E1-F9900E536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106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84C2F-F63E-178D-8433-1D698B794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FD04-1508-64C8-5288-8F1D679E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25665"/>
          </a:xfrm>
        </p:spPr>
        <p:txBody>
          <a:bodyPr/>
          <a:lstStyle/>
          <a:p>
            <a:r>
              <a:rPr lang="en-US" dirty="0"/>
              <a:t>Flow of Events: “Implemented” is really “Implemented”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17161-3F1B-0A49-C7A1-9DAC7AB5C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D8DAE-4AAC-D7EE-9B89-F654CF00D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C50BFFB-7B81-8C96-0FD7-DC0D9ADCD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05387"/>
              </p:ext>
            </p:extLst>
          </p:nvPr>
        </p:nvGraphicFramePr>
        <p:xfrm>
          <a:off x="965198" y="1271773"/>
          <a:ext cx="1031240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59414033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123462335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16156578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4406305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62265161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6020215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659172301"/>
                    </a:ext>
                  </a:extLst>
                </a:gridCol>
                <a:gridCol w="408080">
                  <a:extLst>
                    <a:ext uri="{9D8B030D-6E8A-4147-A177-3AD203B41FA5}">
                      <a16:colId xmlns:a16="http://schemas.microsoft.com/office/drawing/2014/main" val="1270275857"/>
                    </a:ext>
                  </a:extLst>
                </a:gridCol>
                <a:gridCol w="1039720">
                  <a:extLst>
                    <a:ext uri="{9D8B030D-6E8A-4147-A177-3AD203B41FA5}">
                      <a16:colId xmlns:a16="http://schemas.microsoft.com/office/drawing/2014/main" val="120184453"/>
                    </a:ext>
                  </a:extLst>
                </a:gridCol>
                <a:gridCol w="1168402">
                  <a:extLst>
                    <a:ext uri="{9D8B030D-6E8A-4147-A177-3AD203B41FA5}">
                      <a16:colId xmlns:a16="http://schemas.microsoft.com/office/drawing/2014/main" val="3713528512"/>
                    </a:ext>
                  </a:extLst>
                </a:gridCol>
              </a:tblGrid>
              <a:tr h="155869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Repeats allowed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252951"/>
                  </a:ext>
                </a:extLst>
              </a:tr>
              <a:tr h="155869">
                <a:tc rowSpan="7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HW/SW entity establishes the values of the Implemented MIB variables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MLME-RESET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AP (no repeats allowed)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53968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MLME-START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MLME-STOP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190005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no effect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54796077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Non-AP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596683"/>
                  </a:ext>
                </a:extLst>
              </a:tr>
              <a:tr h="192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Repeats allowed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485018"/>
                  </a:ext>
                </a:extLst>
              </a:tr>
              <a:tr h="192168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MLME-JOIN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MLME-AUTH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MLME-ASSOC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MLME-DISASSOC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MLME-DEAUTH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020645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635815"/>
                  </a:ext>
                </a:extLst>
              </a:tr>
              <a:tr h="34590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Features implemented as described by PICS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Could define MIB variables by which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</a:rPr>
                        <a:t>mgmt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 entity orchestrates SME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Activated variables take their defaults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effect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effect for subsequent MLME-JOINs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678670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A7F0D-6EBB-17FB-5477-CD179DA6C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238232"/>
            <a:ext cx="10363200" cy="1237181"/>
          </a:xfrm>
        </p:spPr>
        <p:txBody>
          <a:bodyPr/>
          <a:lstStyle/>
          <a:p>
            <a:r>
              <a:rPr lang="en-US" dirty="0"/>
              <a:t>Implemented means “implemented” (mental model: by component vendor)</a:t>
            </a:r>
          </a:p>
          <a:p>
            <a:r>
              <a:rPr lang="en-US" i="1" dirty="0"/>
              <a:t>Seems to </a:t>
            </a:r>
            <a:r>
              <a:rPr lang="en-US" dirty="0"/>
              <a:t>follow 11k/11v-style with both Implemented and Activated variables </a:t>
            </a:r>
          </a:p>
        </p:txBody>
      </p:sp>
    </p:spTree>
    <p:extLst>
      <p:ext uri="{BB962C8B-B14F-4D97-AF65-F5344CB8AC3E}">
        <p14:creationId xmlns:p14="http://schemas.microsoft.com/office/powerpoint/2010/main" val="302783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83F9B3-3A07-E51E-B94E-73DFC3ABA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608320"/>
            <a:ext cx="10363200" cy="124968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Mental model: *Implemented variables are set by system vendor’s mgmt. system</a:t>
            </a:r>
          </a:p>
          <a:p>
            <a:pPr>
              <a:spcBef>
                <a:spcPts val="0"/>
              </a:spcBef>
            </a:pPr>
            <a:r>
              <a:rPr lang="en-US" dirty="0"/>
              <a:t>Confusingly, the custom mgmt. system replaces the </a:t>
            </a:r>
            <a:r>
              <a:rPr lang="en-US" i="1" dirty="0"/>
              <a:t>apparent </a:t>
            </a:r>
            <a:r>
              <a:rPr lang="en-US" dirty="0"/>
              <a:t>functionality of *Implemented variables</a:t>
            </a:r>
          </a:p>
          <a:p>
            <a:pPr>
              <a:spcBef>
                <a:spcPts val="0"/>
              </a:spcBef>
            </a:pPr>
            <a:r>
              <a:rPr lang="en-US" dirty="0"/>
              <a:t>External </a:t>
            </a:r>
            <a:r>
              <a:rPr lang="en-US" dirty="0" err="1"/>
              <a:t>Mgmt</a:t>
            </a:r>
            <a:r>
              <a:rPr lang="en-US" dirty="0"/>
              <a:t> System doesn’t really need Implemented variables since it can get their values from the (presumably </a:t>
            </a:r>
            <a:r>
              <a:rPr lang="en-US" dirty="0" err="1"/>
              <a:t>colocated</a:t>
            </a:r>
            <a:r>
              <a:rPr lang="en-US" dirty="0"/>
              <a:t>) custom mgmt. system – indicates this is a </a:t>
            </a:r>
            <a:r>
              <a:rPr lang="en-US"/>
              <a:t>disruptive direction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Follows 15/355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50E17-DEC9-44EE-BB7F-4582E780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25665"/>
          </a:xfrm>
        </p:spPr>
        <p:txBody>
          <a:bodyPr/>
          <a:lstStyle/>
          <a:p>
            <a:r>
              <a:rPr lang="en-US" dirty="0"/>
              <a:t>Flow of Events: “Implemented” is really “Instance Implemented”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BD3DF-97AD-7553-8AC8-A7EE9A472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61466" y="6673334"/>
            <a:ext cx="570669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F04AB-9306-9F3F-8723-838C21AA13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DA01A2-FDCA-FF94-3D5F-0CFBE8AA8E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663"/>
              </p:ext>
            </p:extLst>
          </p:nvPr>
        </p:nvGraphicFramePr>
        <p:xfrm>
          <a:off x="965198" y="1143000"/>
          <a:ext cx="1031240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594140333"/>
                    </a:ext>
                  </a:extLst>
                </a:gridCol>
                <a:gridCol w="1397002">
                  <a:extLst>
                    <a:ext uri="{9D8B030D-6E8A-4147-A177-3AD203B41FA5}">
                      <a16:colId xmlns:a16="http://schemas.microsoft.com/office/drawing/2014/main" val="212346233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65208778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44406305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22651611"/>
                    </a:ext>
                  </a:extLst>
                </a:gridCol>
                <a:gridCol w="965198">
                  <a:extLst>
                    <a:ext uri="{9D8B030D-6E8A-4147-A177-3AD203B41FA5}">
                      <a16:colId xmlns:a16="http://schemas.microsoft.com/office/drawing/2014/main" val="56020215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659172301"/>
                    </a:ext>
                  </a:extLst>
                </a:gridCol>
                <a:gridCol w="408080">
                  <a:extLst>
                    <a:ext uri="{9D8B030D-6E8A-4147-A177-3AD203B41FA5}">
                      <a16:colId xmlns:a16="http://schemas.microsoft.com/office/drawing/2014/main" val="1270275857"/>
                    </a:ext>
                  </a:extLst>
                </a:gridCol>
                <a:gridCol w="1039720">
                  <a:extLst>
                    <a:ext uri="{9D8B030D-6E8A-4147-A177-3AD203B41FA5}">
                      <a16:colId xmlns:a16="http://schemas.microsoft.com/office/drawing/2014/main" val="120184453"/>
                    </a:ext>
                  </a:extLst>
                </a:gridCol>
                <a:gridCol w="1168402">
                  <a:extLst>
                    <a:ext uri="{9D8B030D-6E8A-4147-A177-3AD203B41FA5}">
                      <a16:colId xmlns:a16="http://schemas.microsoft.com/office/drawing/2014/main" val="3713528512"/>
                    </a:ext>
                  </a:extLst>
                </a:gridCol>
              </a:tblGrid>
              <a:tr h="155869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Repeats allowed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252951"/>
                  </a:ext>
                </a:extLst>
              </a:tr>
              <a:tr h="155869">
                <a:tc rowSpan="7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HW/SW entity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Custom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system has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custom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interface to determine features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implemented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by HW/SW then establishes the values of the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Instance Implemented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MIB variables then orchestrates SME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MLME-RESET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AP (no repeats allowed)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53968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MLME-START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MLME-STOP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190005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no effect.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can modify “dynamic“ Activated variables with effect.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54796077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Non-AP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596683"/>
                  </a:ext>
                </a:extLst>
              </a:tr>
              <a:tr h="192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Repeats allowed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485018"/>
                  </a:ext>
                </a:extLst>
              </a:tr>
              <a:tr h="192168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MLME-JOIN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MLME-AUTH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MLME-ASSOC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MLME-DISASSOC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MLME-DEAUTH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020645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635815"/>
                  </a:ext>
                </a:extLst>
              </a:tr>
              <a:tr h="34590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Features implemented as described by PICS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Instance Implemented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MIB variables instantiated; activated variables take their defaults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effect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effect for subsequent MLME-JOINs.</a:t>
                      </a: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can modify “dynamic“ Activated variables with effect.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678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90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12961-CA7B-0D43-C32E-48F5DAC63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Bugfixes to support precise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2A8A2-4C3E-543D-B25A-46F502E43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7800"/>
            <a:ext cx="5105400" cy="4419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“Implemented” is really “Implemented”</a:t>
            </a:r>
          </a:p>
          <a:p>
            <a:r>
              <a:rPr lang="en-US" b="0" dirty="0"/>
              <a:t>Bugfix: so that system vendors retain product control, all optional features (i.e., that have capability indication) need an Activated variable (as well as / instead of an Implemented variable) which should be used for Beacons, Probes, Assoc frames</a:t>
            </a:r>
          </a:p>
          <a:p>
            <a:r>
              <a:rPr lang="en-US" b="0" dirty="0"/>
              <a:t>Bugfix: all normative language (related to interoperability / protocol) should be based on Activated variables </a:t>
            </a:r>
          </a:p>
          <a:p>
            <a:pPr lvl="1"/>
            <a:r>
              <a:rPr lang="en-US" dirty="0"/>
              <a:t>But problems if *</a:t>
            </a:r>
            <a:r>
              <a:rPr lang="en-US" b="0" dirty="0"/>
              <a:t>Activated is set to true when *Implemented is false, with options:</a:t>
            </a:r>
          </a:p>
          <a:p>
            <a:pPr lvl="2"/>
            <a:r>
              <a:rPr lang="en-US" b="0" dirty="0"/>
              <a:t>Delete all *Implemented variables, or</a:t>
            </a:r>
          </a:p>
          <a:p>
            <a:pPr lvl="2"/>
            <a:r>
              <a:rPr lang="en-US" dirty="0"/>
              <a:t>Establish </a:t>
            </a:r>
          </a:p>
          <a:p>
            <a:pPr lvl="3"/>
            <a:r>
              <a:rPr lang="en-US" dirty="0"/>
              <a:t>“#define “*</a:t>
            </a:r>
            <a:r>
              <a:rPr lang="en-US" dirty="0" err="1"/>
              <a:t>ImplAndAct</a:t>
            </a:r>
            <a:r>
              <a:rPr lang="en-US" dirty="0"/>
              <a:t>” *Implemented and *Activated”  or similar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3C257-7BC8-FB8E-E456-650B0B76D5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01547-C9B7-1133-A4D2-6A7E960E4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DB721A-CB7E-BFF4-5D70-C52D49A28DE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447800"/>
            <a:ext cx="5105400" cy="482711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“Implemented” is really “Instance Implemented” </a:t>
            </a:r>
          </a:p>
          <a:p>
            <a:r>
              <a:rPr lang="en-US" b="0" dirty="0"/>
              <a:t>We have a circularity problem since the concept we want to use (“instance of an implementation”) needs to be defined in terms of the word we are using for the concept (“implementation”)</a:t>
            </a:r>
          </a:p>
          <a:p>
            <a:r>
              <a:rPr lang="en-US" b="0" dirty="0"/>
              <a:t>Bugfix: Change almost all “implement*” variables and language to “instance-implement*” variables and language </a:t>
            </a:r>
          </a:p>
          <a:p>
            <a:r>
              <a:rPr lang="en-US" b="0" dirty="0"/>
              <a:t>Clarify: Add previous slide to clause 4/5/6 since EMS is confusingly weak and EMS ha little purpose for “instance-implement” variables</a:t>
            </a:r>
          </a:p>
          <a:p>
            <a:r>
              <a:rPr lang="en-US" b="0" dirty="0"/>
              <a:t>Workaround: Remove </a:t>
            </a:r>
            <a:r>
              <a:rPr lang="en-US" b="0" dirty="0" err="1"/>
              <a:t>SetDefaultMIB</a:t>
            </a:r>
            <a:endParaRPr lang="en-US" b="0" dirty="0"/>
          </a:p>
          <a:p>
            <a:r>
              <a:rPr lang="en-US" b="0" dirty="0"/>
              <a:t>(Also bugfix 15/355)</a:t>
            </a:r>
          </a:p>
          <a:p>
            <a:r>
              <a:rPr lang="en-US" b="0" dirty="0"/>
              <a:t>“Implementation” is only used sparingly:</a:t>
            </a:r>
          </a:p>
          <a:p>
            <a:pPr lvl="1"/>
            <a:r>
              <a:rPr lang="en-US" dirty="0"/>
              <a:t>To define “Instance of an Implementation” and related terminology</a:t>
            </a:r>
          </a:p>
          <a:p>
            <a:pPr lvl="1"/>
            <a:r>
              <a:rPr lang="en-US" dirty="0"/>
              <a:t>In the PICS</a:t>
            </a:r>
          </a:p>
        </p:txBody>
      </p:sp>
    </p:spTree>
    <p:extLst>
      <p:ext uri="{BB962C8B-B14F-4D97-AF65-F5344CB8AC3E}">
        <p14:creationId xmlns:p14="http://schemas.microsoft.com/office/powerpoint/2010/main" val="2756737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9D074-1C0B-DD56-DC1D-7D99A1735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8B18B-6448-464E-C97F-9E6709E1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our main terms mean then?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92564-A8B7-32D3-1F48-A3AD433F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“Implemented” is really “Implemented”</a:t>
            </a:r>
          </a:p>
          <a:p>
            <a:r>
              <a:rPr lang="en-US" b="0" dirty="0"/>
              <a:t>Implemented = implemented</a:t>
            </a:r>
          </a:p>
          <a:p>
            <a:r>
              <a:rPr lang="en-US" b="0" dirty="0"/>
              <a:t>Capability of support = implemented</a:t>
            </a:r>
          </a:p>
          <a:p>
            <a:r>
              <a:rPr lang="en-US" b="0" dirty="0"/>
              <a:t>Capable = abbreviation of “Capability of support” = </a:t>
            </a:r>
          </a:p>
          <a:p>
            <a:pPr lvl="1"/>
            <a:r>
              <a:rPr lang="en-US" b="0" dirty="0"/>
              <a:t>Implemented</a:t>
            </a:r>
          </a:p>
          <a:p>
            <a:pPr lvl="2"/>
            <a:r>
              <a:rPr lang="en-US" dirty="0"/>
              <a:t>Albeit “xx Capability element” is populated according to *Activated variables not *Implemented variables </a:t>
            </a:r>
          </a:p>
          <a:p>
            <a:pPr lvl="1"/>
            <a:r>
              <a:rPr lang="en-US" dirty="0"/>
              <a:t>Or, too vague and shouldn’t be used(?)</a:t>
            </a:r>
            <a:endParaRPr lang="en-US" b="0" dirty="0"/>
          </a:p>
          <a:p>
            <a:r>
              <a:rPr lang="en-US" b="0" dirty="0"/>
              <a:t>Support = activated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0BCF5-84B4-56D7-1A0F-754F7EA2DF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C0EC7-8226-8131-7E5A-FDFF96A24C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46B77F-0888-9D05-EA53-7ECBD4AFBED0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199"/>
            <a:ext cx="5105400" cy="4494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“Implemented” is really “Instance Implemented” </a:t>
            </a:r>
          </a:p>
          <a:p>
            <a:r>
              <a:rPr lang="en-US" b="0" dirty="0"/>
              <a:t>Implemented = sparingly used</a:t>
            </a:r>
          </a:p>
          <a:p>
            <a:r>
              <a:rPr lang="en-US" b="0" dirty="0"/>
              <a:t>Instead use instance-implemented (or similar) for this concept</a:t>
            </a:r>
          </a:p>
          <a:p>
            <a:r>
              <a:rPr lang="en-US" b="0" dirty="0"/>
              <a:t>Capability of support = replace by implemented(?)</a:t>
            </a:r>
          </a:p>
          <a:p>
            <a:r>
              <a:rPr lang="en-US" b="0" dirty="0"/>
              <a:t>Capability =</a:t>
            </a:r>
          </a:p>
          <a:p>
            <a:pPr lvl="1"/>
            <a:r>
              <a:rPr lang="en-US" dirty="0"/>
              <a:t>Implemented</a:t>
            </a:r>
          </a:p>
          <a:p>
            <a:pPr lvl="2"/>
            <a:r>
              <a:rPr lang="en-US" dirty="0"/>
              <a:t>“xx Capability element” is populated according to *Implemented variables</a:t>
            </a:r>
          </a:p>
          <a:p>
            <a:pPr lvl="1"/>
            <a:r>
              <a:rPr lang="en-US" dirty="0"/>
              <a:t>Or, too vague and shouldn’t be used(?)</a:t>
            </a:r>
          </a:p>
          <a:p>
            <a:r>
              <a:rPr lang="en-US" b="0" dirty="0"/>
              <a:t>“Supports” used in relation to implemented only</a:t>
            </a:r>
          </a:p>
          <a:p>
            <a:r>
              <a:rPr lang="en-US" b="0" dirty="0"/>
              <a:t>“Currently supports” in relation to activated only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04B5BB-7816-B984-E521-2447434C4B10}"/>
              </a:ext>
            </a:extLst>
          </p:cNvPr>
          <p:cNvSpPr txBox="1">
            <a:spLocks/>
          </p:cNvSpPr>
          <p:nvPr/>
        </p:nvSpPr>
        <p:spPr bwMode="auto">
          <a:xfrm>
            <a:off x="991972" y="5715000"/>
            <a:ext cx="1028562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But some disagreement on this at last presentation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Important to close on this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23964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3533FD-E0BF-D069-5080-8C629BA59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CDEC-E2A1-0CE0-B472-B0F3378E5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 Visibility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6BE9A-8288-3206-489D-3EE17BE23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19200"/>
            <a:ext cx="10363200" cy="4876800"/>
          </a:xfrm>
        </p:spPr>
        <p:txBody>
          <a:bodyPr/>
          <a:lstStyle/>
          <a:p>
            <a:r>
              <a:rPr lang="en-US" dirty="0"/>
              <a:t>Recommend that ARC drive its guidance into the 802.11 mainstream (and track/revisit any stalls):</a:t>
            </a:r>
          </a:p>
          <a:p>
            <a:pPr lvl="1"/>
            <a:r>
              <a:rPr lang="en-US" dirty="0"/>
              <a:t>By cross-reference in 802.11 standard to ARC summary document(s) and/or</a:t>
            </a:r>
          </a:p>
          <a:p>
            <a:pPr lvl="1"/>
            <a:r>
              <a:rPr lang="en-US" dirty="0"/>
              <a:t>In Style Guide and/or</a:t>
            </a:r>
          </a:p>
          <a:p>
            <a:pPr lvl="1"/>
            <a:r>
              <a:rPr lang="en-US" dirty="0"/>
              <a:t>In new collected ARC guide (might be a list of references with maturity and agreement) and/or</a:t>
            </a:r>
          </a:p>
          <a:p>
            <a:pPr lvl="1"/>
            <a:r>
              <a:rPr lang="en-US" b="1" dirty="0"/>
              <a:t>By explicit changes to 802.11 standard and its amendments (preferred)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B.1 Introduction</a:t>
            </a:r>
          </a:p>
          <a:p>
            <a:pPr lvl="1"/>
            <a:r>
              <a:rPr lang="en-US" u="sng" dirty="0"/>
              <a:t>If an “*Activated” MIB variable exists for a feature but no corresponding “*Implemented” MIB variable, then the feature is determined to be implemented if “*Activated” MIB variable is present; otherwise the feature is determined to be not implemented</a:t>
            </a:r>
          </a:p>
          <a:p>
            <a:pPr lvl="1"/>
            <a:r>
              <a:rPr lang="en-US" u="sng" dirty="0"/>
              <a:t>If both “*Implemented” and “*Activated” MIB variables are defined for a feature, then the feature is determined to be implemented if the “*Implemented” variable is present and equal to true; and otherwise the feature is determined to be not implemented. This arises since any of the following are possible:</a:t>
            </a:r>
          </a:p>
          <a:p>
            <a:pPr lvl="2"/>
            <a:r>
              <a:rPr lang="en-US" u="sng" dirty="0"/>
              <a:t>Neither the “*Implemented” nor the “*Activated” variables are present</a:t>
            </a:r>
            <a:endParaRPr lang="en-US" u="sng" dirty="0">
              <a:sym typeface="Wingdings" panose="05000000000000000000" pitchFamily="2" charset="2"/>
            </a:endParaRPr>
          </a:p>
          <a:p>
            <a:pPr lvl="2"/>
            <a:r>
              <a:rPr lang="en-US" u="sng" dirty="0"/>
              <a:t>The “*Implemented” variable equals false and the “*Activated” variable is not present </a:t>
            </a:r>
            <a:r>
              <a:rPr lang="en-US" u="sng" dirty="0">
                <a:sym typeface="Wingdings" panose="05000000000000000000" pitchFamily="2" charset="2"/>
              </a:rPr>
              <a:t> do we allow this?</a:t>
            </a:r>
          </a:p>
          <a:p>
            <a:pPr lvl="2"/>
            <a:r>
              <a:rPr lang="en-US" u="sng" dirty="0"/>
              <a:t>Both the “*Implemented” and “*Activated” variables are present.  </a:t>
            </a:r>
          </a:p>
          <a:p>
            <a:pPr lvl="2"/>
            <a:endParaRPr lang="en-US" u="sng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45D0D-436D-67B4-B256-9B1CEED55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5DC6E-BF4C-4271-5E87-4BC396B64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429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DD8A1-A6DD-C15C-B51D-B5F6C4C40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CB4D8-51A2-E919-9B6B-7FB2E350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139E5-AC3E-F224-ED17-F8F854D4C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close on one of:</a:t>
            </a:r>
          </a:p>
          <a:p>
            <a:pPr lvl="1"/>
            <a:r>
              <a:rPr lang="en-US" dirty="0"/>
              <a:t>“Implemented” is really “Implemented”</a:t>
            </a:r>
          </a:p>
          <a:p>
            <a:pPr lvl="1"/>
            <a:r>
              <a:rPr lang="en-US" dirty="0"/>
              <a:t>“Implemented” is really “Instance Implemented”</a:t>
            </a:r>
          </a:p>
          <a:p>
            <a:r>
              <a:rPr lang="en-US" dirty="0"/>
              <a:t>Need to agree on what our main terms mean</a:t>
            </a:r>
          </a:p>
          <a:p>
            <a:r>
              <a:rPr lang="en-US" dirty="0"/>
              <a:t>Recommend that ARC improve the visibility / impact of its guidance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8580A-3357-52F3-2229-DB6C2492E2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8EE40-AA81-9480-D1CF-E55784B367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5100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1188</Words>
  <Application>Microsoft Office PowerPoint</Application>
  <PresentationFormat>Widescreen</PresentationFormat>
  <Paragraphs>156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802-11-Submission</vt:lpstr>
      <vt:lpstr>MIB Truth Value Patterns Follow Up</vt:lpstr>
      <vt:lpstr>Overview</vt:lpstr>
      <vt:lpstr>Flow of Events: “Implemented” is really “Implemented”</vt:lpstr>
      <vt:lpstr>Flow of Events: “Implemented” is really “Instance Implemented”</vt:lpstr>
      <vt:lpstr>Bugfixes to support precise language</vt:lpstr>
      <vt:lpstr>What do our main terms mean then?</vt:lpstr>
      <vt:lpstr>ARC Visibility</vt:lpstr>
      <vt:lpstr>Next Steps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MIB Truth Value Patterns Follow Up</dc:title>
  <dc:creator/>
  <cp:keywords>25/1351</cp:keywords>
  <cp:lastModifiedBy/>
  <cp:revision>6</cp:revision>
  <dcterms:created xsi:type="dcterms:W3CDTF">2011-09-19T06:02:14Z</dcterms:created>
  <dcterms:modified xsi:type="dcterms:W3CDTF">2025-07-29T07:06:54Z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2025-01-10T16:33:13Z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a143d3f1-ce92-44de-bce5-18788956c514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-</vt:lpwstr>
  </property>
</Properties>
</file>