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482" r:id="rId3"/>
    <p:sldId id="479" r:id="rId4"/>
    <p:sldId id="474" r:id="rId5"/>
    <p:sldId id="480" r:id="rId6"/>
    <p:sldId id="481" r:id="rId7"/>
    <p:sldId id="476" r:id="rId8"/>
    <p:sldId id="483" r:id="rId9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CAA"/>
    <a:srgbClr val="FFFFCC"/>
    <a:srgbClr val="FFEBC8"/>
    <a:srgbClr val="00FFFF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A040A6-C43D-4A19-9398-26FFC208340D}" v="6" dt="2025-07-28T06:52:03.2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35" autoAdjust="0"/>
    <p:restoredTop sz="95455" autoAdjust="0"/>
  </p:normalViewPr>
  <p:slideViewPr>
    <p:cSldViewPr>
      <p:cViewPr varScale="1">
        <p:scale>
          <a:sx n="93" d="100"/>
          <a:sy n="93" d="100"/>
        </p:scale>
        <p:origin x="474" y="8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50" y="2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</a:t>
            </a:r>
            <a:r>
              <a:rPr lang="da-DK" dirty="0"/>
              <a:t>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</a:t>
            </a:r>
            <a:r>
              <a:rPr lang="da-DK" dirty="0"/>
              <a:t>(Cisco Systems)</a:t>
            </a: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65EDB8-F9E4-48B7-4AE2-5957BBF1278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654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1"/>
            <a:endParaRPr lang="en-US" noProof="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7993875" y="364852"/>
            <a:ext cx="326679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802.11-25/1351r0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914401" y="380843"/>
            <a:ext cx="80951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Jul 2025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D86413-E5DB-0362-4F07-6DE0F785B7EB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779260"/>
            <a:ext cx="6350" cy="152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MIB Truth Value Patterns</a:t>
            </a:r>
            <a:br>
              <a:rPr lang="en-US" dirty="0"/>
            </a:br>
            <a:r>
              <a:rPr lang="en-US" dirty="0"/>
              <a:t>Follow Up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Jul 2025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r>
              <a:rPr lang="en-US" dirty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976640"/>
              </p:ext>
            </p:extLst>
          </p:nvPr>
        </p:nvGraphicFramePr>
        <p:xfrm>
          <a:off x="1981200" y="2978544"/>
          <a:ext cx="82296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 Hart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brianh@cisco.com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EF198-1CC4-4339-1AD6-3FFBB852E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2C1F3-B915-1414-FC82-03AE914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Previous discussion showed two main perspectives/directions</a:t>
            </a:r>
          </a:p>
          <a:p>
            <a:pPr lvl="1"/>
            <a:r>
              <a:rPr lang="en-US" dirty="0"/>
              <a:t>“Implemented” is really “Implemented”</a:t>
            </a:r>
          </a:p>
          <a:p>
            <a:pPr lvl="1"/>
            <a:r>
              <a:rPr lang="en-US" dirty="0"/>
              <a:t>“Implemented” is really “Instance Implemented”</a:t>
            </a:r>
          </a:p>
          <a:p>
            <a:r>
              <a:rPr lang="en-US" dirty="0"/>
              <a:t>We review the impact of each of these two directions:</a:t>
            </a:r>
          </a:p>
          <a:p>
            <a:pPr lvl="1"/>
            <a:r>
              <a:rPr lang="en-US" dirty="0"/>
              <a:t>Flow of events (+some pros and cons)</a:t>
            </a:r>
          </a:p>
          <a:p>
            <a:pPr lvl="1"/>
            <a:r>
              <a:rPr lang="en-US" dirty="0"/>
              <a:t>Bugfixes to support precise language</a:t>
            </a:r>
          </a:p>
          <a:p>
            <a:pPr lvl="1"/>
            <a:r>
              <a:rPr lang="en-US" dirty="0"/>
              <a:t>What do our main terms mean?</a:t>
            </a:r>
          </a:p>
          <a:p>
            <a:r>
              <a:rPr lang="en-US" dirty="0"/>
              <a:t>ARC Visibility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CCC539-3631-9100-A4B5-B777FC5600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C0D48-1CF6-EB8E-14E1-F9900E5367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</a:t>
            </a:r>
            <a:r>
              <a:rPr lang="da-DK"/>
              <a:t>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61067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B84C2F-F63E-178D-8433-1D698B794D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3FD04-1508-64C8-5288-8F1D679EB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25665"/>
          </a:xfrm>
        </p:spPr>
        <p:txBody>
          <a:bodyPr/>
          <a:lstStyle/>
          <a:p>
            <a:r>
              <a:rPr lang="en-US" dirty="0"/>
              <a:t>Flow of Events: “Implemented” is really “Implemented”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817161-3F1B-0A49-C7A1-9DAC7AB5C4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1D8DAE-4AAC-D7EE-9B89-F654CF00D2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</a:t>
            </a:r>
            <a:r>
              <a:rPr lang="da-DK"/>
              <a:t>(Cisco Systems)</a:t>
            </a:r>
            <a:endParaRPr lang="en-AU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C50BFFB-7B81-8C96-0FD7-DC0D9ADCD5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70212"/>
              </p:ext>
            </p:extLst>
          </p:nvPr>
        </p:nvGraphicFramePr>
        <p:xfrm>
          <a:off x="965198" y="1271773"/>
          <a:ext cx="10312402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594140333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123462335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161565788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44406305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62265161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560202158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659172301"/>
                    </a:ext>
                  </a:extLst>
                </a:gridCol>
                <a:gridCol w="408080">
                  <a:extLst>
                    <a:ext uri="{9D8B030D-6E8A-4147-A177-3AD203B41FA5}">
                      <a16:colId xmlns:a16="http://schemas.microsoft.com/office/drawing/2014/main" val="1270275857"/>
                    </a:ext>
                  </a:extLst>
                </a:gridCol>
                <a:gridCol w="1039720">
                  <a:extLst>
                    <a:ext uri="{9D8B030D-6E8A-4147-A177-3AD203B41FA5}">
                      <a16:colId xmlns:a16="http://schemas.microsoft.com/office/drawing/2014/main" val="120184453"/>
                    </a:ext>
                  </a:extLst>
                </a:gridCol>
                <a:gridCol w="1168402">
                  <a:extLst>
                    <a:ext uri="{9D8B030D-6E8A-4147-A177-3AD203B41FA5}">
                      <a16:colId xmlns:a16="http://schemas.microsoft.com/office/drawing/2014/main" val="3713528512"/>
                    </a:ext>
                  </a:extLst>
                </a:gridCol>
              </a:tblGrid>
              <a:tr h="155869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9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Repeats allowed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5252951"/>
                  </a:ext>
                </a:extLst>
              </a:tr>
              <a:tr h="155869">
                <a:tc rowSpan="7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HW/SW entity establishes the values of the Implemented MIB variables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MLME-RESET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AP (no repeats allowed)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2253968"/>
                  </a:ext>
                </a:extLst>
              </a:tr>
              <a:tr h="155869"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MLME-START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MLME-STOP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0190005"/>
                  </a:ext>
                </a:extLst>
              </a:tr>
              <a:tr h="1558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External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mgmt. modifying “static“ Activated variables has no effect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54796077"/>
                  </a:ext>
                </a:extLst>
              </a:tr>
              <a:tr h="155869"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Non-AP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7596683"/>
                  </a:ext>
                </a:extLst>
              </a:tr>
              <a:tr h="1921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May be issued in parallel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May be issued in parallel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Repeats allowed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May be issued in parallel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485018"/>
                  </a:ext>
                </a:extLst>
              </a:tr>
              <a:tr h="192168"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MLME-JOIN </a:t>
                      </a:r>
                      <a:br>
                        <a:rPr lang="en-US" sz="1200" b="0" dirty="0">
                          <a:solidFill>
                            <a:schemeClr val="tx1"/>
                          </a:solidFill>
                        </a:rPr>
                      </a:b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MLME-AUTH </a:t>
                      </a:r>
                      <a:br>
                        <a:rPr lang="en-US" sz="1200" b="0" dirty="0">
                          <a:solidFill>
                            <a:schemeClr val="tx1"/>
                          </a:solidFill>
                        </a:rPr>
                      </a:b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MLME-ASSOC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MLME-DISASSOC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MLME-DEAUTH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020645"/>
                  </a:ext>
                </a:extLst>
              </a:tr>
              <a:tr h="155869"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0635815"/>
                  </a:ext>
                </a:extLst>
              </a:tr>
              <a:tr h="345902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Features implemented as described by PICS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1" dirty="0">
                          <a:solidFill>
                            <a:schemeClr val="tx1"/>
                          </a:solidFill>
                        </a:rPr>
                        <a:t>Could define MIB variables by which </a:t>
                      </a:r>
                      <a:r>
                        <a:rPr lang="en-US" sz="1200" b="0" i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external</a:t>
                      </a:r>
                      <a:r>
                        <a:rPr lang="en-US" sz="1200" b="0" i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="0" i="1" dirty="0" err="1">
                          <a:solidFill>
                            <a:schemeClr val="tx1"/>
                          </a:solidFill>
                        </a:rPr>
                        <a:t>mgmt</a:t>
                      </a:r>
                      <a:r>
                        <a:rPr lang="en-US" sz="1200" b="0" i="1" dirty="0">
                          <a:solidFill>
                            <a:schemeClr val="tx1"/>
                          </a:solidFill>
                        </a:rPr>
                        <a:t> entity orchestrates SME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Activated variables take their defaults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External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mgmt. modifying “static“ Activated variables has effect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External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mgmt. modifying “static“ Activated variables has effect for subsequent MLME-JOINs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3678670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A7F0D-6EBB-17FB-5477-CD179DA6C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5238232"/>
            <a:ext cx="10363200" cy="1237181"/>
          </a:xfrm>
        </p:spPr>
        <p:txBody>
          <a:bodyPr/>
          <a:lstStyle/>
          <a:p>
            <a:r>
              <a:rPr lang="en-US" dirty="0"/>
              <a:t>Implemented means “implemented” (mental model: by component vendor)</a:t>
            </a:r>
          </a:p>
          <a:p>
            <a:r>
              <a:rPr lang="en-US" dirty="0"/>
              <a:t>Follows 11k/11v-style with both Implemented and Activated variables </a:t>
            </a:r>
          </a:p>
        </p:txBody>
      </p:sp>
    </p:spTree>
    <p:extLst>
      <p:ext uri="{BB962C8B-B14F-4D97-AF65-F5344CB8AC3E}">
        <p14:creationId xmlns:p14="http://schemas.microsoft.com/office/powerpoint/2010/main" val="3027835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50E17-DEC9-44EE-BB7F-4582E7807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25665"/>
          </a:xfrm>
        </p:spPr>
        <p:txBody>
          <a:bodyPr/>
          <a:lstStyle/>
          <a:p>
            <a:r>
              <a:rPr lang="en-US" dirty="0"/>
              <a:t>Flow of Events: “Implemented” is really “Instance Implemented”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3BD3DF-97AD-7553-8AC8-A7EE9A472C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F04AB-9306-9F3F-8723-838C21AA13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</a:t>
            </a:r>
            <a:r>
              <a:rPr lang="da-DK"/>
              <a:t>(Cisco Systems)</a:t>
            </a:r>
            <a:endParaRPr lang="en-AU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8DA01A2-FDCA-FF94-3D5F-0CFBE8AA8E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996522"/>
              </p:ext>
            </p:extLst>
          </p:nvPr>
        </p:nvGraphicFramePr>
        <p:xfrm>
          <a:off x="965198" y="1249680"/>
          <a:ext cx="10312402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594140333"/>
                    </a:ext>
                  </a:extLst>
                </a:gridCol>
                <a:gridCol w="1397002">
                  <a:extLst>
                    <a:ext uri="{9D8B030D-6E8A-4147-A177-3AD203B41FA5}">
                      <a16:colId xmlns:a16="http://schemas.microsoft.com/office/drawing/2014/main" val="212346233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65208778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44406305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22651611"/>
                    </a:ext>
                  </a:extLst>
                </a:gridCol>
                <a:gridCol w="965198">
                  <a:extLst>
                    <a:ext uri="{9D8B030D-6E8A-4147-A177-3AD203B41FA5}">
                      <a16:colId xmlns:a16="http://schemas.microsoft.com/office/drawing/2014/main" val="560202158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659172301"/>
                    </a:ext>
                  </a:extLst>
                </a:gridCol>
                <a:gridCol w="408080">
                  <a:extLst>
                    <a:ext uri="{9D8B030D-6E8A-4147-A177-3AD203B41FA5}">
                      <a16:colId xmlns:a16="http://schemas.microsoft.com/office/drawing/2014/main" val="1270275857"/>
                    </a:ext>
                  </a:extLst>
                </a:gridCol>
                <a:gridCol w="1039720">
                  <a:extLst>
                    <a:ext uri="{9D8B030D-6E8A-4147-A177-3AD203B41FA5}">
                      <a16:colId xmlns:a16="http://schemas.microsoft.com/office/drawing/2014/main" val="120184453"/>
                    </a:ext>
                  </a:extLst>
                </a:gridCol>
                <a:gridCol w="1168402">
                  <a:extLst>
                    <a:ext uri="{9D8B030D-6E8A-4147-A177-3AD203B41FA5}">
                      <a16:colId xmlns:a16="http://schemas.microsoft.com/office/drawing/2014/main" val="3713528512"/>
                    </a:ext>
                  </a:extLst>
                </a:gridCol>
              </a:tblGrid>
              <a:tr h="155869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9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Repeats allowed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5252951"/>
                  </a:ext>
                </a:extLst>
              </a:tr>
              <a:tr h="155869">
                <a:tc rowSpan="7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HW/SW entity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Custom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mgmt. system has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custom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interface to determine features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implemented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by HW/SW then establishes the values of the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</a:rPr>
                        <a:t>Instance Implemented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MIB variables then orchestrates SME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MLME-RESET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AP (no repeats allowed)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2253968"/>
                  </a:ext>
                </a:extLst>
              </a:tr>
              <a:tr h="155869"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MLME-START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MLME-STOP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/>
                      <a:endParaRPr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0190005"/>
                  </a:ext>
                </a:extLst>
              </a:tr>
              <a:tr h="1558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External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mgmt. modifying “static“ Activated variables has no effect.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External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mgmt. can modify “dynamic“ Activated variables with effect.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54796077"/>
                  </a:ext>
                </a:extLst>
              </a:tr>
              <a:tr h="155869"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Non-AP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7596683"/>
                  </a:ext>
                </a:extLst>
              </a:tr>
              <a:tr h="1921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May be issued in parallel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May be issued in parallel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Repeats allowed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May be issued in parallel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485018"/>
                  </a:ext>
                </a:extLst>
              </a:tr>
              <a:tr h="192168"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MLME-JOIN </a:t>
                      </a:r>
                      <a:br>
                        <a:rPr lang="en-US" sz="1200" b="0" dirty="0">
                          <a:solidFill>
                            <a:schemeClr val="tx1"/>
                          </a:solidFill>
                        </a:rPr>
                      </a:b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MLME-AUTH </a:t>
                      </a:r>
                      <a:br>
                        <a:rPr lang="en-US" sz="1200" b="0" dirty="0">
                          <a:solidFill>
                            <a:schemeClr val="tx1"/>
                          </a:solidFill>
                        </a:rPr>
                      </a:b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MLME-ASSOC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MLME-DISASSOC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MLME-DEAUTH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020645"/>
                  </a:ext>
                </a:extLst>
              </a:tr>
              <a:tr h="155869"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0635815"/>
                  </a:ext>
                </a:extLst>
              </a:tr>
              <a:tr h="345902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Features implemented as described by PICS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</a:rPr>
                        <a:t>Instance Implemented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MIB variables instantiated; activated variables take their defaults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External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mgmt. modifying “static“ Activated variables has effect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External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mgmt. modifying “static“ Activated variables has effect for subsequent MLME-JOINs.</a:t>
                      </a:r>
                    </a:p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External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mgmt. can modify “dynamic“ Activated variables with effect.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3678670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083F9B3-3A07-E51E-B94E-73DFC3ABA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5608320"/>
            <a:ext cx="10363200" cy="1249680"/>
          </a:xfrm>
          <a:solidFill>
            <a:schemeClr val="bg1"/>
          </a:solidFill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Mental model: *Implemented variables are set by system vendor’s mgmt. system</a:t>
            </a:r>
          </a:p>
          <a:p>
            <a:pPr>
              <a:spcBef>
                <a:spcPts val="0"/>
              </a:spcBef>
            </a:pPr>
            <a:r>
              <a:rPr lang="en-US" dirty="0"/>
              <a:t>Confusingly, the custom mgmt. system replaces the </a:t>
            </a:r>
            <a:r>
              <a:rPr lang="en-US" i="1" dirty="0"/>
              <a:t>apparent </a:t>
            </a:r>
            <a:r>
              <a:rPr lang="en-US" dirty="0"/>
              <a:t>functionality of *Implemented variables</a:t>
            </a:r>
          </a:p>
          <a:p>
            <a:pPr>
              <a:spcBef>
                <a:spcPts val="0"/>
              </a:spcBef>
            </a:pPr>
            <a:r>
              <a:rPr lang="en-US" dirty="0"/>
              <a:t>External </a:t>
            </a:r>
            <a:r>
              <a:rPr lang="en-US" dirty="0" err="1"/>
              <a:t>Mgmt</a:t>
            </a:r>
            <a:r>
              <a:rPr lang="en-US" dirty="0"/>
              <a:t> System doesn’t really need Implemented variables since it can get their values from the (presumably </a:t>
            </a:r>
            <a:r>
              <a:rPr lang="en-US" dirty="0" err="1"/>
              <a:t>colocated</a:t>
            </a:r>
            <a:r>
              <a:rPr lang="en-US" dirty="0"/>
              <a:t>) custom mgmt. system</a:t>
            </a:r>
          </a:p>
          <a:p>
            <a:pPr>
              <a:spcBef>
                <a:spcPts val="0"/>
              </a:spcBef>
            </a:pPr>
            <a:r>
              <a:rPr lang="en-US" dirty="0"/>
              <a:t>Follows 15/355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900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12961-CA7B-0D43-C32E-48F5DAC63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Bugfixes to support precise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2A8A2-4C3E-543D-B25A-46F502E43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47800"/>
            <a:ext cx="5105400" cy="44195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If “Implemented” is really “Implemented”</a:t>
            </a:r>
          </a:p>
          <a:p>
            <a:r>
              <a:rPr lang="en-US" b="0" dirty="0"/>
              <a:t>Bugfix: so that system vendors retain product control, all optional features (i.e., that have capability indication) need an Activated variable (as well as / instead of an Implemented variable) which should be used for Beacons, Probes, Assoc frames</a:t>
            </a:r>
          </a:p>
          <a:p>
            <a:r>
              <a:rPr lang="en-US" b="0" dirty="0"/>
              <a:t>Bugfix: all normative language (related to interoperability / protocol) should be based on Activated variables </a:t>
            </a:r>
          </a:p>
          <a:p>
            <a:pPr lvl="1"/>
            <a:r>
              <a:rPr lang="en-US" dirty="0"/>
              <a:t>But problems if *</a:t>
            </a:r>
            <a:r>
              <a:rPr lang="en-US" b="0" dirty="0"/>
              <a:t>Activated is set to true when *Implemented is false, with options:</a:t>
            </a:r>
          </a:p>
          <a:p>
            <a:pPr lvl="2"/>
            <a:r>
              <a:rPr lang="en-US" b="0" dirty="0"/>
              <a:t>Delete all *Implemented variables, or</a:t>
            </a:r>
          </a:p>
          <a:p>
            <a:pPr lvl="2"/>
            <a:r>
              <a:rPr lang="en-US" dirty="0"/>
              <a:t>Establish </a:t>
            </a:r>
          </a:p>
          <a:p>
            <a:pPr lvl="3"/>
            <a:r>
              <a:rPr lang="en-US" dirty="0"/>
              <a:t>“#define “*</a:t>
            </a:r>
            <a:r>
              <a:rPr lang="en-US" dirty="0" err="1"/>
              <a:t>ImplAndAct</a:t>
            </a:r>
            <a:r>
              <a:rPr lang="en-US" dirty="0"/>
              <a:t>” *Implemented and *Activated”  or similar</a:t>
            </a:r>
            <a:endParaRPr lang="en-US" b="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C3C257-7BC8-FB8E-E456-650B0B76D5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01547-C9B7-1133-A4D2-6A7E960E4C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</a:t>
            </a:r>
            <a:r>
              <a:rPr lang="da-DK"/>
              <a:t>(Cisco Systems)</a:t>
            </a:r>
            <a:endParaRPr lang="en-AU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DB721A-CB7E-BFF4-5D70-C52D49A28DEB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447800"/>
            <a:ext cx="5105400" cy="482711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If “Implemented” is really “Instance Implemented” </a:t>
            </a:r>
          </a:p>
          <a:p>
            <a:r>
              <a:rPr lang="en-US" b="0" dirty="0"/>
              <a:t>We have a circularity problem since the concept we want to use (“instance of an implementation”) needs to be defined in terms of the word we are using for the concept (“implementation”)</a:t>
            </a:r>
          </a:p>
          <a:p>
            <a:r>
              <a:rPr lang="en-US" b="0" dirty="0"/>
              <a:t>Bugfix: Change almost all “implement*” variables and language to “instance-implement*” variables and language </a:t>
            </a:r>
          </a:p>
          <a:p>
            <a:r>
              <a:rPr lang="en-US" b="0" dirty="0"/>
              <a:t>Clarify: Add previous slide to clause 4/5/6 since EMS is confusingly weak and EMS ha little purpose for “instance-implement” variables</a:t>
            </a:r>
          </a:p>
          <a:p>
            <a:r>
              <a:rPr lang="en-US" b="0" dirty="0"/>
              <a:t>Workaround: Remove </a:t>
            </a:r>
            <a:r>
              <a:rPr lang="en-US" b="0" dirty="0" err="1"/>
              <a:t>SetDefaultMIB</a:t>
            </a:r>
            <a:endParaRPr lang="en-US" b="0" dirty="0"/>
          </a:p>
          <a:p>
            <a:r>
              <a:rPr lang="en-US" b="0" dirty="0"/>
              <a:t>(Also bugfix 15/355)</a:t>
            </a:r>
          </a:p>
          <a:p>
            <a:r>
              <a:rPr lang="en-US" b="0" dirty="0"/>
              <a:t>“Implementation” is only used sparingly:</a:t>
            </a:r>
          </a:p>
          <a:p>
            <a:pPr lvl="1"/>
            <a:r>
              <a:rPr lang="en-US" dirty="0"/>
              <a:t>To define “Instance of an Implementation” and related terminology</a:t>
            </a:r>
          </a:p>
          <a:p>
            <a:pPr lvl="1"/>
            <a:r>
              <a:rPr lang="en-US" dirty="0"/>
              <a:t>In the PICS</a:t>
            </a:r>
          </a:p>
        </p:txBody>
      </p:sp>
    </p:spTree>
    <p:extLst>
      <p:ext uri="{BB962C8B-B14F-4D97-AF65-F5344CB8AC3E}">
        <p14:creationId xmlns:p14="http://schemas.microsoft.com/office/powerpoint/2010/main" val="2756737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A9D074-1C0B-DD56-DC1D-7D99A17354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8B18B-6448-464E-C97F-9E6709E1F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our main terms mean then?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92564-A8B7-32D3-1F48-A3AD433FF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“Implemented” is really “Implemented”</a:t>
            </a:r>
          </a:p>
          <a:p>
            <a:r>
              <a:rPr lang="en-US" b="0" dirty="0"/>
              <a:t>Implemented = implemented</a:t>
            </a:r>
          </a:p>
          <a:p>
            <a:r>
              <a:rPr lang="en-US" b="0" dirty="0"/>
              <a:t>Capability of support = implemented</a:t>
            </a:r>
          </a:p>
          <a:p>
            <a:r>
              <a:rPr lang="en-US" b="0" dirty="0"/>
              <a:t>Capable = abbreviation of “Capability of support” = </a:t>
            </a:r>
          </a:p>
          <a:p>
            <a:pPr lvl="1"/>
            <a:r>
              <a:rPr lang="en-US" b="0" dirty="0"/>
              <a:t>Implemented</a:t>
            </a:r>
          </a:p>
          <a:p>
            <a:pPr lvl="2"/>
            <a:r>
              <a:rPr lang="en-US" dirty="0"/>
              <a:t>Albeit “xx Capability element” is populated according to *Activated variables not *Implemented variables </a:t>
            </a:r>
          </a:p>
          <a:p>
            <a:pPr lvl="1"/>
            <a:r>
              <a:rPr lang="en-US" dirty="0"/>
              <a:t>Or, too vague and shouldn’t be used(?)</a:t>
            </a:r>
            <a:endParaRPr lang="en-US" b="0" dirty="0"/>
          </a:p>
          <a:p>
            <a:r>
              <a:rPr lang="en-US" b="0" dirty="0"/>
              <a:t>Support = activated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0BCF5-84B4-56D7-1A0F-754F7EA2DF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C0EC7-8226-8131-7E5A-FDFF96A24C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</a:t>
            </a:r>
            <a:r>
              <a:rPr lang="da-DK"/>
              <a:t>(Cisco Systems)</a:t>
            </a:r>
            <a:endParaRPr lang="en-AU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46B77F-0888-9D05-EA53-7ECBD4AFBED0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981199"/>
            <a:ext cx="5105400" cy="44942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If “Implemented” is really “Instance Implemented” </a:t>
            </a:r>
          </a:p>
          <a:p>
            <a:r>
              <a:rPr lang="en-US" b="0" dirty="0"/>
              <a:t>Implemented = sparingly used</a:t>
            </a:r>
          </a:p>
          <a:p>
            <a:r>
              <a:rPr lang="en-US" b="0" dirty="0"/>
              <a:t>Instead use instance-implemented (or similar) for this concept</a:t>
            </a:r>
          </a:p>
          <a:p>
            <a:r>
              <a:rPr lang="en-US" b="0" dirty="0"/>
              <a:t>Capability of support = replace by implemented(?)</a:t>
            </a:r>
          </a:p>
          <a:p>
            <a:r>
              <a:rPr lang="en-US" b="0" dirty="0"/>
              <a:t>Capability =</a:t>
            </a:r>
          </a:p>
          <a:p>
            <a:pPr lvl="1"/>
            <a:r>
              <a:rPr lang="en-US" dirty="0"/>
              <a:t>Implemented</a:t>
            </a:r>
          </a:p>
          <a:p>
            <a:pPr lvl="2"/>
            <a:r>
              <a:rPr lang="en-US" dirty="0"/>
              <a:t>“xx Capability element” is populated according to *Implemented variables</a:t>
            </a:r>
          </a:p>
          <a:p>
            <a:pPr lvl="1"/>
            <a:r>
              <a:rPr lang="en-US" dirty="0"/>
              <a:t>Or, too vague and shouldn’t be used(?)</a:t>
            </a:r>
          </a:p>
          <a:p>
            <a:r>
              <a:rPr lang="en-US" b="0" dirty="0"/>
              <a:t>“Supports” used in relation to implemented only</a:t>
            </a:r>
          </a:p>
          <a:p>
            <a:r>
              <a:rPr lang="en-US" b="0" dirty="0"/>
              <a:t>“Currently supports” in relation to activated only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004B5BB-7816-B984-E521-2447434C4B10}"/>
              </a:ext>
            </a:extLst>
          </p:cNvPr>
          <p:cNvSpPr txBox="1">
            <a:spLocks/>
          </p:cNvSpPr>
          <p:nvPr/>
        </p:nvSpPr>
        <p:spPr bwMode="auto">
          <a:xfrm>
            <a:off x="991972" y="5715000"/>
            <a:ext cx="10285627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kern="0" dirty="0"/>
              <a:t>But some disagreement on this at last presentation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kern="0" dirty="0"/>
              <a:t>Important to close on this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239649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3533FD-E0BF-D069-5080-8C629BA595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1CDEC-E2A1-0CE0-B472-B0F3378E5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 Visibility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6BE9A-8288-3206-489D-3EE17BE23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219200"/>
            <a:ext cx="10363200" cy="4876800"/>
          </a:xfrm>
        </p:spPr>
        <p:txBody>
          <a:bodyPr/>
          <a:lstStyle/>
          <a:p>
            <a:r>
              <a:rPr lang="en-US" dirty="0"/>
              <a:t>Recommend that ARC drive its guidance into the 802.11 mainstream (and track/revisit any stalls):</a:t>
            </a:r>
          </a:p>
          <a:p>
            <a:pPr lvl="1"/>
            <a:r>
              <a:rPr lang="en-US" dirty="0"/>
              <a:t>By cross-reference in 802.11 standard to ARC summary document(s) and/or</a:t>
            </a:r>
          </a:p>
          <a:p>
            <a:pPr lvl="1"/>
            <a:r>
              <a:rPr lang="en-US" dirty="0"/>
              <a:t>In Style Guide and/or</a:t>
            </a:r>
          </a:p>
          <a:p>
            <a:pPr lvl="1"/>
            <a:r>
              <a:rPr lang="en-US" dirty="0"/>
              <a:t>In new collected ARC guide (might be a list of references with maturity and agreement) and/or</a:t>
            </a:r>
          </a:p>
          <a:p>
            <a:pPr lvl="1"/>
            <a:r>
              <a:rPr lang="en-US" b="1" dirty="0"/>
              <a:t>By explicit changes to 802.11 standard and its amendments (preferred)</a:t>
            </a:r>
          </a:p>
          <a:p>
            <a:endParaRPr lang="en-US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B.1 Introduction</a:t>
            </a:r>
          </a:p>
          <a:p>
            <a:pPr lvl="1"/>
            <a:r>
              <a:rPr lang="en-US" u="sng" dirty="0"/>
              <a:t>If an “*Activated” MIB variable exists for a feature but no corresponding “*Implemented” MIB variable, then the feature is determined to be implemented if “*Activated” MIB variable is present; otherwise the feature is determined to be not implemented</a:t>
            </a:r>
          </a:p>
          <a:p>
            <a:pPr lvl="1"/>
            <a:r>
              <a:rPr lang="en-US" u="sng" dirty="0"/>
              <a:t>If both “*Implemented” and “*Activated” MIB variables are defined for a feature, then the feature is determined to be implemented if the “*Implemented” variable is present and equal to true; and otherwise the feature is determined to be not implemented. This arises since any of the following are possible:</a:t>
            </a:r>
          </a:p>
          <a:p>
            <a:pPr lvl="2"/>
            <a:r>
              <a:rPr lang="en-US" u="sng" dirty="0"/>
              <a:t>Neither the “*Implemented” nor the “*Activated” variables are present</a:t>
            </a:r>
            <a:endParaRPr lang="en-US" u="sng" dirty="0">
              <a:sym typeface="Wingdings" panose="05000000000000000000" pitchFamily="2" charset="2"/>
            </a:endParaRPr>
          </a:p>
          <a:p>
            <a:pPr lvl="2"/>
            <a:r>
              <a:rPr lang="en-US" u="sng" dirty="0"/>
              <a:t>The “*Implemented” variable equals false and the “*Activated” variable is not present </a:t>
            </a:r>
            <a:r>
              <a:rPr lang="en-US" u="sng" dirty="0">
                <a:sym typeface="Wingdings" panose="05000000000000000000" pitchFamily="2" charset="2"/>
              </a:rPr>
              <a:t> do we allow this?</a:t>
            </a:r>
          </a:p>
          <a:p>
            <a:pPr lvl="2"/>
            <a:r>
              <a:rPr lang="en-US" u="sng" dirty="0"/>
              <a:t>Both the “*Implemented” and “*Activated” variables are present.  </a:t>
            </a:r>
          </a:p>
          <a:p>
            <a:pPr lvl="2"/>
            <a:endParaRPr lang="en-US" u="sng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045D0D-436D-67B4-B256-9B1CEED550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5DC6E-BF4C-4271-5E87-4BC396B64A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</a:t>
            </a:r>
            <a:r>
              <a:rPr lang="da-DK"/>
              <a:t>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4299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BDD8A1-A6DD-C15C-B51D-B5F6C4C40F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CB4D8-51A2-E919-9B6B-7FB2E3505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139E5-AC3E-F224-ED17-F8F854D4C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to close on one of:</a:t>
            </a:r>
          </a:p>
          <a:p>
            <a:pPr lvl="1"/>
            <a:r>
              <a:rPr lang="en-US" dirty="0"/>
              <a:t>“Implemented” is really “Implemented”</a:t>
            </a:r>
          </a:p>
          <a:p>
            <a:pPr lvl="1"/>
            <a:r>
              <a:rPr lang="en-US" dirty="0"/>
              <a:t>“Implemented” is really “Instance Implemented”</a:t>
            </a:r>
          </a:p>
          <a:p>
            <a:r>
              <a:rPr lang="en-US" dirty="0"/>
              <a:t>Need to agree on what our main terms mean</a:t>
            </a:r>
          </a:p>
          <a:p>
            <a:r>
              <a:rPr lang="en-US" dirty="0"/>
              <a:t>Recommend that ARC improve the visibility / impact of its guidance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8580A-3357-52F3-2229-DB6C2492E2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8EE40-AA81-9480-D1CF-E55784B367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</a:t>
            </a:r>
            <a:r>
              <a:rPr lang="da-DK"/>
              <a:t>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551008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1179</Words>
  <Application>Microsoft Office PowerPoint</Application>
  <PresentationFormat>Widescreen</PresentationFormat>
  <Paragraphs>156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802-11-Submission</vt:lpstr>
      <vt:lpstr>MIB Truth Value Patterns Follow Up</vt:lpstr>
      <vt:lpstr>Overview</vt:lpstr>
      <vt:lpstr>Flow of Events: “Implemented” is really “Implemented”</vt:lpstr>
      <vt:lpstr>Flow of Events: “Implemented” is really “Instance Implemented”</vt:lpstr>
      <vt:lpstr>Bugfixes to support precise language</vt:lpstr>
      <vt:lpstr>What do our main terms mean then?</vt:lpstr>
      <vt:lpstr>ARC Visibility</vt:lpstr>
      <vt:lpstr>Next Steps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MIB Truth Value Patterns Follow Up</dc:title>
  <dc:creator/>
  <cp:keywords>25/1351</cp:keywords>
  <cp:lastModifiedBy/>
  <cp:revision>6</cp:revision>
  <dcterms:created xsi:type="dcterms:W3CDTF">2011-09-19T06:02:14Z</dcterms:created>
  <dcterms:modified xsi:type="dcterms:W3CDTF">2025-07-28T06:52:03Z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189e4fd-a2fa-47bf-9b21-17f706ee2968_Enabled">
    <vt:lpwstr>true</vt:lpwstr>
  </property>
  <property fmtid="{D5CDD505-2E9C-101B-9397-08002B2CF9AE}" pid="3" name="MSIP_Label_a189e4fd-a2fa-47bf-9b21-17f706ee2968_SetDate">
    <vt:lpwstr>2025-01-10T16:33:13Z</vt:lpwstr>
  </property>
  <property fmtid="{D5CDD505-2E9C-101B-9397-08002B2CF9AE}" pid="4" name="MSIP_Label_a189e4fd-a2fa-47bf-9b21-17f706ee2968_Method">
    <vt:lpwstr>Privileged</vt:lpwstr>
  </property>
  <property fmtid="{D5CDD505-2E9C-101B-9397-08002B2CF9AE}" pid="5" name="MSIP_Label_a189e4fd-a2fa-47bf-9b21-17f706ee2968_Name">
    <vt:lpwstr>Cisco Public Label</vt:lpwstr>
  </property>
  <property fmtid="{D5CDD505-2E9C-101B-9397-08002B2CF9AE}" pid="6" name="MSIP_Label_a189e4fd-a2fa-47bf-9b21-17f706ee2968_SiteId">
    <vt:lpwstr>5ae1af62-9505-4097-a69a-c1553ef7840e</vt:lpwstr>
  </property>
  <property fmtid="{D5CDD505-2E9C-101B-9397-08002B2CF9AE}" pid="7" name="MSIP_Label_a189e4fd-a2fa-47bf-9b21-17f706ee2968_ActionId">
    <vt:lpwstr>a143d3f1-ce92-44de-bce5-18788956c514</vt:lpwstr>
  </property>
  <property fmtid="{D5CDD505-2E9C-101B-9397-08002B2CF9AE}" pid="8" name="MSIP_Label_a189e4fd-a2fa-47bf-9b21-17f706ee2968_ContentBits">
    <vt:lpwstr>2</vt:lpwstr>
  </property>
  <property fmtid="{D5CDD505-2E9C-101B-9397-08002B2CF9AE}" pid="9" name="ClassificationContentMarkingFooterLocations">
    <vt:lpwstr>802-11-Submission:5</vt:lpwstr>
  </property>
  <property fmtid="{D5CDD505-2E9C-101B-9397-08002B2CF9AE}" pid="10" name="ClassificationContentMarkingFooterText">
    <vt:lpwstr>-</vt:lpwstr>
  </property>
</Properties>
</file>