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279" r:id="rId7"/>
    <p:sldId id="281" r:id="rId8"/>
    <p:sldId id="267" r:id="rId9"/>
    <p:sldId id="282" r:id="rId10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59AD5D-F50A-4E9B-88D5-0140C1723BBC}" v="8" dt="2025-07-28T10:08:50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i Ram Balakrishnan" userId="f789bb03-acaf-4876-847e-a09adc9c12da" providerId="ADAL" clId="{1A59AD5D-F50A-4E9B-88D5-0140C1723BBC}"/>
    <pc:docChg chg="custSel modSld">
      <pc:chgData name="Hari Ram Balakrishnan" userId="f789bb03-acaf-4876-847e-a09adc9c12da" providerId="ADAL" clId="{1A59AD5D-F50A-4E9B-88D5-0140C1723BBC}" dt="2025-07-28T11:14:45.192" v="513" actId="20577"/>
      <pc:docMkLst>
        <pc:docMk/>
      </pc:docMkLst>
      <pc:sldChg chg="modSp mod">
        <pc:chgData name="Hari Ram Balakrishnan" userId="f789bb03-acaf-4876-847e-a09adc9c12da" providerId="ADAL" clId="{1A59AD5D-F50A-4E9B-88D5-0140C1723BBC}" dt="2025-07-28T11:14:45.192" v="513" actId="20577"/>
        <pc:sldMkLst>
          <pc:docMk/>
          <pc:sldMk cId="1287555282" sldId="281"/>
        </pc:sldMkLst>
        <pc:spChg chg="mod">
          <ac:chgData name="Hari Ram Balakrishnan" userId="f789bb03-acaf-4876-847e-a09adc9c12da" providerId="ADAL" clId="{1A59AD5D-F50A-4E9B-88D5-0140C1723BBC}" dt="2025-07-28T10:12:45.613" v="355" actId="14100"/>
          <ac:spMkLst>
            <pc:docMk/>
            <pc:sldMk cId="1287555282" sldId="281"/>
            <ac:spMk id="7" creationId="{51E2530E-6527-4A4A-656D-CF82EC6C67E2}"/>
          </ac:spMkLst>
        </pc:spChg>
        <pc:graphicFrameChg chg="mod modGraphic">
          <ac:chgData name="Hari Ram Balakrishnan" userId="f789bb03-acaf-4876-847e-a09adc9c12da" providerId="ADAL" clId="{1A59AD5D-F50A-4E9B-88D5-0140C1723BBC}" dt="2025-07-28T11:14:45.192" v="513" actId="20577"/>
          <ac:graphicFrameMkLst>
            <pc:docMk/>
            <pc:sldMk cId="1287555282" sldId="281"/>
            <ac:graphicFrameMk id="3" creationId="{CA80037A-8EE0-2D13-8D12-4704A2132A7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76954-F98C-47F4-A55A-D770DB79247B}" type="datetimeFigureOut">
              <a:rPr lang="en-IN" smtClean="0"/>
              <a:t>28-07-2025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F6516-6BF1-4885-B099-405CB45A0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480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B Hari Ram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F568378-D43B-D112-ED8C-1040A61E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30011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01069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9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7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8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1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6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B Hari Ram (NXP)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802.11-25/1349r1</a:t>
            </a:r>
          </a:p>
        </p:txBody>
      </p:sp>
    </p:spTree>
    <p:extLst>
      <p:ext uri="{BB962C8B-B14F-4D97-AF65-F5344CB8AC3E}">
        <p14:creationId xmlns:p14="http://schemas.microsoft.com/office/powerpoint/2010/main" val="161024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wen.chu@nxp.com" TargetMode="External"/><Relationship Id="rId2" Type="http://schemas.openxmlformats.org/officeDocument/2006/relationships/hyperlink" Target="mailto:hariram.balakrishnan@nxp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udhir.srinivasa@nxp.com" TargetMode="External"/><Relationship Id="rId5" Type="http://schemas.openxmlformats.org/officeDocument/2006/relationships/hyperlink" Target="mailto:hongyuan.zhang@nxp.com" TargetMode="External"/><Relationship Id="rId4" Type="http://schemas.openxmlformats.org/officeDocument/2006/relationships/hyperlink" Target="mailto:rui.cao_2@nxp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A0E23-8CC0-77FE-0669-9A66C964C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Scrambler seed used in DS-CTS frame (follow up)</a:t>
            </a:r>
            <a:br>
              <a:rPr lang="en-US" dirty="0"/>
            </a:br>
            <a:r>
              <a:rPr lang="en-US" dirty="0"/>
              <a:t>Fixed RA field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DAB5592-87A5-7053-696E-EFFA695B7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170464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2025-07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435379-AB03-F3C7-94EA-FC98D04BB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584" y="27781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algn="ctr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5A6C4DC-9BC9-4321-AF1B-9BD0A1BB3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744237"/>
              </p:ext>
            </p:extLst>
          </p:nvPr>
        </p:nvGraphicFramePr>
        <p:xfrm>
          <a:off x="2138679" y="3429000"/>
          <a:ext cx="8966202" cy="2066030"/>
        </p:xfrm>
        <a:graphic>
          <a:graphicData uri="http://schemas.openxmlformats.org/drawingml/2006/table">
            <a:tbl>
              <a:tblPr/>
              <a:tblGrid>
                <a:gridCol w="2078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9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80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Hari Ram Balakrishnan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</a:rPr>
                        <a:t>NXP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 Holger Way, San Jose, CA 95134</a:t>
                      </a:r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hariram.balakrishnan@nxp.com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liwen.chu@nxp.com</a:t>
                      </a:r>
                      <a:endParaRPr lang="en-US" sz="180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hlinkClick r:id="rId4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</a:rPr>
                        <a:t>Rui Cao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rui.cao_2@nxp.com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Hongyuan Zhang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hongyuan.zhang@nxp.com</a:t>
                      </a: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Sudhir Srinivasa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sudhir.srinivasa@nxp.com</a:t>
                      </a:r>
                      <a:endParaRPr lang="en-US" sz="180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917448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7F513-0A72-73B9-6DBC-8EDF580B128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544D7E7-ECCA-1DAA-E03D-1C03BF53BA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B Hari Ram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65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FC70-6B56-AF0F-C4D7-BD91B765D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C5162-9431-BC8F-B406-7E43307A1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covered the initial scrambler value analysis in DS-CTS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three criteria used for evaluations: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Hamming distance between LSIG &amp; 1</a:t>
            </a:r>
            <a:r>
              <a:rPr lang="en-IN" baseline="30000" dirty="0"/>
              <a:t>st</a:t>
            </a:r>
            <a:r>
              <a:rPr lang="en-IN" dirty="0"/>
              <a:t> Data symbol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PAPR of the DS-CTS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Sensitivity evaluation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 field value – fixed as 00-0F-AC-</a:t>
            </a:r>
            <a:r>
              <a:rPr lang="en-US" dirty="0">
                <a:solidFill>
                  <a:srgbClr val="FF0000"/>
                </a:solidFill>
              </a:rPr>
              <a:t>47-43-00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This document revisit the same analysis with the above fixed RA field.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AFC86-4DC0-3040-F790-4DA1C167C6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DA2A1-00EB-8009-4F98-897ED3C73E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</p:spTree>
    <p:extLst>
      <p:ext uri="{BB962C8B-B14F-4D97-AF65-F5344CB8AC3E}">
        <p14:creationId xmlns:p14="http://schemas.microsoft.com/office/powerpoint/2010/main" val="4187966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E7101-05A9-E589-8F2F-EC77D4C59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 up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7975B-CF73-C5DD-6898-1DAD10761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Identical to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sensitivity evaluation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 per suggestion – evaluation is with 50000 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SNR </a:t>
            </a:r>
            <a:r>
              <a:rPr lang="en-US"/>
              <a:t>step size </a:t>
            </a:r>
            <a:r>
              <a:rPr lang="en-US" dirty="0"/>
              <a:t>is 0.1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Practical simulation consideration – all impairments &amp; fixed-point effects are considered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3C6A5-9FF5-690D-9B59-9C2522AA3E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5E7AC-C98E-5D4A-1A2E-88DC3B829A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</p:spTree>
    <p:extLst>
      <p:ext uri="{BB962C8B-B14F-4D97-AF65-F5344CB8AC3E}">
        <p14:creationId xmlns:p14="http://schemas.microsoft.com/office/powerpoint/2010/main" val="229905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322F39-0B36-1978-917E-6C15D659C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0CD6B-2C09-AE47-2A4F-3508123E6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IN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A80037A-8EE0-2D13-8D12-4704A2132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072749"/>
              </p:ext>
            </p:extLst>
          </p:nvPr>
        </p:nvGraphicFramePr>
        <p:xfrm>
          <a:off x="0" y="1571287"/>
          <a:ext cx="12192004" cy="4373154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288762">
                  <a:extLst>
                    <a:ext uri="{9D8B030D-6E8A-4147-A177-3AD203B41FA5}">
                      <a16:colId xmlns:a16="http://schemas.microsoft.com/office/drawing/2014/main" val="2616936233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19108905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275550651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597700433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2330291074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505637611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434671451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529162055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989506558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4109012722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401466762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734274648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545608787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2864819241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1963812136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2494091466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249356016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2876868418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2794229615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883227613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588545003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4171437938"/>
                    </a:ext>
                  </a:extLst>
                </a:gridCol>
              </a:tblGrid>
              <a:tr h="99895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  <a:latin typeface="+mj-lt"/>
                        </a:rPr>
                        <a:t>Seed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127</a:t>
                      </a:r>
                      <a:endParaRPr lang="en-IN" sz="1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IN" sz="1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en-IN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en-IN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7</a:t>
                      </a:r>
                      <a:r>
                        <a:rPr lang="en-IN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84</a:t>
                      </a:r>
                      <a:endParaRPr lang="en-IN" sz="1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88</a:t>
                      </a:r>
                      <a:endParaRPr lang="en-IN" sz="1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9</a:t>
                      </a:r>
                      <a:r>
                        <a:rPr lang="en-IN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9</a:t>
                      </a:r>
                      <a:r>
                        <a:rPr lang="en-IN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en-IN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109</a:t>
                      </a:r>
                      <a:endParaRPr lang="en-IN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</a:t>
                      </a:r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</a:t>
                      </a:r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70</a:t>
                      </a:r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</a:t>
                      </a:r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97</a:t>
                      </a:r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106</a:t>
                      </a:r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107</a:t>
                      </a:r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118</a:t>
                      </a:r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</a:t>
                      </a:r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519565123"/>
                  </a:ext>
                </a:extLst>
              </a:tr>
              <a:tr h="99895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  <a:latin typeface="+mj-lt"/>
                        </a:rPr>
                        <a:t>Hamming </a:t>
                      </a:r>
                      <a:r>
                        <a:rPr lang="en-IN" sz="1100" u="none" strike="noStrike" dirty="0" err="1">
                          <a:effectLst/>
                          <a:latin typeface="+mj-lt"/>
                        </a:rPr>
                        <a:t>dist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29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169020508"/>
                  </a:ext>
                </a:extLst>
              </a:tr>
              <a:tr h="99895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en-IN" sz="1100" u="none" strike="noStrike" dirty="0">
                          <a:effectLst/>
                          <a:latin typeface="+mj-lt"/>
                        </a:rPr>
                        <a:t>20 MHz non-HT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3413275635"/>
                  </a:ext>
                </a:extLst>
              </a:tr>
              <a:tr h="125798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  <a:latin typeface="+mj-lt"/>
                        </a:rPr>
                        <a:t>LSIG PAPR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gridSpan="21">
                  <a:txBody>
                    <a:bodyPr/>
                    <a:lstStyle/>
                    <a:p>
                      <a:pPr algn="ctr"/>
                      <a:r>
                        <a:rPr lang="en-IN" sz="1100" u="none" strike="noStrike" dirty="0">
                          <a:effectLst/>
                          <a:latin typeface="+mj-lt"/>
                        </a:rPr>
                        <a:t>6.8255</a:t>
                      </a:r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081511600"/>
                  </a:ext>
                </a:extLst>
              </a:tr>
              <a:tr h="149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Worst symbol PAPR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7.6692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6.4311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6.6938</a:t>
                      </a:r>
                      <a:endParaRPr lang="en-IN" sz="11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7.6829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8.7778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6.9599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7.7485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6.9334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7.0003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8.2058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8.6761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7.8197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7.6122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6.7516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6.9224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6.8748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6.9483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6.9224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6.8221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6.9377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6.9430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225843806"/>
                  </a:ext>
                </a:extLst>
              </a:tr>
              <a:tr h="159239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en-IN" sz="1100" u="none" strike="noStrike" dirty="0">
                          <a:effectLst/>
                          <a:latin typeface="+mj-lt"/>
                        </a:rPr>
                        <a:t>40 MHz non-HT DUP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059050135"/>
                  </a:ext>
                </a:extLst>
              </a:tr>
              <a:tr h="125798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  <a:latin typeface="+mj-lt"/>
                        </a:rPr>
                        <a:t>LSIG</a:t>
                      </a:r>
                      <a:r>
                        <a:rPr lang="en-IN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PAPR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gridSpan="21">
                  <a:txBody>
                    <a:bodyPr/>
                    <a:lstStyle/>
                    <a:p>
                      <a:pPr algn="ctr"/>
                      <a:r>
                        <a:rPr lang="en-IN" sz="1100" u="none" strike="noStrike" dirty="0">
                          <a:effectLst/>
                          <a:latin typeface="+mj-lt"/>
                        </a:rPr>
                        <a:t>9.8358</a:t>
                      </a:r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574234924"/>
                  </a:ext>
                </a:extLst>
              </a:tr>
              <a:tr h="149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Worst symbol PAPR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10.6795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9.4414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9.6819</a:t>
                      </a:r>
                      <a:endParaRPr lang="en-IN" sz="11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9.8974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11.4007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9.5522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10.7588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9.8307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9.8340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11.2161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11.6864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10.8300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10.6225</a:t>
                      </a:r>
                      <a:endParaRPr lang="en-IN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9.7619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9.3601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9.8851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9.6965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9.7364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9.4530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9.9480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9.8579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765096079"/>
                  </a:ext>
                </a:extLst>
              </a:tr>
              <a:tr h="99895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en-IN" sz="1100" u="none" strike="noStrike" dirty="0">
                          <a:effectLst/>
                          <a:latin typeface="+mj-lt"/>
                        </a:rPr>
                        <a:t>80 MHz non-HT DUP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1645943270"/>
                  </a:ext>
                </a:extLst>
              </a:tr>
              <a:tr h="125798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  <a:latin typeface="+mj-lt"/>
                        </a:rPr>
                        <a:t>LSIG</a:t>
                      </a:r>
                      <a:r>
                        <a:rPr lang="en-IN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PAPR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gridSpan="21">
                  <a:txBody>
                    <a:bodyPr/>
                    <a:lstStyle/>
                    <a:p>
                      <a:pPr algn="ctr"/>
                      <a:r>
                        <a:rPr lang="en-IN" sz="1100" u="none" strike="noStrike" dirty="0">
                          <a:effectLst/>
                          <a:latin typeface="+mj-lt"/>
                        </a:rPr>
                        <a:t>9.0216</a:t>
                      </a:r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/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200833119"/>
                  </a:ext>
                </a:extLst>
              </a:tr>
              <a:tr h="149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Worst symbol PAPR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10.1746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8.4076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8.7734</a:t>
                      </a:r>
                      <a:endParaRPr lang="en-IN" sz="11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9.1582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10.2888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8.9511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9.7918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9.3955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9.2113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10.4600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10.9206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9.9998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9.8728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8.6981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9.1028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9.3847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8.9607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9.1685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8.7642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9.0756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9.1816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1829630049"/>
                  </a:ext>
                </a:extLst>
              </a:tr>
              <a:tr h="149024">
                <a:tc gridSpan="2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160 MHz non-HT DUP</a:t>
                      </a:r>
                      <a:endParaRPr lang="en-IN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3689676418"/>
                  </a:ext>
                </a:extLst>
              </a:tr>
              <a:tr h="149024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  <a:latin typeface="+mj-lt"/>
                        </a:rPr>
                        <a:t>LSIG</a:t>
                      </a:r>
                      <a:r>
                        <a:rPr lang="en-IN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PAPR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gridSpan="21"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10.5340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3428761383"/>
                  </a:ext>
                </a:extLst>
              </a:tr>
              <a:tr h="149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Worst symbol PAPR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11.4621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10.0442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10.2967</a:t>
                      </a:r>
                      <a:endParaRPr lang="en-IN" sz="11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10.6932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11.9639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10.1321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11.3982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10.6285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10.5298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11.9278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12.3874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11.5278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11.3331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10.3531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10.1916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10.6667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10.3201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10.3927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10.0867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10.5916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10.5764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289894920"/>
                  </a:ext>
                </a:extLst>
              </a:tr>
              <a:tr h="149024">
                <a:tc gridSpan="2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320 MHz non-HT DUP</a:t>
                      </a:r>
                      <a:endParaRPr lang="en-IN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162733339"/>
                  </a:ext>
                </a:extLst>
              </a:tr>
              <a:tr h="149024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  <a:latin typeface="+mj-lt"/>
                        </a:rPr>
                        <a:t>LSIG</a:t>
                      </a:r>
                      <a:r>
                        <a:rPr lang="en-IN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PAPR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gridSpan="21"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10.8548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3532187505"/>
                  </a:ext>
                </a:extLst>
              </a:tr>
              <a:tr h="149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Worst symbol PAPR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11.8232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10.3162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10.5777</a:t>
                      </a:r>
                      <a:endParaRPr lang="en-IN" sz="11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10.7944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12.2187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10.5109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11.6883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10.9979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10.8506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12.2557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12.7119</a:t>
                      </a:r>
                      <a:endParaRPr lang="en-IN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11.8477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11.6609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10.6189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10.5806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11.0278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10.6164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10.7541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104212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10.8833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10.9108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1534675766"/>
                  </a:ext>
                </a:extLst>
              </a:tr>
              <a:tr h="99895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Sensitivity </a:t>
                      </a:r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3883423501"/>
                  </a:ext>
                </a:extLst>
              </a:tr>
              <a:tr h="222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  <a:latin typeface="+mj-lt"/>
                        </a:rPr>
                        <a:t>AWGN Referenced @ seed value = 127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r>
                        <a:rPr lang="en-IN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.04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1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0.07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0.03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0.04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-0.05</a:t>
                      </a:r>
                      <a:endParaRPr lang="en-IN" sz="11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0.01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-0.02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-0.01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-0.04</a:t>
                      </a:r>
                      <a:endParaRPr lang="en-IN" sz="11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-0.03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0.27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0.06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0.06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0.19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0.02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0.03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3047042523"/>
                  </a:ext>
                </a:extLst>
              </a:tr>
              <a:tr h="289855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  <a:latin typeface="+mj-lt"/>
                        </a:rPr>
                        <a:t>D Channel</a:t>
                      </a:r>
                      <a:r>
                        <a:rPr lang="en-IN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Referenced @ seed value = 127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0.06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</a:t>
                      </a:r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0.03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0.06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0.03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0.07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-0.04</a:t>
                      </a:r>
                      <a:endParaRPr lang="en-IN" sz="11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0.04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-0.01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-0.04</a:t>
                      </a:r>
                      <a:endParaRPr lang="en-IN" sz="11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0.04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0.13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0.02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0.16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0.06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268448612"/>
                  </a:ext>
                </a:extLst>
              </a:tr>
              <a:tr h="194875"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 marL="8674" marR="8674" marT="8674" marB="0" anchor="ctr"/>
                </a:tc>
                <a:tc gridSpan="12">
                  <a:txBody>
                    <a:bodyPr/>
                    <a:lstStyle/>
                    <a:p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Negative number means better than sensitivity with seed = 127 and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positive number means poorer than sensitivity with seed = 127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en-IN" sz="14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646706946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6AD9DE-01A7-F52D-4E32-DA411ED1E1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074093-6187-EF9F-9ACA-A67E7ACC47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E2530E-6527-4A4A-656D-CF82EC6C67E2}"/>
              </a:ext>
            </a:extLst>
          </p:cNvPr>
          <p:cNvSpPr/>
          <p:nvPr/>
        </p:nvSpPr>
        <p:spPr bwMode="auto">
          <a:xfrm>
            <a:off x="2294965" y="1491910"/>
            <a:ext cx="612648" cy="4137925"/>
          </a:xfrm>
          <a:prstGeom prst="rect">
            <a:avLst/>
          </a:prstGeom>
          <a:noFill/>
          <a:ln w="28575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N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55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11AC6-2E64-C406-3B24-AB0281ABF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D01DB-04F6-9053-2972-9F3514125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the following into the  11bn SFD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sz="2000" dirty="0"/>
              <a:t>SCRAMBLER_INITIAL_VALUE used in DS-CTS frame is [0, 0, 0, 0, 0, 1, 0]?</a:t>
            </a:r>
          </a:p>
          <a:p>
            <a:endParaRPr lang="en-US" sz="2000" dirty="0"/>
          </a:p>
          <a:p>
            <a:r>
              <a:rPr lang="en-US" sz="2000" dirty="0"/>
              <a:t>Note: seed value corresponds to 32.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82E4F-02B6-3568-05B4-27CF4BA53A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EA384-DFD9-B34E-CB26-43EE60F670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</p:spTree>
    <p:extLst>
      <p:ext uri="{BB962C8B-B14F-4D97-AF65-F5344CB8AC3E}">
        <p14:creationId xmlns:p14="http://schemas.microsoft.com/office/powerpoint/2010/main" val="348330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34AF8-ACF5-09D7-4C22-2D9C71B26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CA967-CB3B-4B78-64E4-0D5C3E7AF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11-25/1181 “Scrambler seed used in DS-CTS frame”, B Hari Ram, et al (NXP)</a:t>
            </a: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AC430-6C52-B30E-3C48-7CA071C2F2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27F699-A4AB-4053-FB13-0DBBA6191D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645935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91f1fa-0942-42db-b50a-72c571bcd54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CACBA0A6817C448497EFA59B46B9FC" ma:contentTypeVersion="18" ma:contentTypeDescription="Create a new document." ma:contentTypeScope="" ma:versionID="42b2d78f74a3f36c5aab14da086bca13">
  <xsd:schema xmlns:xsd="http://www.w3.org/2001/XMLSchema" xmlns:xs="http://www.w3.org/2001/XMLSchema" xmlns:p="http://schemas.microsoft.com/office/2006/metadata/properties" xmlns:ns3="a491f1fa-0942-42db-b50a-72c571bcd543" xmlns:ns4="c3a50cf9-090e-40dd-907c-994c307d438f" targetNamespace="http://schemas.microsoft.com/office/2006/metadata/properties" ma:root="true" ma:fieldsID="86c5a938ea7d8ae89e227e1249596516" ns3:_="" ns4:_="">
    <xsd:import namespace="a491f1fa-0942-42db-b50a-72c571bcd543"/>
    <xsd:import namespace="c3a50cf9-090e-40dd-907c-994c307d43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1f1fa-0942-42db-b50a-72c571bcd5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a50cf9-090e-40dd-907c-994c307d438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983134-B357-4178-AC46-7A56C7DD06A4}">
  <ds:schemaRefs>
    <ds:schemaRef ds:uri="http://purl.org/dc/terms/"/>
    <ds:schemaRef ds:uri="http://purl.org/dc/dcmitype/"/>
    <ds:schemaRef ds:uri="http://schemas.openxmlformats.org/package/2006/metadata/core-properties"/>
    <ds:schemaRef ds:uri="a491f1fa-0942-42db-b50a-72c571bcd543"/>
    <ds:schemaRef ds:uri="http://schemas.microsoft.com/office/2006/documentManagement/types"/>
    <ds:schemaRef ds:uri="http://purl.org/dc/elements/1.1/"/>
    <ds:schemaRef ds:uri="http://schemas.microsoft.com/office/2006/metadata/properties"/>
    <ds:schemaRef ds:uri="c3a50cf9-090e-40dd-907c-994c307d438f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5634E77-9981-4FF2-A656-38236CE553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210CFA-AE22-4412-9678-C0FE80BD45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91f1fa-0942-42db-b50a-72c571bcd543"/>
    <ds:schemaRef ds:uri="c3a50cf9-090e-40dd-907c-994c307d43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USIG &amp; Mark symbol design for ELR PPDU</Template>
  <TotalTime>0</TotalTime>
  <Words>589</Words>
  <Application>Microsoft Office PowerPoint</Application>
  <PresentationFormat>Widescreen</PresentationFormat>
  <Paragraphs>276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 Unicode MS</vt:lpstr>
      <vt:lpstr>Aptos</vt:lpstr>
      <vt:lpstr>Arial</vt:lpstr>
      <vt:lpstr>Times New Roman</vt:lpstr>
      <vt:lpstr>Office Theme</vt:lpstr>
      <vt:lpstr>Scrambler seed used in DS-CTS frame (follow up) Fixed RA field</vt:lpstr>
      <vt:lpstr>Introduction</vt:lpstr>
      <vt:lpstr>Simulation set up</vt:lpstr>
      <vt:lpstr>Summary</vt:lpstr>
      <vt:lpstr>SP 1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Relaxed peak rate - LDPC</dc:title>
  <dc:creator>Hari Ram Balakrishnan</dc:creator>
  <cp:lastModifiedBy>Hari Ram Balakrishnan</cp:lastModifiedBy>
  <cp:revision>9</cp:revision>
  <dcterms:created xsi:type="dcterms:W3CDTF">2024-05-15T15:01:27Z</dcterms:created>
  <dcterms:modified xsi:type="dcterms:W3CDTF">2025-07-28T11:14:46Z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0x010100FBCACBA0A6817C448497EFA59B46B9FC</vt:lpwstr>
  </property>
</Properties>
</file>