
<file path=[Content_Types].xml><?xml version="1.0" encoding="utf-8"?>
<Types xmlns="http://schemas.openxmlformats.org/package/2006/content-types">
  <Default Extension="bin" ContentType="application/vnd.openxmlformats-officedocument.oleObject"/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6" r:id="rId4"/>
    <p:sldId id="258" r:id="rId5"/>
    <p:sldId id="267" r:id="rId6"/>
    <p:sldId id="259" r:id="rId7"/>
    <p:sldId id="262" r:id="rId8"/>
    <p:sldId id="269" r:id="rId9"/>
    <p:sldId id="270" r:id="rId10"/>
    <p:sldId id="264" r:id="rId11"/>
    <p:sldId id="272" r:id="rId12"/>
    <p:sldId id="274" r:id="rId13"/>
    <p:sldId id="265" r:id="rId14"/>
    <p:sldId id="271" r:id="rId15"/>
    <p:sldId id="273" r:id="rId16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91" d="100"/>
          <a:sy n="91" d="100"/>
        </p:scale>
        <p:origin x="62" y="38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2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6CEA35-E97F-6A17-33A1-DB64E7829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9B4B06F-218C-831C-88E5-DD68C30B083C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36C27DA-3B11-17BD-7A69-AE952FD1B0F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9EE58B-6B67-1A7C-8029-1BF648F2B04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6F1B6CF-41CF-A5B9-0F11-75D57AD4AF9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AC1A75F9-873E-6D44-9B9C-07B744505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C3EE970F-BEC8-07D2-9E73-C9C1BD4C45C0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6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4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EF1432-88DF-610D-FF40-1BEF886DA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96F15E5-2937-C725-D43A-090EE4E5E011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B43FC41-9910-EADE-B949-D7AB305DF26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1CAFF7-FF98-7CDB-AD18-558AD72CC60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E7AAAA0-B6DB-4646-5A88-114C989DFC3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5</a:t>
            </a:fld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12CA2918-4963-ACD5-9FE2-243B6604A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52E170A5-A09B-FD05-6E24-BECBA2A7BE2E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39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6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2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BC5DB6-F06A-57BA-376C-673E4A2DD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9FF7870-7ACD-5BA8-35EA-9732484D6C8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7E9C34D-4E20-9A30-B6B2-0FC183EC51C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A3EB76-4B88-A4AA-1056-6D7DBE0EE71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A6735CC-3C75-54A4-999A-269BCF94B35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>
            <a:extLst>
              <a:ext uri="{FF2B5EF4-FFF2-40B4-BE49-F238E27FC236}">
                <a16:creationId xmlns:a16="http://schemas.microsoft.com/office/drawing/2014/main" id="{D8097AF8-0EFB-EC57-DCD1-630A01FDE4D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9B58C2E-E1E9-E565-A1ED-3BE7D90B392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24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2532F6-34F6-3FD3-76EB-02DF6C626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A17EF20-BE0E-D8A2-7793-C4E626243A2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97212AC-2FAF-1B76-0F97-FAA1005E539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BA2868-03BD-C7F3-6881-48AA69D01C1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62268EC-8216-E9D0-2A2B-9641EC8EAB1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>
            <a:extLst>
              <a:ext uri="{FF2B5EF4-FFF2-40B4-BE49-F238E27FC236}">
                <a16:creationId xmlns:a16="http://schemas.microsoft.com/office/drawing/2014/main" id="{9FF13C26-CCDC-4B35-B7CC-758A22E5C01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2CEABD58-1C06-8AED-D7F7-BCA682B1073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5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Name, Affiliation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Volker Jungnickel, Fraunhofer HHI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00056" y="379412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</a:t>
            </a:r>
            <a:r>
              <a:rPr lang="de-DE" sz="1800" b="1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  <a:cs typeface="+mn-cs"/>
              </a:rPr>
              <a:t>25-1345-00-00br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.doc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fdesign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deforge.com/read/142158/gmsk.m" TargetMode="External"/><Relationship Id="rId4" Type="http://schemas.openxmlformats.org/officeDocument/2006/relationships/hyperlink" Target="http://citeseerx.ist.psu.edu/viewdoc/summary?doi=10.1.1.39.912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Localized SC-FDMA with Constant Envelope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2025-07-27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Volker Jungnickel, Fraunhofer HHI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732941"/>
              </p:ext>
            </p:extLst>
          </p:nvPr>
        </p:nvGraphicFramePr>
        <p:xfrm>
          <a:off x="990600" y="2416175"/>
          <a:ext cx="10225088" cy="291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1751" imgH="2986908" progId="Word.Document.8">
                  <p:embed/>
                </p:oleObj>
              </mc:Choice>
              <mc:Fallback>
                <p:oleObj name="Document" r:id="rId3" imgW="10441751" imgH="2986908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16175"/>
                        <a:ext cx="10225088" cy="2919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Results [10]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Volker Jungnickel, Fraunhofer HHI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83C60A-589E-13D7-58CC-4DC784E03965}"/>
              </a:ext>
            </a:extLst>
          </p:cNvPr>
          <p:cNvSpPr txBox="1">
            <a:spLocks/>
          </p:cNvSpPr>
          <p:nvPr/>
        </p:nvSpPr>
        <p:spPr bwMode="auto">
          <a:xfrm>
            <a:off x="6672064" y="1782285"/>
            <a:ext cx="496855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lvl="1" indent="0" defTabSz="452438" eaLnBrk="0" hangingPunct="0">
              <a:spcBef>
                <a:spcPts val="800"/>
              </a:spcBef>
              <a:buClr>
                <a:schemeClr val="tx1"/>
              </a:buClr>
              <a:buSzPct val="80000"/>
            </a:pPr>
            <a:r>
              <a:rPr lang="en-US" b="1" dirty="0">
                <a:solidFill>
                  <a:srgbClr val="000000"/>
                </a:solidFill>
                <a:latin typeface="Symbol" pitchFamily="18" charset="2"/>
                <a:cs typeface="Tahoma" pitchFamily="34" charset="0"/>
              </a:rPr>
              <a:t>A	p</a:t>
            </a:r>
            <a:r>
              <a:rPr lang="en-US" b="1" dirty="0">
                <a:solidFill>
                  <a:srgbClr val="000000"/>
                </a:solidFill>
                <a:cs typeface="Tahoma" pitchFamily="34" charset="0"/>
              </a:rPr>
              <a:t>/2 BPSK w/o filter</a:t>
            </a:r>
          </a:p>
          <a:p>
            <a:pPr marL="550863" lvl="2" indent="-285750" defTabSz="452438" eaLnBrk="0" hangingPunct="0">
              <a:spcBef>
                <a:spcPts val="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Tahoma" pitchFamily="34" charset="0"/>
              </a:rPr>
              <a:t>discussed at but not used</a:t>
            </a:r>
          </a:p>
          <a:p>
            <a:pPr marL="0" lvl="1" indent="0" defTabSz="452438" eaLnBrk="0" hangingPunct="0">
              <a:spcBef>
                <a:spcPts val="800"/>
              </a:spcBef>
              <a:buClr>
                <a:schemeClr val="tx1"/>
              </a:buClr>
              <a:buSzPct val="80000"/>
            </a:pPr>
            <a:r>
              <a:rPr lang="en-US" b="1" dirty="0">
                <a:solidFill>
                  <a:srgbClr val="000000"/>
                </a:solidFill>
                <a:cs typeface="Tahoma" pitchFamily="34" charset="0"/>
              </a:rPr>
              <a:t>B 	RRC filter impact onto BPSK</a:t>
            </a:r>
          </a:p>
          <a:p>
            <a:pPr marL="608013" lvl="2" indent="-342900" defTabSz="452438" eaLnBrk="0" hangingPunct="0">
              <a:spcBef>
                <a:spcPts val="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ahoma" pitchFamily="34" charset="0"/>
              </a:rPr>
              <a:t> envelope is the filtered data sequence</a:t>
            </a:r>
          </a:p>
          <a:p>
            <a:pPr marL="608013" lvl="2" indent="-342900" defTabSz="452438" eaLnBrk="0" hangingPunct="0">
              <a:spcBef>
                <a:spcPts val="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ahoma" pitchFamily="34" charset="0"/>
              </a:rPr>
              <a:t> zero-crossings are still problematic</a:t>
            </a:r>
            <a:endParaRPr lang="en-US" sz="1600" dirty="0">
              <a:solidFill>
                <a:srgbClr val="000000"/>
              </a:solidFill>
              <a:cs typeface="Tahoma" pitchFamily="34" charset="0"/>
            </a:endParaRPr>
          </a:p>
          <a:p>
            <a:pPr marL="0" lvl="1" indent="0" defTabSz="452438" eaLnBrk="0" hangingPunct="0">
              <a:spcBef>
                <a:spcPts val="800"/>
              </a:spcBef>
              <a:buClr>
                <a:schemeClr val="tx1"/>
              </a:buClr>
              <a:buSzPct val="80000"/>
            </a:pPr>
            <a:r>
              <a:rPr lang="en-US" b="1" dirty="0">
                <a:solidFill>
                  <a:srgbClr val="000000"/>
                </a:solidFill>
                <a:cs typeface="Tahoma" pitchFamily="34" charset="0"/>
              </a:rPr>
              <a:t>C 	Filtered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  <a:cs typeface="Tahoma" pitchFamily="34" charset="0"/>
              </a:rPr>
              <a:t>p</a:t>
            </a:r>
            <a:r>
              <a:rPr lang="en-US" b="1" dirty="0">
                <a:solidFill>
                  <a:srgbClr val="000000"/>
                </a:solidFill>
                <a:cs typeface="Tahoma" pitchFamily="34" charset="0"/>
              </a:rPr>
              <a:t>/2-BPSK</a:t>
            </a:r>
          </a:p>
          <a:p>
            <a:pPr marL="608013" lvl="2" indent="-342900" defTabSz="452438" eaLnBrk="0" hangingPunct="0">
              <a:spcBef>
                <a:spcPts val="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ahoma" pitchFamily="34" charset="0"/>
              </a:rPr>
              <a:t> no more zero crossings</a:t>
            </a:r>
          </a:p>
          <a:p>
            <a:pPr marL="608013" lvl="2" indent="-342900" defTabSz="452438" eaLnBrk="0" hangingPunct="0">
              <a:spcBef>
                <a:spcPts val="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ahoma" pitchFamily="34" charset="0"/>
              </a:rPr>
              <a:t> envelope is not yet constant</a:t>
            </a:r>
            <a:endParaRPr lang="en-US" sz="1600" dirty="0">
              <a:solidFill>
                <a:srgbClr val="000000"/>
              </a:solidFill>
              <a:cs typeface="Tahoma" pitchFamily="34" charset="0"/>
            </a:endParaRPr>
          </a:p>
          <a:p>
            <a:pPr marL="0" lvl="1" indent="0" defTabSz="452438" eaLnBrk="0" hangingPunct="0">
              <a:spcBef>
                <a:spcPts val="800"/>
              </a:spcBef>
              <a:buClr>
                <a:schemeClr val="tx1"/>
              </a:buClr>
              <a:buSzPct val="80000"/>
            </a:pPr>
            <a:r>
              <a:rPr lang="en-US" b="1" dirty="0">
                <a:solidFill>
                  <a:srgbClr val="000000"/>
                </a:solidFill>
                <a:cs typeface="Tahoma" pitchFamily="34" charset="0"/>
              </a:rPr>
              <a:t>D	GMSK over SC-FDMA</a:t>
            </a:r>
          </a:p>
          <a:p>
            <a:pPr marL="608013" lvl="2" indent="-342900" defTabSz="452438" eaLnBrk="0" hangingPunct="0">
              <a:spcBef>
                <a:spcPts val="8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ahoma" pitchFamily="34" charset="0"/>
              </a:rPr>
              <a:t> constant envelope</a:t>
            </a:r>
            <a:endParaRPr lang="en-US" sz="1600" dirty="0">
              <a:solidFill>
                <a:srgbClr val="000000"/>
              </a:solidFill>
              <a:cs typeface="Tahoma" pitchFamily="34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B38AA90C-4617-5F6C-05A4-5CDBFCC64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9456" y="1412776"/>
            <a:ext cx="5040312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71E3CFC-B519-AF7A-66CB-5216EF358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12424" y="880496"/>
            <a:ext cx="1968611" cy="172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1D31CA-8118-204D-54CC-829FFDEB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               PAPR</a:t>
            </a:r>
            <a:r>
              <a:rPr lang="de-DE" baseline="-25000" dirty="0"/>
              <a:t>99%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[10]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190392-A88A-0432-ADD5-BBE6C2508E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5BE01F-E7CE-AAF2-AC9F-73131558BA5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Volker Jungnickel, Fraunhofer HHI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D65A71F-F0C4-A399-1D53-967262B0C43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68C27E2B-8972-E623-124B-3F007C126C43}"/>
              </a:ext>
            </a:extLst>
          </p:cNvPr>
          <p:cNvSpPr txBox="1">
            <a:spLocks/>
          </p:cNvSpPr>
          <p:nvPr/>
        </p:nvSpPr>
        <p:spPr bwMode="auto">
          <a:xfrm>
            <a:off x="5735638" y="1628800"/>
            <a:ext cx="540092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3525" lvl="1" indent="-263525" defTabSz="452438" eaLnBrk="0" hangingPunct="0">
              <a:spcBef>
                <a:spcPts val="800"/>
              </a:spcBef>
              <a:buClr>
                <a:srgbClr val="00B3DF"/>
              </a:buClr>
              <a:buSzPct val="80000"/>
              <a:buFont typeface="Wingdings" pitchFamily="2" charset="2"/>
              <a:buChar char=""/>
            </a:pPr>
            <a:r>
              <a:rPr lang="en-US" b="1" dirty="0">
                <a:solidFill>
                  <a:srgbClr val="339933"/>
                </a:solidFill>
              </a:rPr>
              <a:t>DFT-spread SC-FDMA</a:t>
            </a:r>
            <a:endParaRPr lang="en-US" b="1" dirty="0">
              <a:solidFill>
                <a:srgbClr val="339933"/>
              </a:solidFill>
              <a:cs typeface="Tahoma" pitchFamily="34" charset="0"/>
            </a:endParaRPr>
          </a:p>
          <a:p>
            <a:pPr marL="449263" lvl="2" indent="-184150" defTabSz="452438" eaLnBrk="0" hangingPunct="0">
              <a:spcBef>
                <a:spcPts val="800"/>
              </a:spcBef>
              <a:buClr>
                <a:srgbClr val="00B3DF"/>
              </a:buClr>
              <a:buSzPct val="80000"/>
              <a:buFont typeface="Wingdings" pitchFamily="2" charset="2"/>
              <a:buChar char=""/>
            </a:pPr>
            <a:r>
              <a:rPr lang="en-US" sz="2000" dirty="0">
                <a:solidFill>
                  <a:schemeClr val="tx1"/>
                </a:solidFill>
                <a:cs typeface="Tahoma" pitchFamily="34" charset="0"/>
              </a:rPr>
              <a:t> only 1.7 dB better than </a:t>
            </a:r>
            <a:r>
              <a:rPr lang="en-US" sz="2000" dirty="0">
                <a:solidFill>
                  <a:srgbClr val="FF0000"/>
                </a:solidFill>
                <a:cs typeface="Tahoma" pitchFamily="34" charset="0"/>
              </a:rPr>
              <a:t>OFDMA</a:t>
            </a:r>
            <a:endParaRPr lang="en-US" sz="1600" dirty="0">
              <a:solidFill>
                <a:srgbClr val="FF0000"/>
              </a:solidFill>
              <a:cs typeface="Tahoma" pitchFamily="34" charset="0"/>
            </a:endParaRPr>
          </a:p>
          <a:p>
            <a:pPr marL="263525" lvl="1" indent="-263525" defTabSz="452438" eaLnBrk="0" hangingPunct="0">
              <a:spcBef>
                <a:spcPts val="800"/>
              </a:spcBef>
              <a:buClr>
                <a:srgbClr val="00B3DF"/>
              </a:buClr>
              <a:buSzPct val="80000"/>
              <a:buFont typeface="Wingdings" pitchFamily="2" charset="2"/>
              <a:buChar char=""/>
            </a:pPr>
            <a:r>
              <a:rPr lang="en-US" b="1" dirty="0">
                <a:solidFill>
                  <a:srgbClr val="0000FF"/>
                </a:solidFill>
                <a:latin typeface="Symbol" pitchFamily="18" charset="2"/>
                <a:cs typeface="Tahoma" pitchFamily="34" charset="0"/>
              </a:rPr>
              <a:t>p</a:t>
            </a:r>
            <a:r>
              <a:rPr lang="en-US" b="1" dirty="0">
                <a:solidFill>
                  <a:srgbClr val="0000FF"/>
                </a:solidFill>
                <a:cs typeface="Tahoma" pitchFamily="34" charset="0"/>
              </a:rPr>
              <a:t>/2 BPSK</a:t>
            </a:r>
            <a:r>
              <a:rPr lang="en-US" b="1" dirty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cs typeface="Tahoma" pitchFamily="34" charset="0"/>
              </a:rPr>
              <a:t>w/o filter</a:t>
            </a:r>
          </a:p>
          <a:p>
            <a:pPr marL="449263" lvl="2" indent="-184150" defTabSz="452438" eaLnBrk="0" hangingPunct="0">
              <a:spcBef>
                <a:spcPts val="800"/>
              </a:spcBef>
              <a:buClr>
                <a:srgbClr val="00B3DF"/>
              </a:buClr>
              <a:buSzPct val="80000"/>
              <a:buFont typeface="Wingdings" pitchFamily="2" charset="2"/>
              <a:buChar char=""/>
            </a:pPr>
            <a:r>
              <a:rPr lang="en-US" sz="2000" dirty="0">
                <a:solidFill>
                  <a:srgbClr val="000000"/>
                </a:solidFill>
                <a:cs typeface="Tahoma" pitchFamily="34" charset="0"/>
              </a:rPr>
              <a:t> 2.6 dB better than </a:t>
            </a:r>
            <a:r>
              <a:rPr lang="en-US" sz="2000" dirty="0">
                <a:solidFill>
                  <a:srgbClr val="00B050"/>
                </a:solidFill>
                <a:cs typeface="Tahoma" pitchFamily="34" charset="0"/>
              </a:rPr>
              <a:t>SC-FDMA in LTE</a:t>
            </a:r>
          </a:p>
          <a:p>
            <a:pPr marL="263525" lvl="1" indent="-263525" defTabSz="452438" eaLnBrk="0" hangingPunct="0">
              <a:spcBef>
                <a:spcPts val="800"/>
              </a:spcBef>
              <a:buClr>
                <a:srgbClr val="00B3DF"/>
              </a:buClr>
              <a:buSzPct val="80000"/>
              <a:buFont typeface="Wingdings" pitchFamily="2" charset="2"/>
              <a:buChar char=""/>
            </a:pPr>
            <a:r>
              <a:rPr lang="en-US" b="1" dirty="0">
                <a:solidFill>
                  <a:srgbClr val="00FFFF"/>
                </a:solidFill>
                <a:cs typeface="Tahoma" pitchFamily="34" charset="0"/>
              </a:rPr>
              <a:t>RRC-filtered BPSK</a:t>
            </a:r>
          </a:p>
          <a:p>
            <a:pPr marL="449263" lvl="2" indent="-184150" defTabSz="452438">
              <a:spcBef>
                <a:spcPts val="800"/>
              </a:spcBef>
              <a:buClr>
                <a:srgbClr val="00B3DF"/>
              </a:buClr>
              <a:buSzPct val="80000"/>
              <a:buFont typeface="Wingdings" pitchFamily="2" charset="2"/>
              <a:buChar char=""/>
            </a:pPr>
            <a:r>
              <a:rPr lang="en-US" sz="2000" dirty="0">
                <a:solidFill>
                  <a:schemeClr val="tx1"/>
                </a:solidFill>
              </a:rPr>
              <a:t> needs 20% more bandwidth</a:t>
            </a:r>
          </a:p>
          <a:p>
            <a:pPr marL="449263" lvl="2" indent="-184150" defTabSz="452438">
              <a:spcBef>
                <a:spcPts val="800"/>
              </a:spcBef>
              <a:buClr>
                <a:srgbClr val="00B3DF"/>
              </a:buClr>
              <a:buSzPct val="80000"/>
              <a:buFont typeface="Wingdings" pitchFamily="2" charset="2"/>
              <a:buChar char=""/>
            </a:pPr>
            <a:r>
              <a:rPr lang="en-US" sz="2000" dirty="0">
                <a:solidFill>
                  <a:srgbClr val="000000"/>
                </a:solidFill>
                <a:cs typeface="Tahoma" pitchFamily="34" charset="0"/>
              </a:rPr>
              <a:t> 4.4 dB better than</a:t>
            </a:r>
            <a:r>
              <a:rPr lang="en-US" sz="2000" dirty="0">
                <a:solidFill>
                  <a:srgbClr val="007A60"/>
                </a:solidFill>
                <a:cs typeface="Tahoma" pitchFamily="34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cs typeface="Tahoma" pitchFamily="34" charset="0"/>
              </a:rPr>
              <a:t>DFT-spread SC-FDMA</a:t>
            </a:r>
            <a:endParaRPr lang="en-US" sz="2000" dirty="0">
              <a:solidFill>
                <a:srgbClr val="339933"/>
              </a:solidFill>
              <a:cs typeface="Tahoma" pitchFamily="34" charset="0"/>
            </a:endParaRPr>
          </a:p>
          <a:p>
            <a:pPr marL="263525" lvl="1" indent="-263525" defTabSz="452438" eaLnBrk="0" hangingPunct="0">
              <a:spcBef>
                <a:spcPts val="800"/>
              </a:spcBef>
              <a:buClr>
                <a:srgbClr val="00B3DF"/>
              </a:buClr>
              <a:buSzPct val="80000"/>
              <a:buFont typeface="Wingdings" pitchFamily="2" charset="2"/>
              <a:buChar char=""/>
            </a:pPr>
            <a:r>
              <a:rPr lang="en-US" dirty="0">
                <a:solidFill>
                  <a:srgbClr val="FF00FF"/>
                </a:solidFill>
                <a:cs typeface="Tahoma" pitchFamily="34" charset="0"/>
              </a:rPr>
              <a:t>Filtered </a:t>
            </a:r>
            <a:r>
              <a:rPr lang="en-US" dirty="0">
                <a:solidFill>
                  <a:srgbClr val="FF00FF"/>
                </a:solidFill>
                <a:latin typeface="Symbol" pitchFamily="18" charset="2"/>
                <a:cs typeface="Tahoma" pitchFamily="34" charset="0"/>
              </a:rPr>
              <a:t>p</a:t>
            </a:r>
            <a:r>
              <a:rPr lang="en-US" dirty="0">
                <a:solidFill>
                  <a:srgbClr val="FF00FF"/>
                </a:solidFill>
                <a:cs typeface="Tahoma" pitchFamily="34" charset="0"/>
              </a:rPr>
              <a:t>/2 BPSK</a:t>
            </a:r>
          </a:p>
          <a:p>
            <a:pPr marL="449263" lvl="2" indent="-184150" defTabSz="452438">
              <a:spcBef>
                <a:spcPts val="800"/>
              </a:spcBef>
              <a:buClr>
                <a:srgbClr val="00B3DF"/>
              </a:buClr>
              <a:buSzPct val="80000"/>
              <a:buFont typeface="Wingdings" pitchFamily="2" charset="2"/>
              <a:buChar char=""/>
            </a:pPr>
            <a:r>
              <a:rPr lang="en-US" sz="2000" dirty="0">
                <a:solidFill>
                  <a:schemeClr val="tx1"/>
                </a:solidFill>
                <a:cs typeface="Tahoma" pitchFamily="34" charset="0"/>
              </a:rPr>
              <a:t> 6 dB better than </a:t>
            </a:r>
            <a:r>
              <a:rPr lang="en-US" sz="2000" dirty="0">
                <a:solidFill>
                  <a:srgbClr val="00B050"/>
                </a:solidFill>
                <a:cs typeface="Tahoma" pitchFamily="34" charset="0"/>
              </a:rPr>
              <a:t>DFT-spread SC-FDMA</a:t>
            </a:r>
            <a:endParaRPr lang="en-US" sz="2000" dirty="0">
              <a:solidFill>
                <a:srgbClr val="339933"/>
              </a:solidFill>
              <a:cs typeface="Tahoma" pitchFamily="34" charset="0"/>
            </a:endParaRPr>
          </a:p>
          <a:p>
            <a:pPr marL="263525" lvl="1" indent="-263525" defTabSz="452438" eaLnBrk="0" hangingPunct="0">
              <a:spcBef>
                <a:spcPts val="800"/>
              </a:spcBef>
              <a:buClr>
                <a:srgbClr val="00B3DF"/>
              </a:buClr>
              <a:buSzPct val="80000"/>
              <a:buFont typeface="Wingdings" pitchFamily="2" charset="2"/>
              <a:buChar char=""/>
            </a:pPr>
            <a:r>
              <a:rPr lang="en-US" b="1" dirty="0">
                <a:solidFill>
                  <a:srgbClr val="000000"/>
                </a:solidFill>
                <a:cs typeface="Tahoma" pitchFamily="34" charset="0"/>
              </a:rPr>
              <a:t>GMSK over SC-FDMA</a:t>
            </a:r>
          </a:p>
          <a:p>
            <a:pPr marL="449263" lvl="2" indent="-184150" defTabSz="452438">
              <a:spcBef>
                <a:spcPts val="800"/>
              </a:spcBef>
              <a:buClr>
                <a:srgbClr val="00B3DF"/>
              </a:buClr>
              <a:buSzPct val="80000"/>
              <a:buFont typeface="Wingdings" pitchFamily="2" charset="2"/>
              <a:buChar char=""/>
            </a:pPr>
            <a:r>
              <a:rPr lang="en-US" sz="2000" dirty="0">
                <a:solidFill>
                  <a:srgbClr val="000000"/>
                </a:solidFill>
                <a:cs typeface="Tahoma" pitchFamily="34" charset="0"/>
              </a:rPr>
              <a:t> 7.9 dB better than </a:t>
            </a:r>
            <a:r>
              <a:rPr lang="en-US" sz="2000" dirty="0">
                <a:solidFill>
                  <a:srgbClr val="00B050"/>
                </a:solidFill>
                <a:cs typeface="Tahoma" pitchFamily="34" charset="0"/>
              </a:rPr>
              <a:t>DFT-spread SC-FDMA</a:t>
            </a:r>
            <a:endParaRPr lang="en-US" sz="1600" dirty="0">
              <a:solidFill>
                <a:srgbClr val="339933"/>
              </a:solidFill>
              <a:cs typeface="Tahoma" pitchFamily="34" charset="0"/>
            </a:endParaRPr>
          </a:p>
          <a:p>
            <a:pPr marL="449263" lvl="2" indent="-184150" defTabSz="452438" eaLnBrk="0" hangingPunct="0">
              <a:spcBef>
                <a:spcPts val="800"/>
              </a:spcBef>
              <a:buClr>
                <a:srgbClr val="00B3DF"/>
              </a:buClr>
              <a:buSzPct val="80000"/>
              <a:buFont typeface="Wingdings" pitchFamily="2" charset="2"/>
              <a:buNone/>
            </a:pPr>
            <a:endParaRPr lang="en-US" dirty="0">
              <a:solidFill>
                <a:srgbClr val="000000"/>
              </a:solidFill>
              <a:cs typeface="Tahoma" pitchFamily="34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C98ABB9-B24F-500F-FD90-7B58DD9FF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416" y="764704"/>
            <a:ext cx="3960812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8B64583E-6628-AAF4-6CFB-8CAFEF8A9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161" y="4061470"/>
            <a:ext cx="4229719" cy="239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3377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3B9F5-FCF0-22F3-5189-C6C33BA75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177E7F-54C7-DF80-7BF5-E40DD30B3D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A380F6-F1E5-E31B-056A-221FB4367D7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Volker Jungnickel, Fraunhofer HHI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F36F470-06CD-321B-990A-9E2F54E9E69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89D039B7-767E-162F-01B6-617C03D5C63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914400" y="1981200"/>
            <a:ext cx="10361613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lvl="1" indent="-342900" defTabSz="452438" eaLnBrk="0" hangingPunct="0">
              <a:spcBef>
                <a:spcPts val="12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Evolutions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basic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SC-FDMA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concept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can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significantly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lower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PAPR.</a:t>
            </a:r>
          </a:p>
          <a:p>
            <a:pPr marL="342900" lvl="1" indent="-342900" defTabSz="452438" eaLnBrk="0" hangingPunct="0">
              <a:spcBef>
                <a:spcPts val="12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1"/>
                </a:solidFill>
                <a:latin typeface="+mj-lt"/>
              </a:rPr>
              <a:t>Root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raised-cosine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filtered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l-GR" sz="2400" b="1" dirty="0">
                <a:solidFill>
                  <a:schemeClr val="tx1"/>
                </a:solidFill>
                <a:latin typeface="+mj-lt"/>
              </a:rPr>
              <a:t>π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/2-BPSK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can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reach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PAPR</a:t>
            </a:r>
            <a:r>
              <a:rPr lang="de-DE" sz="2400" b="1" baseline="-25000" dirty="0">
                <a:solidFill>
                  <a:schemeClr val="tx1"/>
                </a:solidFill>
                <a:latin typeface="+mj-lt"/>
              </a:rPr>
              <a:t>99%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of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1.9 dB. GMSK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over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SC-FDMA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may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even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reduce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PAPR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downto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0 dB.</a:t>
            </a:r>
          </a:p>
          <a:p>
            <a:pPr marL="342900" lvl="1" indent="-342900" defTabSz="452438" eaLnBrk="0" hangingPunct="0">
              <a:spcBef>
                <a:spcPts val="12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There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is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additional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effort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to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fit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filtered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SC-FDMA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into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the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existing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802.11 PHY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framing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.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Filtering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requires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more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sub-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carriers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/time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slots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for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same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data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342900" lvl="1" indent="-342900" defTabSz="452438" eaLnBrk="0" hangingPunct="0">
              <a:spcBef>
                <a:spcPts val="12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chemeClr val="tx1"/>
                </a:solidFill>
                <a:latin typeface="+mj-lt"/>
              </a:rPr>
              <a:t>Other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techniques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do not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have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this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issues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: Constant-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Envelope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(CE-) OFDM and On-Off </a:t>
            </a:r>
            <a:r>
              <a:rPr lang="de-DE" sz="2400" b="1" dirty="0" err="1">
                <a:solidFill>
                  <a:schemeClr val="tx1"/>
                </a:solidFill>
                <a:latin typeface="+mj-lt"/>
              </a:rPr>
              <a:t>Keying</a:t>
            </a:r>
            <a:r>
              <a:rPr lang="de-DE" sz="2400" b="1" dirty="0">
                <a:solidFill>
                  <a:schemeClr val="tx1"/>
                </a:solidFill>
                <a:latin typeface="+mj-lt"/>
              </a:rPr>
              <a:t> (OOK) [10].</a:t>
            </a:r>
          </a:p>
          <a:p>
            <a:pPr marL="342900" lvl="1" indent="-342900" defTabSz="452438" eaLnBrk="0" hangingPunct="0">
              <a:spcBef>
                <a:spcPts val="12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endParaRPr lang="de-DE" sz="2400" b="1" dirty="0">
              <a:solidFill>
                <a:schemeClr val="tx1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57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751015"/>
            <a:ext cx="10870231" cy="4724400"/>
          </a:xfrm>
          <a:ln/>
        </p:spPr>
        <p:txBody>
          <a:bodyPr/>
          <a:lstStyle/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b="0" dirty="0"/>
              <a:t>[1]	</a:t>
            </a:r>
            <a:r>
              <a:rPr lang="en-US" sz="1400" b="0" dirty="0" err="1"/>
              <a:t>TGbr</a:t>
            </a:r>
            <a:r>
              <a:rPr lang="en-US" sz="1400" b="0" dirty="0"/>
              <a:t> PAR in doc. 11-25/0185r2</a:t>
            </a:r>
          </a:p>
          <a:p>
            <a:pPr marL="57150" indent="0">
              <a:tabLst>
                <a:tab pos="896938" algn="l"/>
                <a:tab pos="990600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b="0" dirty="0"/>
              <a:t>[2]	</a:t>
            </a:r>
            <a:r>
              <a:rPr lang="de-DE" sz="1600" b="0" dirty="0"/>
              <a:t>A. Krishnamoorthy, „PAPR </a:t>
            </a:r>
            <a:r>
              <a:rPr lang="de-DE" sz="1600" b="0" dirty="0" err="1"/>
              <a:t>reduction</a:t>
            </a:r>
            <a:r>
              <a:rPr lang="de-DE" sz="1600" b="0" dirty="0"/>
              <a:t> </a:t>
            </a:r>
            <a:r>
              <a:rPr lang="de-DE" sz="1600" b="0" dirty="0" err="1"/>
              <a:t>considerations</a:t>
            </a:r>
            <a:r>
              <a:rPr lang="en-US" sz="1600" b="0" dirty="0"/>
              <a:t> </a:t>
            </a:r>
            <a:endParaRPr lang="en-US" sz="1600" b="0" dirty="0">
              <a:highlight>
                <a:srgbClr val="FFFF00"/>
              </a:highlight>
            </a:endParaRPr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b="0" dirty="0"/>
              <a:t>[3]	R1-050702 “DFT-Spread OFDM with Pulse Shaping Filter in Frequency Domain in Evolved UTRA Uplink,” 3GPP TSG RAN 	WG1 	42, London, UK, 2005.</a:t>
            </a:r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b="0" dirty="0"/>
              <a:t>[4]	V. Jungnickel, T. Hindelang, T. Haustein, and W. </a:t>
            </a:r>
            <a:r>
              <a:rPr lang="en-US" sz="1400" b="0" dirty="0" err="1"/>
              <a:t>Zirwas</a:t>
            </a:r>
            <a:r>
              <a:rPr lang="en-US" sz="1400" b="0" dirty="0"/>
              <a:t>, “SC-FDMA Waveform Design, Performance, Power Dynamics and 	Evolution to MIMO,” in Proc. IEEE PORTABLE, May 2007.</a:t>
            </a:r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b="0" dirty="0"/>
              <a:t>[5]	M. J. Narasimha, J. W. Kim, Y. Yu, J. H. Park “Methods and Systems for PAPR Reduction in SC-FDMA Systems“, US Patent 	No. US 	8,264,946, Apr. 17, 2009. </a:t>
            </a:r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b="0" dirty="0"/>
              <a:t>[6]	K. Gentile, “The Care and Feeding of Digital, Pulse-Shaping Filters,” </a:t>
            </a:r>
            <a:r>
              <a:rPr lang="en-US" sz="1400" b="0" dirty="0">
                <a:hlinkClick r:id="rId3"/>
              </a:rPr>
              <a:t>www.rfdesign.com</a:t>
            </a:r>
            <a:r>
              <a:rPr lang="en-US" sz="1400" b="0" dirty="0"/>
              <a:t> , April 2002</a:t>
            </a:r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b="0" dirty="0"/>
              <a:t>[7] 	K. </a:t>
            </a:r>
            <a:r>
              <a:rPr lang="en-US" sz="1400" b="0" dirty="0" err="1"/>
              <a:t>Murota</a:t>
            </a:r>
            <a:r>
              <a:rPr lang="en-US" sz="1400" b="0" dirty="0"/>
              <a:t> and K. </a:t>
            </a:r>
            <a:r>
              <a:rPr lang="en-US" sz="1400" b="0" dirty="0" err="1"/>
              <a:t>Hirade</a:t>
            </a:r>
            <a:r>
              <a:rPr lang="en-US" sz="1400" b="0" dirty="0"/>
              <a:t>, “GMSK Modulation for Digital Mobile Radio Telephony,” IEEE Transactions on Communications, 	vol. 29, 	no. 7, pp. 1044–1050, July 1981.</a:t>
            </a:r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b="0" dirty="0"/>
              <a:t>[8] 	T. </a:t>
            </a:r>
            <a:r>
              <a:rPr lang="en-US" sz="1400" b="0" dirty="0" err="1"/>
              <a:t>Turletti</a:t>
            </a:r>
            <a:r>
              <a:rPr lang="en-US" sz="1400" b="0" dirty="0"/>
              <a:t>, “GMSK in a Nutshell,” 1996, </a:t>
            </a:r>
            <a:r>
              <a:rPr lang="en-US" sz="1400" b="0" dirty="0">
                <a:hlinkClick r:id="rId4"/>
              </a:rPr>
              <a:t>http://citeseerx.ist.psu.edu/viewdoc/summary?doi=10.1.1.39.9127</a:t>
            </a:r>
            <a:r>
              <a:rPr lang="en-US" sz="1400" b="0" dirty="0"/>
              <a:t> </a:t>
            </a:r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b="0" dirty="0"/>
              <a:t>[9] 	R. Sawai and H. Harada,  “Simulation Program to Realize GMSK Transmission System” </a:t>
            </a:r>
            <a:r>
              <a:rPr lang="en-US" sz="1400" b="0" dirty="0">
                <a:hlinkClick r:id="rId5"/>
              </a:rPr>
              <a:t>www.codeforge.com/read/142158/gmsk.m</a:t>
            </a:r>
            <a:r>
              <a:rPr lang="en-US" sz="1400" b="0" dirty="0"/>
              <a:t> </a:t>
            </a:r>
            <a:endParaRPr lang="en-US" sz="1400" dirty="0"/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b="0" dirty="0"/>
              <a:t>[10]	V. Jungnickel, L. Grobe. “Localized SC-FDMA with constant envelope,” in Proc. IEEE PIMRC, 2013</a:t>
            </a:r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400" b="0" dirty="0"/>
              <a:t>[11]	H. Camporez, W. Costa, M. Pontes, M. </a:t>
            </a:r>
            <a:r>
              <a:rPr lang="en-US" sz="1400" b="0" dirty="0" err="1"/>
              <a:t>Segatto</a:t>
            </a:r>
            <a:r>
              <a:rPr lang="en-US" sz="1400" b="0" dirty="0"/>
              <a:t>, H. Rocha, J. Silva, M. Hinrichs, A. Paraskevopoulos, V. Jungnickel, R. Freund, 	“Increasing the reach of visible light communication links through constant-envelope OFDM signals,” Optics Communications, Mar. 	2023, 129179, ISSN 0030-4018, https://doi.org/10.1016/j.opt-com.2022.129179.</a:t>
            </a:r>
            <a:endParaRPr lang="en-US" sz="16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Volker Jungnickel, Fraunhofer HHI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761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FDBA0356-D6CB-9535-A8A7-A5BA08E02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5520" y="1093981"/>
            <a:ext cx="84296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86A169A-4B8D-1BF7-E025-B85165D0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588" y="635595"/>
            <a:ext cx="10361084" cy="1065213"/>
          </a:xfrm>
        </p:spPr>
        <p:txBody>
          <a:bodyPr/>
          <a:lstStyle/>
          <a:p>
            <a:r>
              <a:rPr lang="de-DE" dirty="0"/>
              <a:t>Receiver [10]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285311-3ABA-BB2D-2A70-F3BB6859CC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8CE2E6-64C5-066C-6D1A-BDB3A5A13D9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Volker Jungnickel, Fraunhofer HHI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BB432C6-3F66-A33C-8335-B6C7AF70997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A6B3FD5-48A3-93D3-353F-A1A4B3C4B8DF}"/>
              </a:ext>
            </a:extLst>
          </p:cNvPr>
          <p:cNvSpPr txBox="1">
            <a:spLocks/>
          </p:cNvSpPr>
          <p:nvPr/>
        </p:nvSpPr>
        <p:spPr bwMode="auto">
          <a:xfrm>
            <a:off x="1127850" y="4149080"/>
            <a:ext cx="8675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lvl="1" indent="-342900" defTabSz="452438" eaLnBrk="0" hangingPunct="0">
              <a:spcBef>
                <a:spcPts val="12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cs typeface="Tahoma" pitchFamily="34" charset="0"/>
              </a:rPr>
              <a:t>Perform reverse operations at the Rx</a:t>
            </a:r>
          </a:p>
          <a:p>
            <a:pPr marL="608013" lvl="2" indent="-342900" defTabSz="452438" eaLnBrk="0" hangingPunct="0">
              <a:spcBef>
                <a:spcPts val="12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ahoma" pitchFamily="34" charset="0"/>
              </a:rPr>
              <a:t>demodulate MSK in the time domain</a:t>
            </a:r>
          </a:p>
          <a:p>
            <a:pPr marL="608013" lvl="2" indent="-342900" defTabSz="452438" eaLnBrk="0" hangingPunct="0">
              <a:spcBef>
                <a:spcPts val="12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ahoma" pitchFamily="34" charset="0"/>
              </a:rPr>
              <a:t>match output to a Gaussian filter</a:t>
            </a:r>
          </a:p>
          <a:p>
            <a:pPr marL="608013" lvl="2" indent="-342900" defTabSz="452438" eaLnBrk="0" hangingPunct="0">
              <a:spcBef>
                <a:spcPts val="12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ahoma" pitchFamily="34" charset="0"/>
              </a:rPr>
              <a:t>add redundant signals in the frequency domain</a:t>
            </a:r>
          </a:p>
          <a:p>
            <a:pPr marL="608013" lvl="2" indent="-342900" defTabSz="452438" eaLnBrk="0" hangingPunct="0">
              <a:spcBef>
                <a:spcPts val="12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ahoma" pitchFamily="34" charset="0"/>
              </a:rPr>
              <a:t>feed them back into the N-IDFT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5E804A-6C66-3103-7EA8-3AC47DBAD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6481" y="4365104"/>
            <a:ext cx="4418071" cy="197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1404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71449-6EEF-8BE1-862D-C5738816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</a:t>
            </a:r>
            <a:r>
              <a:rPr lang="de-DE" dirty="0"/>
              <a:t>-FEC </a:t>
            </a:r>
            <a:r>
              <a:rPr lang="de-DE" dirty="0" err="1"/>
              <a:t>bit</a:t>
            </a:r>
            <a:r>
              <a:rPr lang="de-DE" dirty="0"/>
              <a:t> </a:t>
            </a:r>
            <a:r>
              <a:rPr lang="de-DE" dirty="0" err="1"/>
              <a:t>error</a:t>
            </a:r>
            <a:r>
              <a:rPr lang="de-DE" dirty="0"/>
              <a:t> </a:t>
            </a:r>
            <a:r>
              <a:rPr lang="de-DE" dirty="0" err="1"/>
              <a:t>rates</a:t>
            </a:r>
            <a:r>
              <a:rPr lang="de-DE" dirty="0"/>
              <a:t> [10]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DC1F88-B752-10CD-6A80-D3CFF7CF62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998252-7311-3745-5376-449EFE3B35B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Volker Jungnickel, Fraunhofer HHI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8DE6075-4B0D-CFF6-788D-9AE882D4C46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459F9E3-EB12-4011-6320-AF5BA293C195}"/>
              </a:ext>
            </a:extLst>
          </p:cNvPr>
          <p:cNvSpPr txBox="1">
            <a:spLocks/>
          </p:cNvSpPr>
          <p:nvPr/>
        </p:nvSpPr>
        <p:spPr bwMode="auto">
          <a:xfrm>
            <a:off x="5951984" y="2132856"/>
            <a:ext cx="511256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lvl="1" indent="-342900" defTabSz="452438" eaLnBrk="0" hangingPunct="0">
              <a:spcBef>
                <a:spcPts val="12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The gain in PAPR causes no loss at the receiver </a:t>
            </a:r>
          </a:p>
          <a:p>
            <a:pPr marL="742950" lvl="2" indent="-342900" defTabSz="452438">
              <a:spcBef>
                <a:spcPts val="12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Tahoma" pitchFamily="34" charset="0"/>
              </a:rPr>
              <a:t>For same block size N, penalty is always less than 0.2 dB at the receiver side</a:t>
            </a:r>
          </a:p>
          <a:p>
            <a:pPr marL="742950" lvl="2" indent="-342900" defTabSz="452438">
              <a:spcBef>
                <a:spcPts val="12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Tahoma" pitchFamily="34" charset="0"/>
              </a:rPr>
              <a:t>For small N, very low SNR is possible (full power, fractional bandwidth per user)</a:t>
            </a:r>
          </a:p>
          <a:p>
            <a:pPr marL="342900" lvl="1" indent="-342900" defTabSz="452438" eaLnBrk="0" hangingPunct="0">
              <a:spcBef>
                <a:spcPts val="12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cs typeface="Tahoma" pitchFamily="34" charset="0"/>
              </a:rPr>
              <a:t>If we increase N, required SNR increases linearly, due to more noise.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F1796B3D-5F73-2AB1-A1A1-F38C236BE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053" y="2060848"/>
            <a:ext cx="49688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084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1746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Reduction of PAPR is one target in </a:t>
            </a:r>
            <a:r>
              <a:rPr lang="en-GB" dirty="0" err="1"/>
              <a:t>TGbr</a:t>
            </a:r>
            <a:r>
              <a:rPr lang="en-GB" dirty="0"/>
              <a:t>. This contribution reviews the  generation of low-PAPR signals based on OFDMA using the well-known techniques from single-carrier (SC) FDMA. Two variants are highlighted. The classical approach applies root-raised cosine filtering in each OFDMA resource block and reaches PAPR</a:t>
            </a:r>
            <a:r>
              <a:rPr lang="en-GB" baseline="-25000" dirty="0"/>
              <a:t>99%</a:t>
            </a:r>
            <a:r>
              <a:rPr lang="en-GB" dirty="0"/>
              <a:t> between 6.3 and 2 dB with 64-QAM and </a:t>
            </a:r>
            <a:r>
              <a:rPr lang="el-GR" dirty="0"/>
              <a:t>π</a:t>
            </a:r>
            <a:r>
              <a:rPr lang="en-GB" dirty="0"/>
              <a:t>/2-BPSK, respectively. Pure phase modulation like GMSK can realize the ultimate PAPR of 0 </a:t>
            </a:r>
            <a:r>
              <a:rPr lang="en-GB" dirty="0" err="1"/>
              <a:t>dB.</a:t>
            </a:r>
            <a:r>
              <a:rPr lang="en-GB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Volker Jungnickel, Fraunhofer HHI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19C4E-0AFE-08EB-4BBB-E1C6C3110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DB958A19-F907-E005-9DE5-1706C3E0D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Outline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AD19E72-E42B-2F81-2B2E-173BC4E523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Introduction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Evolved SC-FDMA transmitter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Evolved SC-FDMA receiver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Results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Conclusions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DFF2C-DC21-FC1F-363A-972E28F07D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93C87-B092-951F-BAF0-B36121256DB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Volker Jungnickel, Fraunhofer HHI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E7A4-5EBA-EB97-2255-E381D0D79ED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598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F94E799-E953-2A21-5CD2-0F27CB6685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2185"/>
          <a:stretch/>
        </p:blipFill>
        <p:spPr>
          <a:xfrm>
            <a:off x="8472264" y="4847870"/>
            <a:ext cx="3294575" cy="131743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E918AD8-756F-8A01-7D72-26E8232C4F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089" y="980728"/>
            <a:ext cx="1723934" cy="165514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67D120F-D051-CACE-8A12-30D38A6C86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4" r="18674"/>
          <a:stretch/>
        </p:blipFill>
        <p:spPr>
          <a:xfrm>
            <a:off x="8642063" y="2760900"/>
            <a:ext cx="2512290" cy="1740297"/>
          </a:xfrm>
          <a:prstGeom prst="rect">
            <a:avLst/>
          </a:prstGeom>
        </p:spPr>
      </p:pic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Motivation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8205935" cy="4113213"/>
          </a:xfrm>
          <a:ln/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/>
              <a:t>TGbr</a:t>
            </a:r>
            <a:r>
              <a:rPr lang="en-US" dirty="0"/>
              <a:t> scope includes reduction of the PAPR [1]</a:t>
            </a:r>
          </a:p>
          <a:p>
            <a:pPr marL="4000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Lower PAPR is desirable</a:t>
            </a:r>
          </a:p>
          <a:p>
            <a:pPr marL="800100" lvl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to increase the link margin or reduce power</a:t>
            </a:r>
          </a:p>
          <a:p>
            <a:pPr marL="800100" lvl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to increase the link distance that can be bridged </a:t>
            </a:r>
          </a:p>
          <a:p>
            <a:pPr marL="4000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OFDM(A) based on 802.11ax can be used in 802.11bb</a:t>
            </a:r>
          </a:p>
          <a:p>
            <a:pPr marL="800100" lvl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complex-valued OFDM waveform modulates an IF subcarrier</a:t>
            </a:r>
          </a:p>
          <a:p>
            <a:pPr marL="400050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When modulating the light, intensity cannot be negative</a:t>
            </a:r>
          </a:p>
          <a:p>
            <a:pPr marL="800100" lvl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a DC bias current is applied; modulation is always around it</a:t>
            </a:r>
          </a:p>
          <a:p>
            <a:pPr marL="800100" lvl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to avoid clipping, the modulation amplitude can be reduced</a:t>
            </a:r>
          </a:p>
          <a:p>
            <a:pPr marL="800100" lvl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at high spectral efficiency, reduction can cost 10 </a:t>
            </a:r>
            <a:r>
              <a:rPr lang="en-US" dirty="0" err="1"/>
              <a:t>dB</a:t>
            </a:r>
            <a:r>
              <a:rPr lang="en-US" baseline="-25000" dirty="0" err="1"/>
              <a:t>el</a:t>
            </a:r>
            <a:r>
              <a:rPr lang="en-US" dirty="0"/>
              <a:t> link margin</a:t>
            </a:r>
          </a:p>
          <a:p>
            <a:pPr marL="800100" lvl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at low spectral efficiency, the modulation amplitude can be higher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Volker Jungnickel, Fraunhofer HHI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ED526-0B7C-87B3-7911-DFAAE8944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fig03-85d12">
            <a:extLst>
              <a:ext uri="{FF2B5EF4-FFF2-40B4-BE49-F238E27FC236}">
                <a16:creationId xmlns:a16="http://schemas.microsoft.com/office/drawing/2014/main" id="{F4472531-B86C-EC30-71F3-E8C3AEFA3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5441" r="-14672"/>
          <a:stretch>
            <a:fillRect/>
          </a:stretch>
        </p:blipFill>
        <p:spPr bwMode="auto">
          <a:xfrm>
            <a:off x="3647728" y="1547022"/>
            <a:ext cx="5544616" cy="2458042"/>
          </a:xfrm>
          <a:prstGeom prst="rect">
            <a:avLst/>
          </a:prstGeom>
          <a:noFill/>
        </p:spPr>
      </p:pic>
      <p:sp>
        <p:nvSpPr>
          <p:cNvPr id="4097" name="Rectangle 1">
            <a:extLst>
              <a:ext uri="{FF2B5EF4-FFF2-40B4-BE49-F238E27FC236}">
                <a16:creationId xmlns:a16="http://schemas.microsoft.com/office/drawing/2014/main" id="{E7DFA8F4-55EE-38B4-71B0-4488B965D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What is SC-FDMA?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67B5F8AE-B712-E4D5-5A2C-BF2E4BA6C5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1" y="4068315"/>
            <a:ext cx="10654207" cy="4113213"/>
          </a:xfrm>
          <a:ln/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SC-FDMA is a variant of OFDMA which promises reduced PAPR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OFDMA assigns groups of sub-carriers to individual users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SC-FDMA performs additional DFT-spreading inside each group [2, 3]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However, DFT-spread SC-FDMA reduces the PAPR only marginally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reaching lower PAPR with SC-FDMA is possible, but more sophisticated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frequency-domain RRC filtering can reach 2 dB PAPR [3]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sub-carrier phase modulation, like GMSK [10], can reach 0 dB PAPR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A18F9-BD71-F111-376A-77C41649CA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1E5D-F988-90E7-641E-5AAA1E5BDBD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Volker Jungnickel, Fraunhofer HHI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1C6CE-721E-407D-18F8-8C0BF8D2AA2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899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Localized SC-FDMA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C8F0547-AFA8-4805-9A22-12721CDE959F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Volker Jungnickel, Fraunhofer HHI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  <p:graphicFrame>
        <p:nvGraphicFramePr>
          <p:cNvPr id="10" name="Object 7">
            <a:extLst>
              <a:ext uri="{FF2B5EF4-FFF2-40B4-BE49-F238E27FC236}">
                <a16:creationId xmlns:a16="http://schemas.microsoft.com/office/drawing/2014/main" id="{EF57D1B7-2D93-83B5-ADE2-9473F455A5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334010"/>
              </p:ext>
            </p:extLst>
          </p:nvPr>
        </p:nvGraphicFramePr>
        <p:xfrm>
          <a:off x="1658118" y="1484784"/>
          <a:ext cx="8542338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798860" imgH="490868" progId="CorelDRAW.Graphic.11">
                  <p:embed/>
                </p:oleObj>
              </mc:Choice>
              <mc:Fallback>
                <p:oleObj name="CorelDRAW" r:id="rId3" imgW="5798860" imgH="490868" progId="CorelDRAW.Graphic.11">
                  <p:embed/>
                  <p:pic>
                    <p:nvPicPr>
                      <p:cNvPr id="2590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118" y="1484784"/>
                        <a:ext cx="8542338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3637999B-C578-A3DC-288F-12EBBE87ECEE}"/>
              </a:ext>
            </a:extLst>
          </p:cNvPr>
          <p:cNvSpPr txBox="1"/>
          <p:nvPr/>
        </p:nvSpPr>
        <p:spPr>
          <a:xfrm>
            <a:off x="643574" y="3633986"/>
            <a:ext cx="107462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1"/>
                </a:solidFill>
              </a:rPr>
              <a:t>DFT-</a:t>
            </a:r>
            <a:r>
              <a:rPr lang="de-DE" b="1" dirty="0" err="1">
                <a:solidFill>
                  <a:schemeClr val="tx1"/>
                </a:solidFill>
              </a:rPr>
              <a:t>spread</a:t>
            </a:r>
            <a:r>
              <a:rPr lang="de-DE" b="1" dirty="0">
                <a:solidFill>
                  <a:schemeClr val="tx1"/>
                </a:solidFill>
              </a:rPr>
              <a:t> OFDMA [3, 4]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</a:rPr>
              <a:t>if</a:t>
            </a:r>
            <a:r>
              <a:rPr lang="de-DE" sz="2000" dirty="0">
                <a:solidFill>
                  <a:schemeClr val="tx1"/>
                </a:solidFill>
              </a:rPr>
              <a:t> N=M, DFT and IDFT </a:t>
            </a:r>
            <a:r>
              <a:rPr lang="de-DE" sz="2000" dirty="0" err="1">
                <a:solidFill>
                  <a:schemeClr val="tx1"/>
                </a:solidFill>
              </a:rPr>
              <a:t>cancel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each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other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</a:rPr>
              <a:t>the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result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is</a:t>
            </a:r>
            <a:r>
              <a:rPr lang="de-DE" sz="2000" dirty="0">
                <a:solidFill>
                  <a:schemeClr val="tx1"/>
                </a:solidFill>
              </a:rPr>
              <a:t> a </a:t>
            </a:r>
            <a:r>
              <a:rPr lang="de-DE" sz="2000" dirty="0" err="1">
                <a:solidFill>
                  <a:schemeClr val="tx1"/>
                </a:solidFill>
              </a:rPr>
              <a:t>serially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modulated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single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carrier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signal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with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cyclic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prefic</a:t>
            </a:r>
            <a:r>
              <a:rPr lang="de-DE" sz="2000" dirty="0">
                <a:solidFill>
                  <a:schemeClr val="tx1"/>
                </a:solidFill>
              </a:rPr>
              <a:t> (CP)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</a:rPr>
              <a:t>typically</a:t>
            </a:r>
            <a:r>
              <a:rPr lang="de-DE" sz="2000" dirty="0">
                <a:solidFill>
                  <a:schemeClr val="tx1"/>
                </a:solidFill>
              </a:rPr>
              <a:t>, N &lt; M </a:t>
            </a:r>
            <a:r>
              <a:rPr lang="de-DE" sz="2000" dirty="0" err="1">
                <a:solidFill>
                  <a:schemeClr val="tx1"/>
                </a:solidFill>
              </a:rPr>
              <a:t>is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used</a:t>
            </a:r>
            <a:r>
              <a:rPr lang="de-DE" sz="2000" dirty="0">
                <a:solidFill>
                  <a:schemeClr val="tx1"/>
                </a:solidFill>
              </a:rPr>
              <a:t>: </a:t>
            </a:r>
            <a:r>
              <a:rPr lang="de-DE" sz="2000" dirty="0" err="1">
                <a:solidFill>
                  <a:schemeClr val="tx1"/>
                </a:solidFill>
              </a:rPr>
              <a:t>equivalent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to</a:t>
            </a:r>
            <a:r>
              <a:rPr lang="de-DE" sz="2000" dirty="0">
                <a:solidFill>
                  <a:schemeClr val="tx1"/>
                </a:solidFill>
              </a:rPr>
              <a:t> a </a:t>
            </a:r>
            <a:r>
              <a:rPr lang="de-DE" sz="2000" b="1" dirty="0" err="1">
                <a:solidFill>
                  <a:schemeClr val="tx1"/>
                </a:solidFill>
              </a:rPr>
              <a:t>rectangular</a:t>
            </a:r>
            <a:r>
              <a:rPr lang="de-DE" sz="2000" b="1" dirty="0">
                <a:solidFill>
                  <a:schemeClr val="tx1"/>
                </a:solidFill>
              </a:rPr>
              <a:t> </a:t>
            </a:r>
            <a:r>
              <a:rPr lang="de-DE" sz="2000" b="1" dirty="0" err="1">
                <a:solidFill>
                  <a:schemeClr val="tx1"/>
                </a:solidFill>
              </a:rPr>
              <a:t>filter</a:t>
            </a:r>
            <a:r>
              <a:rPr lang="de-DE" sz="2000" b="1" dirty="0">
                <a:solidFill>
                  <a:schemeClr val="tx1"/>
                </a:solidFill>
              </a:rPr>
              <a:t> in </a:t>
            </a:r>
            <a:r>
              <a:rPr lang="de-DE" sz="2000" b="1" dirty="0" err="1">
                <a:solidFill>
                  <a:schemeClr val="tx1"/>
                </a:solidFill>
              </a:rPr>
              <a:t>the</a:t>
            </a:r>
            <a:r>
              <a:rPr lang="de-DE" sz="2000" b="1" dirty="0">
                <a:solidFill>
                  <a:schemeClr val="tx1"/>
                </a:solidFill>
              </a:rPr>
              <a:t> </a:t>
            </a:r>
            <a:r>
              <a:rPr lang="de-DE" sz="2000" b="1" dirty="0" err="1">
                <a:solidFill>
                  <a:schemeClr val="tx1"/>
                </a:solidFill>
              </a:rPr>
              <a:t>frequency</a:t>
            </a:r>
            <a:r>
              <a:rPr lang="de-DE" sz="2000" b="1" dirty="0">
                <a:solidFill>
                  <a:schemeClr val="tx1"/>
                </a:solidFill>
              </a:rPr>
              <a:t> </a:t>
            </a:r>
            <a:r>
              <a:rPr lang="de-DE" sz="2000" b="1" dirty="0" err="1">
                <a:solidFill>
                  <a:schemeClr val="tx1"/>
                </a:solidFill>
              </a:rPr>
              <a:t>domain</a:t>
            </a:r>
            <a:r>
              <a:rPr lang="de-DE" sz="2000" b="1" dirty="0">
                <a:solidFill>
                  <a:schemeClr val="tx1"/>
                </a:solidFill>
              </a:rPr>
              <a:t>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this</a:t>
            </a:r>
            <a:r>
              <a:rPr lang="de-DE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filter</a:t>
            </a:r>
            <a:r>
              <a:rPr lang="de-DE" sz="20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causes</a:t>
            </a:r>
            <a:r>
              <a:rPr lang="de-DE" sz="2000" dirty="0">
                <a:solidFill>
                  <a:schemeClr val="tx1"/>
                </a:solidFill>
                <a:sym typeface="Wingdings" panose="05000000000000000000" pitchFamily="2" charset="2"/>
              </a:rPr>
              <a:t> „</a:t>
            </a:r>
            <a:r>
              <a:rPr lang="de-DE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ringing</a:t>
            </a:r>
            <a:r>
              <a:rPr lang="de-DE" sz="2000" dirty="0">
                <a:solidFill>
                  <a:schemeClr val="tx1"/>
                </a:solidFill>
                <a:sym typeface="Wingdings" panose="05000000000000000000" pitchFamily="2" charset="2"/>
              </a:rPr>
              <a:t>“ in </a:t>
            </a:r>
            <a:r>
              <a:rPr lang="de-DE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the</a:t>
            </a:r>
            <a:r>
              <a:rPr lang="de-DE" sz="2000" dirty="0">
                <a:solidFill>
                  <a:schemeClr val="tx1"/>
                </a:solidFill>
                <a:sym typeface="Wingdings" panose="05000000000000000000" pitchFamily="2" charset="2"/>
              </a:rPr>
              <a:t> time </a:t>
            </a:r>
            <a:r>
              <a:rPr lang="de-DE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domain</a:t>
            </a:r>
            <a:endParaRPr lang="de-DE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1"/>
                </a:solidFill>
              </a:rPr>
              <a:t>sin(x)/x </a:t>
            </a:r>
            <a:r>
              <a:rPr lang="de-DE" b="1" dirty="0" err="1">
                <a:solidFill>
                  <a:schemeClr val="tx1"/>
                </a:solidFill>
              </a:rPr>
              <a:t>envelope</a:t>
            </a:r>
            <a:r>
              <a:rPr lang="de-DE" b="1" dirty="0">
                <a:solidFill>
                  <a:schemeClr val="tx1"/>
                </a:solidFill>
              </a:rPr>
              <a:t> in </a:t>
            </a:r>
            <a:r>
              <a:rPr lang="de-DE" b="1" dirty="0" err="1">
                <a:solidFill>
                  <a:schemeClr val="tx1"/>
                </a:solidFill>
              </a:rPr>
              <a:t>the</a:t>
            </a:r>
            <a:r>
              <a:rPr lang="de-DE" b="1" dirty="0">
                <a:solidFill>
                  <a:schemeClr val="tx1"/>
                </a:solidFill>
              </a:rPr>
              <a:t> time </a:t>
            </a:r>
            <a:r>
              <a:rPr lang="de-DE" b="1" dirty="0" err="1">
                <a:solidFill>
                  <a:schemeClr val="tx1"/>
                </a:solidFill>
              </a:rPr>
              <a:t>domain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distorts</a:t>
            </a:r>
            <a:r>
              <a:rPr lang="de-DE" b="1" dirty="0">
                <a:solidFill>
                  <a:schemeClr val="tx1"/>
                </a:solidFill>
              </a:rPr>
              <a:t> SC-FDMA </a:t>
            </a:r>
            <a:r>
              <a:rPr lang="de-DE" b="1" dirty="0" err="1">
                <a:solidFill>
                  <a:schemeClr val="tx1"/>
                </a:solidFill>
              </a:rPr>
              <a:t>waveform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>
                <a:solidFill>
                  <a:schemeClr val="tx1"/>
                </a:solidFill>
                <a:sym typeface="Wingdings" panose="05000000000000000000" pitchFamily="2" charset="2"/>
              </a:rPr>
              <a:t> PAPR</a:t>
            </a:r>
            <a:endParaRPr lang="de-DE" dirty="0">
              <a:solidFill>
                <a:schemeClr val="tx1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</a:rPr>
              <a:t>idea</a:t>
            </a:r>
            <a:r>
              <a:rPr lang="de-DE" sz="2000" dirty="0">
                <a:solidFill>
                  <a:schemeClr val="tx1"/>
                </a:solidFill>
              </a:rPr>
              <a:t>: </a:t>
            </a:r>
            <a:r>
              <a:rPr lang="de-DE" sz="2000" dirty="0" err="1">
                <a:solidFill>
                  <a:schemeClr val="tx1"/>
                </a:solidFill>
              </a:rPr>
              <a:t>use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better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filtering</a:t>
            </a:r>
            <a:endParaRPr lang="de-DE" sz="2000" dirty="0">
              <a:solidFill>
                <a:schemeClr val="tx1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solidFill>
                  <a:schemeClr val="tx1"/>
                </a:solidFill>
              </a:rPr>
              <a:t>may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need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more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bandwidth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7226B77E-D801-7C3C-31A2-C7856E46621D}"/>
              </a:ext>
            </a:extLst>
          </p:cNvPr>
          <p:cNvSpPr txBox="1">
            <a:spLocks/>
          </p:cNvSpPr>
          <p:nvPr/>
        </p:nvSpPr>
        <p:spPr bwMode="auto">
          <a:xfrm>
            <a:off x="964813" y="3776193"/>
            <a:ext cx="867568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lvl="1" indent="-342900" defTabSz="452438" eaLnBrk="0" hangingPunct="0">
              <a:spcBef>
                <a:spcPts val="12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+mj-lt"/>
                <a:cs typeface="Tahoma" pitchFamily="34" charset="0"/>
              </a:rPr>
              <a:t>Realize filtering in the frequency domain</a:t>
            </a:r>
          </a:p>
          <a:p>
            <a:pPr marL="608013" lvl="2" indent="-342900" defTabSz="452438" eaLnBrk="0" hangingPunct="0">
              <a:spcBef>
                <a:spcPts val="12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filtering needs up-sampling in the time domain</a:t>
            </a:r>
          </a:p>
          <a:p>
            <a:pPr marL="608013" lvl="2" indent="-342900" defTabSz="452438" eaLnBrk="0" hangingPunct="0">
              <a:spcBef>
                <a:spcPts val="12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equivalent to repetition in the frequency domain</a:t>
            </a:r>
          </a:p>
          <a:p>
            <a:pPr marL="608013" lvl="2" indent="-342900" defTabSz="452438" eaLnBrk="0" hangingPunct="0">
              <a:spcBef>
                <a:spcPts val="12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then apply the frequency-domain filter</a:t>
            </a:r>
          </a:p>
          <a:p>
            <a:pPr marL="608013" lvl="2" indent="-342900" defTabSz="452438" eaLnBrk="0" hangingPunct="0">
              <a:spcBef>
                <a:spcPts val="12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apply cyclic shift to the intended sub-band</a:t>
            </a:r>
            <a:endParaRPr lang="en-US" sz="1600" dirty="0">
              <a:solidFill>
                <a:schemeClr val="tx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Frequency-domain filtering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Volker Jungnickel, Fraunhofer HHI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C565E2E-1F4C-0E3F-6B32-E06EDC4C0B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135967"/>
              </p:ext>
            </p:extLst>
          </p:nvPr>
        </p:nvGraphicFramePr>
        <p:xfrm>
          <a:off x="1631504" y="1484784"/>
          <a:ext cx="8542338" cy="182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9700920" imgH="2065320" progId="CorelDRAW.Graphic.11">
                  <p:embed/>
                </p:oleObj>
              </mc:Choice>
              <mc:Fallback>
                <p:oleObj name="CorelDRAW" r:id="rId3" imgW="9700920" imgH="2065320" progId="CorelDRAW.Graphic.11">
                  <p:embed/>
                  <p:pic>
                    <p:nvPicPr>
                      <p:cNvPr id="261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1484784"/>
                        <a:ext cx="8542338" cy="182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9">
            <a:extLst>
              <a:ext uri="{FF2B5EF4-FFF2-40B4-BE49-F238E27FC236}">
                <a16:creationId xmlns:a16="http://schemas.microsoft.com/office/drawing/2014/main" id="{D8474A1A-8EF6-772E-08A3-B0709EF36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6080" y="3501008"/>
            <a:ext cx="475702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8">
            <a:extLst>
              <a:ext uri="{FF2B5EF4-FFF2-40B4-BE49-F238E27FC236}">
                <a16:creationId xmlns:a16="http://schemas.microsoft.com/office/drawing/2014/main" id="{A6132443-4EB2-C6DE-8792-FA5FA9B6C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0977" y="5696967"/>
            <a:ext cx="1041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</a:p>
          <a:p>
            <a:r>
              <a:rPr lang="de-DE" sz="1400"/>
              <a:t>Qualcomm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DE1B490-08F9-D4F6-2831-8A9B92CC0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>
            <a:extLst>
              <a:ext uri="{FF2B5EF4-FFF2-40B4-BE49-F238E27FC236}">
                <a16:creationId xmlns:a16="http://schemas.microsoft.com/office/drawing/2014/main" id="{21C1B2D7-80D3-5CEE-1CF0-93A61F8A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2552" y="4293096"/>
            <a:ext cx="498633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8C574938-669D-687D-BFB5-C192FB8D1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b="7336"/>
          <a:stretch>
            <a:fillRect/>
          </a:stretch>
        </p:blipFill>
        <p:spPr bwMode="auto">
          <a:xfrm>
            <a:off x="2161555" y="3344788"/>
            <a:ext cx="447516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E7C522-FEAD-B5B1-F109-C98115FE2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GMSK in 2G GSM [6-9]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SC-FDMA [10]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7C609-9B9C-DD1D-2CB6-F445FC050E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EFAC6-4061-2D0A-0A6D-9B3857C3E7E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Volker Jungnickel, Fraunhofer HHI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DF49D-E893-A1FC-3F3A-BA6579F81E9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DF5AD26-AEC0-5CB5-69AE-652777AA2059}"/>
              </a:ext>
            </a:extLst>
          </p:cNvPr>
          <p:cNvSpPr txBox="1">
            <a:spLocks/>
          </p:cNvSpPr>
          <p:nvPr/>
        </p:nvSpPr>
        <p:spPr bwMode="auto">
          <a:xfrm>
            <a:off x="1020712" y="1773957"/>
            <a:ext cx="8675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lvl="1" indent="-457200" defTabSz="452438" eaLnBrk="0" hangingPunct="0">
              <a:spcBef>
                <a:spcPts val="600"/>
              </a:spcBef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cs typeface="Tahoma" pitchFamily="34" charset="0"/>
              </a:rPr>
              <a:t>Up-sample the binary symbol sequence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rPr>
              <a:t>a(n)</a:t>
            </a:r>
            <a:endParaRPr lang="en-US" b="1" dirty="0">
              <a:solidFill>
                <a:srgbClr val="000000"/>
              </a:solidFill>
              <a:cs typeface="Tahoma" pitchFamily="34" charset="0"/>
            </a:endParaRPr>
          </a:p>
          <a:p>
            <a:pPr marL="457200" lvl="1" indent="-457200" defTabSz="452438" eaLnBrk="0" hangingPunct="0">
              <a:spcBef>
                <a:spcPts val="600"/>
              </a:spcBef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cs typeface="Tahoma" pitchFamily="34" charset="0"/>
              </a:rPr>
              <a:t>Pass it through a Gaussian filter </a:t>
            </a:r>
            <a:r>
              <a:rPr lang="en-US" b="1" dirty="0">
                <a:solidFill>
                  <a:srgbClr val="000000"/>
                </a:solidFill>
                <a:cs typeface="Tahoma" pitchFamily="34" charset="0"/>
                <a:sym typeface="Wingdings" pitchFamily="2" charset="2"/>
              </a:rPr>
              <a:t>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cs typeface="Tahoma" pitchFamily="34" charset="0"/>
              </a:rPr>
              <a:t>c(k)</a:t>
            </a:r>
          </a:p>
          <a:p>
            <a:pPr marL="457200" lvl="1" indent="-457200" defTabSz="452438" eaLnBrk="0" hangingPunct="0">
              <a:spcBef>
                <a:spcPts val="600"/>
              </a:spcBef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cs typeface="Tahoma" pitchFamily="34" charset="0"/>
              </a:rPr>
              <a:t>Feed it into a minimum shift keying (MSK) modulator:</a:t>
            </a:r>
          </a:p>
          <a:p>
            <a:pPr marL="608013" lvl="2" indent="-342900" defTabSz="452438" eaLnBrk="0" hangingPunct="0">
              <a:spcBef>
                <a:spcPts val="600"/>
              </a:spcBef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cs typeface="Tahoma" pitchFamily="34" charset="0"/>
              </a:rPr>
              <a:t>accumulate the signal in an IIR filter (to reduce out-of-band emission [5-8])</a:t>
            </a:r>
          </a:p>
          <a:p>
            <a:pPr marL="608013" lvl="2" indent="-342900" defTabSz="452438" eaLnBrk="0" hangingPunct="0">
              <a:spcBef>
                <a:spcPts val="600"/>
              </a:spcBef>
              <a:buClr>
                <a:schemeClr val="tx1"/>
              </a:buClr>
              <a:buSzPct val="80000"/>
              <a:buFont typeface="+mj-lt"/>
              <a:buAutoNum type="arabicPeriod"/>
            </a:pPr>
            <a:endParaRPr lang="en-US" sz="1600" dirty="0">
              <a:solidFill>
                <a:srgbClr val="000000"/>
              </a:solidFill>
              <a:cs typeface="Tahoma" pitchFamily="34" charset="0"/>
            </a:endParaRPr>
          </a:p>
          <a:p>
            <a:pPr marL="608013" lvl="2" indent="-342900" defTabSz="452438" eaLnBrk="0" hangingPunct="0">
              <a:spcBef>
                <a:spcPts val="600"/>
              </a:spcBef>
              <a:buClr>
                <a:schemeClr val="tx1"/>
              </a:buClr>
              <a:buSzPct val="80000"/>
              <a:buFont typeface="+mj-lt"/>
              <a:buAutoNum type="arabicPeriod"/>
            </a:pPr>
            <a:endParaRPr lang="en-US" sz="1200" dirty="0">
              <a:solidFill>
                <a:srgbClr val="000000"/>
              </a:solidFill>
              <a:cs typeface="Tahoma" pitchFamily="34" charset="0"/>
            </a:endParaRPr>
          </a:p>
          <a:p>
            <a:pPr marL="608013" lvl="2" indent="-342900" defTabSz="452438" eaLnBrk="0" hangingPunct="0">
              <a:spcBef>
                <a:spcPts val="600"/>
              </a:spcBef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cs typeface="Tahoma" pitchFamily="34" charset="0"/>
              </a:rPr>
              <a:t>apply single-sideband (SSB) modulation</a:t>
            </a:r>
          </a:p>
          <a:p>
            <a:pPr marL="722313" lvl="2" indent="-457200" defTabSz="452438" eaLnBrk="0" hangingPunct="0">
              <a:spcBef>
                <a:spcPts val="600"/>
              </a:spcBef>
              <a:buClr>
                <a:schemeClr val="tx1"/>
              </a:buClr>
              <a:buSzPct val="80000"/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cs typeface="Tahoma" pitchFamily="34" charset="0"/>
            </a:endParaRPr>
          </a:p>
          <a:p>
            <a:pPr marL="457200" lvl="1" indent="-457200" defTabSz="452438" eaLnBrk="0" hangingPunct="0">
              <a:spcBef>
                <a:spcPts val="600"/>
              </a:spcBef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cs typeface="Tahoma" pitchFamily="34" charset="0"/>
              </a:rPr>
              <a:t>Apply GMSK to localized SC-FDMA </a:t>
            </a:r>
          </a:p>
          <a:p>
            <a:pPr marL="608013" lvl="2" indent="-342900" defTabSz="452438" eaLnBrk="0" hangingPunct="0">
              <a:spcBef>
                <a:spcPts val="6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ahoma" pitchFamily="34" charset="0"/>
              </a:rPr>
              <a:t>do up-sampling and Gaussian filtering in the frequency domain</a:t>
            </a:r>
          </a:p>
          <a:p>
            <a:pPr marL="608013" lvl="2" indent="-342900" defTabSz="452438" eaLnBrk="0" hangingPunct="0">
              <a:spcBef>
                <a:spcPts val="6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ahoma" pitchFamily="34" charset="0"/>
              </a:rPr>
              <a:t>use MSK modulator in the time-domain</a:t>
            </a:r>
          </a:p>
          <a:p>
            <a:pPr marL="342900" lvl="1" indent="-342900" defTabSz="452438" eaLnBrk="0" hangingPunct="0">
              <a:spcBef>
                <a:spcPts val="600"/>
              </a:spcBef>
              <a:buClr>
                <a:srgbClr val="00B3DF"/>
              </a:buClr>
              <a:buSzPct val="80000"/>
              <a:buFont typeface="Wingdings" pitchFamily="2" charset="2"/>
              <a:buChar char=""/>
            </a:pPr>
            <a:endParaRPr lang="en-US" sz="1600" i="1" dirty="0">
              <a:solidFill>
                <a:srgbClr val="000000"/>
              </a:solidFill>
              <a:latin typeface="Times New Roman" pitchFamily="18" charset="0"/>
              <a:cs typeface="Tahoma" pitchFamily="34" charset="0"/>
            </a:endParaRPr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id="{BAC3DA04-3100-59EE-3A57-85BF5BF33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20136" y="4663777"/>
            <a:ext cx="4551074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32569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A742E-CC66-03B0-E262-484DFDD41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C7FC-D736-6CB1-3B96-EA544E0C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GMSK over SC-FDMA [10]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0A6DA-1CF4-B0D0-0FA2-7830F80D43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B04D0-780A-4C08-11DB-52BB1CCF65C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Volker Jungnickel, Fraunhofer HHI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F68A9-D814-DF03-FE0C-F3FCC4791F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2025</a:t>
            </a:r>
            <a:endParaRPr lang="en-GB" dirty="0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3A3DA45C-15DA-4509-A359-6808693B5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0977" y="5696967"/>
            <a:ext cx="1041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</a:p>
          <a:p>
            <a:r>
              <a:rPr lang="de-DE" sz="1400"/>
              <a:t>Qualcomm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ACC87B-D6FE-7825-965D-8D9571A8350B}"/>
              </a:ext>
            </a:extLst>
          </p:cNvPr>
          <p:cNvSpPr txBox="1">
            <a:spLocks/>
          </p:cNvSpPr>
          <p:nvPr/>
        </p:nvSpPr>
        <p:spPr bwMode="auto">
          <a:xfrm>
            <a:off x="948704" y="4869160"/>
            <a:ext cx="9467776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lvl="1" indent="-342900" defTabSz="452438" eaLnBrk="0" hangingPunct="0">
              <a:spcBef>
                <a:spcPts val="12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cs typeface="Tahoma" pitchFamily="34" charset="0"/>
              </a:rPr>
              <a:t>Why in time-domain?</a:t>
            </a:r>
          </a:p>
          <a:p>
            <a:pPr marL="608013" lvl="2" indent="-342900" defTabSz="452438" eaLnBrk="0" hangingPunct="0">
              <a:spcBef>
                <a:spcPts val="12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ahoma" pitchFamily="34" charset="0"/>
              </a:rPr>
              <a:t> phase modulation is non-linear process: carrier phase modulated using sine and cosine</a:t>
            </a:r>
          </a:p>
          <a:p>
            <a:pPr marL="608013" lvl="2" indent="-342900" defTabSz="452438" eaLnBrk="0" hangingPunct="0">
              <a:spcBef>
                <a:spcPts val="12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cs typeface="Tahoma" pitchFamily="34" charset="0"/>
              </a:rPr>
              <a:t> creates four-wave mixing </a:t>
            </a:r>
            <a:r>
              <a:rPr lang="en-US" sz="2000" dirty="0">
                <a:solidFill>
                  <a:srgbClr val="000000"/>
                </a:solidFill>
                <a:cs typeface="Tahoma" pitchFamily="34" charset="0"/>
                <a:sym typeface="Wingdings" pitchFamily="2" charset="2"/>
              </a:rPr>
              <a:t> out-of-band radiation is minimized with BT=0.3 in 2G</a:t>
            </a:r>
          </a:p>
          <a:p>
            <a:pPr marL="263525" lvl="1" indent="-263525" defTabSz="452438" eaLnBrk="0" hangingPunct="0">
              <a:spcBef>
                <a:spcPts val="1200"/>
              </a:spcBef>
              <a:buClr>
                <a:srgbClr val="00B3DF"/>
              </a:buClr>
              <a:buSzPct val="80000"/>
              <a:buFont typeface="Wingdings" pitchFamily="2" charset="2"/>
              <a:buChar char=""/>
            </a:pPr>
            <a:endParaRPr lang="en-US" dirty="0">
              <a:solidFill>
                <a:srgbClr val="000000"/>
              </a:solidFill>
              <a:cs typeface="Tahoma" pitchFamily="34" charset="0"/>
              <a:sym typeface="Wingdings" pitchFamily="2" charset="2"/>
            </a:endParaRPr>
          </a:p>
          <a:p>
            <a:pPr marL="449263" lvl="2" indent="-184150" defTabSz="452438" eaLnBrk="0" hangingPunct="0">
              <a:spcBef>
                <a:spcPts val="1200"/>
              </a:spcBef>
              <a:buClr>
                <a:srgbClr val="00B3DF"/>
              </a:buClr>
              <a:buSzPct val="80000"/>
              <a:buFont typeface="Wingdings" pitchFamily="2" charset="2"/>
              <a:buChar char=""/>
            </a:pPr>
            <a:endParaRPr lang="en-US" sz="1600" dirty="0">
              <a:solidFill>
                <a:srgbClr val="000000"/>
              </a:solidFill>
              <a:cs typeface="Tahoma" pitchFamily="34" charset="0"/>
            </a:endParaRPr>
          </a:p>
        </p:txBody>
      </p:sp>
      <p:graphicFrame>
        <p:nvGraphicFramePr>
          <p:cNvPr id="9" name="Object 10">
            <a:extLst>
              <a:ext uri="{FF2B5EF4-FFF2-40B4-BE49-F238E27FC236}">
                <a16:creationId xmlns:a16="http://schemas.microsoft.com/office/drawing/2014/main" id="{EEAC7B55-0A21-07D8-9CB4-C183ECA4ED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947814"/>
              </p:ext>
            </p:extLst>
          </p:nvPr>
        </p:nvGraphicFramePr>
        <p:xfrm>
          <a:off x="1559496" y="1505000"/>
          <a:ext cx="8577262" cy="293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5823244" imgH="1991139" progId="CorelDRAW.Graphic.11">
                  <p:embed/>
                </p:oleObj>
              </mc:Choice>
              <mc:Fallback>
                <p:oleObj name="CorelDRAW" r:id="rId3" imgW="5823244" imgH="1991139" progId="CorelDRAW.Graphic.11">
                  <p:embed/>
                  <p:pic>
                    <p:nvPicPr>
                      <p:cNvPr id="2631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9496" y="1505000"/>
                        <a:ext cx="8577262" cy="293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51712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(2)</Template>
  <TotalTime>0</TotalTime>
  <Words>1559</Words>
  <Application>Microsoft Office PowerPoint</Application>
  <PresentationFormat>Breitbild</PresentationFormat>
  <Paragraphs>210</Paragraphs>
  <Slides>15</Slides>
  <Notes>11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4" baseType="lpstr">
      <vt:lpstr>Arial</vt:lpstr>
      <vt:lpstr>Arial Unicode MS</vt:lpstr>
      <vt:lpstr>Symbol</vt:lpstr>
      <vt:lpstr>Tahoma</vt:lpstr>
      <vt:lpstr>Times New Roman</vt:lpstr>
      <vt:lpstr>Wingdings</vt:lpstr>
      <vt:lpstr>Office</vt:lpstr>
      <vt:lpstr>Microsoft Word 97-2003-Dokument</vt:lpstr>
      <vt:lpstr>CorelDRAW</vt:lpstr>
      <vt:lpstr>Localized SC-FDMA with Constant Envelope</vt:lpstr>
      <vt:lpstr>Abstract</vt:lpstr>
      <vt:lpstr>Outline</vt:lpstr>
      <vt:lpstr>Motivation</vt:lpstr>
      <vt:lpstr>What is SC-FDMA?</vt:lpstr>
      <vt:lpstr>Localized SC-FDMA</vt:lpstr>
      <vt:lpstr>Frequency-domain filtering</vt:lpstr>
      <vt:lpstr>GMSK in 2G GSM [6-9] SC-FDMA [10]</vt:lpstr>
      <vt:lpstr>GMSK over SC-FDMA [10]</vt:lpstr>
      <vt:lpstr>Results [10]</vt:lpstr>
      <vt:lpstr>                   PAPR99% results [10] </vt:lpstr>
      <vt:lpstr>Conclusions</vt:lpstr>
      <vt:lpstr>References</vt:lpstr>
      <vt:lpstr>Receiver [10]</vt:lpstr>
      <vt:lpstr>Pre-FEC bit error rates [10]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Jungnickel, Volker</dc:creator>
  <cp:keywords/>
  <cp:lastModifiedBy>Jungnickel, Volker</cp:lastModifiedBy>
  <cp:revision>19</cp:revision>
  <cp:lastPrinted>1601-01-01T00:00:00Z</cp:lastPrinted>
  <dcterms:created xsi:type="dcterms:W3CDTF">2025-07-27T09:22:42Z</dcterms:created>
  <dcterms:modified xsi:type="dcterms:W3CDTF">2025-07-27T20:55:51Z</dcterms:modified>
  <cp:category>Name, Affiliation</cp:category>
</cp:coreProperties>
</file>