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257" r:id="rId6"/>
    <p:sldId id="2144327634" r:id="rId7"/>
    <p:sldId id="413" r:id="rId8"/>
    <p:sldId id="2144327615" r:id="rId9"/>
    <p:sldId id="2144327633" r:id="rId10"/>
    <p:sldId id="266" r:id="rId11"/>
    <p:sldId id="2144327616" r:id="rId12"/>
    <p:sldId id="270" r:id="rId13"/>
    <p:sldId id="2144327625" r:id="rId14"/>
    <p:sldId id="265" r:id="rId15"/>
    <p:sldId id="2144327617" r:id="rId16"/>
    <p:sldId id="2144327620" r:id="rId17"/>
    <p:sldId id="2144327636" r:id="rId18"/>
    <p:sldId id="264" r:id="rId19"/>
    <p:sldId id="2144327635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92" autoAdjust="0"/>
    <p:restoredTop sz="94660"/>
  </p:normalViewPr>
  <p:slideViewPr>
    <p:cSldViewPr>
      <p:cViewPr varScale="1">
        <p:scale>
          <a:sx n="159" d="100"/>
          <a:sy n="159" d="100"/>
        </p:scale>
        <p:origin x="300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802.11-25/1343r0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802.11-25/1343r0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Mrugen Deshmukh,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802.11-25/1343r0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Mrugen Deshmukh,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Mrugen Deshmukh,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802.11-25/1343r0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Phase Rotation for IMMW PPDU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081541"/>
              </p:ext>
            </p:extLst>
          </p:nvPr>
        </p:nvGraphicFramePr>
        <p:xfrm>
          <a:off x="996950" y="2416175"/>
          <a:ext cx="1028065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280650" cy="3527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AA9300-E875-CDAE-7476-4ECE1C936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55BED79-A3B7-D56A-56C1-B8DCCEC68D9C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With QPSK, </a:t>
            </a:r>
            <a:r>
              <a:rPr lang="en-US" sz="2000" b="0" dirty="0"/>
              <a:t>we have sixteen options to obtain the minimum PAPR possible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 marL="0" indent="0" algn="ctr"/>
            <a:endParaRPr lang="en-US" sz="1200" dirty="0"/>
          </a:p>
          <a:p>
            <a:pPr marL="0" indent="0" algn="ctr"/>
            <a:r>
              <a:rPr lang="en-US" sz="1400" dirty="0"/>
              <a:t>PAPR with </a:t>
            </a:r>
            <a:r>
              <a:rPr lang="en-GB" sz="1400" dirty="0"/>
              <a:t>phase rotation = </a:t>
            </a:r>
            <a:r>
              <a:rPr lang="en-US" sz="1400" dirty="0"/>
              <a:t>4.27</a:t>
            </a:r>
            <a:r>
              <a:rPr lang="en-GB" sz="1400" dirty="0"/>
              <a:t> dB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kern="0" dirty="0"/>
              <a:t>  </a:t>
            </a:r>
            <a:r>
              <a:rPr lang="en-US" sz="2000" b="0" dirty="0"/>
              <a:t>Baseline:</a:t>
            </a:r>
          </a:p>
          <a:p>
            <a:pPr marL="0" indent="0" algn="ctr"/>
            <a:r>
              <a:rPr lang="en-GB" sz="1400" b="0" dirty="0"/>
              <a:t>Seq. = [1, -1, -1, -1, 1, -1, -1, -1]</a:t>
            </a:r>
          </a:p>
          <a:p>
            <a:pPr marL="0" indent="0" algn="ctr"/>
            <a:r>
              <a:rPr lang="en-GB" sz="1400" dirty="0"/>
              <a:t>PAPR with phase rotation = 5.9144 dB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1537B7-66A3-8E4C-B0EE-B363B0FCE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(QPSK) Sequences (CBW 1.28 GHz)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8E4C7-ADDE-3E38-EAB4-C111409D6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2514600"/>
            <a:ext cx="2438401" cy="2286000"/>
          </a:xfrm>
        </p:spPr>
        <p:txBody>
          <a:bodyPr>
            <a:noAutofit/>
          </a:bodyPr>
          <a:lstStyle/>
          <a:p>
            <a:pPr algn="ctr"/>
            <a:r>
              <a:rPr lang="en-US" sz="1400" b="0" dirty="0"/>
              <a:t>Seq. 1 = [1, j, 1, j, -1, -j, -1, j]</a:t>
            </a:r>
          </a:p>
          <a:p>
            <a:pPr algn="ctr"/>
            <a:r>
              <a:rPr lang="en-US" sz="1400" b="0" dirty="0"/>
              <a:t>Seq. 2 = [1, j, -1, j, 1, -j, 1, -j]</a:t>
            </a:r>
          </a:p>
          <a:p>
            <a:pPr algn="ctr"/>
            <a:r>
              <a:rPr lang="en-US" sz="1400" b="0" dirty="0"/>
              <a:t>Seq. 3 = [1, -j, 1, -j, -1, j, -1, -j]</a:t>
            </a:r>
          </a:p>
          <a:p>
            <a:pPr algn="ctr"/>
            <a:r>
              <a:rPr lang="en-US" sz="1400" b="0" dirty="0"/>
              <a:t>Seq. 4 = [1, -j, -1, -j, 1, j, 1, j]</a:t>
            </a:r>
          </a:p>
          <a:p>
            <a:pPr algn="ctr"/>
            <a:r>
              <a:rPr lang="en-US" sz="1400" b="0" dirty="0"/>
              <a:t>Seq. 5 = [-1, j, 1, j, -1, -j, -1, -j]</a:t>
            </a:r>
          </a:p>
          <a:p>
            <a:pPr algn="ctr"/>
            <a:r>
              <a:rPr lang="en-US" sz="1400" b="0" dirty="0"/>
              <a:t>Seq. 6 = [-1, j, -1, j , 1, -j, 1, j]</a:t>
            </a:r>
          </a:p>
          <a:p>
            <a:pPr algn="ctr"/>
            <a:r>
              <a:rPr lang="en-US" sz="1400" b="0" dirty="0"/>
              <a:t>Seq. 7 = [-1, -j, 1, -j, -1, j, -1, j]</a:t>
            </a:r>
          </a:p>
          <a:p>
            <a:pPr algn="ctr"/>
            <a:r>
              <a:rPr lang="en-US" sz="1400" b="0" dirty="0"/>
              <a:t>Seq. 8 = [-1, -j, -1, -j, 1, j, 1, -j]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FC968-7E9D-A72C-9795-8CAAA8967D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D8E1C-D470-7329-8C91-6B522A8545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BE417-04BE-9444-1758-447C6C7F9B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864E515-1640-E22A-3B1C-9833369C4A4B}"/>
              </a:ext>
            </a:extLst>
          </p:cNvPr>
          <p:cNvSpPr txBox="1">
            <a:spLocks/>
          </p:cNvSpPr>
          <p:nvPr/>
        </p:nvSpPr>
        <p:spPr bwMode="auto">
          <a:xfrm>
            <a:off x="6274859" y="2514600"/>
            <a:ext cx="2564341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1400" b="0" kern="0" dirty="0"/>
              <a:t>Seq. 9 = [j, 1, j, 1, -j, -1, -j, 1]</a:t>
            </a:r>
          </a:p>
          <a:p>
            <a:pPr algn="ctr"/>
            <a:r>
              <a:rPr lang="en-US" sz="1400" b="0" kern="0" dirty="0"/>
              <a:t>Seq. 10 = [j, 1, -j, 1, j, -1, j, -1]</a:t>
            </a:r>
          </a:p>
          <a:p>
            <a:pPr algn="ctr"/>
            <a:r>
              <a:rPr lang="en-US" sz="1400" b="0" kern="0" dirty="0"/>
              <a:t>Seq. 11 = [j, -1, j, -1, -j, 1, -j, -1]</a:t>
            </a:r>
          </a:p>
          <a:p>
            <a:pPr algn="ctr"/>
            <a:r>
              <a:rPr lang="en-US" sz="1400" b="0" kern="0" dirty="0"/>
              <a:t>Seq. 12 = [j, -1, -j, -1, j, 1, j, 1]</a:t>
            </a:r>
          </a:p>
          <a:p>
            <a:pPr algn="ctr"/>
            <a:r>
              <a:rPr lang="en-US" sz="1400" b="0" kern="0" dirty="0"/>
              <a:t>Seq. 13 = [-j, 1, j, 1, -j, -1, -j, -1]</a:t>
            </a:r>
          </a:p>
          <a:p>
            <a:pPr algn="ctr"/>
            <a:r>
              <a:rPr lang="en-US" sz="1400" b="0" kern="0" dirty="0"/>
              <a:t>Seq. 14 = [-j, 1, -j, 1, j, -1, j, 1]</a:t>
            </a:r>
          </a:p>
          <a:p>
            <a:pPr algn="ctr"/>
            <a:r>
              <a:rPr lang="en-US" sz="1400" b="0" kern="0" dirty="0"/>
              <a:t>Seq. 15 = [-j, -1, j, -1, -j, 1, -j, 1]</a:t>
            </a:r>
          </a:p>
          <a:p>
            <a:pPr algn="ctr"/>
            <a:r>
              <a:rPr lang="en-US" sz="1400" b="0" kern="0" dirty="0"/>
              <a:t>Seq. 16 = [-j, -1, -j, -1, j, 1, j, -1]</a:t>
            </a:r>
          </a:p>
        </p:txBody>
      </p:sp>
    </p:spTree>
    <p:extLst>
      <p:ext uri="{BB962C8B-B14F-4D97-AF65-F5344CB8AC3E}">
        <p14:creationId xmlns:p14="http://schemas.microsoft.com/office/powerpoint/2010/main" val="3593376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CC416-07DD-5354-20FF-35A0A396B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(BPSK) for CBW 2.56 GHz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D71A6-CA3F-6A72-8C1C-983AB587F3F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Approx. 39,500 sequences provide lower PAPR than the baseline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Four sequences optimize PAPR considering BPSK phase rotation (see next slide)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US" sz="1600" dirty="0"/>
                  <a:t> possible sequences</a:t>
                </a: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PAPR with proposed sequences = 4.42 dB (~3.3 dB improvement)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B7D71A6-CA3F-6A72-8C1C-983AB587F3F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  <a:blipFill>
                <a:blip r:embed="rId2"/>
                <a:stretch>
                  <a:fillRect l="-1059" t="-741" r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E2C43-22E0-438D-B2B6-B24C4EBFADD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33019-ECDE-245B-F644-D3C3DD70D6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EF5EDC-82D7-06A8-E224-0FCD8C5F64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B5BBC3-FBC2-3149-9ACE-C0C88E09BF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51014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747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6A9311-AA19-8316-C088-40BB3D3F6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148D-4A71-ECDB-044A-ED1338E53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(BPSK) Sequences (CBW 2.56 GHz)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2BB3A-118A-D26A-4DFB-F9D09634F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11bq, we have four options to obtain the minimum PAPR possible</a:t>
            </a:r>
          </a:p>
          <a:p>
            <a:pPr algn="ctr"/>
            <a:r>
              <a:rPr lang="sv-SE" sz="2000" b="0" dirty="0"/>
              <a:t>Seq. 1 = [-1 -1 -1 1 1 1 1 -1 1 1 -1 1 1 1 -1 1]</a:t>
            </a:r>
          </a:p>
          <a:p>
            <a:pPr algn="ctr"/>
            <a:r>
              <a:rPr lang="sv-SE" sz="2000" b="0" dirty="0"/>
              <a:t>Seq. 2 = [-1 1 -1 -1 -1 1 -1 -1 1 -1 -1 -1 -1 1 1 1]</a:t>
            </a:r>
          </a:p>
          <a:p>
            <a:pPr algn="ctr"/>
            <a:r>
              <a:rPr lang="sv-SE" sz="2000" b="0" dirty="0"/>
              <a:t>Seq. 3 = [1 -1 1 1 1 -1 1 1 -1 1 1 1 1 -1 -1 -1]</a:t>
            </a:r>
          </a:p>
          <a:p>
            <a:pPr algn="ctr"/>
            <a:r>
              <a:rPr lang="sv-SE" sz="2000" b="0" dirty="0"/>
              <a:t>Seq. 4 = [1 1 1 -1 -1 -1 -1 1 -1 -1 1 -1 -1 -1 1 -1]</a:t>
            </a:r>
          </a:p>
          <a:p>
            <a:pPr algn="ctr"/>
            <a:r>
              <a:rPr lang="en-GB" sz="2000" dirty="0"/>
              <a:t>PAPR with phase rotation = 4.42 dB</a:t>
            </a:r>
            <a:endParaRPr lang="sv-SE" sz="2000" b="0" dirty="0"/>
          </a:p>
          <a:p>
            <a:pPr marL="0" indent="0"/>
            <a:endParaRPr lang="en-US" b="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0" dirty="0"/>
              <a:t>Baseline:</a:t>
            </a:r>
          </a:p>
          <a:p>
            <a:pPr marL="0" indent="0" algn="ctr"/>
            <a:r>
              <a:rPr lang="en-GB" sz="2000" b="0" dirty="0"/>
              <a:t>Seq. = [1, -1, -1, -1, 1, -1, -1, -1, -1, 1, 1, 1, -1, 1, 1, 1]</a:t>
            </a:r>
          </a:p>
          <a:p>
            <a:pPr marL="0" indent="0" algn="ctr"/>
            <a:r>
              <a:rPr lang="en-GB" sz="2000" dirty="0"/>
              <a:t>PAPR with phase rotation = 7.7653 dB</a:t>
            </a:r>
          </a:p>
          <a:p>
            <a:pPr marL="0" indent="0"/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3A3899-3EBE-676A-772B-4C81E27DF5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B8D1D-0DA2-9D58-7138-17C6E43B77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CE3E68-3000-03D7-F2FE-DF7C72C7A3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47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321F9-FBAE-A175-4ED3-B20359B75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8BAE5-206A-B2B9-3EA9-04195169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(QPSK) Sequences (CBW 2.56 GHz)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8C0039-258A-8AE7-D1EB-9BB12CD89C8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Sixteen sequences optimize PAPR considering QPSK phase rotation (see next slide)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dirty="0"/>
                  <a:t>Out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sup>
                    </m:sSup>
                  </m:oMath>
                </a14:m>
                <a:r>
                  <a:rPr lang="en-US" dirty="0"/>
                  <a:t> possible sequences</a:t>
                </a:r>
              </a:p>
              <a:p>
                <a:pPr marL="0" indent="0" algn="just"/>
                <a:endParaRPr lang="en-US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b="0" dirty="0"/>
                  <a:t>PAPR with proposed sequences = 4.24 dB (~3.5 dB improvement)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8C0039-258A-8AE7-D1EB-9BB12CD89C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65" t="-1185" r="-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16F1D-C91D-C2F5-EDD1-E9EEC0490B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CE844-9588-48E0-FF54-6CBD8F0FCD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8FD236-CECA-D32E-2A0F-A5A3A67024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068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96846-0326-44FA-8E6F-A620D646D5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2C32749-777D-34D6-608A-EABA23996A33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/>
              <a:t>With QPSK, </a:t>
            </a:r>
            <a:r>
              <a:rPr lang="en-US" sz="2000" b="0" dirty="0"/>
              <a:t>we have sixteen options to obtain the minimum PAPR possible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kern="0" dirty="0"/>
          </a:p>
          <a:p>
            <a:pPr marL="0" indent="0" algn="ctr"/>
            <a:endParaRPr lang="en-US" sz="1200" dirty="0"/>
          </a:p>
          <a:p>
            <a:pPr marL="0" indent="0" algn="ctr"/>
            <a:r>
              <a:rPr lang="en-US" sz="1400" dirty="0"/>
              <a:t>PAPR with </a:t>
            </a:r>
            <a:r>
              <a:rPr lang="en-GB" sz="1400" dirty="0"/>
              <a:t>phase rotation = </a:t>
            </a:r>
            <a:r>
              <a:rPr lang="en-US" sz="1400" dirty="0"/>
              <a:t>4.24</a:t>
            </a:r>
            <a:r>
              <a:rPr lang="en-GB" sz="1400" dirty="0"/>
              <a:t> dB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kern="0" dirty="0"/>
              <a:t>  </a:t>
            </a:r>
            <a:r>
              <a:rPr lang="en-US" sz="2000" b="0" dirty="0"/>
              <a:t>Baseline:</a:t>
            </a:r>
          </a:p>
          <a:p>
            <a:pPr marL="0" indent="0" algn="ctr"/>
            <a:r>
              <a:rPr lang="en-GB" sz="1400" b="0" dirty="0"/>
              <a:t>Seq. = [1, -1, -1, -1, 1, -1, -1, -1, -1, 1, 1, 1, -1, 1, 1, 1]</a:t>
            </a:r>
          </a:p>
          <a:p>
            <a:pPr marL="0" indent="0" algn="ctr"/>
            <a:r>
              <a:rPr lang="en-GB" sz="1400" dirty="0"/>
              <a:t>PAPR with phase rotation = 7.7653 dB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CB9BA2-4910-B43F-1EFB-F1873A50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(QPSK) Sequences (CBW 2.56 GHz)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82E56-8ACB-0F62-AC62-9485EA0C8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400" y="2514600"/>
            <a:ext cx="4191001" cy="2286000"/>
          </a:xfrm>
        </p:spPr>
        <p:txBody>
          <a:bodyPr>
            <a:noAutofit/>
          </a:bodyPr>
          <a:lstStyle/>
          <a:p>
            <a:pPr algn="ctr"/>
            <a:r>
              <a:rPr lang="en-US" sz="1400" b="0" dirty="0"/>
              <a:t>Seq. 1 = </a:t>
            </a:r>
            <a:r>
              <a:rPr lang="nn-NO" sz="1400" b="0" dirty="0"/>
              <a:t>[1, 1, 1, j, j, 1, 1, -j, 1, -1, -1, 1, -1, j, -j, 1]</a:t>
            </a:r>
          </a:p>
          <a:p>
            <a:pPr algn="ctr"/>
            <a:r>
              <a:rPr lang="en-US" sz="1400" b="0" dirty="0"/>
              <a:t>Seq. 2 = </a:t>
            </a:r>
            <a:r>
              <a:rPr lang="nn-NO" sz="1400" b="0" dirty="0"/>
              <a:t>[1, 1, 1, -j, -j, 1, 1, j, 1, -1, -1, 1, -1, -j, j, 1]</a:t>
            </a:r>
          </a:p>
          <a:p>
            <a:pPr algn="ctr"/>
            <a:r>
              <a:rPr lang="en-US" sz="1400" b="0" dirty="0"/>
              <a:t>Seq. 3 = </a:t>
            </a:r>
            <a:r>
              <a:rPr lang="nn-NO" sz="1400" b="0" dirty="0"/>
              <a:t>[1, j, -j, -1, 1, -1, -1, 1, j, 1, 1, -j, -j, 1, 1, 1]</a:t>
            </a:r>
          </a:p>
          <a:p>
            <a:pPr algn="ctr"/>
            <a:r>
              <a:rPr lang="en-US" sz="1400" b="0" dirty="0"/>
              <a:t>Seq. 4 = </a:t>
            </a:r>
            <a:r>
              <a:rPr lang="nn-NO" sz="1400" b="0" dirty="0"/>
              <a:t>[1, -j, j, -1, 1, -1, -1, 1, -j, 1, 1, j, j, 1, 1, 1]</a:t>
            </a:r>
          </a:p>
          <a:p>
            <a:pPr algn="ctr"/>
            <a:r>
              <a:rPr lang="en-US" sz="1400" b="0" dirty="0"/>
              <a:t>Seq. 5 = </a:t>
            </a:r>
            <a:r>
              <a:rPr lang="nn-NO" sz="1400" b="0" dirty="0"/>
              <a:t>[-1, -1, -1, j, j, -1, -1, -j, -1, 1, 1, -1, 1, j, -j, -1]</a:t>
            </a:r>
          </a:p>
          <a:p>
            <a:pPr algn="ctr"/>
            <a:r>
              <a:rPr lang="en-US" sz="1400" b="0" dirty="0"/>
              <a:t>Seq. 6 = </a:t>
            </a:r>
            <a:r>
              <a:rPr lang="nn-NO" sz="1400" b="0" dirty="0"/>
              <a:t>[-1, -1, -1, -j, -j, -1, -1, j, -1, 1, 1, -1, 1, -j, j, -1]</a:t>
            </a:r>
          </a:p>
          <a:p>
            <a:pPr algn="ctr"/>
            <a:r>
              <a:rPr lang="en-US" sz="1400" b="0" dirty="0"/>
              <a:t>Seq. 7 = </a:t>
            </a:r>
            <a:r>
              <a:rPr lang="nn-NO" sz="1400" b="0" dirty="0"/>
              <a:t>[-1, j, -j, 1, -1, 1, 1, -1, j, -1, -1, -j, -j, -1, -1, -1]</a:t>
            </a:r>
          </a:p>
          <a:p>
            <a:pPr algn="ctr"/>
            <a:r>
              <a:rPr lang="en-US" sz="1400" b="0" dirty="0"/>
              <a:t>Seq. 8 = </a:t>
            </a:r>
            <a:r>
              <a:rPr lang="nn-NO" sz="1400" b="0" dirty="0"/>
              <a:t>[-1, -j, j, 1, -1, 1, 1, -1, -j, -1, -1, j, j, -1, -1, -1]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05AEB-1206-F708-CFC7-7E2DE179C2D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44FFB-5B8F-A802-53E7-27D4EA50E8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AAE6E1-CC34-5970-5DBB-9CEF06ACD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8051E99-7008-16D2-194E-047C8B0150D5}"/>
              </a:ext>
            </a:extLst>
          </p:cNvPr>
          <p:cNvSpPr txBox="1">
            <a:spLocks/>
          </p:cNvSpPr>
          <p:nvPr/>
        </p:nvSpPr>
        <p:spPr bwMode="auto">
          <a:xfrm>
            <a:off x="6274859" y="2514600"/>
            <a:ext cx="4240741" cy="2286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1400" b="0" kern="0" dirty="0"/>
              <a:t>Seq. 9 = </a:t>
            </a:r>
            <a:r>
              <a:rPr lang="nn-NO" sz="1400" b="0" kern="0" dirty="0"/>
              <a:t>[j, 1, -1, -j, j, -j, -j, j, 1, j, j, -1, -1, j, j, j]</a:t>
            </a:r>
          </a:p>
          <a:p>
            <a:pPr algn="ctr"/>
            <a:r>
              <a:rPr lang="en-US" sz="1400" b="0" kern="0" dirty="0"/>
              <a:t>Seq. 10 = </a:t>
            </a:r>
            <a:r>
              <a:rPr lang="nn-NO" sz="1400" b="0" kern="0" dirty="0"/>
              <a:t>[j, -1, 1, -j, j, -j, -j, j, -1, j, j, 1, 1, j, j, j]</a:t>
            </a:r>
          </a:p>
          <a:p>
            <a:pPr algn="ctr"/>
            <a:r>
              <a:rPr lang="en-US" sz="1400" b="0" kern="0" dirty="0"/>
              <a:t>Seq. 11 = </a:t>
            </a:r>
            <a:r>
              <a:rPr lang="nn-NO" sz="1400" b="0" kern="0" dirty="0"/>
              <a:t>[j, j, j, 1, 1, j, j, -1, j, -j, -j, j, -j, 1, -1, j]</a:t>
            </a:r>
          </a:p>
          <a:p>
            <a:pPr algn="ctr"/>
            <a:r>
              <a:rPr lang="en-US" sz="1400" b="0" kern="0" dirty="0"/>
              <a:t>Seq. 12 = </a:t>
            </a:r>
            <a:r>
              <a:rPr lang="nn-NO" sz="1400" b="0" kern="0" dirty="0"/>
              <a:t>[j, j, j, -1, -1, j, j, 1, j, -j, -j, j, -j, -1, 1, j]</a:t>
            </a:r>
          </a:p>
          <a:p>
            <a:pPr algn="ctr"/>
            <a:r>
              <a:rPr lang="en-US" sz="1400" b="0" kern="0" dirty="0"/>
              <a:t>Seq. 13 = </a:t>
            </a:r>
            <a:r>
              <a:rPr lang="nn-NO" sz="1400" b="0" kern="0" dirty="0"/>
              <a:t>[-j, 1, -1, j, -j, j, j, -j, 1, -j, -j, -1, -1, -j, -j, -j]</a:t>
            </a:r>
          </a:p>
          <a:p>
            <a:pPr algn="ctr"/>
            <a:r>
              <a:rPr lang="en-US" sz="1400" b="0" kern="0" dirty="0"/>
              <a:t>Seq. 14 = </a:t>
            </a:r>
            <a:r>
              <a:rPr lang="nn-NO" sz="1400" b="0" kern="0" dirty="0"/>
              <a:t>[-j, -1, 1, j, -j, j, j, -j, -1, -j, -j, 1, 1, -j, -j, -j]</a:t>
            </a:r>
          </a:p>
          <a:p>
            <a:pPr algn="ctr"/>
            <a:r>
              <a:rPr lang="en-US" sz="1400" b="0" kern="0" dirty="0"/>
              <a:t>Seq. 15 = </a:t>
            </a:r>
            <a:r>
              <a:rPr lang="nn-NO" sz="1400" b="0" kern="0" dirty="0"/>
              <a:t>[-j, -j, -j, 1, 1, -j, -j, -1, -j, j, j, -j, j, 1, -1, -j]</a:t>
            </a:r>
          </a:p>
          <a:p>
            <a:pPr algn="ctr"/>
            <a:r>
              <a:rPr lang="en-US" sz="1400" b="0" kern="0" dirty="0"/>
              <a:t>Seq. 16 = </a:t>
            </a:r>
            <a:r>
              <a:rPr lang="nn-NO" sz="1400" b="0" kern="0" dirty="0"/>
              <a:t>[-j, -j, -j, -1, -1, -j, -j, 1, -j, j, j, -j, j, -1, 1, -j]</a:t>
            </a:r>
            <a:endParaRPr lang="en-US" sz="1400" b="0" kern="0" dirty="0"/>
          </a:p>
        </p:txBody>
      </p:sp>
    </p:spTree>
    <p:extLst>
      <p:ext uri="{BB962C8B-B14F-4D97-AF65-F5344CB8AC3E}">
        <p14:creationId xmlns:p14="http://schemas.microsoft.com/office/powerpoint/2010/main" val="2507576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fr-FR" dirty="0"/>
              <a:t>P802.11bq_PAR, https://www.ieee802.org/11/PARs/P802.11bq_PAR.pdf</a:t>
            </a:r>
          </a:p>
          <a:p>
            <a:r>
              <a:rPr lang="en-GB" dirty="0"/>
              <a:t>[2] https://mentor.ieee.org/802.11/dcn/25/11-25-0360-00-00bq-high-level-thoughts-on-immw-phy-design.pptx</a:t>
            </a:r>
          </a:p>
          <a:p>
            <a:r>
              <a:rPr lang="en-GB" dirty="0"/>
              <a:t>[3] https://mentor.ieee.org/802.11/dcn/19/11-19-1493-01-00be-phase-rotation-for-320mhz.pptx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61A45-58D8-B37B-BE9C-ACF05B7C8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50DAF-0A83-A519-2320-915C287B6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11bq should optimize the phase rotation applied to the legacy portion of the Wide BW IMMW PPDU? Actual values for phase rotation are TBD.</a:t>
            </a:r>
          </a:p>
          <a:p>
            <a:endParaRPr lang="en-US" dirty="0"/>
          </a:p>
          <a:p>
            <a:r>
              <a:rPr lang="en-US" dirty="0"/>
              <a:t>Y/N/A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F8F4FF-5C43-5D16-DCB6-D2C0859BFD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76545A-A610-35A8-FD54-CF4FD74AEF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536BF0-9A1A-8A36-9C58-D779DB32F0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486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Integrated mmWave (IMMW) PAR [1] defines the scope to leverage or reuse existing 802.11 OFDM PHY</a:t>
            </a:r>
          </a:p>
          <a:p>
            <a:pPr lvl="1"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802.11 OFDM PHY may be upclocked by a factor of 8 (or 4) for mmWave</a:t>
            </a:r>
          </a:p>
          <a:p>
            <a:pPr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algn="just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presentation, we discuss modifications to the phase rotations applied to legacy fields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AFED6-E8C7-C76E-E43B-EDF19F813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IMMW PPDU: Wide BW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076EB-8A4A-456A-0B6F-B163CE9E6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810000"/>
            <a:ext cx="10361084" cy="2284414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Wide BW extension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IMMW may define multiple PPDU BW, e.g. 160MHz, 320MHz, 640MHz, 1280MHz, etc.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Leverage the design in sub-7GHz OFDM, </a:t>
            </a:r>
            <a:r>
              <a:rPr lang="en-US" dirty="0" err="1"/>
              <a:t>WideBW</a:t>
            </a:r>
            <a:r>
              <a:rPr lang="en-US" dirty="0"/>
              <a:t> is extended from base BW for better </a:t>
            </a:r>
            <a:r>
              <a:rPr lang="en-US" dirty="0" err="1"/>
              <a:t>coex</a:t>
            </a:r>
            <a:endParaRPr lang="en-US" dirty="0"/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L-STF to IMMW-SIG: FD duplicated from base BW </a:t>
            </a:r>
          </a:p>
          <a:p>
            <a:pPr lvl="2" algn="just">
              <a:buFont typeface="Arial" panose="020B0604020202020204" pitchFamily="34" charset="0"/>
              <a:buChar char="•"/>
            </a:pPr>
            <a:r>
              <a:rPr lang="en-US" dirty="0"/>
              <a:t>IMMW-STF/LTF/Data/PE: use new </a:t>
            </a:r>
            <a:r>
              <a:rPr lang="en-US" dirty="0" err="1"/>
              <a:t>wideBW</a:t>
            </a:r>
            <a:r>
              <a:rPr lang="en-US" dirty="0"/>
              <a:t> tone plan, e.g. sub-7GHz 40MHz/80MHz/160MHz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0A86F-4D38-54B8-4887-D6D98CB62F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AEEA-0D33-92E8-9B95-BCC6D6D5AC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39DBB1-6F63-C7B7-46F3-CC0723A1D4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820E41E-6778-674B-C15A-4868EF41CC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51811"/>
              </p:ext>
            </p:extLst>
          </p:nvPr>
        </p:nvGraphicFramePr>
        <p:xfrm>
          <a:off x="2138272" y="2119412"/>
          <a:ext cx="8148728" cy="123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806">
                  <a:extLst>
                    <a:ext uri="{9D8B030D-6E8A-4147-A177-3AD203B41FA5}">
                      <a16:colId xmlns:a16="http://schemas.microsoft.com/office/drawing/2014/main" val="1115933974"/>
                    </a:ext>
                  </a:extLst>
                </a:gridCol>
                <a:gridCol w="888279">
                  <a:extLst>
                    <a:ext uri="{9D8B030D-6E8A-4147-A177-3AD203B41FA5}">
                      <a16:colId xmlns:a16="http://schemas.microsoft.com/office/drawing/2014/main" val="1480048518"/>
                    </a:ext>
                  </a:extLst>
                </a:gridCol>
                <a:gridCol w="632905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945375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705866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697933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2879304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507260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5729463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…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1186079"/>
                  </a:ext>
                </a:extLst>
              </a:tr>
              <a:tr h="308347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IMMW 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793954"/>
                  </a:ext>
                </a:extLst>
              </a:tr>
            </a:tbl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79FB342F-2152-0490-FF66-B00F62663D1D}"/>
              </a:ext>
            </a:extLst>
          </p:cNvPr>
          <p:cNvGrpSpPr/>
          <p:nvPr/>
        </p:nvGrpSpPr>
        <p:grpSpPr>
          <a:xfrm>
            <a:off x="1204111" y="2119412"/>
            <a:ext cx="879983" cy="318988"/>
            <a:chOff x="1204111" y="1662212"/>
            <a:chExt cx="879983" cy="318988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6ED98AA-F1FA-C6B5-DE03-D920D604A3B0}"/>
                </a:ext>
              </a:extLst>
            </p:cNvPr>
            <p:cNvSpPr txBox="1"/>
            <p:nvPr/>
          </p:nvSpPr>
          <p:spPr>
            <a:xfrm>
              <a:off x="1204111" y="1683206"/>
              <a:ext cx="77708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160 MHz</a:t>
              </a:r>
            </a:p>
          </p:txBody>
        </p:sp>
        <p:sp>
          <p:nvSpPr>
            <p:cNvPr id="10" name="Left Brace 9">
              <a:extLst>
                <a:ext uri="{FF2B5EF4-FFF2-40B4-BE49-F238E27FC236}">
                  <a16:creationId xmlns:a16="http://schemas.microsoft.com/office/drawing/2014/main" id="{6EE69DC4-E627-598D-1898-8C9B8D783725}"/>
                </a:ext>
              </a:extLst>
            </p:cNvPr>
            <p:cNvSpPr/>
            <p:nvPr/>
          </p:nvSpPr>
          <p:spPr bwMode="auto">
            <a:xfrm>
              <a:off x="1981200" y="1662212"/>
              <a:ext cx="102894" cy="318988"/>
            </a:xfrm>
            <a:prstGeom prst="leftBrace">
              <a:avLst/>
            </a:prstGeom>
            <a:ln>
              <a:solidFill>
                <a:srgbClr val="FF0000"/>
              </a:solidFill>
              <a:headEnd type="none" w="med" len="med"/>
              <a:tailEnd type="none" w="med" len="me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32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436F4-B1E6-1ECE-3E70-60B74BD5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Background: Phase Rotation in Sub-7 GHz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E3484-B313-5961-930C-67EB8C3027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2D80B-76A2-68D8-CE0B-B11F89B8A2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7EC04A-409B-C6B4-6347-3B2D69DEC1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81D6FF0-D9F3-D37D-B860-A1963A3CDDB2}"/>
              </a:ext>
            </a:extLst>
          </p:cNvPr>
          <p:cNvGrpSpPr/>
          <p:nvPr/>
        </p:nvGrpSpPr>
        <p:grpSpPr>
          <a:xfrm>
            <a:off x="2286000" y="2362200"/>
            <a:ext cx="2369535" cy="3255253"/>
            <a:chOff x="2968476" y="2357735"/>
            <a:chExt cx="2369535" cy="325525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2AB01F-09BC-5F36-51C0-9D2B297AF05B}"/>
                </a:ext>
              </a:extLst>
            </p:cNvPr>
            <p:cNvSpPr/>
            <p:nvPr/>
          </p:nvSpPr>
          <p:spPr bwMode="auto">
            <a:xfrm>
              <a:off x="2971800" y="2420316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96A612A-7A15-1503-3BCB-4E09AEF10EA8}"/>
                </a:ext>
              </a:extLst>
            </p:cNvPr>
            <p:cNvSpPr/>
            <p:nvPr/>
          </p:nvSpPr>
          <p:spPr bwMode="auto">
            <a:xfrm>
              <a:off x="2971790" y="2819400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7F8BFDC-6A80-F0C3-431B-8A575054440D}"/>
                </a:ext>
              </a:extLst>
            </p:cNvPr>
            <p:cNvSpPr/>
            <p:nvPr/>
          </p:nvSpPr>
          <p:spPr bwMode="auto">
            <a:xfrm>
              <a:off x="2971790" y="3218484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9CC1E2B-4C1C-90A0-58B5-DB2383FFBFFF}"/>
                </a:ext>
              </a:extLst>
            </p:cNvPr>
            <p:cNvSpPr/>
            <p:nvPr/>
          </p:nvSpPr>
          <p:spPr bwMode="auto">
            <a:xfrm>
              <a:off x="2971790" y="3617568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E9FC377-1645-A836-3AB7-45193864B8DD}"/>
                </a:ext>
              </a:extLst>
            </p:cNvPr>
            <p:cNvSpPr/>
            <p:nvPr/>
          </p:nvSpPr>
          <p:spPr bwMode="auto">
            <a:xfrm>
              <a:off x="2971789" y="4016652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639F73A-F3D5-836B-5A3B-8353CD5749C1}"/>
                </a:ext>
              </a:extLst>
            </p:cNvPr>
            <p:cNvSpPr/>
            <p:nvPr/>
          </p:nvSpPr>
          <p:spPr bwMode="auto">
            <a:xfrm>
              <a:off x="2971789" y="4415736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FF683F1-2A1E-72F4-CEF7-B3DBAFE49ABA}"/>
                </a:ext>
              </a:extLst>
            </p:cNvPr>
            <p:cNvSpPr/>
            <p:nvPr/>
          </p:nvSpPr>
          <p:spPr bwMode="auto">
            <a:xfrm>
              <a:off x="2968476" y="4814820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56F89E0-D483-811B-DED9-223DFB36DFDD}"/>
                </a:ext>
              </a:extLst>
            </p:cNvPr>
            <p:cNvSpPr/>
            <p:nvPr/>
          </p:nvSpPr>
          <p:spPr bwMode="auto">
            <a:xfrm>
              <a:off x="2968476" y="5213904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L-STF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AFB753B-9CCE-7D91-4D80-671CEE12CC6B}"/>
                </a:ext>
              </a:extLst>
            </p:cNvPr>
            <p:cNvSpPr/>
            <p:nvPr/>
          </p:nvSpPr>
          <p:spPr bwMode="auto">
            <a:xfrm>
              <a:off x="3882857" y="2420316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L-LTF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C543B91-F2C0-AEEB-6F2C-7326642DA6AD}"/>
                </a:ext>
              </a:extLst>
            </p:cNvPr>
            <p:cNvSpPr/>
            <p:nvPr/>
          </p:nvSpPr>
          <p:spPr bwMode="auto">
            <a:xfrm>
              <a:off x="3882847" y="2819400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C7BE0E2-26B2-88EB-DE54-D9844480E0F6}"/>
                </a:ext>
              </a:extLst>
            </p:cNvPr>
            <p:cNvSpPr/>
            <p:nvPr/>
          </p:nvSpPr>
          <p:spPr bwMode="auto">
            <a:xfrm>
              <a:off x="3882847" y="3218484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2966F76-6514-2250-ECF4-45CB3ED1A983}"/>
                </a:ext>
              </a:extLst>
            </p:cNvPr>
            <p:cNvSpPr/>
            <p:nvPr/>
          </p:nvSpPr>
          <p:spPr bwMode="auto">
            <a:xfrm>
              <a:off x="3882847" y="3617568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2913F69-4217-B1CB-D6D7-25FE53A89543}"/>
                </a:ext>
              </a:extLst>
            </p:cNvPr>
            <p:cNvSpPr/>
            <p:nvPr/>
          </p:nvSpPr>
          <p:spPr bwMode="auto">
            <a:xfrm>
              <a:off x="3882846" y="4016652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66EAC6C-277C-CEDE-1A23-478BD7D453F7}"/>
                </a:ext>
              </a:extLst>
            </p:cNvPr>
            <p:cNvSpPr/>
            <p:nvPr/>
          </p:nvSpPr>
          <p:spPr bwMode="auto">
            <a:xfrm>
              <a:off x="3882846" y="4415736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628866D6-C72F-A0E2-5EDC-0A196EB585E4}"/>
                </a:ext>
              </a:extLst>
            </p:cNvPr>
            <p:cNvSpPr/>
            <p:nvPr/>
          </p:nvSpPr>
          <p:spPr bwMode="auto">
            <a:xfrm>
              <a:off x="3879533" y="4814820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D990B56-06F1-F863-1723-BECF0D063BCC}"/>
                </a:ext>
              </a:extLst>
            </p:cNvPr>
            <p:cNvSpPr/>
            <p:nvPr/>
          </p:nvSpPr>
          <p:spPr bwMode="auto">
            <a:xfrm>
              <a:off x="3879533" y="5213904"/>
              <a:ext cx="914381" cy="399084"/>
            </a:xfrm>
            <a:prstGeom prst="rect">
              <a:avLst/>
            </a:prstGeom>
            <a:noFill/>
            <a:ln>
              <a:headEnd type="none" w="med" len="med"/>
              <a:tailEnd type="none" w="med" len="me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rPr>
                <a:t>L-LTF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838E580-FA1A-4A8A-A455-B5DF9B6E60FF}"/>
                </a:ext>
              </a:extLst>
            </p:cNvPr>
            <p:cNvSpPr txBox="1"/>
            <p:nvPr/>
          </p:nvSpPr>
          <p:spPr>
            <a:xfrm>
              <a:off x="4802957" y="2357735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3569EE3-1C64-167C-71EE-E5821DCAEAF9}"/>
                </a:ext>
              </a:extLst>
            </p:cNvPr>
            <p:cNvSpPr txBox="1"/>
            <p:nvPr/>
          </p:nvSpPr>
          <p:spPr>
            <a:xfrm>
              <a:off x="4802957" y="2756819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536CE2ED-A906-41C5-748B-66809652E7C1}"/>
                </a:ext>
              </a:extLst>
            </p:cNvPr>
            <p:cNvSpPr txBox="1"/>
            <p:nvPr/>
          </p:nvSpPr>
          <p:spPr>
            <a:xfrm>
              <a:off x="4806968" y="3155902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2A6E2C7-DF38-3E29-F0FB-47906D6331DF}"/>
                </a:ext>
              </a:extLst>
            </p:cNvPr>
            <p:cNvSpPr txBox="1"/>
            <p:nvPr/>
          </p:nvSpPr>
          <p:spPr>
            <a:xfrm>
              <a:off x="4806968" y="3554986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3E2D524C-7866-0B51-43A2-4D3DAB15C668}"/>
                </a:ext>
              </a:extLst>
            </p:cNvPr>
            <p:cNvSpPr txBox="1"/>
            <p:nvPr/>
          </p:nvSpPr>
          <p:spPr>
            <a:xfrm>
              <a:off x="4802957" y="3954072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D485240-0BE4-9BFB-BFE7-613BB872AC45}"/>
                </a:ext>
              </a:extLst>
            </p:cNvPr>
            <p:cNvSpPr txBox="1"/>
            <p:nvPr/>
          </p:nvSpPr>
          <p:spPr>
            <a:xfrm>
              <a:off x="4802957" y="4353156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210454F-703C-79E5-B0E8-C8D575050FB2}"/>
                </a:ext>
              </a:extLst>
            </p:cNvPr>
            <p:cNvSpPr txBox="1"/>
            <p:nvPr/>
          </p:nvSpPr>
          <p:spPr>
            <a:xfrm>
              <a:off x="4806968" y="4752239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23B68F8-B37B-024B-DE16-E1D8E1C2903D}"/>
                </a:ext>
              </a:extLst>
            </p:cNvPr>
            <p:cNvSpPr txBox="1"/>
            <p:nvPr/>
          </p:nvSpPr>
          <p:spPr>
            <a:xfrm>
              <a:off x="4806968" y="5151323"/>
              <a:ext cx="53104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0" dirty="0">
                  <a:solidFill>
                    <a:schemeClr val="tx1"/>
                  </a:solidFill>
                </a:rPr>
                <a:t>…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370B918F-F6A9-1FE6-50AC-9BEAED91438D}"/>
              </a:ext>
            </a:extLst>
          </p:cNvPr>
          <p:cNvSpPr txBox="1"/>
          <p:nvPr/>
        </p:nvSpPr>
        <p:spPr>
          <a:xfrm>
            <a:off x="1963775" y="2362200"/>
            <a:ext cx="32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44ADE55-3D85-1A4E-3549-B8148E364FF2}"/>
              </a:ext>
            </a:extLst>
          </p:cNvPr>
          <p:cNvSpPr txBox="1"/>
          <p:nvPr/>
        </p:nvSpPr>
        <p:spPr>
          <a:xfrm>
            <a:off x="1828800" y="2760903"/>
            <a:ext cx="44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94A3DDC-4FF8-B688-3035-5CC9F7319588}"/>
              </a:ext>
            </a:extLst>
          </p:cNvPr>
          <p:cNvSpPr txBox="1"/>
          <p:nvPr/>
        </p:nvSpPr>
        <p:spPr>
          <a:xfrm>
            <a:off x="1838267" y="3160368"/>
            <a:ext cx="44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3F00C10-56B6-88D8-C17A-7EFCC18032AF}"/>
              </a:ext>
            </a:extLst>
          </p:cNvPr>
          <p:cNvSpPr txBox="1"/>
          <p:nvPr/>
        </p:nvSpPr>
        <p:spPr>
          <a:xfrm>
            <a:off x="1836266" y="3559071"/>
            <a:ext cx="445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96DBDF-5193-CC4E-F6C2-A92203193BE8}"/>
              </a:ext>
            </a:extLst>
          </p:cNvPr>
          <p:cNvSpPr txBox="1"/>
          <p:nvPr/>
        </p:nvSpPr>
        <p:spPr>
          <a:xfrm>
            <a:off x="1963775" y="3980975"/>
            <a:ext cx="322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4B4149E-29C9-08A0-D5EB-1176EC4FED56}"/>
              </a:ext>
            </a:extLst>
          </p:cNvPr>
          <p:cNvSpPr txBox="1"/>
          <p:nvPr/>
        </p:nvSpPr>
        <p:spPr>
          <a:xfrm>
            <a:off x="1828800" y="4379678"/>
            <a:ext cx="44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7CBE25F-C983-51F8-BA2C-A539C5C15CAC}"/>
              </a:ext>
            </a:extLst>
          </p:cNvPr>
          <p:cNvSpPr txBox="1"/>
          <p:nvPr/>
        </p:nvSpPr>
        <p:spPr>
          <a:xfrm>
            <a:off x="1838267" y="4779143"/>
            <a:ext cx="4490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B737D84-E495-E573-A92D-A5D46D4DEE0F}"/>
              </a:ext>
            </a:extLst>
          </p:cNvPr>
          <p:cNvSpPr txBox="1"/>
          <p:nvPr/>
        </p:nvSpPr>
        <p:spPr>
          <a:xfrm>
            <a:off x="1836266" y="5177846"/>
            <a:ext cx="445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8E9EE3-3EC8-D5A5-C949-536AB0EE8B1E}"/>
              </a:ext>
            </a:extLst>
          </p:cNvPr>
          <p:cNvSpPr txBox="1"/>
          <p:nvPr/>
        </p:nvSpPr>
        <p:spPr>
          <a:xfrm>
            <a:off x="457201" y="188546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Example:</a:t>
            </a:r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AC2F4387-C8DC-498B-EBD9-B6E44E993B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3999" y="1981201"/>
            <a:ext cx="5941485" cy="4113213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GB" b="0" dirty="0"/>
              <a:t>For CBW = 160 MHz,</a:t>
            </a:r>
          </a:p>
          <a:p>
            <a:pPr marL="0" indent="0" algn="ctr"/>
            <a:r>
              <a:rPr lang="en-GB" sz="2000" b="0" dirty="0"/>
              <a:t>Phase rotation: [1, -1, -1, -1, 1, -1, -1, -1]</a:t>
            </a:r>
          </a:p>
          <a:p>
            <a:pPr marL="400050" lvl="1" indent="0"/>
            <a:r>
              <a:rPr lang="en-GB" sz="1800" b="0" dirty="0"/>
              <a:t>PAPR with phase rotation = 5.9144 dB</a:t>
            </a:r>
          </a:p>
          <a:p>
            <a:pPr marL="400050" lvl="1" indent="0"/>
            <a:r>
              <a:rPr lang="en-GB" sz="1800" dirty="0"/>
              <a:t>PAPR without phase rotation = 11.12 dB</a:t>
            </a:r>
          </a:p>
          <a:p>
            <a:pPr marL="400050" lvl="1" indent="0"/>
            <a:endParaRPr lang="en-GB" b="0" dirty="0"/>
          </a:p>
          <a:p>
            <a:pPr algn="just">
              <a:buFont typeface="Times New Roman" pitchFamily="16" charset="0"/>
              <a:buChar char="•"/>
            </a:pPr>
            <a:r>
              <a:rPr lang="en-GB" b="0" dirty="0"/>
              <a:t>For CBW = 320 MHz,</a:t>
            </a:r>
          </a:p>
          <a:p>
            <a:pPr marL="0" indent="0" algn="ctr"/>
            <a:r>
              <a:rPr lang="en-GB" sz="2000" b="0" dirty="0"/>
              <a:t>Phase rotation: [1, -1, -1, -1, 1, -1, -1, -1, </a:t>
            </a:r>
          </a:p>
          <a:p>
            <a:pPr marL="0" indent="0" algn="ctr"/>
            <a:r>
              <a:rPr lang="en-GB" sz="2000" b="0" dirty="0"/>
              <a:t>-1, 1, 1, 1, -1, 1, 1, 1]</a:t>
            </a:r>
          </a:p>
          <a:p>
            <a:pPr marL="400050" lvl="1" indent="0"/>
            <a:r>
              <a:rPr lang="en-GB" sz="1800" dirty="0"/>
              <a:t>PAPR with phase rotation = 7.7653 dB</a:t>
            </a:r>
          </a:p>
          <a:p>
            <a:pPr marL="400050" lvl="1" indent="0"/>
            <a:r>
              <a:rPr lang="en-GB" sz="1800" dirty="0"/>
              <a:t>PAPR without phase rotation = 14.13 dB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b="0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2C44B0D6-C49C-3366-F428-88D7F9612C3F}"/>
              </a:ext>
            </a:extLst>
          </p:cNvPr>
          <p:cNvSpPr/>
          <p:nvPr/>
        </p:nvSpPr>
        <p:spPr bwMode="auto">
          <a:xfrm>
            <a:off x="7848600" y="2424780"/>
            <a:ext cx="1219199" cy="470820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EDEE1F7F-C278-AA6F-5B43-20083AE0CBB8}"/>
              </a:ext>
            </a:extLst>
          </p:cNvPr>
          <p:cNvSpPr/>
          <p:nvPr/>
        </p:nvSpPr>
        <p:spPr bwMode="auto">
          <a:xfrm>
            <a:off x="9084413" y="2414670"/>
            <a:ext cx="1219199" cy="470820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DCD1380-AD5F-9C5F-4718-0644BA490FD1}"/>
              </a:ext>
            </a:extLst>
          </p:cNvPr>
          <p:cNvSpPr/>
          <p:nvPr/>
        </p:nvSpPr>
        <p:spPr bwMode="auto">
          <a:xfrm>
            <a:off x="7848599" y="4254882"/>
            <a:ext cx="1219199" cy="470820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35D7C01-5C3D-5E7B-A991-43F1B56566B9}"/>
              </a:ext>
            </a:extLst>
          </p:cNvPr>
          <p:cNvSpPr/>
          <p:nvPr/>
        </p:nvSpPr>
        <p:spPr bwMode="auto">
          <a:xfrm>
            <a:off x="9117543" y="4254542"/>
            <a:ext cx="1219199" cy="470820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4CEB41BF-7BC1-2DA5-75BE-2A471C96A847}"/>
              </a:ext>
            </a:extLst>
          </p:cNvPr>
          <p:cNvSpPr/>
          <p:nvPr/>
        </p:nvSpPr>
        <p:spPr bwMode="auto">
          <a:xfrm>
            <a:off x="7166124" y="4660375"/>
            <a:ext cx="1063475" cy="470820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0C8B882-7E4D-1261-E8F8-BA41670E5718}"/>
              </a:ext>
            </a:extLst>
          </p:cNvPr>
          <p:cNvSpPr/>
          <p:nvPr/>
        </p:nvSpPr>
        <p:spPr bwMode="auto">
          <a:xfrm>
            <a:off x="8284863" y="4710780"/>
            <a:ext cx="1219199" cy="395582"/>
          </a:xfrm>
          <a:prstGeom prst="ellipse">
            <a:avLst/>
          </a:prstGeom>
          <a:noFill/>
          <a:ln w="12700">
            <a:solidFill>
              <a:srgbClr val="0070C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7D5D73D-9BC7-6D34-C4EC-7E06BD72D7C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9982200" y="2910125"/>
            <a:ext cx="404287" cy="3499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E6272D2-0183-E468-8ADD-849D01ED50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0134600" y="3814414"/>
            <a:ext cx="304800" cy="4303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3CFF995-69EF-AA63-7D26-5188CEA2426F}"/>
              </a:ext>
            </a:extLst>
          </p:cNvPr>
          <p:cNvSpPr txBox="1"/>
          <p:nvPr/>
        </p:nvSpPr>
        <p:spPr>
          <a:xfrm>
            <a:off x="9982200" y="3269888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0070C0"/>
                </a:solidFill>
              </a:rPr>
              <a:t>Current design based</a:t>
            </a:r>
          </a:p>
          <a:p>
            <a:pPr algn="just"/>
            <a:r>
              <a:rPr lang="en-US" sz="1600" dirty="0">
                <a:solidFill>
                  <a:srgbClr val="0070C0"/>
                </a:solidFill>
              </a:rPr>
              <a:t>on 80 MHz sub-band</a:t>
            </a:r>
          </a:p>
        </p:txBody>
      </p:sp>
    </p:spTree>
    <p:extLst>
      <p:ext uri="{BB962C8B-B14F-4D97-AF65-F5344CB8AC3E}">
        <p14:creationId xmlns:p14="http://schemas.microsoft.com/office/powerpoint/2010/main" val="2425875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1DDEA-0D34-DAC7-A8DE-BBFD0C0623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2E19-90B6-E576-5089-1F4DD44F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Problem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AF938-3097-4D37-4E93-FEAF035C5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8C83D2-BB9B-8A65-9095-FD61CA6EF1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E8658B-E85A-F627-E477-7B37CF09E8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44" name="Rectangle 2">
            <a:extLst>
              <a:ext uri="{FF2B5EF4-FFF2-40B4-BE49-F238E27FC236}">
                <a16:creationId xmlns:a16="http://schemas.microsoft.com/office/drawing/2014/main" id="{C33F8DBF-FAD2-1F2F-75DB-C81A04A480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29217" y="1905000"/>
            <a:ext cx="8824383" cy="4113213"/>
          </a:xfrm>
          <a:ln/>
        </p:spPr>
        <p:txBody>
          <a:bodyPr/>
          <a:lstStyle/>
          <a:p>
            <a:pPr algn="just">
              <a:buFont typeface="Times New Roman" pitchFamily="16" charset="0"/>
              <a:buChar char="•"/>
            </a:pPr>
            <a:r>
              <a:rPr lang="en-US" sz="1800" b="0" dirty="0"/>
              <a:t>For mmWave, no need for (quasi-)optimization considering a sub-band (e.g., 80 MHz)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sz="1400" dirty="0"/>
              <a:t>Leads to inefficiency in PAPR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sz="1400" dirty="0"/>
              <a:t>Each STA might be allocated the entire BW</a:t>
            </a:r>
            <a:endParaRPr lang="en-US" sz="1400" b="0" dirty="0"/>
          </a:p>
          <a:p>
            <a:pPr algn="just">
              <a:buFont typeface="Times New Roman" pitchFamily="16" charset="0"/>
              <a:buChar char="•"/>
            </a:pPr>
            <a:r>
              <a:rPr lang="en-US" sz="1800" b="0" dirty="0"/>
              <a:t>PAPR more critical issue in mmWave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sz="1400" dirty="0"/>
              <a:t>Need to be reduced as much as possible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sz="1400" dirty="0"/>
              <a:t>Possible to optimize considering phase rotation for each 160 MHz (smallest unit)</a:t>
            </a:r>
            <a:endParaRPr lang="en-GB" sz="1400" b="0" dirty="0"/>
          </a:p>
          <a:p>
            <a:pPr algn="just">
              <a:buFont typeface="Times New Roman" pitchFamily="16" charset="0"/>
              <a:buChar char="•"/>
            </a:pPr>
            <a:r>
              <a:rPr lang="en-GB" sz="1800" b="0" dirty="0"/>
              <a:t>For CBW = 1.28 GHz (with 8 sub-channels),</a:t>
            </a:r>
          </a:p>
          <a:p>
            <a:pPr marL="0" indent="0" algn="ctr"/>
            <a:r>
              <a:rPr lang="en-GB" sz="1600" b="0" dirty="0"/>
              <a:t>Phase rotation: [1, -1, -1, -1, 1, -1, -1, -1]</a:t>
            </a:r>
          </a:p>
          <a:p>
            <a:pPr marL="400050" lvl="1" indent="0"/>
            <a:r>
              <a:rPr lang="en-GB" sz="1400" b="0" dirty="0"/>
              <a:t>PAPR with phase rotation = 5.9144 dB</a:t>
            </a:r>
          </a:p>
          <a:p>
            <a:pPr marL="400050" lvl="1" indent="0"/>
            <a:endParaRPr lang="en-GB" sz="1600" b="0" dirty="0"/>
          </a:p>
          <a:p>
            <a:pPr algn="just">
              <a:buFont typeface="Times New Roman" pitchFamily="16" charset="0"/>
              <a:buChar char="•"/>
            </a:pPr>
            <a:r>
              <a:rPr lang="en-GB" sz="1800" b="0" dirty="0"/>
              <a:t>For CBW = 2.56 GHz (with 16 sub-channels),</a:t>
            </a:r>
          </a:p>
          <a:p>
            <a:pPr marL="0" indent="0" algn="ctr"/>
            <a:r>
              <a:rPr lang="en-GB" sz="1600" b="0" dirty="0"/>
              <a:t>Phase rotation: [1, -1, -1, -1, 1, -1, -1, -1, </a:t>
            </a:r>
          </a:p>
          <a:p>
            <a:pPr marL="0" indent="0" algn="ctr"/>
            <a:r>
              <a:rPr lang="en-GB" sz="1600" b="0" dirty="0"/>
              <a:t>-1, 1, 1, 1, -1, 1, 1, 1]</a:t>
            </a:r>
          </a:p>
          <a:p>
            <a:pPr marL="400050" lvl="1" indent="0"/>
            <a:r>
              <a:rPr lang="en-GB" sz="1400" dirty="0"/>
              <a:t>PAPR with phase rotation = 7.7653 dB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sz="1800" b="0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429312-5D2E-BD64-976E-32C8D1E442B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43757" y="4267200"/>
            <a:ext cx="1543043" cy="304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1E3A66E0-7611-8492-3BB4-DCB3651CEAD1}"/>
              </a:ext>
            </a:extLst>
          </p:cNvPr>
          <p:cNvCxnSpPr>
            <a:cxnSpLocks/>
          </p:cNvCxnSpPr>
          <p:nvPr/>
        </p:nvCxnSpPr>
        <p:spPr bwMode="auto">
          <a:xfrm flipH="1">
            <a:off x="7086600" y="4724400"/>
            <a:ext cx="1600200" cy="762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9B8129A-5A5E-ECE7-AE48-E99DDECFDA45}"/>
              </a:ext>
            </a:extLst>
          </p:cNvPr>
          <p:cNvSpPr txBox="1"/>
          <p:nvPr/>
        </p:nvSpPr>
        <p:spPr>
          <a:xfrm>
            <a:off x="8915400" y="4188767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rgbClr val="FF0000"/>
                </a:solidFill>
              </a:rPr>
              <a:t>Sequences can be optimized to reduce PAPR further</a:t>
            </a:r>
          </a:p>
        </p:txBody>
      </p:sp>
    </p:spTree>
    <p:extLst>
      <p:ext uri="{BB962C8B-B14F-4D97-AF65-F5344CB8AC3E}">
        <p14:creationId xmlns:p14="http://schemas.microsoft.com/office/powerpoint/2010/main" val="3826869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57EDC-7FD3-326E-6183-0F6EC2E17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Parameters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6A084-C47A-4B32-9FD9-8978B99BE2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Oversampling factor: 4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Phase rotation values for each smallest sub-band: 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BPSK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1600" b="0" dirty="0"/>
                  <a:t> {1, -1}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QPSK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1600" dirty="0"/>
                  <a:t> {1, -1, j, -j}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Upclocking factor: 8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20 MHz in Sub-7 GHz </a:t>
                </a:r>
                <a:r>
                  <a:rPr lang="en-US" sz="1600" dirty="0">
                    <a:sym typeface="Wingdings" panose="05000000000000000000" pitchFamily="2" charset="2"/>
                  </a:rPr>
                  <a:t> 160 MHz in MMW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>
                    <a:sym typeface="Wingdings" panose="05000000000000000000" pitchFamily="2" charset="2"/>
                  </a:rPr>
                  <a:t>Wide BW considered: 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>
                    <a:sym typeface="Wingdings" panose="05000000000000000000" pitchFamily="2" charset="2"/>
                  </a:rPr>
                  <a:t>1.28 GHz (8 sub-bands, 160 MHz each)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b="0" dirty="0">
                    <a:sym typeface="Wingdings" panose="05000000000000000000" pitchFamily="2" charset="2"/>
                  </a:rPr>
                  <a:t>2.56 GHz (</a:t>
                </a:r>
                <a:r>
                  <a:rPr lang="en-US" sz="1600" dirty="0">
                    <a:sym typeface="Wingdings" panose="05000000000000000000" pitchFamily="2" charset="2"/>
                  </a:rPr>
                  <a:t>16 sub-bands, 160 MHz each)</a:t>
                </a:r>
                <a:endParaRPr lang="en-US" sz="16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Simulation results considering duplication of L-STF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D36A084-C47A-4B32-9FD9-8978B99BE2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29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B640F2-3300-2546-692F-F8706B7259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8C6A3-F4A2-36DE-8C39-300DBA0F26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811ED24-58EC-C802-84D6-38853EC74A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402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43912-CCEE-8EB6-408B-139CE677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(BPSK) for CBW 1.28 GHz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7CBABB-5BA5-5B4C-44B8-9620293D8D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Approx. 80 sequences provide lower PAPR than the baseline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Four sequences optimize PAPR considering BPSK phase rotation (see next slide)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1600" b="0" dirty="0"/>
                  <a:t> possible sequences</a:t>
                </a:r>
              </a:p>
              <a:p>
                <a:pPr marL="0" indent="0" algn="just"/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PAPR with proposed sequences = 4.33 dB (~1.6 dB improvement)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A7CBABB-5BA5-5B4C-44B8-9620293D8D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  <a:blipFill>
                <a:blip r:embed="rId2"/>
                <a:stretch>
                  <a:fillRect l="-1059" t="-741" r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91D5B-DE3E-F6CB-F3E2-04251B94D6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264DD-C123-C362-0529-7B15DE7807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88380C-73DB-0BAC-DFEA-C96B8BC31A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0354F52-9DB5-3EE4-96FA-1179F6434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4943" y="1751807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1172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5A38-3684-5D59-6623-1C4F50B6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(BPSK) Sequences (CBW 1.28 GHz)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E6772-27AE-F993-DF85-A4027D36B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11bq, we have four options to obtain the minimum PAPR possible</a:t>
            </a:r>
          </a:p>
          <a:p>
            <a:pPr algn="ctr"/>
            <a:r>
              <a:rPr lang="sv-SE" sz="2000" b="0" dirty="0"/>
              <a:t>Seq. 1 = [-1 -1 1 1 1 1 -1 1]</a:t>
            </a:r>
          </a:p>
          <a:p>
            <a:pPr algn="ctr"/>
            <a:r>
              <a:rPr lang="sv-SE" sz="2000" b="0" dirty="0"/>
              <a:t>Seq. 2 = [-1 1 -1 -1 -1 -1 1 1]</a:t>
            </a:r>
          </a:p>
          <a:p>
            <a:pPr algn="ctr"/>
            <a:r>
              <a:rPr lang="sv-SE" sz="2000" b="0" dirty="0"/>
              <a:t>Seq. 3 = [1 -1 1 1 1 1 -1 -1]</a:t>
            </a:r>
          </a:p>
          <a:p>
            <a:pPr algn="ctr"/>
            <a:r>
              <a:rPr lang="sv-SE" sz="2000" b="0" dirty="0"/>
              <a:t>Seq. 4 = [1 1 -1 -1 -1 -1 1 -1]</a:t>
            </a:r>
            <a:endParaRPr lang="en-US" sz="2000" dirty="0"/>
          </a:p>
          <a:p>
            <a:pPr marL="0" indent="0" algn="ctr"/>
            <a:r>
              <a:rPr lang="en-US" sz="2000" dirty="0"/>
              <a:t>PAPR with </a:t>
            </a:r>
            <a:r>
              <a:rPr lang="en-GB" sz="2000" dirty="0"/>
              <a:t>phase rotation = </a:t>
            </a:r>
            <a:r>
              <a:rPr lang="en-US" sz="2000" dirty="0"/>
              <a:t>4.33</a:t>
            </a:r>
            <a:r>
              <a:rPr lang="en-GB" sz="2000" dirty="0"/>
              <a:t> dB</a:t>
            </a:r>
          </a:p>
          <a:p>
            <a:pPr marL="0" indent="0" algn="ctr"/>
            <a:endParaRPr lang="en-GB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b="0" dirty="0"/>
              <a:t>Baseline:</a:t>
            </a:r>
          </a:p>
          <a:p>
            <a:pPr marL="0" indent="0" algn="ctr"/>
            <a:r>
              <a:rPr lang="en-GB" sz="2000" b="0" dirty="0"/>
              <a:t>Seq. = [1, -1, -1, -1, 1, -1, -1, -1]</a:t>
            </a:r>
          </a:p>
          <a:p>
            <a:pPr marL="0" indent="0" algn="ctr"/>
            <a:r>
              <a:rPr lang="en-GB" sz="2000" dirty="0"/>
              <a:t>PAPR with phase rotation = 5.9144 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4854D-CC6A-1565-6E50-48A163F5D9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6B526-C16B-B03E-B87C-33CA6AF7A1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319CF0-B477-3BE6-E096-C907005303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09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FA4CD7-6F32-DB7A-C59A-1BF7A28E42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4642F-AA65-0A43-F27E-BE110888A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Rotation (QPSK) for CBW 1.28 GHz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54A00-69AB-9AB8-55DB-909555284C8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Approx. 5,000 sequences provide lower PAPR than the baseline</a:t>
                </a:r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Sixteen sequences optimize PAPR considering QPSK phase rotation (see next slide)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Out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sup>
                    </m:sSup>
                  </m:oMath>
                </a14:m>
                <a:r>
                  <a:rPr lang="en-US" sz="1600" dirty="0"/>
                  <a:t> possible sequences</a:t>
                </a: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endParaRPr lang="en-US" sz="2000" b="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PAPR with proposed sequences = 4.27 dB (~1.7 dB improvement)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B954A00-69AB-9AB8-55DB-909555284C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981201"/>
                <a:ext cx="5181599" cy="4113213"/>
              </a:xfrm>
              <a:blipFill>
                <a:blip r:embed="rId2"/>
                <a:stretch>
                  <a:fillRect l="-1059" t="-741" r="-1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F67A96-E4C4-720C-32D2-CC4B60BBA4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5DD77-0A49-A8EB-F939-8AC02AB2E9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Mrugen Deshmukh,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898B2D-4C68-2FEA-2404-92FBADC24E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BE50680-B6D3-9B56-BF1B-8C8A3E24A3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51807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120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6CCD85452DC14DB33F1A0D6FC02910" ma:contentTypeVersion="1" ma:contentTypeDescription="Create a new document." ma:contentTypeScope="" ma:versionID="b565aa54d6831802139c0855adc9a2c4">
  <xsd:schema xmlns:xsd="http://www.w3.org/2001/XMLSchema" xmlns:xs="http://www.w3.org/2001/XMLSchema" xmlns:p="http://schemas.microsoft.com/office/2006/metadata/properties" xmlns:ns3="24a94663-ac85-4567-bdcb-9c5eeca67e77" targetNamespace="http://schemas.microsoft.com/office/2006/metadata/properties" ma:root="true" ma:fieldsID="7fc466b0430fbd45e3cdc19eb15e331d" ns3:_="">
    <xsd:import namespace="24a94663-ac85-4567-bdcb-9c5eeca67e77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a94663-ac85-4567-bdcb-9c5eeca67e77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B3FC037-B286-4F0C-8954-F845874BBD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E1D2DF3-6527-477F-AB1E-928DFD3E04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a94663-ac85-4567-bdcb-9c5eeca67e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A55840A-2A98-4953-9978-5331CA78342F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terms/"/>
    <ds:schemaRef ds:uri="24a94663-ac85-4567-bdcb-9c5eeca67e77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7001</TotalTime>
  <Words>2632</Words>
  <Application>Microsoft Office PowerPoint</Application>
  <PresentationFormat>Widescreen</PresentationFormat>
  <Paragraphs>282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Phase Rotation for IMMW PPDU</vt:lpstr>
      <vt:lpstr>Abstract</vt:lpstr>
      <vt:lpstr>IMMW PPDU: Wide BW [2]</vt:lpstr>
      <vt:lpstr>Background: Phase Rotation in Sub-7 GHz</vt:lpstr>
      <vt:lpstr>Problem</vt:lpstr>
      <vt:lpstr>Simulation Parameters</vt:lpstr>
      <vt:lpstr>Phase Rotation (BPSK) for CBW 1.28 GHz</vt:lpstr>
      <vt:lpstr>Phase Rotation (BPSK) Sequences (CBW 1.28 GHz)</vt:lpstr>
      <vt:lpstr>Phase Rotation (QPSK) for CBW 1.28 GHz</vt:lpstr>
      <vt:lpstr>Phase Rotation (QPSK) Sequences (CBW 1.28 GHz)</vt:lpstr>
      <vt:lpstr>Phase Rotation (BPSK) for CBW 2.56 GHz</vt:lpstr>
      <vt:lpstr>Phase Rotation (BPSK) Sequences (CBW 2.56 GHz) </vt:lpstr>
      <vt:lpstr>Phase Rotation (QPSK) Sequences (CBW 2.56 GHz) </vt:lpstr>
      <vt:lpstr>Phase Rotation (QPSK) Sequences (CBW 2.56 GHz)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Mrugen Deshmukh</dc:creator>
  <cp:keywords/>
  <cp:lastModifiedBy>Mrugen Deshmukh</cp:lastModifiedBy>
  <cp:revision>206</cp:revision>
  <cp:lastPrinted>1601-01-01T00:00:00Z</cp:lastPrinted>
  <dcterms:created xsi:type="dcterms:W3CDTF">2025-01-23T18:33:14Z</dcterms:created>
  <dcterms:modified xsi:type="dcterms:W3CDTF">2025-07-29T13:04:42Z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0x010100746CCD85452DC14DB33F1A0D6FC02910</vt:lpwstr>
  </property>
</Properties>
</file>