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15"/>
  </p:notesMasterIdLst>
  <p:handoutMasterIdLst>
    <p:handoutMasterId r:id="rId16"/>
  </p:handoutMasterIdLst>
  <p:sldIdLst>
    <p:sldId id="269" r:id="rId2"/>
    <p:sldId id="611" r:id="rId3"/>
    <p:sldId id="675" r:id="rId4"/>
    <p:sldId id="676" r:id="rId5"/>
    <p:sldId id="677" r:id="rId6"/>
    <p:sldId id="678" r:id="rId7"/>
    <p:sldId id="679" r:id="rId8"/>
    <p:sldId id="670" r:id="rId9"/>
    <p:sldId id="618" r:id="rId10"/>
    <p:sldId id="312" r:id="rId11"/>
    <p:sldId id="621" r:id="rId12"/>
    <p:sldId id="680" r:id="rId13"/>
    <p:sldId id="682" r:id="rId14"/>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fontAlgn="base">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53">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B065EC2-255B-EB54-0AD7-19A576C2F3B5}" name="Chunyu Hu" initials="CH" userId="S::chunyuhu@fb.com::98f12de9-3d6a-4c20-ab50-c5ddda7fb39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E1FF"/>
    <a:srgbClr val="FF6600"/>
    <a:srgbClr val="FF3300"/>
    <a:srgbClr val="FFE3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45" autoAdjust="0"/>
    <p:restoredTop sz="86146" autoAdjust="0"/>
  </p:normalViewPr>
  <p:slideViewPr>
    <p:cSldViewPr>
      <p:cViewPr varScale="1">
        <p:scale>
          <a:sx n="69" d="100"/>
          <a:sy n="69" d="100"/>
        </p:scale>
        <p:origin x="2026" y="72"/>
      </p:cViewPr>
      <p:guideLst>
        <p:guide orient="horz" pos="2160"/>
        <p:guide pos="2853"/>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100" d="100"/>
          <a:sy n="100" d="100"/>
        </p:scale>
        <p:origin x="3444" y="-48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a:defRPr/>
            </a:pPr>
            <a:r>
              <a:rPr lang="en-US"/>
              <a:t>May 2015</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a:defRPr/>
            </a:pPr>
            <a:r>
              <a:rPr lang="en-US"/>
              <a:t>Edward Au (Marvell Semiconductor)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r>
              <a:rPr lang="en-US" altLang="en-US"/>
              <a:t>Page </a:t>
            </a:r>
            <a:fld id="{33E08E1E-6EC7-4C1A-A5A7-331760B4307E}" type="slidenum">
              <a:rPr lang="en-US" altLang="en-US"/>
              <a:t>‹#›</a:t>
            </a:fld>
            <a:endParaRPr lang="en-US" altLang="en-US"/>
          </a:p>
        </p:txBody>
      </p:sp>
      <p:sp>
        <p:nvSpPr>
          <p:cNvPr id="100357"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0358"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10035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a:defRPr/>
            </a:pPr>
            <a:r>
              <a:rPr lang="en-US"/>
              <a:t>doc.: IEEE 802.11-15/0496r5</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a:defRPr/>
            </a:pPr>
            <a:r>
              <a:rPr lang="en-US"/>
              <a:t>May 2015</a:t>
            </a:r>
          </a:p>
        </p:txBody>
      </p:sp>
      <p:sp>
        <p:nvSpPr>
          <p:cNvPr id="5734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lvl="4">
              <a:defRPr/>
            </a:pPr>
            <a:r>
              <a:rPr lang="en-US"/>
              <a:t>Edward Au (Marvell Semiconductor)</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r>
              <a:rPr lang="en-US" altLang="en-US"/>
              <a:t>Page </a:t>
            </a:r>
            <a:fld id="{A4C469B6-0354-4D64-BCEB-6541BE9EF06F}" type="slidenum">
              <a:rPr lang="en-US" altLang="en-US"/>
              <a:t>‹#›</a:t>
            </a:fld>
            <a:endParaRPr lang="en-US" altLang="en-US"/>
          </a:p>
        </p:txBody>
      </p:sp>
      <p:sp>
        <p:nvSpPr>
          <p:cNvPr id="5735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5735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735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sz="1400"/>
              <a:t>doc.: IEEE 802.11-15/0496r1</a:t>
            </a:r>
          </a:p>
        </p:txBody>
      </p:sp>
      <p:sp>
        <p:nvSpPr>
          <p:cNvPr id="58371"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sz="1400"/>
              <a:t>May 2015</a:t>
            </a:r>
          </a:p>
        </p:txBody>
      </p:sp>
      <p:sp>
        <p:nvSpPr>
          <p:cNvPr id="58372"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4572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spcBef>
                <a:spcPct val="0"/>
              </a:spcBef>
            </a:pPr>
            <a:r>
              <a:rPr lang="en-US" altLang="en-US"/>
              <a:t>Edward Au (Marvell Semiconductor)</a:t>
            </a:r>
          </a:p>
        </p:txBody>
      </p:sp>
      <p:sp>
        <p:nvSpPr>
          <p:cNvPr id="5837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eaLnBrk="0" hangingPunct="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a:t>Page </a:t>
            </a:r>
            <a:fld id="{25A8AF81-4441-4602-A932-2E89D75D88E0}" type="slidenum">
              <a:rPr lang="en-US" altLang="en-US"/>
              <a:t>1</a:t>
            </a:fld>
            <a:endParaRPr lang="en-US" altLang="en-US"/>
          </a:p>
        </p:txBody>
      </p:sp>
      <p:sp>
        <p:nvSpPr>
          <p:cNvPr id="58374" name="Rectangle 2"/>
          <p:cNvSpPr>
            <a:spLocks noGrp="1" noRot="1" noChangeAspect="1" noChangeArrowheads="1" noTextEdit="1"/>
          </p:cNvSpPr>
          <p:nvPr>
            <p:ph type="sldImg"/>
          </p:nvPr>
        </p:nvSpPr>
        <p:spPr>
          <a:xfrm>
            <a:off x="1154113" y="701675"/>
            <a:ext cx="4625975" cy="3468688"/>
          </a:xfrm>
        </p:spPr>
      </p:sp>
      <p:sp>
        <p:nvSpPr>
          <p:cNvPr id="583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54113" y="701675"/>
            <a:ext cx="4625975" cy="3468688"/>
          </a:xfrm>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p:nvPr>
        </p:nvSpPr>
        <p:spPr/>
        <p:txBody>
          <a:bodyPr/>
          <a:lstStyle/>
          <a:p>
            <a:pPr>
              <a:defRPr/>
            </a:pPr>
            <a:r>
              <a:rPr lang="en-US"/>
              <a:t>doc.: IEEE 802.11-15/0496r5</a:t>
            </a:r>
          </a:p>
        </p:txBody>
      </p:sp>
      <p:sp>
        <p:nvSpPr>
          <p:cNvPr id="5" name="日期占位符 4"/>
          <p:cNvSpPr>
            <a:spLocks noGrp="1"/>
          </p:cNvSpPr>
          <p:nvPr>
            <p:ph type="dt" idx="1"/>
          </p:nvPr>
        </p:nvSpPr>
        <p:spPr/>
        <p:txBody>
          <a:bodyPr/>
          <a:lstStyle/>
          <a:p>
            <a:pPr>
              <a:defRPr/>
            </a:pPr>
            <a:r>
              <a:rPr lang="en-US"/>
              <a:t>May 2015</a:t>
            </a:r>
          </a:p>
        </p:txBody>
      </p:sp>
      <p:sp>
        <p:nvSpPr>
          <p:cNvPr id="6" name="页脚占位符 5"/>
          <p:cNvSpPr>
            <a:spLocks noGrp="1"/>
          </p:cNvSpPr>
          <p:nvPr>
            <p:ph type="ftr" sz="quarter" idx="4"/>
          </p:nvPr>
        </p:nvSpPr>
        <p:spPr/>
        <p:txBody>
          <a:bodyPr/>
          <a:lstStyle/>
          <a:p>
            <a:pPr lvl="4">
              <a:defRPr/>
            </a:pPr>
            <a:r>
              <a:rPr lang="en-US"/>
              <a:t>Edward Au (Marvell Semiconductor)</a:t>
            </a:r>
          </a:p>
        </p:txBody>
      </p:sp>
      <p:sp>
        <p:nvSpPr>
          <p:cNvPr id="7" name="灯片编号占位符 6"/>
          <p:cNvSpPr>
            <a:spLocks noGrp="1"/>
          </p:cNvSpPr>
          <p:nvPr>
            <p:ph type="sldNum" sz="quarter" idx="5"/>
          </p:nvPr>
        </p:nvSpPr>
        <p:spPr/>
        <p:txBody>
          <a:bodyPr/>
          <a:lstStyle/>
          <a:p>
            <a:r>
              <a:rPr lang="en-US" altLang="en-US"/>
              <a:t>Page </a:t>
            </a:r>
            <a:fld id="{A4C469B6-0354-4D64-BCEB-6541BE9EF06F}" type="slidenum">
              <a:rPr lang="en-US" altLang="en-US" smtClean="0"/>
              <a:t>10</a:t>
            </a:fld>
            <a:endParaRPr lang="en-US" altLang="en-US"/>
          </a:p>
        </p:txBody>
      </p:sp>
    </p:spTree>
    <p:extLst>
      <p:ext uri="{BB962C8B-B14F-4D97-AF65-F5344CB8AC3E}">
        <p14:creationId xmlns:p14="http://schemas.microsoft.com/office/powerpoint/2010/main" val="2699916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B92B35B7-A9DF-4AE0-90F3-BD9FCD6361E6}" type="slidenum">
              <a:rPr lang="en-US" altLang="en-US"/>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54A696A0-C84D-41CA-B897-D54EDAEB7A46}" type="slidenum">
              <a:rPr lang="en-US" altLang="en-US"/>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0FF88134-36A3-492E-B6B5-2F4703E76746}" type="slidenum">
              <a:rPr lang="en-US" altLang="en-US"/>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EA943724-5DA9-4183-9894-2B800CB49223}" type="slidenum">
              <a:rPr lang="en-US" altLang="en-US"/>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7" name="Rectangle 6"/>
          <p:cNvSpPr>
            <a:spLocks noGrp="1" noChangeArrowheads="1"/>
          </p:cNvSpPr>
          <p:nvPr>
            <p:ph type="sldNum" sz="quarter" idx="12"/>
          </p:nvPr>
        </p:nvSpPr>
        <p:spPr/>
        <p:txBody>
          <a:bodyPr/>
          <a:lstStyle>
            <a:lvl1pPr>
              <a:defRPr/>
            </a:lvl1pPr>
          </a:lstStyle>
          <a:p>
            <a:r>
              <a:rPr lang="en-US" altLang="en-US"/>
              <a:t>Slide </a:t>
            </a:r>
            <a:fld id="{68E78D52-B4C3-4C54-8879-630EF7253A65}" type="slidenum">
              <a:rPr lang="en-US" altLang="en-US"/>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9" name="Rectangle 6"/>
          <p:cNvSpPr>
            <a:spLocks noGrp="1" noChangeArrowheads="1"/>
          </p:cNvSpPr>
          <p:nvPr>
            <p:ph type="sldNum" sz="quarter" idx="12"/>
          </p:nvPr>
        </p:nvSpPr>
        <p:spPr/>
        <p:txBody>
          <a:bodyPr/>
          <a:lstStyle>
            <a:lvl1pPr>
              <a:defRPr/>
            </a:lvl1pPr>
          </a:lstStyle>
          <a:p>
            <a:r>
              <a:rPr lang="en-US" altLang="en-US"/>
              <a:t>Slide </a:t>
            </a:r>
            <a:fld id="{D311B223-DD3A-4F48-9311-03A92196BF2B}" type="slidenum">
              <a:rPr lang="en-US" altLang="en-US"/>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5"/>
          <p:cNvSpPr>
            <a:spLocks noGrp="1" noChangeArrowheads="1"/>
          </p:cNvSpPr>
          <p:nvPr>
            <p:ph type="ftr" sz="quarter" idx="11"/>
          </p:nvPr>
        </p:nvSpPr>
        <p:spPr>
          <a:xfrm>
            <a:off x="5791200" y="6475413"/>
            <a:ext cx="2752725" cy="182880"/>
          </a:xfrm>
        </p:spPr>
        <p:txBody>
          <a:bodyPr/>
          <a:lstStyle>
            <a:lvl1pPr>
              <a:defRPr/>
            </a:lvl1pPr>
          </a:lstStyle>
          <a:p>
            <a:pPr>
              <a:defRPr/>
            </a:pPr>
            <a:r>
              <a:rPr lang="en-US" altLang="ko-KR" dirty="0">
                <a:sym typeface="+mn-ea"/>
              </a:rPr>
              <a:t>Liuming Lu (OPPO)</a:t>
            </a:r>
            <a:endParaRPr lang="en-US" altLang="ko-KR" dirty="0"/>
          </a:p>
        </p:txBody>
      </p:sp>
      <p:sp>
        <p:nvSpPr>
          <p:cNvPr id="5" name="Rectangle 6"/>
          <p:cNvSpPr>
            <a:spLocks noGrp="1" noChangeArrowheads="1"/>
          </p:cNvSpPr>
          <p:nvPr>
            <p:ph type="sldNum" sz="quarter" idx="12"/>
          </p:nvPr>
        </p:nvSpPr>
        <p:spPr/>
        <p:txBody>
          <a:bodyPr/>
          <a:lstStyle>
            <a:lvl1pPr>
              <a:defRPr/>
            </a:lvl1pPr>
          </a:lstStyle>
          <a:p>
            <a:r>
              <a:rPr lang="en-US" altLang="en-US"/>
              <a:t>Slide </a:t>
            </a:r>
            <a:fld id="{BAA79A68-64D1-4CCC-816B-FF3FB7B89AE4}" type="slidenum">
              <a:rPr lang="en-US" altLang="en-US"/>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4" name="Rectangle 6"/>
          <p:cNvSpPr>
            <a:spLocks noGrp="1" noChangeArrowheads="1"/>
          </p:cNvSpPr>
          <p:nvPr>
            <p:ph type="sldNum" sz="quarter" idx="12"/>
          </p:nvPr>
        </p:nvSpPr>
        <p:spPr/>
        <p:txBody>
          <a:bodyPr/>
          <a:lstStyle>
            <a:lvl1pPr>
              <a:defRPr/>
            </a:lvl1pPr>
          </a:lstStyle>
          <a:p>
            <a:r>
              <a:rPr lang="en-US" altLang="en-US"/>
              <a:t>Slide </a:t>
            </a:r>
            <a:fld id="{CF617D86-5CEF-4A7A-8BBC-1BE5E3A2734F}" type="slidenum">
              <a:rPr lang="en-US" altLang="en-US"/>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7" name="Rectangle 6"/>
          <p:cNvSpPr>
            <a:spLocks noGrp="1" noChangeArrowheads="1"/>
          </p:cNvSpPr>
          <p:nvPr>
            <p:ph type="sldNum" sz="quarter" idx="12"/>
          </p:nvPr>
        </p:nvSpPr>
        <p:spPr/>
        <p:txBody>
          <a:bodyPr/>
          <a:lstStyle>
            <a:lvl1pPr>
              <a:defRPr/>
            </a:lvl1pPr>
          </a:lstStyle>
          <a:p>
            <a:r>
              <a:rPr lang="en-US" altLang="en-US"/>
              <a:t>Slide </a:t>
            </a:r>
            <a:fld id="{5C5EEBB6-A40D-4F9D-A461-8A01C53D589C}" type="slidenum">
              <a:rPr lang="en-US" altLang="en-US"/>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xfrm>
            <a:off x="5791200" y="6475413"/>
            <a:ext cx="2752725" cy="182880"/>
          </a:xfrm>
        </p:spPr>
        <p:txBody>
          <a:bodyPr/>
          <a:lstStyle>
            <a:lvl1pPr marL="0" marR="0" indent="0" algn="r" defTabSz="914400" rtl="0" eaLnBrk="0" fontAlgn="base" latinLnBrk="0" hangingPunct="0">
              <a:lnSpc>
                <a:spcPct val="100000"/>
              </a:lnSpc>
              <a:spcBef>
                <a:spcPct val="0"/>
              </a:spcBef>
              <a:spcAft>
                <a:spcPct val="0"/>
              </a:spcAft>
              <a:buClrTx/>
              <a:buSzTx/>
              <a:buFontTx/>
              <a:buNone/>
              <a:defRPr/>
            </a:lvl1pPr>
          </a:lstStyle>
          <a:p>
            <a:pPr>
              <a:defRPr/>
            </a:pPr>
            <a:r>
              <a:rPr lang="en-US" altLang="ko-KR" dirty="0">
                <a:sym typeface="+mn-ea"/>
              </a:rPr>
              <a:t>Liuming Lu (OPPO)</a:t>
            </a:r>
            <a:endParaRPr lang="en-US" altLang="ko-KR" dirty="0"/>
          </a:p>
        </p:txBody>
      </p:sp>
      <p:sp>
        <p:nvSpPr>
          <p:cNvPr id="6" name="Rectangle 6"/>
          <p:cNvSpPr>
            <a:spLocks noGrp="1" noChangeArrowheads="1"/>
          </p:cNvSpPr>
          <p:nvPr>
            <p:ph type="sldNum" sz="quarter" idx="12"/>
          </p:nvPr>
        </p:nvSpPr>
        <p:spPr/>
        <p:txBody>
          <a:bodyPr/>
          <a:lstStyle>
            <a:lvl1pPr>
              <a:defRPr/>
            </a:lvl1pPr>
          </a:lstStyle>
          <a:p>
            <a:r>
              <a:rPr lang="en-US" altLang="en-US"/>
              <a:t>Slide </a:t>
            </a:r>
            <a:fld id="{A8312614-8984-45B0-BDA0-077279777C94}" type="slidenum">
              <a:rPr lang="en-US" altLang="en-US"/>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lstStyle/>
          <a:p>
            <a:pPr lvl="0"/>
            <a:r>
              <a:rPr lang="en-US" altLang="en-US"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5791200" y="6475413"/>
            <a:ext cx="2752725" cy="182880"/>
          </a:xfrm>
          <a:prstGeom prst="rect">
            <a:avLst/>
          </a:prstGeom>
          <a:noFill/>
          <a:ln w="9525">
            <a:noFill/>
            <a:miter lim="800000"/>
          </a:ln>
          <a:effectLst/>
        </p:spPr>
        <p:txBody>
          <a:bodyPr vert="horz" wrap="square" lIns="0" tIns="0" rIns="0" bIns="0" numCol="1" anchor="t" anchorCtr="0" compatLnSpc="1">
            <a:spAutoFit/>
          </a:bodyPr>
          <a:lstStyle>
            <a:lvl1pPr algn="r" eaLnBrk="0" hangingPunct="0">
              <a:defRPr>
                <a:latin typeface="Times New Roman" panose="02020603050405020304" pitchFamily="18" charset="0"/>
                <a:ea typeface="+mn-ea"/>
                <a:cs typeface="+mn-cs"/>
              </a:defRPr>
            </a:lvl1pPr>
          </a:lstStyle>
          <a:p>
            <a:pPr>
              <a:defRPr/>
            </a:pPr>
            <a:r>
              <a:rPr lang="en-US" altLang="ko-KR" dirty="0"/>
              <a:t>Liuming Lu (OPPO)</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lvl1pPr>
          </a:lstStyle>
          <a:p>
            <a:r>
              <a:rPr lang="en-US" altLang="en-US"/>
              <a:t>Slide </a:t>
            </a:r>
            <a:fld id="{6F1F6262-6948-42CD-BF7B-D2CB9D8BADE4}" type="slidenum">
              <a:rPr lang="en-US" altLang="en-US"/>
              <a:t>‹#›</a:t>
            </a:fld>
            <a:endParaRPr lang="en-US" altLang="en-US"/>
          </a:p>
        </p:txBody>
      </p:sp>
      <p:sp>
        <p:nvSpPr>
          <p:cNvPr id="1031" name="Rectangle 7"/>
          <p:cNvSpPr>
            <a:spLocks noChangeArrowheads="1"/>
          </p:cNvSpPr>
          <p:nvPr userDrawn="1"/>
        </p:nvSpPr>
        <p:spPr bwMode="auto">
          <a:xfrm>
            <a:off x="7881118" y="332601"/>
            <a:ext cx="5770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r>
              <a:rPr lang="en-US" altLang="en-US" sz="1800" b="1" dirty="0"/>
              <a:t>  </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3" name="Rectangle 9"/>
          <p:cNvSpPr>
            <a:spLocks noChangeArrowheads="1"/>
          </p:cNvSpPr>
          <p:nvPr/>
        </p:nvSpPr>
        <p:spPr bwMode="auto">
          <a:xfrm>
            <a:off x="685800" y="64754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1" name="Rectangle 7"/>
          <p:cNvSpPr>
            <a:spLocks noChangeArrowheads="1"/>
          </p:cNvSpPr>
          <p:nvPr userDrawn="1"/>
        </p:nvSpPr>
        <p:spPr bwMode="auto">
          <a:xfrm>
            <a:off x="5136713" y="332601"/>
            <a:ext cx="33214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r>
              <a:rPr lang="en-US" altLang="en-US" sz="1800" b="1" dirty="0"/>
              <a:t>Doc.: IEEE 802.11-25/1341r1</a:t>
            </a:r>
          </a:p>
        </p:txBody>
      </p:sp>
      <p:sp>
        <p:nvSpPr>
          <p:cNvPr id="12" name="Rectangle 7"/>
          <p:cNvSpPr>
            <a:spLocks noChangeArrowheads="1"/>
          </p:cNvSpPr>
          <p:nvPr userDrawn="1"/>
        </p:nvSpPr>
        <p:spPr bwMode="auto">
          <a:xfrm>
            <a:off x="660875" y="304800"/>
            <a:ext cx="33015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eaLnBrk="0" hangingPunct="0">
              <a:defRPr sz="12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12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12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1200">
                <a:solidFill>
                  <a:schemeClr val="tx1"/>
                </a:solidFill>
                <a:latin typeface="Times New Roman" panose="02020603050405020304" pitchFamily="18" charset="0"/>
                <a:ea typeface="MS PGothic" panose="020B0600070205080204" pitchFamily="34" charset="-128"/>
              </a:defRPr>
            </a:lvl4pPr>
            <a:lvl5pPr marL="457200" eaLnBrk="0" hangingPunct="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indent="0" algn="l"/>
            <a:r>
              <a:rPr lang="en-US" altLang="en-US" sz="1800" b="1" dirty="0"/>
              <a:t>September 2025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p:txStyles>
    <p:title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mentor.ieee.org/802.11/dcn/23/11-23-1974-00-immw-flexible-sub-7ghz-and-mmwave-integration-in-immw.pptx" TargetMode="External"/><Relationship Id="rId3" Type="http://schemas.openxmlformats.org/officeDocument/2006/relationships/hyperlink" Target="https://mentor.ieee.org/802.11/dcn/24/11-24-0116-07-immw-immw-draft-proposed-par.docx" TargetMode="External"/><Relationship Id="rId7" Type="http://schemas.openxmlformats.org/officeDocument/2006/relationships/hyperlink" Target="https://mentor.ieee.org/802.11/dcn/23/11-23-1968-00-immw-discussion-on-general-direction-of-integrated-mmwave.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mentor.ieee.org/802.11/dcn/23/11-23-2004-00-immw-technical-scope-proposal.pptx" TargetMode="External"/><Relationship Id="rId5" Type="http://schemas.openxmlformats.org/officeDocument/2006/relationships/hyperlink" Target="https://mentor.ieee.org/802.11/dcn/25/11-25-1126-00-00bq-mlo-aided-60-ghz-operation.pptx" TargetMode="External"/><Relationship Id="rId4" Type="http://schemas.openxmlformats.org/officeDocument/2006/relationships/hyperlink" Target="https://mentor.ieee.org/802.11/dcn/24/11-24-0549-06-immw-immw-draft-proposed-csd.docx"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53ABCD13-380B-4CB5-B9B1-96CEC68A8A42}" type="slidenum">
              <a:rPr lang="en-US" altLang="en-US" sz="1200" b="0" dirty="0" smtClean="0"/>
              <a:t>1</a:t>
            </a:fld>
            <a:endParaRPr lang="en-US" altLang="en-US" sz="1200" b="0" dirty="0"/>
          </a:p>
        </p:txBody>
      </p:sp>
      <p:sp>
        <p:nvSpPr>
          <p:cNvPr id="13317" name="Rectangle 2"/>
          <p:cNvSpPr>
            <a:spLocks noGrp="1" noChangeArrowheads="1"/>
          </p:cNvSpPr>
          <p:nvPr>
            <p:ph type="title"/>
          </p:nvPr>
        </p:nvSpPr>
        <p:spPr>
          <a:xfrm>
            <a:off x="304800" y="838200"/>
            <a:ext cx="8686800" cy="1066800"/>
          </a:xfrm>
        </p:spPr>
        <p:txBody>
          <a:bodyPr/>
          <a:lstStyle/>
          <a:p>
            <a:r>
              <a:rPr lang="en-US" altLang="zh-CN" dirty="0">
                <a:latin typeface="Arial" panose="020B0604020202020204" pitchFamily="34" charset="0"/>
                <a:cs typeface="Arial" panose="020B0604020202020204" pitchFamily="34" charset="0"/>
              </a:rPr>
              <a:t>Discussion on mmWave Link Management</a:t>
            </a:r>
          </a:p>
        </p:txBody>
      </p:sp>
      <p:sp>
        <p:nvSpPr>
          <p:cNvPr id="13318" name="Rectangle 6"/>
          <p:cNvSpPr>
            <a:spLocks noGrp="1" noChangeArrowheads="1"/>
          </p:cNvSpPr>
          <p:nvPr>
            <p:ph type="body" idx="1"/>
          </p:nvPr>
        </p:nvSpPr>
        <p:spPr>
          <a:xfrm>
            <a:off x="685800" y="2133600"/>
            <a:ext cx="7772400" cy="381000"/>
          </a:xfrm>
        </p:spPr>
        <p:txBody>
          <a:bodyPr/>
          <a:lstStyle/>
          <a:p>
            <a:pPr algn="ctr">
              <a:buFontTx/>
              <a:buNone/>
            </a:pPr>
            <a:r>
              <a:rPr lang="en-US" altLang="en-US" sz="2000" dirty="0">
                <a:cs typeface="Arial" panose="020B0604020202020204" pitchFamily="34" charset="0"/>
              </a:rPr>
              <a:t>Date:</a:t>
            </a:r>
            <a:r>
              <a:rPr lang="en-US" altLang="en-US" sz="2000" b="0" dirty="0">
                <a:cs typeface="Arial" panose="020B0604020202020204" pitchFamily="34" charset="0"/>
              </a:rPr>
              <a:t> 2025-09-01</a:t>
            </a:r>
          </a:p>
        </p:txBody>
      </p:sp>
      <p:sp>
        <p:nvSpPr>
          <p:cNvPr id="13320" name="Rectangle 12"/>
          <p:cNvSpPr>
            <a:spLocks noChangeArrowheads="1"/>
          </p:cNvSpPr>
          <p:nvPr/>
        </p:nvSpPr>
        <p:spPr bwMode="auto">
          <a:xfrm>
            <a:off x="685800" y="2657158"/>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eaLnBrk="0" hangingPunct="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buFontTx/>
              <a:buNone/>
            </a:pPr>
            <a:r>
              <a:rPr lang="en-US" altLang="en-US" sz="2000" dirty="0">
                <a:latin typeface="Arial" panose="020B0604020202020204" pitchFamily="34" charset="0"/>
                <a:cs typeface="Arial" panose="020B0604020202020204" pitchFamily="34" charset="0"/>
              </a:rPr>
              <a:t> Authors:</a:t>
            </a:r>
            <a:endParaRPr lang="en-US" altLang="en-US" sz="2000" b="0" dirty="0">
              <a:latin typeface="Arial" panose="020B0604020202020204" pitchFamily="34" charset="0"/>
              <a:cs typeface="Arial" panose="020B0604020202020204" pitchFamily="34" charset="0"/>
            </a:endParaRPr>
          </a:p>
        </p:txBody>
      </p:sp>
      <p:sp>
        <p:nvSpPr>
          <p:cNvPr id="2" name="文本框 1"/>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graphicFrame>
        <p:nvGraphicFramePr>
          <p:cNvPr id="8" name="Table 7">
            <a:extLst>
              <a:ext uri="{FF2B5EF4-FFF2-40B4-BE49-F238E27FC236}">
                <a16:creationId xmlns:a16="http://schemas.microsoft.com/office/drawing/2014/main" id="{D0D039D2-C163-484F-9CA9-D3BC5C2D63FE}"/>
              </a:ext>
            </a:extLst>
          </p:cNvPr>
          <p:cNvGraphicFramePr>
            <a:graphicFrameLocks noGrp="1"/>
          </p:cNvGraphicFramePr>
          <p:nvPr>
            <p:extLst>
              <p:ext uri="{D42A27DB-BD31-4B8C-83A1-F6EECF244321}">
                <p14:modId xmlns:p14="http://schemas.microsoft.com/office/powerpoint/2010/main" val="1926600402"/>
              </p:ext>
            </p:extLst>
          </p:nvPr>
        </p:nvGraphicFramePr>
        <p:xfrm>
          <a:off x="719138" y="3270771"/>
          <a:ext cx="7858124" cy="1907262"/>
        </p:xfrm>
        <a:graphic>
          <a:graphicData uri="http://schemas.openxmlformats.org/drawingml/2006/table">
            <a:tbl>
              <a:tblPr>
                <a:tableStyleId>{5940675A-B579-460E-94D1-54222C63F5DA}</a:tableStyleId>
              </a:tblPr>
              <a:tblGrid>
                <a:gridCol w="1676400">
                  <a:extLst>
                    <a:ext uri="{9D8B030D-6E8A-4147-A177-3AD203B41FA5}">
                      <a16:colId xmlns:a16="http://schemas.microsoft.com/office/drawing/2014/main" val="20000"/>
                    </a:ext>
                  </a:extLst>
                </a:gridCol>
                <a:gridCol w="1423593">
                  <a:extLst>
                    <a:ext uri="{9D8B030D-6E8A-4147-A177-3AD203B41FA5}">
                      <a16:colId xmlns:a16="http://schemas.microsoft.com/office/drawing/2014/main" val="20001"/>
                    </a:ext>
                  </a:extLst>
                </a:gridCol>
                <a:gridCol w="1081393">
                  <a:extLst>
                    <a:ext uri="{9D8B030D-6E8A-4147-A177-3AD203B41FA5}">
                      <a16:colId xmlns:a16="http://schemas.microsoft.com/office/drawing/2014/main" val="20002"/>
                    </a:ext>
                  </a:extLst>
                </a:gridCol>
                <a:gridCol w="974005">
                  <a:extLst>
                    <a:ext uri="{9D8B030D-6E8A-4147-A177-3AD203B41FA5}">
                      <a16:colId xmlns:a16="http://schemas.microsoft.com/office/drawing/2014/main" val="20003"/>
                    </a:ext>
                  </a:extLst>
                </a:gridCol>
                <a:gridCol w="2702733">
                  <a:extLst>
                    <a:ext uri="{9D8B030D-6E8A-4147-A177-3AD203B41FA5}">
                      <a16:colId xmlns:a16="http://schemas.microsoft.com/office/drawing/2014/main" val="20004"/>
                    </a:ext>
                  </a:extLst>
                </a:gridCol>
              </a:tblGrid>
              <a:tr h="326849">
                <a:tc>
                  <a:txBody>
                    <a:bodyPr/>
                    <a:lstStyle/>
                    <a:p>
                      <a:pPr algn="ctr"/>
                      <a:r>
                        <a:rPr lang="en-US" sz="1800" b="1" dirty="0"/>
                        <a:t>Name</a:t>
                      </a:r>
                    </a:p>
                  </a:txBody>
                  <a:tcPr/>
                </a:tc>
                <a:tc>
                  <a:txBody>
                    <a:bodyPr/>
                    <a:lstStyle/>
                    <a:p>
                      <a:pPr algn="ctr"/>
                      <a:r>
                        <a:rPr lang="en-US" sz="1800" b="1" dirty="0"/>
                        <a:t>Affiliation</a:t>
                      </a:r>
                    </a:p>
                  </a:txBody>
                  <a:tcPr/>
                </a:tc>
                <a:tc>
                  <a:txBody>
                    <a:bodyPr/>
                    <a:lstStyle/>
                    <a:p>
                      <a:pPr algn="ctr"/>
                      <a:r>
                        <a:rPr lang="en-US" sz="1800" b="1" dirty="0"/>
                        <a:t>Address</a:t>
                      </a:r>
                    </a:p>
                  </a:txBody>
                  <a:tcPr/>
                </a:tc>
                <a:tc>
                  <a:txBody>
                    <a:bodyPr/>
                    <a:lstStyle/>
                    <a:p>
                      <a:pPr algn="ctr"/>
                      <a:r>
                        <a:rPr lang="en-US" sz="1800" b="1" dirty="0"/>
                        <a:t>Phone</a:t>
                      </a:r>
                    </a:p>
                  </a:txBody>
                  <a:tcPr/>
                </a:tc>
                <a:tc>
                  <a:txBody>
                    <a:bodyPr/>
                    <a:lstStyle/>
                    <a:p>
                      <a:pPr algn="ctr"/>
                      <a:r>
                        <a:rPr lang="en-US" sz="1800" b="1" dirty="0"/>
                        <a:t>Email</a:t>
                      </a:r>
                    </a:p>
                  </a:txBody>
                  <a:tcPr/>
                </a:tc>
                <a:extLst>
                  <a:ext uri="{0D108BD9-81ED-4DB2-BD59-A6C34878D82A}">
                    <a16:rowId xmlns:a16="http://schemas.microsoft.com/office/drawing/2014/main" val="10000"/>
                  </a:ext>
                </a:extLst>
              </a:tr>
              <a:tr h="354087">
                <a:tc>
                  <a:txBody>
                    <a:bodyPr/>
                    <a:lstStyle/>
                    <a:p>
                      <a:pPr marL="0" algn="ctr" defTabSz="914400" rtl="0" eaLnBrk="1" latinLnBrk="0" hangingPunct="1">
                        <a:spcAft>
                          <a:spcPts val="0"/>
                        </a:spcAft>
                      </a:pPr>
                      <a:r>
                        <a:rPr lang="en-US" altLang="ko-KR" sz="1800" kern="0" dirty="0">
                          <a:effectLst/>
                          <a:latin typeface="Times New Roman" panose="02020603050405020304" pitchFamily="18" charset="0"/>
                          <a:sym typeface="+mn-ea"/>
                        </a:rPr>
                        <a:t>Liuming Lu</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rowSpan="5">
                  <a:txBody>
                    <a:bodyPr/>
                    <a:lstStyle/>
                    <a:p>
                      <a:pPr algn="ctr">
                        <a:spcAft>
                          <a:spcPts val="0"/>
                        </a:spcAft>
                      </a:pPr>
                      <a:endParaRPr lang="en-SG" altLang="ko-KR" sz="1800" b="0" dirty="0">
                        <a:effectLst/>
                        <a:latin typeface="Times New Roman" panose="02020603050405020304" pitchFamily="18" charset="0"/>
                        <a:ea typeface="Malgun Gothic" panose="020B0503020000020004" pitchFamily="50" charset="-127"/>
                      </a:endParaRPr>
                    </a:p>
                    <a:p>
                      <a:pPr algn="ctr">
                        <a:spcAft>
                          <a:spcPts val="0"/>
                        </a:spcAft>
                      </a:pPr>
                      <a:r>
                        <a:rPr lang="en-SG" altLang="ko-KR" sz="1800" b="0" dirty="0">
                          <a:effectLst/>
                          <a:latin typeface="Times New Roman" panose="02020603050405020304" pitchFamily="18" charset="0"/>
                          <a:ea typeface="Malgun Gothic" panose="020B0503020000020004" pitchFamily="50" charset="-127"/>
                        </a:rPr>
                        <a:t>OPPO</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 </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 </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r>
                        <a:rPr lang="en-US" sz="1800" b="0" dirty="0">
                          <a:effectLst/>
                          <a:latin typeface="Times New Roman" panose="02020603050405020304" pitchFamily="18" charset="0"/>
                          <a:ea typeface="Malgun Gothic" panose="020B0503020000020004" pitchFamily="50" charset="-127"/>
                        </a:rPr>
                        <a:t>luliuming@oppo.com</a:t>
                      </a: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0001"/>
                  </a:ext>
                </a:extLst>
              </a:tr>
              <a:tr h="2587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800" b="0" kern="0" dirty="0">
                          <a:solidFill>
                            <a:schemeClr val="tx1"/>
                          </a:solidFill>
                          <a:effectLst/>
                          <a:latin typeface="Times New Roman" panose="02020603050405020304" pitchFamily="18" charset="0"/>
                          <a:ea typeface="+mn-ea"/>
                          <a:cs typeface="+mn-cs"/>
                        </a:rPr>
                        <a:t>Chaoming Luo</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494611671"/>
                  </a:ext>
                </a:extLst>
              </a:tr>
              <a:tr h="245137">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ko-KR" sz="1800" b="0" kern="0" dirty="0">
                          <a:solidFill>
                            <a:schemeClr val="tx1"/>
                          </a:solidFill>
                          <a:effectLst/>
                          <a:latin typeface="Times New Roman" panose="02020603050405020304" pitchFamily="18" charset="0"/>
                          <a:ea typeface="+mn-ea"/>
                          <a:cs typeface="+mn-cs"/>
                        </a:rPr>
                        <a:t>Ning Gao</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418120347"/>
                  </a:ext>
                </a:extLst>
              </a:tr>
              <a:tr h="2451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i="0" kern="1200" dirty="0">
                          <a:solidFill>
                            <a:schemeClr val="dk1"/>
                          </a:solidFill>
                          <a:latin typeface="+mn-lt"/>
                          <a:ea typeface="Times New Roman"/>
                          <a:cs typeface="Arial"/>
                        </a:rPr>
                        <a:t>Weijie Xu</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3035542003"/>
                  </a:ext>
                </a:extLst>
              </a:tr>
              <a:tr h="3644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b="0" i="0" kern="1200" dirty="0">
                          <a:solidFill>
                            <a:schemeClr val="tx1"/>
                          </a:solidFill>
                          <a:effectLst/>
                          <a:latin typeface="+mn-lt"/>
                          <a:ea typeface="+mn-ea"/>
                          <a:cs typeface="+mn-cs"/>
                        </a:rPr>
                        <a:t>Liangxiao Xin</a:t>
                      </a:r>
                      <a:endParaRPr lang="ko-KR" sz="1800" b="0" kern="0" dirty="0">
                        <a:solidFill>
                          <a:schemeClr val="tx1"/>
                        </a:solidFill>
                        <a:effectLst/>
                        <a:latin typeface="Times New Roman" panose="02020603050405020304" pitchFamily="18" charset="0"/>
                        <a:ea typeface="+mn-ea"/>
                        <a:cs typeface="+mn-cs"/>
                      </a:endParaRPr>
                    </a:p>
                  </a:txBody>
                  <a:tcPr marL="68580" marR="68580" marT="0" marB="0"/>
                </a:tc>
                <a:tc vMerge="1">
                  <a:txBody>
                    <a:bodyPr/>
                    <a:lstStyle/>
                    <a:p>
                      <a:endParaRPr lang="zh-CN" altLang="en-US"/>
                    </a:p>
                  </a:txBody>
                  <a:tcPr/>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tc>
                  <a:txBody>
                    <a:bodyPr/>
                    <a:lstStyle/>
                    <a:p>
                      <a:pPr algn="ctr">
                        <a:spcAft>
                          <a:spcPts val="0"/>
                        </a:spcAft>
                      </a:pPr>
                      <a:endParaRPr lang="ko-KR" sz="1800" b="0" dirty="0">
                        <a:effectLst/>
                        <a:latin typeface="Times New Roman" panose="02020603050405020304" pitchFamily="18" charset="0"/>
                        <a:ea typeface="Malgun Gothic" panose="020B0503020000020004" pitchFamily="50" charset="-127"/>
                      </a:endParaRPr>
                    </a:p>
                  </a:txBody>
                  <a:tcPr marL="68580" marR="68580" marT="0" marB="0"/>
                </a:tc>
                <a:extLst>
                  <a:ext uri="{0D108BD9-81ED-4DB2-BD59-A6C34878D82A}">
                    <a16:rowId xmlns:a16="http://schemas.microsoft.com/office/drawing/2014/main" val="1275251171"/>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685800"/>
          </a:xfrm>
        </p:spPr>
        <p:txBody>
          <a:bodyPr/>
          <a:lstStyle/>
          <a:p>
            <a:r>
              <a:rPr lang="en-US" dirty="0"/>
              <a:t>References</a:t>
            </a:r>
          </a:p>
        </p:txBody>
      </p:sp>
      <p:sp>
        <p:nvSpPr>
          <p:cNvPr id="3" name="Content Placeholder 2"/>
          <p:cNvSpPr>
            <a:spLocks noGrp="1"/>
          </p:cNvSpPr>
          <p:nvPr>
            <p:ph idx="1"/>
          </p:nvPr>
        </p:nvSpPr>
        <p:spPr>
          <a:xfrm>
            <a:off x="609600" y="1600199"/>
            <a:ext cx="8305800" cy="4267201"/>
          </a:xfrm>
        </p:spPr>
        <p:txBody>
          <a:bodyPr>
            <a:noAutofit/>
          </a:bodyPr>
          <a:lstStyle/>
          <a:p>
            <a:pPr marL="0" indent="0">
              <a:spcAft>
                <a:spcPts val="600"/>
              </a:spcAft>
              <a:buNone/>
            </a:pPr>
            <a:r>
              <a:rPr lang="en-US" altLang="zh-CN" sz="1400" dirty="0">
                <a:solidFill>
                  <a:srgbClr val="000000"/>
                </a:solidFill>
                <a:latin typeface="+mn-ea"/>
                <a:ea typeface="+mn-ea"/>
              </a:rPr>
              <a:t>[1] IEEE P802.11be/D7.0</a:t>
            </a:r>
          </a:p>
          <a:p>
            <a:pPr marL="0" indent="0">
              <a:spcAft>
                <a:spcPts val="600"/>
              </a:spcAft>
              <a:buNone/>
            </a:pPr>
            <a:r>
              <a:rPr lang="en-US" altLang="zh-CN" sz="1400" i="0" dirty="0">
                <a:solidFill>
                  <a:srgbClr val="000000"/>
                </a:solidFill>
                <a:effectLst/>
                <a:latin typeface="+mn-ea"/>
                <a:ea typeface="+mn-ea"/>
              </a:rPr>
              <a:t>[2] IMMW Draft Proposed PAR</a:t>
            </a:r>
            <a:r>
              <a:rPr lang="en-US" altLang="zh-CN" sz="1400" dirty="0">
                <a:solidFill>
                  <a:srgbClr val="000000"/>
                </a:solidFill>
                <a:latin typeface="+mn-ea"/>
                <a:ea typeface="+mn-ea"/>
              </a:rPr>
              <a:t>, </a:t>
            </a:r>
            <a:r>
              <a:rPr lang="en-US" altLang="zh-CN" sz="1400" dirty="0">
                <a:solidFill>
                  <a:srgbClr val="000000"/>
                </a:solidFill>
                <a:latin typeface="+mn-ea"/>
                <a:ea typeface="+mn-ea"/>
                <a:hlinkClick r:id="rId3"/>
              </a:rPr>
              <a:t>https://mentor.ieee.org/802.11/dcn/24/11-24-0116-07-immw-immw-draft-proposed-par.docx</a:t>
            </a:r>
            <a:endParaRPr lang="en-US" altLang="zh-CN" sz="1400" dirty="0">
              <a:solidFill>
                <a:srgbClr val="000000"/>
              </a:solidFill>
              <a:latin typeface="+mn-ea"/>
              <a:ea typeface="+mn-ea"/>
            </a:endParaRPr>
          </a:p>
          <a:p>
            <a:pPr marL="0" indent="0">
              <a:spcAft>
                <a:spcPts val="600"/>
              </a:spcAft>
              <a:buNone/>
            </a:pPr>
            <a:r>
              <a:rPr lang="en-US" altLang="zh-CN" sz="1400" i="0" dirty="0">
                <a:solidFill>
                  <a:srgbClr val="000000"/>
                </a:solidFill>
                <a:effectLst/>
                <a:latin typeface="+mn-ea"/>
                <a:ea typeface="+mn-ea"/>
              </a:rPr>
              <a:t>[3] IMMW Draft Proposed CSD, </a:t>
            </a:r>
            <a:r>
              <a:rPr lang="en-US" altLang="zh-CN" sz="1400" i="0" dirty="0">
                <a:solidFill>
                  <a:srgbClr val="000000"/>
                </a:solidFill>
                <a:effectLst/>
                <a:latin typeface="+mn-ea"/>
                <a:ea typeface="+mn-ea"/>
                <a:hlinkClick r:id="rId4"/>
              </a:rPr>
              <a:t>https://mentor.ieee.org/802.11/dcn/24/11-24-0549-06-immw-immw-draft-proposed-csd.docx</a:t>
            </a:r>
            <a:endParaRPr lang="en-US" altLang="zh-CN" sz="1400" i="0" dirty="0">
              <a:solidFill>
                <a:srgbClr val="000000"/>
              </a:solidFill>
              <a:effectLst/>
              <a:latin typeface="+mn-ea"/>
              <a:ea typeface="+mn-ea"/>
            </a:endParaRPr>
          </a:p>
          <a:p>
            <a:pPr marL="0" indent="0">
              <a:spcAft>
                <a:spcPts val="600"/>
              </a:spcAft>
              <a:buNone/>
            </a:pPr>
            <a:r>
              <a:rPr lang="en-US" altLang="zh-CN" sz="1400" i="0" dirty="0">
                <a:solidFill>
                  <a:srgbClr val="000000"/>
                </a:solidFill>
                <a:effectLst/>
                <a:latin typeface="+mn-ea"/>
                <a:ea typeface="+mn-ea"/>
              </a:rPr>
              <a:t>[4] MLO aided 60 GHz operation, </a:t>
            </a:r>
            <a:r>
              <a:rPr lang="en-US" altLang="zh-CN" sz="1400" i="0" dirty="0">
                <a:solidFill>
                  <a:srgbClr val="000000"/>
                </a:solidFill>
                <a:effectLst/>
                <a:latin typeface="+mn-ea"/>
                <a:ea typeface="+mn-ea"/>
                <a:hlinkClick r:id="rId5"/>
              </a:rPr>
              <a:t>https://mentor.ieee.org/802.11/dcn/25/11-25-1126-00-00bq-mlo-aided-60-ghz-operation.pptx</a:t>
            </a:r>
            <a:endParaRPr lang="en-US" altLang="zh-CN" sz="1400" i="0" dirty="0">
              <a:solidFill>
                <a:srgbClr val="000000"/>
              </a:solidFill>
              <a:effectLst/>
              <a:latin typeface="+mn-ea"/>
              <a:ea typeface="+mn-ea"/>
            </a:endParaRPr>
          </a:p>
          <a:p>
            <a:pPr marL="0" indent="0">
              <a:spcAft>
                <a:spcPts val="600"/>
              </a:spcAft>
              <a:buNone/>
            </a:pPr>
            <a:r>
              <a:rPr lang="en-US" altLang="zh-CN" sz="1400" dirty="0">
                <a:solidFill>
                  <a:schemeClr val="tx1"/>
                </a:solidFill>
                <a:latin typeface="+mn-ea"/>
                <a:ea typeface="+mn-ea"/>
              </a:rPr>
              <a:t>[5] IMMW technical scope proposal</a:t>
            </a:r>
            <a:r>
              <a:rPr lang="en-US" altLang="zh-CN" sz="1400" dirty="0">
                <a:solidFill>
                  <a:srgbClr val="000000"/>
                </a:solidFill>
                <a:latin typeface="+mn-ea"/>
                <a:ea typeface="+mn-ea"/>
              </a:rPr>
              <a:t>, </a:t>
            </a:r>
            <a:r>
              <a:rPr lang="en-US" altLang="zh-CN" sz="1400" dirty="0">
                <a:solidFill>
                  <a:srgbClr val="000000"/>
                </a:solidFill>
                <a:latin typeface="+mn-ea"/>
                <a:ea typeface="+mn-ea"/>
                <a:hlinkClick r:id="rId6"/>
              </a:rPr>
              <a:t>https://mentor.ieee.org/802.11/dcn/23/11-23-2004-00-immw-technical-scope-proposal.pptx</a:t>
            </a:r>
            <a:endParaRPr lang="en-US" altLang="zh-CN" sz="1400" dirty="0">
              <a:solidFill>
                <a:srgbClr val="000000"/>
              </a:solidFill>
              <a:latin typeface="+mn-ea"/>
              <a:ea typeface="+mn-ea"/>
            </a:endParaRPr>
          </a:p>
          <a:p>
            <a:pPr marL="0" indent="0">
              <a:spcAft>
                <a:spcPts val="600"/>
              </a:spcAft>
              <a:buNone/>
            </a:pPr>
            <a:r>
              <a:rPr lang="en-US" altLang="zh-CN" sz="1400" i="0" dirty="0">
                <a:solidFill>
                  <a:srgbClr val="000000"/>
                </a:solidFill>
                <a:effectLst/>
                <a:latin typeface="+mn-ea"/>
                <a:ea typeface="+mn-ea"/>
              </a:rPr>
              <a:t>[6] Discussion on general direction of integrated </a:t>
            </a:r>
            <a:r>
              <a:rPr lang="en-US" altLang="zh-CN" sz="1400" i="0" dirty="0" err="1">
                <a:solidFill>
                  <a:srgbClr val="000000"/>
                </a:solidFill>
                <a:effectLst/>
                <a:latin typeface="+mn-ea"/>
                <a:ea typeface="+mn-ea"/>
              </a:rPr>
              <a:t>mmWave</a:t>
            </a:r>
            <a:r>
              <a:rPr lang="en-US" altLang="zh-CN" sz="1400" i="0" dirty="0">
                <a:solidFill>
                  <a:srgbClr val="000000"/>
                </a:solidFill>
                <a:effectLst/>
                <a:latin typeface="+mn-ea"/>
                <a:ea typeface="+mn-ea"/>
              </a:rPr>
              <a:t>, </a:t>
            </a:r>
            <a:r>
              <a:rPr lang="en-US" altLang="zh-CN" sz="1400" i="0" dirty="0">
                <a:solidFill>
                  <a:srgbClr val="000000"/>
                </a:solidFill>
                <a:effectLst/>
                <a:latin typeface="+mn-ea"/>
                <a:ea typeface="+mn-ea"/>
                <a:hlinkClick r:id="rId7"/>
              </a:rPr>
              <a:t>https://mentor.ieee.org/802.11/dcn/23/11-23-1968-00-immw-discussion-on-general-direction-of-integrated-mmwave.pptx</a:t>
            </a:r>
            <a:endParaRPr lang="en-US" altLang="zh-CN" sz="1400" i="0" dirty="0">
              <a:solidFill>
                <a:srgbClr val="000000"/>
              </a:solidFill>
              <a:effectLst/>
              <a:latin typeface="+mn-ea"/>
              <a:ea typeface="+mn-ea"/>
            </a:endParaRPr>
          </a:p>
          <a:p>
            <a:pPr marL="0" indent="0">
              <a:spcAft>
                <a:spcPts val="600"/>
              </a:spcAft>
              <a:buNone/>
            </a:pPr>
            <a:r>
              <a:rPr lang="en-US" altLang="zh-CN" sz="1400" dirty="0">
                <a:solidFill>
                  <a:srgbClr val="000000"/>
                </a:solidFill>
                <a:latin typeface="+mn-ea"/>
                <a:ea typeface="+mn-ea"/>
              </a:rPr>
              <a:t>[7] </a:t>
            </a:r>
            <a:r>
              <a:rPr lang="en-US" altLang="zh-CN" sz="1400" i="0" dirty="0">
                <a:solidFill>
                  <a:srgbClr val="000000"/>
                </a:solidFill>
                <a:effectLst/>
                <a:latin typeface="+mn-ea"/>
                <a:ea typeface="+mn-ea"/>
              </a:rPr>
              <a:t>Flexible sub-7Ghz and </a:t>
            </a:r>
            <a:r>
              <a:rPr lang="en-US" altLang="zh-CN" sz="1400" i="0" dirty="0" err="1">
                <a:solidFill>
                  <a:srgbClr val="000000"/>
                </a:solidFill>
                <a:effectLst/>
                <a:latin typeface="+mn-ea"/>
                <a:ea typeface="+mn-ea"/>
              </a:rPr>
              <a:t>mmWave</a:t>
            </a:r>
            <a:r>
              <a:rPr lang="en-US" altLang="zh-CN" sz="1400" i="0" dirty="0">
                <a:solidFill>
                  <a:srgbClr val="000000"/>
                </a:solidFill>
                <a:effectLst/>
                <a:latin typeface="+mn-ea"/>
                <a:ea typeface="+mn-ea"/>
              </a:rPr>
              <a:t> Integration in IMMW, </a:t>
            </a:r>
            <a:r>
              <a:rPr lang="en-US" altLang="zh-CN" sz="1400" i="0" dirty="0">
                <a:solidFill>
                  <a:srgbClr val="000000"/>
                </a:solidFill>
                <a:effectLst/>
                <a:latin typeface="+mn-ea"/>
                <a:ea typeface="+mn-ea"/>
                <a:hlinkClick r:id="rId8"/>
              </a:rPr>
              <a:t>https://mentor.ieee.org/802.11/dcn/23/11-23-1974-00-immw-flexible-sub-7ghz-and-mmwave-integration-in-immw.pptx</a:t>
            </a:r>
            <a:endParaRPr lang="en-US" altLang="zh-CN" sz="1400" i="0" dirty="0">
              <a:solidFill>
                <a:srgbClr val="000000"/>
              </a:solidFill>
              <a:effectLst/>
              <a:latin typeface="+mn-ea"/>
              <a:ea typeface="+mn-ea"/>
            </a:endParaRPr>
          </a:p>
          <a:p>
            <a:pPr marL="0" indent="0">
              <a:spcAft>
                <a:spcPts val="600"/>
              </a:spcAft>
              <a:buNone/>
            </a:pPr>
            <a:endParaRPr lang="en-US" altLang="zh-CN" sz="1400" i="0" dirty="0">
              <a:solidFill>
                <a:srgbClr val="000000"/>
              </a:solidFill>
              <a:effectLst/>
              <a:latin typeface="+mn-ea"/>
              <a:ea typeface="+mn-ea"/>
            </a:endParaRPr>
          </a:p>
          <a:p>
            <a:pPr marL="0" indent="0">
              <a:spcAft>
                <a:spcPts val="600"/>
              </a:spcAft>
              <a:buNone/>
            </a:pPr>
            <a:endParaRPr lang="en-US" altLang="zh-CN" sz="1400" i="0" dirty="0">
              <a:solidFill>
                <a:srgbClr val="000000"/>
              </a:solidFill>
              <a:effectLst/>
              <a:latin typeface="+mn-ea"/>
              <a:ea typeface="+mn-ea"/>
            </a:endParaRPr>
          </a:p>
          <a:p>
            <a:pPr marL="0" indent="0">
              <a:buNone/>
            </a:pPr>
            <a:endParaRPr lang="en-US" altLang="zh-CN" sz="1400" i="0" dirty="0">
              <a:solidFill>
                <a:srgbClr val="000000"/>
              </a:solidFill>
              <a:effectLst/>
              <a:latin typeface="Verdana" panose="020B0604030504040204" pitchFamily="34" charset="0"/>
            </a:endParaRPr>
          </a:p>
          <a:p>
            <a:pPr marL="0" indent="0">
              <a:buNone/>
            </a:pPr>
            <a:endParaRPr lang="en-US" altLang="zh-CN" sz="1400" i="0" dirty="0">
              <a:solidFill>
                <a:srgbClr val="000000"/>
              </a:solidFill>
              <a:effectLst/>
              <a:latin typeface="Verdana" panose="020B0604030504040204" pitchFamily="34" charset="0"/>
            </a:endParaRPr>
          </a:p>
          <a:p>
            <a:pPr marL="0" indent="0">
              <a:buNone/>
            </a:pPr>
            <a:endParaRPr lang="en-US" altLang="zh-CN" sz="1400" dirty="0">
              <a:solidFill>
                <a:srgbClr val="000000"/>
              </a:solidFill>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a:p>
            <a:pPr marL="0" indent="0">
              <a:buNone/>
            </a:pPr>
            <a:endParaRPr lang="en-US" altLang="zh-CN" sz="1400" dirty="0">
              <a:latin typeface="+mn-ea"/>
              <a:ea typeface="+mn-ea"/>
            </a:endParaRPr>
          </a:p>
        </p:txBody>
      </p:sp>
      <p:sp>
        <p:nvSpPr>
          <p:cNvPr id="5" name="Slide Number Placeholder 4"/>
          <p:cNvSpPr>
            <a:spLocks noGrp="1"/>
          </p:cNvSpPr>
          <p:nvPr>
            <p:ph type="sldNum" sz="quarter" idx="12"/>
          </p:nvPr>
        </p:nvSpPr>
        <p:spPr/>
        <p:txBody>
          <a:bodyPr/>
          <a:lstStyle/>
          <a:p>
            <a:r>
              <a:rPr lang="en-US" altLang="en-US"/>
              <a:t>Slide </a:t>
            </a:r>
            <a:fld id="{0FF88134-36A3-492E-B6B5-2F4703E76746}" type="slidenum">
              <a:rPr lang="en-US" altLang="en-US" smtClean="0"/>
              <a:t>10</a:t>
            </a:fld>
            <a:endParaRPr lang="en-US" altLang="en-US"/>
          </a:p>
        </p:txBody>
      </p:sp>
      <p:sp>
        <p:nvSpPr>
          <p:cNvPr id="6" name="文本框 5"/>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SP1</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11</a:t>
            </a:fld>
            <a:endParaRPr lang="en-US" altLang="en-US"/>
          </a:p>
        </p:txBody>
      </p:sp>
      <p:sp>
        <p:nvSpPr>
          <p:cNvPr id="10" name="TextBox 9"/>
          <p:cNvSpPr txBox="1"/>
          <p:nvPr/>
        </p:nvSpPr>
        <p:spPr>
          <a:xfrm>
            <a:off x="600074" y="1676400"/>
            <a:ext cx="8162926" cy="3139321"/>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1: Do you agree to specify </a:t>
            </a:r>
            <a:r>
              <a:rPr lang="en-US" altLang="zh-CN" sz="1800" b="1" dirty="0">
                <a:solidFill>
                  <a:srgbClr val="000000"/>
                </a:solidFill>
              </a:rPr>
              <a:t>an </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MLO-based controlled operation mode for </a:t>
            </a:r>
            <a:r>
              <a:rPr kumimoji="0" lang="en-US" altLang="zh-CN" sz="18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of IMMW devices with the following features ?</a:t>
            </a: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solidFill>
                <a:srgbClr val="000000"/>
              </a:solidFill>
            </a:endParaRPr>
          </a:p>
          <a:p>
            <a:pPr marL="285750" indent="-285750">
              <a:buFont typeface="Wingdings" panose="05000000000000000000" pitchFamily="2" charset="2"/>
              <a:buChar char="Ø"/>
              <a:tabLst>
                <a:tab pos="360363" algn="l"/>
              </a:tabLst>
            </a:pPr>
            <a:r>
              <a:rPr lang="en-US" altLang="zh-CN" sz="1800" b="1" kern="800" dirty="0">
                <a:solidFill>
                  <a:srgbClr val="000000"/>
                </a:solidFill>
                <a:latin typeface="Times New Roman" panose="02020603050405020304" pitchFamily="18" charset="0"/>
                <a:ea typeface="宋体" panose="02010600030101010101" pitchFamily="2" charset="-122"/>
              </a:rPr>
              <a:t>the sub-7GHz link is responsible for the management of the </a:t>
            </a:r>
            <a:r>
              <a:rPr lang="en-US" altLang="zh-CN" sz="1800" b="1" kern="800" dirty="0" err="1">
                <a:solidFill>
                  <a:srgbClr val="000000"/>
                </a:solidFill>
                <a:latin typeface="Times New Roman" panose="02020603050405020304" pitchFamily="18" charset="0"/>
                <a:ea typeface="宋体" panose="02010600030101010101" pitchFamily="2" charset="-122"/>
              </a:rPr>
              <a:t>mmWave</a:t>
            </a:r>
            <a:r>
              <a:rPr lang="en-US" altLang="zh-CN" sz="1800" b="1" kern="800" dirty="0">
                <a:solidFill>
                  <a:srgbClr val="000000"/>
                </a:solidFill>
                <a:latin typeface="Times New Roman" panose="02020603050405020304" pitchFamily="18" charset="0"/>
                <a:ea typeface="宋体" panose="02010600030101010101" pitchFamily="2" charset="-122"/>
              </a:rPr>
              <a:t> link and the delivery of the management frame on the </a:t>
            </a:r>
            <a:r>
              <a:rPr lang="en-US" altLang="zh-CN" sz="1800" b="1" kern="800" dirty="0" err="1">
                <a:solidFill>
                  <a:srgbClr val="000000"/>
                </a:solidFill>
                <a:latin typeface="Times New Roman" panose="02020603050405020304" pitchFamily="18" charset="0"/>
                <a:ea typeface="宋体" panose="02010600030101010101" pitchFamily="2" charset="-122"/>
              </a:rPr>
              <a:t>mmWave</a:t>
            </a:r>
            <a:r>
              <a:rPr lang="en-US" altLang="zh-CN" sz="1800" b="1" kern="800" dirty="0">
                <a:solidFill>
                  <a:srgbClr val="000000"/>
                </a:solidFill>
                <a:latin typeface="Times New Roman" panose="02020603050405020304" pitchFamily="18" charset="0"/>
                <a:ea typeface="宋体" panose="02010600030101010101" pitchFamily="2" charset="-122"/>
              </a:rPr>
              <a:t> link needs to be limited or disallowed</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2908669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SP2</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12</a:t>
            </a:fld>
            <a:endParaRPr lang="en-US" altLang="en-US"/>
          </a:p>
        </p:txBody>
      </p:sp>
      <p:sp>
        <p:nvSpPr>
          <p:cNvPr id="10" name="TextBox 9"/>
          <p:cNvSpPr txBox="1"/>
          <p:nvPr/>
        </p:nvSpPr>
        <p:spPr>
          <a:xfrm>
            <a:off x="600074" y="1676400"/>
            <a:ext cx="8162926" cy="2939266"/>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2: Do you agree to specify an MLO-based independent operation mode for the </a:t>
            </a:r>
            <a:r>
              <a:rPr lang="en-US" altLang="zh-CN" sz="1800" b="1" dirty="0" err="1">
                <a:solidFill>
                  <a:schemeClr val="tx2"/>
                </a:solidFill>
              </a:rPr>
              <a:t>mmWave</a:t>
            </a:r>
            <a:r>
              <a:rPr lang="en-US" altLang="zh-CN" sz="1800" b="1" dirty="0">
                <a:solidFill>
                  <a:schemeClr val="tx2"/>
                </a:solidFill>
              </a:rPr>
              <a:t> link of IMMW devices with the following features ?</a:t>
            </a:r>
          </a:p>
          <a:p>
            <a:pPr>
              <a:buFont typeface="Wingdings" panose="05000000000000000000" pitchFamily="2" charset="2"/>
              <a:buChar char="p"/>
              <a:tabLst>
                <a:tab pos="360363" algn="l"/>
              </a:tabLst>
            </a:pPr>
            <a:endParaRPr lang="en-US" altLang="zh-CN" sz="1800" b="1" dirty="0">
              <a:solidFill>
                <a:schemeClr val="tx2"/>
              </a:solidFill>
            </a:endParaRPr>
          </a:p>
          <a:p>
            <a:pPr marL="285750" indent="-285750">
              <a:buFont typeface="Wingdings" panose="05000000000000000000" pitchFamily="2" charset="2"/>
              <a:buChar char="Ø"/>
              <a:tabLst>
                <a:tab pos="360363" algn="l"/>
              </a:tabLst>
            </a:pPr>
            <a:r>
              <a:rPr lang="en-US" altLang="zh-CN" sz="1800" b="1" kern="800" dirty="0">
                <a:solidFill>
                  <a:srgbClr val="000000"/>
                </a:solidFill>
                <a:ea typeface="宋体" panose="02010600030101010101" pitchFamily="2" charset="-122"/>
              </a:rPr>
              <a:t>  the </a:t>
            </a:r>
            <a:r>
              <a:rPr lang="en-US" altLang="zh-CN" sz="1800" b="1" kern="800" dirty="0" err="1">
                <a:solidFill>
                  <a:srgbClr val="000000"/>
                </a:solidFill>
                <a:ea typeface="宋体" panose="02010600030101010101" pitchFamily="2" charset="-122"/>
              </a:rPr>
              <a:t>mmWave</a:t>
            </a:r>
            <a:r>
              <a:rPr lang="en-US" altLang="zh-CN" sz="1800" b="1" kern="800" dirty="0">
                <a:solidFill>
                  <a:srgbClr val="000000"/>
                </a:solidFill>
                <a:ea typeface="宋体" panose="02010600030101010101" pitchFamily="2" charset="-122"/>
              </a:rPr>
              <a:t> link is capable of managing of its own link, and the delivery of some of the management frames on the </a:t>
            </a:r>
            <a:r>
              <a:rPr lang="en-US" altLang="zh-CN" sz="1800" b="1" kern="800" dirty="0" err="1">
                <a:solidFill>
                  <a:srgbClr val="000000"/>
                </a:solidFill>
                <a:ea typeface="宋体" panose="02010600030101010101" pitchFamily="2" charset="-122"/>
              </a:rPr>
              <a:t>mmWave</a:t>
            </a:r>
            <a:r>
              <a:rPr lang="en-US" altLang="zh-CN" sz="1800" b="1" kern="800" dirty="0">
                <a:solidFill>
                  <a:srgbClr val="000000"/>
                </a:solidFill>
                <a:ea typeface="宋体" panose="02010600030101010101" pitchFamily="2" charset="-122"/>
              </a:rPr>
              <a:t> link can be allowed</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1149396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399" cy="914400"/>
          </a:xfrm>
        </p:spPr>
        <p:txBody>
          <a:bodyPr/>
          <a:lstStyle/>
          <a:p>
            <a:r>
              <a:rPr lang="en-US" altLang="zh-CN" dirty="0">
                <a:latin typeface="Arial" panose="020B0604020202020204" pitchFamily="34" charset="0"/>
                <a:cs typeface="Arial" panose="020B0604020202020204" pitchFamily="34" charset="0"/>
              </a:rPr>
              <a:t>SP3</a:t>
            </a:r>
            <a:endParaRPr lang="en-S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r>
              <a:rPr lang="en-US" altLang="en-US"/>
              <a:t>Slide </a:t>
            </a:r>
            <a:fld id="{BAA79A68-64D1-4CCC-816B-FF3FB7B89AE4}" type="slidenum">
              <a:rPr lang="en-US" altLang="en-US" smtClean="0"/>
              <a:t>13</a:t>
            </a:fld>
            <a:endParaRPr lang="en-US" altLang="en-US"/>
          </a:p>
        </p:txBody>
      </p:sp>
      <p:sp>
        <p:nvSpPr>
          <p:cNvPr id="10" name="TextBox 9"/>
          <p:cNvSpPr txBox="1"/>
          <p:nvPr/>
        </p:nvSpPr>
        <p:spPr>
          <a:xfrm>
            <a:off x="600074" y="1676400"/>
            <a:ext cx="8162926" cy="2862322"/>
          </a:xfrm>
          <a:prstGeom prst="rect">
            <a:avLst/>
          </a:prstGeom>
          <a:noFill/>
        </p:spPr>
        <p:txBody>
          <a:bodyPr wrap="square" rtlCol="0">
            <a:spAutoFit/>
          </a:bodyPr>
          <a:lstStyle/>
          <a:p>
            <a:pPr>
              <a:buFont typeface="Wingdings" panose="05000000000000000000" pitchFamily="2" charset="2"/>
              <a:buChar char="p"/>
              <a:tabLst>
                <a:tab pos="360363" algn="l"/>
              </a:tabLst>
            </a:pPr>
            <a:r>
              <a:rPr lang="en-US" altLang="zh-CN" sz="1800" b="1" dirty="0">
                <a:solidFill>
                  <a:schemeClr val="tx2"/>
                </a:solidFill>
              </a:rPr>
              <a:t>SP 3: Do you agree to specify an mechanism for the dynamic management of the two modes including </a:t>
            </a:r>
            <a:r>
              <a:rPr lang="en-US" altLang="zh-CN" sz="1800" b="1" dirty="0">
                <a:solidFill>
                  <a:srgbClr val="000000"/>
                </a:solidFill>
              </a:rPr>
              <a:t>an </a:t>
            </a:r>
            <a:r>
              <a:rPr kumimoji="0" lang="en-US" altLang="zh-CN" sz="18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MLO-based controlled operation mode and an </a:t>
            </a:r>
            <a:r>
              <a:rPr lang="en-US" altLang="zh-CN" sz="1800" b="1" dirty="0">
                <a:solidFill>
                  <a:schemeClr val="tx2"/>
                </a:solidFill>
              </a:rPr>
              <a:t>MLO-based independent operation mode for </a:t>
            </a:r>
            <a:r>
              <a:rPr lang="en-US" altLang="zh-CN" sz="1800" b="1" dirty="0" err="1">
                <a:solidFill>
                  <a:schemeClr val="tx2"/>
                </a:solidFill>
              </a:rPr>
              <a:t>mmWave</a:t>
            </a:r>
            <a:r>
              <a:rPr lang="en-US" altLang="zh-CN" sz="1800" b="1" dirty="0">
                <a:solidFill>
                  <a:schemeClr val="tx2"/>
                </a:solidFill>
              </a:rPr>
              <a:t> link of IMMW devices?</a:t>
            </a:r>
          </a:p>
          <a:p>
            <a:pPr>
              <a:buFont typeface="Wingdings" panose="05000000000000000000" pitchFamily="2" charset="2"/>
              <a:buChar char="p"/>
              <a:tabLst>
                <a:tab pos="360363" algn="l"/>
              </a:tabLst>
            </a:pPr>
            <a:endParaRPr lang="en-US" altLang="zh-CN" sz="1800" b="1" dirty="0">
              <a:solidFill>
                <a:schemeClr val="tx2"/>
              </a:solidFill>
            </a:endParaRPr>
          </a:p>
          <a:p>
            <a:pPr marL="285750" indent="-285750">
              <a:buFont typeface="Wingdings" panose="05000000000000000000" pitchFamily="2" charset="2"/>
              <a:buChar char="Ø"/>
              <a:tabLst>
                <a:tab pos="360363" algn="l"/>
              </a:tabLst>
            </a:pPr>
            <a:r>
              <a:rPr lang="en-US" altLang="zh-CN" sz="1800" b="1" dirty="0">
                <a:solidFill>
                  <a:schemeClr val="tx2"/>
                </a:solidFill>
              </a:rPr>
              <a:t> The mechanism allows the two modes to switch between each other</a:t>
            </a:r>
          </a:p>
          <a:p>
            <a:pPr>
              <a:buFont typeface="Wingdings" panose="05000000000000000000" pitchFamily="2" charset="2"/>
              <a:buChar char="p"/>
              <a:tabLst>
                <a:tab pos="360363" algn="l"/>
              </a:tabLst>
            </a:pPr>
            <a:endParaRPr lang="en-US" altLang="zh-CN" sz="1800" b="1" dirty="0">
              <a:solidFill>
                <a:srgbClr val="000000"/>
              </a:solidFill>
            </a:endParaRPr>
          </a:p>
          <a:p>
            <a:pPr>
              <a:buFont typeface="Wingdings" panose="05000000000000000000" pitchFamily="2" charset="2"/>
              <a:buChar char="p"/>
              <a:tabLst>
                <a:tab pos="360363" algn="l"/>
              </a:tabLst>
            </a:pPr>
            <a:endParaRPr lang="en-US" altLang="zh-CN" sz="1800" b="1" dirty="0"/>
          </a:p>
          <a:p>
            <a:pPr marL="287655" indent="-287655" algn="just">
              <a:buFont typeface="Wingdings" panose="05000000000000000000" pitchFamily="2" charset="2"/>
              <a:buChar char="q"/>
            </a:pPr>
            <a:endParaRPr lang="zh-CN" altLang="zh-CN" sz="1800" b="1" dirty="0">
              <a:solidFill>
                <a:schemeClr val="tx2"/>
              </a:solidFill>
            </a:endParaRPr>
          </a:p>
          <a:p>
            <a:r>
              <a:rPr lang="en-US" altLang="zh-CN" sz="1800" b="1" dirty="0"/>
              <a:t> </a:t>
            </a:r>
            <a:endParaRPr lang="zh-CN" altLang="zh-CN" sz="1800" b="1" dirty="0"/>
          </a:p>
          <a:p>
            <a:pPr marL="287655" indent="-287655" algn="just">
              <a:buFont typeface="Wingdings" panose="05000000000000000000" pitchFamily="2" charset="2"/>
              <a:buChar char="q"/>
            </a:pPr>
            <a:endParaRPr lang="en-US" sz="1800" b="1" dirty="0">
              <a:solidFill>
                <a:schemeClr val="tx2"/>
              </a:solidFill>
            </a:endParaRPr>
          </a:p>
        </p:txBody>
      </p:sp>
      <p:sp>
        <p:nvSpPr>
          <p:cNvPr id="5" name="文本框 4"/>
          <p:cNvSpPr txBox="1"/>
          <p:nvPr/>
        </p:nvSpPr>
        <p:spPr>
          <a:xfrm>
            <a:off x="7174230" y="6475730"/>
            <a:ext cx="1444625" cy="274320"/>
          </a:xfrm>
          <a:prstGeom prst="rect">
            <a:avLst/>
          </a:prstGeom>
          <a:noFill/>
        </p:spPr>
        <p:txBody>
          <a:bodyPr wrap="none" rtlCol="0" anchor="t">
            <a:spAutoFit/>
          </a:bodyPr>
          <a:lstStyle/>
          <a:p>
            <a:r>
              <a:rPr lang="en-US" altLang="ko-KR" dirty="0">
                <a:sym typeface="+mn-ea"/>
              </a:rPr>
              <a:t>Liuming Lu (OPPO)</a:t>
            </a:r>
            <a:endParaRPr lang="zh-CN" altLang="en-US"/>
          </a:p>
        </p:txBody>
      </p:sp>
    </p:spTree>
    <p:extLst>
      <p:ext uri="{BB962C8B-B14F-4D97-AF65-F5344CB8AC3E}">
        <p14:creationId xmlns:p14="http://schemas.microsoft.com/office/powerpoint/2010/main" val="1043198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E009AB-F195-4A7E-83AF-8BC44D804865}"/>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BFF00DFE-F453-4056-9D27-4C723CD3DC38}"/>
              </a:ext>
            </a:extLst>
          </p:cNvPr>
          <p:cNvSpPr>
            <a:spLocks noGrp="1"/>
          </p:cNvSpPr>
          <p:nvPr>
            <p:ph idx="1"/>
          </p:nvPr>
        </p:nvSpPr>
        <p:spPr>
          <a:xfrm>
            <a:off x="678366" y="1600199"/>
            <a:ext cx="8389434" cy="5057775"/>
          </a:xfrm>
        </p:spPr>
        <p:txBody>
          <a:bodyPr/>
          <a:lstStyle/>
          <a:p>
            <a:pPr algn="just">
              <a:spcAft>
                <a:spcPts val="600"/>
              </a:spcAft>
              <a:buFont typeface="Wingdings" panose="05000000000000000000" pitchFamily="2" charset="2"/>
              <a:buChar char="p"/>
              <a:tabLst>
                <a:tab pos="360363" algn="l"/>
              </a:tabLst>
            </a:pPr>
            <a:r>
              <a:rPr lang="en-US" altLang="zh-CN" sz="1600" dirty="0"/>
              <a:t>According to IMMW Proposed PAR, 11bq aims to expand the multi-link operation defined in the sub-7.25 GHz band specifications to support non-standalone operation in the unlicensed bands between 42 GHz and 71 GHz</a:t>
            </a:r>
            <a:endParaRPr lang="en-US" altLang="zh-TW" sz="1600" dirty="0"/>
          </a:p>
          <a:p>
            <a:pPr algn="just">
              <a:buFont typeface="Wingdings" panose="05000000000000000000" pitchFamily="2" charset="2"/>
              <a:buChar char="p"/>
              <a:tabLst>
                <a:tab pos="360363" algn="l"/>
              </a:tabLst>
            </a:pPr>
            <a:r>
              <a:rPr lang="en-US" altLang="zh-CN" sz="1600" dirty="0"/>
              <a:t>In 11be stage the multi-link operation(MLO) has been specified including the link management mechanisms that regulate or influence how links are used for frame exchange under MLO. </a:t>
            </a:r>
            <a:endParaRPr lang="en-US" altLang="zh-TW" sz="1600" dirty="0"/>
          </a:p>
          <a:p>
            <a:pPr algn="just">
              <a:buFont typeface="Wingdings" panose="05000000000000000000" pitchFamily="2" charset="2"/>
              <a:buChar char="Ø"/>
            </a:pPr>
            <a:r>
              <a:rPr lang="en-US" altLang="zh-CN" sz="1400" b="0" dirty="0"/>
              <a:t>Discovery of AP MLD, Multi-link setup</a:t>
            </a:r>
          </a:p>
          <a:p>
            <a:pPr algn="just">
              <a:buFont typeface="Wingdings" panose="05000000000000000000" pitchFamily="2" charset="2"/>
              <a:buChar char="Ø"/>
            </a:pPr>
            <a:r>
              <a:rPr lang="en-US" altLang="zh-CN" sz="1400" b="0" dirty="0"/>
              <a:t>TTLM, Dynamic link transitions </a:t>
            </a:r>
          </a:p>
          <a:p>
            <a:pPr algn="just">
              <a:buFont typeface="Wingdings" panose="05000000000000000000" pitchFamily="2" charset="2"/>
              <a:buChar char="Ø"/>
            </a:pPr>
            <a:r>
              <a:rPr lang="en-US" altLang="zh-CN" sz="1400" b="0" dirty="0"/>
              <a:t>MLD individually addressed Management frame delivery, …</a:t>
            </a:r>
            <a:endParaRPr lang="en-US" altLang="zh-TW" sz="1400" b="0" dirty="0"/>
          </a:p>
          <a:p>
            <a:pPr marL="0" indent="0" algn="just">
              <a:spcAft>
                <a:spcPts val="600"/>
              </a:spcAft>
              <a:buNone/>
            </a:pPr>
            <a:r>
              <a:rPr lang="en-US" altLang="zh-CN" sz="1600" dirty="0">
                <a:solidFill>
                  <a:schemeClr val="accent2">
                    <a:lumMod val="75000"/>
                  </a:schemeClr>
                </a:solidFill>
              </a:rPr>
              <a:t>      Due to almost the same transmission/reception characteristics for links in the sub-7GHz band, </a:t>
            </a:r>
            <a:r>
              <a:rPr lang="en-US" altLang="zh-TW" sz="1600" dirty="0">
                <a:solidFill>
                  <a:schemeClr val="accent2">
                    <a:lumMod val="75000"/>
                  </a:schemeClr>
                </a:solidFill>
              </a:rPr>
              <a:t>MLO is defined based on the assumption that each enabled link has similar functions for </a:t>
            </a:r>
            <a:r>
              <a:rPr lang="en-US" altLang="zh-CN" sz="1600" dirty="0">
                <a:solidFill>
                  <a:schemeClr val="accent2">
                    <a:lumMod val="75000"/>
                  </a:schemeClr>
                </a:solidFill>
              </a:rPr>
              <a:t>management frame delivery</a:t>
            </a:r>
            <a:r>
              <a:rPr lang="en-US" altLang="zh-TW" sz="1600" dirty="0">
                <a:solidFill>
                  <a:schemeClr val="accent2">
                    <a:lumMod val="75000"/>
                  </a:schemeClr>
                </a:solidFill>
              </a:rPr>
              <a:t> except some special case such as mobile NSTR AP MLD. </a:t>
            </a:r>
          </a:p>
          <a:p>
            <a:pPr algn="just">
              <a:spcAft>
                <a:spcPts val="600"/>
              </a:spcAft>
              <a:buFont typeface="Wingdings" panose="05000000000000000000" pitchFamily="2" charset="2"/>
              <a:buChar char="p"/>
              <a:tabLst>
                <a:tab pos="360363" algn="l"/>
              </a:tabLst>
            </a:pPr>
            <a:r>
              <a:rPr lang="en-US" altLang="zh-TW" sz="1600" dirty="0"/>
              <a:t>As for IMMW MLD the mmWave link and sub-7GHz link have </a:t>
            </a:r>
            <a:r>
              <a:rPr lang="en-US" altLang="zh-CN" sz="1600" dirty="0"/>
              <a:t>very different transmission/reception characteristics, MLO including the link management mechanisms need to be further reconsidered to meet the requirements of IMMW.</a:t>
            </a:r>
            <a:endParaRPr lang="en-US" altLang="zh-TW" sz="1600" dirty="0"/>
          </a:p>
          <a:p>
            <a:pPr algn="just">
              <a:spcAft>
                <a:spcPts val="600"/>
              </a:spcAft>
              <a:buFont typeface="Wingdings" panose="05000000000000000000" pitchFamily="2" charset="2"/>
              <a:buChar char="p"/>
              <a:tabLst>
                <a:tab pos="360363" algn="l"/>
              </a:tabLst>
            </a:pPr>
            <a:r>
              <a:rPr lang="en-US" altLang="zh-CN" sz="1600" dirty="0"/>
              <a:t>This contribution analyzes the issues for MLO-based mmWave Link Management, and proposes two modes of operation for the </a:t>
            </a:r>
            <a:r>
              <a:rPr lang="en-US" altLang="zh-CN" sz="1600" dirty="0" err="1"/>
              <a:t>mmWave</a:t>
            </a:r>
            <a:r>
              <a:rPr lang="en-US" altLang="zh-CN" sz="1600" dirty="0"/>
              <a:t> link and their flexible management.</a:t>
            </a:r>
          </a:p>
          <a:p>
            <a:pPr lvl="1" algn="just">
              <a:buFont typeface="Arial" panose="020B0604020202020204" pitchFamily="34" charset="0"/>
              <a:buChar char="•"/>
              <a:tabLst>
                <a:tab pos="360363" algn="l"/>
              </a:tabLst>
            </a:pPr>
            <a:endParaRPr lang="zh-CN" altLang="zh-CN" sz="1600" dirty="0"/>
          </a:p>
        </p:txBody>
      </p:sp>
      <p:sp>
        <p:nvSpPr>
          <p:cNvPr id="4" name="页脚占位符 3">
            <a:extLst>
              <a:ext uri="{FF2B5EF4-FFF2-40B4-BE49-F238E27FC236}">
                <a16:creationId xmlns:a16="http://schemas.microsoft.com/office/drawing/2014/main" id="{B7429FE6-F2E6-4B35-938D-65673A7B39DB}"/>
              </a:ext>
            </a:extLst>
          </p:cNvPr>
          <p:cNvSpPr>
            <a:spLocks noGrp="1"/>
          </p:cNvSpPr>
          <p:nvPr>
            <p:ph type="ftr" sz="quarter" idx="11"/>
          </p:nvPr>
        </p:nvSpPr>
        <p:spPr/>
        <p:txBody>
          <a:bodyPr/>
          <a:lstStyle/>
          <a:p>
            <a:pPr>
              <a:defRPr/>
            </a:pPr>
            <a:r>
              <a:rPr lang="en-US" altLang="ko-KR" dirty="0">
                <a:sym typeface="+mn-ea"/>
              </a:rPr>
              <a:t>Liuming Lu (OPPO)</a:t>
            </a:r>
            <a:endParaRPr lang="en-US" dirty="0"/>
          </a:p>
        </p:txBody>
      </p:sp>
      <p:sp>
        <p:nvSpPr>
          <p:cNvPr id="5" name="灯片编号占位符 4">
            <a:extLst>
              <a:ext uri="{FF2B5EF4-FFF2-40B4-BE49-F238E27FC236}">
                <a16:creationId xmlns:a16="http://schemas.microsoft.com/office/drawing/2014/main" id="{7EE9F67D-F5D2-4B09-90CF-894F7C0FF4B9}"/>
              </a:ext>
            </a:extLst>
          </p:cNvPr>
          <p:cNvSpPr>
            <a:spLocks noGrp="1"/>
          </p:cNvSpPr>
          <p:nvPr>
            <p:ph type="sldNum" sz="quarter" idx="12"/>
          </p:nvPr>
        </p:nvSpPr>
        <p:spPr>
          <a:xfrm>
            <a:off x="4306887" y="6475413"/>
            <a:ext cx="530225" cy="182562"/>
          </a:xfrm>
        </p:spPr>
        <p:txBody>
          <a:bodyPr/>
          <a:lstStyle/>
          <a:p>
            <a:r>
              <a:rPr lang="en-US" altLang="en-US"/>
              <a:t>Slide </a:t>
            </a:r>
            <a:fld id="{0FF88134-36A3-492E-B6B5-2F4703E76746}" type="slidenum">
              <a:rPr lang="en-US" altLang="en-US" smtClean="0"/>
              <a:t>2</a:t>
            </a:fld>
            <a:endParaRPr lang="en-US" altLang="en-US"/>
          </a:p>
        </p:txBody>
      </p:sp>
    </p:spTree>
    <p:extLst>
      <p:ext uri="{BB962C8B-B14F-4D97-AF65-F5344CB8AC3E}">
        <p14:creationId xmlns:p14="http://schemas.microsoft.com/office/powerpoint/2010/main" val="4284206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818ADD-62E4-48DF-AADC-0AE292913792}"/>
              </a:ext>
            </a:extLst>
          </p:cNvPr>
          <p:cNvSpPr>
            <a:spLocks noGrp="1"/>
          </p:cNvSpPr>
          <p:nvPr>
            <p:ph type="title"/>
          </p:nvPr>
        </p:nvSpPr>
        <p:spPr/>
        <p:txBody>
          <a:bodyPr/>
          <a:lstStyle/>
          <a:p>
            <a:r>
              <a:rPr lang="en-US" altLang="zh-CN" dirty="0"/>
              <a:t>Recap</a:t>
            </a:r>
            <a:endParaRPr lang="zh-CN" altLang="en-US" dirty="0"/>
          </a:p>
        </p:txBody>
      </p:sp>
      <p:sp>
        <p:nvSpPr>
          <p:cNvPr id="3" name="内容占位符 2">
            <a:extLst>
              <a:ext uri="{FF2B5EF4-FFF2-40B4-BE49-F238E27FC236}">
                <a16:creationId xmlns:a16="http://schemas.microsoft.com/office/drawing/2014/main" id="{0F610413-FF51-4E9D-B5DB-38CE80A8E06A}"/>
              </a:ext>
            </a:extLst>
          </p:cNvPr>
          <p:cNvSpPr>
            <a:spLocks noGrp="1"/>
          </p:cNvSpPr>
          <p:nvPr>
            <p:ph idx="1"/>
          </p:nvPr>
        </p:nvSpPr>
        <p:spPr>
          <a:xfrm>
            <a:off x="685800" y="1676400"/>
            <a:ext cx="8058616" cy="1219200"/>
          </a:xfrm>
        </p:spPr>
        <p:txBody>
          <a:bodyPr/>
          <a:lstStyle/>
          <a:p>
            <a:pPr algn="just">
              <a:spcAft>
                <a:spcPts val="600"/>
              </a:spcAft>
              <a:buFont typeface="Wingdings" panose="05000000000000000000" pitchFamily="2" charset="2"/>
              <a:buChar char="p"/>
              <a:tabLst>
                <a:tab pos="360363" algn="l"/>
              </a:tabLst>
            </a:pPr>
            <a:r>
              <a:rPr lang="en-US" altLang="zh-CN" sz="1800" dirty="0"/>
              <a:t>The advantages and disadvantages of  mmWave link and sub-7GHz link</a:t>
            </a:r>
            <a:endParaRPr lang="zh-CN" altLang="en-US" sz="1800" dirty="0"/>
          </a:p>
        </p:txBody>
      </p:sp>
      <p:sp>
        <p:nvSpPr>
          <p:cNvPr id="4" name="页脚占位符 3">
            <a:extLst>
              <a:ext uri="{FF2B5EF4-FFF2-40B4-BE49-F238E27FC236}">
                <a16:creationId xmlns:a16="http://schemas.microsoft.com/office/drawing/2014/main" id="{85E54843-84B2-4FAB-884D-A9B167F8A2D2}"/>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83A4DD5C-C647-4409-90CC-34F9C081A22B}"/>
              </a:ext>
            </a:extLst>
          </p:cNvPr>
          <p:cNvSpPr>
            <a:spLocks noGrp="1"/>
          </p:cNvSpPr>
          <p:nvPr>
            <p:ph type="sldNum" sz="quarter" idx="12"/>
          </p:nvPr>
        </p:nvSpPr>
        <p:spPr/>
        <p:txBody>
          <a:bodyPr/>
          <a:lstStyle/>
          <a:p>
            <a:r>
              <a:rPr lang="en-US" altLang="en-US"/>
              <a:t>Slide </a:t>
            </a:r>
            <a:fld id="{0FF88134-36A3-492E-B6B5-2F4703E76746}" type="slidenum">
              <a:rPr lang="en-US" altLang="en-US" smtClean="0"/>
              <a:t>3</a:t>
            </a:fld>
            <a:endParaRPr lang="en-US" altLang="en-US"/>
          </a:p>
        </p:txBody>
      </p:sp>
      <p:graphicFrame>
        <p:nvGraphicFramePr>
          <p:cNvPr id="6" name="表格 6">
            <a:extLst>
              <a:ext uri="{FF2B5EF4-FFF2-40B4-BE49-F238E27FC236}">
                <a16:creationId xmlns:a16="http://schemas.microsoft.com/office/drawing/2014/main" id="{68943E7C-FECA-4A46-836E-39352C05B890}"/>
              </a:ext>
            </a:extLst>
          </p:cNvPr>
          <p:cNvGraphicFramePr>
            <a:graphicFrameLocks noGrp="1"/>
          </p:cNvGraphicFramePr>
          <p:nvPr>
            <p:extLst>
              <p:ext uri="{D42A27DB-BD31-4B8C-83A1-F6EECF244321}">
                <p14:modId xmlns:p14="http://schemas.microsoft.com/office/powerpoint/2010/main" val="1751213904"/>
              </p:ext>
            </p:extLst>
          </p:nvPr>
        </p:nvGraphicFramePr>
        <p:xfrm>
          <a:off x="685800" y="2133600"/>
          <a:ext cx="8229600" cy="3773128"/>
        </p:xfrm>
        <a:graphic>
          <a:graphicData uri="http://schemas.openxmlformats.org/drawingml/2006/table">
            <a:tbl>
              <a:tblPr firstRow="1" bandRow="1">
                <a:tableStyleId>{21E4AEA4-8DFA-4A89-87EB-49C32662AFE0}</a:tableStyleId>
              </a:tblPr>
              <a:tblGrid>
                <a:gridCol w="1524000">
                  <a:extLst>
                    <a:ext uri="{9D8B030D-6E8A-4147-A177-3AD203B41FA5}">
                      <a16:colId xmlns:a16="http://schemas.microsoft.com/office/drawing/2014/main" val="3953432659"/>
                    </a:ext>
                  </a:extLst>
                </a:gridCol>
                <a:gridCol w="1981200">
                  <a:extLst>
                    <a:ext uri="{9D8B030D-6E8A-4147-A177-3AD203B41FA5}">
                      <a16:colId xmlns:a16="http://schemas.microsoft.com/office/drawing/2014/main" val="2682821995"/>
                    </a:ext>
                  </a:extLst>
                </a:gridCol>
                <a:gridCol w="4724400">
                  <a:extLst>
                    <a:ext uri="{9D8B030D-6E8A-4147-A177-3AD203B41FA5}">
                      <a16:colId xmlns:a16="http://schemas.microsoft.com/office/drawing/2014/main" val="2312409967"/>
                    </a:ext>
                  </a:extLst>
                </a:gridCol>
              </a:tblGrid>
              <a:tr h="603208">
                <a:tc>
                  <a:txBody>
                    <a:bodyPr/>
                    <a:lstStyle/>
                    <a:p>
                      <a:r>
                        <a:rPr lang="en-US" altLang="zh-CN" sz="1400" b="1" kern="1200" dirty="0">
                          <a:solidFill>
                            <a:schemeClr val="lt1"/>
                          </a:solidFill>
                          <a:latin typeface="+mn-lt"/>
                          <a:ea typeface="+mn-ea"/>
                          <a:cs typeface="+mn-cs"/>
                        </a:rPr>
                        <a:t>Links for IMMW MLD</a:t>
                      </a:r>
                      <a:endParaRPr lang="zh-CN" altLang="en-US" sz="1400" b="1" kern="1200" dirty="0">
                        <a:solidFill>
                          <a:schemeClr val="lt1"/>
                        </a:solidFill>
                        <a:latin typeface="+mn-lt"/>
                        <a:ea typeface="+mn-ea"/>
                        <a:cs typeface="+mn-cs"/>
                      </a:endParaRPr>
                    </a:p>
                  </a:txBody>
                  <a:tcPr/>
                </a:tc>
                <a:tc>
                  <a:txBody>
                    <a:bodyPr/>
                    <a:lstStyle/>
                    <a:p>
                      <a:r>
                        <a:rPr lang="en-US" altLang="zh-CN" sz="1400" b="1" kern="1200" dirty="0">
                          <a:solidFill>
                            <a:schemeClr val="lt1"/>
                          </a:solidFill>
                          <a:latin typeface="+mn-lt"/>
                          <a:ea typeface="+mn-ea"/>
                          <a:cs typeface="+mn-cs"/>
                        </a:rPr>
                        <a:t>Advantages</a:t>
                      </a:r>
                      <a:endParaRPr lang="zh-CN" altLang="en-US" sz="1400" b="1" kern="1200" dirty="0">
                        <a:solidFill>
                          <a:schemeClr val="lt1"/>
                        </a:solidFill>
                        <a:latin typeface="+mn-lt"/>
                        <a:ea typeface="+mn-ea"/>
                        <a:cs typeface="+mn-cs"/>
                      </a:endParaRPr>
                    </a:p>
                  </a:txBody>
                  <a:tcPr/>
                </a:tc>
                <a:tc>
                  <a:txBody>
                    <a:bodyPr/>
                    <a:lstStyle/>
                    <a:p>
                      <a:r>
                        <a:rPr lang="en-US" altLang="zh-CN" sz="1400" b="1" kern="1200" dirty="0">
                          <a:solidFill>
                            <a:schemeClr val="lt1"/>
                          </a:solidFill>
                          <a:latin typeface="+mn-lt"/>
                          <a:ea typeface="+mn-ea"/>
                          <a:cs typeface="+mn-cs"/>
                        </a:rPr>
                        <a:t>Disadvantages</a:t>
                      </a:r>
                      <a:endParaRPr lang="zh-CN" altLang="en-US" sz="1400" b="1" kern="1200" dirty="0">
                        <a:solidFill>
                          <a:schemeClr val="lt1"/>
                        </a:solidFill>
                        <a:latin typeface="+mn-lt"/>
                        <a:ea typeface="+mn-ea"/>
                        <a:cs typeface="+mn-cs"/>
                      </a:endParaRPr>
                    </a:p>
                  </a:txBody>
                  <a:tcPr/>
                </a:tc>
                <a:extLst>
                  <a:ext uri="{0D108BD9-81ED-4DB2-BD59-A6C34878D82A}">
                    <a16:rowId xmlns:a16="http://schemas.microsoft.com/office/drawing/2014/main" val="3980559452"/>
                  </a:ext>
                </a:extLst>
              </a:tr>
              <a:tr h="118585">
                <a:tc>
                  <a:txBody>
                    <a:bodyPr/>
                    <a:lstStyle/>
                    <a:p>
                      <a:r>
                        <a:rPr lang="en-US" altLang="zh-CN" sz="1400" b="1" dirty="0"/>
                        <a:t>mmWave Link</a:t>
                      </a:r>
                      <a:endParaRPr lang="zh-CN" altLang="en-US" sz="1400" b="1" dirty="0"/>
                    </a:p>
                  </a:txBody>
                  <a:tcPr/>
                </a:tc>
                <a:tc>
                  <a:txBody>
                    <a:bodyPr/>
                    <a:lstStyle/>
                    <a:p>
                      <a:pPr marL="177800" indent="-177800">
                        <a:buFont typeface="Arial" panose="020B0604020202020204" pitchFamily="34" charset="0"/>
                        <a:buChar char="•"/>
                      </a:pPr>
                      <a:r>
                        <a:rPr lang="en-US" altLang="zh-CN" sz="1400" b="1" kern="1200" dirty="0">
                          <a:solidFill>
                            <a:schemeClr val="dk1"/>
                          </a:solidFill>
                          <a:latin typeface="+mn-lt"/>
                          <a:ea typeface="+mn-ea"/>
                          <a:cs typeface="+mn-cs"/>
                        </a:rPr>
                        <a:t>ultra-high speed and low latency due to wide bandwidth;</a:t>
                      </a:r>
                    </a:p>
                    <a:p>
                      <a:pPr marL="177800" indent="-177800">
                        <a:buFont typeface="Arial" panose="020B0604020202020204" pitchFamily="34" charset="0"/>
                        <a:buChar char="•"/>
                      </a:pPr>
                      <a:r>
                        <a:rPr lang="en-US" altLang="zh-CN" sz="1400" b="1" kern="1200" dirty="0">
                          <a:solidFill>
                            <a:schemeClr val="dk1"/>
                          </a:solidFill>
                          <a:latin typeface="+mn-lt"/>
                          <a:ea typeface="+mn-ea"/>
                          <a:cs typeface="+mn-cs"/>
                        </a:rPr>
                        <a:t>lower congestion level and conflict probability</a:t>
                      </a:r>
                    </a:p>
                    <a:p>
                      <a:endParaRPr lang="zh-CN" altLang="en-US" sz="1400" b="1" kern="1200" dirty="0">
                        <a:solidFill>
                          <a:schemeClr val="dk1"/>
                        </a:solidFill>
                        <a:latin typeface="+mn-lt"/>
                        <a:ea typeface="+mn-ea"/>
                        <a:cs typeface="+mn-cs"/>
                      </a:endParaRPr>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limited range</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poor signal penetration through obstacles like walls and trees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line-of-sight requirement: signals can be blocked even by small obstacles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susceptibility to atmospheric conditions like rain and moisture</a:t>
                      </a:r>
                    </a:p>
                    <a:p>
                      <a:endParaRPr lang="zh-CN" altLang="en-US" sz="1400" b="1" kern="1200" dirty="0">
                        <a:solidFill>
                          <a:schemeClr val="dk1"/>
                        </a:solidFill>
                        <a:latin typeface="+mn-lt"/>
                        <a:ea typeface="+mn-ea"/>
                        <a:cs typeface="+mn-cs"/>
                      </a:endParaRPr>
                    </a:p>
                  </a:txBody>
                  <a:tcPr/>
                </a:tc>
                <a:extLst>
                  <a:ext uri="{0D108BD9-81ED-4DB2-BD59-A6C34878D82A}">
                    <a16:rowId xmlns:a16="http://schemas.microsoft.com/office/drawing/2014/main" val="3559994878"/>
                  </a:ext>
                </a:extLst>
              </a:tr>
              <a:tr h="709069">
                <a:tc>
                  <a:txBody>
                    <a:bodyPr/>
                    <a:lstStyle/>
                    <a:p>
                      <a:r>
                        <a:rPr lang="en-US" altLang="zh-CN" sz="1400" b="1" dirty="0"/>
                        <a:t>Sub-7GHz Link</a:t>
                      </a:r>
                      <a:endParaRPr lang="zh-CN" altLang="en-US" sz="1400" b="1" dirty="0"/>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longer range</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 better penetration of obstacles</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 lower attenuation</a:t>
                      </a:r>
                      <a:endParaRPr lang="zh-CN" altLang="en-US" sz="1400" b="1" kern="1200" dirty="0">
                        <a:solidFill>
                          <a:schemeClr val="dk1"/>
                        </a:solidFill>
                        <a:latin typeface="+mn-lt"/>
                        <a:ea typeface="+mn-ea"/>
                        <a:cs typeface="+mn-cs"/>
                      </a:endParaRPr>
                    </a:p>
                  </a:txBody>
                  <a:tcPr/>
                </a:tc>
                <a:tc>
                  <a:txBody>
                    <a:bodyPr/>
                    <a:lstStyle/>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lower bandwidth, leading to slower data rates due to the finite spectrum available </a:t>
                      </a:r>
                    </a:p>
                    <a:p>
                      <a:pPr marL="177800" indent="-177800" algn="l" defTabSz="914400" rtl="0" eaLnBrk="1" latinLnBrk="0" hangingPunct="1">
                        <a:buFont typeface="Arial" panose="020B0604020202020204" pitchFamily="34" charset="0"/>
                        <a:buChar char="•"/>
                      </a:pPr>
                      <a:r>
                        <a:rPr lang="en-US" altLang="zh-CN" sz="1400" b="1" kern="1200" dirty="0">
                          <a:solidFill>
                            <a:schemeClr val="dk1"/>
                          </a:solidFill>
                          <a:latin typeface="+mn-lt"/>
                          <a:ea typeface="+mn-ea"/>
                          <a:cs typeface="+mn-cs"/>
                        </a:rPr>
                        <a:t>high conflict probability and congestion especially in dense environment that results in significant interference and poor efficiency due to the increasing number of devices competing for it.</a:t>
                      </a:r>
                      <a:endParaRPr lang="zh-CN" altLang="en-US" sz="1400" b="1" kern="1200" dirty="0">
                        <a:solidFill>
                          <a:schemeClr val="dk1"/>
                        </a:solidFill>
                        <a:latin typeface="+mn-lt"/>
                        <a:ea typeface="+mn-ea"/>
                        <a:cs typeface="+mn-cs"/>
                      </a:endParaRPr>
                    </a:p>
                  </a:txBody>
                  <a:tcPr/>
                </a:tc>
                <a:extLst>
                  <a:ext uri="{0D108BD9-81ED-4DB2-BD59-A6C34878D82A}">
                    <a16:rowId xmlns:a16="http://schemas.microsoft.com/office/drawing/2014/main" val="2718199503"/>
                  </a:ext>
                </a:extLst>
              </a:tr>
            </a:tbl>
          </a:graphicData>
        </a:graphic>
      </p:graphicFrame>
    </p:spTree>
    <p:extLst>
      <p:ext uri="{BB962C8B-B14F-4D97-AF65-F5344CB8AC3E}">
        <p14:creationId xmlns:p14="http://schemas.microsoft.com/office/powerpoint/2010/main" val="2250116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494E73-1D21-4CFD-920C-38214179E468}"/>
              </a:ext>
            </a:extLst>
          </p:cNvPr>
          <p:cNvSpPr>
            <a:spLocks noGrp="1"/>
          </p:cNvSpPr>
          <p:nvPr>
            <p:ph type="title"/>
          </p:nvPr>
        </p:nvSpPr>
        <p:spPr/>
        <p:txBody>
          <a:bodyPr/>
          <a:lstStyle/>
          <a:p>
            <a:r>
              <a:rPr lang="en-US" altLang="zh-CN" dirty="0"/>
              <a:t>Requirements for mmWave Link Management (1)</a:t>
            </a:r>
            <a:endParaRPr lang="zh-CN" altLang="en-US" dirty="0"/>
          </a:p>
        </p:txBody>
      </p:sp>
      <p:sp>
        <p:nvSpPr>
          <p:cNvPr id="3" name="内容占位符 2">
            <a:extLst>
              <a:ext uri="{FF2B5EF4-FFF2-40B4-BE49-F238E27FC236}">
                <a16:creationId xmlns:a16="http://schemas.microsoft.com/office/drawing/2014/main" id="{B0A68F98-3751-42D8-A560-A11BBED698B2}"/>
              </a:ext>
            </a:extLst>
          </p:cNvPr>
          <p:cNvSpPr>
            <a:spLocks noGrp="1"/>
          </p:cNvSpPr>
          <p:nvPr>
            <p:ph idx="1"/>
          </p:nvPr>
        </p:nvSpPr>
        <p:spPr>
          <a:xfrm>
            <a:off x="669073" y="1905000"/>
            <a:ext cx="8246327" cy="4114800"/>
          </a:xfrm>
        </p:spPr>
        <p:txBody>
          <a:bodyPr/>
          <a:lstStyle/>
          <a:p>
            <a:pPr algn="just">
              <a:spcAft>
                <a:spcPts val="600"/>
              </a:spcAft>
              <a:buFont typeface="Wingdings" panose="05000000000000000000" pitchFamily="2" charset="2"/>
              <a:buChar char="p"/>
              <a:tabLst>
                <a:tab pos="360363" algn="l"/>
              </a:tabLst>
            </a:pPr>
            <a:r>
              <a:rPr lang="en-US" altLang="zh-CN" sz="1600" dirty="0"/>
              <a:t>The objective of the </a:t>
            </a:r>
            <a:r>
              <a:rPr lang="en-US" altLang="zh-CN" sz="1600" dirty="0" err="1"/>
              <a:t>mmWave</a:t>
            </a:r>
            <a:r>
              <a:rPr lang="en-US" altLang="zh-CN" sz="1600" dirty="0"/>
              <a:t> link management is to make the IMMW devices perform  reliable high-rate communication to support low-latency applications, reduced overhead for managements, lower power consumption, flexible link management to be adaptive to different kinds of environments or scenarios.</a:t>
            </a:r>
          </a:p>
          <a:p>
            <a:pPr marL="0" indent="0" algn="just" defTabSz="914400" latinLnBrk="0">
              <a:spcAft>
                <a:spcPts val="600"/>
              </a:spcAft>
              <a:buNone/>
              <a:tabLst>
                <a:tab pos="360363" algn="l"/>
              </a:tabLst>
            </a:pPr>
            <a:r>
              <a:rPr lang="en-US" altLang="zh-CN" sz="1600" dirty="0">
                <a:solidFill>
                  <a:schemeClr val="accent2">
                    <a:lumMod val="75000"/>
                  </a:schemeClr>
                </a:solidFill>
              </a:rPr>
              <a:t>Case-1 the sub-7GHz link needs to be responsible for the management of mmWave link and the delivery of the management frames on the </a:t>
            </a:r>
            <a:r>
              <a:rPr lang="en-US" altLang="zh-CN" sz="1600" dirty="0" err="1">
                <a:solidFill>
                  <a:schemeClr val="accent2">
                    <a:lumMod val="75000"/>
                  </a:schemeClr>
                </a:solidFill>
              </a:rPr>
              <a:t>mmWave</a:t>
            </a:r>
            <a:r>
              <a:rPr lang="en-US" altLang="zh-CN" sz="1600" dirty="0">
                <a:solidFill>
                  <a:schemeClr val="accent2">
                    <a:lumMod val="75000"/>
                  </a:schemeClr>
                </a:solidFill>
              </a:rPr>
              <a:t> link needs to be limited or disallowed in some cases where:</a:t>
            </a:r>
          </a:p>
          <a:p>
            <a:pPr algn="just" defTabSz="914400" latinLnBrk="0">
              <a:spcAft>
                <a:spcPts val="600"/>
              </a:spcAft>
              <a:buFont typeface="Wingdings" panose="05000000000000000000" pitchFamily="2" charset="2"/>
              <a:buChar char="Ø"/>
              <a:tabLst>
                <a:tab pos="360363" algn="l"/>
              </a:tabLst>
            </a:pPr>
            <a:r>
              <a:rPr lang="en-US" altLang="zh-CN" sz="1600" dirty="0"/>
              <a:t>The mmWave link performs high power consumption or low efficiency for communication, e.g. the usage of high-band to transmit low-volume management frame</a:t>
            </a:r>
          </a:p>
          <a:p>
            <a:pPr algn="just">
              <a:spcAft>
                <a:spcPts val="600"/>
              </a:spcAft>
              <a:buFont typeface="Wingdings" panose="05000000000000000000" pitchFamily="2" charset="2"/>
              <a:buChar char="Ø"/>
              <a:tabLst>
                <a:tab pos="360363" algn="l"/>
              </a:tabLst>
            </a:pPr>
            <a:r>
              <a:rPr lang="en-US" altLang="zh-CN" sz="1600" dirty="0"/>
              <a:t>the communication on the mmWave link is unreliable due to its limited range and poor signal penetration through obstacles</a:t>
            </a:r>
          </a:p>
          <a:p>
            <a:pPr algn="just">
              <a:spcAft>
                <a:spcPts val="600"/>
              </a:spcAft>
              <a:buFont typeface="Arial" panose="020B0604020202020204" pitchFamily="34" charset="0"/>
              <a:buChar char="•"/>
              <a:tabLst>
                <a:tab pos="360363" algn="l"/>
              </a:tabLst>
            </a:pPr>
            <a:endParaRPr lang="zh-CN" altLang="en-US" sz="1400" dirty="0"/>
          </a:p>
        </p:txBody>
      </p:sp>
      <p:sp>
        <p:nvSpPr>
          <p:cNvPr id="4" name="页脚占位符 3">
            <a:extLst>
              <a:ext uri="{FF2B5EF4-FFF2-40B4-BE49-F238E27FC236}">
                <a16:creationId xmlns:a16="http://schemas.microsoft.com/office/drawing/2014/main" id="{C1817392-28F5-4FF7-8206-254C7C308874}"/>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FAFBDE44-8694-4B30-8088-F14734C14C24}"/>
              </a:ext>
            </a:extLst>
          </p:cNvPr>
          <p:cNvSpPr>
            <a:spLocks noGrp="1"/>
          </p:cNvSpPr>
          <p:nvPr>
            <p:ph type="sldNum" sz="quarter" idx="12"/>
          </p:nvPr>
        </p:nvSpPr>
        <p:spPr/>
        <p:txBody>
          <a:bodyPr/>
          <a:lstStyle/>
          <a:p>
            <a:r>
              <a:rPr lang="en-US" altLang="en-US"/>
              <a:t>Slide </a:t>
            </a:r>
            <a:fld id="{0FF88134-36A3-492E-B6B5-2F4703E76746}" type="slidenum">
              <a:rPr lang="en-US" altLang="en-US" smtClean="0"/>
              <a:t>4</a:t>
            </a:fld>
            <a:endParaRPr lang="en-US" altLang="en-US"/>
          </a:p>
        </p:txBody>
      </p:sp>
    </p:spTree>
    <p:extLst>
      <p:ext uri="{BB962C8B-B14F-4D97-AF65-F5344CB8AC3E}">
        <p14:creationId xmlns:p14="http://schemas.microsoft.com/office/powerpoint/2010/main" val="22857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494E73-1D21-4CFD-920C-38214179E468}"/>
              </a:ext>
            </a:extLst>
          </p:cNvPr>
          <p:cNvSpPr>
            <a:spLocks noGrp="1"/>
          </p:cNvSpPr>
          <p:nvPr>
            <p:ph type="title"/>
          </p:nvPr>
        </p:nvSpPr>
        <p:spPr/>
        <p:txBody>
          <a:bodyPr/>
          <a:lstStyle/>
          <a:p>
            <a:r>
              <a:rPr lang="en-US" altLang="zh-CN" dirty="0"/>
              <a:t>Requirements for mmWave Link Management (2)</a:t>
            </a:r>
            <a:endParaRPr lang="zh-CN" altLang="en-US" dirty="0"/>
          </a:p>
        </p:txBody>
      </p:sp>
      <p:sp>
        <p:nvSpPr>
          <p:cNvPr id="3" name="内容占位符 2">
            <a:extLst>
              <a:ext uri="{FF2B5EF4-FFF2-40B4-BE49-F238E27FC236}">
                <a16:creationId xmlns:a16="http://schemas.microsoft.com/office/drawing/2014/main" id="{B0A68F98-3751-42D8-A560-A11BBED698B2}"/>
              </a:ext>
            </a:extLst>
          </p:cNvPr>
          <p:cNvSpPr>
            <a:spLocks noGrp="1"/>
          </p:cNvSpPr>
          <p:nvPr>
            <p:ph idx="1"/>
          </p:nvPr>
        </p:nvSpPr>
        <p:spPr>
          <a:xfrm>
            <a:off x="669073" y="1905000"/>
            <a:ext cx="8170127" cy="4114800"/>
          </a:xfrm>
        </p:spPr>
        <p:txBody>
          <a:bodyPr/>
          <a:lstStyle/>
          <a:p>
            <a:pPr algn="just">
              <a:spcAft>
                <a:spcPts val="600"/>
              </a:spcAft>
              <a:buFont typeface="Wingdings" panose="05000000000000000000" pitchFamily="2" charset="2"/>
              <a:buChar char="p"/>
              <a:tabLst>
                <a:tab pos="360363" algn="l"/>
              </a:tabLst>
            </a:pPr>
            <a:r>
              <a:rPr lang="en-US" altLang="zh-CN" sz="1600" dirty="0"/>
              <a:t>The objective of the mmWave link management is to make the IMMW devices perform  reliable high-rate communication to support low-latency applications, reduced overhead for managements, lower power consumption, flexible link management to be adaptive to different kinds of environments or scenarios.</a:t>
            </a:r>
          </a:p>
          <a:p>
            <a:pPr marL="0" indent="0" algn="just">
              <a:spcAft>
                <a:spcPts val="600"/>
              </a:spcAft>
              <a:buNone/>
              <a:tabLst>
                <a:tab pos="360363" algn="l"/>
              </a:tabLst>
            </a:pPr>
            <a:r>
              <a:rPr lang="en-US" altLang="zh-CN" sz="1600" dirty="0">
                <a:solidFill>
                  <a:schemeClr val="accent2">
                    <a:lumMod val="75000"/>
                  </a:schemeClr>
                </a:solidFill>
              </a:rPr>
              <a:t>Case-2. the mmWave link is capable of managing of its own link, the delivery of the management frames on the link can be allowed in some cases where</a:t>
            </a:r>
          </a:p>
          <a:p>
            <a:pPr algn="just">
              <a:spcAft>
                <a:spcPts val="600"/>
              </a:spcAft>
              <a:buFont typeface="Arial" panose="020B0604020202020204" pitchFamily="34" charset="0"/>
              <a:buChar char="•"/>
              <a:tabLst>
                <a:tab pos="360363" algn="l"/>
              </a:tabLst>
            </a:pPr>
            <a:r>
              <a:rPr lang="en-US" altLang="zh-CN" sz="1600" dirty="0"/>
              <a:t>mmWave link has better communication quality and reliable communication on its link is possible.</a:t>
            </a:r>
          </a:p>
          <a:p>
            <a:pPr algn="just">
              <a:spcAft>
                <a:spcPts val="600"/>
              </a:spcAft>
              <a:buFont typeface="Arial" panose="020B0604020202020204" pitchFamily="34" charset="0"/>
              <a:buChar char="•"/>
              <a:tabLst>
                <a:tab pos="360363" algn="l"/>
              </a:tabLst>
            </a:pPr>
            <a:r>
              <a:rPr lang="en-US" altLang="zh-CN" sz="1600" dirty="0"/>
              <a:t>The congestion and high conflicts happen on the sub-7GHz link.</a:t>
            </a:r>
          </a:p>
          <a:p>
            <a:pPr algn="just">
              <a:spcAft>
                <a:spcPts val="600"/>
              </a:spcAft>
              <a:buFont typeface="Arial" panose="020B0604020202020204" pitchFamily="34" charset="0"/>
              <a:buChar char="•"/>
              <a:tabLst>
                <a:tab pos="360363" algn="l"/>
              </a:tabLst>
            </a:pPr>
            <a:r>
              <a:rPr lang="en-US" altLang="zh-CN" sz="1600" dirty="0"/>
              <a:t>The communication on the sub-7GHz link is over-loaded and occupies too much overhead.</a:t>
            </a:r>
          </a:p>
          <a:p>
            <a:pPr algn="just">
              <a:spcAft>
                <a:spcPts val="600"/>
              </a:spcAft>
              <a:buFont typeface="Arial" panose="020B0604020202020204" pitchFamily="34" charset="0"/>
              <a:buChar char="•"/>
              <a:tabLst>
                <a:tab pos="360363" algn="l"/>
              </a:tabLst>
            </a:pPr>
            <a:endParaRPr lang="zh-CN" altLang="en-US" sz="1400" dirty="0"/>
          </a:p>
        </p:txBody>
      </p:sp>
      <p:sp>
        <p:nvSpPr>
          <p:cNvPr id="4" name="页脚占位符 3">
            <a:extLst>
              <a:ext uri="{FF2B5EF4-FFF2-40B4-BE49-F238E27FC236}">
                <a16:creationId xmlns:a16="http://schemas.microsoft.com/office/drawing/2014/main" id="{C1817392-28F5-4FF7-8206-254C7C308874}"/>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FAFBDE44-8694-4B30-8088-F14734C14C24}"/>
              </a:ext>
            </a:extLst>
          </p:cNvPr>
          <p:cNvSpPr>
            <a:spLocks noGrp="1"/>
          </p:cNvSpPr>
          <p:nvPr>
            <p:ph type="sldNum" sz="quarter" idx="12"/>
          </p:nvPr>
        </p:nvSpPr>
        <p:spPr/>
        <p:txBody>
          <a:bodyPr/>
          <a:lstStyle/>
          <a:p>
            <a:r>
              <a:rPr lang="en-US" altLang="en-US"/>
              <a:t>Slide </a:t>
            </a:r>
            <a:fld id="{0FF88134-36A3-492E-B6B5-2F4703E76746}" type="slidenum">
              <a:rPr lang="en-US" altLang="en-US" smtClean="0"/>
              <a:t>5</a:t>
            </a:fld>
            <a:endParaRPr lang="en-US" altLang="en-US"/>
          </a:p>
        </p:txBody>
      </p:sp>
    </p:spTree>
    <p:extLst>
      <p:ext uri="{BB962C8B-B14F-4D97-AF65-F5344CB8AC3E}">
        <p14:creationId xmlns:p14="http://schemas.microsoft.com/office/powerpoint/2010/main" val="2273992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9F28BD-53E7-47CF-845D-92587504271B}"/>
              </a:ext>
            </a:extLst>
          </p:cNvPr>
          <p:cNvSpPr>
            <a:spLocks noGrp="1"/>
          </p:cNvSpPr>
          <p:nvPr>
            <p:ph type="title"/>
          </p:nvPr>
        </p:nvSpPr>
        <p:spPr/>
        <p:txBody>
          <a:bodyPr/>
          <a:lstStyle/>
          <a:p>
            <a:r>
              <a:rPr lang="en-US" altLang="zh-CN" dirty="0"/>
              <a:t>Proposals - </a:t>
            </a:r>
            <a:r>
              <a:rPr lang="en-US" altLang="zh-CN" sz="3200" dirty="0"/>
              <a:t>the modes of operation for the mmWave link (1) </a:t>
            </a:r>
            <a:endParaRPr lang="zh-CN" altLang="en-US" dirty="0"/>
          </a:p>
        </p:txBody>
      </p:sp>
      <p:sp>
        <p:nvSpPr>
          <p:cNvPr id="3" name="内容占位符 2">
            <a:extLst>
              <a:ext uri="{FF2B5EF4-FFF2-40B4-BE49-F238E27FC236}">
                <a16:creationId xmlns:a16="http://schemas.microsoft.com/office/drawing/2014/main" id="{8CE97376-57A9-4E87-8245-80EA34B07E4C}"/>
              </a:ext>
            </a:extLst>
          </p:cNvPr>
          <p:cNvSpPr>
            <a:spLocks noGrp="1"/>
          </p:cNvSpPr>
          <p:nvPr>
            <p:ph idx="1"/>
          </p:nvPr>
        </p:nvSpPr>
        <p:spPr/>
        <p:txBody>
          <a:bodyPr/>
          <a:lstStyle/>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p"/>
              <a:tabLst/>
              <a:defRPr/>
            </a:pPr>
            <a:r>
              <a:rPr lang="en-US" altLang="zh-CN" sz="1600" kern="800" dirty="0">
                <a:solidFill>
                  <a:srgbClr val="000000"/>
                </a:solidFill>
                <a:latin typeface="Times New Roman" panose="02020603050405020304" pitchFamily="18" charset="0"/>
                <a:ea typeface="宋体" panose="02010600030101010101" pitchFamily="2" charset="-122"/>
              </a:rPr>
              <a:t>According to the requirements for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management, one mode of operation for 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to be considered is </a:t>
            </a:r>
            <a:r>
              <a:rPr lang="en-US" altLang="zh-CN" sz="1600" kern="800" dirty="0">
                <a:solidFill>
                  <a:schemeClr val="accent2">
                    <a:lumMod val="75000"/>
                  </a:schemeClr>
                </a:solidFill>
                <a:latin typeface="Times New Roman" panose="02020603050405020304" pitchFamily="18" charset="0"/>
                <a:ea typeface="宋体" panose="02010600030101010101" pitchFamily="2" charset="-122"/>
              </a:rPr>
              <a:t>an </a:t>
            </a:r>
            <a:r>
              <a:rPr lang="en-US" altLang="zh-CN" sz="1600" kern="800" dirty="0">
                <a:solidFill>
                  <a:srgbClr val="FF0000"/>
                </a:solidFill>
                <a:latin typeface="Times New Roman" panose="02020603050405020304" pitchFamily="18" charset="0"/>
                <a:ea typeface="宋体" panose="02010600030101010101" pitchFamily="2" charset="-122"/>
              </a:rPr>
              <a:t>MLO-based controlled operation mode </a:t>
            </a:r>
            <a:r>
              <a:rPr lang="en-US" altLang="zh-CN" sz="1600" kern="800" dirty="0">
                <a:solidFill>
                  <a:srgbClr val="000000"/>
                </a:solidFill>
                <a:latin typeface="Times New Roman" panose="02020603050405020304" pitchFamily="18" charset="0"/>
                <a:ea typeface="宋体" panose="02010600030101010101" pitchFamily="2" charset="-122"/>
              </a:rPr>
              <a:t>in which data transmission on the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is managed and controlled by the sub-7GHz link</a:t>
            </a:r>
          </a:p>
          <a:p>
            <a:pPr marR="0" lvl="0" algn="l" defTabSz="914400" rtl="0" eaLnBrk="0" fontAlgn="base" latinLnBrk="0" hangingPunct="0">
              <a:lnSpc>
                <a:spcPct val="100000"/>
              </a:lnSpc>
              <a:spcBef>
                <a:spcPct val="20000"/>
              </a:spcBef>
              <a:spcAft>
                <a:spcPts val="600"/>
              </a:spcAft>
              <a:buClrTx/>
              <a:buSzTx/>
              <a:buFont typeface="Wingdings" panose="05000000000000000000" pitchFamily="2" charset="2"/>
              <a:buChar char="l"/>
              <a:tabLst/>
              <a:defRPr/>
            </a:pPr>
            <a:r>
              <a:rPr lang="en-US" altLang="zh-CN" sz="1600" dirty="0">
                <a:solidFill>
                  <a:schemeClr val="accent2">
                    <a:lumMod val="75000"/>
                  </a:schemeClr>
                </a:solidFill>
              </a:rPr>
              <a:t>In the MLO-based controlled operation mode for the </a:t>
            </a:r>
            <a:r>
              <a:rPr lang="en-US" altLang="zh-CN" sz="1600" dirty="0" err="1">
                <a:solidFill>
                  <a:schemeClr val="accent2">
                    <a:lumMod val="75000"/>
                  </a:schemeClr>
                </a:solidFill>
              </a:rPr>
              <a:t>mmWave</a:t>
            </a:r>
            <a:r>
              <a:rPr lang="en-US" altLang="zh-CN" sz="1600" dirty="0">
                <a:solidFill>
                  <a:schemeClr val="accent2">
                    <a:lumMod val="75000"/>
                  </a:schemeClr>
                </a:solidFill>
              </a:rPr>
              <a:t> link, the sub-7GHz link is responsible for the management of mmWave link and the delivery of the management frames on the </a:t>
            </a:r>
            <a:r>
              <a:rPr lang="en-US" altLang="zh-CN" sz="1600" dirty="0" err="1">
                <a:solidFill>
                  <a:schemeClr val="accent2">
                    <a:lumMod val="75000"/>
                  </a:schemeClr>
                </a:solidFill>
              </a:rPr>
              <a:t>mmWave</a:t>
            </a:r>
            <a:r>
              <a:rPr lang="en-US" altLang="zh-CN" sz="1600" dirty="0">
                <a:solidFill>
                  <a:schemeClr val="accent2">
                    <a:lumMod val="75000"/>
                  </a:schemeClr>
                </a:solidFill>
              </a:rPr>
              <a:t> link needs to be limited or disallowed, e.g., o</a:t>
            </a:r>
            <a:r>
              <a:rPr kumimoji="0" lang="en-US" altLang="zh-CN" sz="1600" b="1" i="0" u="none" strike="noStrike" kern="0" cap="none" spc="0" normalizeH="0" baseline="0" noProof="0" dirty="0">
                <a:ln>
                  <a:noFill/>
                </a:ln>
                <a:solidFill>
                  <a:schemeClr val="accent2">
                    <a:lumMod val="75000"/>
                  </a:schemeClr>
                </a:solidFill>
                <a:effectLst/>
                <a:uLnTx/>
                <a:uFillTx/>
                <a:latin typeface="Times New Roman" panose="02020603050405020304" pitchFamily="18" charset="0"/>
                <a:ea typeface="Times New Roman" panose="02020603050405020304" pitchFamily="18" charset="0"/>
              </a:rPr>
              <a:t>ne or more of the following management frames can be considered to be not transmitted on the </a:t>
            </a:r>
            <a:r>
              <a:rPr kumimoji="0" lang="en-US" altLang="zh-CN" sz="1600" b="1" i="0" u="none" strike="noStrike" kern="0" cap="none" spc="0" normalizeH="0" baseline="0" noProof="0" dirty="0" err="1">
                <a:ln>
                  <a:noFill/>
                </a:ln>
                <a:solidFill>
                  <a:schemeClr val="accent2">
                    <a:lumMod val="75000"/>
                  </a:schemeClr>
                </a:solidFill>
                <a:effectLst/>
                <a:uLnTx/>
                <a:uFillTx/>
                <a:latin typeface="Times New Roman" panose="02020603050405020304" pitchFamily="18" charset="0"/>
                <a:ea typeface="Times New Roman" panose="02020603050405020304" pitchFamily="18" charset="0"/>
              </a:rPr>
              <a:t>mmWave</a:t>
            </a:r>
            <a:r>
              <a:rPr kumimoji="0" lang="en-US" altLang="zh-CN" sz="1600" b="1" i="0" u="none" strike="noStrike" kern="0" cap="none" spc="0" normalizeH="0" baseline="0" noProof="0" dirty="0">
                <a:ln>
                  <a:noFill/>
                </a:ln>
                <a:solidFill>
                  <a:schemeClr val="accent2">
                    <a:lumMod val="75000"/>
                  </a:schemeClr>
                </a:solidFill>
                <a:effectLst/>
                <a:uLnTx/>
                <a:uFillTx/>
                <a:latin typeface="Times New Roman" panose="02020603050405020304" pitchFamily="18" charset="0"/>
                <a:ea typeface="Times New Roman" panose="02020603050405020304" pitchFamily="18" charset="0"/>
              </a:rPr>
              <a:t> link.</a:t>
            </a:r>
            <a:endParaRPr kumimoji="0" lang="en-US" altLang="zh-CN" sz="1600" b="1" i="0" u="none" strike="noStrike" kern="800" cap="none" spc="0" normalizeH="0" baseline="0" noProof="0" dirty="0">
              <a:ln>
                <a:noFill/>
              </a:ln>
              <a:solidFill>
                <a:schemeClr val="accent2">
                  <a:lumMod val="75000"/>
                </a:schemeClr>
              </a:solidFill>
              <a:effectLst/>
              <a:uLnTx/>
              <a:uFillTx/>
              <a:latin typeface="Times New Roman" panose="02020603050405020304" pitchFamily="18" charset="0"/>
              <a:ea typeface="宋体" panose="02010600030101010101" pitchFamily="2" charset="-122"/>
            </a:endParaRPr>
          </a:p>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Ø"/>
              <a:tabLst/>
              <a:defRPr/>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Beacon frame, Probe Request/Response frames, an individually addressed Class 3 management frame, an individually addressed </a:t>
            </a:r>
            <a:r>
              <a:rPr lang="en-US" altLang="zh-CN" sz="1600" kern="800" dirty="0">
                <a:solidFill>
                  <a:srgbClr val="000000"/>
                </a:solidFill>
                <a:latin typeface="Times New Roman" panose="02020603050405020304" pitchFamily="18" charset="0"/>
                <a:ea typeface="等线" panose="02010600030101010101" pitchFamily="2" charset="-122"/>
              </a:rPr>
              <a:t>d</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等线" panose="02010600030101010101" pitchFamily="2" charset="-122"/>
              </a:rPr>
              <a:t>eauthentication</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 frame, an individually addressed Disassociation frame</a:t>
            </a: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endParaRPr lang="zh-CN" altLang="en-US" dirty="0"/>
          </a:p>
        </p:txBody>
      </p:sp>
      <p:sp>
        <p:nvSpPr>
          <p:cNvPr id="4" name="页脚占位符 3">
            <a:extLst>
              <a:ext uri="{FF2B5EF4-FFF2-40B4-BE49-F238E27FC236}">
                <a16:creationId xmlns:a16="http://schemas.microsoft.com/office/drawing/2014/main" id="{80167CCB-4340-43BF-80D3-608EA6DA3AE1}"/>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480C0567-BE7C-44F8-86A8-9E522837E876}"/>
              </a:ext>
            </a:extLst>
          </p:cNvPr>
          <p:cNvSpPr>
            <a:spLocks noGrp="1"/>
          </p:cNvSpPr>
          <p:nvPr>
            <p:ph type="sldNum" sz="quarter" idx="12"/>
          </p:nvPr>
        </p:nvSpPr>
        <p:spPr/>
        <p:txBody>
          <a:bodyPr/>
          <a:lstStyle/>
          <a:p>
            <a:r>
              <a:rPr lang="en-US" altLang="en-US"/>
              <a:t>Slide </a:t>
            </a:r>
            <a:fld id="{0FF88134-36A3-492E-B6B5-2F4703E76746}" type="slidenum">
              <a:rPr lang="en-US" altLang="en-US" smtClean="0"/>
              <a:t>6</a:t>
            </a:fld>
            <a:endParaRPr lang="en-US" altLang="en-US"/>
          </a:p>
        </p:txBody>
      </p:sp>
    </p:spTree>
    <p:extLst>
      <p:ext uri="{BB962C8B-B14F-4D97-AF65-F5344CB8AC3E}">
        <p14:creationId xmlns:p14="http://schemas.microsoft.com/office/powerpoint/2010/main" val="129584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9F28BD-53E7-47CF-845D-92587504271B}"/>
              </a:ext>
            </a:extLst>
          </p:cNvPr>
          <p:cNvSpPr>
            <a:spLocks noGrp="1"/>
          </p:cNvSpPr>
          <p:nvPr>
            <p:ph type="title"/>
          </p:nvPr>
        </p:nvSpPr>
        <p:spPr/>
        <p:txBody>
          <a:bodyPr/>
          <a:lstStyle/>
          <a:p>
            <a:r>
              <a:rPr lang="en-US" altLang="zh-CN" dirty="0"/>
              <a:t>Proposals - </a:t>
            </a:r>
            <a:r>
              <a:rPr lang="en-US" altLang="zh-CN" sz="3200" dirty="0"/>
              <a:t>the modes of operation for the mmWave link (2) </a:t>
            </a:r>
            <a:endParaRPr lang="zh-CN" altLang="en-US" dirty="0"/>
          </a:p>
        </p:txBody>
      </p:sp>
      <p:sp>
        <p:nvSpPr>
          <p:cNvPr id="3" name="内容占位符 2">
            <a:extLst>
              <a:ext uri="{FF2B5EF4-FFF2-40B4-BE49-F238E27FC236}">
                <a16:creationId xmlns:a16="http://schemas.microsoft.com/office/drawing/2014/main" id="{8CE97376-57A9-4E87-8245-80EA34B07E4C}"/>
              </a:ext>
            </a:extLst>
          </p:cNvPr>
          <p:cNvSpPr>
            <a:spLocks noGrp="1"/>
          </p:cNvSpPr>
          <p:nvPr>
            <p:ph idx="1"/>
          </p:nvPr>
        </p:nvSpPr>
        <p:spPr>
          <a:xfrm>
            <a:off x="685800" y="1981200"/>
            <a:ext cx="8077200" cy="4114800"/>
          </a:xfrm>
        </p:spPr>
        <p:txBody>
          <a:bodyPr/>
          <a:lstStyle/>
          <a:p>
            <a:pPr>
              <a:spcAft>
                <a:spcPts val="600"/>
              </a:spcAft>
              <a:buFont typeface="Wingdings" panose="05000000000000000000" pitchFamily="2" charset="2"/>
              <a:buChar char="p"/>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The other mode of operation for </a:t>
            </a:r>
            <a:r>
              <a:rPr lang="en-US" altLang="zh-CN" sz="1600" kern="800" dirty="0">
                <a:solidFill>
                  <a:srgbClr val="000000"/>
                </a:solidFill>
                <a:latin typeface="Times New Roman" panose="02020603050405020304" pitchFamily="18" charset="0"/>
                <a:ea typeface="宋体" panose="02010600030101010101" pitchFamily="2" charset="-122"/>
              </a:rPr>
              <a:t>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to be considered is an </a:t>
            </a:r>
            <a:r>
              <a:rPr lang="en-US" altLang="zh-CN" sz="1600" dirty="0">
                <a:solidFill>
                  <a:srgbClr val="FF0000"/>
                </a:solidFill>
                <a:effectLst/>
                <a:latin typeface="Times New Roman" panose="02020603050405020304" pitchFamily="18" charset="0"/>
                <a:ea typeface="Times New Roman" panose="02020603050405020304" pitchFamily="18" charset="0"/>
              </a:rPr>
              <a:t>MLO-based independent operation mode </a:t>
            </a:r>
            <a:r>
              <a:rPr lang="en-US" altLang="zh-CN" sz="1600" dirty="0">
                <a:effectLst/>
                <a:latin typeface="Times New Roman" panose="02020603050405020304" pitchFamily="18" charset="0"/>
                <a:ea typeface="Times New Roman" panose="02020603050405020304" pitchFamily="18" charset="0"/>
              </a:rPr>
              <a:t>in which data transmission on the mmWave link is managed and controlled by its own link. </a:t>
            </a:r>
          </a:p>
          <a:p>
            <a:pPr>
              <a:spcAft>
                <a:spcPts val="600"/>
              </a:spcAft>
              <a:buFont typeface="Wingdings" panose="05000000000000000000" pitchFamily="2" charset="2"/>
              <a:buChar char="l"/>
              <a:defRPr/>
            </a:pPr>
            <a:r>
              <a:rPr lang="en-US" altLang="zh-CN" sz="1600" dirty="0">
                <a:solidFill>
                  <a:schemeClr val="accent2">
                    <a:lumMod val="75000"/>
                  </a:schemeClr>
                </a:solidFill>
              </a:rPr>
              <a:t>In the MLO-based independent operation mode for the </a:t>
            </a:r>
            <a:r>
              <a:rPr lang="en-US" altLang="zh-CN" sz="1600" dirty="0" err="1">
                <a:solidFill>
                  <a:schemeClr val="accent2">
                    <a:lumMod val="75000"/>
                  </a:schemeClr>
                </a:solidFill>
              </a:rPr>
              <a:t>mmWave</a:t>
            </a:r>
            <a:r>
              <a:rPr lang="en-US" altLang="zh-CN" sz="1600" dirty="0">
                <a:solidFill>
                  <a:schemeClr val="accent2">
                    <a:lumMod val="75000"/>
                  </a:schemeClr>
                </a:solidFill>
              </a:rPr>
              <a:t> link, the mmWave link is capable of managing of its own link, the delivery of some of the management frames on the link needs to be allowed, e.g., one or more of the following management frames can be considered to be transmitted on the </a:t>
            </a:r>
            <a:r>
              <a:rPr lang="en-US" altLang="zh-CN" sz="1600" dirty="0" err="1">
                <a:solidFill>
                  <a:schemeClr val="accent2">
                    <a:lumMod val="75000"/>
                  </a:schemeClr>
                </a:solidFill>
              </a:rPr>
              <a:t>mmwave</a:t>
            </a:r>
            <a:r>
              <a:rPr lang="en-US" altLang="zh-CN" sz="1600" dirty="0">
                <a:solidFill>
                  <a:schemeClr val="accent2">
                    <a:lumMod val="75000"/>
                  </a:schemeClr>
                </a:solidFill>
              </a:rPr>
              <a:t> link.</a:t>
            </a:r>
          </a:p>
          <a:p>
            <a:pPr marL="342900" marR="0" lvl="0" indent="-342900" algn="l" defTabSz="914400" rtl="0" eaLnBrk="0" fontAlgn="base" latinLnBrk="0" hangingPunct="0">
              <a:lnSpc>
                <a:spcPct val="100000"/>
              </a:lnSpc>
              <a:spcBef>
                <a:spcPct val="20000"/>
              </a:spcBef>
              <a:spcAft>
                <a:spcPts val="600"/>
              </a:spcAft>
              <a:buClrTx/>
              <a:buSzTx/>
              <a:buFont typeface="Wingdings" panose="05000000000000000000" pitchFamily="2" charset="2"/>
              <a:buChar char="Ø"/>
              <a:tabLst/>
              <a:defRPr/>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Beacon frame, Probe Request/Response frames, an individually addressed Class 3 Management frame, an individually addressed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等线" panose="02010600030101010101" pitchFamily="2" charset="-122"/>
              </a:rPr>
              <a:t>deauthentication</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rPr>
              <a:t> frame, an individually addressed Disassociation frame</a:t>
            </a: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Ø"/>
              <a:tabLst/>
              <a:defRPr/>
            </a:pPr>
            <a:endParaRPr kumimoji="0" lang="zh-CN"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等线" panose="02010600030101010101" pitchFamily="2" charset="-122"/>
            </a:endParaRPr>
          </a:p>
          <a:p>
            <a:endParaRPr lang="zh-CN" altLang="en-US" dirty="0"/>
          </a:p>
        </p:txBody>
      </p:sp>
      <p:sp>
        <p:nvSpPr>
          <p:cNvPr id="4" name="页脚占位符 3">
            <a:extLst>
              <a:ext uri="{FF2B5EF4-FFF2-40B4-BE49-F238E27FC236}">
                <a16:creationId xmlns:a16="http://schemas.microsoft.com/office/drawing/2014/main" id="{80167CCB-4340-43BF-80D3-608EA6DA3AE1}"/>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480C0567-BE7C-44F8-86A8-9E522837E876}"/>
              </a:ext>
            </a:extLst>
          </p:cNvPr>
          <p:cNvSpPr>
            <a:spLocks noGrp="1"/>
          </p:cNvSpPr>
          <p:nvPr>
            <p:ph type="sldNum" sz="quarter" idx="12"/>
          </p:nvPr>
        </p:nvSpPr>
        <p:spPr/>
        <p:txBody>
          <a:bodyPr/>
          <a:lstStyle/>
          <a:p>
            <a:r>
              <a:rPr lang="en-US" altLang="en-US"/>
              <a:t>Slide </a:t>
            </a:r>
            <a:fld id="{0FF88134-36A3-492E-B6B5-2F4703E76746}" type="slidenum">
              <a:rPr lang="en-US" altLang="en-US" smtClean="0"/>
              <a:t>7</a:t>
            </a:fld>
            <a:endParaRPr lang="en-US" altLang="en-US"/>
          </a:p>
        </p:txBody>
      </p:sp>
    </p:spTree>
    <p:extLst>
      <p:ext uri="{BB962C8B-B14F-4D97-AF65-F5344CB8AC3E}">
        <p14:creationId xmlns:p14="http://schemas.microsoft.com/office/powerpoint/2010/main" val="394197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7E2F5D-BEF2-42B8-B1EB-BD48CABE16A1}"/>
              </a:ext>
            </a:extLst>
          </p:cNvPr>
          <p:cNvSpPr>
            <a:spLocks noGrp="1"/>
          </p:cNvSpPr>
          <p:nvPr>
            <p:ph type="title"/>
          </p:nvPr>
        </p:nvSpPr>
        <p:spPr/>
        <p:txBody>
          <a:bodyPr/>
          <a:lstStyle/>
          <a:p>
            <a:r>
              <a:rPr lang="en-US" altLang="zh-CN" dirty="0"/>
              <a:t>Proposals – dynamic management of </a:t>
            </a:r>
            <a:r>
              <a:rPr lang="en-US" altLang="zh-CN" sz="3200" dirty="0"/>
              <a:t>the modes of operation for the mmWave</a:t>
            </a:r>
            <a:endParaRPr lang="zh-CN" altLang="en-US" dirty="0"/>
          </a:p>
        </p:txBody>
      </p:sp>
      <p:sp>
        <p:nvSpPr>
          <p:cNvPr id="3" name="内容占位符 2">
            <a:extLst>
              <a:ext uri="{FF2B5EF4-FFF2-40B4-BE49-F238E27FC236}">
                <a16:creationId xmlns:a16="http://schemas.microsoft.com/office/drawing/2014/main" id="{633B6357-09A8-4A55-B3A6-9E674B3AC5ED}"/>
              </a:ext>
            </a:extLst>
          </p:cNvPr>
          <p:cNvSpPr>
            <a:spLocks noGrp="1"/>
          </p:cNvSpPr>
          <p:nvPr>
            <p:ph idx="1"/>
          </p:nvPr>
        </p:nvSpPr>
        <p:spPr>
          <a:xfrm>
            <a:off x="609600" y="1767468"/>
            <a:ext cx="8382000" cy="1548238"/>
          </a:xfrm>
        </p:spPr>
        <p:txBody>
          <a:bodyPr/>
          <a:lstStyle/>
          <a:p>
            <a:pPr>
              <a:buFont typeface="Wingdings" panose="05000000000000000000" pitchFamily="2" charset="2"/>
              <a:buChar char="p"/>
            </a:pPr>
            <a:r>
              <a:rPr lang="en-US" altLang="zh-CN" sz="1600" kern="800" dirty="0">
                <a:effectLst/>
                <a:latin typeface="Times New Roman" panose="02020603050405020304" pitchFamily="18" charset="0"/>
                <a:ea typeface="等线" panose="02010600030101010101" pitchFamily="2" charset="-122"/>
              </a:rPr>
              <a:t>The </a:t>
            </a:r>
            <a:r>
              <a:rPr lang="en-US" altLang="zh-CN" sz="1600" kern="800" dirty="0">
                <a:solidFill>
                  <a:srgbClr val="FF0000"/>
                </a:solidFill>
                <a:effectLst/>
                <a:latin typeface="Times New Roman" panose="02020603050405020304" pitchFamily="18" charset="0"/>
                <a:ea typeface="等线" panose="02010600030101010101" pitchFamily="2" charset="-122"/>
              </a:rPr>
              <a:t>dynamic and flexible transition between the </a:t>
            </a:r>
            <a:r>
              <a:rPr kumimoji="0" lang="en-US" altLang="zh-CN" sz="1600" b="1" i="0" u="none" strike="noStrike" kern="8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rPr>
              <a:t>MLO-based controlled operation mode and </a:t>
            </a:r>
            <a:r>
              <a:rPr lang="en-US" altLang="zh-CN" sz="1600" dirty="0">
                <a:solidFill>
                  <a:srgbClr val="FF0000"/>
                </a:solidFill>
                <a:effectLst/>
                <a:latin typeface="Times New Roman" panose="02020603050405020304" pitchFamily="18" charset="0"/>
                <a:ea typeface="Times New Roman" panose="02020603050405020304" pitchFamily="18" charset="0"/>
              </a:rPr>
              <a:t>MLO-based independent operation mode for the mmWave link </a:t>
            </a:r>
            <a:r>
              <a:rPr lang="en-US" altLang="zh-CN" sz="1600" dirty="0">
                <a:effectLst/>
                <a:latin typeface="Times New Roman" panose="02020603050405020304" pitchFamily="18" charset="0"/>
                <a:ea typeface="Times New Roman" panose="02020603050405020304" pitchFamily="18" charset="0"/>
              </a:rPr>
              <a:t>can be considered to </a:t>
            </a:r>
            <a:r>
              <a:rPr lang="en-US" altLang="zh-CN" sz="1600" dirty="0"/>
              <a:t>make the IMMW devices adapt to different kinds of environments or scenarios.</a:t>
            </a:r>
            <a:endParaRPr lang="zh-CN" altLang="zh-CN" sz="1600" kern="800" dirty="0">
              <a:effectLst/>
              <a:latin typeface="Times New Roman" panose="02020603050405020304" pitchFamily="18" charset="0"/>
              <a:ea typeface="等线" panose="02010600030101010101" pitchFamily="2" charset="-122"/>
            </a:endParaRPr>
          </a:p>
          <a:p>
            <a:pPr>
              <a:buFont typeface="Wingdings" panose="05000000000000000000" pitchFamily="2" charset="2"/>
              <a:buChar char="Ø"/>
            </a:pPr>
            <a:r>
              <a:rPr lang="en-US" altLang="zh-CN" sz="1600" kern="800" dirty="0">
                <a:effectLst/>
                <a:latin typeface="Times New Roman" panose="02020603050405020304" pitchFamily="18" charset="0"/>
                <a:ea typeface="宋体" panose="02010600030101010101" pitchFamily="2" charset="-122"/>
              </a:rPr>
              <a:t>An example: the IMMW non-AP MLD has set up two links wi</a:t>
            </a:r>
            <a:r>
              <a:rPr lang="en-US" altLang="zh-CN" sz="1600" kern="800" dirty="0">
                <a:latin typeface="Times New Roman" panose="02020603050405020304" pitchFamily="18" charset="0"/>
                <a:ea typeface="宋体" panose="02010600030101010101" pitchFamily="2" charset="-122"/>
              </a:rPr>
              <a:t>th the IMMW AP MLD. And after the association,</a:t>
            </a:r>
            <a:r>
              <a:rPr lang="en-US" altLang="zh-CN" sz="1600" kern="800" dirty="0">
                <a:effectLst/>
                <a:latin typeface="Times New Roman" panose="02020603050405020304" pitchFamily="18" charset="0"/>
                <a:ea typeface="宋体" panose="02010600030101010101" pitchFamily="2" charset="-122"/>
              </a:rPr>
              <a:t> the </a:t>
            </a:r>
            <a:r>
              <a:rPr lang="en-US" altLang="zh-CN" sz="1600" kern="800" dirty="0" err="1">
                <a:solidFill>
                  <a:schemeClr val="accent2">
                    <a:lumMod val="75000"/>
                  </a:schemeClr>
                </a:solidFill>
                <a:effectLst/>
                <a:latin typeface="Times New Roman" panose="02020603050405020304" pitchFamily="18" charset="0"/>
                <a:ea typeface="宋体" panose="02010600030101010101" pitchFamily="2" charset="-122"/>
              </a:rPr>
              <a:t>mmWave</a:t>
            </a:r>
            <a:r>
              <a:rPr lang="en-US" altLang="zh-CN" sz="1600" kern="800" dirty="0">
                <a:solidFill>
                  <a:schemeClr val="accent2">
                    <a:lumMod val="75000"/>
                  </a:schemeClr>
                </a:solidFill>
                <a:effectLst/>
                <a:latin typeface="Times New Roman" panose="02020603050405020304" pitchFamily="18" charset="0"/>
                <a:ea typeface="宋体" panose="02010600030101010101" pitchFamily="2" charset="-122"/>
              </a:rPr>
              <a:t> link operates on the </a:t>
            </a:r>
            <a:r>
              <a:rPr kumimoji="0" lang="en-US" altLang="zh-CN" sz="1600" b="1" i="0" u="none" strike="noStrike" kern="800" cap="none" spc="0" normalizeH="0" baseline="0" noProof="0" dirty="0">
                <a:ln>
                  <a:noFill/>
                </a:ln>
                <a:solidFill>
                  <a:schemeClr val="accent2">
                    <a:lumMod val="75000"/>
                  </a:schemeClr>
                </a:solidFill>
                <a:effectLst/>
                <a:uLnTx/>
                <a:uFillTx/>
                <a:latin typeface="Times New Roman" panose="02020603050405020304" pitchFamily="18" charset="0"/>
                <a:ea typeface="宋体" panose="02010600030101010101" pitchFamily="2" charset="-122"/>
              </a:rPr>
              <a:t>MLO-based controlled operation mode </a:t>
            </a:r>
            <a:r>
              <a:rPr kumimoji="0" lang="en-US" altLang="zh-CN" sz="1600" b="1" i="0" u="none" strike="noStrike" kern="800" cap="none" spc="0" normalizeH="0" baseline="0" noProof="0" dirty="0">
                <a:ln>
                  <a:noFill/>
                </a:ln>
                <a:effectLst/>
                <a:uLnTx/>
                <a:uFillTx/>
                <a:latin typeface="Times New Roman" panose="02020603050405020304" pitchFamily="18" charset="0"/>
                <a:ea typeface="宋体" panose="02010600030101010101" pitchFamily="2" charset="-122"/>
              </a:rPr>
              <a:t>in which only data frame exchanges are done on the link. </a:t>
            </a:r>
          </a:p>
          <a:p>
            <a:pPr>
              <a:buFont typeface="Arial" panose="020B0604020202020204" pitchFamily="34" charset="0"/>
              <a:buChar char="•"/>
            </a:pPr>
            <a:r>
              <a:rPr lang="en-US" altLang="zh-CN" sz="1600" kern="800" dirty="0">
                <a:latin typeface="Times New Roman" panose="02020603050405020304" pitchFamily="18" charset="0"/>
                <a:ea typeface="宋体" panose="02010600030101010101" pitchFamily="2" charset="-122"/>
              </a:rPr>
              <a:t>In the case that the </a:t>
            </a:r>
            <a:r>
              <a:rPr lang="en-US" altLang="zh-CN" sz="1600" dirty="0">
                <a:solidFill>
                  <a:schemeClr val="accent2">
                    <a:lumMod val="75000"/>
                  </a:schemeClr>
                </a:solidFill>
              </a:rPr>
              <a:t>sub-7GHz link suffers from congestion and high conflicts or are over-loaded</a:t>
            </a:r>
            <a:r>
              <a:rPr lang="en-US" altLang="zh-CN" sz="1600" dirty="0"/>
              <a:t>, after the </a:t>
            </a:r>
            <a:r>
              <a:rPr lang="en-US" altLang="zh-CN" sz="1600" dirty="0">
                <a:solidFill>
                  <a:schemeClr val="accent2">
                    <a:lumMod val="75000"/>
                  </a:schemeClr>
                </a:solidFill>
              </a:rPr>
              <a:t>operation mode transition</a:t>
            </a:r>
            <a:r>
              <a:rPr lang="en-US" altLang="zh-CN" sz="1600" dirty="0"/>
              <a:t> management frame exchange on the sub-7GHz link,</a:t>
            </a:r>
            <a:r>
              <a:rPr lang="zh-CN" altLang="en-US" sz="1600" dirty="0"/>
              <a:t> </a:t>
            </a:r>
            <a:r>
              <a:rPr lang="en-US" altLang="zh-CN" sz="1600" dirty="0">
                <a:solidFill>
                  <a:schemeClr val="accent2">
                    <a:lumMod val="75000"/>
                  </a:schemeClr>
                </a:solidFill>
              </a:rPr>
              <a:t>the </a:t>
            </a:r>
            <a:r>
              <a:rPr lang="en-US" altLang="zh-CN" sz="1600" kern="800" dirty="0" err="1">
                <a:solidFill>
                  <a:schemeClr val="accent2">
                    <a:lumMod val="75000"/>
                  </a:schemeClr>
                </a:solidFill>
                <a:effectLst/>
                <a:latin typeface="Times New Roman" panose="02020603050405020304" pitchFamily="18" charset="0"/>
                <a:ea typeface="宋体" panose="02010600030101010101" pitchFamily="2" charset="-122"/>
              </a:rPr>
              <a:t>mmWave</a:t>
            </a:r>
            <a:r>
              <a:rPr lang="en-US" altLang="zh-CN" sz="1600" kern="800" dirty="0">
                <a:solidFill>
                  <a:schemeClr val="accent2">
                    <a:lumMod val="75000"/>
                  </a:schemeClr>
                </a:solidFill>
                <a:effectLst/>
                <a:latin typeface="Times New Roman" panose="02020603050405020304" pitchFamily="18" charset="0"/>
                <a:ea typeface="宋体" panose="02010600030101010101" pitchFamily="2" charset="-122"/>
              </a:rPr>
              <a:t> link operates on the </a:t>
            </a:r>
            <a:r>
              <a:rPr lang="en-US" altLang="zh-CN" sz="1600" dirty="0">
                <a:solidFill>
                  <a:schemeClr val="accent2">
                    <a:lumMod val="75000"/>
                  </a:schemeClr>
                </a:solidFill>
                <a:effectLst/>
                <a:latin typeface="Times New Roman" panose="02020603050405020304" pitchFamily="18" charset="0"/>
                <a:ea typeface="Times New Roman" panose="02020603050405020304" pitchFamily="18" charset="0"/>
              </a:rPr>
              <a:t>MLO-based independent operation mode</a:t>
            </a:r>
            <a:r>
              <a:rPr lang="en-US" altLang="zh-CN" sz="1600" dirty="0">
                <a:effectLst/>
                <a:latin typeface="Times New Roman" panose="02020603050405020304" pitchFamily="18" charset="0"/>
                <a:ea typeface="Times New Roman" panose="02020603050405020304" pitchFamily="18" charset="0"/>
              </a:rPr>
              <a:t>.</a:t>
            </a:r>
            <a:endParaRPr lang="zh-CN" altLang="zh-CN" sz="1600" kern="800" dirty="0">
              <a:effectLst/>
              <a:latin typeface="Times New Roman" panose="02020603050405020304" pitchFamily="18" charset="0"/>
              <a:ea typeface="宋体" panose="02010600030101010101" pitchFamily="2" charset="-122"/>
            </a:endParaRPr>
          </a:p>
          <a:p>
            <a:endParaRPr lang="zh-CN" altLang="en-US" sz="1600" dirty="0"/>
          </a:p>
        </p:txBody>
      </p:sp>
      <p:sp>
        <p:nvSpPr>
          <p:cNvPr id="4" name="页脚占位符 3">
            <a:extLst>
              <a:ext uri="{FF2B5EF4-FFF2-40B4-BE49-F238E27FC236}">
                <a16:creationId xmlns:a16="http://schemas.microsoft.com/office/drawing/2014/main" id="{8769B948-76F0-48BA-95B3-E62A787AA545}"/>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C219FA6F-4852-4A07-A66F-BEC4781968BC}"/>
              </a:ext>
            </a:extLst>
          </p:cNvPr>
          <p:cNvSpPr>
            <a:spLocks noGrp="1"/>
          </p:cNvSpPr>
          <p:nvPr>
            <p:ph type="sldNum" sz="quarter" idx="12"/>
          </p:nvPr>
        </p:nvSpPr>
        <p:spPr/>
        <p:txBody>
          <a:bodyPr/>
          <a:lstStyle/>
          <a:p>
            <a:r>
              <a:rPr lang="en-US" altLang="en-US"/>
              <a:t>Slide </a:t>
            </a:r>
            <a:fld id="{0FF88134-36A3-492E-B6B5-2F4703E76746}" type="slidenum">
              <a:rPr lang="en-US" altLang="en-US" smtClean="0"/>
              <a:t>8</a:t>
            </a:fld>
            <a:endParaRPr lang="en-US" altLang="en-US"/>
          </a:p>
        </p:txBody>
      </p:sp>
      <p:grpSp>
        <p:nvGrpSpPr>
          <p:cNvPr id="6" name="组合 5">
            <a:extLst>
              <a:ext uri="{FF2B5EF4-FFF2-40B4-BE49-F238E27FC236}">
                <a16:creationId xmlns:a16="http://schemas.microsoft.com/office/drawing/2014/main" id="{178F44F7-4297-476D-902E-C23BEB196AD1}"/>
              </a:ext>
            </a:extLst>
          </p:cNvPr>
          <p:cNvGrpSpPr/>
          <p:nvPr/>
        </p:nvGrpSpPr>
        <p:grpSpPr>
          <a:xfrm>
            <a:off x="633761" y="4131255"/>
            <a:ext cx="8601307" cy="2338582"/>
            <a:chOff x="695093" y="4038600"/>
            <a:chExt cx="8601307" cy="2133600"/>
          </a:xfrm>
        </p:grpSpPr>
        <p:pic>
          <p:nvPicPr>
            <p:cNvPr id="7" name="图片 6">
              <a:extLst>
                <a:ext uri="{FF2B5EF4-FFF2-40B4-BE49-F238E27FC236}">
                  <a16:creationId xmlns:a16="http://schemas.microsoft.com/office/drawing/2014/main" id="{AE7E2E6F-41A3-439D-8272-22DDF0B3F6D0}"/>
                </a:ext>
              </a:extLst>
            </p:cNvPr>
            <p:cNvPicPr>
              <a:picLocks noChangeAspect="1"/>
            </p:cNvPicPr>
            <p:nvPr/>
          </p:nvPicPr>
          <p:blipFill>
            <a:blip r:embed="rId2"/>
            <a:stretch>
              <a:fillRect/>
            </a:stretch>
          </p:blipFill>
          <p:spPr>
            <a:xfrm>
              <a:off x="695093" y="4038600"/>
              <a:ext cx="7344853" cy="2133600"/>
            </a:xfrm>
            <a:prstGeom prst="rect">
              <a:avLst/>
            </a:prstGeom>
          </p:spPr>
        </p:pic>
        <p:sp>
          <p:nvSpPr>
            <p:cNvPr id="9" name="文本框 8">
              <a:extLst>
                <a:ext uri="{FF2B5EF4-FFF2-40B4-BE49-F238E27FC236}">
                  <a16:creationId xmlns:a16="http://schemas.microsoft.com/office/drawing/2014/main" id="{89B3C642-DC3D-4930-AF03-6F60C0B39B66}"/>
                </a:ext>
              </a:extLst>
            </p:cNvPr>
            <p:cNvSpPr txBox="1"/>
            <p:nvPr/>
          </p:nvSpPr>
          <p:spPr>
            <a:xfrm>
              <a:off x="8049512" y="4267200"/>
              <a:ext cx="1094488" cy="276999"/>
            </a:xfrm>
            <a:prstGeom prst="rect">
              <a:avLst/>
            </a:prstGeom>
            <a:noFill/>
          </p:spPr>
          <p:txBody>
            <a:bodyPr wrap="square">
              <a:spAutoFit/>
            </a:bodyPr>
            <a:lstStyle/>
            <a:p>
              <a:r>
                <a:rPr lang="en-US" altLang="zh-CN" sz="1200" b="1" kern="800" dirty="0">
                  <a:effectLst/>
                  <a:latin typeface="Times New Roman" panose="02020603050405020304" pitchFamily="18" charset="0"/>
                  <a:ea typeface="宋体" panose="02010600030101010101" pitchFamily="2" charset="-122"/>
                </a:rPr>
                <a:t>mmWave link</a:t>
              </a:r>
              <a:endParaRPr lang="zh-CN" altLang="en-US" b="1" dirty="0"/>
            </a:p>
          </p:txBody>
        </p:sp>
        <p:sp>
          <p:nvSpPr>
            <p:cNvPr id="11" name="文本框 10">
              <a:extLst>
                <a:ext uri="{FF2B5EF4-FFF2-40B4-BE49-F238E27FC236}">
                  <a16:creationId xmlns:a16="http://schemas.microsoft.com/office/drawing/2014/main" id="{101BF61C-6926-4B5F-9F39-3862C280775E}"/>
                </a:ext>
              </a:extLst>
            </p:cNvPr>
            <p:cNvSpPr txBox="1"/>
            <p:nvPr/>
          </p:nvSpPr>
          <p:spPr>
            <a:xfrm>
              <a:off x="8021634" y="5114693"/>
              <a:ext cx="1274766" cy="276999"/>
            </a:xfrm>
            <a:prstGeom prst="rect">
              <a:avLst/>
            </a:prstGeom>
            <a:noFill/>
          </p:spPr>
          <p:txBody>
            <a:bodyPr wrap="square">
              <a:spAutoFit/>
            </a:bodyPr>
            <a:lstStyle/>
            <a:p>
              <a:r>
                <a:rPr lang="en-US" altLang="zh-CN" sz="1200" b="1" kern="800" dirty="0">
                  <a:effectLst/>
                  <a:latin typeface="Times New Roman" panose="02020603050405020304" pitchFamily="18" charset="0"/>
                  <a:ea typeface="宋体" panose="02010600030101010101" pitchFamily="2" charset="-122"/>
                </a:rPr>
                <a:t>sub-7GHz link</a:t>
              </a:r>
              <a:endParaRPr lang="zh-CN" altLang="en-US" b="1" dirty="0"/>
            </a:p>
          </p:txBody>
        </p:sp>
      </p:grpSp>
    </p:spTree>
    <p:extLst>
      <p:ext uri="{BB962C8B-B14F-4D97-AF65-F5344CB8AC3E}">
        <p14:creationId xmlns:p14="http://schemas.microsoft.com/office/powerpoint/2010/main" val="342457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CA8937-5F67-43A8-B92A-8D51005E2B17}"/>
              </a:ext>
            </a:extLst>
          </p:cNvPr>
          <p:cNvSpPr>
            <a:spLocks noGrp="1"/>
          </p:cNvSpPr>
          <p:nvPr>
            <p:ph type="title"/>
          </p:nvPr>
        </p:nvSpPr>
        <p:spPr/>
        <p:txBody>
          <a:bodyPr/>
          <a:lstStyle/>
          <a:p>
            <a:r>
              <a:rPr lang="en-US" altLang="zh-CN" dirty="0">
                <a:latin typeface="Arial" panose="020B0604020202020204" pitchFamily="34" charset="0"/>
                <a:cs typeface="Arial" panose="020B0604020202020204" pitchFamily="34" charset="0"/>
              </a:rPr>
              <a:t>Summary</a:t>
            </a:r>
            <a:endParaRPr lang="zh-CN" altLang="en-US" dirty="0"/>
          </a:p>
        </p:txBody>
      </p:sp>
      <p:sp>
        <p:nvSpPr>
          <p:cNvPr id="3" name="内容占位符 2">
            <a:extLst>
              <a:ext uri="{FF2B5EF4-FFF2-40B4-BE49-F238E27FC236}">
                <a16:creationId xmlns:a16="http://schemas.microsoft.com/office/drawing/2014/main" id="{DB27F60E-8693-475C-94F4-CEF4CBD63D77}"/>
              </a:ext>
            </a:extLst>
          </p:cNvPr>
          <p:cNvSpPr>
            <a:spLocks noGrp="1"/>
          </p:cNvSpPr>
          <p:nvPr>
            <p:ph idx="1"/>
          </p:nvPr>
        </p:nvSpPr>
        <p:spPr>
          <a:xfrm>
            <a:off x="685800" y="1752600"/>
            <a:ext cx="8305800" cy="4114800"/>
          </a:xfrm>
        </p:spPr>
        <p:txBody>
          <a:bodyPr/>
          <a:lstStyle/>
          <a:p>
            <a:pPr>
              <a:spcAft>
                <a:spcPts val="600"/>
              </a:spcAft>
              <a:buFont typeface="Wingdings" panose="05000000000000000000" pitchFamily="2" charset="2"/>
              <a:buChar char="p"/>
              <a:tabLst>
                <a:tab pos="360363" algn="l"/>
              </a:tabLst>
            </a:pPr>
            <a:r>
              <a:rPr lang="en-US" altLang="zh-CN" sz="1600" dirty="0"/>
              <a:t>The MLO specified in 11be needs to be optimized to meet the requirements of IWWM devices due to the very different transmission/reception characteristics between the mmWave link and sub-7GHz link.</a:t>
            </a:r>
          </a:p>
          <a:p>
            <a:pPr>
              <a:spcAft>
                <a:spcPts val="600"/>
              </a:spcAft>
              <a:buFont typeface="Wingdings" panose="05000000000000000000" pitchFamily="2" charset="2"/>
              <a:buChar char="p"/>
              <a:tabLst>
                <a:tab pos="360363" algn="l"/>
              </a:tabLst>
            </a:pPr>
            <a:r>
              <a:rPr lang="en-US" altLang="zh-CN" sz="1600" dirty="0"/>
              <a:t>This contribution proposes two modes of operation for the </a:t>
            </a:r>
            <a:r>
              <a:rPr lang="en-US" altLang="zh-CN" sz="1600" dirty="0" err="1"/>
              <a:t>mmWave</a:t>
            </a:r>
            <a:r>
              <a:rPr lang="en-US" altLang="zh-CN" sz="1600" dirty="0"/>
              <a:t> link, and the dynamic management mechanism of the two modes that can switch between each other</a:t>
            </a:r>
            <a:r>
              <a:rPr lang="zh-CN" altLang="en-US" sz="1600" dirty="0"/>
              <a:t>：</a:t>
            </a:r>
            <a:endParaRPr lang="en-US" altLang="zh-CN" sz="1600" dirty="0"/>
          </a:p>
          <a:p>
            <a:pPr marL="0" indent="0">
              <a:spcAft>
                <a:spcPts val="600"/>
              </a:spcAft>
              <a:buNone/>
              <a:tabLst>
                <a:tab pos="360363" algn="l"/>
              </a:tabLst>
            </a:pP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(1) MLO-based controlled operation </a:t>
            </a:r>
            <a:r>
              <a:rPr kumimoji="0" lang="zh-CN" altLang="en-US"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data transmission on the </a:t>
            </a:r>
            <a:r>
              <a:rPr kumimoji="0" lang="en-US" altLang="zh-CN" sz="1600" b="1" i="0" u="none" strike="noStrike" kern="800" cap="none" spc="0" normalizeH="0" baseline="0" noProof="0" dirty="0" err="1">
                <a:ln>
                  <a:noFill/>
                </a:ln>
                <a:solidFill>
                  <a:srgbClr val="000000"/>
                </a:solidFill>
                <a:effectLst/>
                <a:uLnTx/>
                <a:uFillTx/>
                <a:latin typeface="Times New Roman" panose="02020603050405020304" pitchFamily="18" charset="0"/>
                <a:ea typeface="宋体" panose="02010600030101010101" pitchFamily="2" charset="-122"/>
              </a:rPr>
              <a:t>mmWave</a:t>
            </a:r>
            <a:r>
              <a:rPr kumimoji="0" lang="en-US" altLang="zh-CN" sz="1600" b="1" i="0" u="none" strike="noStrike" kern="800" cap="none" spc="0" normalizeH="0" baseline="0" noProof="0" dirty="0">
                <a:ln>
                  <a:noFill/>
                </a:ln>
                <a:solidFill>
                  <a:srgbClr val="000000"/>
                </a:solidFill>
                <a:effectLst/>
                <a:uLnTx/>
                <a:uFillTx/>
                <a:latin typeface="Times New Roman" panose="02020603050405020304" pitchFamily="18" charset="0"/>
                <a:ea typeface="宋体" panose="02010600030101010101" pitchFamily="2" charset="-122"/>
              </a:rPr>
              <a:t> link is managed and controlled by sub-7GHz link</a:t>
            </a:r>
          </a:p>
          <a:p>
            <a:pPr>
              <a:spcAft>
                <a:spcPts val="600"/>
              </a:spcAft>
              <a:buFont typeface="Wingdings" panose="05000000000000000000" pitchFamily="2" charset="2"/>
              <a:buChar char="Ø"/>
              <a:tabLst>
                <a:tab pos="360363" algn="l"/>
              </a:tabLst>
            </a:pPr>
            <a:r>
              <a:rPr lang="en-US" altLang="zh-CN" sz="1600" kern="800" dirty="0">
                <a:solidFill>
                  <a:srgbClr val="000000"/>
                </a:solidFill>
                <a:latin typeface="Times New Roman" panose="02020603050405020304" pitchFamily="18" charset="0"/>
                <a:ea typeface="宋体" panose="02010600030101010101" pitchFamily="2" charset="-122"/>
              </a:rPr>
              <a:t>the sub-7GHz link is responsible for the management of 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and the delivery of the management frame on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needs to be limited or disallowed</a:t>
            </a:r>
          </a:p>
          <a:p>
            <a:pPr marL="0" indent="0">
              <a:spcAft>
                <a:spcPts val="600"/>
              </a:spcAft>
              <a:buNone/>
              <a:tabLst>
                <a:tab pos="360363" algn="l"/>
              </a:tabLst>
            </a:pPr>
            <a:r>
              <a:rPr lang="en-US" altLang="zh-CN" sz="1600" dirty="0">
                <a:effectLst/>
                <a:latin typeface="Times New Roman" panose="02020603050405020304" pitchFamily="18" charset="0"/>
                <a:ea typeface="Times New Roman" panose="02020603050405020304" pitchFamily="18" charset="0"/>
              </a:rPr>
              <a:t>     (2) MLO-based independent operation mode</a:t>
            </a:r>
            <a:r>
              <a:rPr lang="zh-CN" altLang="en-US" sz="1600" dirty="0">
                <a:effectLst/>
                <a:latin typeface="Times New Roman" panose="02020603050405020304" pitchFamily="18" charset="0"/>
                <a:ea typeface="Times New Roman" panose="02020603050405020304" pitchFamily="18" charset="0"/>
              </a:rPr>
              <a:t>：</a:t>
            </a:r>
            <a:r>
              <a:rPr lang="en-US" altLang="zh-CN" sz="1600" dirty="0">
                <a:effectLst/>
                <a:latin typeface="Times New Roman" panose="02020603050405020304" pitchFamily="18" charset="0"/>
                <a:ea typeface="Times New Roman" panose="02020603050405020304" pitchFamily="18" charset="0"/>
              </a:rPr>
              <a:t>data transmission on the </a:t>
            </a:r>
            <a:r>
              <a:rPr lang="en-US" altLang="zh-CN" sz="1600" dirty="0" err="1">
                <a:effectLst/>
                <a:latin typeface="Times New Roman" panose="02020603050405020304" pitchFamily="18" charset="0"/>
                <a:ea typeface="Times New Roman" panose="02020603050405020304" pitchFamily="18" charset="0"/>
              </a:rPr>
              <a:t>mmWave</a:t>
            </a:r>
            <a:r>
              <a:rPr lang="en-US" altLang="zh-CN" sz="1600" dirty="0">
                <a:effectLst/>
                <a:latin typeface="Times New Roman" panose="02020603050405020304" pitchFamily="18" charset="0"/>
                <a:ea typeface="Times New Roman" panose="02020603050405020304" pitchFamily="18" charset="0"/>
              </a:rPr>
              <a:t> link is managed and controlled by its own link. </a:t>
            </a:r>
          </a:p>
          <a:p>
            <a:pPr>
              <a:spcAft>
                <a:spcPts val="600"/>
              </a:spcAft>
              <a:buFont typeface="Wingdings" panose="05000000000000000000" pitchFamily="2" charset="2"/>
              <a:buChar char="Ø"/>
              <a:tabLst>
                <a:tab pos="360363" algn="l"/>
              </a:tabLst>
            </a:pPr>
            <a:r>
              <a:rPr lang="en-US" altLang="zh-CN" sz="1600" kern="800" dirty="0">
                <a:solidFill>
                  <a:srgbClr val="000000"/>
                </a:solidFill>
                <a:latin typeface="Times New Roman" panose="02020603050405020304" pitchFamily="18" charset="0"/>
                <a:ea typeface="宋体" panose="02010600030101010101" pitchFamily="2" charset="-122"/>
              </a:rPr>
              <a:t>the </a:t>
            </a:r>
            <a:r>
              <a:rPr lang="en-US" altLang="zh-CN" sz="1600" kern="800" dirty="0" err="1">
                <a:solidFill>
                  <a:srgbClr val="000000"/>
                </a:solidFill>
                <a:latin typeface="Times New Roman" panose="02020603050405020304" pitchFamily="18" charset="0"/>
                <a:ea typeface="宋体" panose="02010600030101010101" pitchFamily="2" charset="-122"/>
              </a:rPr>
              <a:t>mmWave</a:t>
            </a:r>
            <a:r>
              <a:rPr lang="en-US" altLang="zh-CN" sz="1600" kern="800" dirty="0">
                <a:solidFill>
                  <a:srgbClr val="000000"/>
                </a:solidFill>
                <a:latin typeface="Times New Roman" panose="02020603050405020304" pitchFamily="18" charset="0"/>
                <a:ea typeface="宋体" panose="02010600030101010101" pitchFamily="2" charset="-122"/>
              </a:rPr>
              <a:t> link is capable of managing of its own link, the delivery of some of the management frames on the link can be allowed</a:t>
            </a:r>
            <a:endParaRPr lang="en-US" altLang="zh-CN" sz="1600" dirty="0"/>
          </a:p>
          <a:p>
            <a:pPr>
              <a:buFont typeface="Wingdings" panose="05000000000000000000" pitchFamily="2" charset="2"/>
              <a:buChar char="p"/>
              <a:tabLst>
                <a:tab pos="360363" algn="l"/>
              </a:tabLst>
            </a:pPr>
            <a:endParaRPr lang="en-US" altLang="zh-CN" sz="1600" b="0" kern="1200" dirty="0">
              <a:solidFill>
                <a:schemeClr val="tx2"/>
              </a:solidFill>
            </a:endParaRPr>
          </a:p>
          <a:p>
            <a:endParaRPr lang="en-US" altLang="zh-CN" sz="1600" b="0" kern="1200" dirty="0">
              <a:solidFill>
                <a:schemeClr val="tx2"/>
              </a:solidFill>
            </a:endParaRPr>
          </a:p>
          <a:p>
            <a:endParaRPr lang="zh-CN" altLang="en-US" sz="1600" b="0" dirty="0"/>
          </a:p>
        </p:txBody>
      </p:sp>
      <p:sp>
        <p:nvSpPr>
          <p:cNvPr id="4" name="页脚占位符 3">
            <a:extLst>
              <a:ext uri="{FF2B5EF4-FFF2-40B4-BE49-F238E27FC236}">
                <a16:creationId xmlns:a16="http://schemas.microsoft.com/office/drawing/2014/main" id="{CFE04527-2AD4-4DBB-A130-88A6C5E265EA}"/>
              </a:ext>
            </a:extLst>
          </p:cNvPr>
          <p:cNvSpPr>
            <a:spLocks noGrp="1"/>
          </p:cNvSpPr>
          <p:nvPr>
            <p:ph type="ftr" sz="quarter" idx="11"/>
          </p:nvPr>
        </p:nvSpPr>
        <p:spPr/>
        <p:txBody>
          <a:bodyPr/>
          <a:lstStyle/>
          <a:p>
            <a:pPr>
              <a:defRPr/>
            </a:pPr>
            <a:r>
              <a:rPr lang="en-US" altLang="ko-KR">
                <a:sym typeface="+mn-ea"/>
              </a:rPr>
              <a:t>Liuming Lu (OPPO)</a:t>
            </a:r>
            <a:endParaRPr lang="en-US" dirty="0"/>
          </a:p>
        </p:txBody>
      </p:sp>
      <p:sp>
        <p:nvSpPr>
          <p:cNvPr id="5" name="灯片编号占位符 4">
            <a:extLst>
              <a:ext uri="{FF2B5EF4-FFF2-40B4-BE49-F238E27FC236}">
                <a16:creationId xmlns:a16="http://schemas.microsoft.com/office/drawing/2014/main" id="{D89D4FB5-6190-44A4-948A-AAE975B62C45}"/>
              </a:ext>
            </a:extLst>
          </p:cNvPr>
          <p:cNvSpPr>
            <a:spLocks noGrp="1"/>
          </p:cNvSpPr>
          <p:nvPr>
            <p:ph type="sldNum" sz="quarter" idx="12"/>
          </p:nvPr>
        </p:nvSpPr>
        <p:spPr/>
        <p:txBody>
          <a:bodyPr/>
          <a:lstStyle/>
          <a:p>
            <a:r>
              <a:rPr lang="en-US" altLang="en-US"/>
              <a:t>Slide </a:t>
            </a:r>
            <a:fld id="{0FF88134-36A3-492E-B6B5-2F4703E76746}" type="slidenum">
              <a:rPr lang="en-US" altLang="en-US" smtClean="0"/>
              <a:t>9</a:t>
            </a:fld>
            <a:endParaRPr lang="en-US" altLang="en-US"/>
          </a:p>
        </p:txBody>
      </p:sp>
    </p:spTree>
    <p:extLst>
      <p:ext uri="{BB962C8B-B14F-4D97-AF65-F5344CB8AC3E}">
        <p14:creationId xmlns:p14="http://schemas.microsoft.com/office/powerpoint/2010/main" val="2840055082"/>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10100</TotalTime>
  <Words>1623</Words>
  <Application>Microsoft Office PowerPoint</Application>
  <PresentationFormat>全屏显示(4:3)</PresentationFormat>
  <Paragraphs>151</Paragraphs>
  <Slides>13</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Arial</vt:lpstr>
      <vt:lpstr>Times New Roman</vt:lpstr>
      <vt:lpstr>Verdana</vt:lpstr>
      <vt:lpstr>Wingdings</vt:lpstr>
      <vt:lpstr>802-11-Submission</vt:lpstr>
      <vt:lpstr>Discussion on mmWave Link Management</vt:lpstr>
      <vt:lpstr>Introduction</vt:lpstr>
      <vt:lpstr>Recap</vt:lpstr>
      <vt:lpstr>Requirements for mmWave Link Management (1)</vt:lpstr>
      <vt:lpstr>Requirements for mmWave Link Management (2)</vt:lpstr>
      <vt:lpstr>Proposals - the modes of operation for the mmWave link (1) </vt:lpstr>
      <vt:lpstr>Proposals - the modes of operation for the mmWave link (2) </vt:lpstr>
      <vt:lpstr>Proposals – dynamic management of the modes of operation for the mmWave</vt:lpstr>
      <vt:lpstr>Summary</vt:lpstr>
      <vt:lpstr>References</vt:lpstr>
      <vt:lpstr>SP1</vt:lpstr>
      <vt:lpstr>SP2</vt:lpstr>
      <vt:lpstr>SP3</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15/0718r8</dc:title>
  <dc:subject>Task Group AY July 2015 Meeting Agenda</dc:subject>
  <dc:creator>卢刘明(Liuming Lu)</dc:creator>
  <cp:lastModifiedBy>卢刘明(Liuming Lu)</cp:lastModifiedBy>
  <cp:revision>3864</cp:revision>
  <cp:lastPrinted>2014-11-04T15:04:00Z</cp:lastPrinted>
  <dcterms:created xsi:type="dcterms:W3CDTF">2007-04-17T18:10:00Z</dcterms:created>
  <dcterms:modified xsi:type="dcterms:W3CDTF">2025-09-16T19:34:55Z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_NewReviewCycle">
    <vt:lpwstr/>
  </property>
  <property fmtid="{D5CDD505-2E9C-101B-9397-08002B2CF9AE}" pid="28" name="KSOProductBuildVer">
    <vt:lpwstr>2052-10.1.0.6395</vt:lpwstr>
  </property>
</Properties>
</file>