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7" r:id="rId13"/>
    <p:sldId id="26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91F8AB-D3A1-6B4B-8EDC-6D12FE45A165}">
          <p14:sldIdLst>
            <p14:sldId id="256"/>
            <p14:sldId id="257"/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8"/>
            <p14:sldId id="26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DB3E5-DF5C-45F3-A898-28F7E2B9D713}" v="1038" dt="2025-07-28T16:03:52.816"/>
    <p1510:client id="{7805D47E-1EB5-4C9A-B0D3-76A663657BF0}" v="22" dt="2025-07-29T04:39:05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563" autoAdjust="0"/>
  </p:normalViewPr>
  <p:slideViewPr>
    <p:cSldViewPr>
      <p:cViewPr varScale="1">
        <p:scale>
          <a:sx n="119" d="100"/>
          <a:sy n="119" d="100"/>
        </p:scale>
        <p:origin x="17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5016" y="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ugene Baik" userId="6af0c034-a710-4889-8983-e97fb62b8e3b" providerId="ADAL" clId="{7805D47E-1EB5-4C9A-B0D3-76A663657BF0}"/>
    <pc:docChg chg="modSld modMainMaster">
      <pc:chgData name="Eugene Baik" userId="6af0c034-a710-4889-8983-e97fb62b8e3b" providerId="ADAL" clId="{7805D47E-1EB5-4C9A-B0D3-76A663657BF0}" dt="2025-07-29T04:40:03.309" v="51" actId="12"/>
      <pc:docMkLst>
        <pc:docMk/>
      </pc:docMkLst>
      <pc:sldChg chg="modSp mod">
        <pc:chgData name="Eugene Baik" userId="6af0c034-a710-4889-8983-e97fb62b8e3b" providerId="ADAL" clId="{7805D47E-1EB5-4C9A-B0D3-76A663657BF0}" dt="2025-07-29T04:39:16.115" v="27" actId="947"/>
        <pc:sldMkLst>
          <pc:docMk/>
          <pc:sldMk cId="3822400286" sldId="264"/>
        </pc:sldMkLst>
        <pc:spChg chg="mod">
          <ac:chgData name="Eugene Baik" userId="6af0c034-a710-4889-8983-e97fb62b8e3b" providerId="ADAL" clId="{7805D47E-1EB5-4C9A-B0D3-76A663657BF0}" dt="2025-07-29T04:39:16.115" v="27" actId="947"/>
          <ac:spMkLst>
            <pc:docMk/>
            <pc:sldMk cId="3822400286" sldId="264"/>
            <ac:spMk id="2" creationId="{0EFFBEC1-1B6B-9E82-29CA-2C963606CC66}"/>
          </ac:spMkLst>
        </pc:spChg>
      </pc:sldChg>
      <pc:sldChg chg="modSp mod">
        <pc:chgData name="Eugene Baik" userId="6af0c034-a710-4889-8983-e97fb62b8e3b" providerId="ADAL" clId="{7805D47E-1EB5-4C9A-B0D3-76A663657BF0}" dt="2025-07-29T04:39:27.201" v="28" actId="947"/>
        <pc:sldMkLst>
          <pc:docMk/>
          <pc:sldMk cId="1907323691" sldId="266"/>
        </pc:sldMkLst>
        <pc:spChg chg="mod">
          <ac:chgData name="Eugene Baik" userId="6af0c034-a710-4889-8983-e97fb62b8e3b" providerId="ADAL" clId="{7805D47E-1EB5-4C9A-B0D3-76A663657BF0}" dt="2025-07-29T04:39:27.201" v="28" actId="947"/>
          <ac:spMkLst>
            <pc:docMk/>
            <pc:sldMk cId="1907323691" sldId="266"/>
            <ac:spMk id="2" creationId="{F4559BC5-D708-296F-9558-760C32F20A96}"/>
          </ac:spMkLst>
        </pc:spChg>
      </pc:sldChg>
      <pc:sldChg chg="modSp mod">
        <pc:chgData name="Eugene Baik" userId="6af0c034-a710-4889-8983-e97fb62b8e3b" providerId="ADAL" clId="{7805D47E-1EB5-4C9A-B0D3-76A663657BF0}" dt="2025-07-29T04:40:03.309" v="51" actId="12"/>
        <pc:sldMkLst>
          <pc:docMk/>
          <pc:sldMk cId="2706110455" sldId="268"/>
        </pc:sldMkLst>
        <pc:spChg chg="mod">
          <ac:chgData name="Eugene Baik" userId="6af0c034-a710-4889-8983-e97fb62b8e3b" providerId="ADAL" clId="{7805D47E-1EB5-4C9A-B0D3-76A663657BF0}" dt="2025-07-29T04:39:34.087" v="43" actId="20577"/>
          <ac:spMkLst>
            <pc:docMk/>
            <pc:sldMk cId="2706110455" sldId="268"/>
            <ac:spMk id="2" creationId="{161E6B0D-201A-C43C-4430-E1D07E31A31E}"/>
          </ac:spMkLst>
        </pc:spChg>
        <pc:spChg chg="mod">
          <ac:chgData name="Eugene Baik" userId="6af0c034-a710-4889-8983-e97fb62b8e3b" providerId="ADAL" clId="{7805D47E-1EB5-4C9A-B0D3-76A663657BF0}" dt="2025-07-29T04:40:03.309" v="51" actId="12"/>
          <ac:spMkLst>
            <pc:docMk/>
            <pc:sldMk cId="2706110455" sldId="268"/>
            <ac:spMk id="3" creationId="{28022002-3A03-5B8B-97A9-C400BEF54871}"/>
          </ac:spMkLst>
        </pc:spChg>
      </pc:sldChg>
      <pc:sldMasterChg chg="modSp mod">
        <pc:chgData name="Eugene Baik" userId="6af0c034-a710-4889-8983-e97fb62b8e3b" providerId="ADAL" clId="{7805D47E-1EB5-4C9A-B0D3-76A663657BF0}" dt="2025-07-28T22:17:48.402" v="25" actId="20577"/>
        <pc:sldMasterMkLst>
          <pc:docMk/>
          <pc:sldMasterMk cId="0" sldId="2147483648"/>
        </pc:sldMasterMkLst>
        <pc:spChg chg="mod">
          <ac:chgData name="Eugene Baik" userId="6af0c034-a710-4889-8983-e97fb62b8e3b" providerId="ADAL" clId="{7805D47E-1EB5-4C9A-B0D3-76A663657BF0}" dt="2025-07-28T22:17:48.402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Eugene Baik,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802.11-25/1340r2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LDPC </a:t>
            </a:r>
            <a:r>
              <a:rPr lang="en-US" dirty="0" err="1"/>
              <a:t>Dtm</a:t>
            </a:r>
            <a:r>
              <a:rPr lang="en-US" dirty="0"/>
              <a:t> Equation for IM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Eugene Baik,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325419"/>
              </p:ext>
            </p:extLst>
          </p:nvPr>
        </p:nvGraphicFramePr>
        <p:xfrm>
          <a:off x="1001713" y="2432050"/>
          <a:ext cx="9701212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2544214" progId="Word.Document.8">
                  <p:embed/>
                </p:oleObj>
              </mc:Choice>
              <mc:Fallback>
                <p:oleObj name="Document" r:id="rId3" imgW="10448057" imgH="25442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2050"/>
                        <a:ext cx="9701212" cy="236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9BC5-D708-296F-9558-760C32F2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Strawpoll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DF3E26-B30E-8805-64E8-844D6A69D2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Do you support defining the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dirty="0"/>
                  <a:t>-term in the modified LDPC </a:t>
                </a:r>
                <a:r>
                  <a:rPr lang="en-US" dirty="0" err="1"/>
                  <a:t>Dtm</a:t>
                </a:r>
                <a:r>
                  <a:rPr lang="en-US" dirty="0"/>
                  <a:t> equation used for IM to the following CBW-specific values?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Y/N/A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DF3E26-B30E-8805-64E8-844D6A69D2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1501D-09C1-B90B-6E8B-F84AAB484D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4AF8D-2825-2D05-B62D-E7F74DE923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946398-C28F-0303-FD00-0A45D69D0C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ECA0DBE-B286-51AD-711A-BEAF752A39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0836"/>
                  </p:ext>
                </p:extLst>
              </p:nvPr>
            </p:nvGraphicFramePr>
            <p:xfrm>
              <a:off x="2081742" y="3058160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 and above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b="0" i="0" dirty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a:t>-term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9ECA0DBE-B286-51AD-711A-BEAF752A39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4290836"/>
                  </p:ext>
                </p:extLst>
              </p:nvPr>
            </p:nvGraphicFramePr>
            <p:xfrm>
              <a:off x="2081742" y="3058160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 and above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109836" r="-300599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07323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E6B0D-201A-C43C-4430-E1D07E31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(New combined) Strawpoll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022002-3A03-5B8B-97A9-C400BEF548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Do you support adding the following to the </a:t>
                </a:r>
                <a:r>
                  <a:rPr lang="en-US" dirty="0" err="1"/>
                  <a:t>TGbn</a:t>
                </a:r>
                <a:r>
                  <a:rPr lang="en-US" dirty="0"/>
                  <a:t> SFD: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/>
                  <a:t>The LDPC </a:t>
                </a:r>
                <a:r>
                  <a:rPr lang="en-US" dirty="0" err="1"/>
                  <a:t>Dtm</a:t>
                </a:r>
                <a:r>
                  <a:rPr lang="en-US" dirty="0"/>
                  <a:t> equation for IM-mode is defined as: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𝑇𝑀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% 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𝑆𝐷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𝑇𝑀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𝑇𝑀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𝑆𝐷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%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dirty="0"/>
                  <a:t>, where 𝛾 = static, CBW-specific offset amount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The term 𝛾 in the LDPC </a:t>
                </a:r>
                <a:r>
                  <a:rPr lang="en-US" dirty="0" err="1"/>
                  <a:t>Dtm</a:t>
                </a:r>
                <a:r>
                  <a:rPr lang="en-US" dirty="0"/>
                  <a:t> equation for IM-mode is defined to be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i="1"/>
                        </m:ctrlPr>
                      </m:dPr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𝐷</m:t>
                                </m:r>
                              </m:e>
                              <m:sub>
                                <m:r>
                                  <a:rPr lang="en-US" i="1"/>
                                  <m:t>𝑇𝑀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/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/>
                  <a:t>, equivalently: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4 for CBW20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4 for CBW40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5 for CBW80 and above</a:t>
                </a:r>
              </a:p>
              <a:p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Y/N/A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022002-3A03-5B8B-97A9-C400BEF54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 b="-4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3BE53-E586-CDA0-9E1E-B5232BC2B3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C1F3E-2EFE-D42A-5FDF-69A9740E50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37A17C-B186-9D68-54FD-D72E8A1112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110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30D1-433F-3D55-53E7-B2139ED92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Appendix: CBW20 IM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B5C1-0A72-415E-22BD-97104B321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8" y="1235178"/>
            <a:ext cx="6766983" cy="45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 following example compares the IM pilot locations in CBW20, using the baseline and modified LDPC </a:t>
            </a:r>
            <a:r>
              <a:rPr lang="en-US" sz="1400" dirty="0" err="1"/>
              <a:t>Dtm</a:t>
            </a:r>
            <a:r>
              <a:rPr lang="en-US" sz="1400" dirty="0"/>
              <a:t> equation, with the following numerology: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91BE7-4FAD-9586-4684-16E0F2D982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3EE21-3DC9-7924-1CF9-6F7FF8BC20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58C7CD-087F-35C3-1CA3-29C36B659B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407B35AB-5EFF-CDE7-C41E-5B336EC41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313052"/>
                  </p:ext>
                </p:extLst>
              </p:nvPr>
            </p:nvGraphicFramePr>
            <p:xfrm>
              <a:off x="7136830" y="1264942"/>
              <a:ext cx="1916198" cy="91440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281875">
                      <a:extLst>
                        <a:ext uri="{9D8B030D-6E8A-4147-A177-3AD203B41FA5}">
                          <a16:colId xmlns:a16="http://schemas.microsoft.com/office/drawing/2014/main" val="1067111577"/>
                        </a:ext>
                      </a:extLst>
                    </a:gridCol>
                    <a:gridCol w="634323">
                      <a:extLst>
                        <a:ext uri="{9D8B030D-6E8A-4147-A177-3AD203B41FA5}">
                          <a16:colId xmlns:a16="http://schemas.microsoft.com/office/drawing/2014/main" val="2230142553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Npilot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8520800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Ndata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0575343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 for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4527736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Dtm </a:t>
                          </a:r>
                          <a14:m>
                            <m:oMath xmlns:m="http://schemas.openxmlformats.org/officeDocument/2006/math">
                              <m:r>
                                <a:rPr lang="en-US" sz="9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-term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17672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407B35AB-5EFF-CDE7-C41E-5B336EC412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313052"/>
                  </p:ext>
                </p:extLst>
              </p:nvPr>
            </p:nvGraphicFramePr>
            <p:xfrm>
              <a:off x="7136830" y="1264942"/>
              <a:ext cx="1916198" cy="914400"/>
            </p:xfrm>
            <a:graphic>
              <a:graphicData uri="http://schemas.openxmlformats.org/drawingml/2006/table">
                <a:tbl>
                  <a:tblPr firstCol="1" bandRow="1">
                    <a:tableStyleId>{5940675A-B579-460E-94D1-54222C63F5DA}</a:tableStyleId>
                  </a:tblPr>
                  <a:tblGrid>
                    <a:gridCol w="1281875">
                      <a:extLst>
                        <a:ext uri="{9D8B030D-6E8A-4147-A177-3AD203B41FA5}">
                          <a16:colId xmlns:a16="http://schemas.microsoft.com/office/drawing/2014/main" val="1067111577"/>
                        </a:ext>
                      </a:extLst>
                    </a:gridCol>
                    <a:gridCol w="634323">
                      <a:extLst>
                        <a:ext uri="{9D8B030D-6E8A-4147-A177-3AD203B41FA5}">
                          <a16:colId xmlns:a16="http://schemas.microsoft.com/office/drawing/2014/main" val="2230142553"/>
                        </a:ext>
                      </a:extLst>
                    </a:gridCol>
                  </a:tblGrid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Npilot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8520800"/>
                      </a:ext>
                    </a:extLst>
                  </a:tr>
                  <a:tr h="2286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 err="1">
                              <a:solidFill>
                                <a:schemeClr val="tx1"/>
                              </a:solidFill>
                            </a:rPr>
                            <a:t>Ndata</a:t>
                          </a:r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, IM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208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0575343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74" t="-208108" r="-50711" b="-113514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Aptos" panose="02110004020202020204"/>
                            </a:defRPr>
                          </a:lvl9pPr>
                        </a:lstStyle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4527736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74" t="-300000" r="-50711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900" b="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176721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3B7EFE0-081A-1B5C-A3B5-CD09F872A04C}"/>
              </a:ext>
            </a:extLst>
          </p:cNvPr>
          <p:cNvSpPr txBox="1"/>
          <p:nvPr/>
        </p:nvSpPr>
        <p:spPr>
          <a:xfrm>
            <a:off x="1981200" y="2376055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Baseline </a:t>
            </a:r>
            <a:r>
              <a:rPr lang="en-US" sz="1800" dirty="0" err="1">
                <a:solidFill>
                  <a:schemeClr val="tx1"/>
                </a:solidFill>
              </a:rPr>
              <a:t>Dtm</a:t>
            </a:r>
            <a:r>
              <a:rPr lang="en-US" sz="1800" dirty="0">
                <a:solidFill>
                  <a:schemeClr val="tx1"/>
                </a:solidFill>
              </a:rPr>
              <a:t> equation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818B05-75E2-B77A-ABFF-311952C8F2BB}"/>
              </a:ext>
            </a:extLst>
          </p:cNvPr>
          <p:cNvSpPr txBox="1"/>
          <p:nvPr/>
        </p:nvSpPr>
        <p:spPr>
          <a:xfrm>
            <a:off x="6916472" y="237822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Modified </a:t>
            </a:r>
            <a:r>
              <a:rPr lang="en-US" sz="1800" dirty="0" err="1">
                <a:solidFill>
                  <a:schemeClr val="tx1"/>
                </a:solidFill>
              </a:rPr>
              <a:t>Dtm</a:t>
            </a:r>
            <a:r>
              <a:rPr lang="en-US" sz="1800" dirty="0">
                <a:solidFill>
                  <a:schemeClr val="tx1"/>
                </a:solidFill>
              </a:rPr>
              <a:t> equation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A90530-ECBE-0C74-CFB3-B8C6669D43AE}"/>
              </a:ext>
            </a:extLst>
          </p:cNvPr>
          <p:cNvCxnSpPr>
            <a:cxnSpLocks/>
          </p:cNvCxnSpPr>
          <p:nvPr/>
        </p:nvCxnSpPr>
        <p:spPr bwMode="auto">
          <a:xfrm>
            <a:off x="5715000" y="2323794"/>
            <a:ext cx="0" cy="40770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C9D2100-448A-5AA5-2751-34166C61375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295400" y="2730523"/>
            <a:ext cx="9296400" cy="17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FC525FE3-2DD1-AE8A-CD41-F3F1A6767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879" y="2836296"/>
            <a:ext cx="3876888" cy="352307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27E0F96-2465-A807-2E51-C17F26310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0586" y="2829354"/>
            <a:ext cx="4192878" cy="364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1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DBAE6-7C71-0E7C-E834-D13FC469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31AE-A9CF-A52E-170D-D5EA6FAF7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11-25/1329r0: Interference Mitigation Pilots Design, Shimi Shilo, et al., July 2025</a:t>
            </a:r>
          </a:p>
          <a:p>
            <a:endParaRPr lang="en-US" dirty="0"/>
          </a:p>
          <a:p>
            <a:r>
              <a:rPr lang="en-US" dirty="0"/>
              <a:t>[2] 11-24/1785r2: Interference Mitigation Pilots – Definitions, Shimi Shilo, et al., January 2025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7E606-2B79-C5BB-2E7D-71B6776118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3B861-7044-DB61-4400-8479C4590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758B13-C9D8-4A5B-02F3-2D8CF8071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6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F137-9096-D3E0-D926-9EC9979A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13D15-81A8-BF9A-F3DD-274C1194B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one design under consideration for Interference Mitigation, IM pilots are inserted along with data tones into the LDPC Tone Mapper during PPDU construction [1][2].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LDPC Tone Mapper (i.e. LDPC </a:t>
            </a:r>
            <a:r>
              <a:rPr lang="en-US" b="0" dirty="0" err="1"/>
              <a:t>Dtm</a:t>
            </a:r>
            <a:r>
              <a:rPr lang="en-US" b="0" dirty="0"/>
              <a:t>) insertion method provides for an efficient and downstream-transparent way to distribute IM pilots across the OFDM symbol such that their resulting spacing is consistent.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proposes a small modification to the LDPC </a:t>
            </a:r>
            <a:r>
              <a:rPr lang="en-US" b="0" dirty="0" err="1"/>
              <a:t>Dtm</a:t>
            </a:r>
            <a:r>
              <a:rPr lang="en-US" b="0" dirty="0"/>
              <a:t> mapping equation to adjust the offset of the IM pilot locations with the OFDM symbol, when using IM with the method above.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8CFB6-834C-5854-C00E-A3A6CDB4A1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4CCD4-06FE-D9F0-5044-1A2DEABE4B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9736A5-26B0-028F-E682-85F986367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35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4EDF1-7490-EE91-D00F-DD8B5F9F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Baseline LDPC </a:t>
            </a:r>
            <a:r>
              <a:rPr lang="en-US" dirty="0" err="1"/>
              <a:t>Dtm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07F7D-6225-7F37-8340-11658E80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baseline equation for LDPC </a:t>
            </a:r>
            <a:r>
              <a:rPr lang="en-US" sz="1800" b="0" dirty="0" err="1"/>
              <a:t>Dtm</a:t>
            </a:r>
            <a:r>
              <a:rPr lang="en-US" sz="1800" b="0" dirty="0"/>
              <a:t> is the following: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39260-5A38-BB2D-6886-41CEAB7BF7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EC5E8-8401-4A13-5013-3E93424F5A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A55E9-66A1-AA8E-AFD0-A66152A674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487D1-304F-8CD4-7C9F-2C4D5BA504D5}"/>
                  </a:ext>
                </a:extLst>
              </p:cNvPr>
              <p:cNvSpPr txBox="1"/>
              <p:nvPr/>
            </p:nvSpPr>
            <p:spPr>
              <a:xfrm>
                <a:off x="1429342" y="2595994"/>
                <a:ext cx="3254994" cy="531107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6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% </m:t>
                          </m:r>
                          <m:f>
                            <m:fPr>
                              <m:ctrlPr>
                                <a:rPr kumimoji="0" lang="en-US" sz="160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kumimoji="0" lang="en-US" sz="16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US" sz="160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kumimoji="0" lang="en-US" sz="1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kumimoji="0" lang="en-US" sz="1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0" lang="en-US" sz="160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0" lang="en-US" sz="16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B2742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kumimoji="0" lang="en-US" sz="16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487D1-304F-8CD4-7C9F-2C4D5BA50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342" y="2595994"/>
                <a:ext cx="3254994" cy="531107"/>
              </a:xfrm>
              <a:prstGeom prst="rect">
                <a:avLst/>
              </a:prstGeom>
              <a:blipFill>
                <a:blip r:embed="rId2"/>
                <a:stretch>
                  <a:fillRect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86683-6DAF-43BE-A806-93C8231EC7C8}"/>
                  </a:ext>
                </a:extLst>
              </p:cNvPr>
              <p:cNvSpPr/>
              <p:nvPr/>
            </p:nvSpPr>
            <p:spPr>
              <a:xfrm>
                <a:off x="4953000" y="2445603"/>
                <a:ext cx="659328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𝑘</m:t>
                    </m:r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0,…,</m:t>
                    </m:r>
                    <m:sSub>
                      <m:sSubPr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sSub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𝑆𝐷</m:t>
                        </m:r>
                      </m:sub>
                    </m:sSub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−1</m:t>
                    </m:r>
                  </m:oMath>
                </a14:m>
                <a:r>
                  <a:rPr kumimoji="0" lang="en-US" sz="16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(tone index in RU (w/o CFO pilots) before interleaving)</a:t>
                </a:r>
                <a:endParaRPr lang="en-US" sz="1600" i="1" noProof="0" dirty="0">
                  <a:solidFill>
                    <a:srgbClr val="0B2742"/>
                  </a:solidFill>
                  <a:latin typeface="Cambria Math" panose="02040503050406030204" pitchFamily="18" charset="0"/>
                  <a:cs typeface="Microsoft Sans Serif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𝑡</m:t>
                    </m:r>
                    <m:d>
                      <m:dPr>
                        <m:ctrlP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B274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𝑘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B274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</m:oMath>
                </a14:m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3161E"/>
                    </a:solidFill>
                    <a:effectLst/>
                    <a:uLnTx/>
                    <a:uFillTx/>
                    <a:latin typeface="Microsoft Sans Serif"/>
                    <a:ea typeface="+mn-ea"/>
                  </a:rPr>
                  <a:t> </a:t>
                </a: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B274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tone index after LDPC interleaving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86683-6DAF-43BE-A806-93C8231EC7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45603"/>
                <a:ext cx="6593280" cy="830997"/>
              </a:xfrm>
              <a:prstGeom prst="rect">
                <a:avLst/>
              </a:prstGeom>
              <a:blipFill>
                <a:blip r:embed="rId3"/>
                <a:stretch>
                  <a:fillRect t="-2920" b="-7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0E71E15-0AB8-670C-93F8-7EF526F4D94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29217" y="3497413"/>
                <a:ext cx="10361084" cy="84598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kern="0" dirty="0"/>
                  <a:t>Conceptually, it may be easier to visualize by defining a </a:t>
                </a:r>
                <a14:m>
                  <m:oMath xmlns:m="http://schemas.openxmlformats.org/officeDocument/2006/math">
                    <m:r>
                      <a:rPr lang="en-US" sz="1800" b="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𝛽</m:t>
                    </m:r>
                    <m:r>
                      <a:rPr lang="en-US" sz="1800" b="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800" b="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𝑆𝐷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800" b="0" i="1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𝑇𝑀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800" b="0" kern="0" dirty="0"/>
                  <a:t> to represent the number of regions (i.e. total bins) over which the interleaving process will distribute tones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0E71E15-0AB8-670C-93F8-7EF526F4D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9217" y="3497413"/>
                <a:ext cx="10361084" cy="845987"/>
              </a:xfrm>
              <a:prstGeom prst="rect">
                <a:avLst/>
              </a:prstGeom>
              <a:blipFill>
                <a:blip r:embed="rId4"/>
                <a:stretch>
                  <a:fillRect l="-353" b="-431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C03F9A5-49BC-2099-B824-4030C2E50CA1}"/>
                  </a:ext>
                </a:extLst>
              </p:cNvPr>
              <p:cNvSpPr/>
              <p:nvPr/>
            </p:nvSpPr>
            <p:spPr>
              <a:xfrm>
                <a:off x="1288378" y="4450698"/>
                <a:ext cx="2484655" cy="6401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 %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𝛽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B274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13161E"/>
                  </a:solidFill>
                  <a:effectLst/>
                  <a:uLnTx/>
                  <a:uFillTx/>
                  <a:latin typeface="Microsoft Sans Serif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C03F9A5-49BC-2099-B824-4030C2E50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378" y="4450698"/>
                <a:ext cx="2484655" cy="6401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3770AA9-ED3C-793B-0BEC-D73C384152AA}"/>
              </a:ext>
            </a:extLst>
          </p:cNvPr>
          <p:cNvSpPr/>
          <p:nvPr/>
        </p:nvSpPr>
        <p:spPr>
          <a:xfrm>
            <a:off x="2030887" y="4450870"/>
            <a:ext cx="1083348" cy="7085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3E56E6-724C-CA74-4CB4-0C313B6F0428}"/>
              </a:ext>
            </a:extLst>
          </p:cNvPr>
          <p:cNvSpPr/>
          <p:nvPr/>
        </p:nvSpPr>
        <p:spPr>
          <a:xfrm>
            <a:off x="3331617" y="4450698"/>
            <a:ext cx="369982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1232A1-6B9D-758D-1968-95877809415D}"/>
              </a:ext>
            </a:extLst>
          </p:cNvPr>
          <p:cNvSpPr txBox="1"/>
          <p:nvPr/>
        </p:nvSpPr>
        <p:spPr>
          <a:xfrm>
            <a:off x="2058806" y="5297937"/>
            <a:ext cx="1413578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Output bin start tone index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730690-BE55-818B-E57A-EDBCAB1C9173}"/>
              </a:ext>
            </a:extLst>
          </p:cNvPr>
          <p:cNvSpPr txBox="1"/>
          <p:nvPr/>
        </p:nvSpPr>
        <p:spPr>
          <a:xfrm>
            <a:off x="3581400" y="5297937"/>
            <a:ext cx="1712517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853DC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Offset from output bin start tone index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1D72F2-4727-D49A-0E8D-4926F9B544B1}"/>
              </a:ext>
            </a:extLst>
          </p:cNvPr>
          <p:cNvSpPr/>
          <p:nvPr/>
        </p:nvSpPr>
        <p:spPr>
          <a:xfrm>
            <a:off x="5790044" y="5029271"/>
            <a:ext cx="975946" cy="15159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Bin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FF04AE-9FC6-C7BE-41F7-63004F4A6747}"/>
              </a:ext>
            </a:extLst>
          </p:cNvPr>
          <p:cNvSpPr/>
          <p:nvPr/>
        </p:nvSpPr>
        <p:spPr>
          <a:xfrm>
            <a:off x="6764683" y="5029271"/>
            <a:ext cx="975946" cy="15159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Bin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50A06F-CA8E-1983-4302-E1B055157144}"/>
              </a:ext>
            </a:extLst>
          </p:cNvPr>
          <p:cNvSpPr txBox="1"/>
          <p:nvPr/>
        </p:nvSpPr>
        <p:spPr>
          <a:xfrm>
            <a:off x="7736790" y="4820799"/>
            <a:ext cx="33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44EAB5-638B-FA5C-ADED-1BAEB0DAAAF4}"/>
                  </a:ext>
                </a:extLst>
              </p:cNvPr>
              <p:cNvSpPr/>
              <p:nvPr/>
            </p:nvSpPr>
            <p:spPr>
              <a:xfrm>
                <a:off x="8138646" y="5029271"/>
                <a:ext cx="975946" cy="15159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Bin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944EAB5-638B-FA5C-ADED-1BAEB0DAAA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646" y="5029271"/>
                <a:ext cx="975946" cy="151598"/>
              </a:xfrm>
              <a:prstGeom prst="rect">
                <a:avLst/>
              </a:prstGeom>
              <a:blipFill>
                <a:blip r:embed="rId6"/>
                <a:stretch>
                  <a:fillRect t="-31034" b="-55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716091-4560-AF86-2740-536C71DCE5A2}"/>
              </a:ext>
            </a:extLst>
          </p:cNvPr>
          <p:cNvCxnSpPr>
            <a:cxnSpLocks/>
          </p:cNvCxnSpPr>
          <p:nvPr/>
        </p:nvCxnSpPr>
        <p:spPr>
          <a:xfrm>
            <a:off x="5790044" y="4820799"/>
            <a:ext cx="332454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818EEE-09A8-6B78-DD65-FB50EE8D2B8F}"/>
                  </a:ext>
                </a:extLst>
              </p:cNvPr>
              <p:cNvSpPr txBox="1"/>
              <p:nvPr/>
            </p:nvSpPr>
            <p:spPr>
              <a:xfrm>
                <a:off x="6503622" y="4466615"/>
                <a:ext cx="18973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 tones of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Dtm</a:t>
                </a:r>
                <a:r>
                  <a:rPr lang="en-US" sz="1200" dirty="0">
                    <a:solidFill>
                      <a:schemeClr val="tx1"/>
                    </a:solidFill>
                  </a:rPr>
                  <a:t> output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818EEE-09A8-6B78-DD65-FB50EE8D2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622" y="4466615"/>
                <a:ext cx="1897391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03A79B-35F0-8778-F032-301EAC47E6EF}"/>
              </a:ext>
            </a:extLst>
          </p:cNvPr>
          <p:cNvCxnSpPr>
            <a:cxnSpLocks/>
          </p:cNvCxnSpPr>
          <p:nvPr/>
        </p:nvCxnSpPr>
        <p:spPr>
          <a:xfrm flipV="1">
            <a:off x="6764683" y="5318745"/>
            <a:ext cx="0" cy="21882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5D6FBF0-5907-69EA-51E8-868F74350065}"/>
              </a:ext>
            </a:extLst>
          </p:cNvPr>
          <p:cNvCxnSpPr>
            <a:cxnSpLocks/>
          </p:cNvCxnSpPr>
          <p:nvPr/>
        </p:nvCxnSpPr>
        <p:spPr>
          <a:xfrm>
            <a:off x="6764683" y="5321944"/>
            <a:ext cx="352557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B419AFD-8309-9062-1358-9EDA13CF1110}"/>
              </a:ext>
            </a:extLst>
          </p:cNvPr>
          <p:cNvSpPr txBox="1"/>
          <p:nvPr/>
        </p:nvSpPr>
        <p:spPr>
          <a:xfrm>
            <a:off x="6381116" y="5514201"/>
            <a:ext cx="76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Bin start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FC6B2A-48C3-6B51-9E97-A1A3923C8501}"/>
              </a:ext>
            </a:extLst>
          </p:cNvPr>
          <p:cNvSpPr txBox="1"/>
          <p:nvPr/>
        </p:nvSpPr>
        <p:spPr>
          <a:xfrm>
            <a:off x="7030242" y="5331418"/>
            <a:ext cx="993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Offset in bin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110080-ED97-A227-1AC9-4CBCED7EA8FC}"/>
              </a:ext>
            </a:extLst>
          </p:cNvPr>
          <p:cNvSpPr txBox="1"/>
          <p:nvPr/>
        </p:nvSpPr>
        <p:spPr>
          <a:xfrm>
            <a:off x="4624457" y="5980368"/>
            <a:ext cx="7250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Sequential input tones are distributed to the output bins in circular round-robin fashion</a:t>
            </a:r>
          </a:p>
        </p:txBody>
      </p:sp>
    </p:spTree>
    <p:extLst>
      <p:ext uri="{BB962C8B-B14F-4D97-AF65-F5344CB8AC3E}">
        <p14:creationId xmlns:p14="http://schemas.microsoft.com/office/powerpoint/2010/main" val="257805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63C0-0E7A-34DF-527B-1B47B6BEC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using baseline LDPC </a:t>
            </a:r>
            <a:r>
              <a:rPr lang="en-US" dirty="0" err="1"/>
              <a:t>Dtm</a:t>
            </a:r>
            <a:r>
              <a:rPr lang="en-US" dirty="0"/>
              <a:t> for IM pilot insertion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41EA7-8773-92D1-B5C5-5025F13DC0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4CC91-C753-5F9C-500D-BEE3C93943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D34B92-7FAB-8A31-21AF-F512B73F86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CA3FC99-A83A-14AA-7E73-89F91045970B}"/>
              </a:ext>
            </a:extLst>
          </p:cNvPr>
          <p:cNvSpPr/>
          <p:nvPr/>
        </p:nvSpPr>
        <p:spPr>
          <a:xfrm>
            <a:off x="4301425" y="2051847"/>
            <a:ext cx="605396" cy="1393671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DB4443A-DA2A-0E3A-E1B3-D24B2B71897F}"/>
              </a:ext>
            </a:extLst>
          </p:cNvPr>
          <p:cNvSpPr/>
          <p:nvPr/>
        </p:nvSpPr>
        <p:spPr>
          <a:xfrm>
            <a:off x="4301425" y="205073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75EFE8-7459-65C6-6DF9-4DB4E7989D25}"/>
              </a:ext>
            </a:extLst>
          </p:cNvPr>
          <p:cNvSpPr/>
          <p:nvPr/>
        </p:nvSpPr>
        <p:spPr>
          <a:xfrm>
            <a:off x="4301425" y="2391272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433AB15-9726-565B-C8F1-4E0FE8EBCDB5}"/>
              </a:ext>
            </a:extLst>
          </p:cNvPr>
          <p:cNvSpPr/>
          <p:nvPr/>
        </p:nvSpPr>
        <p:spPr>
          <a:xfrm>
            <a:off x="4301425" y="274437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5E90D64-9B61-4393-91FB-D172E558BD03}"/>
              </a:ext>
            </a:extLst>
          </p:cNvPr>
          <p:cNvSpPr/>
          <p:nvPr/>
        </p:nvSpPr>
        <p:spPr>
          <a:xfrm>
            <a:off x="4301425" y="3078447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860CAE7-C37C-3755-B5DB-60864A8F29CA}"/>
              </a:ext>
            </a:extLst>
          </p:cNvPr>
          <p:cNvSpPr txBox="1"/>
          <p:nvPr/>
        </p:nvSpPr>
        <p:spPr>
          <a:xfrm rot="5400000">
            <a:off x="4483989" y="3413635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067624D-CF2B-67E5-EC87-C474478F5E23}"/>
              </a:ext>
            </a:extLst>
          </p:cNvPr>
          <p:cNvSpPr/>
          <p:nvPr/>
        </p:nvSpPr>
        <p:spPr>
          <a:xfrm>
            <a:off x="2470315" y="2845155"/>
            <a:ext cx="605396" cy="3327044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5C4B346-69DE-2389-B77F-5AD4E41C9642}"/>
              </a:ext>
            </a:extLst>
          </p:cNvPr>
          <p:cNvSpPr/>
          <p:nvPr/>
        </p:nvSpPr>
        <p:spPr>
          <a:xfrm>
            <a:off x="2470315" y="2064772"/>
            <a:ext cx="605396" cy="780382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49D51-C178-6076-F2B0-6F3525893869}"/>
              </a:ext>
            </a:extLst>
          </p:cNvPr>
          <p:cNvSpPr/>
          <p:nvPr/>
        </p:nvSpPr>
        <p:spPr>
          <a:xfrm>
            <a:off x="4307941" y="3753913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02BED1A-AB32-6154-A073-EBD0C92E036E}"/>
              </a:ext>
            </a:extLst>
          </p:cNvPr>
          <p:cNvSpPr/>
          <p:nvPr/>
        </p:nvSpPr>
        <p:spPr>
          <a:xfrm>
            <a:off x="4307941" y="3752803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4F8CA3D-E0A9-43D2-6C8E-0D2FDD9E1D3E}"/>
              </a:ext>
            </a:extLst>
          </p:cNvPr>
          <p:cNvSpPr txBox="1"/>
          <p:nvPr/>
        </p:nvSpPr>
        <p:spPr>
          <a:xfrm>
            <a:off x="4239777" y="1744247"/>
            <a:ext cx="981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04EB777-1886-F2D0-4C58-245ED8189DCF}"/>
              </a:ext>
            </a:extLst>
          </p:cNvPr>
          <p:cNvSpPr txBox="1"/>
          <p:nvPr/>
        </p:nvSpPr>
        <p:spPr>
          <a:xfrm>
            <a:off x="2470315" y="1611979"/>
            <a:ext cx="59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5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05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E96DE3-966D-24D4-4768-6017D4BD1219}"/>
              </a:ext>
            </a:extLst>
          </p:cNvPr>
          <p:cNvCxnSpPr>
            <a:cxnSpLocks/>
          </p:cNvCxnSpPr>
          <p:nvPr/>
        </p:nvCxnSpPr>
        <p:spPr>
          <a:xfrm>
            <a:off x="3075711" y="2121512"/>
            <a:ext cx="1191122" cy="0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900D33-142B-5C09-6B8D-1507E847E031}"/>
              </a:ext>
            </a:extLst>
          </p:cNvPr>
          <p:cNvCxnSpPr>
            <a:cxnSpLocks/>
          </p:cNvCxnSpPr>
          <p:nvPr/>
        </p:nvCxnSpPr>
        <p:spPr>
          <a:xfrm flipV="1">
            <a:off x="3110303" y="2243077"/>
            <a:ext cx="1156530" cy="65881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BF4A9DD-C10F-F906-05DB-E6FC7B885253}"/>
              </a:ext>
            </a:extLst>
          </p:cNvPr>
          <p:cNvSpPr txBox="1"/>
          <p:nvPr/>
        </p:nvSpPr>
        <p:spPr>
          <a:xfrm>
            <a:off x="3284460" y="1820024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IM pilot tone mapping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58DDDAD-6C50-36DB-4852-9E2B248F3AC1}"/>
              </a:ext>
            </a:extLst>
          </p:cNvPr>
          <p:cNvSpPr txBox="1"/>
          <p:nvPr/>
        </p:nvSpPr>
        <p:spPr>
          <a:xfrm>
            <a:off x="3351070" y="2661192"/>
            <a:ext cx="82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data tone mapping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22B6CE5-172B-7E3B-A882-DC7BCC941D84}"/>
              </a:ext>
            </a:extLst>
          </p:cNvPr>
          <p:cNvCxnSpPr>
            <a:cxnSpLocks/>
          </p:cNvCxnSpPr>
          <p:nvPr/>
        </p:nvCxnSpPr>
        <p:spPr>
          <a:xfrm>
            <a:off x="2317110" y="2079263"/>
            <a:ext cx="0" cy="765891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78C0A9FE-5F6F-7E8B-FE29-09F0B46B2EE1}"/>
              </a:ext>
            </a:extLst>
          </p:cNvPr>
          <p:cNvSpPr txBox="1"/>
          <p:nvPr/>
        </p:nvSpPr>
        <p:spPr>
          <a:xfrm>
            <a:off x="1772513" y="2264888"/>
            <a:ext cx="716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Npilot</a:t>
            </a: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, IM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14D12E9-81E7-C66A-F210-47A4A1DC6C13}"/>
              </a:ext>
            </a:extLst>
          </p:cNvPr>
          <p:cNvSpPr txBox="1"/>
          <p:nvPr/>
        </p:nvSpPr>
        <p:spPr>
          <a:xfrm>
            <a:off x="1783734" y="3583461"/>
            <a:ext cx="716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Ndata</a:t>
            </a: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, IM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ED43006-5BE2-1552-2F75-B1B32C872739}"/>
              </a:ext>
            </a:extLst>
          </p:cNvPr>
          <p:cNvCxnSpPr>
            <a:cxnSpLocks/>
          </p:cNvCxnSpPr>
          <p:nvPr/>
        </p:nvCxnSpPr>
        <p:spPr>
          <a:xfrm>
            <a:off x="2317110" y="2845154"/>
            <a:ext cx="0" cy="3327045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F60BDD2-5803-6FFC-3CF0-FD33E05859B2}"/>
              </a:ext>
            </a:extLst>
          </p:cNvPr>
          <p:cNvCxnSpPr>
            <a:cxnSpLocks/>
          </p:cNvCxnSpPr>
          <p:nvPr/>
        </p:nvCxnSpPr>
        <p:spPr>
          <a:xfrm>
            <a:off x="1630529" y="2072321"/>
            <a:ext cx="0" cy="4099878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AB511ED7-6B6F-4C91-54FE-EAAB4E6FC339}"/>
              </a:ext>
            </a:extLst>
          </p:cNvPr>
          <p:cNvSpPr txBox="1"/>
          <p:nvPr/>
        </p:nvSpPr>
        <p:spPr>
          <a:xfrm>
            <a:off x="1295400" y="3234804"/>
            <a:ext cx="4214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Nsd</a:t>
            </a:r>
            <a:endParaRPr lang="en-US" sz="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0CE28DE-A4D7-10F8-BD02-9CFA98062B9B}"/>
              </a:ext>
            </a:extLst>
          </p:cNvPr>
          <p:cNvSpPr/>
          <p:nvPr/>
        </p:nvSpPr>
        <p:spPr>
          <a:xfrm>
            <a:off x="4307941" y="4125588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31A47EE-D561-1DC2-01A8-FE1EAF2D0C7F}"/>
              </a:ext>
            </a:extLst>
          </p:cNvPr>
          <p:cNvSpPr/>
          <p:nvPr/>
        </p:nvSpPr>
        <p:spPr>
          <a:xfrm>
            <a:off x="4307941" y="4124478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3E7594C-729A-FB22-EED5-37F9D9D2301C}"/>
              </a:ext>
            </a:extLst>
          </p:cNvPr>
          <p:cNvSpPr txBox="1"/>
          <p:nvPr/>
        </p:nvSpPr>
        <p:spPr>
          <a:xfrm rot="5400000">
            <a:off x="4483989" y="4764851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9A64F52-95B3-C6F1-EA8F-B15D32784938}"/>
              </a:ext>
            </a:extLst>
          </p:cNvPr>
          <p:cNvSpPr/>
          <p:nvPr/>
        </p:nvSpPr>
        <p:spPr>
          <a:xfrm>
            <a:off x="4307941" y="5793715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0FD1753-8575-004C-C1AB-B852E24560AF}"/>
              </a:ext>
            </a:extLst>
          </p:cNvPr>
          <p:cNvSpPr/>
          <p:nvPr/>
        </p:nvSpPr>
        <p:spPr>
          <a:xfrm>
            <a:off x="4307941" y="5792605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7CBD0A8-E5EE-136E-4C2D-DF76E0EF10D3}"/>
              </a:ext>
            </a:extLst>
          </p:cNvPr>
          <p:cNvCxnSpPr>
            <a:cxnSpLocks/>
          </p:cNvCxnSpPr>
          <p:nvPr/>
        </p:nvCxnSpPr>
        <p:spPr>
          <a:xfrm flipH="1">
            <a:off x="4906821" y="4124432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A699FAD-CEA2-6552-E882-7F6117DEB177}"/>
              </a:ext>
            </a:extLst>
          </p:cNvPr>
          <p:cNvSpPr txBox="1"/>
          <p:nvPr/>
        </p:nvSpPr>
        <p:spPr>
          <a:xfrm>
            <a:off x="5292025" y="3938444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DC subcarriers boundary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46F056F-97E6-1527-F957-2A33D8648C25}"/>
              </a:ext>
            </a:extLst>
          </p:cNvPr>
          <p:cNvSpPr/>
          <p:nvPr/>
        </p:nvSpPr>
        <p:spPr>
          <a:xfrm>
            <a:off x="4310910" y="5414074"/>
            <a:ext cx="605396" cy="37848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FACBC6B-36F5-11FD-E882-ADB87CF21952}"/>
              </a:ext>
            </a:extLst>
          </p:cNvPr>
          <p:cNvSpPr/>
          <p:nvPr/>
        </p:nvSpPr>
        <p:spPr>
          <a:xfrm>
            <a:off x="4310910" y="541296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A50FF5C-D238-1F78-1A43-40F72F457AFE}"/>
              </a:ext>
            </a:extLst>
          </p:cNvPr>
          <p:cNvCxnSpPr>
            <a:cxnSpLocks/>
          </p:cNvCxnSpPr>
          <p:nvPr/>
        </p:nvCxnSpPr>
        <p:spPr>
          <a:xfrm flipH="1">
            <a:off x="4926312" y="2099382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3784D846-E68B-7823-CC03-D38E9BC17764}"/>
              </a:ext>
            </a:extLst>
          </p:cNvPr>
          <p:cNvSpPr txBox="1"/>
          <p:nvPr/>
        </p:nvSpPr>
        <p:spPr>
          <a:xfrm>
            <a:off x="5311516" y="1913394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Negative band-edge tone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9CCC4A-C2A3-D322-FE30-BE1D42D070FB}"/>
              </a:ext>
            </a:extLst>
          </p:cNvPr>
          <p:cNvCxnSpPr>
            <a:cxnSpLocks/>
          </p:cNvCxnSpPr>
          <p:nvPr/>
        </p:nvCxnSpPr>
        <p:spPr>
          <a:xfrm flipH="1">
            <a:off x="4910368" y="6132987"/>
            <a:ext cx="385204" cy="4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C1BA8680-E00F-44BA-E30D-71613D5BA322}"/>
              </a:ext>
            </a:extLst>
          </p:cNvPr>
          <p:cNvSpPr txBox="1"/>
          <p:nvPr/>
        </p:nvSpPr>
        <p:spPr>
          <a:xfrm>
            <a:off x="5295572" y="5946999"/>
            <a:ext cx="146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Positive band-edge tone in IFFT input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9CA35-63E7-D9E9-C6EC-94125D64418B}"/>
              </a:ext>
            </a:extLst>
          </p:cNvPr>
          <p:cNvSpPr txBox="1"/>
          <p:nvPr/>
        </p:nvSpPr>
        <p:spPr>
          <a:xfrm>
            <a:off x="7467828" y="1949816"/>
            <a:ext cx="37438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this insertion method, baseline </a:t>
            </a:r>
            <a:r>
              <a:rPr lang="en-US" sz="1600" dirty="0" err="1">
                <a:solidFill>
                  <a:schemeClr val="tx1"/>
                </a:solidFill>
              </a:rPr>
              <a:t>Dtm</a:t>
            </a:r>
            <a:r>
              <a:rPr lang="en-US" sz="1600" dirty="0">
                <a:solidFill>
                  <a:schemeClr val="tx1"/>
                </a:solidFill>
              </a:rPr>
              <a:t> equation will always place first IM pilot on negative-most subcarrier in PPDU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Imbalanced IM pilot coverage at band edges and DC boundaries can affect covariance estimates of data tones in those regions, resulting in larger variations in IM 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More symmetric IM pilot coverage can additionally ease covariance estimation frequency domain interpolation</a:t>
            </a:r>
          </a:p>
        </p:txBody>
      </p:sp>
    </p:spTree>
    <p:extLst>
      <p:ext uri="{BB962C8B-B14F-4D97-AF65-F5344CB8AC3E}">
        <p14:creationId xmlns:p14="http://schemas.microsoft.com/office/powerpoint/2010/main" val="49441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F535-1D4E-F096-CC0B-290567685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for shifting IM pilots within PPDU BW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5CF5A-F263-53CE-B954-8A1B2E1724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7880-30F2-2C9E-F445-D0292741D6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0B0DB2-6C5C-F4C8-F8C5-1005D0272A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285F8-2A53-DFD7-B641-254C8B35FF6D}"/>
              </a:ext>
            </a:extLst>
          </p:cNvPr>
          <p:cNvSpPr txBox="1"/>
          <p:nvPr/>
        </p:nvSpPr>
        <p:spPr>
          <a:xfrm>
            <a:off x="623239" y="1580792"/>
            <a:ext cx="4878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Could define for IM pilots to be inserted in the middle of the data stream, at input to baseline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operation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E934DC-85FC-6CC4-F44F-A0B015AB48CC}"/>
              </a:ext>
            </a:extLst>
          </p:cNvPr>
          <p:cNvSpPr txBox="1"/>
          <p:nvPr/>
        </p:nvSpPr>
        <p:spPr>
          <a:xfrm>
            <a:off x="6096000" y="1587853"/>
            <a:ext cx="52478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highlight>
                  <a:srgbClr val="FFFF00"/>
                </a:highlight>
              </a:rPr>
              <a:t>Our proposal: </a:t>
            </a:r>
            <a:r>
              <a:rPr lang="en-US" sz="1400" dirty="0">
                <a:solidFill>
                  <a:schemeClr val="tx1"/>
                </a:solidFill>
              </a:rPr>
              <a:t>Modify the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equation to introduce a simple offset, directly achieving the same result without changing original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input ordering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42F89D-6A94-9374-C030-31D5284856BD}"/>
              </a:ext>
            </a:extLst>
          </p:cNvPr>
          <p:cNvSpPr/>
          <p:nvPr/>
        </p:nvSpPr>
        <p:spPr>
          <a:xfrm>
            <a:off x="3617592" y="2742679"/>
            <a:ext cx="605396" cy="1512107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ABA312-9CBA-AF92-10F4-1A1CAAD000A6}"/>
              </a:ext>
            </a:extLst>
          </p:cNvPr>
          <p:cNvSpPr/>
          <p:nvPr/>
        </p:nvSpPr>
        <p:spPr>
          <a:xfrm>
            <a:off x="3617592" y="291519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6C01C1-42BE-6876-FF9F-990DE5B88202}"/>
              </a:ext>
            </a:extLst>
          </p:cNvPr>
          <p:cNvSpPr/>
          <p:nvPr/>
        </p:nvSpPr>
        <p:spPr>
          <a:xfrm>
            <a:off x="3617592" y="3255729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BABB1B-CE8D-DA36-48C2-0C2B1FA62046}"/>
              </a:ext>
            </a:extLst>
          </p:cNvPr>
          <p:cNvSpPr/>
          <p:nvPr/>
        </p:nvSpPr>
        <p:spPr>
          <a:xfrm>
            <a:off x="3617592" y="360883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04B4BA-24BB-E48F-0308-B8473821AE03}"/>
              </a:ext>
            </a:extLst>
          </p:cNvPr>
          <p:cNvSpPr/>
          <p:nvPr/>
        </p:nvSpPr>
        <p:spPr>
          <a:xfrm>
            <a:off x="3617592" y="3942904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F39259-63A7-190F-7FA3-38E96E9D9CF7}"/>
              </a:ext>
            </a:extLst>
          </p:cNvPr>
          <p:cNvSpPr txBox="1"/>
          <p:nvPr/>
        </p:nvSpPr>
        <p:spPr>
          <a:xfrm rot="5400000">
            <a:off x="3841045" y="4469332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1594A6-0111-D5A6-B90D-0A7691C8875C}"/>
              </a:ext>
            </a:extLst>
          </p:cNvPr>
          <p:cNvSpPr/>
          <p:nvPr/>
        </p:nvSpPr>
        <p:spPr>
          <a:xfrm>
            <a:off x="2132478" y="3831188"/>
            <a:ext cx="608024" cy="1745161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80A9B4-CAF6-18F0-4B1C-B9493CCAB297}"/>
              </a:ext>
            </a:extLst>
          </p:cNvPr>
          <p:cNvSpPr/>
          <p:nvPr/>
        </p:nvSpPr>
        <p:spPr>
          <a:xfrm>
            <a:off x="2132478" y="3270294"/>
            <a:ext cx="605396" cy="560895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A880E0-1EB7-344E-F7F4-153C3009B07C}"/>
              </a:ext>
            </a:extLst>
          </p:cNvPr>
          <p:cNvSpPr/>
          <p:nvPr/>
        </p:nvSpPr>
        <p:spPr>
          <a:xfrm>
            <a:off x="2920889" y="2768217"/>
            <a:ext cx="543120" cy="4099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LDPC Dtm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971D8A-156A-D13B-6265-943F0DADDCC7}"/>
              </a:ext>
            </a:extLst>
          </p:cNvPr>
          <p:cNvSpPr/>
          <p:nvPr/>
        </p:nvSpPr>
        <p:spPr>
          <a:xfrm>
            <a:off x="2132478" y="2768217"/>
            <a:ext cx="605396" cy="50207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6AFC5E9-9C63-0299-F9E8-C195CEA55487}"/>
              </a:ext>
            </a:extLst>
          </p:cNvPr>
          <p:cNvCxnSpPr>
            <a:cxnSpLocks/>
          </p:cNvCxnSpPr>
          <p:nvPr/>
        </p:nvCxnSpPr>
        <p:spPr>
          <a:xfrm flipV="1">
            <a:off x="2076591" y="2781405"/>
            <a:ext cx="20" cy="47569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6737E0-27C6-F8C1-19B8-C11555538F64}"/>
                  </a:ext>
                </a:extLst>
              </p:cNvPr>
              <p:cNvSpPr txBox="1"/>
              <p:nvPr/>
            </p:nvSpPr>
            <p:spPr>
              <a:xfrm>
                <a:off x="1239494" y="3034569"/>
                <a:ext cx="745589" cy="3290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05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∗</m:t>
                      </m:r>
                      <m:f>
                        <m:fPr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𝑆𝐷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𝑇𝑀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100" dirty="0">
                  <a:solidFill>
                    <a:prstClr val="black"/>
                  </a:solidFill>
                  <a:latin typeface="Aptos" panose="02110004020202020204"/>
                  <a:ea typeface="+mn-ea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6737E0-27C6-F8C1-19B8-C11555538F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494" y="3034569"/>
                <a:ext cx="745589" cy="329001"/>
              </a:xfrm>
              <a:prstGeom prst="rect">
                <a:avLst/>
              </a:prstGeom>
              <a:blipFill>
                <a:blip r:embed="rId2"/>
                <a:stretch>
                  <a:fillRect t="-3704" r="-1626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D17DF17-A11E-C2FC-A528-7425F90AE309}"/>
              </a:ext>
            </a:extLst>
          </p:cNvPr>
          <p:cNvCxnSpPr/>
          <p:nvPr/>
        </p:nvCxnSpPr>
        <p:spPr>
          <a:xfrm>
            <a:off x="2761420" y="2966808"/>
            <a:ext cx="146724" cy="267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D1999D-7973-4EEE-E389-507CD2739C0F}"/>
              </a:ext>
            </a:extLst>
          </p:cNvPr>
          <p:cNvCxnSpPr/>
          <p:nvPr/>
        </p:nvCxnSpPr>
        <p:spPr>
          <a:xfrm>
            <a:off x="3468280" y="2967175"/>
            <a:ext cx="146724" cy="267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BAFC5B2-5F1D-6E99-8970-025AE621DFA3}"/>
              </a:ext>
            </a:extLst>
          </p:cNvPr>
          <p:cNvSpPr/>
          <p:nvPr/>
        </p:nvSpPr>
        <p:spPr>
          <a:xfrm>
            <a:off x="3623112" y="5408902"/>
            <a:ext cx="605396" cy="1677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0B9C4C-46AF-4AC2-939F-D05A3EF6C91D}"/>
              </a:ext>
            </a:extLst>
          </p:cNvPr>
          <p:cNvSpPr/>
          <p:nvPr/>
        </p:nvSpPr>
        <p:spPr>
          <a:xfrm>
            <a:off x="3623112" y="530122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67F1BA-B967-918B-6F6F-4C369B3C4182}"/>
              </a:ext>
            </a:extLst>
          </p:cNvPr>
          <p:cNvSpPr txBox="1"/>
          <p:nvPr/>
        </p:nvSpPr>
        <p:spPr>
          <a:xfrm>
            <a:off x="3658657" y="2269820"/>
            <a:ext cx="77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6F6655-D6F8-1624-4C63-FD228E4EA643}"/>
              </a:ext>
            </a:extLst>
          </p:cNvPr>
          <p:cNvSpPr txBox="1"/>
          <p:nvPr/>
        </p:nvSpPr>
        <p:spPr>
          <a:xfrm>
            <a:off x="935352" y="2643012"/>
            <a:ext cx="10193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Start of data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F54A41D-906B-A699-30E6-4BF57ADBB974}"/>
              </a:ext>
            </a:extLst>
          </p:cNvPr>
          <p:cNvCxnSpPr/>
          <p:nvPr/>
        </p:nvCxnSpPr>
        <p:spPr>
          <a:xfrm>
            <a:off x="1844138" y="2778384"/>
            <a:ext cx="195493" cy="0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BCFCCFC-38E1-D789-2258-1B5BB97DCC50}"/>
              </a:ext>
            </a:extLst>
          </p:cNvPr>
          <p:cNvSpPr txBox="1"/>
          <p:nvPr/>
        </p:nvSpPr>
        <p:spPr>
          <a:xfrm>
            <a:off x="2144589" y="2242902"/>
            <a:ext cx="77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C058913-F937-AD0D-B5E4-3469A017ACBB}"/>
              </a:ext>
            </a:extLst>
          </p:cNvPr>
          <p:cNvCxnSpPr/>
          <p:nvPr/>
        </p:nvCxnSpPr>
        <p:spPr bwMode="auto">
          <a:xfrm>
            <a:off x="5638800" y="1524000"/>
            <a:ext cx="0" cy="4876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6C1F5A3-70ED-A627-8CCA-541846ECCBA6}"/>
              </a:ext>
            </a:extLst>
          </p:cNvPr>
          <p:cNvSpPr txBox="1"/>
          <p:nvPr/>
        </p:nvSpPr>
        <p:spPr>
          <a:xfrm>
            <a:off x="533379" y="5735193"/>
            <a:ext cx="487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However, this approach may require some implementations to buffer or hold data streams, at either the Tx during PPDU formation or Rx during IM pilot and data processing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4F716BD-7CBA-0867-8AAB-0F26585409EA}"/>
              </a:ext>
            </a:extLst>
          </p:cNvPr>
          <p:cNvCxnSpPr>
            <a:cxnSpLocks/>
          </p:cNvCxnSpPr>
          <p:nvPr/>
        </p:nvCxnSpPr>
        <p:spPr>
          <a:xfrm>
            <a:off x="4344457" y="2735737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513F46-65B2-567F-79EA-60416CC791C7}"/>
                  </a:ext>
                </a:extLst>
              </p:cNvPr>
              <p:cNvSpPr txBox="1"/>
              <p:nvPr/>
            </p:nvSpPr>
            <p:spPr>
              <a:xfrm>
                <a:off x="4391819" y="2639379"/>
                <a:ext cx="550125" cy="413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513F46-65B2-567F-79EA-60416CC79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19" y="2639379"/>
                <a:ext cx="550125" cy="4137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>
            <a:extLst>
              <a:ext uri="{FF2B5EF4-FFF2-40B4-BE49-F238E27FC236}">
                <a16:creationId xmlns:a16="http://schemas.microsoft.com/office/drawing/2014/main" id="{E7A38DC5-3FE0-8E90-4B08-C25F437075D1}"/>
              </a:ext>
            </a:extLst>
          </p:cNvPr>
          <p:cNvSpPr/>
          <p:nvPr/>
        </p:nvSpPr>
        <p:spPr>
          <a:xfrm>
            <a:off x="9907756" y="2762516"/>
            <a:ext cx="605396" cy="1512107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BA5C3EE-CF03-7110-94CC-4AA85AE7C48F}"/>
              </a:ext>
            </a:extLst>
          </p:cNvPr>
          <p:cNvSpPr/>
          <p:nvPr/>
        </p:nvSpPr>
        <p:spPr>
          <a:xfrm>
            <a:off x="9907756" y="293503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D1C8E45-AFFD-5892-C77A-61BA40B0FB05}"/>
              </a:ext>
            </a:extLst>
          </p:cNvPr>
          <p:cNvSpPr/>
          <p:nvPr/>
        </p:nvSpPr>
        <p:spPr>
          <a:xfrm>
            <a:off x="9907756" y="3275566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41F0B8B-A2D6-E623-FF54-E93539F47689}"/>
              </a:ext>
            </a:extLst>
          </p:cNvPr>
          <p:cNvSpPr/>
          <p:nvPr/>
        </p:nvSpPr>
        <p:spPr>
          <a:xfrm>
            <a:off x="9907756" y="362867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01F8057-8C4E-9B33-FEBB-A34F99B54305}"/>
              </a:ext>
            </a:extLst>
          </p:cNvPr>
          <p:cNvSpPr/>
          <p:nvPr/>
        </p:nvSpPr>
        <p:spPr>
          <a:xfrm>
            <a:off x="9907756" y="3962741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922086-9102-D803-B735-AD48B3E96739}"/>
              </a:ext>
            </a:extLst>
          </p:cNvPr>
          <p:cNvSpPr txBox="1"/>
          <p:nvPr/>
        </p:nvSpPr>
        <p:spPr>
          <a:xfrm rot="5400000">
            <a:off x="10131209" y="4489169"/>
            <a:ext cx="30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Aptos" panose="02110004020202020204"/>
                <a:ea typeface="+mn-ea"/>
              </a:rPr>
              <a:t>…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69E27FF-79E8-FB09-2064-490916FD8125}"/>
              </a:ext>
            </a:extLst>
          </p:cNvPr>
          <p:cNvSpPr/>
          <p:nvPr/>
        </p:nvSpPr>
        <p:spPr>
          <a:xfrm>
            <a:off x="6543916" y="3375469"/>
            <a:ext cx="605396" cy="221337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data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4E0B996-2C4B-F48E-A74D-59CD2CADA9EE}"/>
              </a:ext>
            </a:extLst>
          </p:cNvPr>
          <p:cNvSpPr/>
          <p:nvPr/>
        </p:nvSpPr>
        <p:spPr>
          <a:xfrm>
            <a:off x="6543916" y="2755574"/>
            <a:ext cx="605396" cy="619895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pilots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628C745-7DD9-3C09-1C06-77F7FD092A59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7157723" y="2804903"/>
            <a:ext cx="2750033" cy="184049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0A10CB7-7FD4-4F94-9FE3-F3077FB40942}"/>
              </a:ext>
            </a:extLst>
          </p:cNvPr>
          <p:cNvSpPr/>
          <p:nvPr/>
        </p:nvSpPr>
        <p:spPr>
          <a:xfrm>
            <a:off x="9913276" y="5428739"/>
            <a:ext cx="605396" cy="1677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250E9C2-4CD3-0332-A71B-6CAF7615D000}"/>
              </a:ext>
            </a:extLst>
          </p:cNvPr>
          <p:cNvSpPr/>
          <p:nvPr/>
        </p:nvSpPr>
        <p:spPr>
          <a:xfrm>
            <a:off x="9913276" y="5321058"/>
            <a:ext cx="605396" cy="107841"/>
          </a:xfrm>
          <a:prstGeom prst="rect">
            <a:avLst/>
          </a:prstGeom>
          <a:solidFill>
            <a:srgbClr val="4EA72E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89B9519-4B65-68DD-5577-4E630A066BAC}"/>
              </a:ext>
            </a:extLst>
          </p:cNvPr>
          <p:cNvSpPr txBox="1"/>
          <p:nvPr/>
        </p:nvSpPr>
        <p:spPr>
          <a:xfrm>
            <a:off x="9845549" y="2432622"/>
            <a:ext cx="915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r>
              <a:rPr lang="en-US" sz="1000" dirty="0">
                <a:solidFill>
                  <a:prstClr val="black"/>
                </a:solidFill>
                <a:latin typeface="Aptos" panose="02110004020202020204"/>
                <a:ea typeface="+mn-ea"/>
              </a:rPr>
              <a:t> output</a:t>
            </a:r>
            <a:endParaRPr lang="en-US" sz="180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57D2D04-23C5-FE61-14E6-D81D77559E83}"/>
              </a:ext>
            </a:extLst>
          </p:cNvPr>
          <p:cNvSpPr txBox="1"/>
          <p:nvPr/>
        </p:nvSpPr>
        <p:spPr>
          <a:xfrm>
            <a:off x="6547415" y="2357131"/>
            <a:ext cx="59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ptos" panose="02110004020202020204"/>
                <a:ea typeface="+mn-ea"/>
              </a:rPr>
              <a:t>Input to </a:t>
            </a:r>
            <a:r>
              <a:rPr lang="en-US" sz="1050" dirty="0" err="1">
                <a:solidFill>
                  <a:prstClr val="black"/>
                </a:solidFill>
                <a:latin typeface="Aptos" panose="02110004020202020204"/>
                <a:ea typeface="+mn-ea"/>
              </a:rPr>
              <a:t>Dtm</a:t>
            </a:r>
            <a:endParaRPr lang="en-US" sz="1050" dirty="0">
              <a:solidFill>
                <a:prstClr val="black"/>
              </a:solidFill>
              <a:latin typeface="Aptos" panose="02110004020202020204"/>
              <a:ea typeface="+mn-ea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640D89-29A0-AF45-13F2-7FD64FE17FBF}"/>
              </a:ext>
            </a:extLst>
          </p:cNvPr>
          <p:cNvCxnSpPr>
            <a:cxnSpLocks/>
          </p:cNvCxnSpPr>
          <p:nvPr/>
        </p:nvCxnSpPr>
        <p:spPr>
          <a:xfrm flipV="1">
            <a:off x="7157723" y="3091381"/>
            <a:ext cx="2741622" cy="339602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2951141-526C-322D-F296-116F3BC0A7F6}"/>
              </a:ext>
            </a:extLst>
          </p:cNvPr>
          <p:cNvSpPr txBox="1"/>
          <p:nvPr/>
        </p:nvSpPr>
        <p:spPr>
          <a:xfrm>
            <a:off x="8002769" y="2596477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IM pilot mapping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055BF8-47EB-B4C8-4D3F-C32DF1198822}"/>
              </a:ext>
            </a:extLst>
          </p:cNvPr>
          <p:cNvSpPr txBox="1"/>
          <p:nvPr/>
        </p:nvSpPr>
        <p:spPr>
          <a:xfrm>
            <a:off x="8089211" y="3252648"/>
            <a:ext cx="86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dirty="0">
                <a:solidFill>
                  <a:prstClr val="black"/>
                </a:solidFill>
                <a:latin typeface="Aptos" panose="02110004020202020204"/>
                <a:ea typeface="+mn-ea"/>
              </a:rPr>
              <a:t>First data tone mapping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E236346-9CBD-1AB4-8E2D-E3ECCDDA2F3B}"/>
              </a:ext>
            </a:extLst>
          </p:cNvPr>
          <p:cNvCxnSpPr>
            <a:cxnSpLocks/>
          </p:cNvCxnSpPr>
          <p:nvPr/>
        </p:nvCxnSpPr>
        <p:spPr>
          <a:xfrm>
            <a:off x="10642281" y="2755574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82BACFA-DD98-776B-4DD2-57C74AC303CF}"/>
                  </a:ext>
                </a:extLst>
              </p:cNvPr>
              <p:cNvSpPr txBox="1"/>
              <p:nvPr/>
            </p:nvSpPr>
            <p:spPr>
              <a:xfrm>
                <a:off x="10634576" y="2655174"/>
                <a:ext cx="544507" cy="413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05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05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>
                  <a:solidFill>
                    <a:prstClr val="black"/>
                  </a:solidFill>
                  <a:latin typeface="Aptos" panose="02110004020202020204"/>
                  <a:ea typeface="+mn-ea"/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82BACFA-DD98-776B-4DD2-57C74AC30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576" y="2655174"/>
                <a:ext cx="544507" cy="4137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>
            <a:extLst>
              <a:ext uri="{FF2B5EF4-FFF2-40B4-BE49-F238E27FC236}">
                <a16:creationId xmlns:a16="http://schemas.microsoft.com/office/drawing/2014/main" id="{AA2A4ECE-E20B-ECFA-34E4-750755E6CF88}"/>
              </a:ext>
            </a:extLst>
          </p:cNvPr>
          <p:cNvSpPr/>
          <p:nvPr/>
        </p:nvSpPr>
        <p:spPr>
          <a:xfrm>
            <a:off x="8729589" y="2860388"/>
            <a:ext cx="873790" cy="409904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+mn-ea"/>
                <a:cs typeface="+mn-cs"/>
              </a:rPr>
              <a:t>New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LDPC Dtm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9DA2705-C64B-86FD-95E5-6A139560CED2}"/>
              </a:ext>
            </a:extLst>
          </p:cNvPr>
          <p:cNvCxnSpPr>
            <a:cxnSpLocks/>
          </p:cNvCxnSpPr>
          <p:nvPr/>
        </p:nvCxnSpPr>
        <p:spPr>
          <a:xfrm>
            <a:off x="4363260" y="5403067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9C4D90C-D3C3-99A5-BB68-24A9814AFDB4}"/>
                  </a:ext>
                </a:extLst>
              </p:cNvPr>
              <p:cNvSpPr txBox="1"/>
              <p:nvPr/>
            </p:nvSpPr>
            <p:spPr>
              <a:xfrm>
                <a:off x="4333231" y="5312220"/>
                <a:ext cx="1079751" cy="355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9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𝑜𝑟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9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9C4D90C-D3C3-99A5-BB68-24A9814AF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231" y="5312220"/>
                <a:ext cx="1079751" cy="355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3FB26DC-81E8-897B-F943-6DBFE49CD284}"/>
              </a:ext>
            </a:extLst>
          </p:cNvPr>
          <p:cNvCxnSpPr>
            <a:cxnSpLocks/>
          </p:cNvCxnSpPr>
          <p:nvPr/>
        </p:nvCxnSpPr>
        <p:spPr>
          <a:xfrm>
            <a:off x="10664605" y="5411905"/>
            <a:ext cx="0" cy="179457"/>
          </a:xfrm>
          <a:prstGeom prst="straightConnector1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19AE000-ABDF-79AF-AFDE-236C6EE10FB6}"/>
                  </a:ext>
                </a:extLst>
              </p:cNvPr>
              <p:cNvSpPr txBox="1"/>
              <p:nvPr/>
            </p:nvSpPr>
            <p:spPr>
              <a:xfrm>
                <a:off x="10634576" y="5321058"/>
                <a:ext cx="1079751" cy="355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9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𝑜𝑟</m:t>
                      </m:r>
                      <m:r>
                        <a:rPr lang="en-US" sz="9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9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9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9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19AE000-ABDF-79AF-AFDE-236C6EE10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4576" y="5321058"/>
                <a:ext cx="1079751" cy="355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>
            <a:extLst>
              <a:ext uri="{FF2B5EF4-FFF2-40B4-BE49-F238E27FC236}">
                <a16:creationId xmlns:a16="http://schemas.microsoft.com/office/drawing/2014/main" id="{2A810ADA-AB91-1358-3FAB-9D0E93554D23}"/>
              </a:ext>
            </a:extLst>
          </p:cNvPr>
          <p:cNvSpPr txBox="1"/>
          <p:nvPr/>
        </p:nvSpPr>
        <p:spPr>
          <a:xfrm>
            <a:off x="7060968" y="5833558"/>
            <a:ext cx="3700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Next slide will detail modification to </a:t>
            </a:r>
            <a:r>
              <a:rPr lang="en-US" sz="1600" dirty="0" err="1">
                <a:solidFill>
                  <a:schemeClr val="tx1"/>
                </a:solidFill>
              </a:rPr>
              <a:t>Dtm</a:t>
            </a:r>
            <a:r>
              <a:rPr lang="en-US" sz="1600" dirty="0">
                <a:solidFill>
                  <a:schemeClr val="tx1"/>
                </a:solidFill>
              </a:rPr>
              <a:t> equation</a:t>
            </a:r>
          </a:p>
        </p:txBody>
      </p:sp>
    </p:spTree>
    <p:extLst>
      <p:ext uri="{BB962C8B-B14F-4D97-AF65-F5344CB8AC3E}">
        <p14:creationId xmlns:p14="http://schemas.microsoft.com/office/powerpoint/2010/main" val="155124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20" grpId="0"/>
      <p:bldP spid="23" grpId="0" animBg="1"/>
      <p:bldP spid="24" grpId="0" animBg="1"/>
      <p:bldP spid="25" grpId="0"/>
      <p:bldP spid="26" grpId="0"/>
      <p:bldP spid="28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 animBg="1"/>
      <p:bldP spid="61" grpId="0" animBg="1"/>
      <p:bldP spid="63" grpId="0" animBg="1"/>
      <p:bldP spid="64" grpId="0" animBg="1"/>
      <p:bldP spid="65" grpId="0"/>
      <p:bldP spid="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1EAA-FA96-EC39-6E06-CE9B94D1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modification to LDPC </a:t>
            </a:r>
            <a:r>
              <a:rPr lang="en-US" dirty="0" err="1"/>
              <a:t>Dtm</a:t>
            </a:r>
            <a:r>
              <a:rPr lang="en-US" dirty="0"/>
              <a:t> formula for IM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E648B-3AD3-FC2B-0BC8-140D8D98A0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32D92-0BEB-4C0D-78C2-2F7F524F05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0D7122-C3B5-F756-79D6-D5615BEE5F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E8C36-FC0B-7633-3740-CF0BD76F6AE7}"/>
              </a:ext>
            </a:extLst>
          </p:cNvPr>
          <p:cNvSpPr txBox="1"/>
          <p:nvPr/>
        </p:nvSpPr>
        <p:spPr>
          <a:xfrm>
            <a:off x="685800" y="183039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Baseline LDPC </a:t>
            </a:r>
            <a:r>
              <a:rPr lang="en-US" sz="1800" dirty="0" err="1">
                <a:solidFill>
                  <a:srgbClr val="000000"/>
                </a:solidFill>
                <a:latin typeface="+mn-lt"/>
                <a:ea typeface="+mn-ea"/>
              </a:rPr>
              <a:t>Dtm</a:t>
            </a:r>
            <a:r>
              <a:rPr lang="en-US" sz="1800" dirty="0">
                <a:solidFill>
                  <a:srgbClr val="000000"/>
                </a:solidFill>
                <a:latin typeface="+mn-lt"/>
                <a:ea typeface="+mn-ea"/>
              </a:rPr>
              <a:t> equation (for continued use w/ non-IM PPDUs):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3A6B60-A973-C303-2AA0-8C14118A6411}"/>
                  </a:ext>
                </a:extLst>
              </p:cNvPr>
              <p:cNvSpPr txBox="1"/>
              <p:nvPr/>
            </p:nvSpPr>
            <p:spPr>
              <a:xfrm>
                <a:off x="1032427" y="2489737"/>
                <a:ext cx="2791405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fontAlgn="auto" hangingPunct="1">
                  <a:lnSpc>
                    <a:spcPct val="96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𝐷</m:t>
                          </m:r>
                        </m:e>
                        <m:sub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𝑇𝑀</m:t>
                          </m:r>
                        </m:sub>
                      </m:sSub>
                      <m:d>
                        <m:d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𝑘</m:t>
                          </m:r>
                          <m: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  <m:t> % </m:t>
                          </m:r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400" i="1" smtClean="0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ea typeface="+mn-ea"/>
                          <a:cs typeface="Microsoft Sans Serif" panose="020B0604020202020204" pitchFamily="34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+mn-ea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𝑇𝑀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 smtClean="0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Microsoft Sans Serif" panose="020B0604020202020204" pitchFamily="34" charset="0"/>
                                    </a:rPr>
                                    <m:t>𝑆𝐷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0B2742"/>
                  </a:solidFill>
                  <a:latin typeface="Microsoft Sans Serif"/>
                  <a:ea typeface="+mn-ea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3A6B60-A973-C303-2AA0-8C14118A6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27" y="2489737"/>
                <a:ext cx="2791405" cy="464679"/>
              </a:xfrm>
              <a:prstGeom prst="rect">
                <a:avLst/>
              </a:prstGeom>
              <a:blipFill>
                <a:blip r:embed="rId2"/>
                <a:stretch>
                  <a:fillRect l="-655"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CD09469-B18B-5BC0-6B03-DF34ADDD5B1D}"/>
                  </a:ext>
                </a:extLst>
              </p:cNvPr>
              <p:cNvSpPr/>
              <p:nvPr/>
            </p:nvSpPr>
            <p:spPr>
              <a:xfrm>
                <a:off x="4249242" y="2336834"/>
                <a:ext cx="5798447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𝑘</m:t>
                    </m:r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0,…,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𝑆𝐷</m:t>
                        </m:r>
                      </m:sub>
                    </m:sSub>
                    <m:r>
                      <a:rPr lang="en-US" sz="140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−1</m:t>
                    </m:r>
                  </m:oMath>
                </a14:m>
                <a:r>
                  <a:rPr lang="en-US" sz="1400" i="1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(tone index in RU (w/o CFO pilots) before interleaving)</a:t>
                </a:r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ea typeface="+mn-ea"/>
                  <a:cs typeface="Microsoft Sans Serif" panose="020B0604020202020204" pitchFamily="34" charset="0"/>
                </a:endParaRP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𝑡</m:t>
                    </m:r>
                    <m:d>
                      <m:dPr>
                        <m:ctrlPr>
                          <a:rPr lang="en-US" sz="140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ea typeface="+mn-ea"/>
                            <a:cs typeface="Microsoft Sans Serif" panose="020B0604020202020204" pitchFamily="34" charset="0"/>
                          </a:rPr>
                          <m:t>𝑘</m:t>
                        </m:r>
                      </m:e>
                    </m:d>
                    <m:r>
                      <a:rPr lang="en-US" sz="1400" i="1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+mn-ea"/>
                        <a:cs typeface="Microsoft Sans Serif" panose="020B0604020202020204" pitchFamily="34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rgbClr val="13161E"/>
                    </a:solidFill>
                    <a:latin typeface="Microsoft Sans Serif"/>
                    <a:ea typeface="+mn-ea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ea typeface="+mn-ea"/>
                    <a:cs typeface="Microsoft Sans Serif" panose="020B0604020202020204" pitchFamily="34" charset="0"/>
                  </a:rPr>
                  <a:t>tone index after LDPC interleaving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CD09469-B18B-5BC0-6B03-DF34ADDD5B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242" y="2336834"/>
                <a:ext cx="5798447" cy="738664"/>
              </a:xfrm>
              <a:prstGeom prst="rect">
                <a:avLst/>
              </a:prstGeom>
              <a:blipFill>
                <a:blip r:embed="rId3"/>
                <a:stretch>
                  <a:fillRect t="-163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A45C4D-6E6F-8AB5-9C96-C27CA6B4D25F}"/>
                  </a:ext>
                </a:extLst>
              </p:cNvPr>
              <p:cNvSpPr txBox="1"/>
              <p:nvPr/>
            </p:nvSpPr>
            <p:spPr>
              <a:xfrm>
                <a:off x="685800" y="3474680"/>
                <a:ext cx="9829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LDPC </a:t>
                </a:r>
                <a:r>
                  <a:rPr lang="en-US" sz="1800" dirty="0" err="1">
                    <a:solidFill>
                      <a:srgbClr val="000000"/>
                    </a:solidFill>
                    <a:latin typeface="+mn-lt"/>
                    <a:ea typeface="+mn-ea"/>
                  </a:rPr>
                  <a:t>Dtm</a:t>
                </a: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 equation for IM PPDUs, with an added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+mn-ea"/>
                      </a:rPr>
                      <m:t>𝛾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-term for tone mapping offset </a:t>
                </a:r>
              </a:p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8A45C4D-6E6F-8AB5-9C96-C27CA6B4D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474680"/>
                <a:ext cx="9829800" cy="646331"/>
              </a:xfrm>
              <a:prstGeom prst="rect">
                <a:avLst/>
              </a:prstGeom>
              <a:blipFill>
                <a:blip r:embed="rId4"/>
                <a:stretch>
                  <a:fillRect l="-558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6E1428-6AD9-49B7-35EE-0A3452D30A2A}"/>
                  </a:ext>
                </a:extLst>
              </p:cNvPr>
              <p:cNvSpPr txBox="1"/>
              <p:nvPr/>
            </p:nvSpPr>
            <p:spPr>
              <a:xfrm>
                <a:off x="1032427" y="4195803"/>
                <a:ext cx="3872406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lvl="0">
                  <a:lnSpc>
                    <a:spcPct val="96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′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𝑇𝑀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 % 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400" b="0" i="1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𝛾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%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𝑆𝐷</m:t>
                          </m:r>
                        </m:sub>
                      </m:sSub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6E1428-6AD9-49B7-35EE-0A3452D30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427" y="4195803"/>
                <a:ext cx="3872406" cy="464679"/>
              </a:xfrm>
              <a:prstGeom prst="rect">
                <a:avLst/>
              </a:prstGeom>
              <a:blipFill>
                <a:blip r:embed="rId5"/>
                <a:stretch>
                  <a:fillRect l="-629"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64162E5-A9A7-5A4B-A637-300641E78BC7}"/>
              </a:ext>
            </a:extLst>
          </p:cNvPr>
          <p:cNvSpPr/>
          <p:nvPr/>
        </p:nvSpPr>
        <p:spPr>
          <a:xfrm>
            <a:off x="1752600" y="4115444"/>
            <a:ext cx="1271850" cy="6417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DC6C52-9075-D541-88EE-5D1C46B712BB}"/>
              </a:ext>
            </a:extLst>
          </p:cNvPr>
          <p:cNvSpPr/>
          <p:nvPr/>
        </p:nvSpPr>
        <p:spPr>
          <a:xfrm>
            <a:off x="3513314" y="4087440"/>
            <a:ext cx="745188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5AFE78-468B-31F0-CCE6-68335F2AFE8E}"/>
              </a:ext>
            </a:extLst>
          </p:cNvPr>
          <p:cNvSpPr txBox="1"/>
          <p:nvPr/>
        </p:nvSpPr>
        <p:spPr>
          <a:xfrm>
            <a:off x="1792204" y="4899441"/>
            <a:ext cx="1271850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Original output bin start tone index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4736CD-8A90-EA1A-9F19-0A12D436AC2B}"/>
              </a:ext>
            </a:extLst>
          </p:cNvPr>
          <p:cNvSpPr txBox="1"/>
          <p:nvPr/>
        </p:nvSpPr>
        <p:spPr>
          <a:xfrm>
            <a:off x="3821853" y="4965889"/>
            <a:ext cx="901828" cy="70916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853DC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Offset from output bin start tone index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2DC9-97C2-420B-45A3-833976EAB065}"/>
              </a:ext>
            </a:extLst>
          </p:cNvPr>
          <p:cNvSpPr txBox="1"/>
          <p:nvPr/>
        </p:nvSpPr>
        <p:spPr>
          <a:xfrm>
            <a:off x="3165495" y="4972027"/>
            <a:ext cx="626366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Bin shift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ED56C0-9BA4-B588-D1A3-1CA1CEE371D5}"/>
              </a:ext>
            </a:extLst>
          </p:cNvPr>
          <p:cNvSpPr/>
          <p:nvPr/>
        </p:nvSpPr>
        <p:spPr>
          <a:xfrm>
            <a:off x="3215128" y="4107060"/>
            <a:ext cx="177746" cy="7085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664FBA-9A00-CE53-B4EC-E76483BD063E}"/>
              </a:ext>
            </a:extLst>
          </p:cNvPr>
          <p:cNvSpPr/>
          <p:nvPr/>
        </p:nvSpPr>
        <p:spPr>
          <a:xfrm>
            <a:off x="4376244" y="4242089"/>
            <a:ext cx="499837" cy="3721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CB371E-36F8-9D8C-2DF7-28065DA47F03}"/>
              </a:ext>
            </a:extLst>
          </p:cNvPr>
          <p:cNvSpPr txBox="1"/>
          <p:nvPr/>
        </p:nvSpPr>
        <p:spPr>
          <a:xfrm>
            <a:off x="4691946" y="4965889"/>
            <a:ext cx="901827" cy="70916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Output wraparound handling for last bin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88DA056D-84E1-7579-1DCE-89AE0EBBD206}"/>
              </a:ext>
            </a:extLst>
          </p:cNvPr>
          <p:cNvSpPr/>
          <p:nvPr/>
        </p:nvSpPr>
        <p:spPr>
          <a:xfrm rot="5400000">
            <a:off x="2436510" y="4609263"/>
            <a:ext cx="304105" cy="1849502"/>
          </a:xfrm>
          <a:prstGeom prst="rightBrace">
            <a:avLst>
              <a:gd name="adj1" fmla="val 5859"/>
              <a:gd name="adj2" fmla="val 50000"/>
            </a:avLst>
          </a:prstGeom>
          <a:ln w="12700" cap="rnd">
            <a:solidFill>
              <a:schemeClr val="accent6"/>
            </a:solidFill>
            <a:round/>
            <a:headEnd type="none" w="med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E77A31-92B3-0D33-87F2-4DE5DCBB5ED4}"/>
              </a:ext>
            </a:extLst>
          </p:cNvPr>
          <p:cNvSpPr txBox="1"/>
          <p:nvPr/>
        </p:nvSpPr>
        <p:spPr>
          <a:xfrm>
            <a:off x="1828800" y="5741416"/>
            <a:ext cx="1724025" cy="35458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 dirty="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Shifted output bin start tone index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AA8630-44A1-25E6-8990-468D944ACE2F}"/>
              </a:ext>
            </a:extLst>
          </p:cNvPr>
          <p:cNvSpPr/>
          <p:nvPr/>
        </p:nvSpPr>
        <p:spPr>
          <a:xfrm>
            <a:off x="1606138" y="2436210"/>
            <a:ext cx="1271850" cy="6417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60429B-56E8-3423-440B-546DB0F4D9D9}"/>
              </a:ext>
            </a:extLst>
          </p:cNvPr>
          <p:cNvSpPr/>
          <p:nvPr/>
        </p:nvSpPr>
        <p:spPr>
          <a:xfrm>
            <a:off x="3076665" y="2420579"/>
            <a:ext cx="745188" cy="708592"/>
          </a:xfrm>
          <a:prstGeom prst="rect">
            <a:avLst/>
          </a:prstGeom>
          <a:noFill/>
          <a:ln>
            <a:solidFill>
              <a:srgbClr val="3253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7F8FA"/>
              </a:solidFill>
              <a:effectLst/>
              <a:uLnTx/>
              <a:uFillTx/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56A7FB-7D98-EDD1-075D-8D759FCD7C0B}"/>
                  </a:ext>
                </a:extLst>
              </p:cNvPr>
              <p:cNvSpPr/>
              <p:nvPr/>
            </p:nvSpPr>
            <p:spPr>
              <a:xfrm>
                <a:off x="5142859" y="4218257"/>
                <a:ext cx="2340769" cy="413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B274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sz="1400" i="1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sz="1400" dirty="0">
                    <a:solidFill>
                      <a:srgbClr val="0B2742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= offset amount, e.g.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sz="1400" i="1" smtClean="0">
                            <a:solidFill>
                              <a:srgbClr val="0B2742"/>
                            </a:solidFill>
                            <a:latin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40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solidFill>
                                      <a:srgbClr val="0B2742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𝑇𝑀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0B2742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1400" i="1" dirty="0">
                  <a:solidFill>
                    <a:srgbClr val="0B2742"/>
                  </a:solidFill>
                  <a:latin typeface="Cambria Math" panose="02040503050406030204" pitchFamily="18" charset="0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56A7FB-7D98-EDD1-075D-8D759FCD7C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859" y="4218257"/>
                <a:ext cx="2340769" cy="413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483808C3-F7B9-EB84-1F1A-FF418CC57568}"/>
              </a:ext>
            </a:extLst>
          </p:cNvPr>
          <p:cNvSpPr txBox="1"/>
          <p:nvPr/>
        </p:nvSpPr>
        <p:spPr>
          <a:xfrm>
            <a:off x="7848600" y="4280118"/>
            <a:ext cx="3872406" cy="181588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Tx-side benefits: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 need to modify input vector to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Rx-side benefits: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Can be streamlined with existing FFT unloading + inverse </a:t>
            </a:r>
            <a:r>
              <a:rPr lang="en-US" sz="1400" dirty="0" err="1">
                <a:solidFill>
                  <a:schemeClr val="tx1"/>
                </a:solidFill>
              </a:rPr>
              <a:t>Dtm</a:t>
            </a:r>
            <a:r>
              <a:rPr lang="en-US" sz="1400" dirty="0">
                <a:solidFill>
                  <a:schemeClr val="tx1"/>
                </a:solidFill>
              </a:rPr>
              <a:t> operations, for some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157875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799CB9-809B-C09C-A608-FDC23CF7017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Proposed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-term (i.e. offsets) for IM-specific LDPC </a:t>
                </a:r>
                <a:r>
                  <a:rPr lang="en-US" dirty="0" err="1"/>
                  <a:t>Dtm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799CB9-809B-C09C-A608-FDC23CF701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F8E1B-79D6-6195-9E5E-02866EF9C0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9CA0D-27F4-1226-14BE-CD4BEE8E18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A72B14-5590-CFF8-48BF-4133650A6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EC982F41-3061-79FB-6D19-AB1499262A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189194"/>
                  </p:ext>
                </p:extLst>
              </p:nvPr>
            </p:nvGraphicFramePr>
            <p:xfrm>
              <a:off x="2030943" y="3621852"/>
              <a:ext cx="8128000" cy="8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b="0" i="0" dirty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a:t>-term (=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en-US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b="0" i="1">
                                              <a:solidFill>
                                                <a:srgbClr val="0B2742"/>
                                              </a:solidFill>
                                              <a:latin typeface="Cambria Math" panose="02040503050406030204" pitchFamily="18" charset="0"/>
                                              <a:cs typeface="Microsoft Sans Serif" panose="020B0604020202020204" pitchFamily="34" charset="0"/>
                                            </a:rPr>
                                            <m:t>𝑇𝑀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EC982F41-3061-79FB-6D19-AB1499262A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189194"/>
                  </p:ext>
                </p:extLst>
              </p:nvPr>
            </p:nvGraphicFramePr>
            <p:xfrm>
              <a:off x="2030943" y="3621852"/>
              <a:ext cx="8128000" cy="8707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45179081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1688169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338601846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41694245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CBW80+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731059"/>
                      </a:ext>
                    </a:extLst>
                  </a:tr>
                  <a:tr h="4999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9" t="-80488" r="-300599" b="-6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8082968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0122D9-30AE-7DEA-CCDC-E6AF1F2D15B7}"/>
                  </a:ext>
                </a:extLst>
              </p:cNvPr>
              <p:cNvSpPr txBox="1"/>
              <p:nvPr/>
            </p:nvSpPr>
            <p:spPr>
              <a:xfrm>
                <a:off x="1112050" y="1835338"/>
                <a:ext cx="9860749" cy="1381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chemeClr val="tx1"/>
                    </a:solidFill>
                  </a:rPr>
                  <a:t>We propose a simple static offset value of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Microsoft Sans Serif" panose="020B0604020202020204" pitchFamily="34" charset="0"/>
                      </a:rPr>
                      <m:t>𝛾</m:t>
                    </m:r>
                  </m:oMath>
                </a14:m>
                <a:r>
                  <a:rPr lang="en-US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Microsoft Sans Serif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Microsoft Sans Serif" panose="020B0604020202020204" pitchFamily="34" charset="0"/>
                                  </a:rPr>
                                  <m:t>𝑇𝑀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Microsoft Sans Serif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b="0" i="1" dirty="0">
                    <a:solidFill>
                      <a:schemeClr val="tx1"/>
                    </a:solidFill>
                    <a:latin typeface="Cambria Math" panose="02040503050406030204" pitchFamily="18" charset="0"/>
                    <a:cs typeface="Microsoft Sans Serif" panose="020B0604020202020204" pitchFamily="34" charset="0"/>
                  </a:rPr>
                  <a:t> </a:t>
                </a:r>
                <a:r>
                  <a:rPr lang="en-US" b="0" dirty="0">
                    <a:solidFill>
                      <a:schemeClr val="tx1"/>
                    </a:solidFill>
                  </a:rPr>
                  <a:t>for each CBW, to approximately center the IM pilot locations in the bandwidth, when the modified LDPC </a:t>
                </a:r>
                <a:r>
                  <a:rPr lang="en-US" b="0" dirty="0" err="1">
                    <a:solidFill>
                      <a:schemeClr val="tx1"/>
                    </a:solidFill>
                  </a:rPr>
                  <a:t>Dtm</a:t>
                </a:r>
                <a:r>
                  <a:rPr lang="en-US" b="0" dirty="0">
                    <a:solidFill>
                      <a:schemeClr val="tx1"/>
                    </a:solidFill>
                  </a:rPr>
                  <a:t> is being used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F0122D9-30AE-7DEA-CCDC-E6AF1F2D1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050" y="1835338"/>
                <a:ext cx="9860749" cy="1381019"/>
              </a:xfrm>
              <a:prstGeom prst="rect">
                <a:avLst/>
              </a:prstGeom>
              <a:blipFill>
                <a:blip r:embed="rId4"/>
                <a:stretch>
                  <a:fillRect l="-927" b="-9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2C8E520-AB61-BA7A-89FE-2A8146CC3657}"/>
              </a:ext>
            </a:extLst>
          </p:cNvPr>
          <p:cNvSpPr txBox="1"/>
          <p:nvPr/>
        </p:nvSpPr>
        <p:spPr>
          <a:xfrm>
            <a:off x="5815089" y="5410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(See appendix slide for illustrated example of old vs. new LDPC </a:t>
            </a:r>
            <a:r>
              <a:rPr lang="en-US" dirty="0" err="1">
                <a:solidFill>
                  <a:schemeClr val="tx1"/>
                </a:solidFill>
              </a:rPr>
              <a:t>Dtm</a:t>
            </a:r>
            <a:r>
              <a:rPr lang="en-US" dirty="0">
                <a:solidFill>
                  <a:schemeClr val="tx1"/>
                </a:solidFill>
              </a:rPr>
              <a:t> operation)</a:t>
            </a:r>
          </a:p>
        </p:txBody>
      </p:sp>
    </p:spTree>
    <p:extLst>
      <p:ext uri="{BB962C8B-B14F-4D97-AF65-F5344CB8AC3E}">
        <p14:creationId xmlns:p14="http://schemas.microsoft.com/office/powerpoint/2010/main" val="10688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B93C0-8AA9-537C-6745-6DD48435F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A5B6B-A756-424B-E7D1-070FEFFF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</a:t>
            </a:r>
            <a:r>
              <a:rPr lang="en-US"/>
              <a:t>presentation proposes a </a:t>
            </a:r>
            <a:r>
              <a:rPr lang="en-US" dirty="0"/>
              <a:t>modification to the LDPC </a:t>
            </a:r>
            <a:r>
              <a:rPr lang="en-US" dirty="0" err="1"/>
              <a:t>Dtm</a:t>
            </a:r>
            <a:r>
              <a:rPr lang="en-US" dirty="0"/>
              <a:t> equation when used for inserting IM pilots, specifically by introducing a shift-term for the purposes of centering the IM pilot locations in the bandwidth.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38F9B-7692-821D-B45B-DC9BF24C19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38415-A0AF-5D11-9FCD-657199AEA8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8EA5D-8EC0-4FCC-9A54-B303B4CE93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3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FBEC1-1B6B-9E82-29CA-2C963606C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Strawpoll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664F0-5227-6C35-BB79-042D2CC00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defining the LDPC </a:t>
            </a:r>
            <a:r>
              <a:rPr lang="en-US" dirty="0" err="1"/>
              <a:t>Dtm</a:t>
            </a:r>
            <a:r>
              <a:rPr lang="en-US" dirty="0"/>
              <a:t> equation used for IM-mode as the following: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48C9C-F914-8635-2FBA-F89075B1DF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01DEE-7A45-7BB1-8A90-3E25ABBAFA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Eugene Baik,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0C3006-56D3-93AE-75E1-D6BEB0E2C9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05267E-7E9D-7C4A-55DD-0B143D9C5C00}"/>
                  </a:ext>
                </a:extLst>
              </p:cNvPr>
              <p:cNvSpPr txBox="1"/>
              <p:nvPr/>
            </p:nvSpPr>
            <p:spPr>
              <a:xfrm>
                <a:off x="3810000" y="3111777"/>
                <a:ext cx="3872406" cy="464679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 lvl="0">
                  <a:lnSpc>
                    <a:spcPct val="96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𝑡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𝑘</m:t>
                          </m:r>
                        </m:e>
                      </m:d>
                      <m:r>
                        <a:rPr kumimoji="0" lang="en-US" sz="1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B274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kumimoji="0" lang="en-US" sz="140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B274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𝑇𝑀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1400" b="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  <m:t> % 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400" b="0" i="1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𝛾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1400" i="1">
                                  <a:solidFill>
                                    <a:srgbClr val="0B2742"/>
                                  </a:solidFill>
                                  <a:latin typeface="Cambria Math" panose="02040503050406030204" pitchFamily="18" charset="0"/>
                                  <a:cs typeface="Microsoft Sans Serif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en-US" sz="1400" b="0" i="1">
                                      <a:solidFill>
                                        <a:srgbClr val="0B274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Microsoft Sans Serif" panose="020B0604020202020204" pitchFamily="34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𝑇𝑀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b="0" i="1">
                                          <a:solidFill>
                                            <a:srgbClr val="0B2742"/>
                                          </a:solidFill>
                                          <a:latin typeface="Cambria Math" panose="02040503050406030204" pitchFamily="18" charset="0"/>
                                          <a:cs typeface="Microsoft Sans Serif" panose="020B0604020202020204" pitchFamily="34" charset="0"/>
                                        </a:rPr>
                                        <m:t>𝑆𝐷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>
                          <a:solidFill>
                            <a:srgbClr val="0B2742"/>
                          </a:solidFill>
                          <a:latin typeface="Cambria Math" panose="02040503050406030204" pitchFamily="18" charset="0"/>
                          <a:cs typeface="Microsoft Sans Serif" panose="020B0604020202020204" pitchFamily="34" charset="0"/>
                        </a:rPr>
                        <m:t>%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B2742"/>
                              </a:solidFill>
                              <a:latin typeface="Cambria Math" panose="02040503050406030204" pitchFamily="18" charset="0"/>
                              <a:cs typeface="Microsoft Sans Serif" panose="020B0604020202020204" pitchFamily="34" charset="0"/>
                            </a:rPr>
                            <m:t>𝑆𝐷</m:t>
                          </m:r>
                        </m:sub>
                      </m:sSub>
                    </m:oMath>
                  </m:oMathPara>
                </a14:m>
                <a:endPara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B2742"/>
                  </a:solidFill>
                  <a:effectLst/>
                  <a:uLnTx/>
                  <a:uFillTx/>
                  <a:latin typeface="Microsoft Sans Serif"/>
                  <a:cs typeface="Microsoft Sans Serif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05267E-7E9D-7C4A-55DD-0B143D9C5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111777"/>
                <a:ext cx="3872406" cy="464679"/>
              </a:xfrm>
              <a:prstGeom prst="rect">
                <a:avLst/>
              </a:prstGeom>
              <a:blipFill>
                <a:blip r:embed="rId2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E8C573E-E946-E473-91B9-DDB29FE819F1}"/>
                  </a:ext>
                </a:extLst>
              </p:cNvPr>
              <p:cNvSpPr/>
              <p:nvPr/>
            </p:nvSpPr>
            <p:spPr>
              <a:xfrm>
                <a:off x="1503214" y="3882382"/>
                <a:ext cx="6179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b="1" dirty="0">
                    <a:solidFill>
                      <a:srgbClr val="000000"/>
                    </a:solidFill>
                    <a:latin typeface="+mn-lt"/>
                    <a:ea typeface="+mn-ea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+mn-ea"/>
                      </a:rPr>
                      <m:t>𝛾</m:t>
                    </m:r>
                  </m:oMath>
                </a14:m>
                <a:r>
                  <a:rPr lang="en-US" b="1" dirty="0">
                    <a:solidFill>
                      <a:srgbClr val="000000"/>
                    </a:solidFill>
                    <a:latin typeface="+mn-lt"/>
                    <a:ea typeface="+mn-ea"/>
                  </a:rPr>
                  <a:t> = static, CBW-specific offset amount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E8C573E-E946-E473-91B9-DDB29FE819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214" y="3882382"/>
                <a:ext cx="6179192" cy="461665"/>
              </a:xfrm>
              <a:prstGeom prst="rect">
                <a:avLst/>
              </a:prstGeom>
              <a:blipFill>
                <a:blip r:embed="rId3"/>
                <a:stretch>
                  <a:fillRect l="-1579" t="-10526" r="-59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40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1188</TotalTime>
  <Words>1125</Words>
  <Application>Microsoft Office PowerPoint</Application>
  <PresentationFormat>Widescreen</PresentationFormat>
  <Paragraphs>194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Aptos</vt:lpstr>
      <vt:lpstr>Arial</vt:lpstr>
      <vt:lpstr>Arial Unicode MS</vt:lpstr>
      <vt:lpstr>Cambria Math</vt:lpstr>
      <vt:lpstr>Microsoft Sans Serif</vt:lpstr>
      <vt:lpstr>Times New Roman</vt:lpstr>
      <vt:lpstr>Office Theme</vt:lpstr>
      <vt:lpstr>Document</vt:lpstr>
      <vt:lpstr>LDPC Dtm Equation for IM</vt:lpstr>
      <vt:lpstr>Background</vt:lpstr>
      <vt:lpstr>Recap of Baseline LDPC Dtm operation</vt:lpstr>
      <vt:lpstr>Issue using baseline LDPC Dtm for IM pilot insertion</vt:lpstr>
      <vt:lpstr>Methods for shifting IM pilots within PPDU BW</vt:lpstr>
      <vt:lpstr>Proposed modification to LDPC Dtm formula for IM</vt:lpstr>
      <vt:lpstr>Proposed γ-term (i.e. offsets) for IM-specific LDPC Dtm</vt:lpstr>
      <vt:lpstr>Summary</vt:lpstr>
      <vt:lpstr>Strawpoll 1:</vt:lpstr>
      <vt:lpstr>Strawpoll 2:</vt:lpstr>
      <vt:lpstr>(New combined) Strawpoll</vt:lpstr>
      <vt:lpstr>Appendix: CBW20 IM Example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Eugene Baik</dc:creator>
  <cp:keywords/>
  <cp:lastModifiedBy>Eugene Baik</cp:lastModifiedBy>
  <cp:revision>1151</cp:revision>
  <cp:lastPrinted>1601-01-01T00:00:00Z</cp:lastPrinted>
  <dcterms:created xsi:type="dcterms:W3CDTF">2018-05-10T16:45:22Z</dcterms:created>
  <dcterms:modified xsi:type="dcterms:W3CDTF">2025-07-29T04:40:07Z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1668675450</vt:lpwstr>
  </property>
</Properties>
</file>