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6"/>
  </p:notesMasterIdLst>
  <p:handoutMasterIdLst>
    <p:handoutMasterId r:id="rId37"/>
  </p:handoutMasterIdLst>
  <p:sldIdLst>
    <p:sldId id="256" r:id="rId5"/>
    <p:sldId id="287" r:id="rId6"/>
    <p:sldId id="257" r:id="rId7"/>
    <p:sldId id="2385"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86" r:id="rId22"/>
    <p:sldId id="2387" r:id="rId23"/>
    <p:sldId id="2388" r:id="rId24"/>
    <p:sldId id="2389" r:id="rId25"/>
    <p:sldId id="297" r:id="rId26"/>
    <p:sldId id="2390" r:id="rId27"/>
    <p:sldId id="2392" r:id="rId28"/>
    <p:sldId id="2391" r:id="rId29"/>
    <p:sldId id="284" r:id="rId30"/>
    <p:sldId id="331" r:id="rId31"/>
    <p:sldId id="328" r:id="rId32"/>
    <p:sldId id="329" r:id="rId33"/>
    <p:sldId id="332" r:id="rId34"/>
    <p:sldId id="26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68EE44-C43B-446D-AC07-B834AF547225}" v="11" dt="2025-07-31T15:38:31.8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84" autoAdjust="0"/>
    <p:restoredTop sz="94689" autoAdjust="0"/>
  </p:normalViewPr>
  <p:slideViewPr>
    <p:cSldViewPr>
      <p:cViewPr>
        <p:scale>
          <a:sx n="90" d="100"/>
          <a:sy n="90" d="100"/>
        </p:scale>
        <p:origin x="-462" y="-258"/>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368EE44-C43B-446D-AC07-B834AF547225}"/>
    <pc:docChg chg="custSel addSld modSld modMainMaster">
      <pc:chgData name="Jon Rosdahl" userId="2820f357-2dd4-4127-8713-e0bfde0fd756" providerId="ADAL" clId="{8368EE44-C43B-446D-AC07-B834AF547225}" dt="2025-07-31T17:59:42.622" v="148" actId="6549"/>
      <pc:docMkLst>
        <pc:docMk/>
      </pc:docMkLst>
      <pc:sldChg chg="modSp mod">
        <pc:chgData name="Jon Rosdahl" userId="2820f357-2dd4-4127-8713-e0bfde0fd756" providerId="ADAL" clId="{8368EE44-C43B-446D-AC07-B834AF547225}" dt="2025-07-31T17:59:42.622" v="148" actId="6549"/>
        <pc:sldMkLst>
          <pc:docMk/>
          <pc:sldMk cId="0" sldId="256"/>
        </pc:sldMkLst>
        <pc:spChg chg="mod">
          <ac:chgData name="Jon Rosdahl" userId="2820f357-2dd4-4127-8713-e0bfde0fd756" providerId="ADAL" clId="{8368EE44-C43B-446D-AC07-B834AF547225}" dt="2025-07-31T17:59:42.622" v="148" actId="6549"/>
          <ac:spMkLst>
            <pc:docMk/>
            <pc:sldMk cId="0" sldId="256"/>
            <ac:spMk id="3074" creationId="{00000000-0000-0000-0000-000000000000}"/>
          </ac:spMkLst>
        </pc:spChg>
      </pc:sldChg>
      <pc:sldChg chg="modSp mod">
        <pc:chgData name="Jon Rosdahl" userId="2820f357-2dd4-4127-8713-e0bfde0fd756" providerId="ADAL" clId="{8368EE44-C43B-446D-AC07-B834AF547225}" dt="2025-07-31T10:12:31.686" v="46" actId="20577"/>
        <pc:sldMkLst>
          <pc:docMk/>
          <pc:sldMk cId="2891040505" sldId="332"/>
        </pc:sldMkLst>
        <pc:spChg chg="mod">
          <ac:chgData name="Jon Rosdahl" userId="2820f357-2dd4-4127-8713-e0bfde0fd756" providerId="ADAL" clId="{8368EE44-C43B-446D-AC07-B834AF547225}" dt="2025-07-31T10:12:31.686" v="46" actId="20577"/>
          <ac:spMkLst>
            <pc:docMk/>
            <pc:sldMk cId="2891040505" sldId="332"/>
            <ac:spMk id="3" creationId="{FF45EDF8-F8B4-4C62-A574-17EE4A97B753}"/>
          </ac:spMkLst>
        </pc:spChg>
      </pc:sldChg>
      <pc:sldChg chg="modSp mod">
        <pc:chgData name="Jon Rosdahl" userId="2820f357-2dd4-4127-8713-e0bfde0fd756" providerId="ADAL" clId="{8368EE44-C43B-446D-AC07-B834AF547225}" dt="2025-07-29T08:17:02.686" v="0" actId="790"/>
        <pc:sldMkLst>
          <pc:docMk/>
          <pc:sldMk cId="1400141525" sldId="2389"/>
        </pc:sldMkLst>
        <pc:spChg chg="mod">
          <ac:chgData name="Jon Rosdahl" userId="2820f357-2dd4-4127-8713-e0bfde0fd756" providerId="ADAL" clId="{8368EE44-C43B-446D-AC07-B834AF547225}" dt="2025-07-29T08:17:02.686" v="0" actId="790"/>
          <ac:spMkLst>
            <pc:docMk/>
            <pc:sldMk cId="1400141525" sldId="2389"/>
            <ac:spMk id="2" creationId="{385EF940-6A7F-F0A1-8E0F-D5B9EFAA1E52}"/>
          </ac:spMkLst>
        </pc:spChg>
      </pc:sldChg>
      <pc:sldChg chg="addSp delSp modSp new mod modClrScheme chgLayout">
        <pc:chgData name="Jon Rosdahl" userId="2820f357-2dd4-4127-8713-e0bfde0fd756" providerId="ADAL" clId="{8368EE44-C43B-446D-AC07-B834AF547225}" dt="2025-07-31T13:37:47.614" v="73"/>
        <pc:sldMkLst>
          <pc:docMk/>
          <pc:sldMk cId="2527066501" sldId="2390"/>
        </pc:sldMkLst>
        <pc:spChg chg="del mod ord">
          <ac:chgData name="Jon Rosdahl" userId="2820f357-2dd4-4127-8713-e0bfde0fd756" providerId="ADAL" clId="{8368EE44-C43B-446D-AC07-B834AF547225}" dt="2025-07-31T13:34:42.641" v="48" actId="700"/>
          <ac:spMkLst>
            <pc:docMk/>
            <pc:sldMk cId="2527066501" sldId="2390"/>
            <ac:spMk id="2" creationId="{A82EF685-06A1-6792-8FE1-CE03B73727F7}"/>
          </ac:spMkLst>
        </pc:spChg>
        <pc:spChg chg="del mod ord">
          <ac:chgData name="Jon Rosdahl" userId="2820f357-2dd4-4127-8713-e0bfde0fd756" providerId="ADAL" clId="{8368EE44-C43B-446D-AC07-B834AF547225}" dt="2025-07-31T13:34:42.641" v="48" actId="700"/>
          <ac:spMkLst>
            <pc:docMk/>
            <pc:sldMk cId="2527066501" sldId="2390"/>
            <ac:spMk id="3" creationId="{1F222E29-3BFB-ECFE-0944-8BB38E4CF40E}"/>
          </ac:spMkLst>
        </pc:spChg>
        <pc:spChg chg="mod ord">
          <ac:chgData name="Jon Rosdahl" userId="2820f357-2dd4-4127-8713-e0bfde0fd756" providerId="ADAL" clId="{8368EE44-C43B-446D-AC07-B834AF547225}" dt="2025-07-31T13:34:42.641" v="48" actId="700"/>
          <ac:spMkLst>
            <pc:docMk/>
            <pc:sldMk cId="2527066501" sldId="2390"/>
            <ac:spMk id="4" creationId="{A694DF23-7563-E5A1-73BA-05700D308002}"/>
          </ac:spMkLst>
        </pc:spChg>
        <pc:spChg chg="mod ord">
          <ac:chgData name="Jon Rosdahl" userId="2820f357-2dd4-4127-8713-e0bfde0fd756" providerId="ADAL" clId="{8368EE44-C43B-446D-AC07-B834AF547225}" dt="2025-07-31T13:34:42.641" v="48" actId="700"/>
          <ac:spMkLst>
            <pc:docMk/>
            <pc:sldMk cId="2527066501" sldId="2390"/>
            <ac:spMk id="5" creationId="{BEE3E0CC-A148-7724-1911-02F55A84EEBF}"/>
          </ac:spMkLst>
        </pc:spChg>
        <pc:spChg chg="mod ord">
          <ac:chgData name="Jon Rosdahl" userId="2820f357-2dd4-4127-8713-e0bfde0fd756" providerId="ADAL" clId="{8368EE44-C43B-446D-AC07-B834AF547225}" dt="2025-07-31T13:34:42.641" v="48" actId="700"/>
          <ac:spMkLst>
            <pc:docMk/>
            <pc:sldMk cId="2527066501" sldId="2390"/>
            <ac:spMk id="6" creationId="{B3AD7203-7474-4131-37FE-C7C68AA8F560}"/>
          </ac:spMkLst>
        </pc:spChg>
        <pc:spChg chg="add mod ord">
          <ac:chgData name="Jon Rosdahl" userId="2820f357-2dd4-4127-8713-e0bfde0fd756" providerId="ADAL" clId="{8368EE44-C43B-446D-AC07-B834AF547225}" dt="2025-07-31T13:37:47.614" v="73"/>
          <ac:spMkLst>
            <pc:docMk/>
            <pc:sldMk cId="2527066501" sldId="2390"/>
            <ac:spMk id="7" creationId="{B0EF7DD0-F9D3-F429-7722-49606E877E83}"/>
          </ac:spMkLst>
        </pc:spChg>
        <pc:spChg chg="add mod ord">
          <ac:chgData name="Jon Rosdahl" userId="2820f357-2dd4-4127-8713-e0bfde0fd756" providerId="ADAL" clId="{8368EE44-C43B-446D-AC07-B834AF547225}" dt="2025-07-31T13:37:18.209" v="72" actId="27107"/>
          <ac:spMkLst>
            <pc:docMk/>
            <pc:sldMk cId="2527066501" sldId="2390"/>
            <ac:spMk id="8" creationId="{7101BA22-2463-A2F8-42C0-EE21C1D64DDD}"/>
          </ac:spMkLst>
        </pc:spChg>
      </pc:sldChg>
      <pc:sldChg chg="modSp new mod">
        <pc:chgData name="Jon Rosdahl" userId="2820f357-2dd4-4127-8713-e0bfde0fd756" providerId="ADAL" clId="{8368EE44-C43B-446D-AC07-B834AF547225}" dt="2025-07-31T13:37:53.596" v="74"/>
        <pc:sldMkLst>
          <pc:docMk/>
          <pc:sldMk cId="1061121466" sldId="2391"/>
        </pc:sldMkLst>
        <pc:spChg chg="mod">
          <ac:chgData name="Jon Rosdahl" userId="2820f357-2dd4-4127-8713-e0bfde0fd756" providerId="ADAL" clId="{8368EE44-C43B-446D-AC07-B834AF547225}" dt="2025-07-31T13:37:53.596" v="74"/>
          <ac:spMkLst>
            <pc:docMk/>
            <pc:sldMk cId="1061121466" sldId="2391"/>
            <ac:spMk id="2" creationId="{3571E47F-178E-71D3-BB72-096086B44974}"/>
          </ac:spMkLst>
        </pc:spChg>
        <pc:spChg chg="mod">
          <ac:chgData name="Jon Rosdahl" userId="2820f357-2dd4-4127-8713-e0bfde0fd756" providerId="ADAL" clId="{8368EE44-C43B-446D-AC07-B834AF547225}" dt="2025-07-31T13:37:12.393" v="71" actId="27107"/>
          <ac:spMkLst>
            <pc:docMk/>
            <pc:sldMk cId="1061121466" sldId="2391"/>
            <ac:spMk id="3" creationId="{F061FADE-BE56-9E40-6E7E-442F21E7F74B}"/>
          </ac:spMkLst>
        </pc:spChg>
      </pc:sldChg>
      <pc:sldChg chg="addSp delSp modSp new mod">
        <pc:chgData name="Jon Rosdahl" userId="2820f357-2dd4-4127-8713-e0bfde0fd756" providerId="ADAL" clId="{8368EE44-C43B-446D-AC07-B834AF547225}" dt="2025-07-31T16:13:27.129" v="144" actId="6549"/>
        <pc:sldMkLst>
          <pc:docMk/>
          <pc:sldMk cId="1992802849" sldId="2392"/>
        </pc:sldMkLst>
        <pc:spChg chg="del">
          <ac:chgData name="Jon Rosdahl" userId="2820f357-2dd4-4127-8713-e0bfde0fd756" providerId="ADAL" clId="{8368EE44-C43B-446D-AC07-B834AF547225}" dt="2025-07-31T15:36:28.590" v="77" actId="478"/>
          <ac:spMkLst>
            <pc:docMk/>
            <pc:sldMk cId="1992802849" sldId="2392"/>
            <ac:spMk id="2" creationId="{A1C956AE-3A72-185F-AAF6-C065F68F3626}"/>
          </ac:spMkLst>
        </pc:spChg>
        <pc:spChg chg="del">
          <ac:chgData name="Jon Rosdahl" userId="2820f357-2dd4-4127-8713-e0bfde0fd756" providerId="ADAL" clId="{8368EE44-C43B-446D-AC07-B834AF547225}" dt="2025-07-31T15:36:21.927" v="76"/>
          <ac:spMkLst>
            <pc:docMk/>
            <pc:sldMk cId="1992802849" sldId="2392"/>
            <ac:spMk id="3" creationId="{CCAEAFDD-9F59-9295-FBCC-97ACE11B9203}"/>
          </ac:spMkLst>
        </pc:spChg>
        <pc:spChg chg="add mod">
          <ac:chgData name="Jon Rosdahl" userId="2820f357-2dd4-4127-8713-e0bfde0fd756" providerId="ADAL" clId="{8368EE44-C43B-446D-AC07-B834AF547225}" dt="2025-07-31T16:13:27.129" v="144" actId="6549"/>
          <ac:spMkLst>
            <pc:docMk/>
            <pc:sldMk cId="1992802849" sldId="2392"/>
            <ac:spMk id="8" creationId="{FD33ADBA-B9EF-A3CC-D1A7-88B5408290B1}"/>
          </ac:spMkLst>
        </pc:spChg>
        <pc:graphicFrameChg chg="add mod modGraphic">
          <ac:chgData name="Jon Rosdahl" userId="2820f357-2dd4-4127-8713-e0bfde0fd756" providerId="ADAL" clId="{8368EE44-C43B-446D-AC07-B834AF547225}" dt="2025-07-31T15:37:19.944" v="89" actId="1076"/>
          <ac:graphicFrameMkLst>
            <pc:docMk/>
            <pc:sldMk cId="1992802849" sldId="2392"/>
            <ac:graphicFrameMk id="7" creationId="{35ACFBDC-D51C-9633-5BE4-E257EA2D4E06}"/>
          </ac:graphicFrameMkLst>
        </pc:graphicFrameChg>
      </pc:sldChg>
      <pc:sldMasterChg chg="modSp mod">
        <pc:chgData name="Jon Rosdahl" userId="2820f357-2dd4-4127-8713-e0bfde0fd756" providerId="ADAL" clId="{8368EE44-C43B-446D-AC07-B834AF547225}" dt="2025-07-31T10:02:37.281" v="2" actId="6549"/>
        <pc:sldMasterMkLst>
          <pc:docMk/>
          <pc:sldMasterMk cId="350243259" sldId="2147483738"/>
        </pc:sldMasterMkLst>
        <pc:spChg chg="mod">
          <ac:chgData name="Jon Rosdahl" userId="2820f357-2dd4-4127-8713-e0bfde0fd756" providerId="ADAL" clId="{8368EE44-C43B-446D-AC07-B834AF547225}" dt="2025-07-31T10:02:37.281" v="2"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802-11-25/1337r0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802-11-25/1337r0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802-11-25/1337r0</a:t>
            </a:r>
          </a:p>
        </p:txBody>
      </p:sp>
      <p:sp>
        <p:nvSpPr>
          <p:cNvPr id="5" name="Date Placeholder 4"/>
          <p:cNvSpPr>
            <a:spLocks noGrp="1"/>
          </p:cNvSpPr>
          <p:nvPr>
            <p:ph type="dt" idx="11"/>
          </p:nvPr>
        </p:nvSpPr>
        <p:spPr/>
        <p:txBody>
          <a:bodyPr/>
          <a:lstStyle/>
          <a:p>
            <a:r>
              <a:rPr lang="en-US"/>
              <a:t>July 2025</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802-11-25/1337r0</a:t>
            </a:r>
          </a:p>
        </p:txBody>
      </p:sp>
      <p:sp>
        <p:nvSpPr>
          <p:cNvPr id="5" name="Date Placeholder 4"/>
          <p:cNvSpPr>
            <a:spLocks noGrp="1"/>
          </p:cNvSpPr>
          <p:nvPr>
            <p:ph type="dt"/>
          </p:nvPr>
        </p:nvSpPr>
        <p:spPr/>
        <p:txBody>
          <a:bodyPr/>
          <a:lstStyle/>
          <a:p>
            <a:r>
              <a:rPr lang="en-US"/>
              <a:t>July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2025</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2025</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2025</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2025</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2025</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11-25-1337r2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9-0PNP-ieee-802-lmsc-chairs-guideline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2-0PNP-csd-template-in-doc-format.doc" TargetMode="External"/><Relationship Id="rId4" Type="http://schemas.openxmlformats.org/officeDocument/2006/relationships/hyperlink" Target="https://mentor.ieee.org/802-ec/dcn/17/ec-17-0090-27-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5/11-25-0352-00-0PAR-minutes-march-2025-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4" Type="http://schemas.openxmlformats.org/officeDocument/2006/relationships/hyperlink" Target="https://www.ieee802.org/1/files/public/docs2025/ee-draft-PAR-0525-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eee802.org/1/files/public/docs2025/dq-draft-PAR-extension-0525-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5/ee-draft-CSD-0525-v01.pdf" TargetMode="External"/><Relationship Id="rId2" Type="http://schemas.openxmlformats.org/officeDocument/2006/relationships/hyperlink" Target="https://www.ieee802.org/1/files/public/docs2025/ee-draft-PAR-0525-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5/ec-25-0128-00-LMSC-ieee-p802-3dq-draft-csd.pdf" TargetMode="External"/><Relationship Id="rId2" Type="http://schemas.openxmlformats.org/officeDocument/2006/relationships/hyperlink" Target="https://mentor.ieee.org/802-ec/dcn/25/ec-25-0127-00-LMSC-ieee-p802-3dq-draft-par.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5/11-25-0352-00-0PAR-minutes-march-2025-session.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- 2025 July - Madrid</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2025-07-31</a:t>
            </a:r>
            <a:endParaRPr lang="en-GB" sz="2000" dirty="0"/>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Wingdings" panose="05000000000000000000" pitchFamily="2" charset="2"/>
              <a:buChar char="§"/>
            </a:pPr>
            <a:r>
              <a:rPr lang="en-US" dirty="0">
                <a:solidFill>
                  <a:schemeClr val="accent6">
                    <a:lumMod val="60000"/>
                    <a:lumOff val="40000"/>
                  </a:schemeClr>
                </a:solidFill>
                <a:hlinkClick r:id="rId4">
                  <a:extLst>
                    <a:ext uri="{A12FA001-AC4F-418D-AE19-62706E023703}">
                      <ahyp:hlinkClr xmlns:ahyp="http://schemas.microsoft.com/office/drawing/2018/hyperlinkcolor" val="tx"/>
                    </a:ext>
                  </a:extLst>
                </a:hlinkClick>
              </a:rPr>
              <a:t>IEEE 802 Operations Manual</a:t>
            </a:r>
            <a:r>
              <a:rPr lang="en-US" dirty="0"/>
              <a:t>, </a:t>
            </a:r>
            <a:r>
              <a:rPr lang="en-US" sz="2000" b="0" dirty="0"/>
              <a:t>v27, effective 14 March 2025</a:t>
            </a:r>
            <a:endParaRPr lang="en-US" b="0" dirty="0"/>
          </a:p>
          <a:p>
            <a:pPr lvl="1">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2, last updated 20 May 2025)</a:t>
            </a:r>
            <a:r>
              <a:rPr lang="en-US" dirty="0"/>
              <a:t>.</a:t>
            </a:r>
          </a:p>
          <a:p>
            <a:pPr>
              <a:buFont typeface="Arial" panose="020B0604020202020204" pitchFamily="34" charset="0"/>
              <a:buChar char="•"/>
            </a:pPr>
            <a:r>
              <a:rPr lang="en-US" dirty="0">
                <a:hlinkClick r:id="rId6"/>
              </a:rPr>
              <a:t>IEEE 802 Working Group Policies and Procedures</a:t>
            </a:r>
            <a:r>
              <a:rPr lang="en-US" dirty="0"/>
              <a:t> </a:t>
            </a:r>
            <a:r>
              <a:rPr lang="en-US" sz="2000" dirty="0"/>
              <a:t>v25, effective 15 July 2022.</a:t>
            </a:r>
            <a:endParaRPr lang="en-US" dirty="0"/>
          </a:p>
          <a:p>
            <a:pPr>
              <a:buFont typeface="Arial" panose="020B0604020202020204" pitchFamily="34" charset="0"/>
              <a:buChar char="•"/>
            </a:pPr>
            <a:r>
              <a:rPr lang="en-US" dirty="0">
                <a:hlinkClick r:id="rId7"/>
              </a:rPr>
              <a:t>IEEE 802 LMSC Chair's Guidelines</a:t>
            </a:r>
            <a:r>
              <a:rPr lang="en-US" dirty="0"/>
              <a:t>, </a:t>
            </a:r>
            <a:r>
              <a:rPr lang="en-US" sz="2000" dirty="0"/>
              <a:t>v39, effective 3 June 2025</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2025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484784"/>
            <a:ext cx="10547392" cy="4896544"/>
          </a:xfrm>
        </p:spPr>
        <p:txBody>
          <a:bodyPr/>
          <a:lstStyle/>
          <a:p>
            <a:r>
              <a:rPr lang="en-US" sz="2000" dirty="0"/>
              <a:t>Jul 27-Aug 1, 2025 Madrid, Spain</a:t>
            </a:r>
          </a:p>
          <a:p>
            <a:r>
              <a:rPr lang="en-US" sz="2000" b="0" dirty="0"/>
              <a:t>IEC/IEEE P60802 - Standard - Time-Sensitive Networking Profile for Industrial Automation, </a:t>
            </a:r>
            <a:r>
              <a:rPr lang="en-US" sz="2000" b="0" dirty="0">
                <a:hlinkClick r:id="rId2"/>
              </a:rPr>
              <a:t>PAR Extension</a:t>
            </a:r>
            <a:endParaRPr lang="en-US" sz="2000" b="0" dirty="0"/>
          </a:p>
          <a:p>
            <a:r>
              <a:rPr lang="en-US" sz="2000" b="0" dirty="0"/>
              <a:t>P802.1Qdq - Amendment - Shaper Parameter Settings for Bursty Traffic requiring Bounded Latency, </a:t>
            </a:r>
            <a:r>
              <a:rPr lang="en-US" sz="2000" b="0" dirty="0">
                <a:hlinkClick r:id="rId3"/>
              </a:rPr>
              <a:t>PAR Extension</a:t>
            </a:r>
            <a:endParaRPr lang="en-US" sz="2000" b="0" dirty="0"/>
          </a:p>
          <a:p>
            <a:r>
              <a:rPr lang="en-US" sz="2000" b="0" dirty="0"/>
              <a:t>P802.1Qee - Amendment - Traffic Engineering for Bridged Networks with Significant Delay Variance, </a:t>
            </a:r>
            <a:r>
              <a:rPr lang="en-US" sz="2000" b="0" dirty="0">
                <a:hlinkClick r:id="rId4"/>
              </a:rPr>
              <a:t>PAR</a:t>
            </a:r>
            <a:r>
              <a:rPr lang="en-US" sz="2000" b="0" dirty="0"/>
              <a:t> and </a:t>
            </a:r>
            <a:r>
              <a:rPr lang="en-US" sz="2000" b="0" dirty="0">
                <a:hlinkClick r:id="rId5"/>
              </a:rPr>
              <a:t>CSD</a:t>
            </a:r>
            <a:endParaRPr lang="en-US" sz="2000" b="0" dirty="0"/>
          </a:p>
          <a:p>
            <a:r>
              <a:rPr lang="en-US" sz="2000" b="0" dirty="0"/>
              <a:t>P802.3dq - Amendment - Pin-Optimized PHY Interfaces, </a:t>
            </a:r>
            <a:r>
              <a:rPr lang="en-US" sz="2000" b="0" dirty="0">
                <a:hlinkClick r:id="rId6"/>
              </a:rPr>
              <a:t>PAR</a:t>
            </a:r>
            <a:r>
              <a:rPr lang="en-US" sz="2000" b="0" dirty="0"/>
              <a:t> and </a:t>
            </a:r>
            <a:r>
              <a:rPr lang="en-US" sz="2000" b="0" dirty="0">
                <a:hlinkClick r:id="rId7"/>
              </a:rPr>
              <a:t>CSD</a:t>
            </a:r>
            <a:endParaRPr lang="en-US" sz="2000" b="0" dirty="0"/>
          </a:p>
          <a:p>
            <a:r>
              <a:rPr lang="en-US" sz="2000" b="0" strike="sngStrike" dirty="0"/>
              <a:t>P802.11bt - Amendment - Post-Quantum Cryptography, </a:t>
            </a:r>
            <a:r>
              <a:rPr lang="en-US" sz="2000" b="0" strike="sngStrike" dirty="0">
                <a:hlinkClick r:id="rId8"/>
              </a:rPr>
              <a:t>PAR</a:t>
            </a:r>
            <a:r>
              <a:rPr lang="en-US" sz="2000" b="0" strike="sngStrike" dirty="0"/>
              <a:t> and </a:t>
            </a:r>
            <a:r>
              <a:rPr lang="en-US" sz="2000" b="0" strike="sngStrike" dirty="0">
                <a:hlinkClick r:id="rId9"/>
              </a:rPr>
              <a:t>CSD</a:t>
            </a:r>
            <a:endParaRPr lang="en-US" sz="2000" b="0" strike="sngStrike" dirty="0"/>
          </a:p>
          <a:p>
            <a:r>
              <a:rPr lang="en-US" sz="2000" b="0" strike="sngStrike" dirty="0"/>
              <a:t>P802.11bi - Amendment - Enhanced Service with Data Privacy Protection, </a:t>
            </a:r>
            <a:r>
              <a:rPr lang="en-US" sz="2000" b="0" strike="sngStrike" dirty="0">
                <a:hlinkClick r:id="rId10"/>
              </a:rPr>
              <a:t>PAR Extension</a:t>
            </a:r>
            <a:endParaRPr lang="en-US" sz="2000" b="0" strike="sngStrike" dirty="0"/>
          </a:p>
          <a:p>
            <a:r>
              <a:rPr lang="en-US" altLang="en-US" sz="2000" dirty="0"/>
              <a:t>Review 4 PARs from other 802 WGs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28 and 31, 2025</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28 July 2025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29 July 2025,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31 July 2025- 10:30-12:30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 2025</a:t>
            </a:r>
            <a:r>
              <a:rPr lang="en-US" sz="2000" b="1" dirty="0"/>
              <a:t> in document  11-25/0352r0: </a:t>
            </a:r>
            <a:r>
              <a:rPr lang="en-US" sz="2000" dirty="0">
                <a:hlinkClick r:id="rId2"/>
              </a:rPr>
              <a:t>https://mentor.ieee.org/802.11/dcn/25/11-25-0352-00-0PAR-minutes-march-2025-session.docx</a:t>
            </a:r>
            <a:r>
              <a:rPr lang="en-US" sz="2000" dirty="0"/>
              <a:t>  </a:t>
            </a:r>
          </a:p>
          <a:p>
            <a:r>
              <a:rPr lang="en-US" sz="2000" dirty="0"/>
              <a:t>Moved: Michael Montemurro</a:t>
            </a:r>
          </a:p>
          <a:p>
            <a:r>
              <a:rPr lang="en-US" sz="2000" dirty="0"/>
              <a:t>2</a:t>
            </a:r>
            <a:r>
              <a:rPr lang="en-US" sz="2000" baseline="30000" dirty="0"/>
              <a:t>nd</a:t>
            </a:r>
            <a:r>
              <a:rPr lang="en-US" sz="2000" dirty="0"/>
              <a:t>: Dan Harkins</a:t>
            </a:r>
          </a:p>
          <a:p>
            <a:r>
              <a:rPr lang="en-US" sz="2000" dirty="0">
                <a:solidFill>
                  <a:schemeClr val="tx1"/>
                </a:solidFill>
              </a:rPr>
              <a:t>Results: Unanimous (12 in meeting 9 voters).</a:t>
            </a:r>
            <a:endParaRPr lang="en-US" dirty="0">
              <a:solidFill>
                <a:schemeClr val="tx1"/>
              </a:solidFill>
            </a:endParaRPr>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Proposed 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66691"/>
            <a:ext cx="10361083" cy="2970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eriod"/>
            </a:pPr>
            <a:r>
              <a:rPr lang="en-US" sz="1800" b="0" dirty="0"/>
              <a:t>IEC/IEEE P60802 - Standard - Time-Sensitive Networking Profile for Industrial Automation, </a:t>
            </a:r>
            <a:r>
              <a:rPr lang="en-US" sz="1800" b="0" dirty="0">
                <a:hlinkClick r:id="rId2"/>
              </a:rPr>
              <a:t>PAR Extension</a:t>
            </a:r>
            <a:endParaRPr lang="en-US" sz="1800" b="0" dirty="0"/>
          </a:p>
          <a:p>
            <a:pPr>
              <a:buFont typeface="+mj-lt"/>
              <a:buAutoNum type="arabicPeriod"/>
            </a:pPr>
            <a:r>
              <a:rPr lang="en-US" sz="1800" b="0" dirty="0"/>
              <a:t>P802.1Qdq - Amendment - Shaper Parameter Settings for Bursty Traffic requiring Bounded Latency, </a:t>
            </a:r>
            <a:r>
              <a:rPr lang="en-US" sz="1800" b="0" dirty="0">
                <a:hlinkClick r:id="rId3"/>
              </a:rPr>
              <a:t>PAR Extension</a:t>
            </a:r>
            <a:endParaRPr lang="en-US" sz="1800" b="0" dirty="0"/>
          </a:p>
          <a:p>
            <a:pPr>
              <a:buFont typeface="+mj-lt"/>
              <a:buAutoNum type="arabicPeriod"/>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a:buFont typeface="+mj-lt"/>
              <a:buAutoNum type="arabicPeriod"/>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algn="l">
              <a:buFont typeface="+mj-lt"/>
              <a:buAutoNum type="arabicPeriod"/>
            </a:pPr>
            <a:endParaRPr lang="en-US" sz="1800" b="0" i="0" dirty="0">
              <a:solidFill>
                <a:srgbClr val="000000"/>
              </a:solidFill>
              <a:effectLst/>
              <a:latin typeface="Times New Roman" panose="02020603050405020304" pitchFamily="18" charset="0"/>
            </a:endParaRPr>
          </a:p>
          <a:p>
            <a:pPr marL="457200" indent="-457200">
              <a:buFont typeface="+mj-lt"/>
              <a:buAutoNum type="arabicParenR"/>
            </a:pPr>
            <a:endParaRPr lang="en-US" sz="18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CA88B4A-4499-E274-94E1-C57DCD09397A}"/>
              </a:ext>
            </a:extLst>
          </p:cNvPr>
          <p:cNvSpPr>
            <a:spLocks noGrp="1"/>
          </p:cNvSpPr>
          <p:nvPr>
            <p:ph type="title"/>
          </p:nvPr>
        </p:nvSpPr>
        <p:spPr>
          <a:xfrm>
            <a:off x="914402" y="763586"/>
            <a:ext cx="10361084" cy="987430"/>
          </a:xfrm>
        </p:spPr>
        <p:txBody>
          <a:bodyPr/>
          <a:lstStyle/>
          <a:p>
            <a:r>
              <a:rPr lang="en-US" b="0" dirty="0"/>
              <a:t>IEC/IEEE P60802 - Standard - Time-Sensitive Networking Profile for Industrial Automation, </a:t>
            </a:r>
            <a:r>
              <a:rPr lang="en-US" b="0" dirty="0">
                <a:hlinkClick r:id="rId2"/>
              </a:rPr>
              <a:t>PAR Extension</a:t>
            </a:r>
            <a:endParaRPr lang="en-US" dirty="0"/>
          </a:p>
        </p:txBody>
      </p:sp>
      <p:sp>
        <p:nvSpPr>
          <p:cNvPr id="8" name="Content Placeholder 7">
            <a:extLst>
              <a:ext uri="{FF2B5EF4-FFF2-40B4-BE49-F238E27FC236}">
                <a16:creationId xmlns:a16="http://schemas.microsoft.com/office/drawing/2014/main" id="{2F0C3326-87EA-AA3B-B6F3-2C2851D82C30}"/>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D0B74D46-CE30-B2B9-550A-9573D65756FA}"/>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0D3BA150-ADD7-DD4A-EF1B-76D7A55FA818}"/>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8AED2B0A-B780-840B-0769-6AB1A9B0CE7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3351924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96AEE-4C0A-D77A-C539-BBE83B8F04CA}"/>
              </a:ext>
            </a:extLst>
          </p:cNvPr>
          <p:cNvSpPr>
            <a:spLocks noGrp="1"/>
          </p:cNvSpPr>
          <p:nvPr>
            <p:ph type="title"/>
          </p:nvPr>
        </p:nvSpPr>
        <p:spPr/>
        <p:txBody>
          <a:bodyPr/>
          <a:lstStyle/>
          <a:p>
            <a:r>
              <a:rPr lang="en-US" b="0" dirty="0"/>
              <a:t>P802.1Qdq - Amendment - Shaper Parameter Settings for Bursty Traffic requiring Bounded Latency,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FE8A2CA6-57E6-C54A-8799-632B1D36F3B6}"/>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FCECFFD0-C8B6-E5EF-DEBF-BF648B8496C3}"/>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53708318-FFD2-3761-D154-71BAACA624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D5D2855-7733-7C13-F962-02EB7B147E4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44220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dirty="0"/>
              <a:t>Jul 27-Aug 1, 2025, Madrid, Spain</a:t>
            </a:r>
          </a:p>
          <a:p>
            <a:pPr lvl="1">
              <a:buFont typeface="Wingdings" panose="05000000000000000000" pitchFamily="2" charset="2"/>
              <a:buChar char="v"/>
            </a:pPr>
            <a:r>
              <a:rPr lang="en-US" sz="1800" b="0" dirty="0"/>
              <a:t>IEC/IEEE P60802 - Standard - Time-Sensitive Networking Profile for Industrial Automation, </a:t>
            </a:r>
            <a:r>
              <a:rPr lang="en-US" sz="1800" b="0" dirty="0">
                <a:hlinkClick r:id="rId2"/>
              </a:rPr>
              <a:t>PAR Extension</a:t>
            </a:r>
            <a:endParaRPr lang="en-US" sz="1800" b="0" dirty="0"/>
          </a:p>
          <a:p>
            <a:pPr lvl="1">
              <a:buFont typeface="Wingdings" panose="05000000000000000000" pitchFamily="2" charset="2"/>
              <a:buChar char="v"/>
            </a:pPr>
            <a:r>
              <a:rPr lang="en-US" sz="1800" b="0" dirty="0"/>
              <a:t>P802.1Qdq - Amendment - Shaper Parameter Settings for Bursty Traffic requiring Bounded Latency, </a:t>
            </a:r>
            <a:r>
              <a:rPr lang="en-US" sz="1800" b="0" dirty="0">
                <a:hlinkClick r:id="rId3"/>
              </a:rPr>
              <a:t>PAR Extension</a:t>
            </a:r>
            <a:endParaRPr lang="en-US" sz="1800" b="0" dirty="0"/>
          </a:p>
          <a:p>
            <a:pPr lvl="1">
              <a:buFont typeface="Wingdings" panose="05000000000000000000" pitchFamily="2" charset="2"/>
              <a:buChar char="v"/>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lvl="1">
              <a:buFont typeface="Wingdings" panose="05000000000000000000" pitchFamily="2" charset="2"/>
              <a:buChar char="v"/>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lvl="1">
              <a:buFont typeface="Courier New" panose="02070309020205020404" pitchFamily="49" charset="0"/>
              <a:buChar char="o"/>
            </a:pPr>
            <a:r>
              <a:rPr lang="en-US" sz="1800" b="0" dirty="0"/>
              <a:t>P802.11bt - Amendment - Post-Quantum Cryptography, </a:t>
            </a:r>
            <a:r>
              <a:rPr lang="en-US" sz="1800" b="0" dirty="0">
                <a:hlinkClick r:id="rId8"/>
              </a:rPr>
              <a:t>PAR</a:t>
            </a:r>
            <a:r>
              <a:rPr lang="en-US" sz="1800" b="0" dirty="0"/>
              <a:t> and </a:t>
            </a:r>
            <a:r>
              <a:rPr lang="en-US" sz="1800" b="0" dirty="0">
                <a:hlinkClick r:id="rId9"/>
              </a:rPr>
              <a:t>CSD</a:t>
            </a:r>
            <a:endParaRPr lang="en-US" sz="1800" b="0" dirty="0"/>
          </a:p>
          <a:p>
            <a:pPr lvl="1">
              <a:buFont typeface="Courier New" panose="02070309020205020404" pitchFamily="49" charset="0"/>
              <a:buChar char="o"/>
            </a:pPr>
            <a:r>
              <a:rPr lang="en-US" sz="1800" b="0" dirty="0"/>
              <a:t>P802.11bi - Amendment - Enhanced Service with Data Privacy Protection, </a:t>
            </a:r>
            <a:r>
              <a:rPr lang="en-US" sz="1800" b="0" dirty="0">
                <a:hlinkClick r:id="rId10"/>
              </a:rPr>
              <a:t>PAR Extension</a:t>
            </a:r>
            <a:endParaRPr lang="en-US" sz="1800" b="0" dirty="0"/>
          </a:p>
          <a:p>
            <a:pPr marL="0" indent="0"/>
            <a:endParaRPr lang="en-US" sz="2000" dirty="0"/>
          </a:p>
          <a:p>
            <a:r>
              <a:rPr lang="en-US" altLang="en-US" sz="2000" dirty="0"/>
              <a:t>Review the 4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031E-A9D2-CA08-1E4E-67FA730761EB}"/>
              </a:ext>
            </a:extLst>
          </p:cNvPr>
          <p:cNvSpPr>
            <a:spLocks noGrp="1"/>
          </p:cNvSpPr>
          <p:nvPr>
            <p:ph type="title"/>
          </p:nvPr>
        </p:nvSpPr>
        <p:spPr/>
        <p:txBody>
          <a:bodyPr/>
          <a:lstStyle/>
          <a:p>
            <a:r>
              <a:rPr lang="en-US" b="0" dirty="0"/>
              <a:t>P802.1Qee - Amendment - Traffic Engineering for Bridged Networks with Significant Delay Variance,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72AF3673-4045-9FEB-651F-AC59D326FBCC}"/>
              </a:ext>
            </a:extLst>
          </p:cNvPr>
          <p:cNvSpPr>
            <a:spLocks noGrp="1"/>
          </p:cNvSpPr>
          <p:nvPr>
            <p:ph idx="1"/>
          </p:nvPr>
        </p:nvSpPr>
        <p:spPr/>
        <p:txBody>
          <a:bodyPr/>
          <a:lstStyle/>
          <a:p>
            <a:r>
              <a:rPr lang="en-US" dirty="0"/>
              <a:t>No Comment on PAR.</a:t>
            </a:r>
          </a:p>
          <a:p>
            <a:r>
              <a:rPr lang="en-US" dirty="0"/>
              <a:t>CSD:</a:t>
            </a:r>
          </a:p>
          <a:p>
            <a:r>
              <a:rPr lang="en-US" dirty="0"/>
              <a:t>The CSD should be using the updated CSD form – May 2025.</a:t>
            </a:r>
          </a:p>
          <a:p>
            <a:r>
              <a:rPr lang="en-US" dirty="0"/>
              <a:t>Please Add to 8.1 in the PAR, a reference to applicable network examples as you have in the CSD.</a:t>
            </a:r>
          </a:p>
          <a:p>
            <a:pPr lvl="1"/>
            <a:r>
              <a:rPr lang="en-US" dirty="0"/>
              <a:t>Note that the PAR indicates: “traffic engineering for bridged networks with delay variance”</a:t>
            </a:r>
          </a:p>
          <a:p>
            <a:pPr lvl="1"/>
            <a:r>
              <a:rPr lang="en-US" dirty="0"/>
              <a:t>But the CSD indicates: a connection of 802.11 WLAN and 3GPP</a:t>
            </a:r>
          </a:p>
          <a:p>
            <a:endParaRPr lang="en-US" dirty="0"/>
          </a:p>
        </p:txBody>
      </p:sp>
      <p:sp>
        <p:nvSpPr>
          <p:cNvPr id="4" name="Date Placeholder 3">
            <a:extLst>
              <a:ext uri="{FF2B5EF4-FFF2-40B4-BE49-F238E27FC236}">
                <a16:creationId xmlns:a16="http://schemas.microsoft.com/office/drawing/2014/main" id="{ADA69ABF-5AA8-4539-B962-D1EC0BC8A181}"/>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D8D0579-FC7B-422E-AF73-7BC2CBD645B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C9E5916-BA01-BD25-C0E2-D772A7565E7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787798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EF940-6A7F-F0A1-8E0F-D5B9EFAA1E52}"/>
              </a:ext>
            </a:extLst>
          </p:cNvPr>
          <p:cNvSpPr>
            <a:spLocks noGrp="1"/>
          </p:cNvSpPr>
          <p:nvPr>
            <p:ph type="title"/>
          </p:nvPr>
        </p:nvSpPr>
        <p:spPr/>
        <p:txBody>
          <a:bodyPr/>
          <a:lstStyle/>
          <a:p>
            <a:r>
              <a:rPr lang="en-US" b="0" noProof="0" dirty="0"/>
              <a:t>P802.3dq</a:t>
            </a:r>
            <a:r>
              <a:rPr lang="en-US" b="0" dirty="0"/>
              <a:t> - Amendment - Pin-Optimized PHY Interfaces,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C0D6DCEC-EF83-1A58-69D9-61A9D6CDBA3E}"/>
              </a:ext>
            </a:extLst>
          </p:cNvPr>
          <p:cNvSpPr>
            <a:spLocks noGrp="1"/>
          </p:cNvSpPr>
          <p:nvPr>
            <p:ph idx="1"/>
          </p:nvPr>
        </p:nvSpPr>
        <p:spPr>
          <a:xfrm>
            <a:off x="914402" y="1751016"/>
            <a:ext cx="10361084" cy="4724400"/>
          </a:xfrm>
        </p:spPr>
        <p:txBody>
          <a:bodyPr/>
          <a:lstStyle/>
          <a:p>
            <a:r>
              <a:rPr lang="en-US" dirty="0"/>
              <a:t>PAR:</a:t>
            </a:r>
          </a:p>
          <a:p>
            <a:pPr lvl="1"/>
            <a:r>
              <a:rPr lang="en-US" dirty="0"/>
              <a:t>2.1 – Suggest changing “a Pin” to “an”. </a:t>
            </a:r>
            <a:br>
              <a:rPr lang="en-US" dirty="0"/>
            </a:br>
            <a:r>
              <a:rPr lang="en-US" dirty="0"/>
              <a:t>The use of Pin in the Title, but it is not in the scope of the project.  Pin should be used in both the Title and the Scope.</a:t>
            </a:r>
          </a:p>
          <a:p>
            <a:pPr lvl="1"/>
            <a:r>
              <a:rPr lang="en-US" dirty="0"/>
              <a:t>Another alternative: The title could also incorporate “optimized for exposed interconnects.”.</a:t>
            </a:r>
          </a:p>
          <a:p>
            <a:pPr lvl="1"/>
            <a:r>
              <a:rPr lang="en-US" dirty="0"/>
              <a:t>5.5 There is a list of PHYs: </a:t>
            </a:r>
            <a:r>
              <a:rPr lang="fr-FR" dirty="0"/>
              <a:t>10BASE-T1L, 10BASE-T1S, </a:t>
            </a:r>
            <a:r>
              <a:rPr lang="fr-FR" dirty="0" err="1"/>
              <a:t>proposed</a:t>
            </a:r>
            <a:r>
              <a:rPr lang="fr-FR" dirty="0"/>
              <a:t> 100BASE-T1L, </a:t>
            </a:r>
            <a:r>
              <a:rPr lang="fr-FR" dirty="0" err="1"/>
              <a:t>proposed</a:t>
            </a:r>
            <a:r>
              <a:rPr lang="fr-FR" dirty="0"/>
              <a:t> 10BASE-T1M. </a:t>
            </a:r>
            <a:r>
              <a:rPr lang="fr-FR" dirty="0" err="1"/>
              <a:t>Each</a:t>
            </a:r>
            <a:r>
              <a:rPr lang="fr-FR" dirty="0"/>
              <a:t> of the standards </a:t>
            </a:r>
            <a:r>
              <a:rPr lang="fr-FR" dirty="0" err="1"/>
              <a:t>behind</a:t>
            </a:r>
            <a:r>
              <a:rPr lang="fr-FR" dirty="0"/>
              <a:t> </a:t>
            </a:r>
            <a:r>
              <a:rPr lang="fr-FR" dirty="0" err="1"/>
              <a:t>them</a:t>
            </a:r>
            <a:r>
              <a:rPr lang="fr-FR" dirty="0"/>
              <a:t> </a:t>
            </a:r>
            <a:r>
              <a:rPr lang="fr-FR" dirty="0" err="1"/>
              <a:t>should</a:t>
            </a:r>
            <a:r>
              <a:rPr lang="fr-FR" dirty="0"/>
              <a:t> </a:t>
            </a:r>
            <a:r>
              <a:rPr lang="fr-FR" dirty="0" err="1"/>
              <a:t>be</a:t>
            </a:r>
            <a:r>
              <a:rPr lang="fr-FR" dirty="0"/>
              <a:t> </a:t>
            </a:r>
            <a:r>
              <a:rPr lang="fr-FR" dirty="0" err="1"/>
              <a:t>listed</a:t>
            </a:r>
            <a:r>
              <a:rPr lang="fr-FR" dirty="0"/>
              <a:t> in 8.1.  This </a:t>
            </a:r>
            <a:r>
              <a:rPr lang="fr-FR" dirty="0" err="1"/>
              <a:t>would</a:t>
            </a:r>
            <a:r>
              <a:rPr lang="fr-FR" dirty="0"/>
              <a:t> </a:t>
            </a:r>
            <a:r>
              <a:rPr lang="fr-FR" dirty="0" err="1"/>
              <a:t>give</a:t>
            </a:r>
            <a:r>
              <a:rPr lang="fr-FR" dirty="0"/>
              <a:t> insight </a:t>
            </a:r>
            <a:r>
              <a:rPr lang="fr-FR" dirty="0" err="1"/>
              <a:t>into</a:t>
            </a:r>
            <a:r>
              <a:rPr lang="fr-FR" dirty="0"/>
              <a:t> 802.3 for the </a:t>
            </a:r>
            <a:r>
              <a:rPr lang="fr-FR" dirty="0" err="1"/>
              <a:t>reader</a:t>
            </a:r>
            <a:r>
              <a:rPr lang="fr-FR" dirty="0"/>
              <a:t>.</a:t>
            </a:r>
          </a:p>
          <a:p>
            <a:r>
              <a:rPr lang="fr-FR" dirty="0"/>
              <a:t>CSD:</a:t>
            </a:r>
          </a:p>
          <a:p>
            <a:pPr lvl="1"/>
            <a:r>
              <a:rPr lang="en-US" dirty="0"/>
              <a:t>Distinct Identity: The use of “8 pins” may be better redescribed in terms of “optimized exposed interconnects”, or interconnection points or electrical contacts.</a:t>
            </a:r>
          </a:p>
          <a:p>
            <a:pPr lvl="1"/>
            <a:r>
              <a:rPr lang="en-US" dirty="0"/>
              <a:t>Economic </a:t>
            </a:r>
            <a:r>
              <a:rPr lang="en-US" dirty="0" err="1"/>
              <a:t>Feasability</a:t>
            </a:r>
            <a:r>
              <a:rPr lang="en-US" dirty="0"/>
              <a:t>: Expand the first use of Acronyms: RMII, RGMII, SGMII, GMII, or XAUI.</a:t>
            </a:r>
          </a:p>
        </p:txBody>
      </p:sp>
      <p:sp>
        <p:nvSpPr>
          <p:cNvPr id="4" name="Date Placeholder 3">
            <a:extLst>
              <a:ext uri="{FF2B5EF4-FFF2-40B4-BE49-F238E27FC236}">
                <a16:creationId xmlns:a16="http://schemas.microsoft.com/office/drawing/2014/main" id="{A595A6B0-9AB7-C90E-7B07-DC96DCCA3A68}"/>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58F1138C-AEAA-C39D-A909-4677351EE76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38D696-2B63-FA69-2407-E10B9EBD5B6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400141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EF7DD0-F9D3-F429-7722-49606E877E83}"/>
              </a:ext>
            </a:extLst>
          </p:cNvPr>
          <p:cNvSpPr>
            <a:spLocks noGrp="1"/>
          </p:cNvSpPr>
          <p:nvPr>
            <p:ph type="title"/>
          </p:nvPr>
        </p:nvSpPr>
        <p:spPr/>
        <p:txBody>
          <a:bodyPr/>
          <a:lstStyle/>
          <a:p>
            <a:r>
              <a:rPr lang="en-US" dirty="0"/>
              <a:t>P802.1Qee</a:t>
            </a:r>
          </a:p>
        </p:txBody>
      </p:sp>
      <p:sp>
        <p:nvSpPr>
          <p:cNvPr id="8" name="Content Placeholder 7">
            <a:extLst>
              <a:ext uri="{FF2B5EF4-FFF2-40B4-BE49-F238E27FC236}">
                <a16:creationId xmlns:a16="http://schemas.microsoft.com/office/drawing/2014/main" id="{7101BA22-2463-A2F8-42C0-EE21C1D64DDD}"/>
              </a:ext>
            </a:extLst>
          </p:cNvPr>
          <p:cNvSpPr>
            <a:spLocks noGrp="1"/>
          </p:cNvSpPr>
          <p:nvPr>
            <p:ph idx="1"/>
          </p:nvPr>
        </p:nvSpPr>
        <p:spPr>
          <a:xfrm>
            <a:off x="914402" y="1981201"/>
            <a:ext cx="10361084" cy="4217219"/>
          </a:xfrm>
        </p:spPr>
        <p:txBody>
          <a:bodyPr/>
          <a:lstStyle/>
          <a:p>
            <a:r>
              <a:rPr lang="en-US" sz="1800" dirty="0"/>
              <a:t>802.11 comments on the PAR and their resolution</a:t>
            </a:r>
          </a:p>
          <a:p>
            <a:r>
              <a:rPr lang="en-US" sz="1800" dirty="0"/>
              <a:t>• Comment:</a:t>
            </a:r>
          </a:p>
          <a:p>
            <a:pPr lvl="1"/>
            <a:r>
              <a:rPr lang="en-US" sz="1400" dirty="0"/>
              <a:t>Please Add to 8.1 in the PAR, a reference to applicable network</a:t>
            </a:r>
          </a:p>
          <a:p>
            <a:pPr lvl="1"/>
            <a:r>
              <a:rPr lang="en-US" sz="1400" dirty="0"/>
              <a:t>examples as you have in the CSD.</a:t>
            </a:r>
          </a:p>
          <a:p>
            <a:pPr lvl="1"/>
            <a:r>
              <a:rPr lang="en-US" sz="1400" dirty="0"/>
              <a:t>• Note that the PAR indicates: “traffic engineering for bridged networks with </a:t>
            </a:r>
            <a:r>
              <a:rPr lang="en-US" sz="1800" dirty="0"/>
              <a:t>delay variance”</a:t>
            </a:r>
          </a:p>
          <a:p>
            <a:pPr lvl="1"/>
            <a:r>
              <a:rPr lang="en-US" sz="1400" dirty="0"/>
              <a:t>• But the CSD indicates: a connection of 802.11 WLAN and 3GPP</a:t>
            </a:r>
          </a:p>
          <a:p>
            <a:r>
              <a:rPr lang="en-US" sz="1800" dirty="0"/>
              <a:t>• Response:</a:t>
            </a:r>
          </a:p>
          <a:p>
            <a:pPr lvl="1"/>
            <a:r>
              <a:rPr lang="en-US" sz="1400" dirty="0"/>
              <a:t>The term “wireless technologies” has been added to 2.1 and 5.d.2 in</a:t>
            </a:r>
          </a:p>
          <a:p>
            <a:pPr lvl="1"/>
            <a:r>
              <a:rPr lang="en-US" sz="1400" dirty="0"/>
              <a:t>the PAR, and a corresponding note on 2.1 has been added to 8.1:</a:t>
            </a:r>
          </a:p>
          <a:p>
            <a:pPr lvl="1"/>
            <a:r>
              <a:rPr lang="en-US" sz="1400" dirty="0"/>
              <a:t>“Wireless technologies can be, for instance: IEEE 802.1 WLAN or 3GPP</a:t>
            </a:r>
          </a:p>
          <a:p>
            <a:pPr lvl="1"/>
            <a:r>
              <a:rPr lang="en-US" sz="1400" dirty="0"/>
              <a:t>technologies.”</a:t>
            </a:r>
          </a:p>
          <a:p>
            <a:endParaRPr lang="en-US" sz="1800" dirty="0"/>
          </a:p>
        </p:txBody>
      </p:sp>
      <p:sp>
        <p:nvSpPr>
          <p:cNvPr id="4" name="Date Placeholder 3">
            <a:extLst>
              <a:ext uri="{FF2B5EF4-FFF2-40B4-BE49-F238E27FC236}">
                <a16:creationId xmlns:a16="http://schemas.microsoft.com/office/drawing/2014/main" id="{A694DF23-7563-E5A1-73BA-05700D308002}"/>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BEE3E0CC-A148-7724-1911-02F55A84EEBF}"/>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B3AD7203-7474-4131-37FE-C7C68AA8F56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527066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35ACFBDC-D51C-9633-5BE4-E257EA2D4E06}"/>
              </a:ext>
            </a:extLst>
          </p:cNvPr>
          <p:cNvGraphicFramePr>
            <a:graphicFrameLocks noGrp="1"/>
          </p:cNvGraphicFramePr>
          <p:nvPr>
            <p:ph idx="1"/>
            <p:extLst>
              <p:ext uri="{D42A27DB-BD31-4B8C-83A1-F6EECF244321}">
                <p14:modId xmlns:p14="http://schemas.microsoft.com/office/powerpoint/2010/main" val="2828249451"/>
              </p:ext>
            </p:extLst>
          </p:nvPr>
        </p:nvGraphicFramePr>
        <p:xfrm>
          <a:off x="1091444" y="725907"/>
          <a:ext cx="10009111" cy="5723047"/>
        </p:xfrm>
        <a:graphic>
          <a:graphicData uri="http://schemas.openxmlformats.org/drawingml/2006/table">
            <a:tbl>
              <a:tblPr/>
              <a:tblGrid>
                <a:gridCol w="1091164">
                  <a:extLst>
                    <a:ext uri="{9D8B030D-6E8A-4147-A177-3AD203B41FA5}">
                      <a16:colId xmlns:a16="http://schemas.microsoft.com/office/drawing/2014/main" val="524460789"/>
                    </a:ext>
                  </a:extLst>
                </a:gridCol>
                <a:gridCol w="1171973">
                  <a:extLst>
                    <a:ext uri="{9D8B030D-6E8A-4147-A177-3AD203B41FA5}">
                      <a16:colId xmlns:a16="http://schemas.microsoft.com/office/drawing/2014/main" val="840802867"/>
                    </a:ext>
                  </a:extLst>
                </a:gridCol>
                <a:gridCol w="4068311">
                  <a:extLst>
                    <a:ext uri="{9D8B030D-6E8A-4147-A177-3AD203B41FA5}">
                      <a16:colId xmlns:a16="http://schemas.microsoft.com/office/drawing/2014/main" val="2949518242"/>
                    </a:ext>
                  </a:extLst>
                </a:gridCol>
                <a:gridCol w="3677663">
                  <a:extLst>
                    <a:ext uri="{9D8B030D-6E8A-4147-A177-3AD203B41FA5}">
                      <a16:colId xmlns:a16="http://schemas.microsoft.com/office/drawing/2014/main" val="59918543"/>
                    </a:ext>
                  </a:extLst>
                </a:gridCol>
              </a:tblGrid>
              <a:tr h="414877">
                <a:tc>
                  <a:txBody>
                    <a:bodyPr/>
                    <a:lstStyle/>
                    <a:p>
                      <a:pPr>
                        <a:buNone/>
                      </a:pPr>
                      <a:r>
                        <a:rPr lang="en-US" sz="1400" b="1">
                          <a:solidFill>
                            <a:srgbClr val="000000"/>
                          </a:solidFill>
                          <a:effectLst/>
                          <a:latin typeface="Aptos" panose="020B0004020202020204" pitchFamily="34" charset="0"/>
                        </a:rPr>
                        <a:t>Document</a:t>
                      </a:r>
                      <a:endParaRPr lang="en-US" sz="1400">
                        <a:solidFill>
                          <a:srgbClr val="000000"/>
                        </a:solidFill>
                        <a:effectLst/>
                        <a:latin typeface="Aptos" panose="020B0004020202020204" pitchFamily="34" charset="0"/>
                      </a:endParaRPr>
                    </a:p>
                  </a:txBody>
                  <a:tcPr marL="68554" marR="68554" marT="34277" marB="34277"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buNone/>
                      </a:pPr>
                      <a:r>
                        <a:rPr lang="en-US" sz="1400" b="1">
                          <a:solidFill>
                            <a:srgbClr val="000000"/>
                          </a:solidFill>
                          <a:effectLst/>
                          <a:latin typeface="Aptos" panose="020B0004020202020204" pitchFamily="34" charset="0"/>
                        </a:rPr>
                        <a:t>Section</a:t>
                      </a:r>
                      <a:endParaRPr lang="en-US" sz="1400">
                        <a:solidFill>
                          <a:srgbClr val="000000"/>
                        </a:solidFill>
                        <a:effectLst/>
                        <a:latin typeface="Aptos" panose="020B0004020202020204" pitchFamily="34" charset="0"/>
                      </a:endParaRPr>
                    </a:p>
                  </a:txBody>
                  <a:tcPr marL="68554" marR="68554" marT="34277" marB="34277"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buNone/>
                      </a:pPr>
                      <a:r>
                        <a:rPr lang="en-US" sz="1400" b="1">
                          <a:solidFill>
                            <a:srgbClr val="000000"/>
                          </a:solidFill>
                          <a:effectLst/>
                          <a:latin typeface="Aptos" panose="020B0004020202020204" pitchFamily="34" charset="0"/>
                        </a:rPr>
                        <a:t>Comment</a:t>
                      </a:r>
                      <a:endParaRPr lang="en-US" sz="1400">
                        <a:solidFill>
                          <a:srgbClr val="000000"/>
                        </a:solidFill>
                        <a:effectLst/>
                        <a:latin typeface="Aptos" panose="020B0004020202020204" pitchFamily="34" charset="0"/>
                      </a:endParaRPr>
                    </a:p>
                  </a:txBody>
                  <a:tcPr marL="68554" marR="68554" marT="34277" marB="34277"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buNone/>
                      </a:pPr>
                      <a:r>
                        <a:rPr lang="en-US" sz="1400" b="1">
                          <a:solidFill>
                            <a:srgbClr val="000000"/>
                          </a:solidFill>
                          <a:effectLst/>
                          <a:latin typeface="Aptos" panose="020B0004020202020204" pitchFamily="34" charset="0"/>
                        </a:rPr>
                        <a:t>Response</a:t>
                      </a:r>
                      <a:endParaRPr lang="en-US" sz="1400">
                        <a:solidFill>
                          <a:srgbClr val="000000"/>
                        </a:solidFill>
                        <a:effectLst/>
                        <a:latin typeface="Aptos" panose="020B0004020202020204" pitchFamily="34" charset="0"/>
                      </a:endParaRPr>
                    </a:p>
                  </a:txBody>
                  <a:tcPr marL="68554" marR="68554" marT="34277" marB="34277"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extLst>
                  <a:ext uri="{0D108BD9-81ED-4DB2-BD59-A6C34878D82A}">
                    <a16:rowId xmlns:a16="http://schemas.microsoft.com/office/drawing/2014/main" val="400225324"/>
                  </a:ext>
                </a:extLst>
              </a:tr>
              <a:tr h="1729404">
                <a:tc>
                  <a:txBody>
                    <a:bodyPr/>
                    <a:lstStyle/>
                    <a:p>
                      <a:pPr algn="l" fontAlgn="t">
                        <a:buNone/>
                      </a:pPr>
                      <a:r>
                        <a:rPr lang="en-US" sz="1400">
                          <a:solidFill>
                            <a:srgbClr val="000000"/>
                          </a:solidFill>
                          <a:effectLst/>
                          <a:latin typeface="Aptos" panose="020B0004020202020204" pitchFamily="34" charset="0"/>
                        </a:rPr>
                        <a:t>PAR</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2.1</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dirty="0">
                          <a:solidFill>
                            <a:srgbClr val="000000"/>
                          </a:solidFill>
                          <a:effectLst/>
                          <a:latin typeface="Aptos" panose="020B0004020202020204" pitchFamily="34" charset="0"/>
                        </a:rPr>
                        <a:t>Suggest changing “a Pin” to “an”. The use of Pin in the Title, but it is not in the scope of the project.  Pin should be used in both the Title and the Scope.</a:t>
                      </a:r>
                    </a:p>
                    <a:p>
                      <a:pPr algn="l" fontAlgn="t">
                        <a:buNone/>
                      </a:pPr>
                      <a:r>
                        <a:rPr lang="en-US" sz="1400" dirty="0">
                          <a:solidFill>
                            <a:srgbClr val="000000"/>
                          </a:solidFill>
                          <a:effectLst/>
                          <a:latin typeface="Aptos" panose="020B0004020202020204" pitchFamily="34" charset="0"/>
                        </a:rPr>
                        <a:t>Another alternative: The title could also incorporate “optimized for exposed interconnects.”.</a:t>
                      </a:r>
                    </a:p>
                    <a:p>
                      <a:pPr algn="l" fontAlgn="t">
                        <a:buNone/>
                      </a:pPr>
                      <a:br>
                        <a:rPr lang="en-US" sz="1400" dirty="0">
                          <a:solidFill>
                            <a:srgbClr val="000000"/>
                          </a:solidFill>
                          <a:effectLst/>
                          <a:latin typeface="Aptos" panose="020B0004020202020204" pitchFamily="34" charset="0"/>
                        </a:rPr>
                      </a:br>
                      <a:endParaRPr lang="en-US" sz="1400" dirty="0">
                        <a:solidFill>
                          <a:srgbClr val="000000"/>
                        </a:solidFill>
                        <a:effectLst/>
                        <a:latin typeface="Aptos" panose="020B0004020202020204" pitchFamily="34" charset="0"/>
                      </a:endParaRP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Accepted.</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extLst>
                  <a:ext uri="{0D108BD9-81ED-4DB2-BD59-A6C34878D82A}">
                    <a16:rowId xmlns:a16="http://schemas.microsoft.com/office/drawing/2014/main" val="2702610431"/>
                  </a:ext>
                </a:extLst>
              </a:tr>
              <a:tr h="1521576">
                <a:tc>
                  <a:txBody>
                    <a:bodyPr/>
                    <a:lstStyle/>
                    <a:p>
                      <a:pPr algn="l" fontAlgn="t">
                        <a:buNone/>
                      </a:pPr>
                      <a:r>
                        <a:rPr lang="en-US" sz="1400">
                          <a:solidFill>
                            <a:srgbClr val="000000"/>
                          </a:solidFill>
                          <a:effectLst/>
                          <a:latin typeface="Aptos" panose="020B0004020202020204" pitchFamily="34" charset="0"/>
                        </a:rPr>
                        <a:t>PAR</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5.5</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dirty="0">
                          <a:solidFill>
                            <a:srgbClr val="000000"/>
                          </a:solidFill>
                          <a:effectLst/>
                          <a:latin typeface="Aptos" panose="020B0004020202020204" pitchFamily="34" charset="0"/>
                        </a:rPr>
                        <a:t>There is a list of PHYs: 10BASE-T1L, 10BASE-T1S, proposed 100BASE-T1L, proposed 10BASE-T1M. Each of the standards behind them should be listed in 8.1.  This would give insight into 802.3 for the reader.</a:t>
                      </a:r>
                    </a:p>
                    <a:p>
                      <a:pPr algn="l" fontAlgn="t">
                        <a:buNone/>
                      </a:pPr>
                      <a:br>
                        <a:rPr lang="en-US" sz="1400" dirty="0">
                          <a:solidFill>
                            <a:srgbClr val="000000"/>
                          </a:solidFill>
                          <a:effectLst/>
                          <a:latin typeface="Aptos" panose="020B0004020202020204" pitchFamily="34" charset="0"/>
                        </a:rPr>
                      </a:br>
                      <a:endParaRPr lang="en-US" sz="1400" dirty="0">
                        <a:solidFill>
                          <a:srgbClr val="000000"/>
                        </a:solidFill>
                        <a:effectLst/>
                        <a:latin typeface="Aptos" panose="020B0004020202020204" pitchFamily="34" charset="0"/>
                      </a:endParaRP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Accepted in principal. The list of PHYs was struck as the intent is for this project to work with a large number of PHYs.</a:t>
                      </a:r>
                    </a:p>
                    <a:p>
                      <a:pPr algn="l" fontAlgn="t">
                        <a:buNone/>
                      </a:pPr>
                      <a:br>
                        <a:rPr lang="en-US" sz="1400">
                          <a:solidFill>
                            <a:srgbClr val="000000"/>
                          </a:solidFill>
                          <a:effectLst/>
                          <a:latin typeface="Aptos" panose="020B0004020202020204" pitchFamily="34" charset="0"/>
                        </a:rPr>
                      </a:br>
                      <a:endParaRPr lang="en-US" sz="1400">
                        <a:solidFill>
                          <a:srgbClr val="000000"/>
                        </a:solidFill>
                        <a:effectLst/>
                        <a:latin typeface="Aptos" panose="020B0004020202020204" pitchFamily="34" charset="0"/>
                      </a:endParaRP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extLst>
                  <a:ext uri="{0D108BD9-81ED-4DB2-BD59-A6C34878D82A}">
                    <a16:rowId xmlns:a16="http://schemas.microsoft.com/office/drawing/2014/main" val="3126098860"/>
                  </a:ext>
                </a:extLst>
              </a:tr>
              <a:tr h="1229811">
                <a:tc>
                  <a:txBody>
                    <a:bodyPr/>
                    <a:lstStyle/>
                    <a:p>
                      <a:pPr algn="l" fontAlgn="t">
                        <a:buNone/>
                      </a:pPr>
                      <a:r>
                        <a:rPr lang="en-US" sz="1400">
                          <a:solidFill>
                            <a:srgbClr val="000000"/>
                          </a:solidFill>
                          <a:effectLst/>
                          <a:latin typeface="Aptos" panose="020B0004020202020204" pitchFamily="34" charset="0"/>
                        </a:rPr>
                        <a:t>CSD</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Distinct Identity</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The use of “8 pins” may be better redescribed in terms of “optimized exposed interconnects”, or interconnection points or electrical contacts.</a:t>
                      </a:r>
                    </a:p>
                    <a:p>
                      <a:pPr algn="l" fontAlgn="t">
                        <a:buNone/>
                      </a:pPr>
                      <a:br>
                        <a:rPr lang="en-US" sz="1400">
                          <a:solidFill>
                            <a:srgbClr val="000000"/>
                          </a:solidFill>
                          <a:effectLst/>
                          <a:latin typeface="Aptos" panose="020B0004020202020204" pitchFamily="34" charset="0"/>
                        </a:rPr>
                      </a:br>
                      <a:endParaRPr lang="en-US" sz="1400">
                        <a:solidFill>
                          <a:srgbClr val="000000"/>
                        </a:solidFill>
                        <a:effectLst/>
                        <a:latin typeface="Aptos" panose="020B0004020202020204" pitchFamily="34" charset="0"/>
                      </a:endParaRP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Accepted in principal. The Study Group agreed to change the term "pins" to "signals."</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extLst>
                  <a:ext uri="{0D108BD9-81ED-4DB2-BD59-A6C34878D82A}">
                    <a16:rowId xmlns:a16="http://schemas.microsoft.com/office/drawing/2014/main" val="370372613"/>
                  </a:ext>
                </a:extLst>
              </a:tr>
              <a:tr h="740851">
                <a:tc>
                  <a:txBody>
                    <a:bodyPr/>
                    <a:lstStyle/>
                    <a:p>
                      <a:pPr algn="l" fontAlgn="t">
                        <a:buNone/>
                      </a:pPr>
                      <a:r>
                        <a:rPr lang="en-US" sz="1400">
                          <a:solidFill>
                            <a:srgbClr val="000000"/>
                          </a:solidFill>
                          <a:effectLst/>
                          <a:latin typeface="Aptos" panose="020B0004020202020204" pitchFamily="34" charset="0"/>
                        </a:rPr>
                        <a:t>CSD</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Economic Feasibility</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a:solidFill>
                            <a:srgbClr val="000000"/>
                          </a:solidFill>
                          <a:effectLst/>
                          <a:latin typeface="Aptos" panose="020B0004020202020204" pitchFamily="34" charset="0"/>
                        </a:rPr>
                        <a:t>Expand the first use of Acronyms: RMII, RGMII, SGMII, GMII, or XAUI.</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tc>
                  <a:txBody>
                    <a:bodyPr/>
                    <a:lstStyle/>
                    <a:p>
                      <a:pPr algn="l" fontAlgn="t">
                        <a:buNone/>
                      </a:pPr>
                      <a:r>
                        <a:rPr lang="en-US" sz="1400" dirty="0">
                          <a:solidFill>
                            <a:srgbClr val="000000"/>
                          </a:solidFill>
                          <a:effectLst/>
                          <a:latin typeface="Aptos" panose="020B0004020202020204" pitchFamily="34" charset="0"/>
                        </a:rPr>
                        <a:t>Accepted. Please note that XAUI as it appears in 802.3 is not a traditional acronym as the X expands to "10 gigabit."</a:t>
                      </a:r>
                    </a:p>
                  </a:txBody>
                  <a:tcPr marL="68554" marR="68554" marT="34277" marB="34277">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noFill/>
                  </a:tcPr>
                </a:tc>
                <a:extLst>
                  <a:ext uri="{0D108BD9-81ED-4DB2-BD59-A6C34878D82A}">
                    <a16:rowId xmlns:a16="http://schemas.microsoft.com/office/drawing/2014/main" val="1541190402"/>
                  </a:ext>
                </a:extLst>
              </a:tr>
            </a:tbl>
          </a:graphicData>
        </a:graphic>
      </p:graphicFrame>
      <p:sp>
        <p:nvSpPr>
          <p:cNvPr id="4" name="Date Placeholder 3">
            <a:extLst>
              <a:ext uri="{FF2B5EF4-FFF2-40B4-BE49-F238E27FC236}">
                <a16:creationId xmlns:a16="http://schemas.microsoft.com/office/drawing/2014/main" id="{EC4E6BA7-2B3E-C318-8654-4DBF97F16618}"/>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065A4E5E-88A1-F894-7883-9959B53A123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30C320B-0C5B-1135-0243-1C3B8AA69EE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8" name="Rectangle 1">
            <a:extLst>
              <a:ext uri="{FF2B5EF4-FFF2-40B4-BE49-F238E27FC236}">
                <a16:creationId xmlns:a16="http://schemas.microsoft.com/office/drawing/2014/main" id="{FD33ADBA-B9EF-A3CC-D1A7-88B5408290B1}"/>
              </a:ext>
            </a:extLst>
          </p:cNvPr>
          <p:cNvSpPr>
            <a:spLocks noChangeArrowheads="1"/>
          </p:cNvSpPr>
          <p:nvPr/>
        </p:nvSpPr>
        <p:spPr bwMode="auto">
          <a:xfrm>
            <a:off x="3071664" y="133021"/>
            <a:ext cx="4896544" cy="28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defTabSz="914400">
              <a:buClrTx/>
              <a:buSzTx/>
            </a:pPr>
            <a:r>
              <a:rPr lang="en-US" sz="1400" b="1" dirty="0">
                <a:solidFill>
                  <a:schemeClr val="tx1"/>
                </a:solidFill>
              </a:rPr>
              <a:t>802.3dq Response to --  </a:t>
            </a:r>
            <a:r>
              <a:rPr kumimoji="0" lang="en-US" altLang="en-US" sz="1300" b="0" i="0" u="none" strike="noStrike" cap="none" normalizeH="0" baseline="0" dirty="0">
                <a:ln>
                  <a:noFill/>
                </a:ln>
                <a:solidFill>
                  <a:srgbClr val="185ABD"/>
                </a:solidFill>
                <a:effectLst/>
                <a:latin typeface="Aptos Display" panose="020B0004020202020204" pitchFamily="34" charset="0"/>
              </a:rPr>
              <a:t>802.11 Comments Received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2802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E47F-178E-71D3-BB72-096086B44974}"/>
              </a:ext>
            </a:extLst>
          </p:cNvPr>
          <p:cNvSpPr>
            <a:spLocks noGrp="1"/>
          </p:cNvSpPr>
          <p:nvPr>
            <p:ph type="title"/>
          </p:nvPr>
        </p:nvSpPr>
        <p:spPr/>
        <p:txBody>
          <a:bodyPr/>
          <a:lstStyle/>
          <a:p>
            <a:r>
              <a:rPr lang="en-US" dirty="0"/>
              <a:t>P802.1Qee</a:t>
            </a:r>
          </a:p>
        </p:txBody>
      </p:sp>
      <p:sp>
        <p:nvSpPr>
          <p:cNvPr id="3" name="Content Placeholder 2">
            <a:extLst>
              <a:ext uri="{FF2B5EF4-FFF2-40B4-BE49-F238E27FC236}">
                <a16:creationId xmlns:a16="http://schemas.microsoft.com/office/drawing/2014/main" id="{F061FADE-BE56-9E40-6E7E-442F21E7F74B}"/>
              </a:ext>
            </a:extLst>
          </p:cNvPr>
          <p:cNvSpPr>
            <a:spLocks noGrp="1"/>
          </p:cNvSpPr>
          <p:nvPr>
            <p:ph idx="1"/>
          </p:nvPr>
        </p:nvSpPr>
        <p:spPr/>
        <p:txBody>
          <a:bodyPr/>
          <a:lstStyle/>
          <a:p>
            <a:r>
              <a:rPr lang="en-US" dirty="0"/>
              <a:t>802.11 comments on the CSD and their resolution </a:t>
            </a:r>
          </a:p>
          <a:p>
            <a:endParaRPr lang="en-US" dirty="0"/>
          </a:p>
          <a:p>
            <a:r>
              <a:rPr lang="en-US" dirty="0"/>
              <a:t>Comment:</a:t>
            </a:r>
          </a:p>
          <a:p>
            <a:pPr lvl="1"/>
            <a:r>
              <a:rPr lang="en-US" dirty="0"/>
              <a:t>The CSD should be using the updated CSD form – May 2025.</a:t>
            </a:r>
          </a:p>
          <a:p>
            <a:r>
              <a:rPr lang="en-US" dirty="0"/>
              <a:t>• Response:</a:t>
            </a:r>
          </a:p>
          <a:p>
            <a:pPr lvl="1"/>
            <a:r>
              <a:rPr lang="en-US" dirty="0"/>
              <a:t>The CSD has been moved to the 2025-05-20 template</a:t>
            </a:r>
          </a:p>
        </p:txBody>
      </p:sp>
      <p:sp>
        <p:nvSpPr>
          <p:cNvPr id="4" name="Date Placeholder 3">
            <a:extLst>
              <a:ext uri="{FF2B5EF4-FFF2-40B4-BE49-F238E27FC236}">
                <a16:creationId xmlns:a16="http://schemas.microsoft.com/office/drawing/2014/main" id="{27037DCE-84CC-E6C3-8C7F-1FD43C311FF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77C1FBE0-94F3-9536-6947-F98525CDB1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CED2FA3-BC62-D3C4-2E30-010B3B60940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061121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3883370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2025 July IEEE 802 Plenary, the PAR Review SC made comments on 2 of the 4 PARs/CSDs.</a:t>
            </a:r>
          </a:p>
          <a:p>
            <a:endParaRPr lang="en-US" sz="2000" dirty="0"/>
          </a:p>
          <a:p>
            <a:r>
              <a:rPr lang="en-US" sz="2000" dirty="0"/>
              <a:t>The feedback on our Comments was generally positive and most of our changes were accepted or accepted with minor modification by the respective WG.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604710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4 PARs and CSDs were considered on 28 July 2025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Tuesday 29 July 2025</a:t>
            </a:r>
          </a:p>
          <a:p>
            <a:pPr marL="285750" indent="-285750"/>
            <a:endParaRPr lang="en-US" altLang="en-US" dirty="0"/>
          </a:p>
          <a:p>
            <a:pPr marL="285750" indent="-285750"/>
            <a:r>
              <a:rPr lang="en-US" altLang="en-US" dirty="0"/>
              <a:t>Feedback was reviewed on Thursda</a:t>
            </a:r>
            <a:r>
              <a:rPr lang="en-US" dirty="0"/>
              <a:t>y 31 July 2025 </a:t>
            </a:r>
            <a:r>
              <a:rPr lang="en-US" altLang="en-US" dirty="0"/>
              <a:t>10:30-12:30 PDT</a:t>
            </a:r>
          </a:p>
          <a:p>
            <a:pPr marL="285750" indent="-285750"/>
            <a:endParaRPr lang="en-US" dirty="0"/>
          </a:p>
          <a:p>
            <a:pPr marL="285750" indent="-285750"/>
            <a:r>
              <a:rPr lang="en-US" dirty="0"/>
              <a:t>A Final report was sent out prior to the Closing 802 LMSC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2025 July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28 July 2025 - 13:30-15:30 ET</a:t>
            </a:r>
          </a:p>
          <a:p>
            <a:pPr lvl="1">
              <a:buAutoNum type="arabicPeriod"/>
            </a:pPr>
            <a:r>
              <a:rPr lang="en-US" sz="1800" dirty="0"/>
              <a:t>Feedback reviewed Thursday: July 31 2025 - 10:30-12:30 ET</a:t>
            </a:r>
            <a:endParaRPr lang="en-US" altLang="en-US" sz="1800" strike="sngStrike"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11-25/1337r2:</a:t>
            </a:r>
          </a:p>
          <a:p>
            <a:pPr lvl="1"/>
            <a:endParaRPr lang="en-US" dirty="0"/>
          </a:p>
          <a:p>
            <a:pPr lvl="1"/>
            <a:r>
              <a:rPr lang="en-US" dirty="0"/>
              <a:t>as the report from PAR Review SC for the 2025 July IEEE 802 Plenary in Madrid.</a:t>
            </a:r>
          </a:p>
          <a:p>
            <a:pPr lvl="1"/>
            <a:endParaRPr lang="en-US" dirty="0"/>
          </a:p>
          <a:p>
            <a:r>
              <a:rPr lang="en-US" dirty="0"/>
              <a:t>    Moved: Dorothy Stanley</a:t>
            </a:r>
          </a:p>
          <a:p>
            <a:r>
              <a:rPr lang="en-US" dirty="0"/>
              <a:t>	2</a:t>
            </a:r>
            <a:r>
              <a:rPr lang="en-US" baseline="30000" dirty="0"/>
              <a:t>nd</a:t>
            </a:r>
            <a:r>
              <a:rPr lang="en-US" dirty="0"/>
              <a:t>: Michael  Montemurro</a:t>
            </a:r>
          </a:p>
          <a:p>
            <a:r>
              <a:rPr lang="en-US" dirty="0"/>
              <a:t>	</a:t>
            </a:r>
            <a:r>
              <a:rPr lang="en-US" dirty="0">
                <a:solidFill>
                  <a:schemeClr val="tx1"/>
                </a:solidFill>
              </a:rPr>
              <a:t>Results: Unanimous (4 in meeting)</a:t>
            </a:r>
            <a:r>
              <a:rPr lang="en-US" dirty="0">
                <a:solidFill>
                  <a:schemeClr val="bg1"/>
                </a:solidFill>
              </a:rPr>
              <a:t>).</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1800" b="1" dirty="0"/>
              <a:t>Previous Plenary minutes - from March 2025 doc 802-11-25-0352r0:</a:t>
            </a:r>
          </a:p>
          <a:p>
            <a:pPr lvl="2"/>
            <a:r>
              <a:rPr lang="en-US" sz="1600" b="1" dirty="0">
                <a:hlinkClick r:id="rId4"/>
              </a:rPr>
              <a:t>https://mentor.ieee.org/802.11/dcn/25/11-25-0352-00-0PAR-minutes-march-2025-session.docx</a:t>
            </a:r>
            <a:endParaRPr lang="en-US" sz="1600" b="1" dirty="0"/>
          </a:p>
          <a:p>
            <a:pPr lvl="1"/>
            <a:endParaRPr lang="en-US" sz="1800" b="1" dirty="0"/>
          </a:p>
          <a:p>
            <a:pPr lvl="1"/>
            <a:r>
              <a:rPr lang="en-US" b="1" dirty="0"/>
              <a:t>Current Par Review SC minutes:  doc:802-11-25-1321</a:t>
            </a:r>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08850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2025</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2025</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purl.org/dc/terms/"/>
    <ds:schemaRef ds:uri="http://schemas.microsoft.com/office/2006/documentManagement/types"/>
    <ds:schemaRef ds:uri="cc9c437c-ae0c-4066-8d90-a0f7de786127"/>
    <ds:schemaRef ds:uri="ba37140e-f4c5-4a6c-a9b4-20a691ce6c8a"/>
    <ds:schemaRef ds:uri="http://schemas.openxmlformats.org/package/2006/metadata/core-properties"/>
    <ds:schemaRef ds:uri="http://purl.org/dc/elements/1.1/"/>
    <ds:schemaRef ds:uri="http://schemas.microsoft.com/office/2006/metadata/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82254</TotalTime>
  <Words>3157</Words>
  <Application>Microsoft Office PowerPoint</Application>
  <PresentationFormat>Widescreen</PresentationFormat>
  <Paragraphs>374</Paragraphs>
  <Slides>31</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Aptos</vt:lpstr>
      <vt:lpstr>Aptos Display</vt:lpstr>
      <vt:lpstr>Arial</vt:lpstr>
      <vt:lpstr>Courier New</vt:lpstr>
      <vt:lpstr>DejaVu Sans</vt:lpstr>
      <vt:lpstr>Times New Roman</vt:lpstr>
      <vt:lpstr>Verdana</vt:lpstr>
      <vt:lpstr>Wingdings</vt:lpstr>
      <vt:lpstr>802-11 Theme</vt:lpstr>
      <vt:lpstr>Document</vt:lpstr>
      <vt:lpstr>PAR Review SC - Mtg Agenda and Comment slides - 2025 July - Madrid</vt:lpstr>
      <vt:lpstr>PAR Review SC – Snapshot slide Chair: Jon Rosdahl</vt:lpstr>
      <vt:lpstr>Abstract-PAR Review SC PARs under consideration for  2025 July IEEE 802 Mixed-mode Plenary</vt:lpstr>
      <vt:lpstr>Registration for the July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2025 July IEEE 802 Mixed-mode Plenary</vt:lpstr>
      <vt:lpstr>Agenda for PAR Review SC – July 28 and 31, 2025 Chair: Jon Rosdahl</vt:lpstr>
      <vt:lpstr>Motion to approve Previous Minutes</vt:lpstr>
      <vt:lpstr>Proposed Order to consider:</vt:lpstr>
      <vt:lpstr>Par Review SC Comments</vt:lpstr>
      <vt:lpstr>IEC/IEEE P60802 - Standard - Time-Sensitive Networking Profile for Industrial Automation, PAR Extension</vt:lpstr>
      <vt:lpstr>P802.1Qdq - Amendment - Shaper Parameter Settings for Bursty Traffic requiring Bounded Latency, PAR Extension</vt:lpstr>
      <vt:lpstr>P802.1Qee - Amendment - Traffic Engineering for Bridged Networks with Significant Delay Variance, PAR and CSD</vt:lpstr>
      <vt:lpstr>P802.3dq - Amendment - Pin-Optimized PHY Interfaces, PAR and CSD</vt:lpstr>
      <vt:lpstr>Responses from 802 Working Groups</vt:lpstr>
      <vt:lpstr>P802.1Qee</vt:lpstr>
      <vt:lpstr>PowerPoint Presentation</vt:lpstr>
      <vt:lpstr>P802.1Qee</vt:lpstr>
      <vt:lpstr>Final Report to 802.11</vt:lpstr>
      <vt:lpstr>Final Report to 802.11</vt:lpstr>
      <vt:lpstr>Snapshot Report to 802.11 closing plenary</vt:lpstr>
      <vt:lpstr>PAR Review SC  Jon Rosdahl, Chair</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- 2025 July - Madrid</dc:title>
  <dc:subject>July 2025</dc:subject>
  <dc:creator>Jon Rosdahl</dc:creator>
  <cp:keywords>Agenda and Meeting Slides</cp:keywords>
  <dc:description>Jon Rosdahl (Qualcomm)</dc:description>
  <cp:lastModifiedBy>Jon Rosdahl</cp:lastModifiedBy>
  <cp:revision>295</cp:revision>
  <cp:lastPrinted>1601-01-01T00:00:00Z</cp:lastPrinted>
  <dcterms:created xsi:type="dcterms:W3CDTF">2014-04-14T10:59:07Z</dcterms:created>
  <dcterms:modified xsi:type="dcterms:W3CDTF">2025-07-31T17:59:56Z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