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770" r:id="rId3"/>
    <p:sldId id="787" r:id="rId4"/>
    <p:sldId id="267" r:id="rId5"/>
    <p:sldId id="775" r:id="rId6"/>
    <p:sldId id="778" r:id="rId7"/>
    <p:sldId id="786" r:id="rId8"/>
    <p:sldId id="768" r:id="rId9"/>
    <p:sldId id="278" r:id="rId10"/>
    <p:sldId id="788" r:id="rId11"/>
    <p:sldId id="767" r:id="rId12"/>
    <p:sldId id="779" r:id="rId13"/>
    <p:sldId id="790" r:id="rId14"/>
    <p:sldId id="791" r:id="rId15"/>
    <p:sldId id="780" r:id="rId16"/>
    <p:sldId id="78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>
      <p:cViewPr varScale="1">
        <p:scale>
          <a:sx n="159" d="100"/>
          <a:sy n="159" d="100"/>
        </p:scale>
        <p:origin x="306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211B29-D990-5188-9456-8856D7580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6B318AD-9110-0010-9548-BAD28FFCB32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5C22296-C5EC-7479-B541-D6E04D0D768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4B357F2-B3B6-B222-E460-C01BD394B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3C505DB-649D-44BC-E6BC-843EA200BA3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6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381D11-F0A2-C072-E6E6-4BFFC3E55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1FC99E5-414C-AD2F-1879-B272B2CF9BC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D0F5BF4-7BD3-A424-5B50-0B40F0EEE25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31F6D2E-D157-A829-C5FF-70A32AD78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E410AB-7DA1-81B2-47EF-DEF062056D6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07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645851-5977-FDAF-7740-D116E8D8F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FF7201-0D58-EA5A-27E2-02D48CC2FBF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83A479-25F5-9084-FBFD-7BF4620D6D8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4EF527B-EA16-719F-2AB4-F285D780F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8631A99-E54E-8D0F-B998-ECA1E7D14FD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2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645851-5977-FDAF-7740-D116E8D8F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FF7201-0D58-EA5A-27E2-02D48CC2FBF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83A479-25F5-9084-FBFD-7BF4620D6D8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4EF527B-EA16-719F-2AB4-F285D780F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8631A99-E54E-8D0F-B998-ECA1E7D14FD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2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568E45-9CC2-EE34-36E5-359F7C3D9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A30C8A7-783A-3DB6-0DB9-956839B622D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493698-1264-72B7-5839-3AE4FF5A598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3A026CE-F66A-7F68-C236-21DF826FC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0AA7624-471E-F890-9B32-232EED17026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82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2323FF-DF42-13B2-1E6D-06EA77A2D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A4A050E-CB94-29E4-AC51-23C84A9C145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9CBBA96-DE6C-9A33-8C99-B18466B9677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3C1F72A-F8F4-FC3D-4947-717E5E5CD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7B22EB2-08E0-2401-91CE-BC89E2ADC8D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26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12EF4C-8562-4A65-46B5-FE84ADB726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1CD3A03-D1A1-A908-4450-3CBF5B926BB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940D1F6-3D00-2B8E-E61E-691A17C57D2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12362C51-ABBB-256F-FF20-F2A1D590D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1FCA1DA9-B8A8-BFC5-E890-FD679C735F6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01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Safi Hoque,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Safi Hoque,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802.11-25/1332r1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16-07-immw-immw-draft-proposed-par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IMMW Range Extension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221700-5047-C59E-CF58-1CB8938265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330769"/>
              </p:ext>
            </p:extLst>
          </p:nvPr>
        </p:nvGraphicFramePr>
        <p:xfrm>
          <a:off x="1003300" y="2428875"/>
          <a:ext cx="9758363" cy="3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65241" imgH="3714677" progId="Word.Document.8">
                  <p:embed/>
                </p:oleObj>
              </mc:Choice>
              <mc:Fallback>
                <p:oleObj name="Document" r:id="rId3" imgW="10665241" imgH="3714677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7221700-5047-C59E-CF58-1CB8938265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28875"/>
                        <a:ext cx="9758363" cy="3392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F7DCFB-A722-AA48-187A-308186E08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2025C-8B28-E688-712C-B964A369C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91012"/>
            <a:ext cx="9906000" cy="44034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We propose the following solutions for IMMW PPDU range extension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CFO precorrection with power boosted LSTF and LLTF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CFO precorrection based on Sub-7 GHz 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Lower bandwidth (20/40 MHz) PPDU for extended range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CFO precorrection combined with low‑bandwidth operation improves receiver sensitivity and reduces inter‑carrier interference (ICI) 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64581-20C4-E736-0487-50A983EC1B6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49147-C942-6CE6-07C8-B67D0B990A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BDA06A-2B51-5B17-D01F-0A9654B598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C4846E7-8B5E-57C2-331D-A9866367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964693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167D7-74FE-8B9F-678C-E057C4AD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E7F39-9E7A-F6EA-B213-058C5E1AB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IMMW proposed PAR, </a:t>
            </a:r>
            <a:r>
              <a:rPr lang="en-US" altLang="zh-CN" dirty="0">
                <a:hlinkClick r:id="rId2"/>
              </a:rPr>
              <a:t>https://mentor.ieee.org/802.11/dcn/24/11-24-0116-07-immw-immw-draft-proposed-par.docx</a:t>
            </a:r>
            <a:endParaRPr lang="en-US" altLang="zh-CN" dirty="0"/>
          </a:p>
          <a:p>
            <a:r>
              <a:rPr lang="en-US" dirty="0"/>
              <a:t>[2] </a:t>
            </a:r>
            <a:r>
              <a:rPr lang="en-GB" dirty="0"/>
              <a:t>Draft P802.11REVme_D7.0</a:t>
            </a:r>
            <a:endParaRPr lang="en-US" dirty="0"/>
          </a:p>
          <a:p>
            <a:r>
              <a:rPr lang="en-US" dirty="0"/>
              <a:t>[3] 11-24-1573-01-00bn-an-elr-ppdu-follow-up</a:t>
            </a:r>
          </a:p>
          <a:p>
            <a:r>
              <a:rPr lang="en-US" dirty="0"/>
              <a:t>[4] 11-25-0360-00-00bq-high-level-thoughts-on-immw-phy-design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EA152-E813-72BA-9368-6E23B89AE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B0DAE-9846-5833-708E-426D513A83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01201D-CA13-4D34-90D1-413CDBC257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576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07170-3B18-DFCE-24C3-D22D9C3ED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921C7-72E6-AE99-44F3-69D037C824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20E32-AEBA-3264-8FE6-8164EE596B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02E46-8AA6-92EE-E481-198EA25728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17FEB-6BEE-123F-E333-49B0B907E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8E9311-52F5-9AFB-F067-81FA8C09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having an option for extended range for IMMW PPDU?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028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07170-3B18-DFCE-24C3-D22D9C3ED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921C7-72E6-AE99-44F3-69D037C824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20E32-AEBA-3264-8FE6-8164EE596B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02E46-8AA6-92EE-E481-198EA25728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17FEB-6BEE-123F-E333-49B0B907E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8E9311-52F5-9AFB-F067-81FA8C09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having an option for CFO precorrection for IMMW PPDU?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78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4CD6F7-C14B-EB50-8A3B-749F21E19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4E4CA-D6CC-B7CD-77CE-E01F9E6DB6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ACAAC-0FD9-7566-CFEB-3C1C1694F2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5792-D18F-B583-8A30-99E7DFE397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531BF9-4442-1181-07D3-09D356A62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7098729-D5B7-C4EF-594D-E41B35BFC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CFO precorrection procedure for IMMW PPDU based on a sub-7 GHz link?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15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5A1D73-4179-0958-887C-6B4DF0070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B7E62-DD2C-BD85-541F-3B0AFED34E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FD64B-3CD0-D441-0546-AE28ECEE04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1FA23-182C-42AA-0E9A-E9D046DC60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A0A00B-DE09-BD32-D96A-EC44C33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98C2CF-1180-6C64-10BF-8EA96CCAA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introducing an option to configure the upclocking factor in BQ as either 1 (i.e., no upclocking, 20 MHz) or 2 (i.e., 40 MHz)?</a:t>
            </a:r>
          </a:p>
        </p:txBody>
      </p:sp>
    </p:spTree>
    <p:extLst>
      <p:ext uri="{BB962C8B-B14F-4D97-AF65-F5344CB8AC3E}">
        <p14:creationId xmlns:p14="http://schemas.microsoft.com/office/powerpoint/2010/main" val="4279259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AF2D7A-8A4F-1BB6-86CB-5B70C16E4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6D59C-30EC-A09C-56D7-7A1CF26AE7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8588E-AB16-924E-4651-A479E35F44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7D1A4-6E36-39B5-5239-56F9BDDF00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5060DF-A2BA-E53D-764C-2D46F03A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E010583-5EBB-D077-44F3-EE004B5AC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introducing an option to apply power boosting to the STF and LTF of the IMMW PPDU?</a:t>
            </a:r>
          </a:p>
        </p:txBody>
      </p:sp>
    </p:spTree>
    <p:extLst>
      <p:ext uri="{BB962C8B-B14F-4D97-AF65-F5344CB8AC3E}">
        <p14:creationId xmlns:p14="http://schemas.microsoft.com/office/powerpoint/2010/main" val="3526732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7F148-C934-88D5-42B9-16904C09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94520-F082-C601-89DF-DB6E93462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PAR[1] defines IMMW operation to be non-standalone with the support of sub-7 GHz multi-link operation (MLO)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To reduce the system complexity and cost, it aims to use the sub-7 GHz link for management and coordination, while utilizing the </a:t>
            </a:r>
            <a:r>
              <a:rPr lang="en-US" altLang="ko-KR" dirty="0" err="1"/>
              <a:t>mmWave</a:t>
            </a:r>
            <a:r>
              <a:rPr lang="en-US" altLang="ko-KR" dirty="0"/>
              <a:t> link for data transmission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bands, the propagation path loss is significantly higher than in sub‑7 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compensate for this high path loss, </a:t>
            </a:r>
            <a:r>
              <a:rPr lang="en-US" dirty="0" err="1"/>
              <a:t>mmWave</a:t>
            </a:r>
            <a:r>
              <a:rPr lang="en-US" dirty="0"/>
              <a:t> relies on beamforming to achieve a higher range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Certain types of signals, such as light beacons, beam training signals, </a:t>
            </a:r>
            <a:r>
              <a:rPr lang="en-US" altLang="zh-CN" sz="2000" dirty="0" err="1"/>
              <a:t>etc</a:t>
            </a:r>
            <a:r>
              <a:rPr lang="en-US" altLang="zh-CN" sz="2000" dirty="0"/>
              <a:t>, may need to be transmitted in the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link before establishing beamforming, but they can only cover a very limited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propose solutions for extending the range for IMMW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5DF85-634C-73BB-4F46-74C24A2B20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2F72F-854F-3E34-0B94-FBA5D5484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EEC971-38FA-AFFF-5F8E-5806A92FDE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61B77-B6CB-DAB6-BDF7-865D7689A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3C044-4DC8-9ADF-34EF-EA25FBDC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(1/3): Control Mode PPDU in 11ad/ay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B29F9-2E50-BE90-FC32-513AF527E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11ad/ay introduced the control mode PPDU to address the range limitation problem in standalone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Control mode PPDU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data rate Modulation &amp; Coding Scheme (MCS)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Multiple repetitions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Can achieve 15 dB processing gain in quasi-omni antenna pattern compared to the lowest MCS SC or OFDM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Control mode PPDUs carry </a:t>
            </a:r>
            <a:r>
              <a:rPr lang="en-US" sz="2000" dirty="0"/>
              <a:t>Beacon, Sector Sweep, or BRP (Beam Refinement Protocol) frames needed  before establishing beamforming</a:t>
            </a: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4F4AC-FBD1-3A28-A50B-3B7D5134D6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83180-A9A5-EA7E-ABAD-BAFCBF65FC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8788A7-E2E5-29BE-0A90-81CAB9C769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02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3B8F0-95F0-2571-BD9A-38360BBD7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67E04156-C0DF-8519-71EF-94E3D34A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 (2/3): ELR PPDU</a:t>
            </a:r>
            <a:r>
              <a:rPr lang="en-US" dirty="0"/>
              <a:t> in UHR</a:t>
            </a:r>
            <a:endParaRPr lang="en-GB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C6043A1A-7F14-7B30-E948-94EDDFD0B6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2369" y="1795319"/>
            <a:ext cx="10361084" cy="2285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In UHR, the ELR PPDU format is proposed for range extension in certain scenarios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ELR PPDU increases the uplink range and improves  the link budget imbalance between uplink and downlink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L-STF and L-LTF is boosted by 3 dB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same data is repeated in four 52-tone RRUs in 20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C68B1-6442-5BCC-89BE-3298421DAE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8A262-AE10-00F2-9224-D04FD955D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79196-B9C8-9778-2465-EE33AD0E2D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185CB977-35C2-773E-EF61-35F48845CB90}"/>
              </a:ext>
            </a:extLst>
          </p:cNvPr>
          <p:cNvSpPr/>
          <p:nvPr/>
        </p:nvSpPr>
        <p:spPr bwMode="auto">
          <a:xfrm>
            <a:off x="3200401" y="5658314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DCCF6817-9C16-75BA-8E76-AD0C9DDF328D}"/>
              </a:ext>
            </a:extLst>
          </p:cNvPr>
          <p:cNvSpPr/>
          <p:nvPr/>
        </p:nvSpPr>
        <p:spPr bwMode="auto">
          <a:xfrm>
            <a:off x="4332526" y="5658314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07E20726-A460-CC75-722C-D41EFE831390}"/>
              </a:ext>
            </a:extLst>
          </p:cNvPr>
          <p:cNvSpPr/>
          <p:nvPr/>
        </p:nvSpPr>
        <p:spPr bwMode="auto">
          <a:xfrm>
            <a:off x="6166964" y="5658314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9095EB28-5C55-7E2F-AF01-D90045A6264B}"/>
              </a:ext>
            </a:extLst>
          </p:cNvPr>
          <p:cNvSpPr/>
          <p:nvPr/>
        </p:nvSpPr>
        <p:spPr bwMode="auto">
          <a:xfrm>
            <a:off x="7299089" y="5658314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8C90974B-B151-CCEA-4B4A-A71E229F08F8}"/>
              </a:ext>
            </a:extLst>
          </p:cNvPr>
          <p:cNvSpPr/>
          <p:nvPr/>
        </p:nvSpPr>
        <p:spPr bwMode="auto">
          <a:xfrm>
            <a:off x="5415771" y="5658314"/>
            <a:ext cx="323625" cy="261016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7306D1D9-CA3E-18B9-6D1E-98B586CD5867}"/>
              </a:ext>
            </a:extLst>
          </p:cNvPr>
          <p:cNvSpPr/>
          <p:nvPr/>
        </p:nvSpPr>
        <p:spPr bwMode="auto">
          <a:xfrm>
            <a:off x="5847833" y="5658314"/>
            <a:ext cx="323625" cy="261016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B4A02D-9D33-B0A8-578E-6937BF2B006F}"/>
              </a:ext>
            </a:extLst>
          </p:cNvPr>
          <p:cNvSpPr txBox="1"/>
          <p:nvPr/>
        </p:nvSpPr>
        <p:spPr>
          <a:xfrm>
            <a:off x="4690114" y="5465752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0B7BF2-7EE0-5186-7D64-92D2C3E9777A}"/>
              </a:ext>
            </a:extLst>
          </p:cNvPr>
          <p:cNvSpPr txBox="1"/>
          <p:nvPr/>
        </p:nvSpPr>
        <p:spPr>
          <a:xfrm>
            <a:off x="6495647" y="5465752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063E01-CF1A-A7F3-1CA3-7323B5A613C5}"/>
              </a:ext>
            </a:extLst>
          </p:cNvPr>
          <p:cNvSpPr txBox="1"/>
          <p:nvPr/>
        </p:nvSpPr>
        <p:spPr>
          <a:xfrm>
            <a:off x="7677599" y="5482756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8C3DFF-265B-AA26-E4F5-22D72C3F5CF5}"/>
              </a:ext>
            </a:extLst>
          </p:cNvPr>
          <p:cNvSpPr txBox="1"/>
          <p:nvPr/>
        </p:nvSpPr>
        <p:spPr>
          <a:xfrm>
            <a:off x="2057400" y="4272479"/>
            <a:ext cx="910506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RRU52 4x DUP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63C4C9-8DE7-E132-BEC0-051A15A54704}"/>
              </a:ext>
            </a:extLst>
          </p:cNvPr>
          <p:cNvSpPr txBox="1"/>
          <p:nvPr/>
        </p:nvSpPr>
        <p:spPr>
          <a:xfrm>
            <a:off x="3242632" y="3935697"/>
            <a:ext cx="855949" cy="309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RRU52 based encoding/mod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FC9539-5B50-9055-FF44-7E19A43F2A0A}"/>
              </a:ext>
            </a:extLst>
          </p:cNvPr>
          <p:cNvSpPr txBox="1"/>
          <p:nvPr/>
        </p:nvSpPr>
        <p:spPr>
          <a:xfrm>
            <a:off x="1219200" y="4545471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+3 dB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60301A-1538-A280-85F8-61D0742B7A06}"/>
              </a:ext>
            </a:extLst>
          </p:cNvPr>
          <p:cNvSpPr txBox="1"/>
          <p:nvPr/>
        </p:nvSpPr>
        <p:spPr>
          <a:xfrm>
            <a:off x="2057400" y="4554305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+3 dB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16F24912-CBEC-5A75-8DBD-9A786B5F8A09}"/>
              </a:ext>
            </a:extLst>
          </p:cNvPr>
          <p:cNvSpPr/>
          <p:nvPr/>
        </p:nvSpPr>
        <p:spPr bwMode="auto">
          <a:xfrm rot="16200000">
            <a:off x="5649876" y="2850242"/>
            <a:ext cx="274726" cy="518120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AC0A51D-C028-172C-850B-A9659C829FD9}"/>
              </a:ext>
            </a:extLst>
          </p:cNvPr>
          <p:cNvCxnSpPr>
            <a:cxnSpLocks/>
          </p:cNvCxnSpPr>
          <p:nvPr/>
        </p:nvCxnSpPr>
        <p:spPr bwMode="auto">
          <a:xfrm>
            <a:off x="5787239" y="4820759"/>
            <a:ext cx="1" cy="2240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9158081-E645-72F9-09A9-C9A435041AB7}"/>
              </a:ext>
            </a:extLst>
          </p:cNvPr>
          <p:cNvCxnSpPr>
            <a:cxnSpLocks/>
          </p:cNvCxnSpPr>
          <p:nvPr/>
        </p:nvCxnSpPr>
        <p:spPr bwMode="auto">
          <a:xfrm>
            <a:off x="5787238" y="4831304"/>
            <a:ext cx="366156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095D209-9A23-A2AA-FA6F-58721506E032}"/>
              </a:ext>
            </a:extLst>
          </p:cNvPr>
          <p:cNvCxnSpPr>
            <a:cxnSpLocks/>
          </p:cNvCxnSpPr>
          <p:nvPr/>
        </p:nvCxnSpPr>
        <p:spPr bwMode="auto">
          <a:xfrm flipV="1">
            <a:off x="9448800" y="4585821"/>
            <a:ext cx="0" cy="2454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3C140D8-4DBE-881F-6362-4F0D4B760EB9}"/>
              </a:ext>
            </a:extLst>
          </p:cNvPr>
          <p:cNvSpPr txBox="1"/>
          <p:nvPr/>
        </p:nvSpPr>
        <p:spPr>
          <a:xfrm>
            <a:off x="4963935" y="5043868"/>
            <a:ext cx="1646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20 MHz tone allocation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18EFCEF6-B093-0139-DECB-B0084CDDF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038" y="3989824"/>
            <a:ext cx="10271851" cy="59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49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D402D-4211-3ECA-D875-70765239C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8FC3D-CA45-181F-E883-9BC360DAB0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24886-382E-D67E-4DB2-7BD38BDE37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Safi Hoque, Ofinno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849CB2-E106-A960-C38C-9FA3CDC2CD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474153D-E0CA-CF6D-4116-8BE0386E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85801"/>
            <a:ext cx="10578572" cy="1065213"/>
          </a:xfrm>
        </p:spPr>
        <p:txBody>
          <a:bodyPr/>
          <a:lstStyle/>
          <a:p>
            <a:r>
              <a:rPr lang="en-GB" dirty="0"/>
              <a:t>Background (3/3): </a:t>
            </a:r>
            <a:r>
              <a:rPr lang="en-US" dirty="0"/>
              <a:t>ELR packet detection [3]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74DEEB7-C4F7-864B-F682-11CEFC6C8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51014"/>
            <a:ext cx="10428288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Cross-correlation (CC) detection has been proposed to improve the detection of ELR frames in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CC-based detection requires CFO precorrection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At 15KHz CFO, the ELR performance shows a peak detection loss of 0.07dB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CFO correction within 15kHz is achievable at MCS 0 sensitivity point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[3], it has been shown that a cross-correlation-based packet detection algorithm assuming CFO pre-correction enables up to 8.81 dB of link-budget improvement with 3 dB L-STF and L-LTF boosting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83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C663E-1033-11E5-F2CE-CCD7664F1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75760-1E61-022D-1505-FE39EF825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DC5F8-B714-A9D5-2A28-80778F2D9F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4E719-ED4C-9E75-DA71-21ACDC0C95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E9F86A-499E-BECF-535C-C8FAD919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979" y="611285"/>
            <a:ext cx="8634194" cy="1065213"/>
          </a:xfrm>
        </p:spPr>
        <p:txBody>
          <a:bodyPr/>
          <a:lstStyle/>
          <a:p>
            <a:pPr marL="457200" lvl="1" indent="0"/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29C0-BCB5-F376-9C5D-087867A47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229" y="1221745"/>
            <a:ext cx="10640555" cy="2455510"/>
          </a:xfrm>
        </p:spPr>
        <p:txBody>
          <a:bodyPr/>
          <a:lstStyle/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Even if most management and control signaling is offloaded to the sub‑7 GHz link, </a:t>
            </a:r>
            <a:r>
              <a:rPr lang="en-US" sz="1800" b="1" dirty="0" err="1"/>
              <a:t>mmWave</a:t>
            </a:r>
            <a:r>
              <a:rPr lang="en-US" sz="1800" b="1" dirty="0"/>
              <a:t> signaling (e.g., light beacons, beam training frames) is still required before beamforming, but is constrained by limited coverage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Tgbq</a:t>
            </a:r>
            <a:r>
              <a:rPr lang="en-US" sz="1800" dirty="0"/>
              <a:t> may not define a PPDU format, such as control mode PPDU [4] or ELR PPDU for range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Low data rate control PPDU decreases spectrum usage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New PPDU modes add design complexity</a:t>
            </a:r>
            <a:endParaRPr lang="en-US" sz="1400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62313D6-4254-33A6-FBB7-4D33AB9DECE9}"/>
              </a:ext>
            </a:extLst>
          </p:cNvPr>
          <p:cNvGrpSpPr/>
          <p:nvPr/>
        </p:nvGrpSpPr>
        <p:grpSpPr>
          <a:xfrm>
            <a:off x="1313409" y="3791205"/>
            <a:ext cx="9887991" cy="2455510"/>
            <a:chOff x="950419" y="3337781"/>
            <a:chExt cx="10497386" cy="2765762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82E208E-5C8D-0B83-3106-1C6AA44059B5}"/>
                </a:ext>
              </a:extLst>
            </p:cNvPr>
            <p:cNvSpPr/>
            <p:nvPr/>
          </p:nvSpPr>
          <p:spPr bwMode="auto">
            <a:xfrm>
              <a:off x="4660510" y="5328302"/>
              <a:ext cx="2118210" cy="544355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B15222E-1AB3-388A-F4F4-DE5354C75018}"/>
                </a:ext>
              </a:extLst>
            </p:cNvPr>
            <p:cNvGrpSpPr/>
            <p:nvPr/>
          </p:nvGrpSpPr>
          <p:grpSpPr>
            <a:xfrm>
              <a:off x="9161805" y="3712905"/>
              <a:ext cx="2286000" cy="2144417"/>
              <a:chOff x="7315200" y="2033668"/>
              <a:chExt cx="3811586" cy="3811586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DA85B7A-9F3C-155A-7178-45F3422688FF}"/>
                  </a:ext>
                </a:extLst>
              </p:cNvPr>
              <p:cNvSpPr/>
              <p:nvPr/>
            </p:nvSpPr>
            <p:spPr bwMode="auto">
              <a:xfrm>
                <a:off x="7315200" y="2033668"/>
                <a:ext cx="3811586" cy="3811586"/>
              </a:xfrm>
              <a:prstGeom prst="ellipse">
                <a:avLst/>
              </a:prstGeom>
              <a:solidFill>
                <a:schemeClr val="accent3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AE594E19-4340-E540-B48D-3008F64E0551}"/>
                  </a:ext>
                </a:extLst>
              </p:cNvPr>
              <p:cNvSpPr/>
              <p:nvPr/>
            </p:nvSpPr>
            <p:spPr bwMode="auto">
              <a:xfrm>
                <a:off x="8565272" y="3280053"/>
                <a:ext cx="1265838" cy="126583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FE554A-0D74-4984-0F7D-F20924BCFB9F}"/>
                  </a:ext>
                </a:extLst>
              </p:cNvPr>
              <p:cNvSpPr txBox="1"/>
              <p:nvPr/>
            </p:nvSpPr>
            <p:spPr>
              <a:xfrm>
                <a:off x="8593345" y="2654581"/>
                <a:ext cx="1317458" cy="5186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Sub 7 GZ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034254-C949-59D1-17C6-AB2317A6D05C}"/>
                  </a:ext>
                </a:extLst>
              </p:cNvPr>
              <p:cNvSpPr txBox="1"/>
              <p:nvPr/>
            </p:nvSpPr>
            <p:spPr>
              <a:xfrm>
                <a:off x="8593345" y="3638995"/>
                <a:ext cx="1237765" cy="622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mmWave</a:t>
                </a: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855045-2590-7186-F2DB-C7F5BDA5C31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84355" y="3906680"/>
              <a:ext cx="5626245" cy="16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7528AA-4F1D-FB11-95AA-373448582CB8}"/>
                </a:ext>
              </a:extLst>
            </p:cNvPr>
            <p:cNvSpPr txBox="1"/>
            <p:nvPr/>
          </p:nvSpPr>
          <p:spPr>
            <a:xfrm>
              <a:off x="6452208" y="3774190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2454FF6-B69D-3B6F-7B14-7BBB79BC15CC}"/>
                </a:ext>
              </a:extLst>
            </p:cNvPr>
            <p:cNvSpPr txBox="1"/>
            <p:nvPr/>
          </p:nvSpPr>
          <p:spPr>
            <a:xfrm>
              <a:off x="1636239" y="3855422"/>
              <a:ext cx="3834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5C35F96-5509-1852-1CA3-71FC88F99E10}"/>
                </a:ext>
              </a:extLst>
            </p:cNvPr>
            <p:cNvSpPr txBox="1"/>
            <p:nvPr/>
          </p:nvSpPr>
          <p:spPr>
            <a:xfrm>
              <a:off x="2331993" y="3767335"/>
              <a:ext cx="54053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 AP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79641F-28CA-CD57-0CED-028A00EDAF33}"/>
                </a:ext>
              </a:extLst>
            </p:cNvPr>
            <p:cNvSpPr txBox="1"/>
            <p:nvPr/>
          </p:nvSpPr>
          <p:spPr>
            <a:xfrm>
              <a:off x="2331993" y="4041571"/>
              <a:ext cx="6030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 STA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0F57C3A-D493-F884-DB28-BD429A399201}"/>
                </a:ext>
              </a:extLst>
            </p:cNvPr>
            <p:cNvSpPr/>
            <p:nvPr/>
          </p:nvSpPr>
          <p:spPr bwMode="auto">
            <a:xfrm>
              <a:off x="4740563" y="3743372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Control PPDU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AA5D9F7-0AD8-3F4F-7A77-2F93655B6783}"/>
                </a:ext>
              </a:extLst>
            </p:cNvPr>
            <p:cNvGrpSpPr/>
            <p:nvPr/>
          </p:nvGrpSpPr>
          <p:grpSpPr>
            <a:xfrm>
              <a:off x="1752600" y="4798102"/>
              <a:ext cx="6553200" cy="1020454"/>
              <a:chOff x="1219200" y="3857567"/>
              <a:chExt cx="8519399" cy="2275514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24610C-4DFA-2E29-50D3-666BC17D0841}"/>
                  </a:ext>
                </a:extLst>
              </p:cNvPr>
              <p:cNvSpPr txBox="1"/>
              <p:nvPr/>
            </p:nvSpPr>
            <p:spPr>
              <a:xfrm>
                <a:off x="3580901" y="3857567"/>
                <a:ext cx="6097002" cy="480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60 GHz downlink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A3181B7-FDD9-3F19-4420-0AF22BFCBC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71800" y="4423198"/>
                <a:ext cx="6766799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995CE57-B71B-A3FC-0AE0-7B32B63E8DAA}"/>
                  </a:ext>
                </a:extLst>
              </p:cNvPr>
              <p:cNvSpPr txBox="1"/>
              <p:nvPr/>
            </p:nvSpPr>
            <p:spPr>
              <a:xfrm>
                <a:off x="7023847" y="4124161"/>
                <a:ext cx="373446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BE2F205-08B9-4CB3-FE92-AE6C6CCDC89D}"/>
                  </a:ext>
                </a:extLst>
              </p:cNvPr>
              <p:cNvSpPr txBox="1"/>
              <p:nvPr/>
            </p:nvSpPr>
            <p:spPr>
              <a:xfrm>
                <a:off x="1219200" y="4305300"/>
                <a:ext cx="896521" cy="754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Link1</a:t>
                </a:r>
              </a:p>
              <a:p>
                <a:r>
                  <a:rPr lang="en-US" sz="800" dirty="0">
                    <a:solidFill>
                      <a:schemeClr val="tx1"/>
                    </a:solidFill>
                  </a:rPr>
                  <a:t>(sub 7 GHz)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4A36D2-2600-D55F-6AA3-DB49FEEB2D81}"/>
                  </a:ext>
                </a:extLst>
              </p:cNvPr>
              <p:cNvSpPr txBox="1"/>
              <p:nvPr/>
            </p:nvSpPr>
            <p:spPr>
              <a:xfrm>
                <a:off x="1242504" y="5334000"/>
                <a:ext cx="844422" cy="754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Link2</a:t>
                </a:r>
              </a:p>
              <a:p>
                <a:r>
                  <a:rPr lang="en-US" sz="800" dirty="0">
                    <a:solidFill>
                      <a:schemeClr val="tx1"/>
                    </a:solidFill>
                  </a:rPr>
                  <a:t>(</a:t>
                </a:r>
                <a:r>
                  <a:rPr lang="en-US" sz="800" dirty="0" err="1">
                    <a:solidFill>
                      <a:schemeClr val="tx1"/>
                    </a:solidFill>
                  </a:rPr>
                  <a:t>mmWave</a:t>
                </a:r>
                <a:r>
                  <a:rPr lang="en-US" sz="80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E6C1BBA-CB96-664F-EEB1-7BE3CA43E6D8}"/>
                  </a:ext>
                </a:extLst>
              </p:cNvPr>
              <p:cNvSpPr txBox="1"/>
              <p:nvPr/>
            </p:nvSpPr>
            <p:spPr>
              <a:xfrm>
                <a:off x="2123706" y="4108875"/>
                <a:ext cx="477644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AP1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9779A35-8907-9E8C-44CC-7A30AE3AA729}"/>
                  </a:ext>
                </a:extLst>
              </p:cNvPr>
              <p:cNvSpPr txBox="1"/>
              <p:nvPr/>
            </p:nvSpPr>
            <p:spPr>
              <a:xfrm>
                <a:off x="2123706" y="4720395"/>
                <a:ext cx="558919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STA1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DCF3FF2-D8E5-AACF-8B27-4C0A489857CD}"/>
                  </a:ext>
                </a:extLst>
              </p:cNvPr>
              <p:cNvSpPr txBox="1"/>
              <p:nvPr/>
            </p:nvSpPr>
            <p:spPr>
              <a:xfrm>
                <a:off x="2104384" y="5234123"/>
                <a:ext cx="477644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AP2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C4325C4-6922-9BCE-4893-EE851524653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71800" y="5620006"/>
                <a:ext cx="6766799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427BFFA-414F-944C-7D3A-E93F5B318D9C}"/>
                  </a:ext>
                </a:extLst>
              </p:cNvPr>
              <p:cNvSpPr txBox="1"/>
              <p:nvPr/>
            </p:nvSpPr>
            <p:spPr>
              <a:xfrm>
                <a:off x="2104384" y="5652662"/>
                <a:ext cx="558919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STA2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5E81A75-12EF-1920-DBD3-401726F373E0}"/>
                </a:ext>
              </a:extLst>
            </p:cNvPr>
            <p:cNvSpPr txBox="1"/>
            <p:nvPr/>
          </p:nvSpPr>
          <p:spPr>
            <a:xfrm>
              <a:off x="950419" y="3986463"/>
              <a:ext cx="771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11ad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8786BBA-1648-71E6-DC7E-117AAC4133E3}"/>
                </a:ext>
              </a:extLst>
            </p:cNvPr>
            <p:cNvSpPr txBox="1"/>
            <p:nvPr/>
          </p:nvSpPr>
          <p:spPr>
            <a:xfrm>
              <a:off x="975285" y="5145598"/>
              <a:ext cx="788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11bq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D9A1FA-1808-DD14-C892-FDF390379BE9}"/>
                </a:ext>
              </a:extLst>
            </p:cNvPr>
            <p:cNvSpPr/>
            <p:nvPr/>
          </p:nvSpPr>
          <p:spPr bwMode="auto">
            <a:xfrm>
              <a:off x="5737378" y="3913659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Control PPDU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683E3A8-8BF6-C72E-41D2-AACAE90D23A0}"/>
                </a:ext>
              </a:extLst>
            </p:cNvPr>
            <p:cNvSpPr/>
            <p:nvPr/>
          </p:nvSpPr>
          <p:spPr bwMode="auto">
            <a:xfrm>
              <a:off x="4691251" y="3590974"/>
              <a:ext cx="2118210" cy="649604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B3C192D-4150-85AF-95DD-F9A841CCEA74}"/>
                </a:ext>
              </a:extLst>
            </p:cNvPr>
            <p:cNvSpPr/>
            <p:nvPr/>
          </p:nvSpPr>
          <p:spPr bwMode="auto">
            <a:xfrm>
              <a:off x="6930807" y="3743372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SC PPDU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407D10F-B438-5573-B364-41ACAFA6716C}"/>
                </a:ext>
              </a:extLst>
            </p:cNvPr>
            <p:cNvSpPr txBox="1"/>
            <p:nvPr/>
          </p:nvSpPr>
          <p:spPr>
            <a:xfrm>
              <a:off x="6941073" y="3545135"/>
              <a:ext cx="85564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Beamformed</a:t>
              </a:r>
              <a:endParaRPr lang="en-US" sz="80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570EF42-C0CF-B2AF-87D5-71ACE004D0A9}"/>
                </a:ext>
              </a:extLst>
            </p:cNvPr>
            <p:cNvSpPr/>
            <p:nvPr/>
          </p:nvSpPr>
          <p:spPr bwMode="auto">
            <a:xfrm>
              <a:off x="3183027" y="4883085"/>
              <a:ext cx="623265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PPDU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FE54808-7F23-0FBA-450A-66F25A1F5CFE}"/>
                </a:ext>
              </a:extLst>
            </p:cNvPr>
            <p:cNvSpPr/>
            <p:nvPr/>
          </p:nvSpPr>
          <p:spPr bwMode="auto">
            <a:xfrm>
              <a:off x="3866557" y="5051446"/>
              <a:ext cx="689612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PPDU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90DC6FC-DBCF-285C-1270-48958E3F3826}"/>
                </a:ext>
              </a:extLst>
            </p:cNvPr>
            <p:cNvSpPr/>
            <p:nvPr/>
          </p:nvSpPr>
          <p:spPr bwMode="auto">
            <a:xfrm>
              <a:off x="4760188" y="5413578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  PPDU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2C727FC-3F38-15B4-55BB-263B3E98E17C}"/>
                </a:ext>
              </a:extLst>
            </p:cNvPr>
            <p:cNvSpPr txBox="1"/>
            <p:nvPr/>
          </p:nvSpPr>
          <p:spPr>
            <a:xfrm>
              <a:off x="4996259" y="3337781"/>
              <a:ext cx="20843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Beam training procedure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3F0B3AD-CD53-494D-D413-CEA89C2EA69B}"/>
                </a:ext>
              </a:extLst>
            </p:cNvPr>
            <p:cNvSpPr/>
            <p:nvPr/>
          </p:nvSpPr>
          <p:spPr bwMode="auto">
            <a:xfrm>
              <a:off x="7907954" y="3907980"/>
              <a:ext cx="45720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BA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57019C7-A6FE-78EF-AB82-70F970795872}"/>
                </a:ext>
              </a:extLst>
            </p:cNvPr>
            <p:cNvSpPr txBox="1"/>
            <p:nvPr/>
          </p:nvSpPr>
          <p:spPr>
            <a:xfrm>
              <a:off x="4694860" y="5857322"/>
              <a:ext cx="262389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Beam training procedure failure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2F9A117-50D7-8E06-6102-6508B8192FD3}"/>
                </a:ext>
              </a:extLst>
            </p:cNvPr>
            <p:cNvSpPr/>
            <p:nvPr/>
          </p:nvSpPr>
          <p:spPr bwMode="auto">
            <a:xfrm>
              <a:off x="5765291" y="5587137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  PPDU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308688B-9827-BFB5-F641-C6D396D475D5}"/>
                </a:ext>
              </a:extLst>
            </p:cNvPr>
            <p:cNvSpPr txBox="1"/>
            <p:nvPr/>
          </p:nvSpPr>
          <p:spPr>
            <a:xfrm>
              <a:off x="5897332" y="5546080"/>
              <a:ext cx="46388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269062B-581E-9580-5B9A-02052A553773}"/>
                </a:ext>
              </a:extLst>
            </p:cNvPr>
            <p:cNvSpPr/>
            <p:nvPr/>
          </p:nvSpPr>
          <p:spPr bwMode="auto">
            <a:xfrm>
              <a:off x="3126475" y="4759151"/>
              <a:ext cx="1488626" cy="544355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9765493-7428-7A5D-1A16-7FBC9BEB615B}"/>
                </a:ext>
              </a:extLst>
            </p:cNvPr>
            <p:cNvSpPr txBox="1"/>
            <p:nvPr/>
          </p:nvSpPr>
          <p:spPr>
            <a:xfrm>
              <a:off x="2984355" y="4350583"/>
              <a:ext cx="214766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Sub-7 GHz signaling to initiate </a:t>
              </a:r>
              <a:r>
                <a:rPr lang="en-US" sz="1000" dirty="0" err="1">
                  <a:solidFill>
                    <a:schemeClr val="tx1"/>
                  </a:solidFill>
                </a:rPr>
                <a:t>mmWave</a:t>
              </a:r>
              <a:r>
                <a:rPr lang="en-US" sz="1000" dirty="0">
                  <a:solidFill>
                    <a:schemeClr val="tx1"/>
                  </a:solidFill>
                </a:rPr>
                <a:t> beam training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37A5B1F-7403-6156-F7D2-4A9172A01DD0}"/>
                </a:ext>
              </a:extLst>
            </p:cNvPr>
            <p:cNvSpPr txBox="1"/>
            <p:nvPr/>
          </p:nvSpPr>
          <p:spPr>
            <a:xfrm>
              <a:off x="6952724" y="5349513"/>
              <a:ext cx="4980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80B5856-3E84-F53E-C304-D201410D8863}"/>
                </a:ext>
              </a:extLst>
            </p:cNvPr>
            <p:cNvSpPr txBox="1"/>
            <p:nvPr/>
          </p:nvSpPr>
          <p:spPr>
            <a:xfrm>
              <a:off x="4910291" y="5375842"/>
              <a:ext cx="4980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9298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2F517-0F0E-C4FA-288A-07C2EA455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A044A3FF-B613-1F5C-5DBB-9924AE4F019C}"/>
              </a:ext>
            </a:extLst>
          </p:cNvPr>
          <p:cNvSpPr/>
          <p:nvPr/>
        </p:nvSpPr>
        <p:spPr bwMode="auto">
          <a:xfrm>
            <a:off x="3709489" y="4497457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1BE0000-FB73-CB91-2AD6-9DC6A496308C}"/>
              </a:ext>
            </a:extLst>
          </p:cNvPr>
          <p:cNvSpPr/>
          <p:nvPr/>
        </p:nvSpPr>
        <p:spPr bwMode="auto">
          <a:xfrm>
            <a:off x="3714936" y="3249998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3F2D67-26B3-5CBD-B979-BEB2BC68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81948-CEF3-9FAB-9BB8-3CA458A70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1" y="1606728"/>
            <a:ext cx="9826099" cy="44876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CFO pre-correction and preamble power boost can provide the </a:t>
            </a:r>
            <a:r>
              <a:rPr lang="en-US" sz="1600" dirty="0" err="1"/>
              <a:t>mmWave</a:t>
            </a:r>
            <a:r>
              <a:rPr lang="en-US" sz="1600" dirty="0"/>
              <a:t> range extension and can reduce the gap between the sub-7 GHz and 60 GHz operating range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1E3AA-A780-CF72-C0AE-ED20F244083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82EB8-DAE5-7A27-04B1-AF4E048A269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32262" y="6455738"/>
            <a:ext cx="4246027" cy="180975"/>
          </a:xfrm>
        </p:spPr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A68059-4767-15C6-2150-4F570F8580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B66BCAB-32B9-4F42-A005-FA3D9EC5E073}"/>
              </a:ext>
            </a:extLst>
          </p:cNvPr>
          <p:cNvGrpSpPr/>
          <p:nvPr/>
        </p:nvGrpSpPr>
        <p:grpSpPr>
          <a:xfrm>
            <a:off x="807026" y="3984555"/>
            <a:ext cx="6553200" cy="1020454"/>
            <a:chOff x="1219200" y="3857567"/>
            <a:chExt cx="8519399" cy="227551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B28D8B-7ABA-CA98-0435-F5E063B6235D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37DA46F-4EE8-AEAF-DC98-6F33B01E438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F2725FD-918E-0F44-9C0C-6D88849D10EF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419ED7E-D2BD-1BD9-875C-518118653FF3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728749E-899F-6834-E820-BC0B993CDC11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92D964D-8A68-81F9-A73B-20DEB385E708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C589F55-566D-6FB8-B5C7-7EF57DC78CE8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279364B-1BF7-72B2-9DC7-2E451D01E100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4C69EE5-3EFD-05AF-AB87-58FFD99D29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1C57EEA-1FE4-8F7D-626A-2BF06DD9921D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6691D871-C8DD-7954-08DC-E498A71E2C10}"/>
              </a:ext>
            </a:extLst>
          </p:cNvPr>
          <p:cNvSpPr txBox="1"/>
          <p:nvPr/>
        </p:nvSpPr>
        <p:spPr>
          <a:xfrm>
            <a:off x="2130644" y="4789565"/>
            <a:ext cx="1481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 precorrection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9BC4177-A23B-26DA-1F7E-A3AAE63492E6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 flipH="1">
            <a:off x="2112542" y="4769635"/>
            <a:ext cx="1596947" cy="73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E578FF2-15CF-FAFC-1CA4-12F0B7DFA204}"/>
              </a:ext>
            </a:extLst>
          </p:cNvPr>
          <p:cNvCxnSpPr>
            <a:cxnSpLocks/>
            <a:stCxn id="90" idx="3"/>
          </p:cNvCxnSpPr>
          <p:nvPr/>
        </p:nvCxnSpPr>
        <p:spPr bwMode="auto">
          <a:xfrm>
            <a:off x="5827699" y="4769635"/>
            <a:ext cx="1781800" cy="8602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B0AC8AE1-B3DC-11E5-57EC-B61200036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054639"/>
              </p:ext>
            </p:extLst>
          </p:nvPr>
        </p:nvGraphicFramePr>
        <p:xfrm>
          <a:off x="3313349" y="5648608"/>
          <a:ext cx="4296150" cy="362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914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454761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476161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470810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1863402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421102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62281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</a:t>
                      </a:r>
                    </a:p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</a:tbl>
          </a:graphicData>
        </a:graphic>
      </p:graphicFrame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4DEB1C89-CCB3-FAF0-6696-4BB6400BA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82509"/>
              </p:ext>
            </p:extLst>
          </p:nvPr>
        </p:nvGraphicFramePr>
        <p:xfrm>
          <a:off x="2112542" y="5509056"/>
          <a:ext cx="1200807" cy="496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593">
                  <a:extLst>
                    <a:ext uri="{9D8B030D-6E8A-4147-A177-3AD203B41FA5}">
                      <a16:colId xmlns:a16="http://schemas.microsoft.com/office/drawing/2014/main" val="1675694084"/>
                    </a:ext>
                  </a:extLst>
                </a:gridCol>
                <a:gridCol w="599214">
                  <a:extLst>
                    <a:ext uri="{9D8B030D-6E8A-4147-A177-3AD203B41FA5}">
                      <a16:colId xmlns:a16="http://schemas.microsoft.com/office/drawing/2014/main" val="3885835929"/>
                    </a:ext>
                  </a:extLst>
                </a:gridCol>
              </a:tblGrid>
              <a:tr h="496563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350006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E7755CA8-259B-6216-E1AE-F5DD1E1DAE90}"/>
              </a:ext>
            </a:extLst>
          </p:cNvPr>
          <p:cNvSpPr txBox="1"/>
          <p:nvPr/>
        </p:nvSpPr>
        <p:spPr>
          <a:xfrm>
            <a:off x="2026101" y="6090665"/>
            <a:ext cx="609700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Power boosted LSTF and LLTF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2B336D6-7EAF-84B3-ADE9-1F022493A464}"/>
              </a:ext>
            </a:extLst>
          </p:cNvPr>
          <p:cNvGrpSpPr/>
          <p:nvPr/>
        </p:nvGrpSpPr>
        <p:grpSpPr>
          <a:xfrm>
            <a:off x="8171934" y="2214250"/>
            <a:ext cx="2827604" cy="2035234"/>
            <a:chOff x="6868592" y="2384366"/>
            <a:chExt cx="3905735" cy="31242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A38BC95-EC4E-2D52-386B-2B69D4805D61}"/>
                </a:ext>
              </a:extLst>
            </p:cNvPr>
            <p:cNvSpPr/>
            <p:nvPr/>
          </p:nvSpPr>
          <p:spPr bwMode="auto">
            <a:xfrm>
              <a:off x="7650127" y="2384366"/>
              <a:ext cx="3124200" cy="31242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4BC3E17-CB60-A684-8395-FD15B504EDBF}"/>
                </a:ext>
              </a:extLst>
            </p:cNvPr>
            <p:cNvSpPr/>
            <p:nvPr/>
          </p:nvSpPr>
          <p:spPr bwMode="auto">
            <a:xfrm>
              <a:off x="8565272" y="3280054"/>
              <a:ext cx="1265839" cy="126583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F990D5D-3373-6EA4-E97C-639AF3612D5D}"/>
                </a:ext>
              </a:extLst>
            </p:cNvPr>
            <p:cNvSpPr txBox="1"/>
            <p:nvPr/>
          </p:nvSpPr>
          <p:spPr>
            <a:xfrm>
              <a:off x="8604319" y="3912560"/>
              <a:ext cx="1132268" cy="4252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mmWave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E9CEE41-3162-0B8C-976E-D1DD441D31CC}"/>
                </a:ext>
              </a:extLst>
            </p:cNvPr>
            <p:cNvSpPr txBox="1"/>
            <p:nvPr/>
          </p:nvSpPr>
          <p:spPr>
            <a:xfrm>
              <a:off x="6868592" y="4782974"/>
              <a:ext cx="1219199" cy="708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>
                  <a:solidFill>
                    <a:schemeClr val="tx1"/>
                  </a:solidFill>
                </a:rPr>
                <a:t>Range extension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CE226F0-637D-FBAB-99AE-160F20AF825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90261" y="4539439"/>
              <a:ext cx="53739" cy="9691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9BA070A-2EBA-4CD7-888E-4F30122C13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78281" y="5074294"/>
              <a:ext cx="5657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20216904-C292-2CAC-29A0-C3AA0B91904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848600" y="5074294"/>
              <a:ext cx="7296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CF93A8D-50ED-8BB2-F4DD-CCA327A8A4D7}"/>
              </a:ext>
            </a:extLst>
          </p:cNvPr>
          <p:cNvGrpSpPr/>
          <p:nvPr/>
        </p:nvGrpSpPr>
        <p:grpSpPr>
          <a:xfrm>
            <a:off x="807026" y="2719798"/>
            <a:ext cx="6553200" cy="1020454"/>
            <a:chOff x="1219200" y="3857567"/>
            <a:chExt cx="8519399" cy="2275514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DF0AF68-4046-2B15-CD54-F5769169542A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17A9899-26CB-3D86-9FE1-315D6AAE00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B4A3110-FE6B-6225-CE13-4343721B0217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2DF0282-596C-8701-FA94-BF0E46982670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4CDECD2-C6B2-A7CF-F53F-D2C9A0E7EE1D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2991E39-1390-B3B8-05D6-75B0B281D40E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DEC096E-3CBA-07D8-3767-A7D4F6D970AA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8F44C0F2-F82B-9CF3-8544-A3002A728C69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3F20419-851B-9274-0997-7D281D6803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7A37362-29DC-3BD8-9641-C8DC2206D670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8C5968CE-CC79-98AE-2DB6-F6ECCF7BFEF5}"/>
              </a:ext>
            </a:extLst>
          </p:cNvPr>
          <p:cNvSpPr/>
          <p:nvPr/>
        </p:nvSpPr>
        <p:spPr bwMode="auto">
          <a:xfrm>
            <a:off x="2237453" y="2804781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92361E5-A4CD-8D5E-500F-F2E1DA72C19E}"/>
              </a:ext>
            </a:extLst>
          </p:cNvPr>
          <p:cNvSpPr/>
          <p:nvPr/>
        </p:nvSpPr>
        <p:spPr bwMode="auto">
          <a:xfrm>
            <a:off x="2920983" y="2973142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457BD45-DB74-87ED-6811-63000B8BDAB4}"/>
              </a:ext>
            </a:extLst>
          </p:cNvPr>
          <p:cNvSpPr txBox="1"/>
          <p:nvPr/>
        </p:nvSpPr>
        <p:spPr>
          <a:xfrm>
            <a:off x="3807988" y="2301830"/>
            <a:ext cx="262389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Beam training procedure failure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B46614F-E7D9-9C8A-E457-75E28B22C2C0}"/>
              </a:ext>
            </a:extLst>
          </p:cNvPr>
          <p:cNvSpPr/>
          <p:nvPr/>
        </p:nvSpPr>
        <p:spPr bwMode="auto">
          <a:xfrm>
            <a:off x="4819717" y="3508833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D35F1B2-8CC4-84E3-AF01-24527909AA94}"/>
              </a:ext>
            </a:extLst>
          </p:cNvPr>
          <p:cNvSpPr txBox="1"/>
          <p:nvPr/>
        </p:nvSpPr>
        <p:spPr>
          <a:xfrm>
            <a:off x="5005044" y="3480367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77A0E5A-BA89-93D6-86C7-A430E41CFF9D}"/>
              </a:ext>
            </a:extLst>
          </p:cNvPr>
          <p:cNvSpPr/>
          <p:nvPr/>
        </p:nvSpPr>
        <p:spPr bwMode="auto">
          <a:xfrm>
            <a:off x="2180901" y="2680847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92B1FC3-6FD4-A537-0D55-DA7FDF4C73F1}"/>
              </a:ext>
            </a:extLst>
          </p:cNvPr>
          <p:cNvSpPr txBox="1"/>
          <p:nvPr/>
        </p:nvSpPr>
        <p:spPr>
          <a:xfrm>
            <a:off x="2098805" y="2231829"/>
            <a:ext cx="21476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Sub-7 GHz signaling to initiate </a:t>
            </a:r>
            <a:r>
              <a:rPr lang="en-US" sz="1000" dirty="0" err="1">
                <a:solidFill>
                  <a:schemeClr val="tx1"/>
                </a:solidFill>
              </a:rPr>
              <a:t>mmWave</a:t>
            </a:r>
            <a:r>
              <a:rPr lang="en-US" sz="1000" dirty="0">
                <a:solidFill>
                  <a:schemeClr val="tx1"/>
                </a:solidFill>
              </a:rPr>
              <a:t> link transmission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6DE52C68-9A55-3AB7-851C-3E7B331526D2}"/>
              </a:ext>
            </a:extLst>
          </p:cNvPr>
          <p:cNvCxnSpPr/>
          <p:nvPr/>
        </p:nvCxnSpPr>
        <p:spPr bwMode="auto">
          <a:xfrm>
            <a:off x="4748707" y="2590800"/>
            <a:ext cx="0" cy="6591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9F31400F-9D04-F824-E915-5C5A8C3762F0}"/>
              </a:ext>
            </a:extLst>
          </p:cNvPr>
          <p:cNvSpPr/>
          <p:nvPr/>
        </p:nvSpPr>
        <p:spPr bwMode="auto">
          <a:xfrm>
            <a:off x="2238384" y="4077036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64AC7AE-39DF-DC80-AC14-19FA246DE80A}"/>
              </a:ext>
            </a:extLst>
          </p:cNvPr>
          <p:cNvSpPr/>
          <p:nvPr/>
        </p:nvSpPr>
        <p:spPr bwMode="auto">
          <a:xfrm>
            <a:off x="2921914" y="4245397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8980D14-64A0-17E3-7763-9B584DC8AB74}"/>
              </a:ext>
            </a:extLst>
          </p:cNvPr>
          <p:cNvSpPr/>
          <p:nvPr/>
        </p:nvSpPr>
        <p:spPr bwMode="auto">
          <a:xfrm>
            <a:off x="3815545" y="4607529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96E6E8E-7FC4-1289-49C1-0BAD87DA30EB}"/>
              </a:ext>
            </a:extLst>
          </p:cNvPr>
          <p:cNvSpPr/>
          <p:nvPr/>
        </p:nvSpPr>
        <p:spPr bwMode="auto">
          <a:xfrm>
            <a:off x="4820648" y="4781088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C946FEE-42AB-EF1F-BAE5-A532D12046C3}"/>
              </a:ext>
            </a:extLst>
          </p:cNvPr>
          <p:cNvSpPr/>
          <p:nvPr/>
        </p:nvSpPr>
        <p:spPr bwMode="auto">
          <a:xfrm>
            <a:off x="2181832" y="3953102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81B29F4-C057-DF63-A57B-3AF1004F9020}"/>
              </a:ext>
            </a:extLst>
          </p:cNvPr>
          <p:cNvSpPr txBox="1"/>
          <p:nvPr/>
        </p:nvSpPr>
        <p:spPr>
          <a:xfrm>
            <a:off x="4751864" y="5020441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CFO </a:t>
            </a: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precorrected</a:t>
            </a:r>
            <a:endParaRPr lang="en-US" sz="9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72BED79-74CB-1721-0196-16CF8C16F898}"/>
              </a:ext>
            </a:extLst>
          </p:cNvPr>
          <p:cNvSpPr/>
          <p:nvPr/>
        </p:nvSpPr>
        <p:spPr bwMode="auto">
          <a:xfrm>
            <a:off x="4829172" y="4784197"/>
            <a:ext cx="212042" cy="203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A37D4E1-2595-7D1B-7739-F5B6FFF42ECE}"/>
              </a:ext>
            </a:extLst>
          </p:cNvPr>
          <p:cNvSpPr txBox="1"/>
          <p:nvPr/>
        </p:nvSpPr>
        <p:spPr>
          <a:xfrm>
            <a:off x="2143931" y="3431446"/>
            <a:ext cx="1641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w/o precorrection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9449CC6-02FA-C789-5602-CAB4E574B8EB}"/>
              </a:ext>
            </a:extLst>
          </p:cNvPr>
          <p:cNvSpPr/>
          <p:nvPr/>
        </p:nvSpPr>
        <p:spPr bwMode="auto">
          <a:xfrm>
            <a:off x="6000419" y="4612258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E4800DE-073C-BD99-3D04-C04980D120B9}"/>
              </a:ext>
            </a:extLst>
          </p:cNvPr>
          <p:cNvSpPr txBox="1"/>
          <p:nvPr/>
        </p:nvSpPr>
        <p:spPr>
          <a:xfrm>
            <a:off x="6010685" y="4414021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0AEC74-5E61-F3A9-EB48-6845EC52DAEE}"/>
              </a:ext>
            </a:extLst>
          </p:cNvPr>
          <p:cNvSpPr/>
          <p:nvPr/>
        </p:nvSpPr>
        <p:spPr bwMode="auto">
          <a:xfrm>
            <a:off x="6962601" y="4775797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2328924-6CFD-54F3-0662-85F08E83822F}"/>
              </a:ext>
            </a:extLst>
          </p:cNvPr>
          <p:cNvSpPr txBox="1"/>
          <p:nvPr/>
        </p:nvSpPr>
        <p:spPr>
          <a:xfrm>
            <a:off x="6051977" y="3293259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8922732-F44F-10C5-D7BB-C4EBB181698B}"/>
              </a:ext>
            </a:extLst>
          </p:cNvPr>
          <p:cNvSpPr/>
          <p:nvPr/>
        </p:nvSpPr>
        <p:spPr bwMode="auto">
          <a:xfrm>
            <a:off x="3814405" y="3345525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F30D34C-646F-F6CD-1FBF-3F708CC04D92}"/>
              </a:ext>
            </a:extLst>
          </p:cNvPr>
          <p:cNvSpPr/>
          <p:nvPr/>
        </p:nvSpPr>
        <p:spPr bwMode="auto">
          <a:xfrm>
            <a:off x="3823656" y="4612844"/>
            <a:ext cx="212042" cy="203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F4A8713-A17A-4812-B656-5B0D3BA162C5}"/>
              </a:ext>
            </a:extLst>
          </p:cNvPr>
          <p:cNvSpPr txBox="1"/>
          <p:nvPr/>
        </p:nvSpPr>
        <p:spPr>
          <a:xfrm>
            <a:off x="3964508" y="3307789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2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D1BAD-BABF-5783-A94E-8CDC1F71D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8346D-36AF-CBD4-DB3A-15B6044AB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8383E-90EC-A78E-B1D0-8AE86A491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1" y="1751014"/>
            <a:ext cx="10969099" cy="17053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Sub-7 GHz link may be leveraged for pre-correcting IMMW PPDU, for example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By transmitting clock drift information over the sub‑7 GHz link to assist CFO estimation for the IMMW 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If driven by the same reference clock,  the </a:t>
            </a:r>
            <a:r>
              <a:rPr lang="en-US" dirty="0" err="1"/>
              <a:t>mmWave</a:t>
            </a:r>
            <a:r>
              <a:rPr lang="en-US" dirty="0"/>
              <a:t> and sub-7 GHz CFOs may be correlated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EBEDF9-AB84-3EAF-183E-AF1C4DC639D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15AC8-A36D-9EE8-825C-90AC24E7108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32262" y="6455738"/>
            <a:ext cx="4246027" cy="180975"/>
          </a:xfrm>
        </p:spPr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694534-CD07-011D-93D0-FF3D39F4D6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561F943-BC7F-17CC-D43F-75A96218897A}"/>
              </a:ext>
            </a:extLst>
          </p:cNvPr>
          <p:cNvGrpSpPr/>
          <p:nvPr/>
        </p:nvGrpSpPr>
        <p:grpSpPr>
          <a:xfrm>
            <a:off x="2667000" y="4296529"/>
            <a:ext cx="6553200" cy="907755"/>
            <a:chOff x="1219200" y="4108875"/>
            <a:chExt cx="8519399" cy="2024206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026914-525B-E307-55F2-3015AD7B99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98089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F1B7BCB-892E-B1CB-A2E4-FF5E5AB9B792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8279974-D9D8-5CA6-D82B-FFB4D1738149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D409F8C-4F36-B5C3-02A5-E3473C056357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3E0A569-5E8F-85CE-B9B7-A8E3291350E3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121AF57-CC88-B74E-C085-38C8D69FB630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D956860-D9CF-B8C2-C21D-7CA2B8F17A13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E40F4C6-5609-4229-31C2-13A3D9B941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70389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E196D31-D054-76F4-C2F4-7207F353A230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B38698C7-7E7C-FE4C-F538-AC5AE7523317}"/>
              </a:ext>
            </a:extLst>
          </p:cNvPr>
          <p:cNvSpPr txBox="1"/>
          <p:nvPr/>
        </p:nvSpPr>
        <p:spPr>
          <a:xfrm>
            <a:off x="3874922" y="3908308"/>
            <a:ext cx="2590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Precorrection based on sub-7 GHz link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DEB5FFC-4D26-7D3B-CFE2-0F4598339E46}"/>
              </a:ext>
            </a:extLst>
          </p:cNvPr>
          <p:cNvSpPr/>
          <p:nvPr/>
        </p:nvSpPr>
        <p:spPr bwMode="auto">
          <a:xfrm>
            <a:off x="4247552" y="4307764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C34DB5C-A20D-4E02-F37D-12AD2516FFB3}"/>
              </a:ext>
            </a:extLst>
          </p:cNvPr>
          <p:cNvSpPr/>
          <p:nvPr/>
        </p:nvSpPr>
        <p:spPr bwMode="auto">
          <a:xfrm>
            <a:off x="4931082" y="4476125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0A1E755-C731-556B-5BA9-401F16736D76}"/>
              </a:ext>
            </a:extLst>
          </p:cNvPr>
          <p:cNvSpPr/>
          <p:nvPr/>
        </p:nvSpPr>
        <p:spPr bwMode="auto">
          <a:xfrm>
            <a:off x="5824713" y="4838257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926577D-D24D-AFD7-7968-EE0E1AF68618}"/>
              </a:ext>
            </a:extLst>
          </p:cNvPr>
          <p:cNvSpPr/>
          <p:nvPr/>
        </p:nvSpPr>
        <p:spPr bwMode="auto">
          <a:xfrm>
            <a:off x="5718657" y="4728185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D3F0354-53BC-ED12-0B60-EAB7326A6727}"/>
              </a:ext>
            </a:extLst>
          </p:cNvPr>
          <p:cNvSpPr/>
          <p:nvPr/>
        </p:nvSpPr>
        <p:spPr bwMode="auto">
          <a:xfrm>
            <a:off x="6829816" y="5011816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5170D8B-0592-F29F-2BA0-9014BCCF007D}"/>
              </a:ext>
            </a:extLst>
          </p:cNvPr>
          <p:cNvSpPr/>
          <p:nvPr/>
        </p:nvSpPr>
        <p:spPr bwMode="auto">
          <a:xfrm>
            <a:off x="4191000" y="4183830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F485A1D-24AF-99D9-DE89-45AC2691D8EE}"/>
              </a:ext>
            </a:extLst>
          </p:cNvPr>
          <p:cNvSpPr txBox="1"/>
          <p:nvPr/>
        </p:nvSpPr>
        <p:spPr>
          <a:xfrm>
            <a:off x="6777762" y="5251065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CFO </a:t>
            </a: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precorrected</a:t>
            </a:r>
            <a:endParaRPr lang="en-US" sz="9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558D3D8-519D-9506-5693-EB6CD93F05B6}"/>
              </a:ext>
            </a:extLst>
          </p:cNvPr>
          <p:cNvSpPr/>
          <p:nvPr/>
        </p:nvSpPr>
        <p:spPr bwMode="auto">
          <a:xfrm>
            <a:off x="8009587" y="4842986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8302E9A-19A8-3496-A2D7-3D83490B8CF9}"/>
              </a:ext>
            </a:extLst>
          </p:cNvPr>
          <p:cNvSpPr txBox="1"/>
          <p:nvPr/>
        </p:nvSpPr>
        <p:spPr>
          <a:xfrm>
            <a:off x="8019853" y="4644749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EFFBB0-8DE3-2F91-9625-995EDDF6CEA6}"/>
              </a:ext>
            </a:extLst>
          </p:cNvPr>
          <p:cNvSpPr/>
          <p:nvPr/>
        </p:nvSpPr>
        <p:spPr bwMode="auto">
          <a:xfrm>
            <a:off x="8971769" y="5006525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</p:spTree>
    <p:extLst>
      <p:ext uri="{BB962C8B-B14F-4D97-AF65-F5344CB8AC3E}">
        <p14:creationId xmlns:p14="http://schemas.microsoft.com/office/powerpoint/2010/main" val="198868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251CC-62A5-1E39-901B-535E54E04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CD810-7637-A2C0-FC32-1AC92533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9BB2F-519C-50F6-248C-53E317F69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2" y="1691012"/>
            <a:ext cx="9972592" cy="44034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Low-bandwidth (40/80 MHZ) PPDU offers better receiver sensitivity before beam training, thereby extending the operating range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With CFO precorrection, the impact of ICI can be negligible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9D2F6-9D61-EF9E-FE78-7577D9216F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1C463-6D81-F7A9-4746-78BB6DE2C9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11CADB-BFED-49C9-9EB4-D75945AC48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47921C4-2E6E-F09E-9E35-75C58162F3BB}"/>
              </a:ext>
            </a:extLst>
          </p:cNvPr>
          <p:cNvGrpSpPr/>
          <p:nvPr/>
        </p:nvGrpSpPr>
        <p:grpSpPr>
          <a:xfrm>
            <a:off x="8593543" y="3482446"/>
            <a:ext cx="2827604" cy="2035234"/>
            <a:chOff x="6868592" y="2384366"/>
            <a:chExt cx="3905735" cy="31242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A5421BE-BF77-057C-EDED-6098BBDBCC1E}"/>
                </a:ext>
              </a:extLst>
            </p:cNvPr>
            <p:cNvSpPr/>
            <p:nvPr/>
          </p:nvSpPr>
          <p:spPr bwMode="auto">
            <a:xfrm>
              <a:off x="7650127" y="2384366"/>
              <a:ext cx="3124200" cy="31242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CB1D656-B259-6937-4B6D-741D5FAFCE0F}"/>
                </a:ext>
              </a:extLst>
            </p:cNvPr>
            <p:cNvSpPr/>
            <p:nvPr/>
          </p:nvSpPr>
          <p:spPr bwMode="auto">
            <a:xfrm>
              <a:off x="8565272" y="3280054"/>
              <a:ext cx="1265839" cy="126583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FBCE312-25F6-F238-FEAB-A4B55AB86065}"/>
                </a:ext>
              </a:extLst>
            </p:cNvPr>
            <p:cNvSpPr txBox="1"/>
            <p:nvPr/>
          </p:nvSpPr>
          <p:spPr>
            <a:xfrm>
              <a:off x="8604319" y="3912560"/>
              <a:ext cx="1132268" cy="4252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mmWave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44A3853-7689-AE77-D2BD-9379EC186AA7}"/>
                </a:ext>
              </a:extLst>
            </p:cNvPr>
            <p:cNvSpPr txBox="1"/>
            <p:nvPr/>
          </p:nvSpPr>
          <p:spPr>
            <a:xfrm>
              <a:off x="6868592" y="4782974"/>
              <a:ext cx="1219199" cy="708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>
                  <a:solidFill>
                    <a:schemeClr val="tx1"/>
                  </a:solidFill>
                </a:rPr>
                <a:t>Range extension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E3207875-1B20-E2AE-3ED3-1DD350C5246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90261" y="4539439"/>
              <a:ext cx="53739" cy="9691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C137A9D6-3A0C-CD96-AD74-DBC96CB6E1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78281" y="5074294"/>
              <a:ext cx="5657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48F8202F-2498-390B-E881-F80134849A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848600" y="5074294"/>
              <a:ext cx="7296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606B0B8F-7A96-32F1-4163-849B589E07D2}"/>
              </a:ext>
            </a:extLst>
          </p:cNvPr>
          <p:cNvSpPr/>
          <p:nvPr/>
        </p:nvSpPr>
        <p:spPr bwMode="auto">
          <a:xfrm>
            <a:off x="4257628" y="3893092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16D3EA8-A030-CEE0-964E-5173DABF4E90}"/>
              </a:ext>
            </a:extLst>
          </p:cNvPr>
          <p:cNvGrpSpPr/>
          <p:nvPr/>
        </p:nvGrpSpPr>
        <p:grpSpPr>
          <a:xfrm>
            <a:off x="1349718" y="4627649"/>
            <a:ext cx="6553200" cy="1020454"/>
            <a:chOff x="1219200" y="3857567"/>
            <a:chExt cx="8519399" cy="227551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6FC8F06-F89E-638E-08BA-ECC46A5BEBA8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3CC72E1-9E2F-567E-3D69-C796357DAC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BD66041-E51E-AC05-43D6-E8B64E1F8DC9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1AF8049-C05A-87A4-A5AC-A5446626CA04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E65C682-BE69-578B-1B18-7F51469EB6F9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617BADE-0B5F-FB94-19A5-CF9A772CEBCB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00357D2-C556-F90C-F27A-E7F9BA67B492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3FAFB97-7CBF-6DCB-E5A0-5E4F644DD511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1D5D065-8FC9-7F71-5796-EF9E54E5ABD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ABA56EB-6764-7C99-B261-DD44EB4EAA7B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4686CCE-5B69-ABC0-D01E-A170FB087B59}"/>
              </a:ext>
            </a:extLst>
          </p:cNvPr>
          <p:cNvGrpSpPr/>
          <p:nvPr/>
        </p:nvGrpSpPr>
        <p:grpSpPr>
          <a:xfrm>
            <a:off x="1349718" y="3362892"/>
            <a:ext cx="6553200" cy="1020454"/>
            <a:chOff x="1219200" y="3857567"/>
            <a:chExt cx="8519399" cy="2275514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BE40CD1-2C77-4C27-C192-5D8DBFD30710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0BEE360-A2C7-BC95-12F8-73E75C343E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665806D-BB1C-228C-095B-7879D367BC5D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258065E-326A-34C5-0CA3-0D0DB23ABBEE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22BB4CC-2A4F-4B64-7CC7-0D82D6F0D233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9F4B3FA-CD66-4502-B5FF-DE6A574155CD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3D6FFAD-23C2-7AE2-8D8D-EF9D3DFA1086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AC16BF6F-7F92-D09F-5FE6-02A752FB2BAD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AAD110D-902A-FE76-CDA9-D6E2E4684FF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2F32B97-C3C0-2C3D-DA4B-153EFE8647FA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F2101A08-799F-E1A2-EEC1-9DCE40CD545B}"/>
              </a:ext>
            </a:extLst>
          </p:cNvPr>
          <p:cNvSpPr/>
          <p:nvPr/>
        </p:nvSpPr>
        <p:spPr bwMode="auto">
          <a:xfrm>
            <a:off x="2780145" y="3447875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52842E8-9A1F-4E26-5552-D8205D071357}"/>
              </a:ext>
            </a:extLst>
          </p:cNvPr>
          <p:cNvSpPr/>
          <p:nvPr/>
        </p:nvSpPr>
        <p:spPr bwMode="auto">
          <a:xfrm>
            <a:off x="3463675" y="3616236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E92FF03-7152-6149-510F-6D465A09F23A}"/>
              </a:ext>
            </a:extLst>
          </p:cNvPr>
          <p:cNvSpPr/>
          <p:nvPr/>
        </p:nvSpPr>
        <p:spPr bwMode="auto">
          <a:xfrm>
            <a:off x="4358237" y="3988619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655E673-8DD4-C15F-68E9-683E4A1363EE}"/>
              </a:ext>
            </a:extLst>
          </p:cNvPr>
          <p:cNvSpPr txBox="1"/>
          <p:nvPr/>
        </p:nvSpPr>
        <p:spPr>
          <a:xfrm>
            <a:off x="4350680" y="2944924"/>
            <a:ext cx="262389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Beam training procedure failure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80EAC0E-16CB-B3EC-FF59-2B3667BC267B}"/>
              </a:ext>
            </a:extLst>
          </p:cNvPr>
          <p:cNvSpPr/>
          <p:nvPr/>
        </p:nvSpPr>
        <p:spPr bwMode="auto">
          <a:xfrm>
            <a:off x="5362409" y="4151927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BF231E-A72C-FB9B-D612-CB62E6A01DF5}"/>
              </a:ext>
            </a:extLst>
          </p:cNvPr>
          <p:cNvSpPr txBox="1"/>
          <p:nvPr/>
        </p:nvSpPr>
        <p:spPr>
          <a:xfrm>
            <a:off x="5547736" y="4123461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510C1AF-891C-693D-4D03-7FE3AE9877DA}"/>
              </a:ext>
            </a:extLst>
          </p:cNvPr>
          <p:cNvSpPr/>
          <p:nvPr/>
        </p:nvSpPr>
        <p:spPr bwMode="auto">
          <a:xfrm>
            <a:off x="2723593" y="3323941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FAA1AF6-9427-65A0-F086-38911DE681A7}"/>
              </a:ext>
            </a:extLst>
          </p:cNvPr>
          <p:cNvSpPr txBox="1"/>
          <p:nvPr/>
        </p:nvSpPr>
        <p:spPr>
          <a:xfrm>
            <a:off x="2641497" y="2874923"/>
            <a:ext cx="21476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Sub-7 GHz signaling to initiate </a:t>
            </a:r>
            <a:r>
              <a:rPr lang="en-US" sz="1000" dirty="0" err="1">
                <a:solidFill>
                  <a:schemeClr val="tx1"/>
                </a:solidFill>
              </a:rPr>
              <a:t>mmWave</a:t>
            </a:r>
            <a:r>
              <a:rPr lang="en-US" sz="1000" dirty="0">
                <a:solidFill>
                  <a:schemeClr val="tx1"/>
                </a:solidFill>
              </a:rPr>
              <a:t> link transmission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FB9B9F7-6454-E334-2372-58A0D1A43E29}"/>
              </a:ext>
            </a:extLst>
          </p:cNvPr>
          <p:cNvCxnSpPr/>
          <p:nvPr/>
        </p:nvCxnSpPr>
        <p:spPr bwMode="auto">
          <a:xfrm>
            <a:off x="5291399" y="3233894"/>
            <a:ext cx="0" cy="6591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17AEFA92-0D04-A81E-03D0-5B19B377A046}"/>
              </a:ext>
            </a:extLst>
          </p:cNvPr>
          <p:cNvSpPr/>
          <p:nvPr/>
        </p:nvSpPr>
        <p:spPr bwMode="auto">
          <a:xfrm>
            <a:off x="2781076" y="4720130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E874292-ABCB-2047-5ED8-C37D3374B35C}"/>
              </a:ext>
            </a:extLst>
          </p:cNvPr>
          <p:cNvSpPr/>
          <p:nvPr/>
        </p:nvSpPr>
        <p:spPr bwMode="auto">
          <a:xfrm>
            <a:off x="3464606" y="4888491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39C5ACE-D0A3-B362-36FF-E5C80BCE57B5}"/>
              </a:ext>
            </a:extLst>
          </p:cNvPr>
          <p:cNvSpPr/>
          <p:nvPr/>
        </p:nvSpPr>
        <p:spPr bwMode="auto">
          <a:xfrm>
            <a:off x="4358237" y="5250623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D477B1E-2FF0-1B63-47B7-CE8D2FBEB559}"/>
              </a:ext>
            </a:extLst>
          </p:cNvPr>
          <p:cNvSpPr/>
          <p:nvPr/>
        </p:nvSpPr>
        <p:spPr bwMode="auto">
          <a:xfrm>
            <a:off x="4252181" y="5140551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3998D09-627A-8B2C-982B-3E281F2CB043}"/>
              </a:ext>
            </a:extLst>
          </p:cNvPr>
          <p:cNvSpPr/>
          <p:nvPr/>
        </p:nvSpPr>
        <p:spPr bwMode="auto">
          <a:xfrm>
            <a:off x="5363340" y="5424182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54F0F4E-DF3A-81E3-F4EE-47B56B8600BC}"/>
              </a:ext>
            </a:extLst>
          </p:cNvPr>
          <p:cNvSpPr/>
          <p:nvPr/>
        </p:nvSpPr>
        <p:spPr bwMode="auto">
          <a:xfrm>
            <a:off x="2724524" y="4596196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225C83E-579E-5529-F7C3-AFE4723299B3}"/>
              </a:ext>
            </a:extLst>
          </p:cNvPr>
          <p:cNvSpPr txBox="1"/>
          <p:nvPr/>
        </p:nvSpPr>
        <p:spPr>
          <a:xfrm>
            <a:off x="5294556" y="5663535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20/40 MHz PPDU</a:t>
            </a:r>
            <a:endParaRPr lang="en-US" sz="9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5DDD7A9-8816-84AE-C50C-59285AE44968}"/>
              </a:ext>
            </a:extLst>
          </p:cNvPr>
          <p:cNvSpPr/>
          <p:nvPr/>
        </p:nvSpPr>
        <p:spPr bwMode="auto">
          <a:xfrm>
            <a:off x="6543111" y="5255352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77B93C4-EC4C-B271-3E6B-D13F67686633}"/>
              </a:ext>
            </a:extLst>
          </p:cNvPr>
          <p:cNvSpPr txBox="1"/>
          <p:nvPr/>
        </p:nvSpPr>
        <p:spPr>
          <a:xfrm>
            <a:off x="6553377" y="5057115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54EB450-E2F7-2921-66CF-269C9B315B92}"/>
              </a:ext>
            </a:extLst>
          </p:cNvPr>
          <p:cNvSpPr/>
          <p:nvPr/>
        </p:nvSpPr>
        <p:spPr bwMode="auto">
          <a:xfrm>
            <a:off x="7505293" y="5418891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9A50380-D7B2-DF39-8C95-70FA91DCCAC7}"/>
              </a:ext>
            </a:extLst>
          </p:cNvPr>
          <p:cNvSpPr txBox="1"/>
          <p:nvPr/>
        </p:nvSpPr>
        <p:spPr>
          <a:xfrm>
            <a:off x="6594669" y="3936353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C1DE46-78C9-BFD4-85BF-256E9043BC75}"/>
              </a:ext>
            </a:extLst>
          </p:cNvPr>
          <p:cNvSpPr txBox="1"/>
          <p:nvPr/>
        </p:nvSpPr>
        <p:spPr>
          <a:xfrm>
            <a:off x="4516674" y="3945448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8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16880</TotalTime>
  <Words>1274</Words>
  <Application>Microsoft Office PowerPoint</Application>
  <PresentationFormat>Widescreen</PresentationFormat>
  <Paragraphs>289</Paragraphs>
  <Slides>16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Times New Roman</vt:lpstr>
      <vt:lpstr>Office Theme</vt:lpstr>
      <vt:lpstr>Document</vt:lpstr>
      <vt:lpstr>IMMW Range Extension</vt:lpstr>
      <vt:lpstr>Introduction</vt:lpstr>
      <vt:lpstr>Background (1/3): Control Mode PPDU in 11ad/ay [2]</vt:lpstr>
      <vt:lpstr>Background (2/3): ELR PPDU in UHR</vt:lpstr>
      <vt:lpstr>Background (3/3): ELR packet detection [3] </vt:lpstr>
      <vt:lpstr>Problem</vt:lpstr>
      <vt:lpstr>Solution 1</vt:lpstr>
      <vt:lpstr>Solution 1</vt:lpstr>
      <vt:lpstr>Solution 2</vt:lpstr>
      <vt:lpstr>Summary</vt:lpstr>
      <vt:lpstr>References</vt:lpstr>
      <vt:lpstr>Straw Poll #1</vt:lpstr>
      <vt:lpstr>Straw Poll #2</vt:lpstr>
      <vt:lpstr>Straw Poll #3</vt:lpstr>
      <vt:lpstr>Straw Poll #4</vt:lpstr>
      <vt:lpstr>Straw Poll #5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Leonardo Lanante</dc:creator>
  <cp:keywords/>
  <cp:lastModifiedBy>Safi Hoque</cp:lastModifiedBy>
  <cp:revision>412</cp:revision>
  <cp:lastPrinted>1601-01-01T00:00:00Z</cp:lastPrinted>
  <dcterms:created xsi:type="dcterms:W3CDTF">2025-05-01T13:52:43Z</dcterms:created>
  <dcterms:modified xsi:type="dcterms:W3CDTF">2025-07-31T12:28:17Z</dcterms:modified>
  <cp:category>Name, Affiliation</cp:category>
</cp:coreProperties>
</file>