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5"/>
  </p:notesMasterIdLst>
  <p:handoutMasterIdLst>
    <p:handoutMasterId r:id="rId16"/>
  </p:handoutMasterIdLst>
  <p:sldIdLst>
    <p:sldId id="291" r:id="rId2"/>
    <p:sldId id="334" r:id="rId3"/>
    <p:sldId id="364" r:id="rId4"/>
    <p:sldId id="365" r:id="rId5"/>
    <p:sldId id="369" r:id="rId6"/>
    <p:sldId id="352" r:id="rId7"/>
    <p:sldId id="367" r:id="rId8"/>
    <p:sldId id="357" r:id="rId9"/>
    <p:sldId id="355" r:id="rId10"/>
    <p:sldId id="361" r:id="rId11"/>
    <p:sldId id="351" r:id="rId12"/>
    <p:sldId id="343" r:id="rId13"/>
    <p:sldId id="27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47F82E-921A-37DA-3778-743F42C3693B}" name="Ciochina-Kar, Dana" initials="CKD" userId="S::Dana.Ciochina@sony.com::abf1c6f0-ef18-4a05-ba25-aa04629cf238" providerId="AD"/>
  <p188:author id="{511C1938-E560-8CA7-0F22-B692C8ED52D6}" name="Verenzuela Moreno, Daniel" initials="DV" userId="S::Daniel.Verenzuela@sony.com::bf3cd75e-c5ef-4567-a591-ccc30271d2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na" initials="D" lastIdx="15" clrIdx="0">
    <p:extLst>
      <p:ext uri="{19B8F6BF-5375-455C-9EA6-DF929625EA0E}">
        <p15:presenceInfo xmlns:p15="http://schemas.microsoft.com/office/powerpoint/2012/main" userId="S::Dana.Ciochina@sony.com::abf1c6f0-ef18-4a05-ba25-aa04629cf238" providerId="AD"/>
      </p:ext>
    </p:extLst>
  </p:cmAuthor>
  <p:cmAuthor id="2" name="Verenzuela, Daniel" initials="VD" lastIdx="9" clrIdx="1">
    <p:extLst>
      <p:ext uri="{19B8F6BF-5375-455C-9EA6-DF929625EA0E}">
        <p15:presenceInfo xmlns:p15="http://schemas.microsoft.com/office/powerpoint/2012/main" userId="S::Daniel.Verenzuela@sony.com::bf3cd75e-c5ef-4567-a591-ccc30271d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B00"/>
    <a:srgbClr val="3333CC"/>
    <a:srgbClr val="00B8FF"/>
    <a:srgbClr val="57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DE0C8-0C2E-4842-92BD-ECDB519C484B}" v="14" dt="2025-09-11T00:06:01.138"/>
    <p1510:client id="{5F20309B-CCB9-4C53-9ECE-2A87765FB3D8}" v="7" dt="2025-09-11T09:49:08.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p:cViewPr varScale="1">
        <p:scale>
          <a:sx n="77" d="100"/>
          <a:sy n="77" d="100"/>
        </p:scale>
        <p:origin x="5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1" d="100"/>
          <a:sy n="91" d="100"/>
        </p:scale>
        <p:origin x="22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802.11-23/2124r0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802.11-23/2124r0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a:extLst>
              <a:ext uri="{FF2B5EF4-FFF2-40B4-BE49-F238E27FC236}">
                <a16:creationId xmlns:a16="http://schemas.microsoft.com/office/drawing/2014/main" id="{3F8BE488-EB22-A352-0B38-17219EA481D7}"/>
              </a:ext>
            </a:extLst>
          </p:cNvPr>
          <p:cNvSpPr>
            <a:spLocks noGrp="1"/>
          </p:cNvSpPr>
          <p:nvPr>
            <p:ph type="hdr"/>
          </p:nvPr>
        </p:nvSpPr>
        <p:spPr/>
        <p:txBody>
          <a:bodyPr/>
          <a:lstStyle/>
          <a:p>
            <a:r>
              <a:rPr lang="en-US"/>
              <a:t>doc.: IEEE 802.11-23/2124r0</a:t>
            </a:r>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205993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smtClean="0"/>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Dana Ciochina (Sony)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extLst>
      <p:ext uri="{BB962C8B-B14F-4D97-AF65-F5344CB8AC3E}">
        <p14:creationId xmlns:p14="http://schemas.microsoft.com/office/powerpoint/2010/main" val="341307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165607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Dana Ciochina (Sony)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247052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Dana Ciochina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596464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Dana Ciochina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6731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Dana Ciochina (Sony)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108144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62881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382959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Dana Ciochina (Sony)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1" name="Date Placeholder 3">
            <a:extLst>
              <a:ext uri="{FF2B5EF4-FFF2-40B4-BE49-F238E27FC236}">
                <a16:creationId xmlns:a16="http://schemas.microsoft.com/office/drawing/2014/main" id="{42EC0D27-4302-4628-9DC1-48FCC1C34294}"/>
              </a:ext>
            </a:extLst>
          </p:cNvPr>
          <p:cNvSpPr txBox="1">
            <a:spLocks/>
          </p:cNvSpPr>
          <p:nvPr userDrawn="1"/>
        </p:nvSpPr>
        <p:spPr bwMode="auto">
          <a:xfrm>
            <a:off x="6722499" y="325438"/>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802.11-25/1331r0</a:t>
            </a:r>
          </a:p>
        </p:txBody>
      </p:sp>
    </p:spTree>
    <p:extLst>
      <p:ext uri="{BB962C8B-B14F-4D97-AF65-F5344CB8AC3E}">
        <p14:creationId xmlns:p14="http://schemas.microsoft.com/office/powerpoint/2010/main" val="348668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0.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33161"/>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a:t>Open Points in the CBF Sounding </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2025-07-10</a:t>
            </a:r>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dirty="0"/>
              <a:t>Dana Ciochina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a:extLst>
              <a:ext uri="{FF2B5EF4-FFF2-40B4-BE49-F238E27FC236}">
                <a16:creationId xmlns:a16="http://schemas.microsoft.com/office/drawing/2014/main" id="{0E6F27A3-8A03-9909-FEE8-08BDAA08CD24}"/>
              </a:ext>
            </a:extLst>
          </p:cNvPr>
          <p:cNvGraphicFramePr>
            <a:graphicFrameLocks noGrp="1"/>
          </p:cNvGraphicFramePr>
          <p:nvPr>
            <p:extLst>
              <p:ext uri="{D42A27DB-BD31-4B8C-83A1-F6EECF244321}">
                <p14:modId xmlns:p14="http://schemas.microsoft.com/office/powerpoint/2010/main" val="1219319550"/>
              </p:ext>
            </p:extLst>
          </p:nvPr>
        </p:nvGraphicFramePr>
        <p:xfrm>
          <a:off x="1006584" y="2353991"/>
          <a:ext cx="9764611" cy="405384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Dana Ciochina</a:t>
                      </a:r>
                      <a:endParaRPr kumimoji="1" lang="ja-JP" altLang="en-US" sz="1600" dirty="0"/>
                    </a:p>
                  </a:txBody>
                  <a:tcPr/>
                </a:tc>
                <a:tc row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Dana.Ciochina@sony.com</a:t>
                      </a:r>
                    </a:p>
                  </a:txBody>
                  <a:tcPr anchor="ct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 Handte</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e-DE" altLang="ja-JP" sz="1600" dirty="0"/>
                        <a:t>Daniel Verenzuela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ndParaRPr>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solidFill>
                        </a:rPr>
                        <a:t>Yusuke Tanaka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chemeClr val="tx1"/>
                          </a:solidFill>
                        </a:rPr>
                        <a:t>Yusuke.YT.Tanaka@sony.com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r>
                        <a:rPr lang="de-DE" sz="1600" dirty="0"/>
                        <a:t>Kosuke Aio</a:t>
                      </a:r>
                    </a:p>
                  </a:txBody>
                  <a:tcP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lnB w="12700" cap="flat" cmpd="sng" algn="ctr">
                      <a:solidFill>
                        <a:schemeClr val="tx1"/>
                      </a:solidFill>
                      <a:prstDash val="solid"/>
                      <a:round/>
                      <a:headEnd type="none" w="med" len="med"/>
                      <a:tailEnd type="none" w="med" len="med"/>
                    </a:lnB>
                  </a:tcPr>
                </a:tc>
                <a:tc>
                  <a:txBody>
                    <a:bodyPr/>
                    <a:lstStyle/>
                    <a:p>
                      <a:pPr algn="l">
                        <a:spcAft>
                          <a:spcPts val="0"/>
                        </a:spcAft>
                      </a:pPr>
                      <a:endParaRPr lang="de-DE" sz="1600" dirty="0">
                        <a:solidFill>
                          <a:schemeClr val="bg1">
                            <a:lumMod val="85000"/>
                          </a:schemeClr>
                        </a:solidFill>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63758-7DC8-92E3-7F04-EEC13C5293D5}"/>
              </a:ext>
            </a:extLst>
          </p:cNvPr>
          <p:cNvSpPr>
            <a:spLocks noGrp="1"/>
          </p:cNvSpPr>
          <p:nvPr>
            <p:ph type="title"/>
          </p:nvPr>
        </p:nvSpPr>
        <p:spPr/>
        <p:txBody>
          <a:bodyPr/>
          <a:lstStyle/>
          <a:p>
            <a:r>
              <a:rPr lang="en-US" dirty="0"/>
              <a:t>Sequence Indication Example for Recovery Sounding</a:t>
            </a:r>
          </a:p>
        </p:txBody>
      </p:sp>
      <p:sp>
        <p:nvSpPr>
          <p:cNvPr id="4" name="Slide Number Placeholder 3">
            <a:extLst>
              <a:ext uri="{FF2B5EF4-FFF2-40B4-BE49-F238E27FC236}">
                <a16:creationId xmlns:a16="http://schemas.microsoft.com/office/drawing/2014/main" id="{B39A4AB5-6FD9-E281-062A-64F159A736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6EEA2FB-943C-5D9B-C81C-FC367FC4F97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F08DD91-E297-4B03-7CCE-4DEC911128FF}"/>
              </a:ext>
            </a:extLst>
          </p:cNvPr>
          <p:cNvSpPr>
            <a:spLocks noGrp="1"/>
          </p:cNvSpPr>
          <p:nvPr>
            <p:ph type="dt" idx="15"/>
          </p:nvPr>
        </p:nvSpPr>
        <p:spPr/>
        <p:txBody>
          <a:bodyPr/>
          <a:lstStyle/>
          <a:p>
            <a:r>
              <a:rPr lang="en-US" dirty="0"/>
              <a:t>July 2025</a:t>
            </a:r>
            <a:endParaRPr lang="en-GB" dirty="0"/>
          </a:p>
        </p:txBody>
      </p:sp>
      <p:pic>
        <p:nvPicPr>
          <p:cNvPr id="49" name="Picture 48">
            <a:extLst>
              <a:ext uri="{FF2B5EF4-FFF2-40B4-BE49-F238E27FC236}">
                <a16:creationId xmlns:a16="http://schemas.microsoft.com/office/drawing/2014/main" id="{F9FBD13E-2288-506C-E3FE-05CE5CA1A02D}"/>
              </a:ext>
            </a:extLst>
          </p:cNvPr>
          <p:cNvPicPr>
            <a:picLocks noChangeAspect="1"/>
          </p:cNvPicPr>
          <p:nvPr/>
        </p:nvPicPr>
        <p:blipFill>
          <a:blip r:embed="rId2"/>
          <a:stretch>
            <a:fillRect/>
          </a:stretch>
        </p:blipFill>
        <p:spPr>
          <a:xfrm>
            <a:off x="3428981" y="1642271"/>
            <a:ext cx="3715348" cy="1728192"/>
          </a:xfrm>
          <a:prstGeom prst="rect">
            <a:avLst/>
          </a:prstGeom>
        </p:spPr>
      </p:pic>
      <p:sp>
        <p:nvSpPr>
          <p:cNvPr id="3" name="Content Placeholder 2">
            <a:extLst>
              <a:ext uri="{FF2B5EF4-FFF2-40B4-BE49-F238E27FC236}">
                <a16:creationId xmlns:a16="http://schemas.microsoft.com/office/drawing/2014/main" id="{542B4E55-4FDA-EEE1-DB9B-59DF876D6ED9}"/>
              </a:ext>
            </a:extLst>
          </p:cNvPr>
          <p:cNvSpPr>
            <a:spLocks noGrp="1"/>
          </p:cNvSpPr>
          <p:nvPr>
            <p:ph idx="1"/>
          </p:nvPr>
        </p:nvSpPr>
        <p:spPr>
          <a:xfrm>
            <a:off x="0" y="3784745"/>
            <a:ext cx="7026902" cy="2524575"/>
          </a:xfrm>
        </p:spPr>
        <p:txBody>
          <a:bodyPr/>
          <a:lstStyle/>
          <a:p>
            <a:pPr marL="628650"/>
            <a:r>
              <a:rPr lang="en-US" sz="1800" dirty="0">
                <a:solidFill>
                  <a:schemeClr val="tx1"/>
                </a:solidFill>
              </a:rPr>
              <a:t>Sounding Invite: as in Slide 8 with the settings</a:t>
            </a:r>
          </a:p>
          <a:p>
            <a:pPr marL="1085850" lvl="1"/>
            <a:r>
              <a:rPr lang="en-US" sz="1600" dirty="0">
                <a:solidFill>
                  <a:schemeClr val="tx1"/>
                </a:solidFill>
              </a:rPr>
              <a:t>Sounding Session: existing</a:t>
            </a:r>
          </a:p>
          <a:p>
            <a:pPr marL="1085850" lvl="1"/>
            <a:r>
              <a:rPr lang="en-US" sz="1600" dirty="0">
                <a:solidFill>
                  <a:schemeClr val="tx1"/>
                </a:solidFill>
              </a:rPr>
              <a:t>Initiator Cross BSS sounding – no need to perform </a:t>
            </a:r>
          </a:p>
          <a:p>
            <a:pPr marL="1085850" lvl="1"/>
            <a:r>
              <a:rPr lang="en-US" sz="1600" dirty="0">
                <a:solidFill>
                  <a:schemeClr val="tx1"/>
                </a:solidFill>
              </a:rPr>
              <a:t>Initiator in BSS Sounding –depending on need to perform </a:t>
            </a:r>
          </a:p>
          <a:p>
            <a:pPr marL="1085850" lvl="1"/>
            <a:r>
              <a:rPr lang="en-US" sz="1600" dirty="0">
                <a:solidFill>
                  <a:schemeClr val="tx1"/>
                </a:solidFill>
              </a:rPr>
              <a:t>Responder Cross BSS Sounding – indicates request for responder to participate:</a:t>
            </a:r>
          </a:p>
          <a:p>
            <a:pPr marL="1085850" lvl="1"/>
            <a:r>
              <a:rPr lang="en-US" sz="1600" dirty="0">
                <a:solidFill>
                  <a:schemeClr val="tx1"/>
                </a:solidFill>
              </a:rPr>
              <a:t>Duration set according to the repeated sequence</a:t>
            </a:r>
          </a:p>
          <a:p>
            <a:pPr marL="1485900" lvl="2"/>
            <a:r>
              <a:rPr lang="en-US" sz="1400" dirty="0">
                <a:solidFill>
                  <a:schemeClr val="tx1"/>
                </a:solidFill>
              </a:rPr>
              <a:t>Same or adjusted in case of lower MCS</a:t>
            </a:r>
          </a:p>
          <a:p>
            <a:pPr marL="742950" lvl="1" indent="0">
              <a:buNone/>
            </a:pPr>
            <a:endParaRPr lang="en-US" sz="1600" dirty="0">
              <a:solidFill>
                <a:schemeClr val="tx1"/>
              </a:solidFill>
            </a:endParaRPr>
          </a:p>
          <a:p>
            <a:pPr marL="1485900" lvl="2"/>
            <a:endParaRPr lang="en-US" sz="1400" dirty="0">
              <a:solidFill>
                <a:schemeClr val="tx1"/>
              </a:solidFill>
            </a:endParaRPr>
          </a:p>
          <a:p>
            <a:pPr marL="1085850" lvl="1" indent="-342900">
              <a:buFont typeface="Arial" panose="020B0604020202020204" pitchFamily="34" charset="0"/>
              <a:buChar char="•"/>
            </a:pPr>
            <a:endParaRPr lang="en-US" dirty="0"/>
          </a:p>
        </p:txBody>
      </p:sp>
      <p:sp>
        <p:nvSpPr>
          <p:cNvPr id="7" name="Content Placeholder 2">
            <a:extLst>
              <a:ext uri="{FF2B5EF4-FFF2-40B4-BE49-F238E27FC236}">
                <a16:creationId xmlns:a16="http://schemas.microsoft.com/office/drawing/2014/main" id="{91D0B79F-DADC-01E7-8A44-DAD935F0C006}"/>
              </a:ext>
            </a:extLst>
          </p:cNvPr>
          <p:cNvSpPr txBox="1">
            <a:spLocks/>
          </p:cNvSpPr>
          <p:nvPr/>
        </p:nvSpPr>
        <p:spPr bwMode="auto">
          <a:xfrm>
            <a:off x="6240016" y="3789040"/>
            <a:ext cx="5951984" cy="2130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28650"/>
            <a:r>
              <a:rPr lang="en-US" sz="1800" kern="0" dirty="0">
                <a:solidFill>
                  <a:schemeClr val="tx1"/>
                </a:solidFill>
              </a:rPr>
              <a:t>Sounding Response: as in Slide 9 with  the settings:</a:t>
            </a:r>
          </a:p>
          <a:p>
            <a:pPr marL="1085850" lvl="1"/>
            <a:r>
              <a:rPr lang="en-US" sz="1600" kern="0" dirty="0">
                <a:solidFill>
                  <a:schemeClr val="tx1"/>
                </a:solidFill>
              </a:rPr>
              <a:t>Initiator Cross BSS sounding – N/A </a:t>
            </a:r>
          </a:p>
          <a:p>
            <a:pPr marL="1085850" lvl="1"/>
            <a:r>
              <a:rPr lang="en-US" sz="1600" kern="0" dirty="0">
                <a:solidFill>
                  <a:schemeClr val="tx1"/>
                </a:solidFill>
              </a:rPr>
              <a:t>Responder Cross BSS Sounding – indicates availability to perform</a:t>
            </a:r>
          </a:p>
          <a:p>
            <a:pPr marL="1085850" lvl="1"/>
            <a:r>
              <a:rPr lang="en-US" sz="1600" kern="0" dirty="0">
                <a:solidFill>
                  <a:schemeClr val="tx1"/>
                </a:solidFill>
              </a:rPr>
              <a:t>Responder in BSS Sounding – N/A</a:t>
            </a:r>
            <a:endParaRPr lang="en-US" sz="1600" kern="0" dirty="0"/>
          </a:p>
        </p:txBody>
      </p:sp>
    </p:spTree>
    <p:extLst>
      <p:ext uri="{BB962C8B-B14F-4D97-AF65-F5344CB8AC3E}">
        <p14:creationId xmlns:p14="http://schemas.microsoft.com/office/powerpoint/2010/main" val="2155914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Multiple Sounding Sequences in one TXOP - Protection</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50A7471E-2A34-2E90-F26F-71D591318C7D}"/>
                  </a:ext>
                </a:extLst>
              </p:cNvPr>
              <p:cNvSpPr txBox="1"/>
              <p:nvPr/>
            </p:nvSpPr>
            <p:spPr>
              <a:xfrm>
                <a:off x="407368" y="4229352"/>
                <a:ext cx="11881320" cy="2417328"/>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Open point 3</a:t>
                </a:r>
                <a:r>
                  <a:rPr lang="en-US" sz="1800" dirty="0">
                    <a:solidFill>
                      <a:schemeClr val="tx1"/>
                    </a:solidFill>
                  </a:rPr>
                  <a:t>: if performed in one TXOP, using only one duration information can be inefficient</a:t>
                </a:r>
              </a:p>
              <a:p>
                <a:pPr marL="1085850" lvl="1" indent="-342900">
                  <a:buFont typeface="Arial" panose="020B0604020202020204" pitchFamily="34" charset="0"/>
                  <a:buChar char="•"/>
                </a:pPr>
                <a:r>
                  <a:rPr lang="en-US" sz="1600" dirty="0">
                    <a:solidFill>
                      <a:schemeClr val="tx1"/>
                    </a:solidFill>
                  </a:rPr>
                  <a:t>AP1 cannot set in the SI a duration for a whole TXOP, because it cannot know what the AP2 needs</a:t>
                </a:r>
              </a:p>
              <a:p>
                <a:pPr marL="1085850" lvl="1" indent="-342900">
                  <a:buFont typeface="Arial" panose="020B0604020202020204" pitchFamily="34" charset="0"/>
                  <a:buChar char="•"/>
                </a:pPr>
                <a:r>
                  <a:rPr lang="en-US" sz="1600" dirty="0">
                    <a:solidFill>
                      <a:schemeClr val="tx1"/>
                    </a:solidFill>
                  </a:rPr>
                  <a:t>The cross BSS training of AP1 is protected by the SI / SR however the cross BSS training of AP2 is not protected from </a:t>
                </a:r>
                <a14:m>
                  <m:oMath xmlns:m="http://schemas.openxmlformats.org/officeDocument/2006/math">
                    <m:r>
                      <a:rPr lang="en-US" sz="1600" i="1" dirty="0" smtClean="0">
                        <a:solidFill>
                          <a:schemeClr val="tx1"/>
                        </a:solidFill>
                        <a:latin typeface="Cambria Math" panose="02040503050406030204" pitchFamily="18" charset="0"/>
                      </a:rPr>
                      <m:t>𝑆𝑇</m:t>
                    </m:r>
                    <m:sSup>
                      <m:sSupPr>
                        <m:ctrlPr>
                          <a:rPr lang="en-US" sz="1600" i="1" dirty="0" smtClean="0">
                            <a:solidFill>
                              <a:schemeClr val="tx1"/>
                            </a:solidFill>
                            <a:latin typeface="Cambria Math" panose="02040503050406030204" pitchFamily="18" charset="0"/>
                          </a:rPr>
                        </m:ctrlPr>
                      </m:sSupPr>
                      <m:e>
                        <m:r>
                          <a:rPr lang="en-US" sz="1600" i="1" dirty="0" smtClean="0">
                            <a:solidFill>
                              <a:schemeClr val="tx1"/>
                            </a:solidFill>
                            <a:latin typeface="Cambria Math" panose="02040503050406030204" pitchFamily="18" charset="0"/>
                          </a:rPr>
                          <m:t>𝐴</m:t>
                        </m:r>
                      </m:e>
                      <m:sup>
                        <m:d>
                          <m:dPr>
                            <m:ctrlPr>
                              <a:rPr lang="en-US" sz="1600" i="1" dirty="0" smtClean="0">
                                <a:solidFill>
                                  <a:schemeClr val="tx1"/>
                                </a:solidFill>
                                <a:latin typeface="Cambria Math" panose="02040503050406030204" pitchFamily="18" charset="0"/>
                              </a:rPr>
                            </m:ctrlPr>
                          </m:dPr>
                          <m:e>
                            <m:r>
                              <a:rPr lang="en-US" sz="1600" i="1" dirty="0" smtClean="0">
                                <a:solidFill>
                                  <a:schemeClr val="tx1"/>
                                </a:solidFill>
                                <a:latin typeface="Cambria Math" panose="02040503050406030204" pitchFamily="18" charset="0"/>
                              </a:rPr>
                              <m:t>1</m:t>
                            </m:r>
                          </m:e>
                        </m:d>
                      </m:sup>
                    </m:sSup>
                  </m:oMath>
                </a14:m>
                <a:r>
                  <a:rPr lang="en-US" sz="1600" dirty="0">
                    <a:solidFill>
                      <a:schemeClr val="tx1"/>
                    </a:solidFill>
                  </a:rPr>
                  <a:t> </a:t>
                </a:r>
              </a:p>
              <a:p>
                <a:pPr marL="1085850" lvl="1" indent="-342900">
                  <a:buFont typeface="Arial" panose="020B0604020202020204" pitchFamily="34" charset="0"/>
                  <a:buChar char="•"/>
                </a:pPr>
                <a:r>
                  <a:rPr lang="en-US" sz="1600" dirty="0">
                    <a:solidFill>
                      <a:schemeClr val="tx1"/>
                    </a:solidFill>
                  </a:rPr>
                  <a:t>Duration in SI is protecting only the cross BSS sounding</a:t>
                </a:r>
              </a:p>
              <a:p>
                <a:pPr marL="342900" indent="-342900">
                  <a:buFont typeface="Arial" panose="020B0604020202020204" pitchFamily="34" charset="0"/>
                  <a:buChar char="•"/>
                </a:pPr>
                <a:r>
                  <a:rPr lang="en-US" sz="1800" b="1" dirty="0">
                    <a:solidFill>
                      <a:schemeClr val="tx1"/>
                    </a:solidFill>
                  </a:rPr>
                  <a:t>Solution</a:t>
                </a:r>
                <a:r>
                  <a:rPr lang="en-US" sz="1800" dirty="0">
                    <a:solidFill>
                      <a:schemeClr val="tx1"/>
                    </a:solidFill>
                  </a:rPr>
                  <a:t>: Include a control frame or control frame exchange after the termination of the initiator sounding e.g., :</a:t>
                </a:r>
              </a:p>
              <a:p>
                <a:pPr marL="1085850" lvl="1" indent="-342900">
                  <a:buFont typeface="Arial" panose="020B0604020202020204" pitchFamily="34" charset="0"/>
                  <a:buChar char="•"/>
                </a:pPr>
                <a:r>
                  <a:rPr lang="en-US" sz="1600" dirty="0">
                    <a:solidFill>
                      <a:schemeClr val="tx1"/>
                    </a:solidFill>
                  </a:rPr>
                  <a:t>MU RTS TXS 2 sent by AP1, CTS by AP2 with </a:t>
                </a:r>
                <a:r>
                  <a:rPr lang="en-US" sz="1600" b="1" dirty="0">
                    <a:solidFill>
                      <a:schemeClr val="accent1"/>
                    </a:solidFill>
                  </a:rPr>
                  <a:t>Duration protecting at least the responder cross BSS Sounding</a:t>
                </a:r>
              </a:p>
              <a:p>
                <a:pPr marL="1485900" lvl="2" indent="-342900">
                  <a:buFont typeface="Arial" panose="020B0604020202020204" pitchFamily="34" charset="0"/>
                  <a:buChar char="•"/>
                </a:pPr>
                <a:r>
                  <a:rPr lang="en-US" sz="1600" dirty="0">
                    <a:solidFill>
                      <a:schemeClr val="tx1"/>
                    </a:solidFill>
                  </a:rPr>
                  <a:t>Based on duration indication in Sounding Response frame (e.g., as suggested in Slide 9) </a:t>
                </a:r>
              </a:p>
              <a:p>
                <a:pPr marL="1085850" lvl="1" indent="-342900">
                  <a:buFont typeface="Arial" panose="020B0604020202020204" pitchFamily="34" charset="0"/>
                  <a:buChar char="•"/>
                </a:pPr>
                <a:r>
                  <a:rPr lang="en-US" sz="1600" dirty="0">
                    <a:solidFill>
                      <a:schemeClr val="tx1"/>
                    </a:solidFill>
                  </a:rPr>
                  <a:t>SI by AP2, SR by AP1: this may also report an error and request a repetition of the sounding portion</a:t>
                </a:r>
              </a:p>
              <a:p>
                <a:r>
                  <a:rPr lang="en-US" sz="1800" dirty="0">
                    <a:solidFill>
                      <a:schemeClr val="tx1"/>
                    </a:solidFill>
                  </a:rPr>
                  <a:t> </a:t>
                </a:r>
              </a:p>
            </p:txBody>
          </p:sp>
        </mc:Choice>
        <mc:Fallback xmlns="">
          <p:sp>
            <p:nvSpPr>
              <p:cNvPr id="89" name="TextBox 88">
                <a:extLst>
                  <a:ext uri="{FF2B5EF4-FFF2-40B4-BE49-F238E27FC236}">
                    <a16:creationId xmlns:a16="http://schemas.microsoft.com/office/drawing/2014/main" id="{50A7471E-2A34-2E90-F26F-71D591318C7D}"/>
                  </a:ext>
                </a:extLst>
              </p:cNvPr>
              <p:cNvSpPr txBox="1">
                <a:spLocks noRot="1" noChangeAspect="1" noMove="1" noResize="1" noEditPoints="1" noAdjustHandles="1" noChangeArrowheads="1" noChangeShapeType="1" noTextEdit="1"/>
              </p:cNvSpPr>
              <p:nvPr/>
            </p:nvSpPr>
            <p:spPr>
              <a:xfrm>
                <a:off x="407368" y="4229352"/>
                <a:ext cx="11881320" cy="2417328"/>
              </a:xfrm>
              <a:prstGeom prst="rect">
                <a:avLst/>
              </a:prstGeom>
              <a:blipFill>
                <a:blip r:embed="rId2"/>
                <a:stretch>
                  <a:fillRect l="-359" t="-1515"/>
                </a:stretch>
              </a:blipFill>
            </p:spPr>
            <p:txBody>
              <a:bodyPr/>
              <a:lstStyle/>
              <a:p>
                <a:r>
                  <a:rPr lang="en-US">
                    <a:noFill/>
                  </a:rPr>
                  <a:t> </a:t>
                </a:r>
              </a:p>
            </p:txBody>
          </p:sp>
        </mc:Fallback>
      </mc:AlternateContent>
      <p:cxnSp>
        <p:nvCxnSpPr>
          <p:cNvPr id="111" name="Straight Arrow Connector 110">
            <a:extLst>
              <a:ext uri="{FF2B5EF4-FFF2-40B4-BE49-F238E27FC236}">
                <a16:creationId xmlns:a16="http://schemas.microsoft.com/office/drawing/2014/main" id="{B8EF7EB6-6E94-FF5B-87C1-A2FA257156CF}"/>
              </a:ext>
            </a:extLst>
          </p:cNvPr>
          <p:cNvCxnSpPr>
            <a:cxnSpLocks/>
          </p:cNvCxnSpPr>
          <p:nvPr/>
        </p:nvCxnSpPr>
        <p:spPr>
          <a:xfrm>
            <a:off x="1487488" y="1772816"/>
            <a:ext cx="990229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16" name="Picture 115">
            <a:extLst>
              <a:ext uri="{FF2B5EF4-FFF2-40B4-BE49-F238E27FC236}">
                <a16:creationId xmlns:a16="http://schemas.microsoft.com/office/drawing/2014/main" id="{AED5E48E-6429-9B91-CBB1-34E9FDECC7A4}"/>
              </a:ext>
            </a:extLst>
          </p:cNvPr>
          <p:cNvPicPr>
            <a:picLocks noChangeAspect="1"/>
          </p:cNvPicPr>
          <p:nvPr/>
        </p:nvPicPr>
        <p:blipFill>
          <a:blip r:embed="rId3"/>
          <a:stretch>
            <a:fillRect/>
          </a:stretch>
        </p:blipFill>
        <p:spPr>
          <a:xfrm>
            <a:off x="598102" y="2031354"/>
            <a:ext cx="11027428" cy="1711877"/>
          </a:xfrm>
          <a:prstGeom prst="rect">
            <a:avLst/>
          </a:prstGeom>
        </p:spPr>
      </p:pic>
      <p:cxnSp>
        <p:nvCxnSpPr>
          <p:cNvPr id="118" name="Straight Connector 117">
            <a:extLst>
              <a:ext uri="{FF2B5EF4-FFF2-40B4-BE49-F238E27FC236}">
                <a16:creationId xmlns:a16="http://schemas.microsoft.com/office/drawing/2014/main" id="{7F8C5398-993A-16F1-85A7-7B073A907F52}"/>
              </a:ext>
            </a:extLst>
          </p:cNvPr>
          <p:cNvCxnSpPr/>
          <p:nvPr/>
        </p:nvCxnSpPr>
        <p:spPr bwMode="auto">
          <a:xfrm>
            <a:off x="6240016" y="1844824"/>
            <a:ext cx="0" cy="2232248"/>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119" name="TextBox 118">
                <a:extLst>
                  <a:ext uri="{FF2B5EF4-FFF2-40B4-BE49-F238E27FC236}">
                    <a16:creationId xmlns:a16="http://schemas.microsoft.com/office/drawing/2014/main" id="{59965064-5AA4-331E-1A1F-77A2A35307C1}"/>
                  </a:ext>
                </a:extLst>
              </p:cNvPr>
              <p:cNvSpPr txBox="1"/>
              <p:nvPr/>
            </p:nvSpPr>
            <p:spPr>
              <a:xfrm>
                <a:off x="5015880" y="1180021"/>
                <a:ext cx="4608512" cy="441403"/>
              </a:xfrm>
              <a:prstGeom prst="rect">
                <a:avLst/>
              </a:prstGeom>
              <a:noFill/>
            </p:spPr>
            <p:txBody>
              <a:bodyPr wrap="square" rtlCol="0">
                <a:spAutoFit/>
              </a:bodyPr>
              <a:lstStyle/>
              <a:p>
                <a:r>
                  <a:rPr lang="en-US" sz="1800" dirty="0">
                    <a:solidFill>
                      <a:schemeClr val="tx1"/>
                    </a:solidFill>
                  </a:rPr>
                  <a:t>May not be heard by </a:t>
                </a:r>
                <a14:m>
                  <m:oMath xmlns:m="http://schemas.openxmlformats.org/officeDocument/2006/math">
                    <m:r>
                      <a:rPr lang="en-US" sz="1800" i="1" dirty="0" smtClean="0">
                        <a:solidFill>
                          <a:schemeClr val="tx1"/>
                        </a:solidFill>
                        <a:latin typeface="Cambria Math" panose="02040503050406030204" pitchFamily="18" charset="0"/>
                      </a:rPr>
                      <m:t>𝑆𝑇</m:t>
                    </m:r>
                    <m:sSubSup>
                      <m:sSubSupPr>
                        <m:ctrlPr>
                          <a:rPr lang="en-US" sz="180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𝐴</m:t>
                        </m:r>
                      </m:e>
                      <m:sub>
                        <m:r>
                          <a:rPr lang="en-US" sz="1800" i="1" dirty="0" smtClean="0">
                            <a:solidFill>
                              <a:schemeClr val="tx1"/>
                            </a:solidFill>
                            <a:latin typeface="Cambria Math" panose="02040503050406030204" pitchFamily="18" charset="0"/>
                          </a:rPr>
                          <m:t>𝑖</m:t>
                        </m:r>
                      </m:sub>
                      <m:sup>
                        <m:d>
                          <m:dPr>
                            <m:ctrlPr>
                              <a:rPr lang="en-US" sz="1800" i="1" dirty="0" smtClean="0">
                                <a:solidFill>
                                  <a:schemeClr val="tx1"/>
                                </a:solidFill>
                                <a:latin typeface="Cambria Math" panose="02040503050406030204" pitchFamily="18" charset="0"/>
                              </a:rPr>
                            </m:ctrlPr>
                          </m:dPr>
                          <m:e>
                            <m:r>
                              <a:rPr lang="en-US" sz="1800" i="1" dirty="0" smtClean="0">
                                <a:solidFill>
                                  <a:schemeClr val="tx1"/>
                                </a:solidFill>
                                <a:latin typeface="Cambria Math" panose="02040503050406030204" pitchFamily="18" charset="0"/>
                              </a:rPr>
                              <m:t>1</m:t>
                            </m:r>
                          </m:e>
                        </m:d>
                      </m:sup>
                    </m:sSubSup>
                    <m:r>
                      <a:rPr lang="en-US" sz="1800" i="1" dirty="0" smtClean="0">
                        <a:solidFill>
                          <a:schemeClr val="tx1"/>
                        </a:solidFill>
                        <a:latin typeface="Cambria Math" panose="02040503050406030204" pitchFamily="18" charset="0"/>
                      </a:rPr>
                      <m:t> </m:t>
                    </m:r>
                  </m:oMath>
                </a14:m>
                <a:endParaRPr lang="en-US" dirty="0">
                  <a:solidFill>
                    <a:schemeClr val="tx1"/>
                  </a:solidFill>
                </a:endParaRPr>
              </a:p>
            </p:txBody>
          </p:sp>
        </mc:Choice>
        <mc:Fallback xmlns="">
          <p:sp>
            <p:nvSpPr>
              <p:cNvPr id="119" name="TextBox 118">
                <a:extLst>
                  <a:ext uri="{FF2B5EF4-FFF2-40B4-BE49-F238E27FC236}">
                    <a16:creationId xmlns:a16="http://schemas.microsoft.com/office/drawing/2014/main" id="{59965064-5AA4-331E-1A1F-77A2A35307C1}"/>
                  </a:ext>
                </a:extLst>
              </p:cNvPr>
              <p:cNvSpPr txBox="1">
                <a:spLocks noRot="1" noChangeAspect="1" noMove="1" noResize="1" noEditPoints="1" noAdjustHandles="1" noChangeArrowheads="1" noChangeShapeType="1" noTextEdit="1"/>
              </p:cNvSpPr>
              <p:nvPr/>
            </p:nvSpPr>
            <p:spPr>
              <a:xfrm>
                <a:off x="5015880" y="1180021"/>
                <a:ext cx="4608512" cy="441403"/>
              </a:xfrm>
              <a:prstGeom prst="rect">
                <a:avLst/>
              </a:prstGeom>
              <a:blipFill>
                <a:blip r:embed="rId4"/>
                <a:stretch>
                  <a:fillRect l="-1190" b="-18056"/>
                </a:stretch>
              </a:blipFill>
            </p:spPr>
            <p:txBody>
              <a:bodyPr/>
              <a:lstStyle/>
              <a:p>
                <a:r>
                  <a:rPr lang="en-US">
                    <a:noFill/>
                  </a:rPr>
                  <a:t> </a:t>
                </a:r>
              </a:p>
            </p:txBody>
          </p:sp>
        </mc:Fallback>
      </mc:AlternateContent>
      <p:cxnSp>
        <p:nvCxnSpPr>
          <p:cNvPr id="121" name="Straight Arrow Connector 120">
            <a:extLst>
              <a:ext uri="{FF2B5EF4-FFF2-40B4-BE49-F238E27FC236}">
                <a16:creationId xmlns:a16="http://schemas.microsoft.com/office/drawing/2014/main" id="{640F4EBE-6A0F-9D9E-59F7-C2B9F9B7C2A5}"/>
              </a:ext>
            </a:extLst>
          </p:cNvPr>
          <p:cNvCxnSpPr>
            <a:cxnSpLocks/>
          </p:cNvCxnSpPr>
          <p:nvPr/>
        </p:nvCxnSpPr>
        <p:spPr bwMode="auto">
          <a:xfrm>
            <a:off x="6240016" y="1580545"/>
            <a:ext cx="360040" cy="6963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2" name="Straight Arrow Connector 121">
            <a:extLst>
              <a:ext uri="{FF2B5EF4-FFF2-40B4-BE49-F238E27FC236}">
                <a16:creationId xmlns:a16="http://schemas.microsoft.com/office/drawing/2014/main" id="{9F9ECFA2-45FE-0298-9786-52C98625D798}"/>
              </a:ext>
            </a:extLst>
          </p:cNvPr>
          <p:cNvCxnSpPr>
            <a:cxnSpLocks/>
          </p:cNvCxnSpPr>
          <p:nvPr/>
        </p:nvCxnSpPr>
        <p:spPr bwMode="auto">
          <a:xfrm>
            <a:off x="7052069" y="1580545"/>
            <a:ext cx="0" cy="1776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5" name="TextBox 124">
            <a:extLst>
              <a:ext uri="{FF2B5EF4-FFF2-40B4-BE49-F238E27FC236}">
                <a16:creationId xmlns:a16="http://schemas.microsoft.com/office/drawing/2014/main" id="{A5C23703-C7A7-5439-FEB3-F86661DFCD3F}"/>
              </a:ext>
            </a:extLst>
          </p:cNvPr>
          <p:cNvSpPr txBox="1"/>
          <p:nvPr/>
        </p:nvSpPr>
        <p:spPr>
          <a:xfrm>
            <a:off x="6341656" y="3843113"/>
            <a:ext cx="5209867" cy="338554"/>
          </a:xfrm>
          <a:prstGeom prst="rect">
            <a:avLst/>
          </a:prstGeom>
          <a:noFill/>
        </p:spPr>
        <p:txBody>
          <a:bodyPr wrap="square" rtlCol="0">
            <a:spAutoFit/>
          </a:bodyPr>
          <a:lstStyle/>
          <a:p>
            <a:r>
              <a:rPr lang="en-US" sz="1600" dirty="0">
                <a:solidFill>
                  <a:schemeClr val="tx1"/>
                </a:solidFill>
              </a:rPr>
              <a:t> </a:t>
            </a:r>
            <a:r>
              <a:rPr lang="en-US" sz="1600" dirty="0">
                <a:solidFill>
                  <a:srgbClr val="C00000"/>
                </a:solidFill>
              </a:rPr>
              <a:t>Missing frame(s) to protect the sounding</a:t>
            </a:r>
          </a:p>
        </p:txBody>
      </p:sp>
      <p:cxnSp>
        <p:nvCxnSpPr>
          <p:cNvPr id="127" name="Straight Arrow Connector 126">
            <a:extLst>
              <a:ext uri="{FF2B5EF4-FFF2-40B4-BE49-F238E27FC236}">
                <a16:creationId xmlns:a16="http://schemas.microsoft.com/office/drawing/2014/main" id="{ECF1A5D0-F247-8F96-44E5-B7E6729687E2}"/>
              </a:ext>
            </a:extLst>
          </p:cNvPr>
          <p:cNvCxnSpPr/>
          <p:nvPr/>
        </p:nvCxnSpPr>
        <p:spPr bwMode="auto">
          <a:xfrm flipH="1" flipV="1">
            <a:off x="6240016" y="3740875"/>
            <a:ext cx="196059" cy="1546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 name="Straight Arrow Connector 6">
            <a:extLst>
              <a:ext uri="{FF2B5EF4-FFF2-40B4-BE49-F238E27FC236}">
                <a16:creationId xmlns:a16="http://schemas.microsoft.com/office/drawing/2014/main" id="{D78A2B16-0A38-C2A5-B64C-FA1F21603BB9}"/>
              </a:ext>
            </a:extLst>
          </p:cNvPr>
          <p:cNvCxnSpPr>
            <a:cxnSpLocks/>
          </p:cNvCxnSpPr>
          <p:nvPr/>
        </p:nvCxnSpPr>
        <p:spPr>
          <a:xfrm flipV="1">
            <a:off x="6240016" y="1927949"/>
            <a:ext cx="3168352" cy="1513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2D0B06F-C53F-5B27-92CE-864516D5F2B4}"/>
                  </a:ext>
                </a:extLst>
              </p:cNvPr>
              <p:cNvSpPr txBox="1"/>
              <p:nvPr/>
            </p:nvSpPr>
            <p:spPr>
              <a:xfrm>
                <a:off x="8005407" y="1234296"/>
                <a:ext cx="291512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800" b="0" i="0" dirty="0" smtClean="0">
                          <a:solidFill>
                            <a:schemeClr val="accent1"/>
                          </a:solidFill>
                          <a:latin typeface="Cambria Math" panose="02040503050406030204" pitchFamily="18" charset="0"/>
                        </a:rPr>
                        <m:t>at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least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this</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part</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should</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be</m:t>
                      </m:r>
                      <m:r>
                        <a:rPr lang="en-US" sz="1800" b="0" i="0" dirty="0" smtClean="0">
                          <a:solidFill>
                            <a:schemeClr val="accent1"/>
                          </a:solidFill>
                          <a:latin typeface="Cambria Math" panose="02040503050406030204" pitchFamily="18" charset="0"/>
                        </a:rPr>
                        <m:t> </m:t>
                      </m:r>
                      <m:r>
                        <m:rPr>
                          <m:sty m:val="p"/>
                        </m:rPr>
                        <a:rPr lang="en-US" sz="1800" b="0" i="0" dirty="0" smtClean="0">
                          <a:solidFill>
                            <a:schemeClr val="accent1"/>
                          </a:solidFill>
                          <a:latin typeface="Cambria Math" panose="02040503050406030204" pitchFamily="18" charset="0"/>
                        </a:rPr>
                        <m:t>protected</m:t>
                      </m:r>
                      <m:r>
                        <a:rPr lang="en-US" sz="1800" i="0" dirty="0" smtClean="0">
                          <a:solidFill>
                            <a:schemeClr val="accent1"/>
                          </a:solidFill>
                          <a:latin typeface="Cambria Math" panose="02040503050406030204" pitchFamily="18" charset="0"/>
                        </a:rPr>
                        <m:t> </m:t>
                      </m:r>
                    </m:oMath>
                  </m:oMathPara>
                </a14:m>
                <a:endParaRPr lang="en-US" dirty="0">
                  <a:solidFill>
                    <a:schemeClr val="accent1"/>
                  </a:solidFill>
                  <a:latin typeface="+mn-lt"/>
                </a:endParaRPr>
              </a:p>
            </p:txBody>
          </p:sp>
        </mc:Choice>
        <mc:Fallback xmlns="">
          <p:sp>
            <p:nvSpPr>
              <p:cNvPr id="9" name="TextBox 8">
                <a:extLst>
                  <a:ext uri="{FF2B5EF4-FFF2-40B4-BE49-F238E27FC236}">
                    <a16:creationId xmlns:a16="http://schemas.microsoft.com/office/drawing/2014/main" id="{02D0B06F-C53F-5B27-92CE-864516D5F2B4}"/>
                  </a:ext>
                </a:extLst>
              </p:cNvPr>
              <p:cNvSpPr txBox="1">
                <a:spLocks noRot="1" noChangeAspect="1" noMove="1" noResize="1" noEditPoints="1" noAdjustHandles="1" noChangeArrowheads="1" noChangeShapeType="1" noTextEdit="1"/>
              </p:cNvSpPr>
              <p:nvPr/>
            </p:nvSpPr>
            <p:spPr>
              <a:xfrm>
                <a:off x="8005407" y="1234296"/>
                <a:ext cx="2915129" cy="369332"/>
              </a:xfrm>
              <a:prstGeom prst="rect">
                <a:avLst/>
              </a:prstGeom>
              <a:blipFill>
                <a:blip r:embed="rId5"/>
                <a:stretch>
                  <a:fillRect r="-29707" b="-14754"/>
                </a:stretch>
              </a:blipFill>
            </p:spPr>
            <p:txBody>
              <a:bodyPr/>
              <a:lstStyle/>
              <a:p>
                <a:r>
                  <a:rPr lang="en-US">
                    <a:noFill/>
                  </a:rPr>
                  <a:t> </a:t>
                </a:r>
              </a:p>
            </p:txBody>
          </p:sp>
        </mc:Fallback>
      </mc:AlternateContent>
      <p:cxnSp>
        <p:nvCxnSpPr>
          <p:cNvPr id="10" name="Straight Arrow Connector 9">
            <a:extLst>
              <a:ext uri="{FF2B5EF4-FFF2-40B4-BE49-F238E27FC236}">
                <a16:creationId xmlns:a16="http://schemas.microsoft.com/office/drawing/2014/main" id="{0BB05E39-7061-A0FF-5EAB-206705220804}"/>
              </a:ext>
            </a:extLst>
          </p:cNvPr>
          <p:cNvCxnSpPr>
            <a:cxnSpLocks/>
          </p:cNvCxnSpPr>
          <p:nvPr/>
        </p:nvCxnSpPr>
        <p:spPr bwMode="auto">
          <a:xfrm flipH="1">
            <a:off x="8773261" y="1532860"/>
            <a:ext cx="493509" cy="3462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16062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80ABCAB-66ED-BD93-8C00-0A6144E17A32}"/>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July 2025</a:t>
            </a:r>
            <a:endParaRPr lang="en-GB" dirty="0"/>
          </a:p>
        </p:txBody>
      </p:sp>
      <p:sp>
        <p:nvSpPr>
          <p:cNvPr id="8" name="Content Placeholder 7">
            <a:extLst>
              <a:ext uri="{FF2B5EF4-FFF2-40B4-BE49-F238E27FC236}">
                <a16:creationId xmlns:a16="http://schemas.microsoft.com/office/drawing/2014/main" id="{FB9D601A-DB34-7AD8-689F-FFCCFD7E8EC7}"/>
              </a:ext>
            </a:extLst>
          </p:cNvPr>
          <p:cNvSpPr>
            <a:spLocks noGrp="1"/>
          </p:cNvSpPr>
          <p:nvPr>
            <p:ph idx="1"/>
          </p:nvPr>
        </p:nvSpPr>
        <p:spPr/>
        <p:txBody>
          <a:bodyPr/>
          <a:lstStyle/>
          <a:p>
            <a:r>
              <a:rPr lang="en-US" dirty="0"/>
              <a:t>It is beneficial to have a mechanism allowing an AP to trigger the repetition of a failed cross BSS sounding sequence</a:t>
            </a:r>
          </a:p>
          <a:p>
            <a:pPr lvl="1"/>
            <a:r>
              <a:rPr lang="en-US" dirty="0"/>
              <a:t>This can be enabled by appropriate sounding sequence indications within the sounding invite and response frames </a:t>
            </a:r>
          </a:p>
          <a:p>
            <a:r>
              <a:rPr lang="en-US" dirty="0"/>
              <a:t>We proposed sounding indications to allow APs to perform multiple cross BSS sounding sequences in a TXOP in a flexible manner.</a:t>
            </a:r>
          </a:p>
          <a:p>
            <a:endParaRPr lang="en-US" dirty="0"/>
          </a:p>
        </p:txBody>
      </p:sp>
    </p:spTree>
    <p:extLst>
      <p:ext uri="{BB962C8B-B14F-4D97-AF65-F5344CB8AC3E}">
        <p14:creationId xmlns:p14="http://schemas.microsoft.com/office/powerpoint/2010/main" val="13152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b="0" dirty="0"/>
              <a:t>[1] 25/681</a:t>
            </a:r>
            <a:r>
              <a:rPr lang="en-US" b="0" dirty="0">
                <a:effectLst/>
              </a:rPr>
              <a:t> PDT-CRs-Joint-sounding-procedure</a:t>
            </a:r>
            <a:r>
              <a:rPr lang="en-US" b="0" dirty="0"/>
              <a:t> </a:t>
            </a:r>
          </a:p>
          <a:p>
            <a:r>
              <a:rPr lang="en-US" b="0" dirty="0"/>
              <a:t>[2] 25/879 </a:t>
            </a:r>
            <a:r>
              <a:rPr lang="en-US" b="0" dirty="0" err="1">
                <a:effectLst/>
              </a:rPr>
              <a:t>CoBF</a:t>
            </a:r>
            <a:r>
              <a:rPr lang="en-US" b="0" dirty="0">
                <a:effectLst/>
              </a:rPr>
              <a:t> Signaling Details</a:t>
            </a:r>
            <a:endParaRPr lang="en-US" b="0" dirty="0"/>
          </a:p>
          <a:p>
            <a:r>
              <a:rPr lang="en-US" b="0" dirty="0"/>
              <a:t>[3] 25/745 CSI Open Issues in CBF</a:t>
            </a:r>
          </a:p>
          <a:p>
            <a:r>
              <a:rPr lang="en-US" b="0" dirty="0"/>
              <a:t>[4] 25/492 CBF sounding sequence MAC aspects</a:t>
            </a:r>
          </a:p>
          <a:p>
            <a:r>
              <a:rPr lang="en-US" b="0" dirty="0"/>
              <a:t>[5] 25/379 Considerations on UHR Sounding Operation</a:t>
            </a:r>
          </a:p>
          <a:p>
            <a:r>
              <a:rPr lang="en-US" b="0" dirty="0"/>
              <a:t>[6] 25/1034 OBSS CSI Report Check for CBF</a:t>
            </a:r>
          </a:p>
          <a:p>
            <a:r>
              <a:rPr lang="en-US" b="0" dirty="0"/>
              <a:t>[7] 25/865 Considerations on Co-BF Sounding Failure</a:t>
            </a:r>
          </a:p>
          <a:p>
            <a:r>
              <a:rPr lang="en-US" b="0" dirty="0"/>
              <a:t>[8] 25/866 Explicit Co-BF Sounding Type and Rounds Indications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Dana Ciochina (Sony)</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318690"/>
            <a:ext cx="10639392" cy="4198542"/>
          </a:xfrm>
        </p:spPr>
        <p:txBody>
          <a:bodyPr/>
          <a:lstStyle/>
          <a:p>
            <a:r>
              <a:rPr lang="en-US" dirty="0"/>
              <a:t>Significant progress has been made in the definition of the CBF procedure</a:t>
            </a:r>
          </a:p>
          <a:p>
            <a:pPr lvl="1"/>
            <a:r>
              <a:rPr lang="en-US" dirty="0"/>
              <a:t>Sounding sequences and transmission flow have been proposed and accepted [1]-[2]</a:t>
            </a:r>
          </a:p>
          <a:p>
            <a:r>
              <a:rPr lang="en-US" dirty="0"/>
              <a:t>Several points are still open:</a:t>
            </a:r>
          </a:p>
          <a:p>
            <a:pPr lvl="1"/>
            <a:r>
              <a:rPr lang="en-US" dirty="0"/>
              <a:t>Behavior in case of failed cross BSS sounding: </a:t>
            </a:r>
          </a:p>
          <a:p>
            <a:pPr lvl="2"/>
            <a:r>
              <a:rPr lang="en-US" dirty="0"/>
              <a:t>Several solutions to indicate the missing CSI report [3]-[6]</a:t>
            </a:r>
          </a:p>
          <a:p>
            <a:pPr lvl="1"/>
            <a:r>
              <a:rPr lang="en-US" dirty="0"/>
              <a:t>Missing indications in case of more than one sounding sequence in one TXOP [7]</a:t>
            </a:r>
          </a:p>
          <a:p>
            <a:r>
              <a:rPr lang="en-US" dirty="0"/>
              <a:t>We herein propose a solution to both problems by means of flexible sounding sequence indications</a:t>
            </a:r>
          </a:p>
          <a:p>
            <a:r>
              <a:rPr lang="en-US" dirty="0"/>
              <a:t>We further discuss the NAV protection in case multiple sounding sequences are to be performed in one TXOP</a:t>
            </a:r>
          </a:p>
          <a:p>
            <a:pPr marL="457200" lvl="1" indent="0">
              <a:buNone/>
            </a:pP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A18F9C6-07DB-49AB-3A34-9527892F0F9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0DC9-5F56-E2FB-22ED-5CA44E39486D}"/>
              </a:ext>
            </a:extLst>
          </p:cNvPr>
          <p:cNvSpPr>
            <a:spLocks noGrp="1"/>
          </p:cNvSpPr>
          <p:nvPr>
            <p:ph type="title"/>
          </p:nvPr>
        </p:nvSpPr>
        <p:spPr>
          <a:xfrm>
            <a:off x="957508" y="689247"/>
            <a:ext cx="10460567" cy="571843"/>
          </a:xfrm>
        </p:spPr>
        <p:txBody>
          <a:bodyPr/>
          <a:lstStyle/>
          <a:p>
            <a:r>
              <a:rPr lang="en-US" dirty="0"/>
              <a:t>Co-BF Sounding - Recap </a:t>
            </a:r>
          </a:p>
        </p:txBody>
      </p:sp>
      <p:sp>
        <p:nvSpPr>
          <p:cNvPr id="3" name="Content Placeholder 2">
            <a:extLst>
              <a:ext uri="{FF2B5EF4-FFF2-40B4-BE49-F238E27FC236}">
                <a16:creationId xmlns:a16="http://schemas.microsoft.com/office/drawing/2014/main" id="{E253D756-EECF-0769-2B4B-84EB0E4BB497}"/>
              </a:ext>
            </a:extLst>
          </p:cNvPr>
          <p:cNvSpPr>
            <a:spLocks noGrp="1"/>
          </p:cNvSpPr>
          <p:nvPr>
            <p:ph idx="1"/>
          </p:nvPr>
        </p:nvSpPr>
        <p:spPr>
          <a:xfrm>
            <a:off x="920751" y="1376409"/>
            <a:ext cx="10449982" cy="934194"/>
          </a:xfrm>
        </p:spPr>
        <p:txBody>
          <a:bodyPr/>
          <a:lstStyle/>
          <a:p>
            <a:r>
              <a:rPr lang="en-US" sz="1800" dirty="0"/>
              <a:t>Co-BF Sounding consists of:</a:t>
            </a:r>
          </a:p>
          <a:p>
            <a:pPr lvl="1"/>
            <a:r>
              <a:rPr lang="en-US" sz="1600" dirty="0"/>
              <a:t>Sounding initiated by AP1: cross BSS sounding and TB Sounding (in Figure)</a:t>
            </a:r>
          </a:p>
          <a:p>
            <a:pPr lvl="1"/>
            <a:r>
              <a:rPr lang="en-US" sz="1600" dirty="0"/>
              <a:t>Sounding initiated by AP2: cross BSS sounding and TB Sounding (as in Figure, role of AP1 and AP2 interchanged)</a:t>
            </a:r>
          </a:p>
        </p:txBody>
      </p:sp>
      <p:sp>
        <p:nvSpPr>
          <p:cNvPr id="4" name="Slide Number Placeholder 3">
            <a:extLst>
              <a:ext uri="{FF2B5EF4-FFF2-40B4-BE49-F238E27FC236}">
                <a16:creationId xmlns:a16="http://schemas.microsoft.com/office/drawing/2014/main" id="{A6A5CA12-4C25-0E62-1AC0-9B8F2493B45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F4FE0CC-01E6-3268-840B-7FC2DC859349}"/>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0A6F301C-C4FC-4504-5E47-96CCB7212548}"/>
              </a:ext>
            </a:extLst>
          </p:cNvPr>
          <p:cNvSpPr>
            <a:spLocks noGrp="1"/>
          </p:cNvSpPr>
          <p:nvPr>
            <p:ph type="dt" idx="15"/>
          </p:nvPr>
        </p:nvSpPr>
        <p:spPr/>
        <p:txBody>
          <a:bodyPr/>
          <a:lstStyle/>
          <a:p>
            <a:r>
              <a:rPr lang="en-US" dirty="0"/>
              <a:t>July 2025</a:t>
            </a:r>
            <a:endParaRPr lang="en-GB" dirty="0"/>
          </a:p>
        </p:txBody>
      </p:sp>
      <p:pic>
        <p:nvPicPr>
          <p:cNvPr id="10" name="Picture 9">
            <a:extLst>
              <a:ext uri="{FF2B5EF4-FFF2-40B4-BE49-F238E27FC236}">
                <a16:creationId xmlns:a16="http://schemas.microsoft.com/office/drawing/2014/main" id="{B66AC6B0-3558-F7A4-929D-73F0A1780524}"/>
              </a:ext>
            </a:extLst>
          </p:cNvPr>
          <p:cNvPicPr>
            <a:picLocks noChangeAspect="1"/>
          </p:cNvPicPr>
          <p:nvPr/>
        </p:nvPicPr>
        <p:blipFill>
          <a:blip r:embed="rId2"/>
          <a:stretch>
            <a:fillRect/>
          </a:stretch>
        </p:blipFill>
        <p:spPr>
          <a:xfrm>
            <a:off x="2199315" y="2499822"/>
            <a:ext cx="5791205" cy="2108730"/>
          </a:xfrm>
          <a:prstGeom prst="rect">
            <a:avLst/>
          </a:prstGeom>
        </p:spPr>
      </p:pic>
      <p:sp>
        <p:nvSpPr>
          <p:cNvPr id="16" name="Content Placeholder 2">
            <a:extLst>
              <a:ext uri="{FF2B5EF4-FFF2-40B4-BE49-F238E27FC236}">
                <a16:creationId xmlns:a16="http://schemas.microsoft.com/office/drawing/2014/main" id="{657660C8-5DDC-D053-01C6-F83675C2A6BB}"/>
              </a:ext>
            </a:extLst>
          </p:cNvPr>
          <p:cNvSpPr txBox="1">
            <a:spLocks/>
          </p:cNvSpPr>
          <p:nvPr/>
        </p:nvSpPr>
        <p:spPr bwMode="auto">
          <a:xfrm>
            <a:off x="871009" y="4437112"/>
            <a:ext cx="10449982" cy="10013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Notes:</a:t>
            </a:r>
          </a:p>
          <a:p>
            <a:pPr lvl="1"/>
            <a:r>
              <a:rPr lang="en-US" sz="1600" kern="0" dirty="0"/>
              <a:t>Duration in the Sounding Invite (SI) protects the cross BSS sounding</a:t>
            </a:r>
          </a:p>
          <a:p>
            <a:pPr lvl="1"/>
            <a:r>
              <a:rPr lang="en-US" sz="1600" kern="0" dirty="0"/>
              <a:t>Cross-BSS Sounding: transmitter of NDPA and sounding invite frame is the same. </a:t>
            </a:r>
          </a:p>
          <a:p>
            <a:endParaRPr lang="en-US" sz="2000" kern="0"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8D65CE6-8E2A-7323-B043-051C3B1F12AC}"/>
                  </a:ext>
                </a:extLst>
              </p:cNvPr>
              <p:cNvSpPr txBox="1"/>
              <p:nvPr/>
            </p:nvSpPr>
            <p:spPr>
              <a:xfrm>
                <a:off x="8212449" y="3177609"/>
                <a:ext cx="2898469" cy="753155"/>
              </a:xfrm>
              <a:prstGeom prst="rect">
                <a:avLst/>
              </a:prstGeom>
              <a:noFill/>
            </p:spPr>
            <p:txBody>
              <a:bodyPr wrap="square" rtlCol="0">
                <a:spAutoFit/>
              </a:bodyPr>
              <a:lstStyle/>
              <a:p>
                <a14:m>
                  <m:oMath xmlns:m="http://schemas.openxmlformats.org/officeDocument/2006/math">
                    <m:r>
                      <a:rPr lang="en-US" sz="1400" b="1" i="1" dirty="0" smtClean="0">
                        <a:solidFill>
                          <a:schemeClr val="tx1"/>
                        </a:solidFill>
                        <a:latin typeface="Cambria Math" panose="02040503050406030204" pitchFamily="18" charset="0"/>
                      </a:rPr>
                      <m:t>𝑺𝑻</m:t>
                    </m:r>
                    <m:sSup>
                      <m:sSupPr>
                        <m:ctrlPr>
                          <a:rPr lang="en-US" sz="1400" b="1" i="1" dirty="0" smtClean="0">
                            <a:solidFill>
                              <a:schemeClr val="tx1"/>
                            </a:solidFill>
                            <a:latin typeface="Cambria Math" panose="02040503050406030204" pitchFamily="18" charset="0"/>
                          </a:rPr>
                        </m:ctrlPr>
                      </m:sSupPr>
                      <m:e>
                        <m:r>
                          <a:rPr lang="en-US" sz="1400" b="1" i="1" dirty="0" smtClean="0">
                            <a:solidFill>
                              <a:schemeClr val="tx1"/>
                            </a:solidFill>
                            <a:latin typeface="Cambria Math" panose="02040503050406030204" pitchFamily="18" charset="0"/>
                          </a:rPr>
                          <m:t>𝑨</m:t>
                        </m:r>
                      </m:e>
                      <m:sup>
                        <m:d>
                          <m:dPr>
                            <m:ctrlPr>
                              <a:rPr lang="en-US" sz="1400" b="1" i="1" dirty="0" smtClean="0">
                                <a:solidFill>
                                  <a:schemeClr val="tx1"/>
                                </a:solidFill>
                                <a:latin typeface="Cambria Math" panose="02040503050406030204" pitchFamily="18" charset="0"/>
                              </a:rPr>
                            </m:ctrlPr>
                          </m:dPr>
                          <m:e>
                            <m:r>
                              <a:rPr lang="en-US" sz="1400" b="1" i="1" dirty="0" err="1" smtClean="0">
                                <a:solidFill>
                                  <a:schemeClr val="tx1"/>
                                </a:solidFill>
                                <a:latin typeface="Cambria Math" panose="02040503050406030204" pitchFamily="18" charset="0"/>
                              </a:rPr>
                              <m:t>𝒊</m:t>
                            </m:r>
                          </m:e>
                        </m:d>
                      </m:sup>
                    </m:sSup>
                    <m:r>
                      <a:rPr lang="en-US" sz="1400" b="1" i="1" dirty="0" smtClean="0">
                        <a:solidFill>
                          <a:schemeClr val="tx1"/>
                        </a:solidFill>
                        <a:latin typeface="Cambria Math" panose="02040503050406030204" pitchFamily="18" charset="0"/>
                      </a:rPr>
                      <m:t> </m:t>
                    </m:r>
                  </m:oMath>
                </a14:m>
                <a:r>
                  <a:rPr lang="en-US" sz="1400" b="1" dirty="0">
                    <a:solidFill>
                      <a:schemeClr val="tx1"/>
                    </a:solidFill>
                  </a:rPr>
                  <a:t>associated with Api</a:t>
                </a:r>
              </a:p>
              <a:p>
                <a:r>
                  <a:rPr lang="en-US" sz="1400" b="1" dirty="0">
                    <a:solidFill>
                      <a:schemeClr val="tx1"/>
                    </a:solidFill>
                  </a:rPr>
                  <a:t>SI –Sounding Invite</a:t>
                </a:r>
              </a:p>
              <a:p>
                <a:r>
                  <a:rPr lang="en-US" sz="1400" b="1" dirty="0">
                    <a:solidFill>
                      <a:schemeClr val="tx1"/>
                    </a:solidFill>
                  </a:rPr>
                  <a:t>SR – Sounding Response</a:t>
                </a:r>
              </a:p>
            </p:txBody>
          </p:sp>
        </mc:Choice>
        <mc:Fallback xmlns="">
          <p:sp>
            <p:nvSpPr>
              <p:cNvPr id="18" name="TextBox 17">
                <a:extLst>
                  <a:ext uri="{FF2B5EF4-FFF2-40B4-BE49-F238E27FC236}">
                    <a16:creationId xmlns:a16="http://schemas.microsoft.com/office/drawing/2014/main" id="{A8D65CE6-8E2A-7323-B043-051C3B1F12AC}"/>
                  </a:ext>
                </a:extLst>
              </p:cNvPr>
              <p:cNvSpPr txBox="1">
                <a:spLocks noRot="1" noChangeAspect="1" noMove="1" noResize="1" noEditPoints="1" noAdjustHandles="1" noChangeArrowheads="1" noChangeShapeType="1" noTextEdit="1"/>
              </p:cNvSpPr>
              <p:nvPr/>
            </p:nvSpPr>
            <p:spPr>
              <a:xfrm>
                <a:off x="8212449" y="3177609"/>
                <a:ext cx="2898469" cy="753155"/>
              </a:xfrm>
              <a:prstGeom prst="rect">
                <a:avLst/>
              </a:prstGeom>
              <a:blipFill>
                <a:blip r:embed="rId3"/>
                <a:stretch>
                  <a:fillRect l="-630" b="-8065"/>
                </a:stretch>
              </a:blipFill>
            </p:spPr>
            <p:txBody>
              <a:bodyPr/>
              <a:lstStyle/>
              <a:p>
                <a:r>
                  <a:rPr lang="en-US">
                    <a:noFill/>
                  </a:rPr>
                  <a:t> </a:t>
                </a:r>
              </a:p>
            </p:txBody>
          </p:sp>
        </mc:Fallback>
      </mc:AlternateContent>
    </p:spTree>
    <p:extLst>
      <p:ext uri="{BB962C8B-B14F-4D97-AF65-F5344CB8AC3E}">
        <p14:creationId xmlns:p14="http://schemas.microsoft.com/office/powerpoint/2010/main" val="4812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0DC9-5F56-E2FB-22ED-5CA44E39486D}"/>
              </a:ext>
            </a:extLst>
          </p:cNvPr>
          <p:cNvSpPr>
            <a:spLocks noGrp="1"/>
          </p:cNvSpPr>
          <p:nvPr>
            <p:ph type="title"/>
          </p:nvPr>
        </p:nvSpPr>
        <p:spPr>
          <a:xfrm>
            <a:off x="957508" y="689247"/>
            <a:ext cx="10460567" cy="571843"/>
          </a:xfrm>
        </p:spPr>
        <p:txBody>
          <a:bodyPr/>
          <a:lstStyle/>
          <a:p>
            <a:r>
              <a:rPr lang="en-US" dirty="0"/>
              <a:t>Failed CSI Feedback and CSI Recovery (1/2)</a:t>
            </a:r>
          </a:p>
        </p:txBody>
      </p:sp>
      <p:sp>
        <p:nvSpPr>
          <p:cNvPr id="4" name="Slide Number Placeholder 3">
            <a:extLst>
              <a:ext uri="{FF2B5EF4-FFF2-40B4-BE49-F238E27FC236}">
                <a16:creationId xmlns:a16="http://schemas.microsoft.com/office/drawing/2014/main" id="{A6A5CA12-4C25-0E62-1AC0-9B8F2493B45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F4FE0CC-01E6-3268-840B-7FC2DC859349}"/>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0A6F301C-C4FC-4504-5E47-96CCB7212548}"/>
              </a:ext>
            </a:extLst>
          </p:cNvPr>
          <p:cNvSpPr>
            <a:spLocks noGrp="1"/>
          </p:cNvSpPr>
          <p:nvPr>
            <p:ph type="dt" idx="15"/>
          </p:nvPr>
        </p:nvSpPr>
        <p:spPr>
          <a:xfrm>
            <a:off x="957508" y="279422"/>
            <a:ext cx="2499764" cy="273050"/>
          </a:xfrm>
        </p:spPr>
        <p:txBody>
          <a:bodyPr/>
          <a:lstStyle/>
          <a:p>
            <a:r>
              <a:rPr lang="en-US" dirty="0"/>
              <a:t>July 2025</a:t>
            </a:r>
            <a:endParaRPr lang="en-GB" dirty="0"/>
          </a:p>
        </p:txBody>
      </p:sp>
      <p:sp>
        <p:nvSpPr>
          <p:cNvPr id="23" name="Content Placeholder 2">
            <a:extLst>
              <a:ext uri="{FF2B5EF4-FFF2-40B4-BE49-F238E27FC236}">
                <a16:creationId xmlns:a16="http://schemas.microsoft.com/office/drawing/2014/main" id="{8C15197C-56DE-BE2F-BA01-F0A10E1E7697}"/>
              </a:ext>
            </a:extLst>
          </p:cNvPr>
          <p:cNvSpPr txBox="1">
            <a:spLocks/>
          </p:cNvSpPr>
          <p:nvPr/>
        </p:nvSpPr>
        <p:spPr bwMode="auto">
          <a:xfrm>
            <a:off x="602670" y="1296746"/>
            <a:ext cx="10815405" cy="15121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Description and Status</a:t>
            </a:r>
          </a:p>
          <a:p>
            <a:pPr lvl="1"/>
            <a:r>
              <a:rPr lang="en-US" sz="1600" kern="0" dirty="0"/>
              <a:t>A responding AP (AP2) involved in the cross BSS sounding initiated by a different AP (AP1) depends on overhearing the CSI report, based on the BFRP sent by the initiating AP </a:t>
            </a:r>
          </a:p>
          <a:p>
            <a:pPr lvl="1"/>
            <a:r>
              <a:rPr lang="en-US" sz="1600" kern="0" dirty="0"/>
              <a:t>Mechanisms to indicate a failed feedback were proposed to be included (e.g., as separate frame, in NDPA, Sounding Invite, COBF response)</a:t>
            </a:r>
          </a:p>
          <a:p>
            <a:r>
              <a:rPr lang="en-US" sz="1800" kern="0" dirty="0"/>
              <a:t>Open Point 1: </a:t>
            </a:r>
          </a:p>
          <a:p>
            <a:pPr lvl="1"/>
            <a:r>
              <a:rPr lang="en-US" sz="1600" kern="0" dirty="0"/>
              <a:t>A responding AP which has missed the CSI feedback in the cross BSS sounding of the initiating AP </a:t>
            </a:r>
            <a:r>
              <a:rPr lang="en-US" sz="1600" b="1" kern="0" dirty="0"/>
              <a:t>cannot proactively request a repetition of the respective sounding sequence (recovery sounding) – </a:t>
            </a:r>
            <a:r>
              <a:rPr lang="en-US" sz="1600" kern="0" dirty="0"/>
              <a:t>no such sequence defined in D1.0</a:t>
            </a:r>
          </a:p>
          <a:p>
            <a:pPr lvl="2"/>
            <a:endParaRPr lang="en-US" sz="2000" kern="0" dirty="0"/>
          </a:p>
          <a:p>
            <a:pPr marL="457200" lvl="1" indent="0">
              <a:buNone/>
            </a:pPr>
            <a:endParaRPr lang="en-US" sz="1600" kern="0" dirty="0"/>
          </a:p>
        </p:txBody>
      </p:sp>
      <p:sp>
        <p:nvSpPr>
          <p:cNvPr id="24" name="TextBox 23">
            <a:extLst>
              <a:ext uri="{FF2B5EF4-FFF2-40B4-BE49-F238E27FC236}">
                <a16:creationId xmlns:a16="http://schemas.microsoft.com/office/drawing/2014/main" id="{18B2C6E3-470E-02E1-377A-2FCCE0DCB19C}"/>
              </a:ext>
            </a:extLst>
          </p:cNvPr>
          <p:cNvSpPr txBox="1"/>
          <p:nvPr/>
        </p:nvSpPr>
        <p:spPr>
          <a:xfrm>
            <a:off x="6529137" y="5955963"/>
            <a:ext cx="5058405" cy="338554"/>
          </a:xfrm>
          <a:prstGeom prst="rect">
            <a:avLst/>
          </a:prstGeom>
          <a:noFill/>
        </p:spPr>
        <p:txBody>
          <a:bodyPr wrap="square" rtlCol="0">
            <a:spAutoFit/>
          </a:bodyPr>
          <a:lstStyle/>
          <a:p>
            <a:r>
              <a:rPr lang="en-US" sz="1600" b="1" dirty="0">
                <a:solidFill>
                  <a:schemeClr val="accent1"/>
                </a:solidFill>
              </a:rPr>
              <a:t>Example: Recovery Sounding as standalone Sequence</a:t>
            </a:r>
          </a:p>
        </p:txBody>
      </p:sp>
      <p:sp>
        <p:nvSpPr>
          <p:cNvPr id="25" name="TextBox 24">
            <a:extLst>
              <a:ext uri="{FF2B5EF4-FFF2-40B4-BE49-F238E27FC236}">
                <a16:creationId xmlns:a16="http://schemas.microsoft.com/office/drawing/2014/main" id="{2295B05A-8664-E9A3-8FE3-FC2EB5CCB079}"/>
              </a:ext>
            </a:extLst>
          </p:cNvPr>
          <p:cNvSpPr txBox="1"/>
          <p:nvPr/>
        </p:nvSpPr>
        <p:spPr>
          <a:xfrm>
            <a:off x="2351584" y="5995532"/>
            <a:ext cx="2920037" cy="338554"/>
          </a:xfrm>
          <a:prstGeom prst="rect">
            <a:avLst/>
          </a:prstGeom>
          <a:noFill/>
        </p:spPr>
        <p:txBody>
          <a:bodyPr wrap="square" rtlCol="0">
            <a:spAutoFit/>
          </a:bodyPr>
          <a:lstStyle/>
          <a:p>
            <a:r>
              <a:rPr lang="en-US" sz="1600" b="1" dirty="0">
                <a:solidFill>
                  <a:schemeClr val="accent1"/>
                </a:solidFill>
              </a:rPr>
              <a:t>Failed CSI Feedback Issue</a:t>
            </a:r>
          </a:p>
        </p:txBody>
      </p:sp>
      <p:grpSp>
        <p:nvGrpSpPr>
          <p:cNvPr id="20" name="Group 19">
            <a:extLst>
              <a:ext uri="{FF2B5EF4-FFF2-40B4-BE49-F238E27FC236}">
                <a16:creationId xmlns:a16="http://schemas.microsoft.com/office/drawing/2014/main" id="{C7020CAE-C043-3B20-5416-E37311FEB778}"/>
              </a:ext>
            </a:extLst>
          </p:cNvPr>
          <p:cNvGrpSpPr/>
          <p:nvPr/>
        </p:nvGrpSpPr>
        <p:grpSpPr>
          <a:xfrm>
            <a:off x="6444547" y="3824157"/>
            <a:ext cx="5142995" cy="2084628"/>
            <a:chOff x="6444547" y="3929381"/>
            <a:chExt cx="5058405" cy="1845686"/>
          </a:xfrm>
        </p:grpSpPr>
        <p:sp>
          <p:nvSpPr>
            <p:cNvPr id="11" name="Rectangle: Rounded Corners 10">
              <a:extLst>
                <a:ext uri="{FF2B5EF4-FFF2-40B4-BE49-F238E27FC236}">
                  <a16:creationId xmlns:a16="http://schemas.microsoft.com/office/drawing/2014/main" id="{BBDB9F2E-FE21-C414-E9D5-86CBC786648B}"/>
                </a:ext>
              </a:extLst>
            </p:cNvPr>
            <p:cNvSpPr/>
            <p:nvPr/>
          </p:nvSpPr>
          <p:spPr bwMode="auto">
            <a:xfrm>
              <a:off x="6444547" y="3929381"/>
              <a:ext cx="5058405" cy="1845686"/>
            </a:xfrm>
            <a:prstGeom prst="roundRect">
              <a:avLst/>
            </a:prstGeom>
            <a:no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pic>
          <p:nvPicPr>
            <p:cNvPr id="26" name="Picture 25">
              <a:extLst>
                <a:ext uri="{FF2B5EF4-FFF2-40B4-BE49-F238E27FC236}">
                  <a16:creationId xmlns:a16="http://schemas.microsoft.com/office/drawing/2014/main" id="{0DFE660F-CEF8-A073-4618-2AD16F982B80}"/>
                </a:ext>
              </a:extLst>
            </p:cNvPr>
            <p:cNvPicPr>
              <a:picLocks noChangeAspect="1"/>
            </p:cNvPicPr>
            <p:nvPr/>
          </p:nvPicPr>
          <p:blipFill>
            <a:blip r:embed="rId2"/>
            <a:stretch>
              <a:fillRect/>
            </a:stretch>
          </p:blipFill>
          <p:spPr>
            <a:xfrm>
              <a:off x="6483278" y="4016888"/>
              <a:ext cx="4593862" cy="1599648"/>
            </a:xfrm>
            <a:prstGeom prst="rect">
              <a:avLst/>
            </a:prstGeom>
          </p:spPr>
        </p:pic>
      </p:grpSp>
      <p:pic>
        <p:nvPicPr>
          <p:cNvPr id="18" name="Picture 17">
            <a:extLst>
              <a:ext uri="{FF2B5EF4-FFF2-40B4-BE49-F238E27FC236}">
                <a16:creationId xmlns:a16="http://schemas.microsoft.com/office/drawing/2014/main" id="{91BC6399-D2B1-D8A5-775B-16F2968CD53E}"/>
              </a:ext>
            </a:extLst>
          </p:cNvPr>
          <p:cNvPicPr>
            <a:picLocks noChangeAspect="1"/>
          </p:cNvPicPr>
          <p:nvPr/>
        </p:nvPicPr>
        <p:blipFill>
          <a:blip r:embed="rId3"/>
          <a:stretch>
            <a:fillRect/>
          </a:stretch>
        </p:blipFill>
        <p:spPr>
          <a:xfrm>
            <a:off x="714256" y="3824157"/>
            <a:ext cx="5381744" cy="2084628"/>
          </a:xfrm>
          <a:prstGeom prst="rect">
            <a:avLst/>
          </a:prstGeom>
        </p:spPr>
      </p:pic>
    </p:spTree>
    <p:extLst>
      <p:ext uri="{BB962C8B-B14F-4D97-AF65-F5344CB8AC3E}">
        <p14:creationId xmlns:p14="http://schemas.microsoft.com/office/powerpoint/2010/main" val="37645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614F1-B6CA-4B60-812A-F4C49656ED8F}"/>
              </a:ext>
            </a:extLst>
          </p:cNvPr>
          <p:cNvSpPr>
            <a:spLocks noGrp="1"/>
          </p:cNvSpPr>
          <p:nvPr>
            <p:ph type="title"/>
          </p:nvPr>
        </p:nvSpPr>
        <p:spPr/>
        <p:txBody>
          <a:bodyPr/>
          <a:lstStyle/>
          <a:p>
            <a:r>
              <a:rPr lang="en-US" dirty="0"/>
              <a:t>Failed CSI Feedback and CSI Recovery (2/2)</a:t>
            </a:r>
          </a:p>
        </p:txBody>
      </p:sp>
      <p:sp>
        <p:nvSpPr>
          <p:cNvPr id="4" name="Slide Number Placeholder 3">
            <a:extLst>
              <a:ext uri="{FF2B5EF4-FFF2-40B4-BE49-F238E27FC236}">
                <a16:creationId xmlns:a16="http://schemas.microsoft.com/office/drawing/2014/main" id="{DBD21F34-6DA3-0E9F-3790-8726DA1DB8F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B9CD7DC-0186-4D81-1179-5215FA0DC6D1}"/>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BEB97BE7-DF00-70B5-F8BB-AA85E3CA2608}"/>
              </a:ext>
            </a:extLst>
          </p:cNvPr>
          <p:cNvSpPr>
            <a:spLocks noGrp="1"/>
          </p:cNvSpPr>
          <p:nvPr>
            <p:ph type="dt" idx="15"/>
          </p:nvPr>
        </p:nvSpPr>
        <p:spPr/>
        <p:txBody>
          <a:bodyPr/>
          <a:lstStyle/>
          <a:p>
            <a:r>
              <a:rPr lang="en-US" dirty="0"/>
              <a:t>July 2025</a:t>
            </a:r>
            <a:endParaRPr lang="en-GB" dirty="0"/>
          </a:p>
        </p:txBody>
      </p:sp>
      <p:pic>
        <p:nvPicPr>
          <p:cNvPr id="8" name="Picture 7">
            <a:extLst>
              <a:ext uri="{FF2B5EF4-FFF2-40B4-BE49-F238E27FC236}">
                <a16:creationId xmlns:a16="http://schemas.microsoft.com/office/drawing/2014/main" id="{5EA97EE8-6093-9417-B13A-94C5085D7B45}"/>
              </a:ext>
            </a:extLst>
          </p:cNvPr>
          <p:cNvPicPr>
            <a:picLocks noChangeAspect="1"/>
          </p:cNvPicPr>
          <p:nvPr/>
        </p:nvPicPr>
        <p:blipFill>
          <a:blip r:embed="rId2"/>
          <a:stretch>
            <a:fillRect/>
          </a:stretch>
        </p:blipFill>
        <p:spPr>
          <a:xfrm>
            <a:off x="2041551" y="3120639"/>
            <a:ext cx="8108898" cy="2624366"/>
          </a:xfrm>
          <a:prstGeom prst="rect">
            <a:avLst/>
          </a:prstGeom>
        </p:spPr>
      </p:pic>
      <p:sp>
        <p:nvSpPr>
          <p:cNvPr id="9" name="Content Placeholder 2">
            <a:extLst>
              <a:ext uri="{FF2B5EF4-FFF2-40B4-BE49-F238E27FC236}">
                <a16:creationId xmlns:a16="http://schemas.microsoft.com/office/drawing/2014/main" id="{94CB217A-8279-E68D-D54F-A60D98061539}"/>
              </a:ext>
            </a:extLst>
          </p:cNvPr>
          <p:cNvSpPr txBox="1">
            <a:spLocks/>
          </p:cNvSpPr>
          <p:nvPr/>
        </p:nvSpPr>
        <p:spPr bwMode="auto">
          <a:xfrm>
            <a:off x="767408" y="1509858"/>
            <a:ext cx="10449982" cy="15221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A recovery sounding sequence:</a:t>
            </a:r>
          </a:p>
          <a:p>
            <a:pPr lvl="1"/>
            <a:r>
              <a:rPr lang="en-US" sz="1600" kern="0" dirty="0"/>
              <a:t>May be performed as standalone or together with other sequences of the sounding that are still needed, depending on the sequences that have already be performed </a:t>
            </a:r>
          </a:p>
          <a:p>
            <a:pPr lvl="1"/>
            <a:r>
              <a:rPr lang="en-US" sz="1600" kern="0" dirty="0"/>
              <a:t>Additional Information should already be known at the initiator AP (AP2) compared to the regular sequences: e.g., Duration, parameters (same STA setup, BW, </a:t>
            </a:r>
            <a:r>
              <a:rPr lang="en-US" sz="1600" kern="0" dirty="0" err="1"/>
              <a:t>Nss</a:t>
            </a:r>
            <a:r>
              <a:rPr lang="en-US" sz="1600" kern="0" dirty="0"/>
              <a:t>). MCS may be lowered.</a:t>
            </a:r>
          </a:p>
          <a:p>
            <a:pPr lvl="1"/>
            <a:endParaRPr lang="en-US" sz="1600" kern="0" dirty="0"/>
          </a:p>
          <a:p>
            <a:pPr lvl="1"/>
            <a:endParaRPr lang="en-US" sz="1600" kern="0" dirty="0"/>
          </a:p>
        </p:txBody>
      </p:sp>
      <p:sp>
        <p:nvSpPr>
          <p:cNvPr id="10" name="TextBox 9">
            <a:extLst>
              <a:ext uri="{FF2B5EF4-FFF2-40B4-BE49-F238E27FC236}">
                <a16:creationId xmlns:a16="http://schemas.microsoft.com/office/drawing/2014/main" id="{95C567AF-6178-AE2F-2001-17AEFCC98639}"/>
              </a:ext>
            </a:extLst>
          </p:cNvPr>
          <p:cNvSpPr txBox="1"/>
          <p:nvPr/>
        </p:nvSpPr>
        <p:spPr>
          <a:xfrm>
            <a:off x="4079776" y="5624503"/>
            <a:ext cx="5814234" cy="338554"/>
          </a:xfrm>
          <a:prstGeom prst="rect">
            <a:avLst/>
          </a:prstGeom>
          <a:noFill/>
        </p:spPr>
        <p:txBody>
          <a:bodyPr wrap="square" rtlCol="0">
            <a:spAutoFit/>
          </a:bodyPr>
          <a:lstStyle/>
          <a:p>
            <a:r>
              <a:rPr lang="en-US" sz="1600" b="1" dirty="0">
                <a:solidFill>
                  <a:schemeClr val="accent1"/>
                </a:solidFill>
              </a:rPr>
              <a:t>Example: Recovery within the Sounding initiated by AP2</a:t>
            </a:r>
          </a:p>
        </p:txBody>
      </p:sp>
      <p:sp>
        <p:nvSpPr>
          <p:cNvPr id="11" name="Content Placeholder 2">
            <a:extLst>
              <a:ext uri="{FF2B5EF4-FFF2-40B4-BE49-F238E27FC236}">
                <a16:creationId xmlns:a16="http://schemas.microsoft.com/office/drawing/2014/main" id="{39571089-4B3E-6A80-C561-8344F56870CC}"/>
              </a:ext>
            </a:extLst>
          </p:cNvPr>
          <p:cNvSpPr txBox="1">
            <a:spLocks/>
          </p:cNvSpPr>
          <p:nvPr/>
        </p:nvSpPr>
        <p:spPr bwMode="auto">
          <a:xfrm>
            <a:off x="2037496" y="5987444"/>
            <a:ext cx="10449982" cy="4635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sz="1800" kern="0" dirty="0"/>
              <a:t>This is a particular case of performing multiple cross BSS sounding sequences in one TXOP</a:t>
            </a:r>
            <a:endParaRPr lang="en-US" sz="1600" kern="0" dirty="0"/>
          </a:p>
        </p:txBody>
      </p:sp>
    </p:spTree>
    <p:extLst>
      <p:ext uri="{BB962C8B-B14F-4D97-AF65-F5344CB8AC3E}">
        <p14:creationId xmlns:p14="http://schemas.microsoft.com/office/powerpoint/2010/main" val="176871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Multiple Sounding Sequences in one TXOP</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398858" y="1412776"/>
            <a:ext cx="11521281" cy="2154436"/>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Description and Status</a:t>
            </a:r>
          </a:p>
          <a:p>
            <a:pPr marL="1085850" lvl="1" indent="-342900">
              <a:buFont typeface="Arial" panose="020B0604020202020204" pitchFamily="34" charset="0"/>
              <a:buChar char="•"/>
            </a:pPr>
            <a:r>
              <a:rPr lang="en-US" sz="1600" dirty="0">
                <a:solidFill>
                  <a:schemeClr val="tx1"/>
                </a:solidFill>
              </a:rPr>
              <a:t>Several contributions and comments, proposed all or multiple sequences to be performed within TXOP.</a:t>
            </a:r>
          </a:p>
          <a:p>
            <a:pPr marL="1085850" lvl="1" indent="-342900">
              <a:buFont typeface="Arial" panose="020B0604020202020204" pitchFamily="34" charset="0"/>
              <a:buChar char="•"/>
            </a:pPr>
            <a:r>
              <a:rPr lang="en-US" sz="1600" dirty="0">
                <a:solidFill>
                  <a:schemeClr val="tx1"/>
                </a:solidFill>
              </a:rPr>
              <a:t>Performing multiple sequences in a TXOP has multiple advantages: less contention rounds, overhead reduction, similar CSI freshness </a:t>
            </a:r>
          </a:p>
          <a:p>
            <a:pPr marL="1085850" lvl="1" indent="-342900">
              <a:buFont typeface="Arial" panose="020B0604020202020204" pitchFamily="34" charset="0"/>
              <a:buChar char="•"/>
            </a:pPr>
            <a:r>
              <a:rPr lang="en-US" sz="1600" dirty="0">
                <a:solidFill>
                  <a:schemeClr val="tx1"/>
                </a:solidFill>
              </a:rPr>
              <a:t>Design should be flexible: not all sequences can be performed together </a:t>
            </a:r>
            <a:endParaRPr lang="en-US" sz="1800" b="1" dirty="0">
              <a:solidFill>
                <a:schemeClr val="tx1"/>
              </a:solidFill>
            </a:endParaRPr>
          </a:p>
          <a:p>
            <a:pPr marL="342900" indent="-342900">
              <a:buFont typeface="Arial" panose="020B0604020202020204" pitchFamily="34" charset="0"/>
              <a:buChar char="•"/>
            </a:pPr>
            <a:endParaRPr lang="en-US" sz="1800" b="1" dirty="0">
              <a:solidFill>
                <a:schemeClr val="tx1"/>
              </a:solidFill>
            </a:endParaRPr>
          </a:p>
          <a:p>
            <a:pPr marL="342900" indent="-342900">
              <a:buFont typeface="Arial" panose="020B0604020202020204" pitchFamily="34" charset="0"/>
              <a:buChar char="•"/>
            </a:pPr>
            <a:r>
              <a:rPr lang="en-US" sz="1800" b="1" dirty="0">
                <a:solidFill>
                  <a:schemeClr val="tx1"/>
                </a:solidFill>
              </a:rPr>
              <a:t>Open Point 2:</a:t>
            </a:r>
          </a:p>
          <a:p>
            <a:pPr marL="1085850" lvl="1" indent="-342900">
              <a:buFont typeface="Arial" panose="020B0604020202020204" pitchFamily="34" charset="0"/>
              <a:buChar char="•"/>
            </a:pPr>
            <a:r>
              <a:rPr lang="en-US" sz="1600" dirty="0">
                <a:solidFill>
                  <a:schemeClr val="tx1"/>
                </a:solidFill>
              </a:rPr>
              <a:t>AP2 does not know if, when or which sequences it can perform sounding in the session initiated by AP1</a:t>
            </a:r>
          </a:p>
        </p:txBody>
      </p:sp>
      <p:pic>
        <p:nvPicPr>
          <p:cNvPr id="12" name="Picture 11">
            <a:extLst>
              <a:ext uri="{FF2B5EF4-FFF2-40B4-BE49-F238E27FC236}">
                <a16:creationId xmlns:a16="http://schemas.microsoft.com/office/drawing/2014/main" id="{10AC6127-B62C-B987-0DCD-52FF852C36E6}"/>
              </a:ext>
            </a:extLst>
          </p:cNvPr>
          <p:cNvPicPr>
            <a:picLocks noChangeAspect="1"/>
          </p:cNvPicPr>
          <p:nvPr/>
        </p:nvPicPr>
        <p:blipFill>
          <a:blip r:embed="rId2"/>
          <a:stretch>
            <a:fillRect/>
          </a:stretch>
        </p:blipFill>
        <p:spPr>
          <a:xfrm>
            <a:off x="369238" y="3789040"/>
            <a:ext cx="11360247" cy="1763544"/>
          </a:xfrm>
          <a:prstGeom prst="rect">
            <a:avLst/>
          </a:prstGeom>
        </p:spPr>
      </p:pic>
      <p:sp>
        <p:nvSpPr>
          <p:cNvPr id="8" name="TextBox 7">
            <a:extLst>
              <a:ext uri="{FF2B5EF4-FFF2-40B4-BE49-F238E27FC236}">
                <a16:creationId xmlns:a16="http://schemas.microsoft.com/office/drawing/2014/main" id="{2341E640-4D9C-F40E-B2E3-D0C26ED1B84D}"/>
              </a:ext>
            </a:extLst>
          </p:cNvPr>
          <p:cNvSpPr txBox="1"/>
          <p:nvPr/>
        </p:nvSpPr>
        <p:spPr>
          <a:xfrm>
            <a:off x="1271464" y="5866032"/>
            <a:ext cx="11521281" cy="369332"/>
          </a:xfrm>
          <a:prstGeom prst="rect">
            <a:avLst/>
          </a:prstGeom>
          <a:noFill/>
        </p:spPr>
        <p:txBody>
          <a:bodyPr wrap="square" rtlCol="0">
            <a:spAutoFit/>
          </a:bodyPr>
          <a:lstStyle/>
          <a:p>
            <a:pPr marL="342900" indent="-342900">
              <a:buFont typeface="Arial" panose="020B0604020202020204" pitchFamily="34" charset="0"/>
              <a:buChar char="•"/>
            </a:pPr>
            <a:r>
              <a:rPr lang="en-US" sz="1800" b="1" dirty="0">
                <a:solidFill>
                  <a:schemeClr val="tx1"/>
                </a:solidFill>
              </a:rPr>
              <a:t>We will refer to this part as initiator sounding and this part as responder sounding</a:t>
            </a:r>
            <a:endParaRPr lang="en-US" sz="1800" dirty="0">
              <a:solidFill>
                <a:schemeClr val="tx1"/>
              </a:solidFill>
            </a:endParaRPr>
          </a:p>
        </p:txBody>
      </p:sp>
      <p:sp>
        <p:nvSpPr>
          <p:cNvPr id="11" name="Right Brace 10">
            <a:extLst>
              <a:ext uri="{FF2B5EF4-FFF2-40B4-BE49-F238E27FC236}">
                <a16:creationId xmlns:a16="http://schemas.microsoft.com/office/drawing/2014/main" id="{BD0AF34C-4791-873E-2318-02AA6E1EF370}"/>
              </a:ext>
            </a:extLst>
          </p:cNvPr>
          <p:cNvSpPr/>
          <p:nvPr/>
        </p:nvSpPr>
        <p:spPr bwMode="auto">
          <a:xfrm rot="5400000">
            <a:off x="3934957" y="3428197"/>
            <a:ext cx="145622" cy="432048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ight Brace 12">
            <a:extLst>
              <a:ext uri="{FF2B5EF4-FFF2-40B4-BE49-F238E27FC236}">
                <a16:creationId xmlns:a16="http://schemas.microsoft.com/office/drawing/2014/main" id="{823C7E8C-F691-905A-AAA6-B039375206FD}"/>
              </a:ext>
            </a:extLst>
          </p:cNvPr>
          <p:cNvSpPr/>
          <p:nvPr/>
        </p:nvSpPr>
        <p:spPr bwMode="auto">
          <a:xfrm rot="5400000">
            <a:off x="8900360" y="2830517"/>
            <a:ext cx="222509" cy="54357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5E55EE66-D98C-64EA-2802-CDB18D1A3904}"/>
              </a:ext>
            </a:extLst>
          </p:cNvPr>
          <p:cNvCxnSpPr>
            <a:cxnSpLocks/>
          </p:cNvCxnSpPr>
          <p:nvPr/>
        </p:nvCxnSpPr>
        <p:spPr bwMode="auto">
          <a:xfrm flipV="1">
            <a:off x="3755221" y="5642041"/>
            <a:ext cx="227471" cy="2767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8E706573-25FE-69FC-9BC2-7B06DD018981}"/>
              </a:ext>
            </a:extLst>
          </p:cNvPr>
          <p:cNvCxnSpPr>
            <a:cxnSpLocks/>
          </p:cNvCxnSpPr>
          <p:nvPr/>
        </p:nvCxnSpPr>
        <p:spPr bwMode="auto">
          <a:xfrm flipV="1">
            <a:off x="7143532" y="5624441"/>
            <a:ext cx="1688772" cy="3119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30170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B8CE-6519-9477-14A2-DF129788F432}"/>
              </a:ext>
            </a:extLst>
          </p:cNvPr>
          <p:cNvSpPr>
            <a:spLocks noGrp="1"/>
          </p:cNvSpPr>
          <p:nvPr>
            <p:ph type="title"/>
          </p:nvPr>
        </p:nvSpPr>
        <p:spPr/>
        <p:txBody>
          <a:bodyPr/>
          <a:lstStyle/>
          <a:p>
            <a:r>
              <a:rPr lang="en-US" dirty="0"/>
              <a:t>Solution to Open Point 1 and 2</a:t>
            </a:r>
          </a:p>
        </p:txBody>
      </p:sp>
      <p:sp>
        <p:nvSpPr>
          <p:cNvPr id="3" name="Content Placeholder 2">
            <a:extLst>
              <a:ext uri="{FF2B5EF4-FFF2-40B4-BE49-F238E27FC236}">
                <a16:creationId xmlns:a16="http://schemas.microsoft.com/office/drawing/2014/main" id="{C3C6E501-146A-1279-0A29-EA64FB0311A2}"/>
              </a:ext>
            </a:extLst>
          </p:cNvPr>
          <p:cNvSpPr>
            <a:spLocks noGrp="1"/>
          </p:cNvSpPr>
          <p:nvPr>
            <p:ph idx="1"/>
          </p:nvPr>
        </p:nvSpPr>
        <p:spPr>
          <a:xfrm>
            <a:off x="929217" y="1420716"/>
            <a:ext cx="10449982" cy="4888603"/>
          </a:xfrm>
        </p:spPr>
        <p:txBody>
          <a:bodyPr/>
          <a:lstStyle/>
          <a:p>
            <a:r>
              <a:rPr lang="en-US" sz="1800" dirty="0"/>
              <a:t>Both open points can be solved by one solution</a:t>
            </a:r>
          </a:p>
          <a:p>
            <a:pPr lvl="1"/>
            <a:r>
              <a:rPr lang="en-US" sz="1600" dirty="0"/>
              <a:t>by defining individual sequence indications and appropriate parameters in the schedule invite and schedule response frames </a:t>
            </a:r>
          </a:p>
          <a:p>
            <a:r>
              <a:rPr lang="en-US" sz="1800" dirty="0"/>
              <a:t>Main Indications within Sounding Invite to enable the solutions:  </a:t>
            </a:r>
          </a:p>
          <a:p>
            <a:pPr lvl="1"/>
            <a:r>
              <a:rPr lang="en-US" sz="1600" dirty="0"/>
              <a:t>Co-BF sounding session identification</a:t>
            </a:r>
          </a:p>
          <a:p>
            <a:pPr lvl="1"/>
            <a:r>
              <a:rPr lang="en-US" sz="1600" dirty="0"/>
              <a:t>Initiator cross-BSS Sounding</a:t>
            </a:r>
          </a:p>
          <a:p>
            <a:pPr lvl="1"/>
            <a:r>
              <a:rPr lang="en-US" sz="1600" dirty="0"/>
              <a:t>Responder cross-BSS Sounding:</a:t>
            </a:r>
          </a:p>
          <a:p>
            <a:pPr lvl="2"/>
            <a:r>
              <a:rPr lang="en-US" sz="1600" dirty="0"/>
              <a:t>Depending on the session identification it can be interpreted as: </a:t>
            </a:r>
          </a:p>
          <a:p>
            <a:pPr lvl="3"/>
            <a:r>
              <a:rPr lang="en-US" sz="1400" dirty="0"/>
              <a:t>the responder cross BSS Sounding is allowed (new session) or</a:t>
            </a:r>
          </a:p>
          <a:p>
            <a:pPr lvl="3"/>
            <a:r>
              <a:rPr lang="en-US" sz="1400" dirty="0"/>
              <a:t>responder cross BSS Sounding is requested (existing session)</a:t>
            </a:r>
          </a:p>
          <a:p>
            <a:pPr lvl="4"/>
            <a:r>
              <a:rPr lang="en-US" sz="1400" dirty="0"/>
              <a:t>A sounding has been performed but the feedback was not correctly received</a:t>
            </a:r>
          </a:p>
          <a:p>
            <a:pPr lvl="4"/>
            <a:r>
              <a:rPr lang="en-US" sz="1400" dirty="0"/>
              <a:t>Other parts of the sounding may be skipped </a:t>
            </a:r>
          </a:p>
          <a:p>
            <a:r>
              <a:rPr lang="en-US" sz="1800" dirty="0"/>
              <a:t>Further indications within the Sounding Invite and Response which support the flow are shown as examples in the following slides.</a:t>
            </a:r>
          </a:p>
          <a:p>
            <a:r>
              <a:rPr lang="en-US" sz="1800" dirty="0"/>
              <a:t>Note on the order of the sequences:</a:t>
            </a:r>
          </a:p>
          <a:p>
            <a:pPr lvl="1"/>
            <a:r>
              <a:rPr lang="en-US" sz="1600" dirty="0"/>
              <a:t>It is beneficial for the order to be predefined and the examples are built on this assumption</a:t>
            </a:r>
          </a:p>
          <a:p>
            <a:endParaRPr lang="en-US" sz="2200" dirty="0"/>
          </a:p>
          <a:p>
            <a:pPr marL="57150" indent="0">
              <a:buNone/>
            </a:pPr>
            <a:r>
              <a:rPr lang="en-US" dirty="0"/>
              <a:t> </a:t>
            </a:r>
          </a:p>
        </p:txBody>
      </p:sp>
      <p:sp>
        <p:nvSpPr>
          <p:cNvPr id="4" name="Slide Number Placeholder 3">
            <a:extLst>
              <a:ext uri="{FF2B5EF4-FFF2-40B4-BE49-F238E27FC236}">
                <a16:creationId xmlns:a16="http://schemas.microsoft.com/office/drawing/2014/main" id="{930B3800-0A4A-0D5D-D559-2FE4656B887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8148B71-6E13-4246-FAB9-0777FFFA8E65}"/>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CEE1D98A-BC4F-29C5-6043-E1EC398DCC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81845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Sequence Indication Example – Sounding Invite</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331710" y="4221088"/>
            <a:ext cx="11524930" cy="2092881"/>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The Sounding Invite (SI) may contain indications for:</a:t>
            </a:r>
          </a:p>
          <a:p>
            <a:pPr marL="1085850" lvl="1" indent="-342900">
              <a:buFont typeface="Arial" panose="020B0604020202020204" pitchFamily="34" charset="0"/>
              <a:buChar char="•"/>
            </a:pPr>
            <a:r>
              <a:rPr lang="en-US" sz="1600" b="1" dirty="0">
                <a:solidFill>
                  <a:schemeClr val="tx1"/>
                </a:solidFill>
              </a:rPr>
              <a:t>Sounding Session – </a:t>
            </a:r>
            <a:r>
              <a:rPr lang="en-US" sz="1600" dirty="0">
                <a:solidFill>
                  <a:schemeClr val="tx1"/>
                </a:solidFill>
              </a:rPr>
              <a:t>new or existing</a:t>
            </a:r>
          </a:p>
          <a:p>
            <a:pPr marL="1085850" lvl="1" indent="-342900">
              <a:buFont typeface="Arial" panose="020B0604020202020204" pitchFamily="34" charset="0"/>
              <a:buChar char="•"/>
            </a:pPr>
            <a:r>
              <a:rPr lang="en-US" sz="1600" b="1" dirty="0">
                <a:solidFill>
                  <a:schemeClr val="tx1"/>
                </a:solidFill>
              </a:rPr>
              <a:t>Initiator Cross-BSS sounding (1) </a:t>
            </a:r>
            <a:r>
              <a:rPr lang="en-US" sz="1600" dirty="0">
                <a:solidFill>
                  <a:schemeClr val="tx1"/>
                </a:solidFill>
              </a:rPr>
              <a:t>– indicates whether the initiator intends to perform cross-BSS Sounding</a:t>
            </a:r>
          </a:p>
          <a:p>
            <a:pPr marL="1085850" lvl="1" indent="-342900">
              <a:buFont typeface="Arial" panose="020B0604020202020204" pitchFamily="34" charset="0"/>
              <a:buChar char="•"/>
            </a:pPr>
            <a:r>
              <a:rPr lang="en-US" sz="1600" b="1" dirty="0">
                <a:solidFill>
                  <a:schemeClr val="tx1"/>
                </a:solidFill>
              </a:rPr>
              <a:t>Initiator in-BSS Sounding (2) </a:t>
            </a:r>
            <a:r>
              <a:rPr lang="en-US" sz="1600" dirty="0">
                <a:solidFill>
                  <a:schemeClr val="tx1"/>
                </a:solidFill>
              </a:rPr>
              <a:t>– indicates whether the initiator intends to perform in BSS Sounding</a:t>
            </a:r>
          </a:p>
          <a:p>
            <a:pPr marL="1085850" lvl="1" indent="-342900">
              <a:buFont typeface="Arial" panose="020B0604020202020204" pitchFamily="34" charset="0"/>
              <a:buChar char="•"/>
            </a:pPr>
            <a:r>
              <a:rPr lang="en-US" sz="1600" b="1" dirty="0">
                <a:solidFill>
                  <a:schemeClr val="tx1"/>
                </a:solidFill>
              </a:rPr>
              <a:t>Responder Cross BSS Sounding (3) </a:t>
            </a:r>
            <a:r>
              <a:rPr lang="en-US" sz="1600" dirty="0">
                <a:solidFill>
                  <a:schemeClr val="tx1"/>
                </a:solidFill>
              </a:rPr>
              <a:t>– indicates availability of AP1 to participate, AP2 may perform if available </a:t>
            </a:r>
          </a:p>
          <a:p>
            <a:pPr marL="1085850" lvl="1" indent="-342900">
              <a:buFont typeface="Arial" panose="020B0604020202020204" pitchFamily="34" charset="0"/>
              <a:buChar char="•"/>
            </a:pPr>
            <a:r>
              <a:rPr lang="en-US" sz="1600" b="1" dirty="0">
                <a:solidFill>
                  <a:schemeClr val="tx1"/>
                </a:solidFill>
              </a:rPr>
              <a:t>Max </a:t>
            </a:r>
            <a:r>
              <a:rPr lang="en-US" sz="1600" b="1" dirty="0" err="1">
                <a:solidFill>
                  <a:schemeClr val="tx1"/>
                </a:solidFill>
              </a:rPr>
              <a:t>Alloc</a:t>
            </a:r>
            <a:r>
              <a:rPr lang="en-US" sz="1600" b="1" dirty="0">
                <a:solidFill>
                  <a:schemeClr val="tx1"/>
                </a:solidFill>
              </a:rPr>
              <a:t> Duration (for responder AP sounding) </a:t>
            </a:r>
            <a:r>
              <a:rPr lang="en-US" sz="1600" dirty="0">
                <a:solidFill>
                  <a:schemeClr val="tx1"/>
                </a:solidFill>
              </a:rPr>
              <a:t>- the durations of the in-BSS trainings are not known by the other APs. AP1 estimates the duration of the initiator sounding and indicates the remaining duration within the TXOP to allow AP2 to estimate if it has time for its own </a:t>
            </a:r>
            <a:r>
              <a:rPr lang="en-US" sz="1600" dirty="0" err="1">
                <a:solidFill>
                  <a:schemeClr val="tx1"/>
                </a:solidFill>
              </a:rPr>
              <a:t>inBSS</a:t>
            </a:r>
            <a:r>
              <a:rPr lang="en-US" sz="1600" dirty="0">
                <a:solidFill>
                  <a:schemeClr val="tx1"/>
                </a:solidFill>
              </a:rPr>
              <a:t>. </a:t>
            </a:r>
            <a:endParaRPr lang="en-US" sz="1800" dirty="0">
              <a:solidFill>
                <a:schemeClr val="tx1"/>
              </a:solidFill>
            </a:endParaRPr>
          </a:p>
        </p:txBody>
      </p:sp>
      <p:pic>
        <p:nvPicPr>
          <p:cNvPr id="3" name="Picture 2">
            <a:extLst>
              <a:ext uri="{FF2B5EF4-FFF2-40B4-BE49-F238E27FC236}">
                <a16:creationId xmlns:a16="http://schemas.microsoft.com/office/drawing/2014/main" id="{7D641A3D-CACB-7811-E160-5BB799440620}"/>
              </a:ext>
            </a:extLst>
          </p:cNvPr>
          <p:cNvPicPr>
            <a:picLocks noChangeAspect="1"/>
          </p:cNvPicPr>
          <p:nvPr/>
        </p:nvPicPr>
        <p:blipFill>
          <a:blip r:embed="rId2"/>
          <a:stretch>
            <a:fillRect/>
          </a:stretch>
        </p:blipFill>
        <p:spPr>
          <a:xfrm>
            <a:off x="214297" y="1399214"/>
            <a:ext cx="11642343" cy="2821874"/>
          </a:xfrm>
          <a:prstGeom prst="rect">
            <a:avLst/>
          </a:prstGeom>
        </p:spPr>
      </p:pic>
    </p:spTree>
    <p:extLst>
      <p:ext uri="{BB962C8B-B14F-4D97-AF65-F5344CB8AC3E}">
        <p14:creationId xmlns:p14="http://schemas.microsoft.com/office/powerpoint/2010/main" val="129761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D563-2257-4819-1A05-CE96A040C181}"/>
              </a:ext>
            </a:extLst>
          </p:cNvPr>
          <p:cNvSpPr>
            <a:spLocks noGrp="1"/>
          </p:cNvSpPr>
          <p:nvPr>
            <p:ph type="title"/>
          </p:nvPr>
        </p:nvSpPr>
        <p:spPr/>
        <p:txBody>
          <a:bodyPr/>
          <a:lstStyle/>
          <a:p>
            <a:r>
              <a:rPr lang="en-US" dirty="0"/>
              <a:t>Sequence Indication Example – Sounding Response</a:t>
            </a:r>
          </a:p>
        </p:txBody>
      </p:sp>
      <p:sp>
        <p:nvSpPr>
          <p:cNvPr id="4" name="Slide Number Placeholder 3">
            <a:extLst>
              <a:ext uri="{FF2B5EF4-FFF2-40B4-BE49-F238E27FC236}">
                <a16:creationId xmlns:a16="http://schemas.microsoft.com/office/drawing/2014/main" id="{F8AE5D34-210E-37AB-5C1B-E3B77DC444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9A1A0D7-89F4-5999-D02D-25CA5875EE9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E4CB6660-B8A3-AE3E-A8CF-A4C2CFB76D2F}"/>
              </a:ext>
            </a:extLst>
          </p:cNvPr>
          <p:cNvSpPr>
            <a:spLocks noGrp="1"/>
          </p:cNvSpPr>
          <p:nvPr>
            <p:ph type="dt" idx="15"/>
          </p:nvPr>
        </p:nvSpPr>
        <p:spPr/>
        <p:txBody>
          <a:bodyPr/>
          <a:lstStyle/>
          <a:p>
            <a:r>
              <a:rPr lang="en-US" dirty="0"/>
              <a:t>July 2025</a:t>
            </a:r>
            <a:endParaRPr lang="en-GB" dirty="0"/>
          </a:p>
        </p:txBody>
      </p:sp>
      <p:sp>
        <p:nvSpPr>
          <p:cNvPr id="89" name="TextBox 88">
            <a:extLst>
              <a:ext uri="{FF2B5EF4-FFF2-40B4-BE49-F238E27FC236}">
                <a16:creationId xmlns:a16="http://schemas.microsoft.com/office/drawing/2014/main" id="{50A7471E-2A34-2E90-F26F-71D591318C7D}"/>
              </a:ext>
            </a:extLst>
          </p:cNvPr>
          <p:cNvSpPr txBox="1"/>
          <p:nvPr/>
        </p:nvSpPr>
        <p:spPr>
          <a:xfrm>
            <a:off x="407368" y="4149080"/>
            <a:ext cx="11665297" cy="2708434"/>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The Sounding Response (SR) may contain indications for:</a:t>
            </a:r>
          </a:p>
          <a:p>
            <a:pPr marL="1085850" lvl="1" indent="-342900">
              <a:buFont typeface="Arial" panose="020B0604020202020204" pitchFamily="34" charset="0"/>
              <a:buChar char="•"/>
            </a:pPr>
            <a:r>
              <a:rPr lang="en-US" sz="1600" b="1" dirty="0">
                <a:solidFill>
                  <a:schemeClr val="tx1"/>
                </a:solidFill>
              </a:rPr>
              <a:t>Sounding Session 	- </a:t>
            </a:r>
            <a:r>
              <a:rPr lang="en-US" sz="1600" dirty="0">
                <a:solidFill>
                  <a:schemeClr val="tx1"/>
                </a:solidFill>
              </a:rPr>
              <a:t>new or existing</a:t>
            </a:r>
          </a:p>
          <a:p>
            <a:pPr marL="1085850" lvl="1" indent="-342900">
              <a:buFont typeface="Arial" panose="020B0604020202020204" pitchFamily="34" charset="0"/>
              <a:buChar char="•"/>
            </a:pPr>
            <a:r>
              <a:rPr lang="en-US" sz="1600" b="1" dirty="0">
                <a:solidFill>
                  <a:schemeClr val="tx1"/>
                </a:solidFill>
              </a:rPr>
              <a:t>Initiator cross-BSS sounding (1) </a:t>
            </a:r>
            <a:r>
              <a:rPr lang="en-US" sz="1600" dirty="0">
                <a:solidFill>
                  <a:schemeClr val="tx1"/>
                </a:solidFill>
              </a:rPr>
              <a:t>– indicates availability of AP2 to participate in the initiator cross BSS sounding</a:t>
            </a:r>
          </a:p>
          <a:p>
            <a:pPr marL="1085850" lvl="1" indent="-342900">
              <a:buFont typeface="Arial" panose="020B0604020202020204" pitchFamily="34" charset="0"/>
              <a:buChar char="•"/>
            </a:pPr>
            <a:r>
              <a:rPr lang="en-US" sz="1600" b="1" dirty="0">
                <a:solidFill>
                  <a:schemeClr val="tx1"/>
                </a:solidFill>
              </a:rPr>
              <a:t>Responder cross-BSS Sounding (2)</a:t>
            </a:r>
            <a:r>
              <a:rPr lang="en-US" sz="1600" dirty="0">
                <a:solidFill>
                  <a:schemeClr val="tx1"/>
                </a:solidFill>
              </a:rPr>
              <a:t>– indicates intention to perform Responder Cross BSS Sounding</a:t>
            </a:r>
          </a:p>
          <a:p>
            <a:pPr marL="1485900" lvl="2" indent="-342900">
              <a:buFont typeface="Arial" panose="020B0604020202020204" pitchFamily="34" charset="0"/>
              <a:buChar char="•"/>
            </a:pPr>
            <a:r>
              <a:rPr lang="en-US" sz="1600" dirty="0">
                <a:solidFill>
                  <a:schemeClr val="tx1"/>
                </a:solidFill>
              </a:rPr>
              <a:t>Parameter: Duration of cross-BSS Sounding,  </a:t>
            </a:r>
          </a:p>
          <a:p>
            <a:pPr marL="1085850" lvl="1" indent="-342900">
              <a:buFont typeface="Arial" panose="020B0604020202020204" pitchFamily="34" charset="0"/>
              <a:buChar char="•"/>
            </a:pPr>
            <a:r>
              <a:rPr lang="en-US" sz="1600" b="1" dirty="0">
                <a:solidFill>
                  <a:schemeClr val="tx1"/>
                </a:solidFill>
              </a:rPr>
              <a:t>Responder in-BSS Sounding (3) </a:t>
            </a:r>
            <a:r>
              <a:rPr lang="en-US" sz="1600" dirty="0">
                <a:solidFill>
                  <a:schemeClr val="tx1"/>
                </a:solidFill>
              </a:rPr>
              <a:t>– indicates intention to perform (if Duration allows) </a:t>
            </a:r>
            <a:endParaRPr lang="en-US" sz="1600" dirty="0">
              <a:solidFill>
                <a:schemeClr val="accent2"/>
              </a:solidFill>
            </a:endParaRPr>
          </a:p>
          <a:p>
            <a:pPr marL="1485900" lvl="2" indent="-342900">
              <a:buFont typeface="Arial" panose="020B0604020202020204" pitchFamily="34" charset="0"/>
              <a:buChar char="•"/>
            </a:pPr>
            <a:r>
              <a:rPr lang="en-US" sz="1600" dirty="0">
                <a:solidFill>
                  <a:schemeClr val="tx1"/>
                </a:solidFill>
              </a:rPr>
              <a:t>Parameter</a:t>
            </a:r>
            <a:r>
              <a:rPr lang="en-US" sz="1600" dirty="0">
                <a:solidFill>
                  <a:schemeClr val="accent4"/>
                </a:solidFill>
              </a:rPr>
              <a:t>:</a:t>
            </a:r>
            <a:r>
              <a:rPr lang="en-US" sz="1600" dirty="0">
                <a:solidFill>
                  <a:schemeClr val="tx1"/>
                </a:solidFill>
              </a:rPr>
              <a:t> Duration of in-BSS Sounding </a:t>
            </a:r>
          </a:p>
          <a:p>
            <a:pPr marL="342900" indent="-342900">
              <a:buFont typeface="Arial" panose="020B0604020202020204" pitchFamily="34" charset="0"/>
              <a:buChar char="•"/>
            </a:pPr>
            <a:r>
              <a:rPr lang="en-US" sz="1800" dirty="0">
                <a:solidFill>
                  <a:schemeClr val="tx1"/>
                </a:solidFill>
              </a:rPr>
              <a:t>By using the suggested SI/SR indications, any combination of sounding sequences can be performed</a:t>
            </a:r>
          </a:p>
          <a:p>
            <a:pPr lvl="1" indent="0"/>
            <a:r>
              <a:rPr lang="en-US" sz="1800" dirty="0">
                <a:solidFill>
                  <a:schemeClr val="tx1"/>
                </a:solidFill>
              </a:rPr>
              <a:t> </a:t>
            </a:r>
          </a:p>
          <a:p>
            <a:endParaRPr lang="en-US" sz="1800" dirty="0">
              <a:solidFill>
                <a:schemeClr val="tx1"/>
              </a:solidFill>
            </a:endParaRPr>
          </a:p>
        </p:txBody>
      </p:sp>
      <p:pic>
        <p:nvPicPr>
          <p:cNvPr id="3" name="Picture 2">
            <a:extLst>
              <a:ext uri="{FF2B5EF4-FFF2-40B4-BE49-F238E27FC236}">
                <a16:creationId xmlns:a16="http://schemas.microsoft.com/office/drawing/2014/main" id="{23A3981E-8ACB-E013-5CAF-D21C30B78828}"/>
              </a:ext>
            </a:extLst>
          </p:cNvPr>
          <p:cNvPicPr>
            <a:picLocks noChangeAspect="1"/>
          </p:cNvPicPr>
          <p:nvPr/>
        </p:nvPicPr>
        <p:blipFill>
          <a:blip r:embed="rId2"/>
          <a:stretch>
            <a:fillRect/>
          </a:stretch>
        </p:blipFill>
        <p:spPr>
          <a:xfrm>
            <a:off x="407368" y="1340768"/>
            <a:ext cx="11174318" cy="2708434"/>
          </a:xfrm>
          <a:prstGeom prst="rect">
            <a:avLst/>
          </a:prstGeom>
        </p:spPr>
      </p:pic>
    </p:spTree>
    <p:extLst>
      <p:ext uri="{BB962C8B-B14F-4D97-AF65-F5344CB8AC3E}">
        <p14:creationId xmlns:p14="http://schemas.microsoft.com/office/powerpoint/2010/main" val="3811119475"/>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600" b="0" i="0" u="none" strike="noStrike" cap="none" normalizeH="0" baseline="0" dirty="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66c65d8a-9158-4521-a2d8-664963db48e4}" enabled="0" method="" siteId="{66c65d8a-9158-4521-a2d8-664963db48e4}" removed="1"/>
</clbl:labelList>
</file>

<file path=docProps/app.xml><?xml version="1.0" encoding="utf-8"?>
<Properties xmlns="http://schemas.openxmlformats.org/officeDocument/2006/extended-properties" xmlns:vt="http://schemas.openxmlformats.org/officeDocument/2006/docPropsVTypes">
  <Template>IEEE template</Template>
  <TotalTime>39959</TotalTime>
  <Words>1521</Words>
  <Application>Microsoft Office PowerPoint</Application>
  <PresentationFormat>Widescreen</PresentationFormat>
  <Paragraphs>178</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Unicode MS</vt:lpstr>
      <vt:lpstr>Cambria Math</vt:lpstr>
      <vt:lpstr>Times New Roman</vt:lpstr>
      <vt:lpstr>IEEE template</vt:lpstr>
      <vt:lpstr>Open Points in the CBF Sounding </vt:lpstr>
      <vt:lpstr>Introduction</vt:lpstr>
      <vt:lpstr>Co-BF Sounding - Recap </vt:lpstr>
      <vt:lpstr>Failed CSI Feedback and CSI Recovery (1/2)</vt:lpstr>
      <vt:lpstr>Failed CSI Feedback and CSI Recovery (2/2)</vt:lpstr>
      <vt:lpstr>Multiple Sounding Sequences in one TXOP</vt:lpstr>
      <vt:lpstr>Solution to Open Point 1 and 2</vt:lpstr>
      <vt:lpstr>Sequence Indication Example – Sounding Invite</vt:lpstr>
      <vt:lpstr>Sequence Indication Example – Sounding Response</vt:lpstr>
      <vt:lpstr>Sequence Indication Example for Recovery Sounding</vt:lpstr>
      <vt:lpstr>Multiple Sounding Sequences in one TXOP - Protection</vt:lpstr>
      <vt:lpstr>Summary </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TXOP rules to reduce worst-case latency</dc:title>
  <dc:creator>Handte, Thomas</dc:creator>
  <cp:lastModifiedBy>Ciochina-Kar, Dana</cp:lastModifiedBy>
  <cp:revision>310</cp:revision>
  <dcterms:created xsi:type="dcterms:W3CDTF">2020-09-11T12:20:12Z</dcterms:created>
  <dcterms:modified xsi:type="dcterms:W3CDTF">2025-09-11T09:54:24Z</dcterms:modified>
</cp:coreProperties>
</file>