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366" r:id="rId3"/>
    <p:sldId id="2439" r:id="rId4"/>
    <p:sldId id="2440" r:id="rId5"/>
    <p:sldId id="2422" r:id="rId6"/>
    <p:sldId id="2441" r:id="rId7"/>
    <p:sldId id="2423" r:id="rId8"/>
    <p:sldId id="2437" r:id="rId9"/>
    <p:sldId id="2436" r:id="rId10"/>
    <p:sldId id="2424" r:id="rId11"/>
    <p:sldId id="2425" r:id="rId12"/>
    <p:sldId id="2430" r:id="rId13"/>
    <p:sldId id="2445" r:id="rId14"/>
    <p:sldId id="2453" r:id="rId15"/>
    <p:sldId id="2454" r:id="rId16"/>
    <p:sldId id="2449" r:id="rId17"/>
    <p:sldId id="2421" r:id="rId18"/>
    <p:sldId id="2448" r:id="rId19"/>
    <p:sldId id="2447" r:id="rId20"/>
    <p:sldId id="2434" r:id="rId21"/>
    <p:sldId id="2467" r:id="rId22"/>
    <p:sldId id="2468" r:id="rId23"/>
    <p:sldId id="2371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2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39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 varScale="1">
        <p:scale>
          <a:sx n="95" d="100"/>
          <a:sy n="95" d="100"/>
        </p:scale>
        <p:origin x="998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Interference Mitigation Pilots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July 24, 2025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116511"/>
              </p:ext>
            </p:extLst>
          </p:nvPr>
        </p:nvGraphicFramePr>
        <p:xfrm>
          <a:off x="466725" y="3200400"/>
          <a:ext cx="9736138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2" name="Document" r:id="rId4" imgW="8572996" imgH="2793266" progId="Word.Document.8">
                  <p:embed/>
                </p:oleObj>
              </mc:Choice>
              <mc:Fallback>
                <p:oleObj name="Document" r:id="rId4" imgW="8572996" imgH="27932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0400"/>
                        <a:ext cx="9736138" cy="316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484-tone 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case of a 484-tone RU, the value of D_TM is 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below, we compare the goodput of a single IM pilot every 12 tones, two IM pilots every 12 tones and a single IM pilot every 6 or 9 tones, with SIR=5dB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using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 every 9 tones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(new D_TM=9)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better for the majority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of the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a total of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52 IM pilots (~11%)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spans the entire RU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AF693E-3BF8-4EC2-B4A4-7D15B588615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84" y="2362200"/>
            <a:ext cx="5672350" cy="410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0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case of a 996-tone RU, the value of D_TM is 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below, we compare the goodput of a single IM pilot every 20 tones, two IM pilots every 20 tones and a single IM pilot every 10 tones, with SIR=5dB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using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 every 10 tones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is better for the entire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SNR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 IM Pilots every 20 tones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is suboptimal in the high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SNR regime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a total of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98 IM pilots (10%)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spans the entire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Using new D_TM=10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996-tone RU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14D101-AEC1-493B-9F41-E3F04F21B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4508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79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Based on the previous slides, the following number of IM pilot tones can be used for an RU smaller than or equal to 996-tones: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26 IM pilots for a 242-tone RU (~11%)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52 </a:t>
            </a:r>
            <a:r>
              <a:rPr lang="en-US" sz="1600" dirty="0">
                <a:solidFill>
                  <a:schemeClr val="tx1"/>
                </a:solidFill>
              </a:rPr>
              <a:t>IM pilots </a:t>
            </a:r>
            <a:r>
              <a:rPr lang="en-US" sz="1600" b="0" dirty="0">
                <a:solidFill>
                  <a:schemeClr val="tx1"/>
                </a:solidFill>
              </a:rPr>
              <a:t>for a 484-tone RU (~11%)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98 IM pilots for a 996-tone RU (10%)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RUs larger than 996-tones (2x996, 4x996) the number is a multiple of 98 IM pilots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Number of IM Pilots for RU size ≤ 996-tones</a:t>
            </a:r>
          </a:p>
        </p:txBody>
      </p:sp>
    </p:spTree>
    <p:extLst>
      <p:ext uri="{BB962C8B-B14F-4D97-AF65-F5344CB8AC3E}">
        <p14:creationId xmlns:p14="http://schemas.microsoft.com/office/powerpoint/2010/main" val="47965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1295400"/>
            <a:ext cx="8229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proposed earlier, we’d like the IM pilots to be inserted into the LDPC Tone Mapper in such a way that ensures they are (almost) uniformly spread in frequency, once actually transmitted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Same operation across all OFDM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At the receiver side, IM pilots will be read at the output of LDPC Tone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De-mapper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Using LDPC Tone Mapper to Spread IM Pilots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20F17A-83F1-4247-894A-9B4C61020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42" y="3429000"/>
            <a:ext cx="8229600" cy="22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9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954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want the receiver to compute the interference covariance – based on the IM pilots – before carrying out data subcarrier equalization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Putting IM pilots at the beginning (of the input buffer to the LDPC tone mapper) will result in the receiver accessing/processing them – using the LDPC tone </a:t>
            </a:r>
            <a:r>
              <a:rPr lang="en-US" sz="2000" b="0" dirty="0" err="1">
                <a:solidFill>
                  <a:schemeClr val="tx1"/>
                </a:solidFill>
              </a:rPr>
              <a:t>demapper</a:t>
            </a:r>
            <a:r>
              <a:rPr lang="en-US" sz="2000" b="0" dirty="0">
                <a:solidFill>
                  <a:schemeClr val="tx1"/>
                </a:solidFill>
              </a:rPr>
              <a:t> addressing mechanism – before data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allows the receiver to compute and use the IM pilots of the k-</a:t>
            </a:r>
            <a:r>
              <a:rPr lang="en-US" sz="2000" b="0" dirty="0" err="1">
                <a:solidFill>
                  <a:schemeClr val="tx1"/>
                </a:solidFill>
              </a:rPr>
              <a:t>th</a:t>
            </a:r>
            <a:r>
              <a:rPr lang="en-US" sz="2000" b="0" dirty="0">
                <a:solidFill>
                  <a:schemeClr val="tx1"/>
                </a:solidFill>
              </a:rPr>
              <a:t> OFDM symbol in the equalization of the same, k-</a:t>
            </a:r>
            <a:r>
              <a:rPr lang="en-US" sz="2000" b="0" dirty="0" err="1">
                <a:solidFill>
                  <a:schemeClr val="tx1"/>
                </a:solidFill>
              </a:rPr>
              <a:t>th</a:t>
            </a:r>
            <a:r>
              <a:rPr lang="en-US" sz="2000" b="0" dirty="0">
                <a:solidFill>
                  <a:schemeClr val="tx1"/>
                </a:solidFill>
              </a:rPr>
              <a:t>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therefore prefer data is preceded by IM pilots at the input to the LDPC tone mapper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Location of IM Pilots </a:t>
            </a:r>
            <a:r>
              <a:rPr lang="en-US" sz="2800" dirty="0" err="1"/>
              <a:t>w.r.t.</a:t>
            </a:r>
            <a:r>
              <a:rPr lang="en-US" sz="2800" dirty="0"/>
              <a:t> LDPC Tone Mapper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051BBD-2F5D-413D-87F8-0442B4E93B95}"/>
              </a:ext>
            </a:extLst>
          </p:cNvPr>
          <p:cNvSpPr/>
          <p:nvPr/>
        </p:nvSpPr>
        <p:spPr bwMode="auto">
          <a:xfrm>
            <a:off x="4060730" y="4411302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341BC5-67FC-498B-833B-5CCDAD495A64}"/>
              </a:ext>
            </a:extLst>
          </p:cNvPr>
          <p:cNvSpPr/>
          <p:nvPr/>
        </p:nvSpPr>
        <p:spPr bwMode="auto">
          <a:xfrm>
            <a:off x="4060730" y="448453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6E8312-1B6D-4F0E-890D-9362D37F0DDE}"/>
              </a:ext>
            </a:extLst>
          </p:cNvPr>
          <p:cNvSpPr/>
          <p:nvPr/>
        </p:nvSpPr>
        <p:spPr bwMode="auto">
          <a:xfrm>
            <a:off x="4060730" y="454922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574644-A405-470B-B244-F4CFB079AC14}"/>
              </a:ext>
            </a:extLst>
          </p:cNvPr>
          <p:cNvSpPr/>
          <p:nvPr/>
        </p:nvSpPr>
        <p:spPr bwMode="auto">
          <a:xfrm>
            <a:off x="4060730" y="461933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B2A73B-DE17-460D-939A-0C36D1229AD4}"/>
              </a:ext>
            </a:extLst>
          </p:cNvPr>
          <p:cNvSpPr/>
          <p:nvPr/>
        </p:nvSpPr>
        <p:spPr bwMode="auto">
          <a:xfrm>
            <a:off x="4060730" y="46934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2ED657-41FA-4736-89AB-34DA2220F7BA}"/>
              </a:ext>
            </a:extLst>
          </p:cNvPr>
          <p:cNvSpPr/>
          <p:nvPr/>
        </p:nvSpPr>
        <p:spPr bwMode="auto">
          <a:xfrm>
            <a:off x="4060730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884BE6-DDD8-4A03-8D12-AD1F3EBBCF4C}"/>
              </a:ext>
            </a:extLst>
          </p:cNvPr>
          <p:cNvSpPr/>
          <p:nvPr/>
        </p:nvSpPr>
        <p:spPr bwMode="auto">
          <a:xfrm>
            <a:off x="4060730" y="483137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DA6672-340D-4AE7-8B35-A30D1A1009D5}"/>
              </a:ext>
            </a:extLst>
          </p:cNvPr>
          <p:cNvSpPr/>
          <p:nvPr/>
        </p:nvSpPr>
        <p:spPr bwMode="auto">
          <a:xfrm>
            <a:off x="4060730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365D2B-1AE3-4375-8022-AE133F8C96FB}"/>
              </a:ext>
            </a:extLst>
          </p:cNvPr>
          <p:cNvSpPr/>
          <p:nvPr/>
        </p:nvSpPr>
        <p:spPr bwMode="auto">
          <a:xfrm>
            <a:off x="4060730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DB8B16-A2C9-4E72-BBD6-60AA7AD7C809}"/>
              </a:ext>
            </a:extLst>
          </p:cNvPr>
          <p:cNvSpPr/>
          <p:nvPr/>
        </p:nvSpPr>
        <p:spPr bwMode="auto">
          <a:xfrm>
            <a:off x="4060730" y="50551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BEDF5E-EB2A-457C-9DFD-788DF1D8AB14}"/>
              </a:ext>
            </a:extLst>
          </p:cNvPr>
          <p:cNvSpPr/>
          <p:nvPr/>
        </p:nvSpPr>
        <p:spPr bwMode="auto">
          <a:xfrm>
            <a:off x="4060730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89FB21-E10F-4FB0-8A72-710050078D92}"/>
              </a:ext>
            </a:extLst>
          </p:cNvPr>
          <p:cNvSpPr/>
          <p:nvPr/>
        </p:nvSpPr>
        <p:spPr bwMode="auto">
          <a:xfrm>
            <a:off x="4060730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215CE5-1B4D-4E64-BF59-85C2295F31A9}"/>
              </a:ext>
            </a:extLst>
          </p:cNvPr>
          <p:cNvSpPr/>
          <p:nvPr/>
        </p:nvSpPr>
        <p:spPr bwMode="auto">
          <a:xfrm>
            <a:off x="4060730" y="5266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0B6CC9-8F2B-4649-9F0B-8FC6A65B0C4E}"/>
              </a:ext>
            </a:extLst>
          </p:cNvPr>
          <p:cNvSpPr/>
          <p:nvPr/>
        </p:nvSpPr>
        <p:spPr bwMode="auto">
          <a:xfrm>
            <a:off x="4060730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B5CEF54-2275-4706-A357-29B351889ECB}"/>
              </a:ext>
            </a:extLst>
          </p:cNvPr>
          <p:cNvSpPr/>
          <p:nvPr/>
        </p:nvSpPr>
        <p:spPr bwMode="auto">
          <a:xfrm>
            <a:off x="4060730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D88C65-5854-4DCB-A361-2025EE1DAE48}"/>
              </a:ext>
            </a:extLst>
          </p:cNvPr>
          <p:cNvSpPr/>
          <p:nvPr/>
        </p:nvSpPr>
        <p:spPr bwMode="auto">
          <a:xfrm>
            <a:off x="4060730" y="547886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381639-42A2-466F-9E2C-1814DE082185}"/>
              </a:ext>
            </a:extLst>
          </p:cNvPr>
          <p:cNvSpPr/>
          <p:nvPr/>
        </p:nvSpPr>
        <p:spPr bwMode="auto">
          <a:xfrm>
            <a:off x="4060730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39E0A1-74FE-492F-8BC6-B9785792D0DC}"/>
              </a:ext>
            </a:extLst>
          </p:cNvPr>
          <p:cNvSpPr/>
          <p:nvPr/>
        </p:nvSpPr>
        <p:spPr bwMode="auto">
          <a:xfrm>
            <a:off x="4060730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F117619-0D61-4378-B70F-6DD3E17186D6}"/>
              </a:ext>
            </a:extLst>
          </p:cNvPr>
          <p:cNvSpPr/>
          <p:nvPr/>
        </p:nvSpPr>
        <p:spPr bwMode="auto">
          <a:xfrm>
            <a:off x="4060730" y="56894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0781DA-D1A0-4B37-ABC6-523018175410}"/>
              </a:ext>
            </a:extLst>
          </p:cNvPr>
          <p:cNvSpPr/>
          <p:nvPr/>
        </p:nvSpPr>
        <p:spPr bwMode="auto">
          <a:xfrm>
            <a:off x="4060730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BB2AE9-EEB4-4299-8545-1E55D2AD3BA8}"/>
              </a:ext>
            </a:extLst>
          </p:cNvPr>
          <p:cNvSpPr/>
          <p:nvPr/>
        </p:nvSpPr>
        <p:spPr bwMode="auto">
          <a:xfrm>
            <a:off x="4060730" y="583552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24BCF-6648-4AA2-8B33-73450013D43F}"/>
              </a:ext>
            </a:extLst>
          </p:cNvPr>
          <p:cNvSpPr/>
          <p:nvPr/>
        </p:nvSpPr>
        <p:spPr bwMode="auto">
          <a:xfrm>
            <a:off x="4060730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9E2AF4F-BC2C-41F1-937D-551A68459A06}"/>
              </a:ext>
            </a:extLst>
          </p:cNvPr>
          <p:cNvSpPr/>
          <p:nvPr/>
        </p:nvSpPr>
        <p:spPr bwMode="auto">
          <a:xfrm>
            <a:off x="4060730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98E9C4-5E04-4D29-8E95-E7F6908C8315}"/>
              </a:ext>
            </a:extLst>
          </p:cNvPr>
          <p:cNvSpPr/>
          <p:nvPr/>
        </p:nvSpPr>
        <p:spPr bwMode="auto">
          <a:xfrm>
            <a:off x="4060730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480F2973-F4BA-45A4-B903-ABFE91B9579C}"/>
              </a:ext>
            </a:extLst>
          </p:cNvPr>
          <p:cNvSpPr/>
          <p:nvPr/>
        </p:nvSpPr>
        <p:spPr bwMode="auto">
          <a:xfrm>
            <a:off x="3962970" y="4411302"/>
            <a:ext cx="52068" cy="2821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DA4A5967-E3F4-4769-9A45-7EA959F039DD}"/>
              </a:ext>
            </a:extLst>
          </p:cNvPr>
          <p:cNvSpPr/>
          <p:nvPr/>
        </p:nvSpPr>
        <p:spPr bwMode="auto">
          <a:xfrm>
            <a:off x="3962969" y="4722634"/>
            <a:ext cx="60339" cy="14012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909000-51D1-4D1D-9FAE-535DEC20073F}"/>
              </a:ext>
            </a:extLst>
          </p:cNvPr>
          <p:cNvSpPr txBox="1"/>
          <p:nvPr/>
        </p:nvSpPr>
        <p:spPr>
          <a:xfrm>
            <a:off x="3292988" y="4411133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49267DD-0795-4146-9C60-5AF126440C32}"/>
              </a:ext>
            </a:extLst>
          </p:cNvPr>
          <p:cNvSpPr txBox="1"/>
          <p:nvPr/>
        </p:nvSpPr>
        <p:spPr>
          <a:xfrm>
            <a:off x="3412186" y="5280986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3F18706-231F-4066-8919-6A552BE84382}"/>
              </a:ext>
            </a:extLst>
          </p:cNvPr>
          <p:cNvCxnSpPr>
            <a:stCxn id="20" idx="3"/>
          </p:cNvCxnSpPr>
          <p:nvPr/>
        </p:nvCxnSpPr>
        <p:spPr bwMode="auto">
          <a:xfrm>
            <a:off x="4517930" y="5228050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936AACF-6A09-4F23-AAFF-4EF3C0865950}"/>
              </a:ext>
            </a:extLst>
          </p:cNvPr>
          <p:cNvSpPr/>
          <p:nvPr/>
        </p:nvSpPr>
        <p:spPr bwMode="auto">
          <a:xfrm>
            <a:off x="4922079" y="441130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AD8B51-3B36-4189-9DD8-3331B76B5251}"/>
              </a:ext>
            </a:extLst>
          </p:cNvPr>
          <p:cNvSpPr/>
          <p:nvPr/>
        </p:nvSpPr>
        <p:spPr bwMode="auto">
          <a:xfrm>
            <a:off x="4922079" y="448453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C62691-1350-4278-8E2F-FF6501C424DF}"/>
              </a:ext>
            </a:extLst>
          </p:cNvPr>
          <p:cNvSpPr/>
          <p:nvPr/>
        </p:nvSpPr>
        <p:spPr bwMode="auto">
          <a:xfrm>
            <a:off x="4922079" y="454922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306A1C-AE58-42C3-81BB-011E8F4EC2B8}"/>
              </a:ext>
            </a:extLst>
          </p:cNvPr>
          <p:cNvSpPr/>
          <p:nvPr/>
        </p:nvSpPr>
        <p:spPr bwMode="auto">
          <a:xfrm>
            <a:off x="4922079" y="46193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F3D9AA-8707-4A75-8FBB-ACE9A0607139}"/>
              </a:ext>
            </a:extLst>
          </p:cNvPr>
          <p:cNvSpPr/>
          <p:nvPr/>
        </p:nvSpPr>
        <p:spPr bwMode="auto">
          <a:xfrm>
            <a:off x="4922079" y="469344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DB2DCF9-BFDC-45A4-B2AF-E37FC9A9B539}"/>
              </a:ext>
            </a:extLst>
          </p:cNvPr>
          <p:cNvSpPr/>
          <p:nvPr/>
        </p:nvSpPr>
        <p:spPr bwMode="auto">
          <a:xfrm>
            <a:off x="4922079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747C9E-48F6-42A0-B3DC-DB0627E9B3C5}"/>
              </a:ext>
            </a:extLst>
          </p:cNvPr>
          <p:cNvSpPr/>
          <p:nvPr/>
        </p:nvSpPr>
        <p:spPr bwMode="auto">
          <a:xfrm>
            <a:off x="4922079" y="483137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438FB8-5861-4FB0-9103-960F95F84EB5}"/>
              </a:ext>
            </a:extLst>
          </p:cNvPr>
          <p:cNvSpPr/>
          <p:nvPr/>
        </p:nvSpPr>
        <p:spPr bwMode="auto">
          <a:xfrm>
            <a:off x="4922079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4104EAE-7279-488E-B87B-D6A7C7361729}"/>
              </a:ext>
            </a:extLst>
          </p:cNvPr>
          <p:cNvSpPr/>
          <p:nvPr/>
        </p:nvSpPr>
        <p:spPr bwMode="auto">
          <a:xfrm>
            <a:off x="4922079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3EFC8D7-3E09-461D-B290-CF12A8ECD30F}"/>
              </a:ext>
            </a:extLst>
          </p:cNvPr>
          <p:cNvSpPr/>
          <p:nvPr/>
        </p:nvSpPr>
        <p:spPr bwMode="auto">
          <a:xfrm>
            <a:off x="4922079" y="505514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6114CBA-4303-479D-A2E2-CE5D6800DD73}"/>
              </a:ext>
            </a:extLst>
          </p:cNvPr>
          <p:cNvSpPr/>
          <p:nvPr/>
        </p:nvSpPr>
        <p:spPr bwMode="auto">
          <a:xfrm>
            <a:off x="4922079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68996F2-671B-4DD1-8C4A-B821A9958FA3}"/>
              </a:ext>
            </a:extLst>
          </p:cNvPr>
          <p:cNvSpPr/>
          <p:nvPr/>
        </p:nvSpPr>
        <p:spPr bwMode="auto">
          <a:xfrm>
            <a:off x="4922079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EA5AAB-1C8D-4E9C-A400-7CBA1F0CFC04}"/>
              </a:ext>
            </a:extLst>
          </p:cNvPr>
          <p:cNvSpPr/>
          <p:nvPr/>
        </p:nvSpPr>
        <p:spPr bwMode="auto">
          <a:xfrm>
            <a:off x="4922079" y="5266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782E93A-D3AE-424A-A1CD-A0328C7CCE2B}"/>
              </a:ext>
            </a:extLst>
          </p:cNvPr>
          <p:cNvSpPr/>
          <p:nvPr/>
        </p:nvSpPr>
        <p:spPr bwMode="auto">
          <a:xfrm>
            <a:off x="4922079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D9D0A0F-5B40-4B0B-947C-DF6939DF4D37}"/>
              </a:ext>
            </a:extLst>
          </p:cNvPr>
          <p:cNvSpPr/>
          <p:nvPr/>
        </p:nvSpPr>
        <p:spPr bwMode="auto">
          <a:xfrm>
            <a:off x="4922079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5A251A3-89EC-4454-ABEE-94C1170E1F06}"/>
              </a:ext>
            </a:extLst>
          </p:cNvPr>
          <p:cNvSpPr/>
          <p:nvPr/>
        </p:nvSpPr>
        <p:spPr bwMode="auto">
          <a:xfrm>
            <a:off x="4922079" y="547886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FEB4FBA-C2C7-472C-A878-99DBBDEA82DE}"/>
              </a:ext>
            </a:extLst>
          </p:cNvPr>
          <p:cNvSpPr/>
          <p:nvPr/>
        </p:nvSpPr>
        <p:spPr bwMode="auto">
          <a:xfrm>
            <a:off x="4922079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F7C49C-712A-410C-AE73-05877E1A0381}"/>
              </a:ext>
            </a:extLst>
          </p:cNvPr>
          <p:cNvSpPr/>
          <p:nvPr/>
        </p:nvSpPr>
        <p:spPr bwMode="auto">
          <a:xfrm>
            <a:off x="4922079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3A75FCB-6863-49F4-A677-ECD79221111B}"/>
              </a:ext>
            </a:extLst>
          </p:cNvPr>
          <p:cNvSpPr/>
          <p:nvPr/>
        </p:nvSpPr>
        <p:spPr bwMode="auto">
          <a:xfrm>
            <a:off x="4922079" y="56894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EE9EBB2-DE3C-477C-9726-8CA731B91FBD}"/>
              </a:ext>
            </a:extLst>
          </p:cNvPr>
          <p:cNvSpPr/>
          <p:nvPr/>
        </p:nvSpPr>
        <p:spPr bwMode="auto">
          <a:xfrm>
            <a:off x="4922079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3CEF794-840A-4D1B-90C0-D1D93865AE57}"/>
              </a:ext>
            </a:extLst>
          </p:cNvPr>
          <p:cNvSpPr/>
          <p:nvPr/>
        </p:nvSpPr>
        <p:spPr bwMode="auto">
          <a:xfrm>
            <a:off x="4922079" y="583552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6CBA257-0FBE-4D05-851B-F95577864B97}"/>
              </a:ext>
            </a:extLst>
          </p:cNvPr>
          <p:cNvSpPr/>
          <p:nvPr/>
        </p:nvSpPr>
        <p:spPr bwMode="auto">
          <a:xfrm>
            <a:off x="4922079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E482522-7072-46D1-A767-D5C54AD9AE2D}"/>
              </a:ext>
            </a:extLst>
          </p:cNvPr>
          <p:cNvSpPr/>
          <p:nvPr/>
        </p:nvSpPr>
        <p:spPr bwMode="auto">
          <a:xfrm>
            <a:off x="4922079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A3A7B62-FD06-4A6A-B3A4-05FD60D6A159}"/>
              </a:ext>
            </a:extLst>
          </p:cNvPr>
          <p:cNvSpPr/>
          <p:nvPr/>
        </p:nvSpPr>
        <p:spPr bwMode="auto">
          <a:xfrm>
            <a:off x="4922079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A09B383-1E1B-4893-A9EA-929D9898FB11}"/>
              </a:ext>
            </a:extLst>
          </p:cNvPr>
          <p:cNvSpPr txBox="1"/>
          <p:nvPr/>
        </p:nvSpPr>
        <p:spPr>
          <a:xfrm>
            <a:off x="3799452" y="6093253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02F39C-51CA-4613-B7D0-E8BC5C7CBEFE}"/>
              </a:ext>
            </a:extLst>
          </p:cNvPr>
          <p:cNvSpPr txBox="1"/>
          <p:nvPr/>
        </p:nvSpPr>
        <p:spPr>
          <a:xfrm>
            <a:off x="4735245" y="6093422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7DBB6D-3E0C-40CD-9255-C96B86F9BDFA}"/>
              </a:ext>
            </a:extLst>
          </p:cNvPr>
          <p:cNvSpPr txBox="1"/>
          <p:nvPr/>
        </p:nvSpPr>
        <p:spPr>
          <a:xfrm>
            <a:off x="3799452" y="6093418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2885036" y="4488455"/>
            <a:ext cx="338554" cy="1634699"/>
            <a:chOff x="2885036" y="4488455"/>
            <a:chExt cx="338554" cy="1634699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3173895" y="4488455"/>
              <a:ext cx="0" cy="163469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2885036" y="4583291"/>
              <a:ext cx="338554" cy="1451177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Indexing/processing 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54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954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an RU larger than 996-tones, IM pilots are added to each frequency subblock (as shown below)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processing per each subblock is the same as for an RU&lt;=996-tones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Extension to RU&gt;996-tones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8792E7-143D-44B5-B5BE-CFCF6028B2DB}"/>
              </a:ext>
            </a:extLst>
          </p:cNvPr>
          <p:cNvGrpSpPr/>
          <p:nvPr/>
        </p:nvGrpSpPr>
        <p:grpSpPr>
          <a:xfrm>
            <a:off x="67894" y="2895600"/>
            <a:ext cx="8727190" cy="2461181"/>
            <a:chOff x="67894" y="2895600"/>
            <a:chExt cx="8727190" cy="246118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AA8ADD5-07E8-4081-824C-F609545A3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894" y="2895600"/>
              <a:ext cx="8727190" cy="2461181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A32ADC8-6C85-45BA-A687-A4C2D9D21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8642" y="4126190"/>
              <a:ext cx="1689492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053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954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There are two options for IM pilot values, endowing them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Zero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Non-zero energy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Each option has its pros and 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think that zero-energy IM pilots have one important benefit – they allow the receiver to estimate phase offset and interference separately, without increasing the complexity (and implying no change to the CFO estimation mechanism)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therefore propose using zero-energy IM pilots, i.e. setting zero values for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Value of the IM pilots</a:t>
            </a:r>
          </a:p>
        </p:txBody>
      </p:sp>
    </p:spTree>
    <p:extLst>
      <p:ext uri="{BB962C8B-B14F-4D97-AF65-F5344CB8AC3E}">
        <p14:creationId xmlns:p14="http://schemas.microsoft.com/office/powerpoint/2010/main" val="3389230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the number of IM pilots for each PPDU BW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Discussed how the LDPC TM is used to spread IM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the placement of IM pilots at the input to the LDPC tone mapper, we suggest a single block of IM pilots before the data QAMs – which allows the receiver to react to an interference within the current OFDM symbol without adding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also suggest </a:t>
            </a:r>
            <a:r>
              <a:rPr lang="en-US" sz="1600" b="0" dirty="0">
                <a:solidFill>
                  <a:schemeClr val="tx1"/>
                </a:solidFill>
              </a:rPr>
              <a:t>the corresponding value of D_TM</a:t>
            </a:r>
            <a:endParaRPr lang="en-US" sz="160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Explained why we propose zero-energy IM pilots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when IM is used, the LDPC tone mapper operates on both data and IM pilot tones?</a:t>
            </a:r>
          </a:p>
          <a:p>
            <a:pPr marL="0" lvl="0" indent="0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023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the IM pilots are located contiguously at the input to the LDPC tone mapper, before the data QAMs?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9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561975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47775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Interference mitigation is already defined in the spec, and there are some missing designs and TBDs that we need to solve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Previously, we presented the motivation, suggested designs and many simulation results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present additional detailed simulations and suggest a detailed design for the Interference Mitigation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focus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number of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 to spread them in </a:t>
            </a:r>
            <a:r>
              <a:rPr lang="en-US" sz="1600">
                <a:solidFill>
                  <a:schemeClr val="tx1"/>
                </a:solidFill>
              </a:rPr>
              <a:t>frequency using the LDPC Tone Mapper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Location of IM </a:t>
            </a:r>
            <a:r>
              <a:rPr lang="en-US" sz="1600" dirty="0">
                <a:solidFill>
                  <a:schemeClr val="tx1"/>
                </a:solidFill>
              </a:rPr>
              <a:t>Pilots (as specified by indices) at the input buffer to the LDPC Tone </a:t>
            </a:r>
            <a:r>
              <a:rPr lang="en-US" sz="1600" b="0" dirty="0">
                <a:solidFill>
                  <a:schemeClr val="tx1"/>
                </a:solidFill>
              </a:rPr>
              <a:t>Mapper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Value of the IM pilots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IM pilots have zero energy?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114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Do you support that the number of IM pilots is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26 for a 242-tone RU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52 for a 484-tone RU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98 for a 996-tone RU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2x98 for a 2x996-tone RU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4x98 for a 4x996-tone RU?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428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Do you support that when IM is used, the value of D_TM is as follows?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9 for a 242-tone RU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9 for a 484-tone RU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10 for a 996-tone RU (same value is used for every 80MHz subblock when PPDU BW is wider than 80MHz)</a:t>
            </a:r>
          </a:p>
          <a:p>
            <a:pPr marL="0" lvl="0" indent="0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563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r>
              <a:rPr lang="en-US" sz="1800" dirty="0"/>
              <a:t> (Shimi Shilo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561975"/>
          </a:xfrm>
        </p:spPr>
        <p:txBody>
          <a:bodyPr/>
          <a:lstStyle/>
          <a:p>
            <a:r>
              <a:rPr lang="en-US" sz="2800" dirty="0"/>
              <a:t>Simulation Assumptions &amp; Interference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47775"/>
            <a:ext cx="8077199" cy="5076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summarizes our simulation assumptions and how we model the interference (for all simulation results in this contribution):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Interference Modeling</a:t>
            </a:r>
            <a:endParaRPr lang="en-US" sz="12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For simplicity and flexibility in controlling the bandwidth &amp; frequency location of the interference, interfering signals are OFDM based (with proper spectral shaping); at the interferer’s transmitter, random complex values are injected into the IFFT input bins corresponding to the desired interference frequency 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 order to ensure there is no synchronization with the desired signal, the IFFT size used by the interferer is different than that used for generating the desired signal; in addition, per -PPDU a random OFDM symbol timing offset and a random carrier frequency offset (at a sub-subcarrier-spacing level) are inserted, relative to those of the desired signal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When configured as a narrowband interferer, its allocated (fixed-bandwidth) frequency range within the signal’s channel bandwidth is randomized per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Interference is set ‘on’ during the entire data portion of the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interfering signal is convolved with channel taps that are generated using the same channel model (e.g. </a:t>
            </a:r>
            <a:r>
              <a:rPr lang="en-US" sz="1400" dirty="0" err="1">
                <a:solidFill>
                  <a:schemeClr val="tx1"/>
                </a:solidFill>
              </a:rPr>
              <a:t>TGn</a:t>
            </a:r>
            <a:r>
              <a:rPr lang="en-US" sz="1400" dirty="0">
                <a:solidFill>
                  <a:schemeClr val="tx1"/>
                </a:solidFill>
              </a:rPr>
              <a:t>-D) as the desired signal; namely, the interference experiences a channel of the same type – but of a different (random, per-PPDU) realization thereof – as that of the desired signal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Additional interference modeling options to consider (that we’ve simulated in the past)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Interference can begin and end at random within the data portion of the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47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561975"/>
          </a:xfrm>
        </p:spPr>
        <p:txBody>
          <a:bodyPr/>
          <a:lstStyle/>
          <a:p>
            <a:r>
              <a:rPr lang="en-US" sz="2800" dirty="0"/>
              <a:t>Simulation Assumptions &amp; Interference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066800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Receiver operation</a:t>
            </a:r>
            <a:endParaRPr lang="en-US" sz="12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Practical CHEST is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Covariance of interference &amp; noise is computed based on the IM pilots – with filtering across IM pilots in time &amp; frequency (see schematic example below) – and then used to compute the MVDR equalization weights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choice of filter coefficients in time/frequency is up to implementation – considering aspects such as the trade-off between averaging and reaction time to a rising interference, how to cope with the first data OFDM symbols,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Additional receiver operation options to consider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Identification of interference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(wideband or narrowband) may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be employed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Simulation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PER is generated for all MCS values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across the entire SNR range, for a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pre-determined SIR, with and without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interference mitigation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We choose the MCS for each scheme, in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each SNR, which maximizes the goodput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(optimal link adaptation) – and generate the goodput curve; s</a:t>
            </a:r>
            <a:r>
              <a:rPr lang="en-US" sz="1400" dirty="0"/>
              <a:t>imilarly, we also choose between IM enabled &amp; IM disabled modes based on whichever maximizes the goodput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2050" name="Picture 1" descr="image001">
            <a:extLst>
              <a:ext uri="{FF2B5EF4-FFF2-40B4-BE49-F238E27FC236}">
                <a16:creationId xmlns:a16="http://schemas.microsoft.com/office/drawing/2014/main" id="{7CF35FD3-7DBA-4F2B-8DD6-E024BE9C8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05200"/>
            <a:ext cx="4868862" cy="25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35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685800"/>
            <a:ext cx="8534399" cy="798910"/>
          </a:xfrm>
        </p:spPr>
        <p:txBody>
          <a:bodyPr/>
          <a:lstStyle/>
          <a:p>
            <a:r>
              <a:rPr lang="en-US" sz="2800" dirty="0"/>
              <a:t>Optimal number of IM pilots – Wideband Interference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458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Focusing on large RUs we show ~10-12.5% is near-optimal for nearly the entire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figure below shows that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spreading IM pilots every 8-10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subcarriers yields the highest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goodput for the majority of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SNR range (taking overhead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into consideration)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figure corresponds to a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242-tone RU with 5dB SIR, 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receiver with 4 Rx antennas,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but results are consistent with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other assumptions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B9AF21-1B8E-43D2-A62B-1D95B2C6F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981200"/>
            <a:ext cx="5374494" cy="425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0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" y="685800"/>
            <a:ext cx="8915399" cy="798910"/>
          </a:xfrm>
        </p:spPr>
        <p:txBody>
          <a:bodyPr/>
          <a:lstStyle/>
          <a:p>
            <a:r>
              <a:rPr lang="en-US" sz="2800" dirty="0"/>
              <a:t>Optimal number of IM pilots – Narrowband Interference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9247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Results are consistent for a narrowband (1MHz) interference, as shown below; here we assume a 242-tone RU with 5dB SIR and a receiver with 4 Rx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Although 1MHz constitutes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only ~5% of the signal’s BW,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without IM applied there is a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severe impact on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Using ~10% resources as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pilots yields the highest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goodput for the majority of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SNR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643A79-316E-4584-928B-D9BAD1AE0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254" y="2380306"/>
            <a:ext cx="6022222" cy="425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9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Number of IM Pilots - Simulations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24000"/>
                <a:ext cx="8381999" cy="4495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In order to evaluate the number of IM pilots needed for each RU, we computed the goodput associated with several different practical (LDPC tone-mapper based) frequency mapping of the IM pilots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We used three different mappings for the comparison: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Option #1: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pilots before data such that there is an IM pilot every D_TM subcarriers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Option #2: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dirty="0">
                    <a:solidFill>
                      <a:schemeClr val="tx1"/>
                    </a:solidFill>
                  </a:rPr>
                  <a:t>pilots </a:t>
                </a:r>
                <a:r>
                  <a:rPr lang="en-US" sz="1600" dirty="0">
                    <a:solidFill>
                      <a:schemeClr val="tx1"/>
                    </a:solidFill>
                  </a:rPr>
                  <a:t>before data such that there are two IM pilots every D_TM subcarriers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Option  #3: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pilots before data,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Pilots in the middle, such that there is an IM pilot every D_TM/2 subcarriers</a:t>
                </a:r>
                <a:endParaRPr lang="en-US" sz="1600" b="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24000"/>
                <a:ext cx="8381999" cy="4495800"/>
              </a:xfrm>
              <a:blipFill>
                <a:blip r:embed="rId2"/>
                <a:stretch>
                  <a:fillRect l="-655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6BEE2A-C414-401E-8314-768B7DD882C7}"/>
              </a:ext>
            </a:extLst>
          </p:cNvPr>
          <p:cNvSpPr/>
          <p:nvPr/>
        </p:nvSpPr>
        <p:spPr bwMode="auto">
          <a:xfrm>
            <a:off x="4060730" y="441341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70F46A-4963-4607-B9F3-22834DFABA41}"/>
              </a:ext>
            </a:extLst>
          </p:cNvPr>
          <p:cNvSpPr/>
          <p:nvPr/>
        </p:nvSpPr>
        <p:spPr bwMode="auto">
          <a:xfrm>
            <a:off x="4060730" y="4486653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3F14E2-DC9E-4430-B79F-62179EA520D8}"/>
              </a:ext>
            </a:extLst>
          </p:cNvPr>
          <p:cNvSpPr/>
          <p:nvPr/>
        </p:nvSpPr>
        <p:spPr bwMode="auto">
          <a:xfrm>
            <a:off x="4060730" y="4551343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27E00A-837B-4D6C-B36B-2F2433611892}"/>
              </a:ext>
            </a:extLst>
          </p:cNvPr>
          <p:cNvSpPr/>
          <p:nvPr/>
        </p:nvSpPr>
        <p:spPr bwMode="auto">
          <a:xfrm>
            <a:off x="4060730" y="462145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851651-C37E-4617-A387-552F37A6D949}"/>
              </a:ext>
            </a:extLst>
          </p:cNvPr>
          <p:cNvSpPr/>
          <p:nvPr/>
        </p:nvSpPr>
        <p:spPr bwMode="auto">
          <a:xfrm>
            <a:off x="4060730" y="4695564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5A9FB5-9981-4E93-BB36-115B181B2C2F}"/>
              </a:ext>
            </a:extLst>
          </p:cNvPr>
          <p:cNvSpPr/>
          <p:nvPr/>
        </p:nvSpPr>
        <p:spPr bwMode="auto">
          <a:xfrm>
            <a:off x="4060730" y="476879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288E39-3AFE-43A3-BDA8-3A948460DD23}"/>
              </a:ext>
            </a:extLst>
          </p:cNvPr>
          <p:cNvSpPr/>
          <p:nvPr/>
        </p:nvSpPr>
        <p:spPr bwMode="auto">
          <a:xfrm>
            <a:off x="4060730" y="483348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DE15DB-2C9B-4401-88E1-AC29F2874889}"/>
              </a:ext>
            </a:extLst>
          </p:cNvPr>
          <p:cNvSpPr/>
          <p:nvPr/>
        </p:nvSpPr>
        <p:spPr bwMode="auto">
          <a:xfrm>
            <a:off x="4060730" y="490360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412CED-F33C-4B4F-9987-566F2C284105}"/>
              </a:ext>
            </a:extLst>
          </p:cNvPr>
          <p:cNvSpPr/>
          <p:nvPr/>
        </p:nvSpPr>
        <p:spPr bwMode="auto">
          <a:xfrm>
            <a:off x="4060730" y="497987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4710DE-A1BB-46DE-8629-786780F57378}"/>
              </a:ext>
            </a:extLst>
          </p:cNvPr>
          <p:cNvSpPr/>
          <p:nvPr/>
        </p:nvSpPr>
        <p:spPr bwMode="auto">
          <a:xfrm>
            <a:off x="4060730" y="505726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56C79A-053C-4251-AE47-3CCEC7747075}"/>
              </a:ext>
            </a:extLst>
          </p:cNvPr>
          <p:cNvSpPr/>
          <p:nvPr/>
        </p:nvSpPr>
        <p:spPr bwMode="auto">
          <a:xfrm>
            <a:off x="4060730" y="512195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B99F6B-AC7B-4A6B-A9E1-2093A820AC62}"/>
              </a:ext>
            </a:extLst>
          </p:cNvPr>
          <p:cNvSpPr/>
          <p:nvPr/>
        </p:nvSpPr>
        <p:spPr bwMode="auto">
          <a:xfrm>
            <a:off x="4060730" y="519206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8451BF-7311-45B6-B425-C48F4A412429}"/>
              </a:ext>
            </a:extLst>
          </p:cNvPr>
          <p:cNvSpPr/>
          <p:nvPr/>
        </p:nvSpPr>
        <p:spPr bwMode="auto">
          <a:xfrm>
            <a:off x="4060730" y="526878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C7B376-CF5C-4CB5-8312-D69BDB52837E}"/>
              </a:ext>
            </a:extLst>
          </p:cNvPr>
          <p:cNvSpPr/>
          <p:nvPr/>
        </p:nvSpPr>
        <p:spPr bwMode="auto">
          <a:xfrm>
            <a:off x="4060730" y="534617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EDF0DE-17F0-46F4-89BB-93FBB817ABD3}"/>
              </a:ext>
            </a:extLst>
          </p:cNvPr>
          <p:cNvSpPr/>
          <p:nvPr/>
        </p:nvSpPr>
        <p:spPr bwMode="auto">
          <a:xfrm>
            <a:off x="4060730" y="541086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D999BF-3146-4CFB-A322-585072644F2D}"/>
              </a:ext>
            </a:extLst>
          </p:cNvPr>
          <p:cNvSpPr/>
          <p:nvPr/>
        </p:nvSpPr>
        <p:spPr bwMode="auto">
          <a:xfrm>
            <a:off x="4060730" y="548097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D2E57A-CBF5-4509-9864-676C159B9A71}"/>
              </a:ext>
            </a:extLst>
          </p:cNvPr>
          <p:cNvSpPr/>
          <p:nvPr/>
        </p:nvSpPr>
        <p:spPr bwMode="auto">
          <a:xfrm>
            <a:off x="4060730" y="554947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E1DE5A-7811-491B-8545-7508536C8DD7}"/>
              </a:ext>
            </a:extLst>
          </p:cNvPr>
          <p:cNvSpPr/>
          <p:nvPr/>
        </p:nvSpPr>
        <p:spPr bwMode="auto">
          <a:xfrm>
            <a:off x="4060730" y="562686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D1065A-C62B-464D-B417-B0E4DA919F02}"/>
              </a:ext>
            </a:extLst>
          </p:cNvPr>
          <p:cNvSpPr/>
          <p:nvPr/>
        </p:nvSpPr>
        <p:spPr bwMode="auto">
          <a:xfrm>
            <a:off x="4060730" y="569155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AE2A8F-5732-4FBA-AB0D-E7A11B6FB5CB}"/>
              </a:ext>
            </a:extLst>
          </p:cNvPr>
          <p:cNvSpPr/>
          <p:nvPr/>
        </p:nvSpPr>
        <p:spPr bwMode="auto">
          <a:xfrm>
            <a:off x="4060730" y="576166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645CC3-A3E1-4EE2-86CA-B712E5285628}"/>
              </a:ext>
            </a:extLst>
          </p:cNvPr>
          <p:cNvSpPr/>
          <p:nvPr/>
        </p:nvSpPr>
        <p:spPr bwMode="auto">
          <a:xfrm>
            <a:off x="4060730" y="583764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1F1E28-6E58-4428-A428-9F32BA8BC03C}"/>
              </a:ext>
            </a:extLst>
          </p:cNvPr>
          <p:cNvSpPr/>
          <p:nvPr/>
        </p:nvSpPr>
        <p:spPr bwMode="auto">
          <a:xfrm>
            <a:off x="4060730" y="591503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81F931-4DFB-40CA-B869-43DC8E14CCE9}"/>
              </a:ext>
            </a:extLst>
          </p:cNvPr>
          <p:cNvSpPr/>
          <p:nvPr/>
        </p:nvSpPr>
        <p:spPr bwMode="auto">
          <a:xfrm>
            <a:off x="4060730" y="597972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EDA2B01-3A96-4586-9A0A-43013C0C6A60}"/>
              </a:ext>
            </a:extLst>
          </p:cNvPr>
          <p:cNvSpPr/>
          <p:nvPr/>
        </p:nvSpPr>
        <p:spPr bwMode="auto">
          <a:xfrm>
            <a:off x="4060730" y="604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A879A24B-3069-41C9-B4E1-ABCB841EE68A}"/>
              </a:ext>
            </a:extLst>
          </p:cNvPr>
          <p:cNvSpPr/>
          <p:nvPr/>
        </p:nvSpPr>
        <p:spPr bwMode="auto">
          <a:xfrm>
            <a:off x="3962970" y="4413419"/>
            <a:ext cx="67280" cy="5371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19D8CBB2-BE83-4C51-ABEF-9CCCF107463A}"/>
              </a:ext>
            </a:extLst>
          </p:cNvPr>
          <p:cNvSpPr/>
          <p:nvPr/>
        </p:nvSpPr>
        <p:spPr bwMode="auto">
          <a:xfrm>
            <a:off x="3962969" y="4989895"/>
            <a:ext cx="67280" cy="113614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66E0C9-E8CE-4F5D-A2E0-C15D91CCE9D7}"/>
              </a:ext>
            </a:extLst>
          </p:cNvPr>
          <p:cNvSpPr txBox="1"/>
          <p:nvPr/>
        </p:nvSpPr>
        <p:spPr>
          <a:xfrm>
            <a:off x="3292988" y="4542147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370C60-D912-4769-96AF-0EE4A4819FA4}"/>
              </a:ext>
            </a:extLst>
          </p:cNvPr>
          <p:cNvSpPr txBox="1"/>
          <p:nvPr/>
        </p:nvSpPr>
        <p:spPr>
          <a:xfrm>
            <a:off x="3398534" y="5392120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FCB176-05F7-4959-8037-7152475F1A79}"/>
              </a:ext>
            </a:extLst>
          </p:cNvPr>
          <p:cNvCxnSpPr>
            <a:stCxn id="20" idx="3"/>
          </p:cNvCxnSpPr>
          <p:nvPr/>
        </p:nvCxnSpPr>
        <p:spPr bwMode="auto">
          <a:xfrm>
            <a:off x="4517930" y="5230167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346C671-63FD-4C72-8AF2-870F59F957CC}"/>
              </a:ext>
            </a:extLst>
          </p:cNvPr>
          <p:cNvSpPr/>
          <p:nvPr/>
        </p:nvSpPr>
        <p:spPr bwMode="auto">
          <a:xfrm>
            <a:off x="4922079" y="441341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08E2DF-5A0D-40E1-A663-3DD2FC0AA590}"/>
              </a:ext>
            </a:extLst>
          </p:cNvPr>
          <p:cNvSpPr/>
          <p:nvPr/>
        </p:nvSpPr>
        <p:spPr bwMode="auto">
          <a:xfrm>
            <a:off x="4922079" y="4486653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197498F-AF84-477F-96D2-540C6D9A8E20}"/>
              </a:ext>
            </a:extLst>
          </p:cNvPr>
          <p:cNvSpPr/>
          <p:nvPr/>
        </p:nvSpPr>
        <p:spPr bwMode="auto">
          <a:xfrm>
            <a:off x="4922079" y="4551343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D56B89-BEBE-4DA5-BD03-E6CEF78A6CCC}"/>
              </a:ext>
            </a:extLst>
          </p:cNvPr>
          <p:cNvSpPr/>
          <p:nvPr/>
        </p:nvSpPr>
        <p:spPr bwMode="auto">
          <a:xfrm>
            <a:off x="4922079" y="462145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D1C2C6-6037-40D1-9CB5-4D2BA65F5D8C}"/>
              </a:ext>
            </a:extLst>
          </p:cNvPr>
          <p:cNvSpPr/>
          <p:nvPr/>
        </p:nvSpPr>
        <p:spPr bwMode="auto">
          <a:xfrm>
            <a:off x="4922079" y="469556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1A6AA2D-BFD6-4B94-BB88-F80FFD2B2BA0}"/>
              </a:ext>
            </a:extLst>
          </p:cNvPr>
          <p:cNvSpPr/>
          <p:nvPr/>
        </p:nvSpPr>
        <p:spPr bwMode="auto">
          <a:xfrm>
            <a:off x="4922079" y="476879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5997BB5-D612-44AE-B87F-6E318E9D29C0}"/>
              </a:ext>
            </a:extLst>
          </p:cNvPr>
          <p:cNvSpPr/>
          <p:nvPr/>
        </p:nvSpPr>
        <p:spPr bwMode="auto">
          <a:xfrm>
            <a:off x="4922079" y="483348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26AB75-D88C-4852-8378-4B9B53954E3E}"/>
              </a:ext>
            </a:extLst>
          </p:cNvPr>
          <p:cNvSpPr/>
          <p:nvPr/>
        </p:nvSpPr>
        <p:spPr bwMode="auto">
          <a:xfrm>
            <a:off x="4922079" y="490360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21C250D-A4A5-4C68-AACC-C473A0F5F3B7}"/>
              </a:ext>
            </a:extLst>
          </p:cNvPr>
          <p:cNvSpPr/>
          <p:nvPr/>
        </p:nvSpPr>
        <p:spPr bwMode="auto">
          <a:xfrm>
            <a:off x="4922079" y="497987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4F929E-5995-4BA9-BBF5-545D078AEC5C}"/>
              </a:ext>
            </a:extLst>
          </p:cNvPr>
          <p:cNvSpPr/>
          <p:nvPr/>
        </p:nvSpPr>
        <p:spPr bwMode="auto">
          <a:xfrm>
            <a:off x="4922079" y="505726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F5D2156-882E-480E-ACFA-AB7CBE11F306}"/>
              </a:ext>
            </a:extLst>
          </p:cNvPr>
          <p:cNvSpPr/>
          <p:nvPr/>
        </p:nvSpPr>
        <p:spPr bwMode="auto">
          <a:xfrm>
            <a:off x="4922079" y="512195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E0F8E3-C4D2-4CE6-A9AD-5373A26745EC}"/>
              </a:ext>
            </a:extLst>
          </p:cNvPr>
          <p:cNvSpPr/>
          <p:nvPr/>
        </p:nvSpPr>
        <p:spPr bwMode="auto">
          <a:xfrm>
            <a:off x="4922079" y="519206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CCC87D3-0342-4566-8ABC-3CAFF4AF5870}"/>
              </a:ext>
            </a:extLst>
          </p:cNvPr>
          <p:cNvSpPr/>
          <p:nvPr/>
        </p:nvSpPr>
        <p:spPr bwMode="auto">
          <a:xfrm>
            <a:off x="4922079" y="526878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24056FE-11C3-4649-B86F-5809B88328E2}"/>
              </a:ext>
            </a:extLst>
          </p:cNvPr>
          <p:cNvSpPr/>
          <p:nvPr/>
        </p:nvSpPr>
        <p:spPr bwMode="auto">
          <a:xfrm>
            <a:off x="4922079" y="534617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4C6A98-E43C-4600-AA8E-DB280218F6C4}"/>
              </a:ext>
            </a:extLst>
          </p:cNvPr>
          <p:cNvSpPr/>
          <p:nvPr/>
        </p:nvSpPr>
        <p:spPr bwMode="auto">
          <a:xfrm>
            <a:off x="4922079" y="541086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BFBFDD9-3018-4C87-8135-2CB6576BF2A2}"/>
              </a:ext>
            </a:extLst>
          </p:cNvPr>
          <p:cNvSpPr/>
          <p:nvPr/>
        </p:nvSpPr>
        <p:spPr bwMode="auto">
          <a:xfrm>
            <a:off x="4922079" y="548097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D3A13F6-987A-441C-BA52-9F7D9B4BF0A6}"/>
              </a:ext>
            </a:extLst>
          </p:cNvPr>
          <p:cNvSpPr/>
          <p:nvPr/>
        </p:nvSpPr>
        <p:spPr bwMode="auto">
          <a:xfrm>
            <a:off x="4922079" y="554947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47EF10F-72CD-41A2-93CF-6EAAE24920BF}"/>
              </a:ext>
            </a:extLst>
          </p:cNvPr>
          <p:cNvSpPr/>
          <p:nvPr/>
        </p:nvSpPr>
        <p:spPr bwMode="auto">
          <a:xfrm>
            <a:off x="4922079" y="562686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1FF18B4-F4B3-4A79-8DEB-E5314AC37E07}"/>
              </a:ext>
            </a:extLst>
          </p:cNvPr>
          <p:cNvSpPr/>
          <p:nvPr/>
        </p:nvSpPr>
        <p:spPr bwMode="auto">
          <a:xfrm>
            <a:off x="4922079" y="569155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7E44E-A310-4698-84EE-AA17D12A5AD1}"/>
              </a:ext>
            </a:extLst>
          </p:cNvPr>
          <p:cNvSpPr/>
          <p:nvPr/>
        </p:nvSpPr>
        <p:spPr bwMode="auto">
          <a:xfrm>
            <a:off x="4922079" y="576166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5E6BD04-DDE7-446A-867A-3D20062A6DFD}"/>
              </a:ext>
            </a:extLst>
          </p:cNvPr>
          <p:cNvSpPr/>
          <p:nvPr/>
        </p:nvSpPr>
        <p:spPr bwMode="auto">
          <a:xfrm>
            <a:off x="4922079" y="583764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B5E5C79-7FEF-4099-ACBB-D0D4CC2EE4AF}"/>
              </a:ext>
            </a:extLst>
          </p:cNvPr>
          <p:cNvSpPr/>
          <p:nvPr/>
        </p:nvSpPr>
        <p:spPr bwMode="auto">
          <a:xfrm>
            <a:off x="4922079" y="591503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9DB5F68-DEB9-4D38-8DD7-12E8D4DACFD8}"/>
              </a:ext>
            </a:extLst>
          </p:cNvPr>
          <p:cNvSpPr/>
          <p:nvPr/>
        </p:nvSpPr>
        <p:spPr bwMode="auto">
          <a:xfrm>
            <a:off x="4922079" y="597972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6383827-01D4-44A6-80E4-9085B8361D74}"/>
              </a:ext>
            </a:extLst>
          </p:cNvPr>
          <p:cNvSpPr/>
          <p:nvPr/>
        </p:nvSpPr>
        <p:spPr bwMode="auto">
          <a:xfrm>
            <a:off x="4922079" y="604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349267A-5CE3-46D9-816E-471242D04CA7}"/>
              </a:ext>
            </a:extLst>
          </p:cNvPr>
          <p:cNvSpPr txBox="1"/>
          <p:nvPr/>
        </p:nvSpPr>
        <p:spPr>
          <a:xfrm>
            <a:off x="3799452" y="6095370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24752CE-E8EB-435F-89F9-8997D76E5457}"/>
              </a:ext>
            </a:extLst>
          </p:cNvPr>
          <p:cNvSpPr txBox="1"/>
          <p:nvPr/>
        </p:nvSpPr>
        <p:spPr>
          <a:xfrm>
            <a:off x="4735245" y="6095539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55D373E-3985-4C34-B70C-60B79A5BDDA8}"/>
              </a:ext>
            </a:extLst>
          </p:cNvPr>
          <p:cNvSpPr/>
          <p:nvPr/>
        </p:nvSpPr>
        <p:spPr bwMode="auto">
          <a:xfrm>
            <a:off x="6956330" y="4413250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4B550EE-BCF6-44BD-BF0D-102AEB4A6708}"/>
              </a:ext>
            </a:extLst>
          </p:cNvPr>
          <p:cNvSpPr/>
          <p:nvPr/>
        </p:nvSpPr>
        <p:spPr bwMode="auto">
          <a:xfrm>
            <a:off x="6956330" y="4486484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D4016E7-5C15-4E9C-AF8F-C90D0426FC13}"/>
              </a:ext>
            </a:extLst>
          </p:cNvPr>
          <p:cNvSpPr/>
          <p:nvPr/>
        </p:nvSpPr>
        <p:spPr bwMode="auto">
          <a:xfrm>
            <a:off x="6956330" y="4551174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88FE78A-9360-4CCF-B87B-376E9DFADE14}"/>
              </a:ext>
            </a:extLst>
          </p:cNvPr>
          <p:cNvSpPr/>
          <p:nvPr/>
        </p:nvSpPr>
        <p:spPr bwMode="auto">
          <a:xfrm>
            <a:off x="6956330" y="462128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23493CF-D810-4B66-9F7F-2FDD3BB002CB}"/>
              </a:ext>
            </a:extLst>
          </p:cNvPr>
          <p:cNvSpPr/>
          <p:nvPr/>
        </p:nvSpPr>
        <p:spPr bwMode="auto">
          <a:xfrm>
            <a:off x="6956330" y="469539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1097384-1C16-42B5-95BC-2B838379BD17}"/>
              </a:ext>
            </a:extLst>
          </p:cNvPr>
          <p:cNvSpPr/>
          <p:nvPr/>
        </p:nvSpPr>
        <p:spPr bwMode="auto">
          <a:xfrm>
            <a:off x="6956330" y="476862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5633E60-0F53-4F46-80D4-D86023B07C56}"/>
              </a:ext>
            </a:extLst>
          </p:cNvPr>
          <p:cNvSpPr/>
          <p:nvPr/>
        </p:nvSpPr>
        <p:spPr bwMode="auto">
          <a:xfrm>
            <a:off x="6956330" y="483331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AEE9211-B3EE-40A3-8E7D-165D5F459672}"/>
              </a:ext>
            </a:extLst>
          </p:cNvPr>
          <p:cNvSpPr/>
          <p:nvPr/>
        </p:nvSpPr>
        <p:spPr bwMode="auto">
          <a:xfrm>
            <a:off x="6956330" y="490343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F9EA95C-E41A-47A3-9560-16125EDDEE44}"/>
              </a:ext>
            </a:extLst>
          </p:cNvPr>
          <p:cNvSpPr/>
          <p:nvPr/>
        </p:nvSpPr>
        <p:spPr bwMode="auto">
          <a:xfrm>
            <a:off x="6956330" y="497970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219D5A5-3678-4E4B-BDB0-704A68FB5056}"/>
              </a:ext>
            </a:extLst>
          </p:cNvPr>
          <p:cNvSpPr/>
          <p:nvPr/>
        </p:nvSpPr>
        <p:spPr bwMode="auto">
          <a:xfrm>
            <a:off x="6956330" y="505709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78A4652-C538-4E22-ACE7-12BF8FF930AE}"/>
              </a:ext>
            </a:extLst>
          </p:cNvPr>
          <p:cNvSpPr/>
          <p:nvPr/>
        </p:nvSpPr>
        <p:spPr bwMode="auto">
          <a:xfrm>
            <a:off x="6956330" y="512178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260D3D7-CD1C-41F8-8D7B-0FEBBA95FF66}"/>
              </a:ext>
            </a:extLst>
          </p:cNvPr>
          <p:cNvSpPr/>
          <p:nvPr/>
        </p:nvSpPr>
        <p:spPr bwMode="auto">
          <a:xfrm>
            <a:off x="6956330" y="519189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EDB14B1-1681-4752-93BA-01D5DCCA310C}"/>
              </a:ext>
            </a:extLst>
          </p:cNvPr>
          <p:cNvSpPr/>
          <p:nvPr/>
        </p:nvSpPr>
        <p:spPr bwMode="auto">
          <a:xfrm>
            <a:off x="6956330" y="526861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35C8B0E-C440-4B5A-A53E-6C123D8C065D}"/>
              </a:ext>
            </a:extLst>
          </p:cNvPr>
          <p:cNvSpPr/>
          <p:nvPr/>
        </p:nvSpPr>
        <p:spPr bwMode="auto">
          <a:xfrm>
            <a:off x="6956330" y="534600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38F0D2A-C632-4C35-B884-5BEBBB82EA13}"/>
              </a:ext>
            </a:extLst>
          </p:cNvPr>
          <p:cNvSpPr/>
          <p:nvPr/>
        </p:nvSpPr>
        <p:spPr bwMode="auto">
          <a:xfrm>
            <a:off x="6956330" y="541069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C3EC47D-5D61-47C5-8336-734793083BF1}"/>
              </a:ext>
            </a:extLst>
          </p:cNvPr>
          <p:cNvSpPr/>
          <p:nvPr/>
        </p:nvSpPr>
        <p:spPr bwMode="auto">
          <a:xfrm>
            <a:off x="6956330" y="548080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AE2FAF0-B4A3-4799-B4EF-19C917BF9314}"/>
              </a:ext>
            </a:extLst>
          </p:cNvPr>
          <p:cNvSpPr/>
          <p:nvPr/>
        </p:nvSpPr>
        <p:spPr bwMode="auto">
          <a:xfrm>
            <a:off x="6956330" y="55493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A756DDD-0DCD-4F99-AFE5-F2EB430BEA0F}"/>
              </a:ext>
            </a:extLst>
          </p:cNvPr>
          <p:cNvSpPr/>
          <p:nvPr/>
        </p:nvSpPr>
        <p:spPr bwMode="auto">
          <a:xfrm>
            <a:off x="6956330" y="562669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E37E753-BAA8-4507-8847-540CD6DF0659}"/>
              </a:ext>
            </a:extLst>
          </p:cNvPr>
          <p:cNvSpPr/>
          <p:nvPr/>
        </p:nvSpPr>
        <p:spPr bwMode="auto">
          <a:xfrm>
            <a:off x="6956330" y="569138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542FA95-094E-4D27-9FE2-E1A9CE977B0B}"/>
              </a:ext>
            </a:extLst>
          </p:cNvPr>
          <p:cNvSpPr/>
          <p:nvPr/>
        </p:nvSpPr>
        <p:spPr bwMode="auto">
          <a:xfrm>
            <a:off x="6956330" y="576150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E72107-75D8-42AF-B1AF-926B6EB9B483}"/>
              </a:ext>
            </a:extLst>
          </p:cNvPr>
          <p:cNvSpPr/>
          <p:nvPr/>
        </p:nvSpPr>
        <p:spPr bwMode="auto">
          <a:xfrm>
            <a:off x="6956330" y="583747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5B9E2EB-07B5-47E9-844C-DE690C296F63}"/>
              </a:ext>
            </a:extLst>
          </p:cNvPr>
          <p:cNvSpPr/>
          <p:nvPr/>
        </p:nvSpPr>
        <p:spPr bwMode="auto">
          <a:xfrm>
            <a:off x="6956330" y="591486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5F762D9-A77D-495A-836D-6B3F193E457D}"/>
              </a:ext>
            </a:extLst>
          </p:cNvPr>
          <p:cNvSpPr/>
          <p:nvPr/>
        </p:nvSpPr>
        <p:spPr bwMode="auto">
          <a:xfrm>
            <a:off x="6956330" y="597955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0AF6E12-E6C2-42E5-B750-A6FFBB29F1FC}"/>
              </a:ext>
            </a:extLst>
          </p:cNvPr>
          <p:cNvSpPr/>
          <p:nvPr/>
        </p:nvSpPr>
        <p:spPr bwMode="auto">
          <a:xfrm>
            <a:off x="6956330" y="6049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Left Brace 87">
            <a:extLst>
              <a:ext uri="{FF2B5EF4-FFF2-40B4-BE49-F238E27FC236}">
                <a16:creationId xmlns:a16="http://schemas.microsoft.com/office/drawing/2014/main" id="{6E73F461-57C0-4D1C-9D86-7E348492E975}"/>
              </a:ext>
            </a:extLst>
          </p:cNvPr>
          <p:cNvSpPr/>
          <p:nvPr/>
        </p:nvSpPr>
        <p:spPr bwMode="auto">
          <a:xfrm>
            <a:off x="6858570" y="4413250"/>
            <a:ext cx="67279" cy="2821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Left Brace 88">
            <a:extLst>
              <a:ext uri="{FF2B5EF4-FFF2-40B4-BE49-F238E27FC236}">
                <a16:creationId xmlns:a16="http://schemas.microsoft.com/office/drawing/2014/main" id="{B21C7F0E-1F3D-47FC-AE72-7A6335372E9C}"/>
              </a:ext>
            </a:extLst>
          </p:cNvPr>
          <p:cNvSpPr/>
          <p:nvPr/>
        </p:nvSpPr>
        <p:spPr bwMode="auto">
          <a:xfrm>
            <a:off x="6864919" y="4722634"/>
            <a:ext cx="45719" cy="53911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59672E4-B354-4D78-A6A3-35B1F90C40C9}"/>
              </a:ext>
            </a:extLst>
          </p:cNvPr>
          <p:cNvSpPr txBox="1"/>
          <p:nvPr/>
        </p:nvSpPr>
        <p:spPr>
          <a:xfrm>
            <a:off x="6188588" y="4541978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F3972CD-FE13-48D6-BE3E-87CBB477417D}"/>
              </a:ext>
            </a:extLst>
          </p:cNvPr>
          <p:cNvSpPr txBox="1"/>
          <p:nvPr/>
        </p:nvSpPr>
        <p:spPr>
          <a:xfrm>
            <a:off x="6333211" y="4842878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37F0827D-1F64-4F48-845D-D433AE8C29E5}"/>
              </a:ext>
            </a:extLst>
          </p:cNvPr>
          <p:cNvCxnSpPr>
            <a:stCxn id="75" idx="3"/>
          </p:cNvCxnSpPr>
          <p:nvPr/>
        </p:nvCxnSpPr>
        <p:spPr bwMode="auto">
          <a:xfrm>
            <a:off x="7413530" y="5229998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DD14FD01-FBA3-4D83-ACF3-1C0B8FF609A0}"/>
              </a:ext>
            </a:extLst>
          </p:cNvPr>
          <p:cNvSpPr/>
          <p:nvPr/>
        </p:nvSpPr>
        <p:spPr bwMode="auto">
          <a:xfrm>
            <a:off x="7817679" y="4413250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21675F2-36DC-4B74-A528-963C85E711E9}"/>
              </a:ext>
            </a:extLst>
          </p:cNvPr>
          <p:cNvSpPr/>
          <p:nvPr/>
        </p:nvSpPr>
        <p:spPr bwMode="auto">
          <a:xfrm>
            <a:off x="7817679" y="4486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D761821-AE4A-47A3-83E2-6D3C03AD927F}"/>
              </a:ext>
            </a:extLst>
          </p:cNvPr>
          <p:cNvSpPr/>
          <p:nvPr/>
        </p:nvSpPr>
        <p:spPr bwMode="auto">
          <a:xfrm>
            <a:off x="7817679" y="455117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4FEB0AD-3EED-4884-BB5A-8D57A3F7B9AD}"/>
              </a:ext>
            </a:extLst>
          </p:cNvPr>
          <p:cNvSpPr/>
          <p:nvPr/>
        </p:nvSpPr>
        <p:spPr bwMode="auto">
          <a:xfrm>
            <a:off x="7817679" y="462128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D09A3C4-13DA-43F3-A794-23F81B7CFDB9}"/>
              </a:ext>
            </a:extLst>
          </p:cNvPr>
          <p:cNvSpPr/>
          <p:nvPr/>
        </p:nvSpPr>
        <p:spPr bwMode="auto">
          <a:xfrm>
            <a:off x="7817679" y="469539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F1F5C42-7402-499F-BFAE-59559502E1AC}"/>
              </a:ext>
            </a:extLst>
          </p:cNvPr>
          <p:cNvSpPr/>
          <p:nvPr/>
        </p:nvSpPr>
        <p:spPr bwMode="auto">
          <a:xfrm>
            <a:off x="7817679" y="476862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8A9B2E-50C4-411D-85D4-731398CA145B}"/>
              </a:ext>
            </a:extLst>
          </p:cNvPr>
          <p:cNvSpPr/>
          <p:nvPr/>
        </p:nvSpPr>
        <p:spPr bwMode="auto">
          <a:xfrm>
            <a:off x="7817679" y="483331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D8DFEAC-9D35-4C76-ADC4-9BA83043E8B0}"/>
              </a:ext>
            </a:extLst>
          </p:cNvPr>
          <p:cNvSpPr/>
          <p:nvPr/>
        </p:nvSpPr>
        <p:spPr bwMode="auto">
          <a:xfrm>
            <a:off x="7817679" y="490343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C9FEBC7-B265-48FF-8AF7-FBB4C28F5680}"/>
              </a:ext>
            </a:extLst>
          </p:cNvPr>
          <p:cNvSpPr/>
          <p:nvPr/>
        </p:nvSpPr>
        <p:spPr bwMode="auto">
          <a:xfrm>
            <a:off x="7817679" y="497970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8664508-6AF3-4D2E-B961-510CF833824D}"/>
              </a:ext>
            </a:extLst>
          </p:cNvPr>
          <p:cNvSpPr/>
          <p:nvPr/>
        </p:nvSpPr>
        <p:spPr bwMode="auto">
          <a:xfrm>
            <a:off x="7817679" y="505709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74EC205-35B8-432D-A286-1AE43CBD0C31}"/>
              </a:ext>
            </a:extLst>
          </p:cNvPr>
          <p:cNvSpPr/>
          <p:nvPr/>
        </p:nvSpPr>
        <p:spPr bwMode="auto">
          <a:xfrm>
            <a:off x="7817679" y="512178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B346006-E6B4-4E21-B38A-D49BF4B8602F}"/>
              </a:ext>
            </a:extLst>
          </p:cNvPr>
          <p:cNvSpPr/>
          <p:nvPr/>
        </p:nvSpPr>
        <p:spPr bwMode="auto">
          <a:xfrm>
            <a:off x="7817679" y="519189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C34E6A2-1581-4508-8A12-4C1778ACE690}"/>
              </a:ext>
            </a:extLst>
          </p:cNvPr>
          <p:cNvSpPr/>
          <p:nvPr/>
        </p:nvSpPr>
        <p:spPr bwMode="auto">
          <a:xfrm>
            <a:off x="7817679" y="526861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A886D4B-9FF2-46CB-B931-E148D0B11CF0}"/>
              </a:ext>
            </a:extLst>
          </p:cNvPr>
          <p:cNvSpPr/>
          <p:nvPr/>
        </p:nvSpPr>
        <p:spPr bwMode="auto">
          <a:xfrm>
            <a:off x="7817679" y="534600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A6FEBBC-4146-4FA1-AE05-F073BEF9791F}"/>
              </a:ext>
            </a:extLst>
          </p:cNvPr>
          <p:cNvSpPr/>
          <p:nvPr/>
        </p:nvSpPr>
        <p:spPr bwMode="auto">
          <a:xfrm>
            <a:off x="7817679" y="541069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E26757F-403A-452E-9D49-846D4702C946}"/>
              </a:ext>
            </a:extLst>
          </p:cNvPr>
          <p:cNvSpPr/>
          <p:nvPr/>
        </p:nvSpPr>
        <p:spPr bwMode="auto">
          <a:xfrm>
            <a:off x="7817679" y="548080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B245329-1FD4-4E75-A996-5DDC1BC22F56}"/>
              </a:ext>
            </a:extLst>
          </p:cNvPr>
          <p:cNvSpPr/>
          <p:nvPr/>
        </p:nvSpPr>
        <p:spPr bwMode="auto">
          <a:xfrm>
            <a:off x="7817679" y="55493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F7E5788-2E21-4BFB-B873-8C36C1EFD9ED}"/>
              </a:ext>
            </a:extLst>
          </p:cNvPr>
          <p:cNvSpPr/>
          <p:nvPr/>
        </p:nvSpPr>
        <p:spPr bwMode="auto">
          <a:xfrm>
            <a:off x="7817679" y="562669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E1AF4FE-CE56-41D5-A45C-7BBCCE45E8AE}"/>
              </a:ext>
            </a:extLst>
          </p:cNvPr>
          <p:cNvSpPr/>
          <p:nvPr/>
        </p:nvSpPr>
        <p:spPr bwMode="auto">
          <a:xfrm>
            <a:off x="7817679" y="569138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D91E715-7090-4A4E-9EB2-545EE076D194}"/>
              </a:ext>
            </a:extLst>
          </p:cNvPr>
          <p:cNvSpPr/>
          <p:nvPr/>
        </p:nvSpPr>
        <p:spPr bwMode="auto">
          <a:xfrm>
            <a:off x="7817679" y="576150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097F0C3-21CF-471A-8010-FBD184DA8C55}"/>
              </a:ext>
            </a:extLst>
          </p:cNvPr>
          <p:cNvSpPr/>
          <p:nvPr/>
        </p:nvSpPr>
        <p:spPr bwMode="auto">
          <a:xfrm>
            <a:off x="7817679" y="583747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49F9A81-7732-4EA7-87AE-0999E968D784}"/>
              </a:ext>
            </a:extLst>
          </p:cNvPr>
          <p:cNvSpPr/>
          <p:nvPr/>
        </p:nvSpPr>
        <p:spPr bwMode="auto">
          <a:xfrm>
            <a:off x="7817679" y="591486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B2B3E4C-2D40-4E67-816A-EF45A05DA767}"/>
              </a:ext>
            </a:extLst>
          </p:cNvPr>
          <p:cNvSpPr/>
          <p:nvPr/>
        </p:nvSpPr>
        <p:spPr bwMode="auto">
          <a:xfrm>
            <a:off x="7817679" y="597955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517B3A0-2B89-477D-A94B-F15414C9D960}"/>
              </a:ext>
            </a:extLst>
          </p:cNvPr>
          <p:cNvSpPr/>
          <p:nvPr/>
        </p:nvSpPr>
        <p:spPr bwMode="auto">
          <a:xfrm>
            <a:off x="7817679" y="6049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805AFA2-A83A-4903-92A6-F424845A3E68}"/>
              </a:ext>
            </a:extLst>
          </p:cNvPr>
          <p:cNvSpPr txBox="1"/>
          <p:nvPr/>
        </p:nvSpPr>
        <p:spPr>
          <a:xfrm>
            <a:off x="6695052" y="6095201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C0A9E62-B9EA-41ED-BE5F-B753013319E2}"/>
              </a:ext>
            </a:extLst>
          </p:cNvPr>
          <p:cNvSpPr txBox="1"/>
          <p:nvPr/>
        </p:nvSpPr>
        <p:spPr>
          <a:xfrm>
            <a:off x="7630845" y="6095370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19" name="Left Brace 118">
            <a:extLst>
              <a:ext uri="{FF2B5EF4-FFF2-40B4-BE49-F238E27FC236}">
                <a16:creationId xmlns:a16="http://schemas.microsoft.com/office/drawing/2014/main" id="{43FB25B8-B1DF-4819-86D5-65E3AD5E6DD1}"/>
              </a:ext>
            </a:extLst>
          </p:cNvPr>
          <p:cNvSpPr/>
          <p:nvPr/>
        </p:nvSpPr>
        <p:spPr bwMode="auto">
          <a:xfrm>
            <a:off x="6858570" y="5281988"/>
            <a:ext cx="67278" cy="25212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Left Brace 119">
            <a:extLst>
              <a:ext uri="{FF2B5EF4-FFF2-40B4-BE49-F238E27FC236}">
                <a16:creationId xmlns:a16="http://schemas.microsoft.com/office/drawing/2014/main" id="{BDDFEA85-6C18-4450-8851-DF7788B8641F}"/>
              </a:ext>
            </a:extLst>
          </p:cNvPr>
          <p:cNvSpPr/>
          <p:nvPr/>
        </p:nvSpPr>
        <p:spPr bwMode="auto">
          <a:xfrm>
            <a:off x="6858568" y="5557009"/>
            <a:ext cx="67279" cy="56885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2333341-A4DC-496C-8BB4-092FADCE33B3}"/>
              </a:ext>
            </a:extLst>
          </p:cNvPr>
          <p:cNvSpPr txBox="1"/>
          <p:nvPr/>
        </p:nvSpPr>
        <p:spPr>
          <a:xfrm>
            <a:off x="6188587" y="5399748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1DAB6-16CF-4B79-B162-857FF874AD80}"/>
              </a:ext>
            </a:extLst>
          </p:cNvPr>
          <p:cNvSpPr txBox="1"/>
          <p:nvPr/>
        </p:nvSpPr>
        <p:spPr>
          <a:xfrm>
            <a:off x="6333210" y="5700648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6A1C45A-8074-4441-898E-3CD0FD29D93C}"/>
              </a:ext>
            </a:extLst>
          </p:cNvPr>
          <p:cNvSpPr/>
          <p:nvPr/>
        </p:nvSpPr>
        <p:spPr bwMode="auto">
          <a:xfrm>
            <a:off x="1148742" y="4411302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D5F436C-A755-444D-9B18-81B2AA7D19ED}"/>
              </a:ext>
            </a:extLst>
          </p:cNvPr>
          <p:cNvSpPr/>
          <p:nvPr/>
        </p:nvSpPr>
        <p:spPr bwMode="auto">
          <a:xfrm>
            <a:off x="1148742" y="448453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0A20C09-295F-4D02-A1A0-807C9F6424BF}"/>
              </a:ext>
            </a:extLst>
          </p:cNvPr>
          <p:cNvSpPr/>
          <p:nvPr/>
        </p:nvSpPr>
        <p:spPr bwMode="auto">
          <a:xfrm>
            <a:off x="1148742" y="454922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E19A91E-2324-48B6-B359-6090805F9D6F}"/>
              </a:ext>
            </a:extLst>
          </p:cNvPr>
          <p:cNvSpPr/>
          <p:nvPr/>
        </p:nvSpPr>
        <p:spPr bwMode="auto">
          <a:xfrm>
            <a:off x="1148742" y="461933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3569596-2442-4864-B131-0736658A46E9}"/>
              </a:ext>
            </a:extLst>
          </p:cNvPr>
          <p:cNvSpPr/>
          <p:nvPr/>
        </p:nvSpPr>
        <p:spPr bwMode="auto">
          <a:xfrm>
            <a:off x="1148742" y="46934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3CC5B24-B8BD-4245-BCDD-F6068E48888F}"/>
              </a:ext>
            </a:extLst>
          </p:cNvPr>
          <p:cNvSpPr/>
          <p:nvPr/>
        </p:nvSpPr>
        <p:spPr bwMode="auto">
          <a:xfrm>
            <a:off x="1148742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88EDFD7-C4F5-4326-A8A1-32EBEF6D9D83}"/>
              </a:ext>
            </a:extLst>
          </p:cNvPr>
          <p:cNvSpPr/>
          <p:nvPr/>
        </p:nvSpPr>
        <p:spPr bwMode="auto">
          <a:xfrm>
            <a:off x="1148742" y="483137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39E5584-AD8B-4591-AF76-AFFBB5038E0E}"/>
              </a:ext>
            </a:extLst>
          </p:cNvPr>
          <p:cNvSpPr/>
          <p:nvPr/>
        </p:nvSpPr>
        <p:spPr bwMode="auto">
          <a:xfrm>
            <a:off x="1148742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E798273-D240-46FC-BBAF-34599E4C897B}"/>
              </a:ext>
            </a:extLst>
          </p:cNvPr>
          <p:cNvSpPr/>
          <p:nvPr/>
        </p:nvSpPr>
        <p:spPr bwMode="auto">
          <a:xfrm>
            <a:off x="1148742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D1D898D-0E5B-4D00-B52A-3A4CEDB2F35A}"/>
              </a:ext>
            </a:extLst>
          </p:cNvPr>
          <p:cNvSpPr/>
          <p:nvPr/>
        </p:nvSpPr>
        <p:spPr bwMode="auto">
          <a:xfrm>
            <a:off x="1148742" y="50551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4B51870-E47A-4E18-9D98-9AEF06658EBC}"/>
              </a:ext>
            </a:extLst>
          </p:cNvPr>
          <p:cNvSpPr/>
          <p:nvPr/>
        </p:nvSpPr>
        <p:spPr bwMode="auto">
          <a:xfrm>
            <a:off x="1148742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46D50F8-8D3E-44FC-A522-428B28891D8E}"/>
              </a:ext>
            </a:extLst>
          </p:cNvPr>
          <p:cNvSpPr/>
          <p:nvPr/>
        </p:nvSpPr>
        <p:spPr bwMode="auto">
          <a:xfrm>
            <a:off x="1148742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C999079-E80F-477F-AB04-EDFE1DBF6439}"/>
              </a:ext>
            </a:extLst>
          </p:cNvPr>
          <p:cNvSpPr/>
          <p:nvPr/>
        </p:nvSpPr>
        <p:spPr bwMode="auto">
          <a:xfrm>
            <a:off x="1148742" y="5266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015695-1261-4A7B-B61E-3F9E7F1049F2}"/>
              </a:ext>
            </a:extLst>
          </p:cNvPr>
          <p:cNvSpPr/>
          <p:nvPr/>
        </p:nvSpPr>
        <p:spPr bwMode="auto">
          <a:xfrm>
            <a:off x="1148742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43899AB-3E65-4474-A5EA-746CFF2FAF2A}"/>
              </a:ext>
            </a:extLst>
          </p:cNvPr>
          <p:cNvSpPr/>
          <p:nvPr/>
        </p:nvSpPr>
        <p:spPr bwMode="auto">
          <a:xfrm>
            <a:off x="1148742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6FA25FCA-9CEC-4B1E-ABB6-8820F5EC5341}"/>
              </a:ext>
            </a:extLst>
          </p:cNvPr>
          <p:cNvSpPr/>
          <p:nvPr/>
        </p:nvSpPr>
        <p:spPr bwMode="auto">
          <a:xfrm>
            <a:off x="1148742" y="547886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948C009-84EB-49EC-8314-887716DC6E4C}"/>
              </a:ext>
            </a:extLst>
          </p:cNvPr>
          <p:cNvSpPr/>
          <p:nvPr/>
        </p:nvSpPr>
        <p:spPr bwMode="auto">
          <a:xfrm>
            <a:off x="1148742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41E5F70-A0D1-4BD3-9032-1A16D7B6F6F9}"/>
              </a:ext>
            </a:extLst>
          </p:cNvPr>
          <p:cNvSpPr/>
          <p:nvPr/>
        </p:nvSpPr>
        <p:spPr bwMode="auto">
          <a:xfrm>
            <a:off x="1148742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F04494C-2F2A-49DD-8660-6188175E2C3B}"/>
              </a:ext>
            </a:extLst>
          </p:cNvPr>
          <p:cNvSpPr/>
          <p:nvPr/>
        </p:nvSpPr>
        <p:spPr bwMode="auto">
          <a:xfrm>
            <a:off x="1148742" y="56894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C295971-72E9-4A21-99DB-03000FD5D436}"/>
              </a:ext>
            </a:extLst>
          </p:cNvPr>
          <p:cNvSpPr/>
          <p:nvPr/>
        </p:nvSpPr>
        <p:spPr bwMode="auto">
          <a:xfrm>
            <a:off x="1148742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0D2BF62-D497-4837-AE65-71A00A353A73}"/>
              </a:ext>
            </a:extLst>
          </p:cNvPr>
          <p:cNvSpPr/>
          <p:nvPr/>
        </p:nvSpPr>
        <p:spPr bwMode="auto">
          <a:xfrm>
            <a:off x="1148742" y="583552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BFF33C97-35BE-4A7F-9ADF-98FD383ED65E}"/>
              </a:ext>
            </a:extLst>
          </p:cNvPr>
          <p:cNvSpPr/>
          <p:nvPr/>
        </p:nvSpPr>
        <p:spPr bwMode="auto">
          <a:xfrm>
            <a:off x="1148742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F8B51F68-F008-4CB6-B0B5-B190A8E776FC}"/>
              </a:ext>
            </a:extLst>
          </p:cNvPr>
          <p:cNvSpPr/>
          <p:nvPr/>
        </p:nvSpPr>
        <p:spPr bwMode="auto">
          <a:xfrm>
            <a:off x="1148742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A07E4A9-124A-4CF0-BAB6-5207E67C3932}"/>
              </a:ext>
            </a:extLst>
          </p:cNvPr>
          <p:cNvSpPr/>
          <p:nvPr/>
        </p:nvSpPr>
        <p:spPr bwMode="auto">
          <a:xfrm>
            <a:off x="1148742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Left Brace 146">
            <a:extLst>
              <a:ext uri="{FF2B5EF4-FFF2-40B4-BE49-F238E27FC236}">
                <a16:creationId xmlns:a16="http://schemas.microsoft.com/office/drawing/2014/main" id="{D5F170C6-820D-4276-B898-ACBCDDDB847F}"/>
              </a:ext>
            </a:extLst>
          </p:cNvPr>
          <p:cNvSpPr/>
          <p:nvPr/>
        </p:nvSpPr>
        <p:spPr bwMode="auto">
          <a:xfrm>
            <a:off x="1050982" y="4411302"/>
            <a:ext cx="52068" cy="2821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Left Brace 147">
            <a:extLst>
              <a:ext uri="{FF2B5EF4-FFF2-40B4-BE49-F238E27FC236}">
                <a16:creationId xmlns:a16="http://schemas.microsoft.com/office/drawing/2014/main" id="{555CA9C1-CAF1-4D95-8837-1B07C3C32192}"/>
              </a:ext>
            </a:extLst>
          </p:cNvPr>
          <p:cNvSpPr/>
          <p:nvPr/>
        </p:nvSpPr>
        <p:spPr bwMode="auto">
          <a:xfrm>
            <a:off x="1050981" y="4722634"/>
            <a:ext cx="60339" cy="14012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DC529791-3034-45BA-B3BF-AA181C8EFDA2}"/>
              </a:ext>
            </a:extLst>
          </p:cNvPr>
          <p:cNvSpPr txBox="1"/>
          <p:nvPr/>
        </p:nvSpPr>
        <p:spPr>
          <a:xfrm>
            <a:off x="381000" y="4411133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320A03F-AFAB-40A2-B431-D5A664192B06}"/>
              </a:ext>
            </a:extLst>
          </p:cNvPr>
          <p:cNvSpPr txBox="1"/>
          <p:nvPr/>
        </p:nvSpPr>
        <p:spPr>
          <a:xfrm>
            <a:off x="500198" y="5280986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F4D3A9C4-E786-4908-88B5-FFA3436E9EA8}"/>
              </a:ext>
            </a:extLst>
          </p:cNvPr>
          <p:cNvCxnSpPr>
            <a:stCxn id="134" idx="3"/>
          </p:cNvCxnSpPr>
          <p:nvPr/>
        </p:nvCxnSpPr>
        <p:spPr bwMode="auto">
          <a:xfrm>
            <a:off x="1605942" y="5228050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6A951CF-FF33-4E4A-A388-01819CC78654}"/>
              </a:ext>
            </a:extLst>
          </p:cNvPr>
          <p:cNvSpPr/>
          <p:nvPr/>
        </p:nvSpPr>
        <p:spPr bwMode="auto">
          <a:xfrm>
            <a:off x="2010091" y="4411302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485107B-F28C-4283-86C1-C08D43BD95F7}"/>
              </a:ext>
            </a:extLst>
          </p:cNvPr>
          <p:cNvSpPr/>
          <p:nvPr/>
        </p:nvSpPr>
        <p:spPr bwMode="auto">
          <a:xfrm>
            <a:off x="2010091" y="448453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403743BC-D625-425A-805D-47F488DCC8AB}"/>
              </a:ext>
            </a:extLst>
          </p:cNvPr>
          <p:cNvSpPr/>
          <p:nvPr/>
        </p:nvSpPr>
        <p:spPr bwMode="auto">
          <a:xfrm>
            <a:off x="2010091" y="454922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AE200CE-95E5-44DA-A1DB-2CA5FB80C085}"/>
              </a:ext>
            </a:extLst>
          </p:cNvPr>
          <p:cNvSpPr/>
          <p:nvPr/>
        </p:nvSpPr>
        <p:spPr bwMode="auto">
          <a:xfrm>
            <a:off x="2010091" y="46193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A89EF3E-7710-4511-9FA4-2854681B690B}"/>
              </a:ext>
            </a:extLst>
          </p:cNvPr>
          <p:cNvSpPr/>
          <p:nvPr/>
        </p:nvSpPr>
        <p:spPr bwMode="auto">
          <a:xfrm>
            <a:off x="2010091" y="46934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29E55467-7210-4806-B4E0-8894A0BD6BED}"/>
              </a:ext>
            </a:extLst>
          </p:cNvPr>
          <p:cNvSpPr/>
          <p:nvPr/>
        </p:nvSpPr>
        <p:spPr bwMode="auto">
          <a:xfrm>
            <a:off x="2010091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61096BE-6F3E-4AAF-A5F6-E5E78DF13832}"/>
              </a:ext>
            </a:extLst>
          </p:cNvPr>
          <p:cNvSpPr/>
          <p:nvPr/>
        </p:nvSpPr>
        <p:spPr bwMode="auto">
          <a:xfrm>
            <a:off x="2010091" y="483137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4F3BF36-EF9C-4746-81B8-DDF129A40688}"/>
              </a:ext>
            </a:extLst>
          </p:cNvPr>
          <p:cNvSpPr/>
          <p:nvPr/>
        </p:nvSpPr>
        <p:spPr bwMode="auto">
          <a:xfrm>
            <a:off x="2010091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90500F0-EEAB-4B92-A6B3-619CC030EFDC}"/>
              </a:ext>
            </a:extLst>
          </p:cNvPr>
          <p:cNvSpPr/>
          <p:nvPr/>
        </p:nvSpPr>
        <p:spPr bwMode="auto">
          <a:xfrm>
            <a:off x="2010091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55EC114-7814-473E-8499-8E7FB2A790CC}"/>
              </a:ext>
            </a:extLst>
          </p:cNvPr>
          <p:cNvSpPr/>
          <p:nvPr/>
        </p:nvSpPr>
        <p:spPr bwMode="auto">
          <a:xfrm>
            <a:off x="2010091" y="50551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2229046-E5C4-4EE0-9F33-468AF59939A7}"/>
              </a:ext>
            </a:extLst>
          </p:cNvPr>
          <p:cNvSpPr/>
          <p:nvPr/>
        </p:nvSpPr>
        <p:spPr bwMode="auto">
          <a:xfrm>
            <a:off x="2010091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C1E670D3-0291-47F7-B6D5-2DF27AD0780C}"/>
              </a:ext>
            </a:extLst>
          </p:cNvPr>
          <p:cNvSpPr/>
          <p:nvPr/>
        </p:nvSpPr>
        <p:spPr bwMode="auto">
          <a:xfrm>
            <a:off x="2010091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727BFBD-3314-4C47-9702-5F42CFE671A6}"/>
              </a:ext>
            </a:extLst>
          </p:cNvPr>
          <p:cNvSpPr/>
          <p:nvPr/>
        </p:nvSpPr>
        <p:spPr bwMode="auto">
          <a:xfrm>
            <a:off x="2010091" y="526666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1A90817-2743-4F9A-B168-576257DC6888}"/>
              </a:ext>
            </a:extLst>
          </p:cNvPr>
          <p:cNvSpPr/>
          <p:nvPr/>
        </p:nvSpPr>
        <p:spPr bwMode="auto">
          <a:xfrm>
            <a:off x="2010091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163022BF-6207-4361-923D-1BD06E9CFAF1}"/>
              </a:ext>
            </a:extLst>
          </p:cNvPr>
          <p:cNvSpPr/>
          <p:nvPr/>
        </p:nvSpPr>
        <p:spPr bwMode="auto">
          <a:xfrm>
            <a:off x="2010091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6F049DF-0DFA-418A-999A-F425D89294F4}"/>
              </a:ext>
            </a:extLst>
          </p:cNvPr>
          <p:cNvSpPr/>
          <p:nvPr/>
        </p:nvSpPr>
        <p:spPr bwMode="auto">
          <a:xfrm>
            <a:off x="2010091" y="547886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06615F4-2A22-4B34-B020-A67A0F58D352}"/>
              </a:ext>
            </a:extLst>
          </p:cNvPr>
          <p:cNvSpPr/>
          <p:nvPr/>
        </p:nvSpPr>
        <p:spPr bwMode="auto">
          <a:xfrm>
            <a:off x="2010091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4BF47662-50DF-4E84-843D-6617D01009F6}"/>
              </a:ext>
            </a:extLst>
          </p:cNvPr>
          <p:cNvSpPr/>
          <p:nvPr/>
        </p:nvSpPr>
        <p:spPr bwMode="auto">
          <a:xfrm>
            <a:off x="2010091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83226E7-61C8-4A5D-BB9A-C8C28A8C341E}"/>
              </a:ext>
            </a:extLst>
          </p:cNvPr>
          <p:cNvSpPr/>
          <p:nvPr/>
        </p:nvSpPr>
        <p:spPr bwMode="auto">
          <a:xfrm>
            <a:off x="2010091" y="568943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E6ABD4C-3285-433A-9FC0-BDEEA85B82F6}"/>
              </a:ext>
            </a:extLst>
          </p:cNvPr>
          <p:cNvSpPr/>
          <p:nvPr/>
        </p:nvSpPr>
        <p:spPr bwMode="auto">
          <a:xfrm>
            <a:off x="2010091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C14C9F7-F014-49DE-B9EE-BB65B083F13E}"/>
              </a:ext>
            </a:extLst>
          </p:cNvPr>
          <p:cNvSpPr/>
          <p:nvPr/>
        </p:nvSpPr>
        <p:spPr bwMode="auto">
          <a:xfrm>
            <a:off x="2010091" y="583552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0AF84F8-64D8-4CB4-AC38-58D2FFBB4FEE}"/>
              </a:ext>
            </a:extLst>
          </p:cNvPr>
          <p:cNvSpPr/>
          <p:nvPr/>
        </p:nvSpPr>
        <p:spPr bwMode="auto">
          <a:xfrm>
            <a:off x="2010091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2F0046C-1F7E-47FF-B8AC-DA64C7B1AC5C}"/>
              </a:ext>
            </a:extLst>
          </p:cNvPr>
          <p:cNvSpPr/>
          <p:nvPr/>
        </p:nvSpPr>
        <p:spPr bwMode="auto">
          <a:xfrm>
            <a:off x="2010091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0D06B57-7469-4D3A-86A1-AE76ADAFB6F7}"/>
              </a:ext>
            </a:extLst>
          </p:cNvPr>
          <p:cNvSpPr/>
          <p:nvPr/>
        </p:nvSpPr>
        <p:spPr bwMode="auto">
          <a:xfrm>
            <a:off x="2010091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185A472-CA2B-45AA-A55E-2C75D89FA41E}"/>
              </a:ext>
            </a:extLst>
          </p:cNvPr>
          <p:cNvSpPr txBox="1"/>
          <p:nvPr/>
        </p:nvSpPr>
        <p:spPr>
          <a:xfrm>
            <a:off x="887464" y="6093253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1218E2B6-4AB1-47C8-8E50-6F404A5E1949}"/>
              </a:ext>
            </a:extLst>
          </p:cNvPr>
          <p:cNvSpPr txBox="1"/>
          <p:nvPr/>
        </p:nvSpPr>
        <p:spPr>
          <a:xfrm>
            <a:off x="1823257" y="6093422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58ABD82F-1686-4CE9-9C9D-9EACF6D9D5AB}"/>
              </a:ext>
            </a:extLst>
          </p:cNvPr>
          <p:cNvSpPr txBox="1"/>
          <p:nvPr/>
        </p:nvSpPr>
        <p:spPr>
          <a:xfrm>
            <a:off x="887464" y="6093418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8829B6D3-7703-455C-8A21-6AF6FBDAECA7}"/>
              </a:ext>
            </a:extLst>
          </p:cNvPr>
          <p:cNvSpPr txBox="1"/>
          <p:nvPr/>
        </p:nvSpPr>
        <p:spPr>
          <a:xfrm>
            <a:off x="1447800" y="4116470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u="sng" dirty="0">
                <a:solidFill>
                  <a:schemeClr val="tx1"/>
                </a:solidFill>
              </a:rPr>
              <a:t>Option #1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2B4C642-91AA-4A0B-8DB6-10C402FCF359}"/>
              </a:ext>
            </a:extLst>
          </p:cNvPr>
          <p:cNvSpPr txBox="1"/>
          <p:nvPr/>
        </p:nvSpPr>
        <p:spPr>
          <a:xfrm>
            <a:off x="4347519" y="4099054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u="sng" dirty="0">
                <a:solidFill>
                  <a:schemeClr val="tx1"/>
                </a:solidFill>
              </a:rPr>
              <a:t>Option #2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75FB46EB-936C-4538-B11C-0C059E2DC068}"/>
              </a:ext>
            </a:extLst>
          </p:cNvPr>
          <p:cNvSpPr txBox="1"/>
          <p:nvPr/>
        </p:nvSpPr>
        <p:spPr>
          <a:xfrm>
            <a:off x="7237088" y="4105595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u="sng" dirty="0">
                <a:solidFill>
                  <a:schemeClr val="tx1"/>
                </a:solidFill>
              </a:rPr>
              <a:t>Option #3</a:t>
            </a:r>
          </a:p>
        </p:txBody>
      </p:sp>
      <p:sp>
        <p:nvSpPr>
          <p:cNvPr id="182" name="Left Brace 181">
            <a:extLst>
              <a:ext uri="{FF2B5EF4-FFF2-40B4-BE49-F238E27FC236}">
                <a16:creationId xmlns:a16="http://schemas.microsoft.com/office/drawing/2014/main" id="{1DCE9BC7-0C0C-4880-8800-DE9217483C4C}"/>
              </a:ext>
            </a:extLst>
          </p:cNvPr>
          <p:cNvSpPr/>
          <p:nvPr/>
        </p:nvSpPr>
        <p:spPr bwMode="auto">
          <a:xfrm>
            <a:off x="6182262" y="5280986"/>
            <a:ext cx="99416" cy="84388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B1318B49-C7BD-410B-A805-72A831FDB6D9}"/>
              </a:ext>
            </a:extLst>
          </p:cNvPr>
          <p:cNvSpPr txBox="1"/>
          <p:nvPr/>
        </p:nvSpPr>
        <p:spPr>
          <a:xfrm>
            <a:off x="5548153" y="5572687"/>
            <a:ext cx="7335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N_SD/2</a:t>
            </a:r>
          </a:p>
        </p:txBody>
      </p:sp>
      <p:sp>
        <p:nvSpPr>
          <p:cNvPr id="184" name="Left Brace 183">
            <a:extLst>
              <a:ext uri="{FF2B5EF4-FFF2-40B4-BE49-F238E27FC236}">
                <a16:creationId xmlns:a16="http://schemas.microsoft.com/office/drawing/2014/main" id="{398C636F-958B-4DD3-BB9C-90C050A71C13}"/>
              </a:ext>
            </a:extLst>
          </p:cNvPr>
          <p:cNvSpPr/>
          <p:nvPr/>
        </p:nvSpPr>
        <p:spPr bwMode="auto">
          <a:xfrm>
            <a:off x="6182262" y="4395328"/>
            <a:ext cx="99416" cy="84388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A3F424F0-5C45-4432-A814-E98F247843DF}"/>
              </a:ext>
            </a:extLst>
          </p:cNvPr>
          <p:cNvSpPr txBox="1"/>
          <p:nvPr/>
        </p:nvSpPr>
        <p:spPr>
          <a:xfrm>
            <a:off x="5548153" y="4687029"/>
            <a:ext cx="7335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N_SD/2</a:t>
            </a:r>
          </a:p>
        </p:txBody>
      </p:sp>
    </p:spTree>
    <p:extLst>
      <p:ext uri="{BB962C8B-B14F-4D97-AF65-F5344CB8AC3E}">
        <p14:creationId xmlns:p14="http://schemas.microsoft.com/office/powerpoint/2010/main" val="3948778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Picture 185">
            <a:extLst>
              <a:ext uri="{FF2B5EF4-FFF2-40B4-BE49-F238E27FC236}">
                <a16:creationId xmlns:a16="http://schemas.microsoft.com/office/drawing/2014/main" id="{884DF4B5-09E3-4199-8E8C-05ECFAB1C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731987"/>
            <a:ext cx="4618038" cy="34635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Number of IM Pilots -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71600"/>
            <a:ext cx="7970837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option #1 in the previous slide, the following figures show the almost uniform distribution of IM pilots in their physical locations within a 242-tone RU after the LDPC tone mapping block (right-hand side shows a zoom-in near the origin), where the D_TM=9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F43801DB-440F-4431-BDB8-75986923E992}"/>
              </a:ext>
            </a:extLst>
          </p:cNvPr>
          <p:cNvSpPr/>
          <p:nvPr/>
        </p:nvSpPr>
        <p:spPr>
          <a:xfrm>
            <a:off x="4038600" y="6195516"/>
            <a:ext cx="48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*amplitude difference is used for illustrative purposes only</a:t>
            </a:r>
            <a:endParaRPr lang="en-US" sz="1400" dirty="0"/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3F35817A-13E6-49A1-BD97-7F2AC507B927}"/>
              </a:ext>
            </a:extLst>
          </p:cNvPr>
          <p:cNvCxnSpPr>
            <a:cxnSpLocks/>
          </p:cNvCxnSpPr>
          <p:nvPr/>
        </p:nvCxnSpPr>
        <p:spPr bwMode="auto">
          <a:xfrm>
            <a:off x="5592233" y="3429000"/>
            <a:ext cx="4953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5" name="TextBox 184">
            <a:extLst>
              <a:ext uri="{FF2B5EF4-FFF2-40B4-BE49-F238E27FC236}">
                <a16:creationId xmlns:a16="http://schemas.microsoft.com/office/drawing/2014/main" id="{39A26E66-FAFE-4972-8538-57912E471FAB}"/>
              </a:ext>
            </a:extLst>
          </p:cNvPr>
          <p:cNvSpPr txBox="1"/>
          <p:nvPr/>
        </p:nvSpPr>
        <p:spPr>
          <a:xfrm>
            <a:off x="6165418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9B7B819B-995A-4462-97D4-E6EDFFDBB2A0}"/>
              </a:ext>
            </a:extLst>
          </p:cNvPr>
          <p:cNvCxnSpPr>
            <a:cxnSpLocks/>
          </p:cNvCxnSpPr>
          <p:nvPr/>
        </p:nvCxnSpPr>
        <p:spPr bwMode="auto">
          <a:xfrm>
            <a:off x="6507160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DDC68CF6-5B6F-4DCF-A3A7-7ABAC201EF3C}"/>
              </a:ext>
            </a:extLst>
          </p:cNvPr>
          <p:cNvCxnSpPr>
            <a:cxnSpLocks/>
          </p:cNvCxnSpPr>
          <p:nvPr/>
        </p:nvCxnSpPr>
        <p:spPr bwMode="auto">
          <a:xfrm>
            <a:off x="6056552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CC3DD1AC-E797-47B7-AF3D-612FAFDD2FDD}"/>
              </a:ext>
            </a:extLst>
          </p:cNvPr>
          <p:cNvCxnSpPr>
            <a:cxnSpLocks/>
          </p:cNvCxnSpPr>
          <p:nvPr/>
        </p:nvCxnSpPr>
        <p:spPr bwMode="auto">
          <a:xfrm>
            <a:off x="6941611" y="3429000"/>
            <a:ext cx="4588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C6A0AAC0-7565-4A98-983D-13E70A744932}"/>
              </a:ext>
            </a:extLst>
          </p:cNvPr>
          <p:cNvCxnSpPr>
            <a:cxnSpLocks/>
          </p:cNvCxnSpPr>
          <p:nvPr/>
        </p:nvCxnSpPr>
        <p:spPr bwMode="auto">
          <a:xfrm>
            <a:off x="7848071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3DD7D90C-6F03-4C3E-B480-DB2DCC6EB067}"/>
              </a:ext>
            </a:extLst>
          </p:cNvPr>
          <p:cNvCxnSpPr>
            <a:cxnSpLocks/>
          </p:cNvCxnSpPr>
          <p:nvPr/>
        </p:nvCxnSpPr>
        <p:spPr bwMode="auto">
          <a:xfrm>
            <a:off x="7405930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AAADD8D2-160E-43EE-B118-3EC678F0A202}"/>
              </a:ext>
            </a:extLst>
          </p:cNvPr>
          <p:cNvSpPr txBox="1"/>
          <p:nvPr/>
        </p:nvSpPr>
        <p:spPr>
          <a:xfrm>
            <a:off x="6612672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F2701ABC-CB5A-4A80-AFD2-E07192D0AD98}"/>
              </a:ext>
            </a:extLst>
          </p:cNvPr>
          <p:cNvSpPr txBox="1"/>
          <p:nvPr/>
        </p:nvSpPr>
        <p:spPr>
          <a:xfrm>
            <a:off x="7499356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801CEEEC-FDB7-476B-8BC4-2B7F01E5A0E6}"/>
              </a:ext>
            </a:extLst>
          </p:cNvPr>
          <p:cNvSpPr txBox="1"/>
          <p:nvPr/>
        </p:nvSpPr>
        <p:spPr>
          <a:xfrm>
            <a:off x="7927956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15FD72A-AC4E-489E-9F49-E3FB0322CE2C}"/>
              </a:ext>
            </a:extLst>
          </p:cNvPr>
          <p:cNvSpPr txBox="1"/>
          <p:nvPr/>
        </p:nvSpPr>
        <p:spPr>
          <a:xfrm>
            <a:off x="6984999" y="31157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23AE5D44-684C-405E-9E7A-5DDED728B1E0}"/>
              </a:ext>
            </a:extLst>
          </p:cNvPr>
          <p:cNvSpPr txBox="1"/>
          <p:nvPr/>
        </p:nvSpPr>
        <p:spPr>
          <a:xfrm>
            <a:off x="5637959" y="31326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0C18FD6-E766-4BDE-A1E2-D62E847991DC}"/>
              </a:ext>
            </a:extLst>
          </p:cNvPr>
          <p:cNvCxnSpPr>
            <a:cxnSpLocks/>
          </p:cNvCxnSpPr>
          <p:nvPr/>
        </p:nvCxnSpPr>
        <p:spPr bwMode="auto">
          <a:xfrm flipV="1">
            <a:off x="8299456" y="3429000"/>
            <a:ext cx="39996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A5E16EE5-EB51-4837-BA42-F2D4CC4C1530}"/>
              </a:ext>
            </a:extLst>
          </p:cNvPr>
          <p:cNvSpPr txBox="1"/>
          <p:nvPr/>
        </p:nvSpPr>
        <p:spPr>
          <a:xfrm>
            <a:off x="8353879" y="31157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pic>
        <p:nvPicPr>
          <p:cNvPr id="203" name="Picture 202">
            <a:extLst>
              <a:ext uri="{FF2B5EF4-FFF2-40B4-BE49-F238E27FC236}">
                <a16:creationId xmlns:a16="http://schemas.microsoft.com/office/drawing/2014/main" id="{C23E9820-D7EA-4EF0-916F-10CA75952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671" y="247491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4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242-tone 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case of a 242-tone RU, the value of D_TM is 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below, we compare the goodput of a single IM pilot every 9 tones, two IM pilots every 9 tones and a single IM pilot every ~4.5 tones (on average), with SIR=5dB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using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 every 9 tones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(with the existing LDPC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tone mapper) yields best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a total of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26 IM pilots (~11%)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spans the entire RU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A6BDAE-F349-426F-9498-FFEFFAD1E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46644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3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353645</TotalTime>
  <Words>2301</Words>
  <Application>Microsoft Office PowerPoint</Application>
  <PresentationFormat>On-screen Show (4:3)</PresentationFormat>
  <Paragraphs>229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MS Gothic</vt:lpstr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Interference Mitigation Pilots Design</vt:lpstr>
      <vt:lpstr>Introduction</vt:lpstr>
      <vt:lpstr>Simulation Assumptions &amp; Interference Modeling</vt:lpstr>
      <vt:lpstr>Simulation Assumptions &amp; Interference Modeling</vt:lpstr>
      <vt:lpstr>Optimal number of IM pilots – Wideband Interference</vt:lpstr>
      <vt:lpstr>Optimal number of IM pilots – Narrowband Interference</vt:lpstr>
      <vt:lpstr>Number of IM Pilots - Simulations</vt:lpstr>
      <vt:lpstr>Number of IM Pilots - Simulations</vt:lpstr>
      <vt:lpstr>242-tone RU</vt:lpstr>
      <vt:lpstr>484-tone RU</vt:lpstr>
      <vt:lpstr>996-tone RU</vt:lpstr>
      <vt:lpstr>Number of IM Pilots for RU size ≤ 996-tones</vt:lpstr>
      <vt:lpstr>Using LDPC Tone Mapper to Spread IM Pilots</vt:lpstr>
      <vt:lpstr>Location of IM Pilots w.r.t. LDPC Tone Mapper</vt:lpstr>
      <vt:lpstr>Extension to RU&gt;996-tones</vt:lpstr>
      <vt:lpstr>Value of the IM pilots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2206</cp:revision>
  <cp:lastPrinted>1601-01-01T00:00:00Z</cp:lastPrinted>
  <dcterms:created xsi:type="dcterms:W3CDTF">2017-01-26T15:28:16Z</dcterms:created>
  <dcterms:modified xsi:type="dcterms:W3CDTF">2025-07-27T07:31:50Z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