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619" r:id="rId3"/>
    <p:sldId id="684" r:id="rId4"/>
    <p:sldId id="685" r:id="rId5"/>
    <p:sldId id="686" r:id="rId6"/>
    <p:sldId id="688" r:id="rId7"/>
    <p:sldId id="687" r:id="rId8"/>
    <p:sldId id="68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6" autoAdjust="0"/>
    <p:restoredTop sz="96563" autoAdjust="0"/>
  </p:normalViewPr>
  <p:slideViewPr>
    <p:cSldViewPr>
      <p:cViewPr varScale="1">
        <p:scale>
          <a:sx n="105" d="100"/>
          <a:sy n="105" d="100"/>
        </p:scale>
        <p:origin x="174" y="5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802.11-25/1325r0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Youhan Kim (Qualcomm Technologies, Inc.)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802.11-25/1325r0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Youhan Kim (Qualcomm Technologies, Inc.)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802.11-25/1325r0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/>
              <a:t>Youhan Kim (Qualcomm Technologies, Inc.)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220980" y="59077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79412"/>
            <a:ext cx="11734800" cy="6568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143000"/>
            <a:ext cx="11734800" cy="5257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228600" y="59077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717373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Youhan Kim (Qualcomm Technologies, Inc.)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228600" y="336890"/>
            <a:ext cx="11734800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28600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28600" y="6478588"/>
            <a:ext cx="11734800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296117" y="82868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DSSS TX Power Ramp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066927"/>
              </p:ext>
            </p:extLst>
          </p:nvPr>
        </p:nvGraphicFramePr>
        <p:xfrm>
          <a:off x="1008063" y="2438400"/>
          <a:ext cx="9652000" cy="234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44214" progId="Word.Document.8">
                  <p:embed/>
                </p:oleObj>
              </mc:Choice>
              <mc:Fallback>
                <p:oleObj name="Document" r:id="rId3" imgW="10466184" imgH="25442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2438400"/>
                        <a:ext cx="9652000" cy="2344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79412"/>
            <a:ext cx="11734800" cy="656885"/>
          </a:xfrm>
        </p:spPr>
        <p:txBody>
          <a:bodyPr/>
          <a:lstStyle/>
          <a:p>
            <a:r>
              <a:rPr lang="en-US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84263"/>
            <a:ext cx="11734800" cy="53911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DSSS (Clause 15) and DSSS/HR (Clause 16) PHY (a.k.a. 11b) have the </a:t>
            </a:r>
            <a:br>
              <a:rPr lang="en-US" dirty="0"/>
            </a:br>
            <a:r>
              <a:rPr lang="en-US" dirty="0"/>
              <a:t>“Transmit power-on and power-down ramp”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DSSS: </a:t>
            </a:r>
            <a:r>
              <a:rPr lang="en-US" dirty="0" err="1"/>
              <a:t>REVme</a:t>
            </a:r>
            <a:r>
              <a:rPr lang="en-US" dirty="0"/>
              <a:t> D0.2 P3381-3382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requirement for DSSS/HR at </a:t>
            </a:r>
            <a:r>
              <a:rPr lang="en-US" dirty="0" err="1"/>
              <a:t>REVme</a:t>
            </a:r>
            <a:r>
              <a:rPr lang="en-US" dirty="0"/>
              <a:t> D0.2 P3410-3411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220980" y="59077"/>
            <a:ext cx="2499764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815AD6-B11F-9867-1CDF-B51AC452270D}"/>
              </a:ext>
            </a:extLst>
          </p:cNvPr>
          <p:cNvGrpSpPr/>
          <p:nvPr/>
        </p:nvGrpSpPr>
        <p:grpSpPr>
          <a:xfrm>
            <a:off x="453232" y="2438400"/>
            <a:ext cx="11285536" cy="3429000"/>
            <a:chOff x="719454" y="2610828"/>
            <a:chExt cx="10587492" cy="2981190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BC58E91B-BC9D-6FA2-BDA4-C66BDA5F5626}"/>
                </a:ext>
              </a:extLst>
            </p:cNvPr>
            <p:cNvGrpSpPr/>
            <p:nvPr/>
          </p:nvGrpSpPr>
          <p:grpSpPr>
            <a:xfrm>
              <a:off x="719454" y="2610828"/>
              <a:ext cx="5512218" cy="2827512"/>
              <a:chOff x="790801" y="2796633"/>
              <a:chExt cx="5512218" cy="2827512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682C21D0-DB04-4DD7-3593-553DC4C4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09851" y="2796633"/>
                <a:ext cx="5202782" cy="616038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A178DFB5-6819-EDD9-1059-B79BDA72C3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t="1" b="59282"/>
              <a:stretch>
                <a:fillRect/>
              </a:stretch>
            </p:blipFill>
            <p:spPr>
              <a:xfrm>
                <a:off x="790801" y="3445330"/>
                <a:ext cx="5512218" cy="2178815"/>
              </a:xfrm>
              <a:prstGeom prst="rect">
                <a:avLst/>
              </a:prstGeom>
            </p:spPr>
          </p:pic>
        </p:grp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1B62E6C1-6D4A-56DB-E63D-6D959095C5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t="40974"/>
            <a:stretch>
              <a:fillRect/>
            </a:stretch>
          </p:blipFill>
          <p:spPr>
            <a:xfrm>
              <a:off x="6104164" y="2610828"/>
              <a:ext cx="5202782" cy="2981190"/>
            </a:xfrm>
            <a:prstGeom prst="rect">
              <a:avLst/>
            </a:prstGeom>
          </p:spPr>
        </p:pic>
      </p:grp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4BADC8E-C68C-7903-0A4C-8DA96226F9CD}"/>
              </a:ext>
            </a:extLst>
          </p:cNvPr>
          <p:cNvCxnSpPr>
            <a:cxnSpLocks/>
          </p:cNvCxnSpPr>
          <p:nvPr/>
        </p:nvCxnSpPr>
        <p:spPr bwMode="auto">
          <a:xfrm>
            <a:off x="3124200" y="2971800"/>
            <a:ext cx="5334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364F222-A5F3-A9EA-07A9-CC36C523B4B5}"/>
              </a:ext>
            </a:extLst>
          </p:cNvPr>
          <p:cNvCxnSpPr>
            <a:cxnSpLocks/>
          </p:cNvCxnSpPr>
          <p:nvPr/>
        </p:nvCxnSpPr>
        <p:spPr bwMode="auto">
          <a:xfrm>
            <a:off x="8855869" y="2640806"/>
            <a:ext cx="5334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37350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DEFF1-ADFA-95F1-307E-79A8D99EE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6AE92-A4B7-925F-0DF0-4C42C01ED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Instantaneous TX power fluctuates over time during the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“instantaneous” maximum TX power often occurs far before the end of the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Exact TX power fluctuation over time is implementation specific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Figure at right shows an example where the</a:t>
            </a:r>
            <a:br>
              <a:rPr lang="en-US" dirty="0"/>
            </a:br>
            <a:r>
              <a:rPr lang="en-US" dirty="0" err="1"/>
              <a:t>Matlab</a:t>
            </a:r>
            <a:r>
              <a:rPr lang="en-US" dirty="0"/>
              <a:t> resample() function was used to</a:t>
            </a:r>
            <a:br>
              <a:rPr lang="en-US" dirty="0"/>
            </a:br>
            <a:r>
              <a:rPr lang="en-US" dirty="0" err="1"/>
              <a:t>upsample</a:t>
            </a:r>
            <a:r>
              <a:rPr lang="en-US" dirty="0"/>
              <a:t> the TX waveform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Have also checked various other </a:t>
            </a:r>
            <a:r>
              <a:rPr lang="en-US" dirty="0" err="1"/>
              <a:t>upsampling</a:t>
            </a:r>
            <a:r>
              <a:rPr lang="en-US" dirty="0"/>
              <a:t> schemes</a:t>
            </a:r>
            <a:br>
              <a:rPr lang="en-US" dirty="0"/>
            </a:br>
            <a:r>
              <a:rPr lang="en-US" dirty="0"/>
              <a:t>and this is sufficient for 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this particular example, the instantaneous</a:t>
            </a:r>
            <a:br>
              <a:rPr lang="en-US" dirty="0"/>
            </a:br>
            <a:r>
              <a:rPr lang="en-US" dirty="0"/>
              <a:t>maximum TX power occurs &gt;4 </a:t>
            </a:r>
            <a:r>
              <a:rPr lang="en-US" dirty="0" err="1"/>
              <a:t>usec</a:t>
            </a:r>
            <a:r>
              <a:rPr lang="en-US" dirty="0"/>
              <a:t> before</a:t>
            </a:r>
            <a:br>
              <a:rPr lang="en-US" dirty="0"/>
            </a:br>
            <a:r>
              <a:rPr lang="en-US" dirty="0"/>
              <a:t>the end of the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91CB5-CB6E-5FF8-A625-355A734B0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1CAF5-7189-FFC1-4963-27EC00FB36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7FD0C1-B596-EAA8-2AD8-04BE3C63A4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80CA1E-0A13-27EA-31D4-A26353F4D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600" y="2927083"/>
            <a:ext cx="4818595" cy="361394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A683600-B4D6-5856-A8B0-21D8EFA74F25}"/>
              </a:ext>
            </a:extLst>
          </p:cNvPr>
          <p:cNvSpPr txBox="1"/>
          <p:nvPr/>
        </p:nvSpPr>
        <p:spPr>
          <a:xfrm>
            <a:off x="8229600" y="2832412"/>
            <a:ext cx="3647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11b 5.5 Mbps TX waveform example</a:t>
            </a:r>
          </a:p>
        </p:txBody>
      </p:sp>
    </p:spTree>
    <p:extLst>
      <p:ext uri="{BB962C8B-B14F-4D97-AF65-F5344CB8AC3E}">
        <p14:creationId xmlns:p14="http://schemas.microsoft.com/office/powerpoint/2010/main" val="2069423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B548E-3732-B894-06DF-6BEBCEE6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DB42C-FBF6-9E09-4197-712AC9264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Continuing the example from the previous slide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TX power does not exceed 90% of</a:t>
            </a:r>
            <a:br>
              <a:rPr lang="en-US" dirty="0"/>
            </a:br>
            <a:r>
              <a:rPr lang="en-US" dirty="0"/>
              <a:t>max. TX power near the end of the PPDU,</a:t>
            </a:r>
            <a:br>
              <a:rPr lang="en-US" dirty="0"/>
            </a:br>
            <a:r>
              <a:rPr lang="en-US" dirty="0"/>
              <a:t>hence one cannot find the ‘starting’ point</a:t>
            </a:r>
            <a:br>
              <a:rPr lang="en-US" dirty="0"/>
            </a:br>
            <a:r>
              <a:rPr lang="en-US" dirty="0"/>
              <a:t>to measure the 2 </a:t>
            </a:r>
            <a:r>
              <a:rPr lang="en-US" dirty="0" err="1"/>
              <a:t>usec</a:t>
            </a:r>
            <a:r>
              <a:rPr lang="en-US" dirty="0"/>
              <a:t> transition window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3A91B-362F-77EB-011F-17A13C92F6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4C62F-C396-B7F0-3238-F981BB0F31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D018A9-9FDC-7597-34D4-56DA21DB88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9C41B5-1DD0-873B-0947-B1926F5B0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733" y="3771899"/>
            <a:ext cx="3045885" cy="22844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5D6B9AF-B7E7-C6F1-EFCC-DB3C47264B94}"/>
              </a:ext>
            </a:extLst>
          </p:cNvPr>
          <p:cNvSpPr txBox="1"/>
          <p:nvPr/>
        </p:nvSpPr>
        <p:spPr>
          <a:xfrm>
            <a:off x="2735984" y="6041836"/>
            <a:ext cx="3647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11b 5.5 Mbps TX waveform example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1484B9-CFAB-602F-E627-264BD6CF85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4810" y="2534778"/>
            <a:ext cx="5334000" cy="4000500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4B2BFAD-A509-3927-188C-0526993BD7B0}"/>
              </a:ext>
            </a:extLst>
          </p:cNvPr>
          <p:cNvSpPr/>
          <p:nvPr/>
        </p:nvSpPr>
        <p:spPr bwMode="auto">
          <a:xfrm>
            <a:off x="5585380" y="3886200"/>
            <a:ext cx="381000" cy="2031526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711840-B5F8-33EE-865B-407129916187}"/>
              </a:ext>
            </a:extLst>
          </p:cNvPr>
          <p:cNvCxnSpPr>
            <a:cxnSpLocks/>
          </p:cNvCxnSpPr>
          <p:nvPr/>
        </p:nvCxnSpPr>
        <p:spPr bwMode="auto">
          <a:xfrm flipV="1">
            <a:off x="5966380" y="2819400"/>
            <a:ext cx="962311" cy="10668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62AB61E-5D39-786D-2E2D-2E14CC754C95}"/>
              </a:ext>
            </a:extLst>
          </p:cNvPr>
          <p:cNvCxnSpPr>
            <a:cxnSpLocks/>
          </p:cNvCxnSpPr>
          <p:nvPr/>
        </p:nvCxnSpPr>
        <p:spPr bwMode="auto">
          <a:xfrm>
            <a:off x="5978572" y="5917726"/>
            <a:ext cx="978408" cy="16445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6FCCC9B4-CE0F-9EAE-69F1-D2185884CA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6800" y="355000"/>
            <a:ext cx="3099757" cy="1840312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0B186F61-5CD7-7407-B675-62B1D1C9D1E2}"/>
              </a:ext>
            </a:extLst>
          </p:cNvPr>
          <p:cNvSpPr/>
          <p:nvPr/>
        </p:nvSpPr>
        <p:spPr bwMode="auto">
          <a:xfrm>
            <a:off x="6928691" y="3152775"/>
            <a:ext cx="1873155" cy="29464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48473AA-CF20-6CAC-6BC4-D26AB7D5C23C}"/>
              </a:ext>
            </a:extLst>
          </p:cNvPr>
          <p:cNvSpPr/>
          <p:nvPr/>
        </p:nvSpPr>
        <p:spPr bwMode="auto">
          <a:xfrm>
            <a:off x="11004232" y="2832100"/>
            <a:ext cx="654365" cy="2947425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227B853-3963-C972-503F-BE34CCEF3D59}"/>
              </a:ext>
            </a:extLst>
          </p:cNvPr>
          <p:cNvCxnSpPr>
            <a:cxnSpLocks/>
          </p:cNvCxnSpPr>
          <p:nvPr/>
        </p:nvCxnSpPr>
        <p:spPr bwMode="auto">
          <a:xfrm flipV="1">
            <a:off x="10820400" y="2833688"/>
            <a:ext cx="0" cy="324849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>
                <a:alpha val="50000"/>
              </a:srgbClr>
            </a:solidFill>
            <a:prstDash val="dash"/>
            <a:round/>
            <a:headEnd type="none" w="med" len="med"/>
            <a:tailEnd type="none" w="lg" len="med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F27E83E-F2D6-BF40-4B51-15854E656DA6}"/>
              </a:ext>
            </a:extLst>
          </p:cNvPr>
          <p:cNvCxnSpPr>
            <a:cxnSpLocks/>
          </p:cNvCxnSpPr>
          <p:nvPr/>
        </p:nvCxnSpPr>
        <p:spPr bwMode="auto">
          <a:xfrm flipV="1">
            <a:off x="9144000" y="2833688"/>
            <a:ext cx="0" cy="324849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>
                <a:alpha val="50000"/>
              </a:srgbClr>
            </a:solidFill>
            <a:prstDash val="dash"/>
            <a:round/>
            <a:headEnd type="none" w="med" len="med"/>
            <a:tailEnd type="none" w="lg" len="med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2EC1DD65-CCB6-F879-E7DC-0FF0F85555DF}"/>
              </a:ext>
            </a:extLst>
          </p:cNvPr>
          <p:cNvSpPr/>
          <p:nvPr/>
        </p:nvSpPr>
        <p:spPr bwMode="auto">
          <a:xfrm>
            <a:off x="6928691" y="2576467"/>
            <a:ext cx="1873155" cy="252458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7DDB0B2-C358-F70A-23C9-AC277D338BE7}"/>
              </a:ext>
            </a:extLst>
          </p:cNvPr>
          <p:cNvSpPr/>
          <p:nvPr/>
        </p:nvSpPr>
        <p:spPr bwMode="auto">
          <a:xfrm>
            <a:off x="11658597" y="2832100"/>
            <a:ext cx="445703" cy="3267075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CFF8B0C-803E-618E-8989-BDF655686930}"/>
              </a:ext>
            </a:extLst>
          </p:cNvPr>
          <p:cNvSpPr txBox="1"/>
          <p:nvPr/>
        </p:nvSpPr>
        <p:spPr>
          <a:xfrm rot="18712740">
            <a:off x="5795811" y="3153849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Zoom in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C597A16-114C-1E56-A8B7-135F5259DD0A}"/>
              </a:ext>
            </a:extLst>
          </p:cNvPr>
          <p:cNvSpPr txBox="1"/>
          <p:nvPr/>
        </p:nvSpPr>
        <p:spPr>
          <a:xfrm>
            <a:off x="10486815" y="2343805"/>
            <a:ext cx="667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End of</a:t>
            </a:r>
            <a:br>
              <a:rPr lang="en-US" sz="1400" dirty="0">
                <a:solidFill>
                  <a:srgbClr val="FF0000"/>
                </a:solidFill>
              </a:rPr>
            </a:br>
            <a:r>
              <a:rPr lang="en-US" sz="1400" dirty="0">
                <a:solidFill>
                  <a:srgbClr val="FF0000"/>
                </a:solidFill>
              </a:rPr>
              <a:t>PPDU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BA1F7C9-5DCE-38D7-CCBE-1C423CB5C5F4}"/>
              </a:ext>
            </a:extLst>
          </p:cNvPr>
          <p:cNvCxnSpPr>
            <a:cxnSpLocks/>
          </p:cNvCxnSpPr>
          <p:nvPr/>
        </p:nvCxnSpPr>
        <p:spPr bwMode="auto">
          <a:xfrm>
            <a:off x="9140825" y="3429000"/>
            <a:ext cx="167957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3E8CD1CB-DCB3-8FF6-31D7-240009E2FB25}"/>
              </a:ext>
            </a:extLst>
          </p:cNvPr>
          <p:cNvSpPr txBox="1"/>
          <p:nvPr/>
        </p:nvSpPr>
        <p:spPr>
          <a:xfrm>
            <a:off x="9728338" y="3184626"/>
            <a:ext cx="479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 us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D07711C4-65D4-6B9F-2C5B-249896F93364}"/>
              </a:ext>
            </a:extLst>
          </p:cNvPr>
          <p:cNvSpPr/>
          <p:nvPr/>
        </p:nvSpPr>
        <p:spPr bwMode="auto">
          <a:xfrm>
            <a:off x="9372600" y="457200"/>
            <a:ext cx="304800" cy="1473319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FB63DC28-545C-6F7B-AF20-AC2CAD44A535}"/>
              </a:ext>
            </a:extLst>
          </p:cNvPr>
          <p:cNvSpPr/>
          <p:nvPr/>
        </p:nvSpPr>
        <p:spPr bwMode="auto">
          <a:xfrm rot="8235888">
            <a:off x="8771439" y="2047398"/>
            <a:ext cx="770829" cy="371713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CE067FB-05A1-14CF-4EB1-27B541408375}"/>
              </a:ext>
            </a:extLst>
          </p:cNvPr>
          <p:cNvSpPr txBox="1"/>
          <p:nvPr/>
        </p:nvSpPr>
        <p:spPr>
          <a:xfrm>
            <a:off x="7000495" y="1866940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Where is this point??</a:t>
            </a:r>
          </a:p>
        </p:txBody>
      </p:sp>
    </p:spTree>
    <p:extLst>
      <p:ext uri="{BB962C8B-B14F-4D97-AF65-F5344CB8AC3E}">
        <p14:creationId xmlns:p14="http://schemas.microsoft.com/office/powerpoint/2010/main" val="1542220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EFB88D-F872-97F3-7C3C-B8F6932E3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0B71C-8A1C-A27E-76B8-B4641C772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23AB9-712E-2E47-DE6D-22BA7B92C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testing devices seem to use the</a:t>
            </a:r>
            <a:br>
              <a:rPr lang="en-US" dirty="0"/>
            </a:br>
            <a:r>
              <a:rPr lang="en-US" dirty="0"/>
              <a:t>last time the TX power falls below 90% of</a:t>
            </a:r>
            <a:br>
              <a:rPr lang="en-US" dirty="0"/>
            </a:br>
            <a:r>
              <a:rPr lang="en-US" dirty="0"/>
              <a:t>max. TX power to start the</a:t>
            </a:r>
            <a:br>
              <a:rPr lang="en-US" dirty="0"/>
            </a:br>
            <a:r>
              <a:rPr lang="en-US" dirty="0"/>
              <a:t>2 </a:t>
            </a:r>
            <a:r>
              <a:rPr lang="en-US" dirty="0" err="1"/>
              <a:t>usec</a:t>
            </a:r>
            <a:r>
              <a:rPr lang="en-US" dirty="0"/>
              <a:t> measurement window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Since the PPDU transmission has not ended,</a:t>
            </a:r>
            <a:br>
              <a:rPr lang="en-US" dirty="0"/>
            </a:br>
            <a:r>
              <a:rPr lang="en-US" dirty="0"/>
              <a:t>TX power will exceed 10% of max. TX power</a:t>
            </a:r>
            <a:br>
              <a:rPr lang="en-US" dirty="0"/>
            </a:br>
            <a:r>
              <a:rPr lang="en-US" dirty="0"/>
              <a:t>after the 2 </a:t>
            </a:r>
            <a:r>
              <a:rPr lang="en-US" dirty="0" err="1"/>
              <a:t>usec</a:t>
            </a:r>
            <a:r>
              <a:rPr lang="en-US" dirty="0"/>
              <a:t> window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Clearly, this is not what 802.11 intended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8F2F6-864D-56FD-8CE8-54C3670BF9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A43F2-14CD-DE2A-14F5-8B2DC0B814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FCA7E8-25C9-EFF0-CE0B-E3B48FCE8B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5AACF2D-B05F-70CA-0B4D-2A94085AA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810" y="2534778"/>
            <a:ext cx="5334000" cy="40005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DCDC8A1-C4F8-0688-C670-8503EFAB72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6800" y="355000"/>
            <a:ext cx="3099757" cy="1840312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10CF3111-2A29-0B2C-81BF-90A9F7105315}"/>
              </a:ext>
            </a:extLst>
          </p:cNvPr>
          <p:cNvSpPr/>
          <p:nvPr/>
        </p:nvSpPr>
        <p:spPr bwMode="auto">
          <a:xfrm>
            <a:off x="6928692" y="3152775"/>
            <a:ext cx="281734" cy="29464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5CA096E-B2CE-5B37-5799-E7BCF2AD47EB}"/>
              </a:ext>
            </a:extLst>
          </p:cNvPr>
          <p:cNvSpPr/>
          <p:nvPr/>
        </p:nvSpPr>
        <p:spPr bwMode="auto">
          <a:xfrm>
            <a:off x="8886825" y="2832100"/>
            <a:ext cx="2502958" cy="2947425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5C47300-E941-10CF-2CF5-ECE569357BE9}"/>
              </a:ext>
            </a:extLst>
          </p:cNvPr>
          <p:cNvCxnSpPr>
            <a:cxnSpLocks/>
          </p:cNvCxnSpPr>
          <p:nvPr/>
        </p:nvCxnSpPr>
        <p:spPr bwMode="auto">
          <a:xfrm flipV="1">
            <a:off x="10820400" y="2833688"/>
            <a:ext cx="0" cy="324849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>
                <a:alpha val="50000"/>
              </a:srgbClr>
            </a:solidFill>
            <a:prstDash val="dash"/>
            <a:round/>
            <a:headEnd type="none" w="med" len="med"/>
            <a:tailEnd type="none" w="lg" len="med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231FD3A9-BB2E-C4BB-76F6-91234DD76986}"/>
              </a:ext>
            </a:extLst>
          </p:cNvPr>
          <p:cNvSpPr/>
          <p:nvPr/>
        </p:nvSpPr>
        <p:spPr bwMode="auto">
          <a:xfrm>
            <a:off x="6928692" y="2576467"/>
            <a:ext cx="281734" cy="252458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CAA2857-10F3-BB2C-F944-ABBFFECEBE81}"/>
              </a:ext>
            </a:extLst>
          </p:cNvPr>
          <p:cNvSpPr/>
          <p:nvPr/>
        </p:nvSpPr>
        <p:spPr bwMode="auto">
          <a:xfrm>
            <a:off x="11388157" y="2832100"/>
            <a:ext cx="445703" cy="3267075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7802889-B06A-2B58-D6BB-367DFE7F5AA4}"/>
              </a:ext>
            </a:extLst>
          </p:cNvPr>
          <p:cNvSpPr txBox="1"/>
          <p:nvPr/>
        </p:nvSpPr>
        <p:spPr>
          <a:xfrm>
            <a:off x="10486815" y="2343805"/>
            <a:ext cx="697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End of</a:t>
            </a:r>
            <a:br>
              <a:rPr lang="en-US" sz="1400" b="1" dirty="0">
                <a:solidFill>
                  <a:srgbClr val="FF0000"/>
                </a:solidFill>
              </a:rPr>
            </a:br>
            <a:r>
              <a:rPr lang="en-US" sz="1400" b="1" dirty="0">
                <a:solidFill>
                  <a:srgbClr val="FF0000"/>
                </a:solidFill>
              </a:rPr>
              <a:t>PPDU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167A5B0-FA5F-47BC-9893-3B009A9EF39C}"/>
              </a:ext>
            </a:extLst>
          </p:cNvPr>
          <p:cNvCxnSpPr>
            <a:cxnSpLocks/>
          </p:cNvCxnSpPr>
          <p:nvPr/>
        </p:nvCxnSpPr>
        <p:spPr bwMode="auto">
          <a:xfrm>
            <a:off x="7210426" y="3429000"/>
            <a:ext cx="167957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9435C49-A126-E6FE-20F7-EEFC30611A98}"/>
              </a:ext>
            </a:extLst>
          </p:cNvPr>
          <p:cNvSpPr txBox="1"/>
          <p:nvPr/>
        </p:nvSpPr>
        <p:spPr>
          <a:xfrm>
            <a:off x="7797939" y="3184626"/>
            <a:ext cx="479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 us</a:t>
            </a:r>
          </a:p>
        </p:txBody>
      </p:sp>
    </p:spTree>
    <p:extLst>
      <p:ext uri="{BB962C8B-B14F-4D97-AF65-F5344CB8AC3E}">
        <p14:creationId xmlns:p14="http://schemas.microsoft.com/office/powerpoint/2010/main" val="1465840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64AF1B-1727-D4FC-4C65-D4D65F8678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267E2-D20C-8DA0-15DC-CDF8196E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– Option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170C2-5B2E-9388-8BAB-550271482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11734800" cy="5410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 that TX power drops below 10% of max. TX power within 2 </a:t>
            </a:r>
            <a:r>
              <a:rPr lang="en-US" dirty="0" err="1"/>
              <a:t>usec</a:t>
            </a:r>
            <a:r>
              <a:rPr lang="en-US" dirty="0"/>
              <a:t> starting from the end of the PPDU (as indicated by the LENGTH field in the preamble)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90% requirement (as instantaneous TX power might not reach 90% near the end of PPDU due to TX power fluctuation)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81E2CD-AD7F-5109-D6C2-A31EA20525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BE56B-0C2D-975D-9818-FB363A4CB3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EFA85A-9F82-2B16-3680-E993F03178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EC63E7-9935-A424-0233-3360CCF4A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3850" y="2507002"/>
            <a:ext cx="5334000" cy="40005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FA26957-A6CE-6DAD-9648-692B6BFA810F}"/>
              </a:ext>
            </a:extLst>
          </p:cNvPr>
          <p:cNvSpPr/>
          <p:nvPr/>
        </p:nvSpPr>
        <p:spPr bwMode="auto">
          <a:xfrm>
            <a:off x="10382249" y="2811780"/>
            <a:ext cx="857252" cy="2931795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131ED4-9DEF-D78F-953C-7B00D9B4EC89}"/>
              </a:ext>
            </a:extLst>
          </p:cNvPr>
          <p:cNvSpPr/>
          <p:nvPr/>
        </p:nvSpPr>
        <p:spPr bwMode="auto">
          <a:xfrm>
            <a:off x="11246639" y="2813050"/>
            <a:ext cx="445703" cy="325835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BD8787-2003-EC72-2413-9CCC018944E0}"/>
              </a:ext>
            </a:extLst>
          </p:cNvPr>
          <p:cNvSpPr txBox="1"/>
          <p:nvPr/>
        </p:nvSpPr>
        <p:spPr>
          <a:xfrm>
            <a:off x="6635847" y="2406984"/>
            <a:ext cx="5146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End of PPDU as indicated by LENGTH field in the preamble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F31D4B8-4E97-0945-EAF9-512B5D89C288}"/>
              </a:ext>
            </a:extLst>
          </p:cNvPr>
          <p:cNvCxnSpPr>
            <a:cxnSpLocks/>
          </p:cNvCxnSpPr>
          <p:nvPr/>
        </p:nvCxnSpPr>
        <p:spPr bwMode="auto">
          <a:xfrm>
            <a:off x="8702674" y="5306224"/>
            <a:ext cx="167957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861138B-2886-CC6E-04E8-674EB21AD660}"/>
              </a:ext>
            </a:extLst>
          </p:cNvPr>
          <p:cNvSpPr txBox="1"/>
          <p:nvPr/>
        </p:nvSpPr>
        <p:spPr>
          <a:xfrm>
            <a:off x="9290187" y="5061850"/>
            <a:ext cx="479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 us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53E12F0-3877-2958-6C8D-77C6850AE497}"/>
              </a:ext>
            </a:extLst>
          </p:cNvPr>
          <p:cNvCxnSpPr/>
          <p:nvPr/>
        </p:nvCxnSpPr>
        <p:spPr bwMode="auto">
          <a:xfrm>
            <a:off x="6800850" y="6071398"/>
            <a:ext cx="46079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658442E-2E5D-6891-E87D-558D4F36F352}"/>
              </a:ext>
            </a:extLst>
          </p:cNvPr>
          <p:cNvCxnSpPr>
            <a:cxnSpLocks/>
          </p:cNvCxnSpPr>
          <p:nvPr/>
        </p:nvCxnSpPr>
        <p:spPr bwMode="auto">
          <a:xfrm flipV="1">
            <a:off x="8693149" y="2799103"/>
            <a:ext cx="0" cy="324849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>
                <a:alpha val="50000"/>
              </a:srgbClr>
            </a:solidFill>
            <a:prstDash val="dash"/>
            <a:round/>
            <a:headEnd type="none" w="med" len="med"/>
            <a:tailEnd type="none" w="lg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F2B9888-6363-03C7-8D19-4CDE311380AF}"/>
              </a:ext>
            </a:extLst>
          </p:cNvPr>
          <p:cNvCxnSpPr>
            <a:cxnSpLocks/>
          </p:cNvCxnSpPr>
          <p:nvPr/>
        </p:nvCxnSpPr>
        <p:spPr bwMode="auto">
          <a:xfrm>
            <a:off x="8934449" y="2808401"/>
            <a:ext cx="20383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90E6DCB-86F7-2086-92C9-E2A42DED2AA9}"/>
              </a:ext>
            </a:extLst>
          </p:cNvPr>
          <p:cNvCxnSpPr/>
          <p:nvPr/>
        </p:nvCxnSpPr>
        <p:spPr bwMode="auto">
          <a:xfrm>
            <a:off x="8693149" y="2667000"/>
            <a:ext cx="9525" cy="14140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1505A77-AF79-6741-99AD-38E5F85DA477}"/>
              </a:ext>
            </a:extLst>
          </p:cNvPr>
          <p:cNvCxnSpPr>
            <a:cxnSpLocks/>
          </p:cNvCxnSpPr>
          <p:nvPr/>
        </p:nvCxnSpPr>
        <p:spPr bwMode="auto">
          <a:xfrm>
            <a:off x="8957309" y="5743575"/>
            <a:ext cx="22811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42" name="Picture 41">
            <a:extLst>
              <a:ext uri="{FF2B5EF4-FFF2-40B4-BE49-F238E27FC236}">
                <a16:creationId xmlns:a16="http://schemas.microsoft.com/office/drawing/2014/main" id="{19323EDA-093A-826F-6FEB-221A1BEDAC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935" y="3719648"/>
            <a:ext cx="3208715" cy="1905000"/>
          </a:xfrm>
          <a:prstGeom prst="rect">
            <a:avLst/>
          </a:prstGeom>
        </p:spPr>
      </p:pic>
      <p:sp>
        <p:nvSpPr>
          <p:cNvPr id="45" name="Multiplication Sign 44">
            <a:extLst>
              <a:ext uri="{FF2B5EF4-FFF2-40B4-BE49-F238E27FC236}">
                <a16:creationId xmlns:a16="http://schemas.microsoft.com/office/drawing/2014/main" id="{A30052C1-F758-6310-6790-E0C37EE7BA4B}"/>
              </a:ext>
            </a:extLst>
          </p:cNvPr>
          <p:cNvSpPr/>
          <p:nvPr/>
        </p:nvSpPr>
        <p:spPr bwMode="auto">
          <a:xfrm>
            <a:off x="733900" y="4442225"/>
            <a:ext cx="867389" cy="554598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3124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C6DA2-F574-822E-0ACA-A7B847CD5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– 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73D19-E1C9-7905-AF2C-0AC59D78C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Change the reference from “maximum TX power” to “average TX power”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594196-4CD7-CE90-C09B-AFE6994769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606F8-55F8-B0FB-8214-61D0764CB5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D9EC07-B083-7FBA-F583-C5C1271594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12862E-4F5B-7110-7808-2CAA13427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1" y="2400299"/>
            <a:ext cx="5334000" cy="40005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D0BC536-A320-EE24-A539-6CACC48DEE01}"/>
              </a:ext>
            </a:extLst>
          </p:cNvPr>
          <p:cNvSpPr/>
          <p:nvPr/>
        </p:nvSpPr>
        <p:spPr bwMode="auto">
          <a:xfrm>
            <a:off x="2685082" y="4857094"/>
            <a:ext cx="3864943" cy="1107601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BD887E2-8FE6-3285-7E2E-D4D7B21713B2}"/>
              </a:ext>
            </a:extLst>
          </p:cNvPr>
          <p:cNvSpPr/>
          <p:nvPr/>
        </p:nvSpPr>
        <p:spPr bwMode="auto">
          <a:xfrm>
            <a:off x="8229600" y="4662945"/>
            <a:ext cx="2502958" cy="1044575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832762-E80F-60A0-7DE0-A210E9C3B361}"/>
              </a:ext>
            </a:extLst>
          </p:cNvPr>
          <p:cNvSpPr/>
          <p:nvPr/>
        </p:nvSpPr>
        <p:spPr bwMode="auto">
          <a:xfrm>
            <a:off x="10730932" y="4662947"/>
            <a:ext cx="445703" cy="130175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1F478F7-0569-34BD-FA89-FC43A56384FE}"/>
              </a:ext>
            </a:extLst>
          </p:cNvPr>
          <p:cNvCxnSpPr>
            <a:cxnSpLocks/>
          </p:cNvCxnSpPr>
          <p:nvPr/>
        </p:nvCxnSpPr>
        <p:spPr bwMode="auto">
          <a:xfrm>
            <a:off x="6550025" y="5199521"/>
            <a:ext cx="167957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455CDF2-E4AC-42A4-78A6-631425BF7843}"/>
              </a:ext>
            </a:extLst>
          </p:cNvPr>
          <p:cNvSpPr txBox="1"/>
          <p:nvPr/>
        </p:nvSpPr>
        <p:spPr>
          <a:xfrm>
            <a:off x="7137538" y="4955147"/>
            <a:ext cx="479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 us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C18029D-EE65-4FA0-E18C-6A561EC2E6A9}"/>
              </a:ext>
            </a:extLst>
          </p:cNvPr>
          <p:cNvCxnSpPr>
            <a:cxnSpLocks/>
          </p:cNvCxnSpPr>
          <p:nvPr/>
        </p:nvCxnSpPr>
        <p:spPr bwMode="auto">
          <a:xfrm>
            <a:off x="2685082" y="4666121"/>
            <a:ext cx="3864943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0563454-6300-E921-4D6F-C4B375365AF8}"/>
              </a:ext>
            </a:extLst>
          </p:cNvPr>
          <p:cNvCxnSpPr>
            <a:cxnSpLocks/>
          </p:cNvCxnSpPr>
          <p:nvPr/>
        </p:nvCxnSpPr>
        <p:spPr bwMode="auto">
          <a:xfrm>
            <a:off x="6534158" y="4666121"/>
            <a:ext cx="3864943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Speech Bubble: Rectangle with Corners Rounded 21">
            <a:extLst>
              <a:ext uri="{FF2B5EF4-FFF2-40B4-BE49-F238E27FC236}">
                <a16:creationId xmlns:a16="http://schemas.microsoft.com/office/drawing/2014/main" id="{2AAAB471-9AF0-E07D-6C30-36D3D1826D64}"/>
              </a:ext>
            </a:extLst>
          </p:cNvPr>
          <p:cNvSpPr/>
          <p:nvPr/>
        </p:nvSpPr>
        <p:spPr bwMode="auto">
          <a:xfrm>
            <a:off x="6856578" y="2860996"/>
            <a:ext cx="1831645" cy="381000"/>
          </a:xfrm>
          <a:prstGeom prst="wedgeRoundRectCallout">
            <a:avLst>
              <a:gd name="adj1" fmla="val -43476"/>
              <a:gd name="adj2" fmla="val 431357"/>
              <a:gd name="adj3" fmla="val 16667"/>
            </a:avLst>
          </a:prstGeom>
          <a:solidFill>
            <a:srgbClr val="FFFF00">
              <a:alpha val="50000"/>
            </a:srgbClr>
          </a:solidFill>
          <a:ln w="9525" cap="flat" cmpd="sng" algn="ctr">
            <a:solidFill>
              <a:schemeClr val="bg1">
                <a:lumMod val="65000"/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Average TX power</a:t>
            </a:r>
          </a:p>
        </p:txBody>
      </p: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id="{DEA63C2D-0F75-AB36-E7F4-25EB1018924C}"/>
              </a:ext>
            </a:extLst>
          </p:cNvPr>
          <p:cNvSpPr/>
          <p:nvPr/>
        </p:nvSpPr>
        <p:spPr bwMode="auto">
          <a:xfrm>
            <a:off x="3414962" y="5288168"/>
            <a:ext cx="2405182" cy="381000"/>
          </a:xfrm>
          <a:prstGeom prst="wedgeRoundRectCallout">
            <a:avLst>
              <a:gd name="adj1" fmla="val -9566"/>
              <a:gd name="adj2" fmla="val -160643"/>
              <a:gd name="adj3" fmla="val 16667"/>
            </a:avLst>
          </a:prstGeom>
          <a:solidFill>
            <a:srgbClr val="FFFF00">
              <a:alpha val="80000"/>
            </a:srgbClr>
          </a:solidFill>
          <a:ln w="95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90% of Average TX power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7AEDF01-7A69-0F9C-86CC-FD17C93DCF3D}"/>
              </a:ext>
            </a:extLst>
          </p:cNvPr>
          <p:cNvCxnSpPr/>
          <p:nvPr/>
        </p:nvCxnSpPr>
        <p:spPr bwMode="auto">
          <a:xfrm>
            <a:off x="6781800" y="5964695"/>
            <a:ext cx="46079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7B3D7F60-4EA6-37C5-8328-A394648DF07A}"/>
              </a:ext>
            </a:extLst>
          </p:cNvPr>
          <p:cNvSpPr/>
          <p:nvPr/>
        </p:nvSpPr>
        <p:spPr bwMode="auto">
          <a:xfrm>
            <a:off x="7656737" y="6094414"/>
            <a:ext cx="2405182" cy="381000"/>
          </a:xfrm>
          <a:prstGeom prst="wedgeRoundRectCallout">
            <a:avLst>
              <a:gd name="adj1" fmla="val 3106"/>
              <a:gd name="adj2" fmla="val -151500"/>
              <a:gd name="adj3" fmla="val 16667"/>
            </a:avLst>
          </a:prstGeom>
          <a:solidFill>
            <a:srgbClr val="FFFF00">
              <a:alpha val="80000"/>
            </a:srgbClr>
          </a:solidFill>
          <a:ln w="95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1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0% of Average TX power</a:t>
            </a:r>
          </a:p>
        </p:txBody>
      </p:sp>
    </p:spTree>
    <p:extLst>
      <p:ext uri="{BB962C8B-B14F-4D97-AF65-F5344CB8AC3E}">
        <p14:creationId xmlns:p14="http://schemas.microsoft.com/office/powerpoint/2010/main" val="666988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E0E52-D05A-684A-BD9D-17841F3AB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7B89A-1E4F-9E43-2BB6-E514C2476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DSSS, DSSS/HR TX power ramp requirement did not take into consideration the instantaneous TX power fluctuation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options are proposed to resolve the 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Open to other suggestions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in this slide deck focused on TX power ramp-down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Once path forward for TX power ramp-down is decided, similar path could be taken for the TX power ramp-up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7DFE2-AF85-9FCC-C99D-259A9CE428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23CA2-7049-9F7C-4BEB-A0195A1660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 (Qualcomm Technologies, Inc.)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2DD868-6BCB-361D-A593-C6C7A63146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479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154</TotalTime>
  <Words>596</Words>
  <Application>Microsoft Office PowerPoint</Application>
  <PresentationFormat>Widescreen</PresentationFormat>
  <Paragraphs>85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Theme</vt:lpstr>
      <vt:lpstr>Microsoft Word 97 - 2003 Document</vt:lpstr>
      <vt:lpstr>DSSS TX Power Ramp</vt:lpstr>
      <vt:lpstr>Background</vt:lpstr>
      <vt:lpstr>Issue</vt:lpstr>
      <vt:lpstr>Issue (cont’d)</vt:lpstr>
      <vt:lpstr>Issue (cont’d)</vt:lpstr>
      <vt:lpstr>Proposed Solution – Option 1</vt:lpstr>
      <vt:lpstr>Proposed Solution – Option 2</vt:lpstr>
      <vt:lpstr>Concluding Remarks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DSSS TX Power Ramp</dc:title>
  <dc:creator/>
  <cp:keywords>11-25-1325r0</cp:keywords>
  <cp:lastModifiedBy>Youhan Kim</cp:lastModifiedBy>
  <cp:revision>1153</cp:revision>
  <cp:lastPrinted>1601-01-01T00:00:00Z</cp:lastPrinted>
  <dcterms:created xsi:type="dcterms:W3CDTF">2018-05-10T16:45:22Z</dcterms:created>
  <dcterms:modified xsi:type="dcterms:W3CDTF">2025-07-26T04:57:39Z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1668675450</vt:lpwstr>
  </property>
</Properties>
</file>