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9" r:id="rId2"/>
    <p:sldId id="278" r:id="rId3"/>
    <p:sldId id="326" r:id="rId4"/>
    <p:sldId id="339" r:id="rId5"/>
    <p:sldId id="373" r:id="rId6"/>
    <p:sldId id="371" r:id="rId7"/>
    <p:sldId id="372" r:id="rId8"/>
    <p:sldId id="380" r:id="rId9"/>
    <p:sldId id="353" r:id="rId10"/>
    <p:sldId id="364" r:id="rId11"/>
    <p:sldId id="376" r:id="rId12"/>
    <p:sldId id="374" r:id="rId13"/>
    <p:sldId id="378" r:id="rId14"/>
    <p:sldId id="343" r:id="rId15"/>
    <p:sldId id="379" r:id="rId16"/>
    <p:sldId id="348" r:id="rId17"/>
    <p:sldId id="357" r:id="rId18"/>
    <p:sldId id="375" r:id="rId19"/>
    <p:sldId id="366" r:id="rId20"/>
    <p:sldId id="381" r:id="rId21"/>
  </p:sldIdLst>
  <p:sldSz cx="9144000" cy="6858000" type="screen4x3"/>
  <p:notesSz cx="6934200" cy="92805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6791" autoAdjust="0"/>
  </p:normalViewPr>
  <p:slideViewPr>
    <p:cSldViewPr>
      <p:cViewPr varScale="1">
        <p:scale>
          <a:sx n="124" d="100"/>
          <a:sy n="124" d="100"/>
        </p:scale>
        <p:origin x="2384" y="16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3008" y="144"/>
      </p:cViewPr>
      <p:guideLst>
        <p:guide orient="horz" pos="2160"/>
        <p:guide pos="288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043017" y="175081"/>
            <a:ext cx="219585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US" dirty="0"/>
              <a:t>doc.: IEEE 802.11-21/1548r0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95325" y="175081"/>
            <a:ext cx="122783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dirty="0"/>
              <a:t>September 2023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002441" y="8982075"/>
            <a:ext cx="131580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133725" y="8982075"/>
            <a:ext cx="5127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58C5458F-715B-412B-99EF-2A948E567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693738" y="387350"/>
            <a:ext cx="55467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693738" y="8982075"/>
            <a:ext cx="41998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defTabSz="933450"/>
            <a:r>
              <a:rPr lang="en-US" dirty="0"/>
              <a:t>Report</a:t>
            </a:r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>
            <a:off x="693738" y="8970963"/>
            <a:ext cx="5700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11467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96111" y="95706"/>
            <a:ext cx="228562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US" dirty="0"/>
              <a:t>doc.: IEEE 802.11-24/1629r00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54050" y="95706"/>
            <a:ext cx="65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2525" y="701675"/>
            <a:ext cx="4629150" cy="3468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08488"/>
            <a:ext cx="5086350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662" tIns="46038" rIns="936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504264" y="8985250"/>
            <a:ext cx="1777474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7200" lvl="4" algn="r" defTabSz="933450">
              <a:defRPr/>
            </a:lvl5pPr>
          </a:lstStyle>
          <a:p>
            <a:pPr lvl="4"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222625" y="8985250"/>
            <a:ext cx="512763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US"/>
              <a:t>Page </a:t>
            </a:r>
            <a:fld id="{10D7EFBA-D1C0-45C5-A488-61E1EC8B79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723900" y="8985250"/>
            <a:ext cx="41998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/>
              <a:t>Report</a:t>
            </a:r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10969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59DFE69E-7B67-423D-89E4-C946A1808069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6461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537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1187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4096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409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93E5D11F-20FA-4889-9D94-08C3D54988E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09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409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3233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4096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409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93E5D11F-20FA-4889-9D94-08C3D54988E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09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409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180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96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1729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113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9047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05704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15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45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C2B2D208-67FA-4E74-9755-1AF3509BEB5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45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noFill/>
          <a:ln cap="flat"/>
        </p:spPr>
      </p:sp>
      <p:sp>
        <p:nvSpPr>
          <p:cNvPr id="24583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5250" rIns="9525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761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826C93-F10F-45EC-6EB7-02820AB94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57D292A9-DBBB-228C-7F1A-0DEEA239491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1F77831-3464-92EA-D11B-7974750BF07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endParaRPr lang="en-US" sz="1400" dirty="0"/>
          </a:p>
        </p:txBody>
      </p:sp>
      <p:sp>
        <p:nvSpPr>
          <p:cNvPr id="26628" name="Rectangle 6">
            <a:extLst>
              <a:ext uri="{FF2B5EF4-FFF2-40B4-BE49-F238E27FC236}">
                <a16:creationId xmlns:a16="http://schemas.microsoft.com/office/drawing/2014/main" id="{E2EA5E57-3F73-CAFE-7384-D8FA39951AB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>
            <a:extLst>
              <a:ext uri="{FF2B5EF4-FFF2-40B4-BE49-F238E27FC236}">
                <a16:creationId xmlns:a16="http://schemas.microsoft.com/office/drawing/2014/main" id="{68598D20-0A76-C7CC-A536-77B7D764460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26630" name="Rectangle 2">
            <a:extLst>
              <a:ext uri="{FF2B5EF4-FFF2-40B4-BE49-F238E27FC236}">
                <a16:creationId xmlns:a16="http://schemas.microsoft.com/office/drawing/2014/main" id="{2E9A3A63-7B96-8F18-7338-19AB878A29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>
            <a:extLst>
              <a:ext uri="{FF2B5EF4-FFF2-40B4-BE49-F238E27FC236}">
                <a16:creationId xmlns:a16="http://schemas.microsoft.com/office/drawing/2014/main" id="{6BAC8904-B19B-E112-6BEA-5E021147B8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5291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4198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B0A0A058-61AE-463F-87ED-EACDF2E98EF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1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8417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19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5556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/>
              <a:t>doc.: IEEE 802.11-17/1557r0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4198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B0A0A058-61AE-463F-87ED-EACDF2E98EF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1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125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/>
              <a:t>doc.: IEEE 802.11-17/1557r0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4198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419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B0A0A058-61AE-463F-87ED-EACDF2E98EF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19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419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971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5F0D04-C9BE-F490-5D2A-372F1C5E4F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314BFBBA-9597-27D4-8B90-E341B493DC4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/>
              <a:t>doc.: IEEE 802.11-17/1557r0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56FE8558-2BEA-FB8E-BF27-04229DFDB84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41988" name="Rectangle 6">
            <a:extLst>
              <a:ext uri="{FF2B5EF4-FFF2-40B4-BE49-F238E27FC236}">
                <a16:creationId xmlns:a16="http://schemas.microsoft.com/office/drawing/2014/main" id="{ABF3550F-5677-6FEE-03F6-7785BAAD450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41989" name="Rectangle 7">
            <a:extLst>
              <a:ext uri="{FF2B5EF4-FFF2-40B4-BE49-F238E27FC236}">
                <a16:creationId xmlns:a16="http://schemas.microsoft.com/office/drawing/2014/main" id="{B8CE088F-ABB2-AEAD-EB7F-0C6487B389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B0A0A058-61AE-463F-87ED-EACDF2E98EF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1990" name="Rectangle 2">
            <a:extLst>
              <a:ext uri="{FF2B5EF4-FFF2-40B4-BE49-F238E27FC236}">
                <a16:creationId xmlns:a16="http://schemas.microsoft.com/office/drawing/2014/main" id="{9DC2E7A5-89DE-C961-F784-8DF7249E4D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41991" name="Rectangle 3">
            <a:extLst>
              <a:ext uri="{FF2B5EF4-FFF2-40B4-BE49-F238E27FC236}">
                <a16:creationId xmlns:a16="http://schemas.microsoft.com/office/drawing/2014/main" id="{3841C16C-4F70-DA8E-CCA1-44864D44E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7641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4085880" y="95706"/>
            <a:ext cx="2195858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doc.: IEEE 802.11-21/1548r0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>
          <a:xfrm>
            <a:off x="654050" y="95706"/>
            <a:ext cx="642805" cy="215444"/>
          </a:xfrm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/>
              <a:t>Jul 2025</a:t>
            </a:r>
          </a:p>
        </p:txBody>
      </p:sp>
      <p:sp>
        <p:nvSpPr>
          <p:cNvPr id="2662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4504264" y="8985250"/>
            <a:ext cx="1777474" cy="184666"/>
          </a:xfrm>
          <a:noFill/>
        </p:spPr>
        <p:txBody>
          <a:bodyPr/>
          <a:lstStyle>
            <a:lvl1pPr marL="342900" indent="-3429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/>
            <a:r>
              <a:rPr lang="en-US" dirty="0"/>
              <a:t>Peter Yee, NSA-CSD</a:t>
            </a:r>
          </a:p>
        </p:txBody>
      </p:sp>
      <p:sp>
        <p:nvSpPr>
          <p:cNvPr id="266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Page </a:t>
            </a:r>
            <a:fld id="{E783FD9D-D6EB-47B8-935B-6BFFBD96503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66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4113" y="701675"/>
            <a:ext cx="4625975" cy="3468688"/>
          </a:xfrm>
          <a:ln/>
        </p:spPr>
      </p:sp>
      <p:sp>
        <p:nvSpPr>
          <p:cNvPr id="266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55602"/>
            <a:ext cx="1893887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Jul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228116" y="6475413"/>
            <a:ext cx="1315809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DEE9521-47D1-454E-8BA4-89FDDFA79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840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96913" y="55602"/>
            <a:ext cx="1893887" cy="55399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Jul 2025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7228116" y="6475413"/>
            <a:ext cx="1315809" cy="184666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Slide </a:t>
            </a:r>
            <a:fld id="{AE20CCF4-4BCF-4FB2-8854-64DB88A745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69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89388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 smtClean="0"/>
            </a:lvl1pPr>
          </a:lstStyle>
          <a:p>
            <a:pPr>
              <a:defRPr/>
            </a:pPr>
            <a:r>
              <a:rPr lang="en-US" dirty="0"/>
              <a:t>Jul 2025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28116" y="6475413"/>
            <a:ext cx="1315809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US" dirty="0"/>
              <a:t>Peter Yee, NSA-CSD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544E8C55-C5D5-4626-BDCD-24081FE01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5047069" y="332601"/>
            <a:ext cx="33984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>
            <a:spAutoFit/>
          </a:bodyPr>
          <a:lstStyle/>
          <a:p>
            <a:pPr marL="457200" marR="0" lvl="4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800" b="1" dirty="0"/>
              <a:t>doc.: IEEE 802.11-25/1323r00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685800" y="6475413"/>
            <a:ext cx="419987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dirty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datatracker.ietf.org/doc/draft-ietf-6lo-prefix-registration/" TargetMode="External"/><Relationship Id="rId3" Type="http://schemas.openxmlformats.org/officeDocument/2006/relationships/hyperlink" Target="https://datatracker.ietf.org/wg/6lo/" TargetMode="External"/><Relationship Id="rId7" Type="http://schemas.openxmlformats.org/officeDocument/2006/relationships/hyperlink" Target="https://datatracker.ietf.org/doc/draft-ietf-6lo-updating-rfc-8928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doc/draft-ietf-6lo-schc-15dot4/" TargetMode="External"/><Relationship Id="rId5" Type="http://schemas.openxmlformats.org/officeDocument/2006/relationships/hyperlink" Target="https://datatracker.ietf.org/doc/draft-ietf-6lo-owc/" TargetMode="External"/><Relationship Id="rId4" Type="http://schemas.openxmlformats.org/officeDocument/2006/relationships/hyperlink" Target="https://datatracker.ietf.org/doc/draft-ietf-6lo-nd-gaao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wg/roll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atatracker.ietf.org/group/iotdir/about/" TargetMode="External"/><Relationship Id="rId4" Type="http://schemas.openxmlformats.org/officeDocument/2006/relationships/hyperlink" Target="http://datatracker.ietf.org/wg/core/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wg/madina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rfc-editor.org/info/rfc9797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datatracker.ietf.org/doc/draft-ietf-emu-eap-arpa/" TargetMode="External"/><Relationship Id="rId3" Type="http://schemas.openxmlformats.org/officeDocument/2006/relationships/hyperlink" Target="https://datatracker.ietf.org/wg/emu/" TargetMode="External"/><Relationship Id="rId7" Type="http://schemas.openxmlformats.org/officeDocument/2006/relationships/hyperlink" Target="https://datatracker.ietf.org/doc/draft-ietf-emu-eap-ppt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doc/draft-ietf-emu-hybrid-pqc-eapaka/" TargetMode="External"/><Relationship Id="rId5" Type="http://schemas.openxmlformats.org/officeDocument/2006/relationships/hyperlink" Target="https://datatracker.ietf.org/doc/draft-ietf-emu-pqc-eapaka/" TargetMode="External"/><Relationship Id="rId10" Type="http://schemas.openxmlformats.org/officeDocument/2006/relationships/hyperlink" Target="https://datatracker.ietf.org/doc/draft-ietf-emu-rfc7170bis/" TargetMode="External"/><Relationship Id="rId4" Type="http://schemas.openxmlformats.org/officeDocument/2006/relationships/hyperlink" Target="https://datatracker.ietf.org/doc/draft-ietf-emu-bootstrapped-tls/" TargetMode="External"/><Relationship Id="rId9" Type="http://schemas.openxmlformats.org/officeDocument/2006/relationships/hyperlink" Target="https://datatracker.ietf.org/doc/draft-ietf-emu-eap-edhoc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etf.org/topics/netmgmt/" TargetMode="External"/><Relationship Id="rId3" Type="http://schemas.openxmlformats.org/officeDocument/2006/relationships/hyperlink" Target="https://datatracker.ietf.org/wg/opsawg/" TargetMode="External"/><Relationship Id="rId7" Type="http://schemas.openxmlformats.org/officeDocument/2006/relationships/hyperlink" Target="https://tools.ietf.org/html/rfc6632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doc/draft-ietf-opsawg-yang-provenance/" TargetMode="External"/><Relationship Id="rId5" Type="http://schemas.openxmlformats.org/officeDocument/2006/relationships/hyperlink" Target="https://datatracker.ietf.org/doc/draft-ietf-opsawg-scheduling-oam-tests/" TargetMode="External"/><Relationship Id="rId4" Type="http://schemas.openxmlformats.org/officeDocument/2006/relationships/hyperlink" Target="https://datatracker.ietf.org/doc/draft-ietf-opsawg-collected-data-manifest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wg/intarea/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tatracker.ietf.org/doc/draft-ietf-intarea-rfc8335bis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wg/tls/" TargetMode="External"/><Relationship Id="rId7" Type="http://schemas.openxmlformats.org/officeDocument/2006/relationships/hyperlink" Target="https://datatracker.ietf.org/doc/draft-ietf-tls-8773bis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doc/draft-ietf-tls-rfc8446bis/" TargetMode="External"/><Relationship Id="rId5" Type="http://schemas.openxmlformats.org/officeDocument/2006/relationships/hyperlink" Target="https://datatracker.ietf.org/doc/draft-ietf-tls-hybrid-design/" TargetMode="External"/><Relationship Id="rId4" Type="http://schemas.openxmlformats.org/officeDocument/2006/relationships/hyperlink" Target="https://datatracker.ietf.org/doc/draft-ietf-tls-mlkem/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wg/detnet/charter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atatracker.ietf.org/doc/draft-ietf-raw-technologies/" TargetMode="External"/><Relationship Id="rId4" Type="http://schemas.openxmlformats.org/officeDocument/2006/relationships/hyperlink" Target="https://datatracker.ietf.org/doc/draft-ietf-raw-architecture/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group/anima/" TargetMode="External"/><Relationship Id="rId7" Type="http://schemas.openxmlformats.org/officeDocument/2006/relationships/hyperlink" Target="https://datatracker.ietf.org/doc/draft-ietf-anima-constrained-voucher/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doc/draft-ietf-anima-brski-cloud/" TargetMode="External"/><Relationship Id="rId5" Type="http://schemas.openxmlformats.org/officeDocument/2006/relationships/hyperlink" Target="https://datatracker.ietf.org/doc/draft-ietf-anima-constrained-grasp/" TargetMode="External"/><Relationship Id="rId4" Type="http://schemas.openxmlformats.org/officeDocument/2006/relationships/hyperlink" Target="https://datatracker.ietf.org/doc/draft-ietf-anima-brski-discovery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draft-equinox-6man-ieee80211-fms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doc/rfc7241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eee-sa.centraldesktop.com/802liaisondb/FrontPage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etf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group/edu/materials/" TargetMode="External"/><Relationship Id="rId5" Type="http://schemas.openxmlformats.org/officeDocument/2006/relationships/hyperlink" Target="https://mentor.ieee.org/802.11/dcn/16/11-16-0500-01-0000-ietf-95-wireless-tutorial-802-11-overview.pptx" TargetMode="External"/><Relationship Id="rId4" Type="http://schemas.openxmlformats.org/officeDocument/2006/relationships/hyperlink" Target="https://www.ietf.org/about/participate/get-started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ab.org/activities/joint-activities/iab-ieee-coordination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tatracker.ietf.org/iabasg/ietfieee/meetings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fc-editor.org/info/rfc9797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wg/bofs/" TargetMode="External"/><Relationship Id="rId7" Type="http://schemas.openxmlformats.org/officeDocument/2006/relationships/hyperlink" Target="https://datatracker.ietf.org/wg/ptth/about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wg/fantel/about/" TargetMode="External"/><Relationship Id="rId5" Type="http://schemas.openxmlformats.org/officeDocument/2006/relationships/hyperlink" Target="https://datatracker.ietf.org/wg/expat/about/" TargetMode="External"/><Relationship Id="rId4" Type="http://schemas.openxmlformats.org/officeDocument/2006/relationships/hyperlink" Target="https://datatracker.ietf.org/wg/webbotauth/about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datatracker.ietf.org/wg/cdni/about/" TargetMode="External"/><Relationship Id="rId13" Type="http://schemas.openxmlformats.org/officeDocument/2006/relationships/hyperlink" Target="https://datatracker.ietf.org/doc/charter-ietf-dnsop/" TargetMode="External"/><Relationship Id="rId18" Type="http://schemas.openxmlformats.org/officeDocument/2006/relationships/hyperlink" Target="https://datatracker.ietf.org/wg/quic/about/" TargetMode="External"/><Relationship Id="rId3" Type="http://schemas.openxmlformats.org/officeDocument/2006/relationships/hyperlink" Target="https://datatracker.ietf.org/group/chartering/" TargetMode="External"/><Relationship Id="rId21" Type="http://schemas.openxmlformats.org/officeDocument/2006/relationships/hyperlink" Target="https://datatracker.ietf.org/doc/charter-ietf-regext/" TargetMode="External"/><Relationship Id="rId7" Type="http://schemas.openxmlformats.org/officeDocument/2006/relationships/hyperlink" Target="https://datatracker.ietf.org/doc/charter-ietf-ccamp/" TargetMode="External"/><Relationship Id="rId12" Type="http://schemas.openxmlformats.org/officeDocument/2006/relationships/hyperlink" Target="https://datatracker.ietf.org/wg/dnsop/about/" TargetMode="External"/><Relationship Id="rId17" Type="http://schemas.openxmlformats.org/officeDocument/2006/relationships/hyperlink" Target="https://datatracker.ietf.org/doc/charter-ietf-mpls/" TargetMode="External"/><Relationship Id="rId2" Type="http://schemas.openxmlformats.org/officeDocument/2006/relationships/notesSlide" Target="../notesSlides/notesSlide7.xml"/><Relationship Id="rId16" Type="http://schemas.openxmlformats.org/officeDocument/2006/relationships/hyperlink" Target="https://datatracker.ietf.org/wg/mpls/about/" TargetMode="External"/><Relationship Id="rId20" Type="http://schemas.openxmlformats.org/officeDocument/2006/relationships/hyperlink" Target="https://datatracker.ietf.org/wg/regext/abou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wg/ccamp/about/" TargetMode="External"/><Relationship Id="rId11" Type="http://schemas.openxmlformats.org/officeDocument/2006/relationships/hyperlink" Target="https://datatracker.ietf.org/doc/charter-ietf-dconn/" TargetMode="External"/><Relationship Id="rId5" Type="http://schemas.openxmlformats.org/officeDocument/2006/relationships/hyperlink" Target="https://datatracker.ietf.org/doc/charter-irtf-hrpc/" TargetMode="External"/><Relationship Id="rId15" Type="http://schemas.openxmlformats.org/officeDocument/2006/relationships/hyperlink" Target="https://datatracker.ietf.org/doc/charter-ietf-ianabis/" TargetMode="External"/><Relationship Id="rId10" Type="http://schemas.openxmlformats.org/officeDocument/2006/relationships/hyperlink" Target="https://datatracker.ietf.org/wg/dconn/about/" TargetMode="External"/><Relationship Id="rId19" Type="http://schemas.openxmlformats.org/officeDocument/2006/relationships/hyperlink" Target="https://datatracker.ietf.org/doc/charter-ietf-quic/" TargetMode="External"/><Relationship Id="rId4" Type="http://schemas.openxmlformats.org/officeDocument/2006/relationships/hyperlink" Target="https://datatracker.ietf.org/rg/hrpc/about/" TargetMode="External"/><Relationship Id="rId9" Type="http://schemas.openxmlformats.org/officeDocument/2006/relationships/hyperlink" Target="https://datatracker.ietf.org/doc/charter-ietf-cdni/" TargetMode="External"/><Relationship Id="rId14" Type="http://schemas.openxmlformats.org/officeDocument/2006/relationships/hyperlink" Target="https://datatracker.ietf.org/wg/ianabis/about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tracker.ietf.org/group/chartering/" TargetMode="External"/><Relationship Id="rId7" Type="http://schemas.openxmlformats.org/officeDocument/2006/relationships/hyperlink" Target="https://datatracker.ietf.org/doc/charter-ietf-sprin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atatracker.ietf.org/wg/spring/about/" TargetMode="External"/><Relationship Id="rId5" Type="http://schemas.openxmlformats.org/officeDocument/2006/relationships/hyperlink" Target="https://datatracker.ietf.org/doc/charter-ietf-settle/" TargetMode="External"/><Relationship Id="rId4" Type="http://schemas.openxmlformats.org/officeDocument/2006/relationships/hyperlink" Target="https://datatracker.ietf.org/wg/settle/about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etf.org/blog/yang-catalog-latest-developments-ietf-100-hackathon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1.ieee802.org/yangsters/" TargetMode="External"/><Relationship Id="rId4" Type="http://schemas.openxmlformats.org/officeDocument/2006/relationships/hyperlink" Target="https://yangcatalog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>
            <a:spLocks noGrp="1"/>
          </p:cNvSpPr>
          <p:nvPr>
            <p:ph type="dt" sz="quarter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20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20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26125894-C81E-43C9-9E54-526134551D80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IEEE 802.11-IETF Liaison Report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772400" cy="381000"/>
          </a:xfrm>
          <a:noFill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2025-07-30</a:t>
            </a:r>
          </a:p>
        </p:txBody>
      </p:sp>
      <p:sp>
        <p:nvSpPr>
          <p:cNvPr id="2056" name="Rectangle 12"/>
          <p:cNvSpPr>
            <a:spLocks noChangeArrowheads="1"/>
          </p:cNvSpPr>
          <p:nvPr/>
        </p:nvSpPr>
        <p:spPr bwMode="auto">
          <a:xfrm>
            <a:off x="533400" y="1939925"/>
            <a:ext cx="1447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000" b="1"/>
              <a:t>Authors:</a:t>
            </a:r>
            <a:endParaRPr lang="en-US" sz="2000"/>
          </a:p>
        </p:txBody>
      </p:sp>
      <p:graphicFrame>
        <p:nvGraphicFramePr>
          <p:cNvPr id="20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472224"/>
              </p:ext>
            </p:extLst>
          </p:nvPr>
        </p:nvGraphicFramePr>
        <p:xfrm>
          <a:off x="847725" y="2520950"/>
          <a:ext cx="7191375" cy="92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255000" imgH="1066800" progId="Word.Document.8">
                  <p:embed/>
                </p:oleObj>
              </mc:Choice>
              <mc:Fallback>
                <p:oleObj name="Document" r:id="rId3" imgW="8255000" imgH="1066800" progId="Word.Document.8">
                  <p:embed/>
                  <p:pic>
                    <p:nvPicPr>
                      <p:cNvPr id="20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7725" y="2520950"/>
                        <a:ext cx="7191375" cy="925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IoT-related work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GB" sz="18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6LO</a:t>
            </a:r>
          </a:p>
          <a:p>
            <a:pPr lvl="1">
              <a:lnSpc>
                <a:spcPct val="80000"/>
              </a:lnSpc>
            </a:pPr>
            <a:r>
              <a:rPr lang="en-GB" sz="14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Working Group website: </a:t>
            </a:r>
            <a:r>
              <a:rPr lang="en-GB" sz="1400" dirty="0">
                <a:hlinkClick r:id="rId3"/>
              </a:rPr>
              <a:t>https://datatracker.ietf.org/wg/6lo/</a:t>
            </a:r>
            <a:endParaRPr lang="en-GB" sz="1400" dirty="0"/>
          </a:p>
          <a:p>
            <a:pPr lvl="1">
              <a:lnSpc>
                <a:spcPct val="80000"/>
              </a:lnSpc>
            </a:pPr>
            <a:r>
              <a:rPr lang="en-US" sz="1400" dirty="0"/>
              <a:t>Focus: IPv6 over Networks of Resource-constrained Nodes</a:t>
            </a:r>
          </a:p>
          <a:p>
            <a:pPr marL="457200" lvl="1" indent="0">
              <a:lnSpc>
                <a:spcPct val="80000"/>
              </a:lnSpc>
              <a:buNone/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sz="1800" dirty="0"/>
              <a:t>Updates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Revised: Generic Address Assignment Option for 6LowPAN Neighbor Discovery: </a:t>
            </a:r>
            <a:r>
              <a:rPr lang="en-US" sz="1400" dirty="0">
                <a:hlinkClick r:id="rId4"/>
              </a:rPr>
              <a:t>https://datatracker.ietf.org/doc/draft-ietf-6lo-nd-gaao/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Revised: Transmission of IPv6 Packets over Short-Range Optical Wireless Communications: </a:t>
            </a:r>
            <a:r>
              <a:rPr lang="en-US" sz="1400" dirty="0">
                <a:hlinkClick r:id="rId5"/>
              </a:rPr>
              <a:t>https://datatracker.ietf.org/doc/draft-ietf-6lo-owc/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Revised: Transmission of SCHC-compressed packets over IEEE 802.15.4 networks: </a:t>
            </a:r>
            <a:r>
              <a:rPr lang="en-US" sz="1400" dirty="0">
                <a:hlinkClick r:id="rId6"/>
              </a:rPr>
              <a:t>https://datatracker.ietf.org/doc/draft-ietf-6lo-schc-15dot4/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RFC Editor’s queue: Fixing the C-Flag in EARO: </a:t>
            </a:r>
            <a:r>
              <a:rPr lang="en-US" sz="1400" dirty="0">
                <a:hlinkClick r:id="rId7"/>
              </a:rPr>
              <a:t>https://datatracker.ietf.org/doc/draft-ietf-6lo-updating-rfc-8928/</a:t>
            </a:r>
            <a:r>
              <a:rPr lang="en-US" sz="1400" dirty="0"/>
              <a:t> (June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RFC Editor’s queue: IPv6 Neighbor Discovery Prefix Registration: </a:t>
            </a:r>
            <a:r>
              <a:rPr lang="en-US" sz="1400" dirty="0">
                <a:hlinkClick r:id="rId8"/>
              </a:rPr>
              <a:t>https://datatracker.ietf.org/doc/draft-ietf-6lo-prefix-registration/</a:t>
            </a:r>
            <a:r>
              <a:rPr lang="en-US" sz="1400" dirty="0"/>
              <a:t> (June 2025)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23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IoT-related work (cont.)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ROLL: </a:t>
            </a:r>
            <a:r>
              <a:rPr lang="en-GB" sz="18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Working Group website: </a:t>
            </a:r>
            <a:r>
              <a:rPr lang="en-GB" sz="1800" b="0" dirty="0">
                <a:hlinkClick r:id="rId3"/>
              </a:rPr>
              <a:t>https://datatracker.ietf.org/wg/roll/</a:t>
            </a:r>
            <a:r>
              <a:rPr lang="en-GB" sz="1800" dirty="0"/>
              <a:t> </a:t>
            </a:r>
          </a:p>
          <a:p>
            <a:pPr lvl="1"/>
            <a:r>
              <a:rPr lang="en-US" sz="1400" dirty="0"/>
              <a:t>Focus: Routing over Low Power and Lossy Networks</a:t>
            </a:r>
          </a:p>
          <a:p>
            <a:pPr marL="457200" lvl="1" indent="0">
              <a:buNone/>
            </a:pPr>
            <a:endParaRPr lang="en-GB" sz="180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  <a:p>
            <a:r>
              <a:rPr lang="en-GB" sz="18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CORE: (</a:t>
            </a:r>
            <a:r>
              <a:rPr lang="en-US" sz="1800" dirty="0"/>
              <a:t>Constrained </a:t>
            </a:r>
            <a:r>
              <a:rPr lang="en-US" sz="1800" dirty="0" err="1"/>
              <a:t>RESTful</a:t>
            </a:r>
            <a:r>
              <a:rPr lang="en-US" sz="1800" dirty="0"/>
              <a:t> Environments) </a:t>
            </a:r>
            <a:r>
              <a:rPr lang="en-GB" sz="18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Working Group website: </a:t>
            </a:r>
            <a:r>
              <a:rPr lang="en-GB" sz="1800" b="0" dirty="0">
                <a:hlinkClick r:id="rId4"/>
              </a:rPr>
              <a:t>http://datatracker.ietf.org/wg/core/</a:t>
            </a:r>
            <a:r>
              <a:rPr lang="en-GB" sz="1800" b="0" dirty="0"/>
              <a:t> </a:t>
            </a:r>
            <a:endParaRPr lang="en-GB" sz="1800" dirty="0"/>
          </a:p>
          <a:p>
            <a:pPr lvl="1"/>
            <a:r>
              <a:rPr lang="en-US" sz="1400" dirty="0"/>
              <a:t>Focus: framework for resource-oriented applications intended to run on constrained IP networks. </a:t>
            </a:r>
          </a:p>
          <a:p>
            <a:pPr lvl="1"/>
            <a:endParaRPr lang="en-US" sz="1400" dirty="0"/>
          </a:p>
          <a:p>
            <a:r>
              <a:rPr lang="en-US" sz="1800" dirty="0"/>
              <a:t>IoT Directorate:</a:t>
            </a:r>
          </a:p>
          <a:p>
            <a:pPr lvl="1"/>
            <a:r>
              <a:rPr lang="en-US" sz="1400" dirty="0"/>
              <a:t>Reviews IETF drafts that are IoT related</a:t>
            </a:r>
          </a:p>
          <a:p>
            <a:pPr lvl="1"/>
            <a:r>
              <a:rPr lang="en-US" sz="1400" dirty="0"/>
              <a:t>See: </a:t>
            </a:r>
            <a:r>
              <a:rPr lang="en-US" sz="1400" dirty="0">
                <a:hlinkClick r:id="rId5"/>
              </a:rPr>
              <a:t>https://datatracker.ietf.org/group/iotdir/about/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endParaRPr lang="en-US" sz="1400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1400" dirty="0"/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u="sng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buFontTx/>
              <a:buNone/>
              <a:defRPr/>
            </a:pPr>
            <a:endParaRPr lang="en-US" sz="1400" dirty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688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MADINAS WG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See </a:t>
            </a:r>
            <a:r>
              <a:rPr lang="en-US" sz="1800" dirty="0">
                <a:hlinkClick r:id="rId3"/>
              </a:rPr>
              <a:t>https://datatracker.ietf.org/wg/madinas/</a:t>
            </a:r>
            <a:r>
              <a:rPr lang="en-US" sz="1800" dirty="0"/>
              <a:t> </a:t>
            </a:r>
          </a:p>
          <a:p>
            <a:pPr>
              <a:lnSpc>
                <a:spcPct val="80000"/>
              </a:lnSpc>
            </a:pPr>
            <a:endParaRPr lang="en-US" sz="1800" dirty="0"/>
          </a:p>
          <a:p>
            <a:r>
              <a:rPr lang="en-US" sz="1800" dirty="0"/>
              <a:t>MAC Address Device Identification for Network and Application Services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This is the IETF’s equivalent of IEEE 802.11bh – how to deal with the implications of the deployment of random and changing MAC addresses. </a:t>
            </a:r>
            <a:endParaRPr lang="en-US" sz="1800" dirty="0"/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1800" dirty="0"/>
              <a:t>Updates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Published as RFC 9797: Randomized and Changing MAC Address Use Cases and Requirements: </a:t>
            </a:r>
            <a:r>
              <a:rPr lang="en-US" sz="1400" dirty="0">
                <a:hlinkClick r:id="rId4"/>
              </a:rPr>
              <a:t>https://www.rfc-editor.org/info/rfc9797</a:t>
            </a:r>
            <a:r>
              <a:rPr lang="en-US" sz="1400" dirty="0"/>
              <a:t> (June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endParaRPr lang="en-US" sz="1400" dirty="0"/>
          </a:p>
        </p:txBody>
      </p:sp>
      <p:sp>
        <p:nvSpPr>
          <p:cNvPr id="19458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BE2D3960-A144-4B75-B89D-4EFD7A4AD3C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905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EAP Method Update (EMU)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See </a:t>
            </a:r>
            <a:r>
              <a:rPr lang="en-US" sz="1800" dirty="0">
                <a:hlinkClick r:id="rId3"/>
              </a:rPr>
              <a:t>https://datatracker.ietf.org/wg/emu/</a:t>
            </a:r>
            <a:r>
              <a:rPr lang="en-US" sz="18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This working group has been chartered to provide updates to some commonly used Extensible Authentication Protocol methods including of EAP-TLS, EAP-AKA, EAP-AKA’ (for 5G), EAP-SIM, etc.</a:t>
            </a:r>
          </a:p>
          <a:p>
            <a:pPr lvl="1">
              <a:lnSpc>
                <a:spcPct val="80000"/>
              </a:lnSpc>
            </a:pPr>
            <a:r>
              <a:rPr lang="en-US" sz="1400" dirty="0"/>
              <a:t>The group should document any recently gained new knowledge on vulnerabilities or the possible implications of pervasive surveillance or other new concerns. </a:t>
            </a:r>
            <a:endParaRPr lang="en-US" sz="1800" dirty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sz="1800" dirty="0"/>
              <a:t>Updates</a:t>
            </a:r>
            <a:endParaRPr lang="en-US" sz="1600" dirty="0"/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In IETF Last Call: Bootstrapped TLS Authentication with Proof of Knowledge (TLS-POK): </a:t>
            </a:r>
            <a:r>
              <a:rPr lang="en-US" sz="1400" dirty="0">
                <a:hlinkClick r:id="rId4"/>
              </a:rPr>
              <a:t>https://datatracker.ietf.org/doc/draft-ietf-emu-bootstrapped-tls/</a:t>
            </a:r>
            <a:r>
              <a:rPr lang="en-US" sz="1400" dirty="0"/>
              <a:t> (end July 31,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New: Post-Quantum Key Encapsulation Mechanisms (PQ KEMs) in EAP-AKA prime: </a:t>
            </a:r>
            <a:r>
              <a:rPr lang="en-US" sz="1400" dirty="0">
                <a:hlinkClick r:id="rId5"/>
              </a:rPr>
              <a:t>https://datatracker.ietf.org/doc/draft-ietf-emu-pqc-eapaka/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New: Enhancing Security in EAP-AKA' with Hybrid Post-Quantum Cryptography: </a:t>
            </a:r>
            <a:r>
              <a:rPr lang="en-US" sz="1400" dirty="0">
                <a:hlinkClick r:id="rId6"/>
              </a:rPr>
              <a:t>https://datatracker.ietf.org/doc/draft-ietf-emu-hybrid-pqc-eapaka/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New: Extensible Authentication Protocol (EAP) Using Privacy Pass Token: </a:t>
            </a:r>
            <a:r>
              <a:rPr lang="en-US" sz="1400" dirty="0">
                <a:hlinkClick r:id="rId7"/>
              </a:rPr>
              <a:t>https://datatracker.ietf.org/doc/draft-ietf-emu-eap-ppt/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Waiting for AD Go-ahead: The </a:t>
            </a:r>
            <a:r>
              <a:rPr lang="en-US" sz="1400" dirty="0" err="1"/>
              <a:t>eap.arpa</a:t>
            </a:r>
            <a:r>
              <a:rPr lang="en-US" sz="1400" dirty="0"/>
              <a:t> domain and EAP provisioning: </a:t>
            </a:r>
            <a:r>
              <a:rPr lang="en-US" sz="1400" dirty="0">
                <a:hlinkClick r:id="rId8"/>
              </a:rPr>
              <a:t>https://datatracker.ietf.org/doc/draft-ietf-emu-eap-arpa/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Waiting for Write-up: Using the Extensible Authentication Protocol (EAP) with Ephemeral Diffie-Hellman over COSE (EDHOC): </a:t>
            </a:r>
            <a:r>
              <a:rPr lang="en-US" sz="1400" dirty="0">
                <a:hlinkClick r:id="rId9"/>
              </a:rPr>
              <a:t>https://datatracker.ietf.org/doc/draft-ietf-emu-eap-edhoc/</a:t>
            </a:r>
            <a:r>
              <a:rPr lang="en-US" sz="1400" dirty="0"/>
              <a:t> (June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</a:pPr>
            <a:r>
              <a:rPr lang="en-US" sz="1400" dirty="0"/>
              <a:t>Back in RFC Editor’s queue: Tunnel Extensible Authentication Protocol (TEAP) Version 1: </a:t>
            </a:r>
            <a:r>
              <a:rPr lang="en-US" sz="1400" dirty="0">
                <a:hlinkClick r:id="rId10"/>
              </a:rPr>
              <a:t>https://datatracker.ietf.org/doc/draft-ietf-emu-rfc7170bis/</a:t>
            </a:r>
            <a:r>
              <a:rPr lang="en-US" sz="1400" dirty="0"/>
              <a:t> (May 2025)</a:t>
            </a:r>
          </a:p>
        </p:txBody>
      </p:sp>
      <p:sp>
        <p:nvSpPr>
          <p:cNvPr id="19458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BE2D3960-A144-4B75-B89D-4EFD7A4AD3C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00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Operations Area Working Group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000" dirty="0">
                <a:hlinkClick r:id="rId3"/>
              </a:rPr>
              <a:t>https://datatracker.ietf.org/wg/opsawg/</a:t>
            </a:r>
            <a:endParaRPr lang="en-US" sz="2000" dirty="0"/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r>
              <a:rPr lang="en-US" sz="1800" dirty="0"/>
              <a:t>Updates</a:t>
            </a:r>
            <a:endParaRPr lang="en-US" sz="1400" dirty="0"/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Submitted to IESG: A Data Manifest for Contextualized Telemetry Data: </a:t>
            </a:r>
            <a:r>
              <a:rPr lang="en-US" sz="1400" dirty="0">
                <a:hlinkClick r:id="rId4"/>
              </a:rPr>
              <a:t>https://datatracker.ietf.org/doc/draft-ietf-opsawg-collected-data-manifest/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Revised: A YANG Data Model for Network Diagnosis using Scheduled Sequences of OAM Tests: </a:t>
            </a:r>
            <a:r>
              <a:rPr lang="en-US" sz="1400" dirty="0">
                <a:hlinkClick r:id="rId5"/>
              </a:rPr>
              <a:t>https://datatracker.ietf.org/doc/draft-ietf-opsawg-scheduling-oam-tests/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Revised: Applying COSE Signatures for YANG Data Provenance: </a:t>
            </a:r>
            <a:r>
              <a:rPr lang="en-US" sz="1400" dirty="0">
                <a:hlinkClick r:id="rId6"/>
              </a:rPr>
              <a:t>https://datatracker.ietf.org/doc/draft-ietf-opsawg-yang-provenance/</a:t>
            </a:r>
            <a:r>
              <a:rPr lang="en-US" sz="1400" dirty="0"/>
              <a:t> (July 2025)</a:t>
            </a:r>
          </a:p>
          <a:p>
            <a:pPr>
              <a:lnSpc>
                <a:spcPct val="80000"/>
              </a:lnSpc>
              <a:defRPr/>
            </a:pPr>
            <a:r>
              <a:rPr lang="en-US" sz="1800" dirty="0"/>
              <a:t>Background</a:t>
            </a:r>
            <a:endParaRPr lang="en-US" sz="1600" dirty="0"/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Of interest: RFC 6632, An Overview of the IETF Network Management Protocols, see </a:t>
            </a:r>
            <a:r>
              <a:rPr lang="en-US" sz="1400" dirty="0">
                <a:hlinkClick r:id="rId7"/>
              </a:rPr>
              <a:t>https://tools.ietf.org/html/rfc6632</a:t>
            </a:r>
            <a:r>
              <a:rPr lang="en-US" sz="1400" dirty="0"/>
              <a:t> 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Automated network management, including YANG data models, see </a:t>
            </a:r>
            <a:r>
              <a:rPr lang="en-US" sz="1400" dirty="0">
                <a:hlinkClick r:id="rId8"/>
              </a:rPr>
              <a:t>https://www.ietf.org/topics/netmgmt/</a:t>
            </a:r>
            <a:r>
              <a:rPr lang="en-US" sz="1400" dirty="0"/>
              <a:t> </a:t>
            </a:r>
          </a:p>
          <a:p>
            <a:pPr lvl="1">
              <a:lnSpc>
                <a:spcPct val="80000"/>
              </a:lnSpc>
              <a:defRPr/>
            </a:pPr>
            <a:endParaRPr lang="en-US" sz="1600" dirty="0"/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en-US" sz="1800" dirty="0"/>
          </a:p>
          <a:p>
            <a:pPr>
              <a:lnSpc>
                <a:spcPct val="80000"/>
              </a:lnSpc>
              <a:defRPr/>
            </a:pPr>
            <a:endParaRPr lang="en-US" sz="18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endParaRPr lang="en-US" sz="1000" dirty="0"/>
          </a:p>
          <a:p>
            <a:pPr lvl="1">
              <a:lnSpc>
                <a:spcPct val="80000"/>
              </a:lnSpc>
              <a:defRPr/>
            </a:pPr>
            <a:endParaRPr lang="en-US" sz="1200" dirty="0"/>
          </a:p>
          <a:p>
            <a:pPr lvl="1">
              <a:lnSpc>
                <a:spcPct val="80000"/>
              </a:lnSpc>
              <a:buFontTx/>
              <a:buNone/>
              <a:defRPr/>
            </a:pPr>
            <a:endParaRPr lang="en-US" sz="1400" dirty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656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Area Working Group 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000" dirty="0">
                <a:hlinkClick r:id="rId3"/>
              </a:rPr>
              <a:t>https://datatracker.ietf.org/wg/intarea/</a:t>
            </a:r>
            <a:endParaRPr lang="en-US" sz="2000" dirty="0"/>
          </a:p>
          <a:p>
            <a:pPr>
              <a:lnSpc>
                <a:spcPct val="80000"/>
              </a:lnSpc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r>
              <a:rPr lang="en-US" sz="1800" dirty="0"/>
              <a:t>Updates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400" dirty="0"/>
              <a:t>Revised: PROBE: A Utility for Probing Interfaces: </a:t>
            </a:r>
            <a:r>
              <a:rPr lang="en-US" sz="1400" dirty="0">
                <a:hlinkClick r:id="rId4"/>
              </a:rPr>
              <a:t>https://datatracker.ietf.org/doc/draft-ietf-intarea-rfc8335bis/</a:t>
            </a:r>
            <a:r>
              <a:rPr lang="en-US" sz="1400" dirty="0"/>
              <a:t> (July 2025)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53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Transport Layer Security (TLS)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000" dirty="0"/>
              <a:t>See: </a:t>
            </a:r>
            <a:r>
              <a:rPr lang="en-US" sz="2000" dirty="0">
                <a:hlinkClick r:id="rId3"/>
              </a:rPr>
              <a:t>https://datatracker.ietf.org/wg/tls/</a:t>
            </a:r>
            <a:r>
              <a:rPr lang="en-US" sz="2000" dirty="0"/>
              <a:t> </a:t>
            </a:r>
          </a:p>
          <a:p>
            <a:pPr>
              <a:lnSpc>
                <a:spcPct val="80000"/>
              </a:lnSpc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r>
              <a:rPr lang="en-US" sz="1800" dirty="0"/>
              <a:t>Updates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Revised: ML-KEM Post-Quantum Key Agreement for TLS 1.3: </a:t>
            </a:r>
            <a:r>
              <a:rPr lang="en-US" sz="1400" dirty="0">
                <a:hlinkClick r:id="rId4"/>
              </a:rPr>
              <a:t>https://datatracker.ietf.org/doc/draft-ietf-tls-mlkem/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Submitted for publication: Hybrid key exchange in TLS 1.3: </a:t>
            </a:r>
            <a:r>
              <a:rPr lang="en-US" sz="1400" dirty="0">
                <a:hlinkClick r:id="rId5"/>
              </a:rPr>
              <a:t>https://datatracker.ietf.org/doc/draft-ietf-tls-hybrid-design/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Approved for publication: The Transport Layer Security (TLS) Protocol Version 1.3: </a:t>
            </a:r>
            <a:r>
              <a:rPr lang="en-US" sz="1400" dirty="0">
                <a:hlinkClick r:id="rId6"/>
              </a:rPr>
              <a:t>https://datatracker.ietf.org/doc/draft-ietf-tls-rfc8446bis/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Waiting for AD Go-ahead: TLS 1.3 Extension for Using Certificates with an External Pre-Shared Key: </a:t>
            </a:r>
            <a:r>
              <a:rPr lang="en-US" sz="1400" dirty="0">
                <a:hlinkClick r:id="rId7"/>
              </a:rPr>
              <a:t>https://datatracker.ietf.org/doc/draft-ietf-tls-8773bis/</a:t>
            </a:r>
            <a:r>
              <a:rPr lang="en-US" sz="1400" dirty="0"/>
              <a:t> (May 2025)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8298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Deterministic Networking (DETNET)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610600" cy="50292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900" dirty="0"/>
          </a:p>
          <a:p>
            <a:pPr lvl="1">
              <a:lnSpc>
                <a:spcPct val="80000"/>
              </a:lnSpc>
              <a:defRPr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DETNET: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  <a:hlinkClick r:id="rId3"/>
              </a:rPr>
              <a:t>https://datatracker.ietf.org/wg/detnet/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lvl="1"/>
            <a:r>
              <a:rPr lang="en-US" sz="1400" dirty="0"/>
              <a:t>The Deterministic Networking (</a:t>
            </a:r>
            <a:r>
              <a:rPr lang="en-US" sz="1400" dirty="0" err="1"/>
              <a:t>DetNet</a:t>
            </a:r>
            <a:r>
              <a:rPr lang="en-US" sz="1400" dirty="0"/>
              <a:t>) Working Group focuses on deterministic data paths that operate over Layer 2 bridged and Layer 3 routed segments, where such paths can provide bounds on latency, loss, and packet delay variation (jitter), and high reliability. </a:t>
            </a:r>
          </a:p>
          <a:p>
            <a:pPr lvl="1"/>
            <a:r>
              <a:rPr lang="en-US" sz="1400" dirty="0"/>
              <a:t>The IEEE 802.11be activities seem like they may fit in with </a:t>
            </a:r>
            <a:r>
              <a:rPr lang="en-US" sz="1400" dirty="0" err="1"/>
              <a:t>DetNet</a:t>
            </a:r>
            <a:r>
              <a:rPr lang="en-US" sz="1400" dirty="0"/>
              <a:t> and there was a joint IEEE-IETF </a:t>
            </a:r>
            <a:r>
              <a:rPr lang="en-US" sz="1400" dirty="0" err="1"/>
              <a:t>DetNet</a:t>
            </a:r>
            <a:r>
              <a:rPr lang="en-US" sz="1400" dirty="0"/>
              <a:t> discussion in Bangkok (November 2018).</a:t>
            </a:r>
          </a:p>
          <a:p>
            <a:pPr lvl="1"/>
            <a:r>
              <a:rPr lang="en-US" sz="1400" dirty="0"/>
              <a:t>Addresses Layer 3 aspects in support of applications requiring deterministic networking. </a:t>
            </a:r>
          </a:p>
          <a:p>
            <a:pPr lvl="1"/>
            <a:r>
              <a:rPr lang="en-US" sz="1400" dirty="0"/>
              <a:t>The Working Group collaborates with IEEE 802.1 Time Sensitive Networking (TSN), which is responsible for Layer 2 operations, to define a common architecture for both Layer 2 and Layer 3. </a:t>
            </a:r>
          </a:p>
          <a:p>
            <a:pPr lvl="1"/>
            <a:r>
              <a:rPr lang="en-US" sz="1400" dirty="0"/>
              <a:t>Example applications for deterministic networks include professional and home audio/video, multimedia in transportation, engine control systems, and other general industrial and vehicular applications being considered by the IEEE 802.1 TSN Task Group.</a:t>
            </a:r>
          </a:p>
          <a:p>
            <a:r>
              <a:rPr lang="en-US" sz="1800" dirty="0"/>
              <a:t>Updates:</a:t>
            </a:r>
          </a:p>
          <a:p>
            <a:pPr lvl="1"/>
            <a:r>
              <a:rPr lang="en-US" sz="1400" dirty="0"/>
              <a:t>Approved for publication: Reliable and Available Wireless Architecture: </a:t>
            </a:r>
            <a:r>
              <a:rPr lang="en-US" sz="1400" dirty="0">
                <a:hlinkClick r:id="rId4"/>
              </a:rPr>
              <a:t>https://datatracker.ietf.org/doc/draft-ietf-raw-architecture/</a:t>
            </a:r>
            <a:r>
              <a:rPr lang="en-US" sz="1400" dirty="0"/>
              <a:t> (July 2025)</a:t>
            </a:r>
          </a:p>
          <a:p>
            <a:pPr lvl="1"/>
            <a:r>
              <a:rPr lang="en-US" sz="1400" dirty="0"/>
              <a:t>In RFC Editor’s queue (missing reference): Reliable and Available Wireless Technologies: </a:t>
            </a:r>
            <a:r>
              <a:rPr lang="en-US" sz="1400" dirty="0">
                <a:hlinkClick r:id="rId5"/>
              </a:rPr>
              <a:t>https://datatracker.ietf.org/doc/draft-ietf-raw-technologies/</a:t>
            </a:r>
            <a:r>
              <a:rPr lang="en-US" sz="1400" dirty="0"/>
              <a:t> (April 2025)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652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Autonomic Networking Integrated Model and Approach (ANIMA) 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900" dirty="0"/>
          </a:p>
          <a:p>
            <a:pPr lvl="1">
              <a:lnSpc>
                <a:spcPct val="80000"/>
              </a:lnSpc>
              <a:defRPr/>
            </a:pPr>
            <a:endParaRPr lang="en-US" sz="1600" dirty="0"/>
          </a:p>
          <a:p>
            <a:pPr>
              <a:lnSpc>
                <a:spcPct val="80000"/>
              </a:lnSpc>
            </a:pP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ANIMA: </a:t>
            </a:r>
            <a:r>
              <a:rPr lang="en-US" sz="200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  <a:hlinkClick r:id="rId3"/>
              </a:rPr>
              <a:t>https://datatracker.ietf.org/group/anima/</a:t>
            </a:r>
            <a:endParaRPr lang="en-US" sz="200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 lvl="1">
              <a:lnSpc>
                <a:spcPct val="80000"/>
              </a:lnSpc>
            </a:pPr>
            <a:r>
              <a:rPr lang="en-US" sz="14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ANIMA designs protocols to allow network operations (</a:t>
            </a:r>
            <a:r>
              <a:rPr lang="en-US" sz="1400" b="0" i="1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e.g.</a:t>
            </a:r>
            <a:r>
              <a:rPr lang="en-US" sz="1400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, on-boarding) to be carried out without requiring low-level management of individual devices</a:t>
            </a:r>
            <a:endParaRPr lang="en-US" sz="1400" b="0" dirty="0"/>
          </a:p>
          <a:p>
            <a:r>
              <a:rPr lang="en-US" sz="1800" dirty="0"/>
              <a:t>Updates: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Revised: BRSKI discovery and variations: </a:t>
            </a:r>
            <a:r>
              <a:rPr lang="en-US" sz="1400" dirty="0">
                <a:hlinkClick r:id="rId4"/>
              </a:rPr>
              <a:t>https://datatracker.ietf.org/doc/draft-ietf-anima-brski-discovery/</a:t>
            </a:r>
            <a:r>
              <a:rPr lang="en-US" sz="1400" dirty="0"/>
              <a:t>: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New and revised: Constrained </a:t>
            </a:r>
            <a:r>
              <a:rPr lang="en-US" sz="1400" dirty="0" err="1"/>
              <a:t>GeneRic</a:t>
            </a:r>
            <a:r>
              <a:rPr lang="en-US" sz="1400" dirty="0"/>
              <a:t> Autonomic Signaling Protocol: </a:t>
            </a:r>
            <a:r>
              <a:rPr lang="en-US" sz="1400" dirty="0">
                <a:hlinkClick r:id="rId5"/>
              </a:rPr>
              <a:t>https://datatracker.ietf.org/doc/draft-ietf-anima-constrained-grasp/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In IESG Evaluation: BRSKI Cloud Registrar: </a:t>
            </a:r>
            <a:r>
              <a:rPr lang="en-US" sz="1400" dirty="0">
                <a:hlinkClick r:id="rId6"/>
              </a:rPr>
              <a:t>https://datatracker.ietf.org/doc/draft-ietf-anima-brski-cloud/</a:t>
            </a:r>
            <a:r>
              <a:rPr lang="en-US" sz="1400" dirty="0"/>
              <a:t> (July 2025)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defRPr/>
            </a:pPr>
            <a:r>
              <a:rPr lang="en-US" sz="1400" dirty="0"/>
              <a:t>In WGLC: Constrained Bootstrapping Remote Secure Key Infrastructure (</a:t>
            </a:r>
            <a:r>
              <a:rPr lang="en-US" sz="1400" dirty="0" err="1"/>
              <a:t>cBRSKI</a:t>
            </a:r>
            <a:r>
              <a:rPr lang="en-US" sz="1400" dirty="0"/>
              <a:t>): </a:t>
            </a:r>
            <a:r>
              <a:rPr lang="en-US" sz="1400" dirty="0">
                <a:hlinkClick r:id="rId7"/>
              </a:rPr>
              <a:t>https://datatracker.ietf.org/doc/draft-ietf-anima-constrained-voucher/</a:t>
            </a:r>
            <a:r>
              <a:rPr lang="en-US" sz="1400" dirty="0"/>
              <a:t>: (July 2025)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856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Topic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37362"/>
            <a:ext cx="7772400" cy="41148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900" dirty="0"/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en-US" sz="1200" dirty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sz="2000" dirty="0"/>
              <a:t>IPv6 wants 802.11 Flexible Multicast Service: </a:t>
            </a:r>
            <a:r>
              <a:rPr lang="en-US" sz="2000" dirty="0">
                <a:hlinkClick r:id="rId3"/>
              </a:rPr>
              <a:t>https://datatracker.ietf.org/doc/draft-equinox-6man-ieee80211-fms/</a:t>
            </a:r>
            <a:endParaRPr lang="en-US" sz="2000" dirty="0"/>
          </a:p>
          <a:p>
            <a:pPr>
              <a:lnSpc>
                <a:spcPct val="80000"/>
              </a:lnSpc>
              <a:defRPr/>
            </a:pPr>
            <a:endParaRPr lang="en-US" sz="1600" dirty="0"/>
          </a:p>
          <a:p>
            <a:pPr lvl="1">
              <a:lnSpc>
                <a:spcPct val="80000"/>
              </a:lnSpc>
              <a:defRPr/>
            </a:pPr>
            <a:endParaRPr lang="en-US" sz="1200" u="sng" dirty="0"/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en-US" sz="2200" dirty="0"/>
              <a:t>Summary: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0" dirty="0"/>
              <a:t>IPv6 hosts need to receive Router Advertisements on a periodic basis.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0" dirty="0"/>
              <a:t>These are sent via multicast.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0" dirty="0"/>
              <a:t>Aggressive power saving by IEEE 802.11 STAs means that many multicast packets are not received.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0" dirty="0"/>
              <a:t>This can lead to loss of IPv6 (but not IPv4) connectivity.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0" dirty="0"/>
              <a:t>Use of IEEE 802.11v Flexible Multicast Service might help.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0" dirty="0"/>
              <a:t>It’s not a mandatory or common feature, however.</a:t>
            </a:r>
          </a:p>
          <a:p>
            <a:pPr>
              <a:lnSpc>
                <a:spcPct val="80000"/>
              </a:lnSpc>
              <a:defRPr/>
            </a:pPr>
            <a:r>
              <a:rPr lang="en-US" sz="2200" b="0" dirty="0"/>
              <a:t>This might really be a Wi-Fi Alliance certification issue.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111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Abstract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>
              <a:buFontTx/>
              <a:buNone/>
            </a:pPr>
            <a:r>
              <a:rPr lang="en-US" dirty="0"/>
              <a:t>	This presentation contains the IEEE 802.11 – IETF liaison report for July 2025.</a:t>
            </a:r>
          </a:p>
        </p:txBody>
      </p:sp>
      <p:sp>
        <p:nvSpPr>
          <p:cNvPr id="3074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81F113F3-1D5D-4BCE-8B40-EA9857490F2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01017-6938-4E79-B876-C57A3DD1A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>
            <a:extLst>
              <a:ext uri="{FF2B5EF4-FFF2-40B4-BE49-F238E27FC236}">
                <a16:creationId xmlns:a16="http://schemas.microsoft.com/office/drawing/2014/main" id="{6BEB27CE-D620-BF93-7E21-36BE9D1AAA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113667" name="Rectangle 3">
            <a:extLst>
              <a:ext uri="{FF2B5EF4-FFF2-40B4-BE49-F238E27FC236}">
                <a16:creationId xmlns:a16="http://schemas.microsoft.com/office/drawing/2014/main" id="{1C92A25F-AEFE-6278-FC39-4550098FD36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900" dirty="0"/>
          </a:p>
          <a:p>
            <a:pPr marL="457200" lvl="1" indent="0">
              <a:lnSpc>
                <a:spcPct val="80000"/>
              </a:lnSpc>
              <a:buNone/>
              <a:defRPr/>
            </a:pPr>
            <a:endParaRPr lang="en-US" sz="1200" dirty="0"/>
          </a:p>
          <a:p>
            <a:pPr>
              <a:lnSpc>
                <a:spcPct val="80000"/>
              </a:lnSpc>
              <a:defRPr/>
            </a:pPr>
            <a:r>
              <a:rPr lang="en-US" sz="2000" dirty="0"/>
              <a:t>RFC 7241, “The IEEE 802/IETF Relationship” (RFC 4441 update)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600" dirty="0">
                <a:hlinkClick r:id="rId3"/>
              </a:rPr>
              <a:t>https://datatracker.ietf.org/doc/rfc7241/</a:t>
            </a:r>
            <a:r>
              <a:rPr lang="en-US" sz="1600" dirty="0"/>
              <a:t> </a:t>
            </a:r>
          </a:p>
          <a:p>
            <a:pPr>
              <a:lnSpc>
                <a:spcPct val="80000"/>
              </a:lnSpc>
              <a:spcBef>
                <a:spcPts val="1200"/>
              </a:spcBef>
              <a:defRPr/>
            </a:pPr>
            <a:r>
              <a:rPr lang="en-US" sz="2000" dirty="0"/>
              <a:t>IEEE 802 Liaisons list is available 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600" u="sng" dirty="0">
                <a:hlinkClick r:id="rId4"/>
              </a:rPr>
              <a:t>http://ieee-sa.centraldesktop.com/802liaisondb/FrontPage</a:t>
            </a:r>
            <a:endParaRPr lang="en-US" sz="1600" u="sng" dirty="0"/>
          </a:p>
          <a:p>
            <a:pPr lvl="1">
              <a:lnSpc>
                <a:spcPct val="80000"/>
              </a:lnSpc>
              <a:defRPr/>
            </a:pPr>
            <a:endParaRPr lang="en-US" sz="1600" u="sng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2200" dirty="0"/>
          </a:p>
        </p:txBody>
      </p:sp>
      <p:sp>
        <p:nvSpPr>
          <p:cNvPr id="5122" name="Date Placeholder 3">
            <a:extLst>
              <a:ext uri="{FF2B5EF4-FFF2-40B4-BE49-F238E27FC236}">
                <a16:creationId xmlns:a16="http://schemas.microsoft.com/office/drawing/2014/main" id="{84D82C0F-4B5A-B18F-C6D2-32454501C8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>
            <a:extLst>
              <a:ext uri="{FF2B5EF4-FFF2-40B4-BE49-F238E27FC236}">
                <a16:creationId xmlns:a16="http://schemas.microsoft.com/office/drawing/2014/main" id="{9DFD6B45-D1FA-95C6-CC0C-5B162E007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>
            <a:extLst>
              <a:ext uri="{FF2B5EF4-FFF2-40B4-BE49-F238E27FC236}">
                <a16:creationId xmlns:a16="http://schemas.microsoft.com/office/drawing/2014/main" id="{16ABADF3-17B7-AB54-824F-932E224A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66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IETF Meetings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dirty="0"/>
              <a:t>Upcoming Meetings:</a:t>
            </a:r>
          </a:p>
          <a:p>
            <a:pPr lvl="1"/>
            <a:r>
              <a:rPr lang="en-US" dirty="0"/>
              <a:t>November 1-7, 2025 – Montreal, QC, CA</a:t>
            </a:r>
          </a:p>
          <a:p>
            <a:pPr lvl="1"/>
            <a:r>
              <a:rPr lang="en-US" dirty="0"/>
              <a:t>March 14-20, 2026 – Shenzhen, CN</a:t>
            </a:r>
          </a:p>
          <a:p>
            <a:r>
              <a:rPr lang="en-US" dirty="0">
                <a:solidFill>
                  <a:srgbClr val="00B050"/>
                </a:solidFill>
              </a:rPr>
              <a:t>IETF meeting fee waivers</a:t>
            </a:r>
          </a:p>
          <a:p>
            <a:r>
              <a:rPr lang="en-US" dirty="0">
                <a:hlinkClick r:id="rId3"/>
              </a:rPr>
              <a:t>http://www.ietf.org</a:t>
            </a:r>
            <a:endParaRPr lang="en-US" dirty="0"/>
          </a:p>
          <a:p>
            <a:pPr lvl="1"/>
            <a:r>
              <a:rPr lang="en-US" dirty="0"/>
              <a:t>Newcomer training: </a:t>
            </a:r>
            <a:r>
              <a:rPr lang="en-US" u="sng" dirty="0">
                <a:hlinkClick r:id="rId4"/>
              </a:rPr>
              <a:t>https://www.ietf.org/about/participate/get-started/</a:t>
            </a:r>
            <a:r>
              <a:rPr lang="en-US" dirty="0"/>
              <a:t> </a:t>
            </a:r>
          </a:p>
          <a:p>
            <a:pPr lvl="1"/>
            <a:r>
              <a:rPr lang="en-US" sz="1800" dirty="0"/>
              <a:t>April 2016: Wireless Tutorial (Donald Eastlake), 802.11 &amp; 802.15 tutorials (Dorothy Stanley, Charlie Perkins), see </a:t>
            </a:r>
            <a:r>
              <a:rPr lang="en-US" sz="1800" dirty="0">
                <a:hlinkClick r:id="rId5"/>
              </a:rPr>
              <a:t>11-16/500</a:t>
            </a:r>
            <a:r>
              <a:rPr lang="en-US" sz="1800" dirty="0"/>
              <a:t>, September 2016: Pat Thaler &amp; Juan Carlos – 802.1E (Privacy Considerations) and 802c (Local MAC address usage) </a:t>
            </a:r>
            <a:r>
              <a:rPr lang="en-US" dirty="0">
                <a:hlinkClick r:id="rId6"/>
              </a:rPr>
              <a:t>https://datatracker.ietf.org/group/edu/materials/</a:t>
            </a:r>
            <a:endParaRPr lang="en-US" dirty="0"/>
          </a:p>
        </p:txBody>
      </p:sp>
      <p:sp>
        <p:nvSpPr>
          <p:cNvPr id="2048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E66F8ADD-C4EE-4089-AC69-0373AC6D7C5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IETF- IEEE 802 Liaison Activity  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900" dirty="0"/>
          </a:p>
          <a:p>
            <a:pPr>
              <a:lnSpc>
                <a:spcPct val="80000"/>
              </a:lnSpc>
              <a:defRPr/>
            </a:pPr>
            <a:r>
              <a:rPr lang="en-US" sz="2000" dirty="0"/>
              <a:t>Joint meetings, agenda and presentations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600" dirty="0">
                <a:hlinkClick r:id="rId3"/>
              </a:rPr>
              <a:t>http://www.iab.org/activities/joint-activities/iab-ieee-coordination/</a:t>
            </a:r>
            <a:endParaRPr lang="en-US" sz="1600" dirty="0"/>
          </a:p>
          <a:p>
            <a:pPr lvl="1">
              <a:lnSpc>
                <a:spcPct val="80000"/>
              </a:lnSpc>
              <a:defRPr/>
            </a:pPr>
            <a:r>
              <a:rPr lang="en-US" sz="1600" dirty="0"/>
              <a:t>Proceedings: </a:t>
            </a:r>
            <a:r>
              <a:rPr lang="en-US" sz="1600" dirty="0">
                <a:hlinkClick r:id="rId4"/>
              </a:rPr>
              <a:t>https://datatracker.ietf.org/iabasg/ietfieee/meetings/</a:t>
            </a:r>
            <a:endParaRPr lang="en-US" sz="1600" dirty="0"/>
          </a:p>
          <a:p>
            <a:pPr lvl="1">
              <a:lnSpc>
                <a:spcPct val="80000"/>
              </a:lnSpc>
              <a:defRPr/>
            </a:pPr>
            <a:r>
              <a:rPr lang="en-US" sz="1600" dirty="0"/>
              <a:t>Coordination topics include: Layer 2/Layer 3 Interaction for Time-Sensitive Traffic, Development of YANG models in the IEEE 802, Capability Discovery, MADINAS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600" dirty="0"/>
              <a:t>IETF-IEEE 802 coordination teleconferences: June 26, 2025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600" dirty="0"/>
              <a:t>Joint in-person leadership meeting: July 26, 2025</a:t>
            </a:r>
          </a:p>
          <a:p>
            <a:pPr lvl="1">
              <a:lnSpc>
                <a:spcPct val="80000"/>
              </a:lnSpc>
              <a:defRPr/>
            </a:pPr>
            <a:r>
              <a:rPr lang="en-US" sz="1600" dirty="0"/>
              <a:t>DETNET-TSN Workshop: July 26, 2025</a:t>
            </a:r>
          </a:p>
          <a:p>
            <a:pPr lvl="1">
              <a:lnSpc>
                <a:spcPct val="80000"/>
              </a:lnSpc>
              <a:defRPr/>
            </a:pPr>
            <a:endParaRPr lang="en-US" sz="1600" dirty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65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IETF protocol use with 802.11 technology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900" dirty="0"/>
          </a:p>
          <a:p>
            <a:pPr>
              <a:lnSpc>
                <a:spcPct val="80000"/>
              </a:lnSpc>
              <a:defRPr/>
            </a:pPr>
            <a:endParaRPr lang="en-US" b="0" dirty="0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defRPr/>
            </a:pPr>
            <a:r>
              <a:rPr lang="en-US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  <a:hlinkClick r:id="rId3"/>
              </a:rPr>
              <a:t>RFC 9797</a:t>
            </a:r>
            <a:r>
              <a:rPr lang="en-US" b="0" dirty="0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t> (Randomized and Changing Media Access Control (MAC) Addresses: Context, Network Impacts, and Use Cases) has been published.</a:t>
            </a:r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632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BOFs at IETF 123 July 19-25, 2025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idx="1"/>
          </p:nvPr>
        </p:nvSpPr>
        <p:spPr>
          <a:xfrm>
            <a:off x="685799" y="1600200"/>
            <a:ext cx="7772400" cy="4114800"/>
          </a:xfrm>
          <a:noFill/>
        </p:spPr>
        <p:txBody>
          <a:bodyPr/>
          <a:lstStyle/>
          <a:p>
            <a:endParaRPr lang="en-US" sz="2000" dirty="0"/>
          </a:p>
          <a:p>
            <a:r>
              <a:rPr lang="en-US" sz="2000" dirty="0"/>
              <a:t>See </a:t>
            </a:r>
            <a:r>
              <a:rPr lang="en-US" sz="2000" dirty="0">
                <a:hlinkClick r:id="rId3"/>
              </a:rPr>
              <a:t>https://datatracker.ietf.org/wg/bofs/</a:t>
            </a:r>
            <a:endParaRPr lang="en-US" sz="2000" dirty="0"/>
          </a:p>
        </p:txBody>
      </p:sp>
      <p:sp>
        <p:nvSpPr>
          <p:cNvPr id="2048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E66F8ADD-C4EE-4089-AC69-0373AC6D7C56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5215382"/>
              </p:ext>
            </p:extLst>
          </p:nvPr>
        </p:nvGraphicFramePr>
        <p:xfrm>
          <a:off x="1083220" y="2574504"/>
          <a:ext cx="6977557" cy="221032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535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3416">
                <a:tc>
                  <a:txBody>
                    <a:bodyPr/>
                    <a:lstStyle/>
                    <a:p>
                      <a:r>
                        <a:rPr lang="en-US" dirty="0">
                          <a:hlinkClick r:id="rId4"/>
                        </a:rPr>
                        <a:t>webbotauth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Web Bot Auth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337399"/>
                  </a:ext>
                </a:extLst>
              </a:tr>
              <a:tr h="523416">
                <a:tc>
                  <a:txBody>
                    <a:bodyPr/>
                    <a:lstStyle/>
                    <a:p>
                      <a:r>
                        <a:rPr lang="en-US" dirty="0">
                          <a:hlinkClick r:id="rId5"/>
                        </a:rPr>
                        <a:t>expat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TLS Exported Attestation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4949388"/>
                  </a:ext>
                </a:extLst>
              </a:tr>
              <a:tr h="523416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6"/>
                        </a:rPr>
                        <a:t>fantel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Fast Notification for Traffic Engineering and Load Balancing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9601299"/>
                  </a:ext>
                </a:extLst>
              </a:tr>
              <a:tr h="523416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7"/>
                        </a:rPr>
                        <a:t>ptth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Protocol for Transposed Transactions over HTTP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32959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71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IETF/IRTF groups being (re-)chartered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572000"/>
          </a:xfrm>
          <a:noFill/>
        </p:spPr>
        <p:txBody>
          <a:bodyPr/>
          <a:lstStyle/>
          <a:p>
            <a:r>
              <a:rPr lang="en-US" sz="2000" dirty="0"/>
              <a:t>See </a:t>
            </a:r>
            <a:r>
              <a:rPr lang="en-US" sz="2000" dirty="0">
                <a:hlinkClick r:id="rId3"/>
              </a:rPr>
              <a:t>https://datatracker.ietf.org/group/chartering/</a:t>
            </a:r>
            <a:r>
              <a:rPr lang="en-US" sz="2000" dirty="0"/>
              <a:t> </a:t>
            </a:r>
          </a:p>
        </p:txBody>
      </p:sp>
      <p:sp>
        <p:nvSpPr>
          <p:cNvPr id="2048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E66F8ADD-C4EE-4089-AC69-0373AC6D7C56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198841"/>
              </p:ext>
            </p:extLst>
          </p:nvPr>
        </p:nvGraphicFramePr>
        <p:xfrm>
          <a:off x="990600" y="1983626"/>
          <a:ext cx="6977558" cy="446952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8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9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614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4"/>
                        </a:rPr>
                        <a:t>hrpc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5"/>
                        </a:rPr>
                        <a:t>Human Rights Protocol Considerations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extLst>
                  <a:ext uri="{0D108BD9-81ED-4DB2-BD59-A6C34878D82A}">
                    <a16:rowId xmlns:a16="http://schemas.microsoft.com/office/drawing/2014/main" val="3123972842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>
                          <a:hlinkClick r:id="rId6"/>
                        </a:rPr>
                        <a:t>ccamp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7"/>
                        </a:rPr>
                        <a:t>Common Control and Measurement Plane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extLst>
                  <a:ext uri="{0D108BD9-81ED-4DB2-BD59-A6C34878D82A}">
                    <a16:rowId xmlns:a16="http://schemas.microsoft.com/office/drawing/2014/main" val="2926338756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8"/>
                        </a:rPr>
                        <a:t>cdni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9"/>
                        </a:rPr>
                        <a:t>Content Delivery Networks Interconnection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9880896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10"/>
                        </a:rPr>
                        <a:t>dconn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11"/>
                        </a:rPr>
                        <a:t>Domain Connect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4618327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12"/>
                        </a:rPr>
                        <a:t>dnsop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13"/>
                        </a:rPr>
                        <a:t>Domain Name System Operations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87700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>
                          <a:hlinkClick r:id="rId14"/>
                        </a:rPr>
                        <a:t>ianabis</a:t>
                      </a:r>
                      <a:r>
                        <a:rPr lang="en-US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15"/>
                        </a:rPr>
                        <a:t>Update to IANA Considerations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62457747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>
                          <a:hlinkClick r:id="rId16"/>
                        </a:rPr>
                        <a:t>mpls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17"/>
                        </a:rPr>
                        <a:t>Multiprotocol Label Switching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1856523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18"/>
                        </a:rPr>
                        <a:t>quic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19"/>
                        </a:rPr>
                        <a:t>QUIC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9992787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 err="1">
                          <a:hlinkClick r:id="rId20"/>
                        </a:rPr>
                        <a:t>regext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21"/>
                        </a:rPr>
                        <a:t>Registration Protocols Extensions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extLst>
                  <a:ext uri="{0D108BD9-81ED-4DB2-BD59-A6C34878D82A}">
                    <a16:rowId xmlns:a16="http://schemas.microsoft.com/office/drawing/2014/main" val="41207733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9989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3C8940-4946-1DD7-F022-119A40F4F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Rectangle 2">
            <a:extLst>
              <a:ext uri="{FF2B5EF4-FFF2-40B4-BE49-F238E27FC236}">
                <a16:creationId xmlns:a16="http://schemas.microsoft.com/office/drawing/2014/main" id="{FE185F47-3D9E-2D40-ED04-EB10FAC228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/>
              <a:t>IETF/IRTF groups being (re-)chartered</a:t>
            </a:r>
          </a:p>
        </p:txBody>
      </p:sp>
      <p:sp>
        <p:nvSpPr>
          <p:cNvPr id="20486" name="Rectangle 3">
            <a:extLst>
              <a:ext uri="{FF2B5EF4-FFF2-40B4-BE49-F238E27FC236}">
                <a16:creationId xmlns:a16="http://schemas.microsoft.com/office/drawing/2014/main" id="{AF413DF2-7E2E-62EB-CEA3-EC5ADBA66B0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772400" cy="4572000"/>
          </a:xfrm>
          <a:noFill/>
        </p:spPr>
        <p:txBody>
          <a:bodyPr/>
          <a:lstStyle/>
          <a:p>
            <a:r>
              <a:rPr lang="en-US" sz="2000" dirty="0"/>
              <a:t>See </a:t>
            </a:r>
            <a:r>
              <a:rPr lang="en-US" sz="2000" dirty="0">
                <a:hlinkClick r:id="rId3"/>
              </a:rPr>
              <a:t>https://datatracker.ietf.org/group/chartering/</a:t>
            </a:r>
            <a:r>
              <a:rPr lang="en-US" sz="2000" dirty="0"/>
              <a:t> </a:t>
            </a:r>
          </a:p>
        </p:txBody>
      </p:sp>
      <p:sp>
        <p:nvSpPr>
          <p:cNvPr id="20482" name="Date Placeholder 3">
            <a:extLst>
              <a:ext uri="{FF2B5EF4-FFF2-40B4-BE49-F238E27FC236}">
                <a16:creationId xmlns:a16="http://schemas.microsoft.com/office/drawing/2014/main" id="{59F3808F-6EA2-2691-4366-62967B4C89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20483" name="Footer Placeholder 4">
            <a:extLst>
              <a:ext uri="{FF2B5EF4-FFF2-40B4-BE49-F238E27FC236}">
                <a16:creationId xmlns:a16="http://schemas.microsoft.com/office/drawing/2014/main" id="{924F35B2-0F8B-C413-7040-D0429AAA7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20484" name="Slide Number Placeholder 5">
            <a:extLst>
              <a:ext uri="{FF2B5EF4-FFF2-40B4-BE49-F238E27FC236}">
                <a16:creationId xmlns:a16="http://schemas.microsoft.com/office/drawing/2014/main" id="{5AB3C355-A37A-D70B-2BDC-0C669176C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E66F8ADD-C4EE-4089-AC69-0373AC6D7C56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4C63106-6F52-748B-343B-604C9F16E4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674038"/>
              </p:ext>
            </p:extLst>
          </p:nvPr>
        </p:nvGraphicFramePr>
        <p:xfrm>
          <a:off x="990600" y="1983626"/>
          <a:ext cx="6977558" cy="99322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875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99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6614">
                <a:tc>
                  <a:txBody>
                    <a:bodyPr/>
                    <a:lstStyle/>
                    <a:p>
                      <a:r>
                        <a:rPr lang="en-US" dirty="0">
                          <a:hlinkClick r:id="rId4"/>
                        </a:rPr>
                        <a:t>settle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5"/>
                        </a:rPr>
                        <a:t>SEcure access To Tls Local rEsources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extLst>
                  <a:ext uri="{0D108BD9-81ED-4DB2-BD59-A6C34878D82A}">
                    <a16:rowId xmlns:a16="http://schemas.microsoft.com/office/drawing/2014/main" val="3123972842"/>
                  </a:ext>
                </a:extLst>
              </a:tr>
              <a:tr h="496614">
                <a:tc>
                  <a:txBody>
                    <a:bodyPr/>
                    <a:lstStyle/>
                    <a:p>
                      <a:r>
                        <a:rPr lang="en-US" dirty="0">
                          <a:hlinkClick r:id="rId6"/>
                        </a:rPr>
                        <a:t>spring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hlinkClick r:id="rId7"/>
                        </a:rPr>
                        <a:t>Source Packet Routing in Networking</a:t>
                      </a:r>
                      <a:endParaRPr lang="en-US" sz="1800" b="0" dirty="0"/>
                    </a:p>
                  </a:txBody>
                  <a:tcPr marL="70945" marR="70945" marT="35472" marB="35472" anchor="ctr"/>
                </a:tc>
                <a:extLst>
                  <a:ext uri="{0D108BD9-81ED-4DB2-BD59-A6C34878D82A}">
                    <a16:rowId xmlns:a16="http://schemas.microsoft.com/office/drawing/2014/main" val="2926338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3468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YANG Model Catalog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8077200" cy="4648200"/>
          </a:xfrm>
        </p:spPr>
        <p:txBody>
          <a:bodyPr/>
          <a:lstStyle/>
          <a:p>
            <a:pPr marL="0" indent="0">
              <a:lnSpc>
                <a:spcPct val="80000"/>
              </a:lnSpc>
              <a:buFontTx/>
              <a:buNone/>
              <a:defRPr/>
            </a:pPr>
            <a:endParaRPr lang="en-US" sz="900" dirty="0"/>
          </a:p>
          <a:p>
            <a:pPr>
              <a:lnSpc>
                <a:spcPct val="80000"/>
              </a:lnSpc>
            </a:pPr>
            <a:r>
              <a:rPr lang="en-US" dirty="0"/>
              <a:t>YANG catalog development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 YANG model catalog and registry that allows users to find models relevant to their use cases from the large and growing number of YANG modules being published.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YANG Catalog was developed through a collaboration between the IETF and the Broadband Forum, and contains many data models, including from other Standards Development Organizations (SDOs) such as the IEEE, as well as some vendor-specific data models. Interest and participation from other SDOs, equipment vendors, open-source projects and network operators is encouraged.</a:t>
            </a:r>
          </a:p>
          <a:p>
            <a:pPr>
              <a:lnSpc>
                <a:spcPct val="80000"/>
              </a:lnSpc>
            </a:pPr>
            <a:r>
              <a:rPr lang="en-US" dirty="0"/>
              <a:t>See </a:t>
            </a:r>
            <a:r>
              <a:rPr lang="en-US" dirty="0">
                <a:hlinkClick r:id="rId3"/>
              </a:rPr>
              <a:t>https://www.ietf.org/blog/yang-catalog-latest-developments-ietf-100-hackathon/</a:t>
            </a:r>
            <a:endParaRPr lang="en-US" dirty="0"/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See </a:t>
            </a:r>
            <a:r>
              <a:rPr lang="en-US" dirty="0">
                <a:hlinkClick r:id="rId4"/>
              </a:rPr>
              <a:t>https://yangcatalog.org/</a:t>
            </a:r>
            <a:r>
              <a:rPr lang="en-US" dirty="0"/>
              <a:t> and </a:t>
            </a:r>
            <a:r>
              <a:rPr lang="en-US" dirty="0">
                <a:hlinkClick r:id="rId5"/>
              </a:rPr>
              <a:t>https://1.ieee802.org/yangsters/</a:t>
            </a:r>
            <a:r>
              <a:rPr lang="en-US" dirty="0"/>
              <a:t> 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lnSpc>
                <a:spcPct val="80000"/>
              </a:lnSpc>
              <a:buNone/>
              <a:defRPr/>
            </a:pPr>
            <a:endParaRPr lang="en-US" sz="1800" dirty="0"/>
          </a:p>
          <a:p>
            <a:pPr>
              <a:lnSpc>
                <a:spcPct val="80000"/>
              </a:lnSpc>
              <a:defRPr/>
            </a:pPr>
            <a:endParaRPr lang="en-US" sz="1800" dirty="0"/>
          </a:p>
          <a:p>
            <a:pPr lvl="1">
              <a:lnSpc>
                <a:spcPct val="80000"/>
              </a:lnSpc>
              <a:defRPr/>
            </a:pPr>
            <a:endParaRPr lang="en-US" sz="1600" u="sng" dirty="0"/>
          </a:p>
          <a:p>
            <a:pPr lvl="1">
              <a:lnSpc>
                <a:spcPct val="80000"/>
              </a:lnSpc>
              <a:defRPr/>
            </a:pPr>
            <a:endParaRPr lang="en-US" sz="1600" dirty="0"/>
          </a:p>
          <a:p>
            <a:pPr>
              <a:lnSpc>
                <a:spcPct val="80000"/>
              </a:lnSpc>
              <a:defRPr/>
            </a:pPr>
            <a:endParaRPr lang="en-US" sz="18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 lvl="1">
              <a:lnSpc>
                <a:spcPct val="80000"/>
              </a:lnSpc>
              <a:defRPr/>
            </a:pPr>
            <a:endParaRPr lang="en-US" sz="1400" dirty="0"/>
          </a:p>
          <a:p>
            <a:pPr>
              <a:lnSpc>
                <a:spcPct val="80000"/>
              </a:lnSpc>
              <a:defRPr/>
            </a:pPr>
            <a:endParaRPr lang="en-US" sz="1000" dirty="0"/>
          </a:p>
          <a:p>
            <a:pPr lvl="1">
              <a:lnSpc>
                <a:spcPct val="80000"/>
              </a:lnSpc>
              <a:defRPr/>
            </a:pPr>
            <a:endParaRPr lang="en-US" sz="1200" dirty="0"/>
          </a:p>
          <a:p>
            <a:pPr lvl="1">
              <a:lnSpc>
                <a:spcPct val="80000"/>
              </a:lnSpc>
              <a:buFontTx/>
              <a:buNone/>
              <a:defRPr/>
            </a:pPr>
            <a:endParaRPr lang="en-US" sz="1400" dirty="0"/>
          </a:p>
        </p:txBody>
      </p:sp>
      <p:sp>
        <p:nvSpPr>
          <p:cNvPr id="5122" name="Date Placeholder 3"/>
          <p:cNvSpPr>
            <a:spLocks noGrp="1"/>
          </p:cNvSpPr>
          <p:nvPr>
            <p:ph type="dt" sz="half" idx="10"/>
          </p:nvPr>
        </p:nvSpPr>
        <p:spPr>
          <a:xfrm>
            <a:off x="696913" y="332601"/>
            <a:ext cx="1893887" cy="276999"/>
          </a:xfrm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800" dirty="0"/>
              <a:t>Jul 2025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dirty="0"/>
              <a:t>Peter Yee, NSA-CSD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/>
              <a:t>Slide </a:t>
            </a:r>
            <a:fld id="{5C16A05F-3B59-49E8-BD71-0001B80580F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1503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Settings\dstanley\My Documents\2005Jan\802-11-Submission.pot</Template>
  <TotalTime>156050</TotalTime>
  <Words>2405</Words>
  <Application>Microsoft Macintosh PowerPoint</Application>
  <PresentationFormat>On-screen Show (4:3)</PresentationFormat>
  <Paragraphs>336</Paragraphs>
  <Slides>20</Slides>
  <Notes>20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 Unicode MS</vt:lpstr>
      <vt:lpstr>Times New Roman</vt:lpstr>
      <vt:lpstr>802-11-Submission</vt:lpstr>
      <vt:lpstr>Document</vt:lpstr>
      <vt:lpstr>IEEE 802.11-IETF Liaison Report</vt:lpstr>
      <vt:lpstr>Abstract</vt:lpstr>
      <vt:lpstr>IETF Meetings</vt:lpstr>
      <vt:lpstr>IETF- IEEE 802 Liaison Activity  </vt:lpstr>
      <vt:lpstr>IETF protocol use with 802.11 technology</vt:lpstr>
      <vt:lpstr>BOFs at IETF 123 July 19-25, 2025</vt:lpstr>
      <vt:lpstr>IETF/IRTF groups being (re-)chartered</vt:lpstr>
      <vt:lpstr>IETF/IRTF groups being (re-)chartered</vt:lpstr>
      <vt:lpstr>YANG Model Catalog</vt:lpstr>
      <vt:lpstr>IoT-related work</vt:lpstr>
      <vt:lpstr>IoT-related work (cont.)</vt:lpstr>
      <vt:lpstr>MADINAS WG</vt:lpstr>
      <vt:lpstr>EAP Method Update (EMU)</vt:lpstr>
      <vt:lpstr>Operations Area Working Group</vt:lpstr>
      <vt:lpstr>Internet Area Working Group </vt:lpstr>
      <vt:lpstr>Transport Layer Security (TLS)</vt:lpstr>
      <vt:lpstr>Deterministic Networking (DETNET)</vt:lpstr>
      <vt:lpstr>Autonomic Networking Integrated Model and Approach (ANIMA) </vt:lpstr>
      <vt:lpstr>Additional Topic</vt:lpstr>
      <vt:lpstr>References</vt:lpstr>
    </vt:vector>
  </TitlesOfParts>
  <Manager/>
  <Company>AKAYLA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IETF Liaison Report</dc:title>
  <dc:subject/>
  <dc:creator>Peter Yee</dc:creator>
  <cp:keywords/>
  <dc:description/>
  <cp:lastModifiedBy>Peter E. Yee</cp:lastModifiedBy>
  <cp:revision>1059</cp:revision>
  <cp:lastPrinted>1998-02-10T13:28:06Z</cp:lastPrinted>
  <dcterms:created xsi:type="dcterms:W3CDTF">2005-01-04T21:26:55Z</dcterms:created>
  <dcterms:modified xsi:type="dcterms:W3CDTF">2025-07-29T09:49:23Z</dcterms:modified>
  <cp:category/>
</cp:coreProperties>
</file>