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handoutMasterIdLst>
    <p:handoutMasterId r:id="rId14"/>
  </p:handoutMasterIdLst>
  <p:sldIdLst>
    <p:sldId id="278" r:id="rId2"/>
    <p:sldId id="289" r:id="rId3"/>
    <p:sldId id="282" r:id="rId4"/>
    <p:sldId id="283" r:id="rId5"/>
    <p:sldId id="284" r:id="rId6"/>
    <p:sldId id="285" r:id="rId7"/>
    <p:sldId id="286" r:id="rId8"/>
    <p:sldId id="287" r:id="rId9"/>
    <p:sldId id="288" r:id="rId10"/>
    <p:sldId id="281" r:id="rId11"/>
    <p:sldId id="280" r:id="rId12"/>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584784-1E1A-3247-A102-8FCE0D63D315}" v="4823" dt="2025-07-25T17:20:02.157"/>
    <p1510:client id="{1E310DE7-7BAE-6DFD-B705-51ACF67DA69E}" v="263" dt="2025-07-25T17:32:31.332"/>
    <p1510:client id="{4CF90B83-EAF7-57A7-2606-055A0D4CE768}" v="72" dt="2025-07-25T16:49:27.980"/>
    <p1510:client id="{D22F654B-05F2-4B9F-9D5C-5C9A86F1289C}" v="10" dt="2025-07-25T17:44:22.789"/>
    <p1510:client id="{EBAD8B48-D48F-3E5D-56A8-C2EDAF9EE7DA}" v="67" dt="2025-07-25T15:13:42.0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954" y="28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Lansford" userId="c1807ccf97ce491d" providerId="LiveId" clId="{D22F654B-05F2-4B9F-9D5C-5C9A86F1289C}"/>
    <pc:docChg chg="custSel modSld modMainMaster">
      <pc:chgData name="Jim Lansford" userId="c1807ccf97ce491d" providerId="LiveId" clId="{D22F654B-05F2-4B9F-9D5C-5C9A86F1289C}" dt="2025-07-25T17:45:51.462" v="36" actId="20577"/>
      <pc:docMkLst>
        <pc:docMk/>
      </pc:docMkLst>
      <pc:sldChg chg="modSp mod">
        <pc:chgData name="Jim Lansford" userId="c1807ccf97ce491d" providerId="LiveId" clId="{D22F654B-05F2-4B9F-9D5C-5C9A86F1289C}" dt="2025-07-25T17:43:06.932" v="8" actId="20577"/>
        <pc:sldMkLst>
          <pc:docMk/>
          <pc:sldMk cId="497844940" sldId="278"/>
        </pc:sldMkLst>
        <pc:spChg chg="mod">
          <ac:chgData name="Jim Lansford" userId="c1807ccf97ce491d" providerId="LiveId" clId="{D22F654B-05F2-4B9F-9D5C-5C9A86F1289C}" dt="2025-07-25T17:43:06.932" v="8" actId="20577"/>
          <ac:spMkLst>
            <pc:docMk/>
            <pc:sldMk cId="497844940" sldId="278"/>
            <ac:spMk id="6" creationId="{37FFA38B-EA0A-C820-FB9D-8C5E5B337250}"/>
          </ac:spMkLst>
        </pc:spChg>
      </pc:sldChg>
      <pc:sldChg chg="modSp">
        <pc:chgData name="Jim Lansford" userId="c1807ccf97ce491d" providerId="LiveId" clId="{D22F654B-05F2-4B9F-9D5C-5C9A86F1289C}" dt="2025-07-25T17:44:22.789" v="23"/>
        <pc:sldMkLst>
          <pc:docMk/>
          <pc:sldMk cId="3293193123" sldId="280"/>
        </pc:sldMkLst>
        <pc:spChg chg="mod">
          <ac:chgData name="Jim Lansford" userId="c1807ccf97ce491d" providerId="LiveId" clId="{D22F654B-05F2-4B9F-9D5C-5C9A86F1289C}" dt="2025-07-25T17:44:22.789" v="23"/>
          <ac:spMkLst>
            <pc:docMk/>
            <pc:sldMk cId="3293193123" sldId="280"/>
            <ac:spMk id="6" creationId="{D4BE964D-E383-5B0D-0207-C83D14523E24}"/>
          </ac:spMkLst>
        </pc:spChg>
      </pc:sldChg>
      <pc:sldChg chg="modSp">
        <pc:chgData name="Jim Lansford" userId="c1807ccf97ce491d" providerId="LiveId" clId="{D22F654B-05F2-4B9F-9D5C-5C9A86F1289C}" dt="2025-07-25T17:44:19.693" v="22"/>
        <pc:sldMkLst>
          <pc:docMk/>
          <pc:sldMk cId="1652093995" sldId="281"/>
        </pc:sldMkLst>
        <pc:spChg chg="mod">
          <ac:chgData name="Jim Lansford" userId="c1807ccf97ce491d" providerId="LiveId" clId="{D22F654B-05F2-4B9F-9D5C-5C9A86F1289C}" dt="2025-07-25T17:44:19.693" v="22"/>
          <ac:spMkLst>
            <pc:docMk/>
            <pc:sldMk cId="1652093995" sldId="281"/>
            <ac:spMk id="6" creationId="{C1CC1BAE-C7C8-3754-CE6D-FD5671F25F49}"/>
          </ac:spMkLst>
        </pc:spChg>
      </pc:sldChg>
      <pc:sldChg chg="modSp mod">
        <pc:chgData name="Jim Lansford" userId="c1807ccf97ce491d" providerId="LiveId" clId="{D22F654B-05F2-4B9F-9D5C-5C9A86F1289C}" dt="2025-07-25T17:43:27.868" v="14" actId="20577"/>
        <pc:sldMkLst>
          <pc:docMk/>
          <pc:sldMk cId="664032458" sldId="282"/>
        </pc:sldMkLst>
        <pc:spChg chg="mod">
          <ac:chgData name="Jim Lansford" userId="c1807ccf97ce491d" providerId="LiveId" clId="{D22F654B-05F2-4B9F-9D5C-5C9A86F1289C}" dt="2025-07-25T17:43:27.868" v="14" actId="20577"/>
          <ac:spMkLst>
            <pc:docMk/>
            <pc:sldMk cId="664032458" sldId="282"/>
            <ac:spMk id="6" creationId="{91EF330F-7272-F8B0-2CD8-58EC3D8D355F}"/>
          </ac:spMkLst>
        </pc:spChg>
      </pc:sldChg>
      <pc:sldChg chg="modSp mod">
        <pc:chgData name="Jim Lansford" userId="c1807ccf97ce491d" providerId="LiveId" clId="{D22F654B-05F2-4B9F-9D5C-5C9A86F1289C}" dt="2025-07-25T17:43:40.524" v="16" actId="20577"/>
        <pc:sldMkLst>
          <pc:docMk/>
          <pc:sldMk cId="2850182968" sldId="283"/>
        </pc:sldMkLst>
        <pc:spChg chg="mod">
          <ac:chgData name="Jim Lansford" userId="c1807ccf97ce491d" providerId="LiveId" clId="{D22F654B-05F2-4B9F-9D5C-5C9A86F1289C}" dt="2025-07-25T17:43:40.524" v="16" actId="20577"/>
          <ac:spMkLst>
            <pc:docMk/>
            <pc:sldMk cId="2850182968" sldId="283"/>
            <ac:spMk id="6" creationId="{E6A8D5C2-EB1C-7031-4CC1-ECE846104B9B}"/>
          </ac:spMkLst>
        </pc:spChg>
      </pc:sldChg>
      <pc:sldChg chg="modSp">
        <pc:chgData name="Jim Lansford" userId="c1807ccf97ce491d" providerId="LiveId" clId="{D22F654B-05F2-4B9F-9D5C-5C9A86F1289C}" dt="2025-07-25T17:43:56.903" v="17"/>
        <pc:sldMkLst>
          <pc:docMk/>
          <pc:sldMk cId="3323482472" sldId="284"/>
        </pc:sldMkLst>
        <pc:spChg chg="mod">
          <ac:chgData name="Jim Lansford" userId="c1807ccf97ce491d" providerId="LiveId" clId="{D22F654B-05F2-4B9F-9D5C-5C9A86F1289C}" dt="2025-07-25T17:43:56.903" v="17"/>
          <ac:spMkLst>
            <pc:docMk/>
            <pc:sldMk cId="3323482472" sldId="284"/>
            <ac:spMk id="6" creationId="{694E0C05-018F-79D7-1882-B5FA806A8AB9}"/>
          </ac:spMkLst>
        </pc:spChg>
      </pc:sldChg>
      <pc:sldChg chg="modSp">
        <pc:chgData name="Jim Lansford" userId="c1807ccf97ce491d" providerId="LiveId" clId="{D22F654B-05F2-4B9F-9D5C-5C9A86F1289C}" dt="2025-07-25T17:44:06.658" v="18"/>
        <pc:sldMkLst>
          <pc:docMk/>
          <pc:sldMk cId="1730736229" sldId="285"/>
        </pc:sldMkLst>
        <pc:spChg chg="mod">
          <ac:chgData name="Jim Lansford" userId="c1807ccf97ce491d" providerId="LiveId" clId="{D22F654B-05F2-4B9F-9D5C-5C9A86F1289C}" dt="2025-07-25T17:44:06.658" v="18"/>
          <ac:spMkLst>
            <pc:docMk/>
            <pc:sldMk cId="1730736229" sldId="285"/>
            <ac:spMk id="6" creationId="{269A6224-B600-6862-C1FC-B918078178F9}"/>
          </ac:spMkLst>
        </pc:spChg>
      </pc:sldChg>
      <pc:sldChg chg="modSp">
        <pc:chgData name="Jim Lansford" userId="c1807ccf97ce491d" providerId="LiveId" clId="{D22F654B-05F2-4B9F-9D5C-5C9A86F1289C}" dt="2025-07-25T17:44:10.739" v="19"/>
        <pc:sldMkLst>
          <pc:docMk/>
          <pc:sldMk cId="349116698" sldId="286"/>
        </pc:sldMkLst>
        <pc:spChg chg="mod">
          <ac:chgData name="Jim Lansford" userId="c1807ccf97ce491d" providerId="LiveId" clId="{D22F654B-05F2-4B9F-9D5C-5C9A86F1289C}" dt="2025-07-25T17:44:10.739" v="19"/>
          <ac:spMkLst>
            <pc:docMk/>
            <pc:sldMk cId="349116698" sldId="286"/>
            <ac:spMk id="6" creationId="{75AC451E-5FBA-37F3-449A-E6F57FF9E99E}"/>
          </ac:spMkLst>
        </pc:spChg>
      </pc:sldChg>
      <pc:sldChg chg="modSp">
        <pc:chgData name="Jim Lansford" userId="c1807ccf97ce491d" providerId="LiveId" clId="{D22F654B-05F2-4B9F-9D5C-5C9A86F1289C}" dt="2025-07-25T17:44:14.007" v="20"/>
        <pc:sldMkLst>
          <pc:docMk/>
          <pc:sldMk cId="3290482720" sldId="287"/>
        </pc:sldMkLst>
        <pc:spChg chg="mod">
          <ac:chgData name="Jim Lansford" userId="c1807ccf97ce491d" providerId="LiveId" clId="{D22F654B-05F2-4B9F-9D5C-5C9A86F1289C}" dt="2025-07-25T17:44:14.007" v="20"/>
          <ac:spMkLst>
            <pc:docMk/>
            <pc:sldMk cId="3290482720" sldId="287"/>
            <ac:spMk id="6" creationId="{D1C3950B-1813-D79C-32E5-C4BC79EF7194}"/>
          </ac:spMkLst>
        </pc:spChg>
      </pc:sldChg>
      <pc:sldChg chg="modSp">
        <pc:chgData name="Jim Lansford" userId="c1807ccf97ce491d" providerId="LiveId" clId="{D22F654B-05F2-4B9F-9D5C-5C9A86F1289C}" dt="2025-07-25T17:44:16.930" v="21"/>
        <pc:sldMkLst>
          <pc:docMk/>
          <pc:sldMk cId="2617154177" sldId="288"/>
        </pc:sldMkLst>
        <pc:spChg chg="mod">
          <ac:chgData name="Jim Lansford" userId="c1807ccf97ce491d" providerId="LiveId" clId="{D22F654B-05F2-4B9F-9D5C-5C9A86F1289C}" dt="2025-07-25T17:44:16.930" v="21"/>
          <ac:spMkLst>
            <pc:docMk/>
            <pc:sldMk cId="2617154177" sldId="288"/>
            <ac:spMk id="6" creationId="{9C6FE5C2-EAF9-D6F6-3732-70BEEEB5C7CE}"/>
          </ac:spMkLst>
        </pc:spChg>
      </pc:sldChg>
      <pc:sldChg chg="modSp mod">
        <pc:chgData name="Jim Lansford" userId="c1807ccf97ce491d" providerId="LiveId" clId="{D22F654B-05F2-4B9F-9D5C-5C9A86F1289C}" dt="2025-07-25T17:43:21.024" v="12" actId="27636"/>
        <pc:sldMkLst>
          <pc:docMk/>
          <pc:sldMk cId="1128470658" sldId="289"/>
        </pc:sldMkLst>
        <pc:spChg chg="mod">
          <ac:chgData name="Jim Lansford" userId="c1807ccf97ce491d" providerId="LiveId" clId="{D22F654B-05F2-4B9F-9D5C-5C9A86F1289C}" dt="2025-07-25T17:43:21.024" v="12" actId="27636"/>
          <ac:spMkLst>
            <pc:docMk/>
            <pc:sldMk cId="1128470658" sldId="289"/>
            <ac:spMk id="6" creationId="{CC83019E-15CD-F770-1004-9D8AB81B0D5B}"/>
          </ac:spMkLst>
        </pc:spChg>
      </pc:sldChg>
      <pc:sldMasterChg chg="modSp mod modSldLayout">
        <pc:chgData name="Jim Lansford" userId="c1807ccf97ce491d" providerId="LiveId" clId="{D22F654B-05F2-4B9F-9D5C-5C9A86F1289C}" dt="2025-07-25T17:45:51.462" v="36" actId="20577"/>
        <pc:sldMasterMkLst>
          <pc:docMk/>
          <pc:sldMasterMk cId="0" sldId="2147483648"/>
        </pc:sldMasterMkLst>
        <pc:spChg chg="mod">
          <ac:chgData name="Jim Lansford" userId="c1807ccf97ce491d" providerId="LiveId" clId="{D22F654B-05F2-4B9F-9D5C-5C9A86F1289C}" dt="2025-07-25T17:45:51.462" v="36" actId="20577"/>
          <ac:spMkLst>
            <pc:docMk/>
            <pc:sldMasterMk cId="0" sldId="2147483648"/>
            <ac:spMk id="10" creationId="{00000000-0000-0000-0000-000000000000}"/>
          </ac:spMkLst>
        </pc:spChg>
        <pc:sldLayoutChg chg="modSp">
          <pc:chgData name="Jim Lansford" userId="c1807ccf97ce491d" providerId="LiveId" clId="{D22F654B-05F2-4B9F-9D5C-5C9A86F1289C}" dt="2025-07-25T17:44:40.099" v="24" actId="735"/>
          <pc:sldLayoutMkLst>
            <pc:docMk/>
            <pc:sldMasterMk cId="0" sldId="2147483648"/>
            <pc:sldLayoutMk cId="0" sldId="2147483650"/>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7/25/2025</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lvl1pPr>
          </a:lstStyle>
          <a:p>
            <a:r>
              <a:rPr lang="en-US"/>
              <a:t>28/07/2025</a:t>
            </a:r>
          </a:p>
        </p:txBody>
      </p:sp>
      <p:sp>
        <p:nvSpPr>
          <p:cNvPr id="5" name="Footer Placeholder 4"/>
          <p:cNvSpPr>
            <a:spLocks noGrp="1"/>
          </p:cNvSpPr>
          <p:nvPr>
            <p:ph type="ftr" idx="11"/>
          </p:nvPr>
        </p:nvSpPr>
        <p:spPr/>
        <p:txBody>
          <a:bodyPr/>
          <a:lstStyle>
            <a:lvl1pPr>
              <a:defRPr/>
            </a:lvl1pPr>
          </a:lstStyle>
          <a:p>
            <a:r>
              <a:rPr lang="en-GB"/>
              <a:t>Rúben Castelhano, Institute of Telecommunications</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440F5867-744E-4AA6-B0ED-4C44D2DFBB7B}" type="slidenum">
              <a:rPr lang="en-GB"/>
              <a:pPr/>
              <a:t>‹#›</a:t>
            </a:fld>
            <a:endParaRPr lang="en-GB"/>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Rúben Castelhano, Institute of Telecommunications</a:t>
            </a:r>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28/07/2025</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GB"/>
              <a:t>28/07/2025</a:t>
            </a:r>
          </a:p>
        </p:txBody>
      </p:sp>
      <p:sp>
        <p:nvSpPr>
          <p:cNvPr id="5" name="Footer Placeholder 4"/>
          <p:cNvSpPr>
            <a:spLocks noGrp="1"/>
          </p:cNvSpPr>
          <p:nvPr>
            <p:ph type="ftr" idx="11"/>
          </p:nvPr>
        </p:nvSpPr>
        <p:spPr/>
        <p:txBody>
          <a:bodyPr/>
          <a:lstStyle>
            <a:lvl1pPr>
              <a:defRPr/>
            </a:lvl1pPr>
          </a:lstStyle>
          <a:p>
            <a:r>
              <a:rPr lang="en-GB"/>
              <a:t>Rúben Castelhano, Institute of Telecommunications</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GB"/>
              <a:t>28/07/2025</a:t>
            </a:r>
          </a:p>
        </p:txBody>
      </p:sp>
      <p:sp>
        <p:nvSpPr>
          <p:cNvPr id="6" name="Footer Placeholder 5"/>
          <p:cNvSpPr>
            <a:spLocks noGrp="1"/>
          </p:cNvSpPr>
          <p:nvPr>
            <p:ph type="ftr" idx="11"/>
          </p:nvPr>
        </p:nvSpPr>
        <p:spPr/>
        <p:txBody>
          <a:bodyPr/>
          <a:lstStyle>
            <a:lvl1pPr>
              <a:defRPr/>
            </a:lvl1pPr>
          </a:lstStyle>
          <a:p>
            <a:r>
              <a:rPr lang="en-GB"/>
              <a:t>Rúben Castelhano, Institute of Telecommunications</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GB"/>
              <a:t>28/07/2025</a:t>
            </a:r>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Rúben Castelhano, Institute of Telecommunications</a:t>
            </a:r>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GB"/>
              <a:t>28/07/2025</a:t>
            </a:r>
          </a:p>
        </p:txBody>
      </p:sp>
      <p:sp>
        <p:nvSpPr>
          <p:cNvPr id="4" name="Footer Placeholder 3"/>
          <p:cNvSpPr>
            <a:spLocks noGrp="1"/>
          </p:cNvSpPr>
          <p:nvPr>
            <p:ph type="ftr" idx="11"/>
          </p:nvPr>
        </p:nvSpPr>
        <p:spPr/>
        <p:txBody>
          <a:bodyPr/>
          <a:lstStyle>
            <a:lvl1pPr>
              <a:defRPr/>
            </a:lvl1pPr>
          </a:lstStyle>
          <a:p>
            <a:r>
              <a:rPr lang="en-GB"/>
              <a:t>Rúben Castelhano, Institute of Telecommunications</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GB"/>
              <a:t>28/07/2025</a:t>
            </a:r>
          </a:p>
        </p:txBody>
      </p:sp>
      <p:sp>
        <p:nvSpPr>
          <p:cNvPr id="3" name="Footer Placeholder 2"/>
          <p:cNvSpPr>
            <a:spLocks noGrp="1"/>
          </p:cNvSpPr>
          <p:nvPr>
            <p:ph type="ftr" idx="11"/>
          </p:nvPr>
        </p:nvSpPr>
        <p:spPr/>
        <p:txBody>
          <a:bodyPr/>
          <a:lstStyle>
            <a:lvl1pPr>
              <a:defRPr/>
            </a:lvl1pPr>
          </a:lstStyle>
          <a:p>
            <a:r>
              <a:rPr lang="en-GB"/>
              <a:t>Rúben Castelhano, Institute of Telecommunications</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GB"/>
              <a:t>28/07/2025</a:t>
            </a:r>
          </a:p>
        </p:txBody>
      </p:sp>
      <p:sp>
        <p:nvSpPr>
          <p:cNvPr id="5" name="Footer Placeholder 4"/>
          <p:cNvSpPr>
            <a:spLocks noGrp="1"/>
          </p:cNvSpPr>
          <p:nvPr>
            <p:ph type="ftr" idx="11"/>
          </p:nvPr>
        </p:nvSpPr>
        <p:spPr/>
        <p:txBody>
          <a:bodyPr/>
          <a:lstStyle>
            <a:lvl1pPr>
              <a:defRPr/>
            </a:lvl1pPr>
          </a:lstStyle>
          <a:p>
            <a:r>
              <a:rPr lang="en-GB"/>
              <a:t>Rúben Castelhano, Institute of Telecommunications</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GB"/>
              <a:t>28/07/2025</a:t>
            </a:r>
          </a:p>
        </p:txBody>
      </p:sp>
      <p:sp>
        <p:nvSpPr>
          <p:cNvPr id="5" name="Footer Placeholder 4"/>
          <p:cNvSpPr>
            <a:spLocks noGrp="1"/>
          </p:cNvSpPr>
          <p:nvPr>
            <p:ph type="ftr" idx="11"/>
          </p:nvPr>
        </p:nvSpPr>
        <p:spPr/>
        <p:txBody>
          <a:bodyPr/>
          <a:lstStyle>
            <a:lvl1pPr>
              <a:defRPr/>
            </a:lvl1pPr>
          </a:lstStyle>
          <a:p>
            <a:r>
              <a:rPr lang="en-GB"/>
              <a:t>Rúben Castelhano, Institute of Telecommunications</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GB"/>
              <a:t>28/07/2025</a:t>
            </a:r>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Rúben Castelhano, Institute of Telecommunications</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802.11-25/1322r0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E87F6-B237-48E6-F6EF-F667C5BFD7B1}"/>
              </a:ext>
            </a:extLst>
          </p:cNvPr>
          <p:cNvSpPr>
            <a:spLocks noGrp="1"/>
          </p:cNvSpPr>
          <p:nvPr>
            <p:ph type="title"/>
          </p:nvPr>
        </p:nvSpPr>
        <p:spPr/>
        <p:txBody>
          <a:bodyPr/>
          <a:lstStyle/>
          <a:p>
            <a:r>
              <a:rPr lang="en-US"/>
              <a:t>SD4ADDR: Bridging In-Vehicle Ethernet and V2X via SDN-Based Address Translation</a:t>
            </a:r>
          </a:p>
        </p:txBody>
      </p:sp>
      <p:sp>
        <p:nvSpPr>
          <p:cNvPr id="4" name="Slide Number Placeholder 3">
            <a:extLst>
              <a:ext uri="{FF2B5EF4-FFF2-40B4-BE49-F238E27FC236}">
                <a16:creationId xmlns:a16="http://schemas.microsoft.com/office/drawing/2014/main" id="{79F40DA9-1888-F05C-ECA1-332D87FF61BF}"/>
              </a:ext>
            </a:extLst>
          </p:cNvPr>
          <p:cNvSpPr>
            <a:spLocks noGrp="1"/>
          </p:cNvSpPr>
          <p:nvPr>
            <p:ph type="sldNum" idx="12"/>
          </p:nvPr>
        </p:nvSpPr>
        <p:spPr/>
        <p:txBody>
          <a:bodyPr/>
          <a:lstStyle/>
          <a:p>
            <a:r>
              <a:rPr lang="en-GB"/>
              <a:t>Slide </a:t>
            </a:r>
            <a:fld id="{440F5867-744E-4AA6-B0ED-4C44D2DFBB7B}" type="slidenum">
              <a:rPr lang="en-GB" smtClean="0"/>
              <a:pPr/>
              <a:t>1</a:t>
            </a:fld>
            <a:endParaRPr lang="en-GB"/>
          </a:p>
        </p:txBody>
      </p:sp>
      <p:sp>
        <p:nvSpPr>
          <p:cNvPr id="5" name="Footer Placeholder 4">
            <a:extLst>
              <a:ext uri="{FF2B5EF4-FFF2-40B4-BE49-F238E27FC236}">
                <a16:creationId xmlns:a16="http://schemas.microsoft.com/office/drawing/2014/main" id="{3E237DDD-E728-7177-BAAB-5FF65CD58076}"/>
              </a:ext>
            </a:extLst>
          </p:cNvPr>
          <p:cNvSpPr>
            <a:spLocks noGrp="1"/>
          </p:cNvSpPr>
          <p:nvPr>
            <p:ph type="ftr" idx="14"/>
          </p:nvPr>
        </p:nvSpPr>
        <p:spPr/>
        <p:txBody>
          <a:bodyPr/>
          <a:lstStyle/>
          <a:p>
            <a:r>
              <a:rPr lang="en-GB"/>
              <a:t>Rúben Castelhano, Institute of Telecommunications</a:t>
            </a:r>
          </a:p>
        </p:txBody>
      </p:sp>
      <p:sp>
        <p:nvSpPr>
          <p:cNvPr id="6" name="Date Placeholder 5">
            <a:extLst>
              <a:ext uri="{FF2B5EF4-FFF2-40B4-BE49-F238E27FC236}">
                <a16:creationId xmlns:a16="http://schemas.microsoft.com/office/drawing/2014/main" id="{37FFA38B-EA0A-C820-FB9D-8C5E5B337250}"/>
              </a:ext>
            </a:extLst>
          </p:cNvPr>
          <p:cNvSpPr>
            <a:spLocks noGrp="1"/>
          </p:cNvSpPr>
          <p:nvPr>
            <p:ph type="dt" idx="15"/>
          </p:nvPr>
        </p:nvSpPr>
        <p:spPr/>
        <p:txBody>
          <a:bodyPr/>
          <a:lstStyle/>
          <a:p>
            <a:r>
              <a:rPr lang="en-US" dirty="0"/>
              <a:t>July 2025</a:t>
            </a:r>
          </a:p>
        </p:txBody>
      </p:sp>
      <p:sp>
        <p:nvSpPr>
          <p:cNvPr id="3" name="Rectangle 4">
            <a:extLst>
              <a:ext uri="{FF2B5EF4-FFF2-40B4-BE49-F238E27FC236}">
                <a16:creationId xmlns:a16="http://schemas.microsoft.com/office/drawing/2014/main" id="{1796EF2B-6F02-FE97-FAC3-58AF262B7E7D}"/>
              </a:ext>
            </a:extLst>
          </p:cNvPr>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
        <p:nvSpPr>
          <p:cNvPr id="7" name="Rectangle 2">
            <a:extLst>
              <a:ext uri="{FF2B5EF4-FFF2-40B4-BE49-F238E27FC236}">
                <a16:creationId xmlns:a16="http://schemas.microsoft.com/office/drawing/2014/main" id="{73449C71-1D31-2370-A02C-C287266BCF7A}"/>
              </a:ext>
            </a:extLst>
          </p:cNvPr>
          <p:cNvSpPr txBox="1">
            <a:spLocks noChangeArrowheads="1"/>
          </p:cNvSpPr>
          <p:nvPr/>
        </p:nvSpPr>
        <p:spPr bwMode="auto">
          <a:xfrm>
            <a:off x="1828800" y="1702980"/>
            <a:ext cx="8534400" cy="47625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a:t>Date:</a:t>
            </a:r>
            <a:r>
              <a:rPr lang="en-GB" sz="2000" b="0" kern="0"/>
              <a:t> 28-07-2025</a:t>
            </a:r>
          </a:p>
        </p:txBody>
      </p:sp>
      <p:graphicFrame>
        <p:nvGraphicFramePr>
          <p:cNvPr id="11" name="Content Placeholder 10">
            <a:extLst>
              <a:ext uri="{FF2B5EF4-FFF2-40B4-BE49-F238E27FC236}">
                <a16:creationId xmlns:a16="http://schemas.microsoft.com/office/drawing/2014/main" id="{2530E457-3D5C-791E-5B08-FF78E9E71825}"/>
              </a:ext>
            </a:extLst>
          </p:cNvPr>
          <p:cNvGraphicFramePr>
            <a:graphicFrameLocks noGrp="1"/>
          </p:cNvGraphicFramePr>
          <p:nvPr>
            <p:ph idx="1"/>
            <p:extLst>
              <p:ext uri="{D42A27DB-BD31-4B8C-83A1-F6EECF244321}">
                <p14:modId xmlns:p14="http://schemas.microsoft.com/office/powerpoint/2010/main" val="804192296"/>
              </p:ext>
            </p:extLst>
          </p:nvPr>
        </p:nvGraphicFramePr>
        <p:xfrm>
          <a:off x="914400" y="2575968"/>
          <a:ext cx="10475382" cy="3337560"/>
        </p:xfrm>
        <a:graphic>
          <a:graphicData uri="http://schemas.openxmlformats.org/drawingml/2006/table">
            <a:tbl>
              <a:tblPr firstRow="1" bandRow="1">
                <a:tableStyleId>{5940675A-B579-460E-94D1-54222C63F5DA}</a:tableStyleId>
              </a:tblPr>
              <a:tblGrid>
                <a:gridCol w="2164465">
                  <a:extLst>
                    <a:ext uri="{9D8B030D-6E8A-4147-A177-3AD203B41FA5}">
                      <a16:colId xmlns:a16="http://schemas.microsoft.com/office/drawing/2014/main" val="2410570626"/>
                    </a:ext>
                  </a:extLst>
                </a:gridCol>
                <a:gridCol w="4027439">
                  <a:extLst>
                    <a:ext uri="{9D8B030D-6E8A-4147-A177-3AD203B41FA5}">
                      <a16:colId xmlns:a16="http://schemas.microsoft.com/office/drawing/2014/main" val="1510103365"/>
                    </a:ext>
                  </a:extLst>
                </a:gridCol>
                <a:gridCol w="1088265">
                  <a:extLst>
                    <a:ext uri="{9D8B030D-6E8A-4147-A177-3AD203B41FA5}">
                      <a16:colId xmlns:a16="http://schemas.microsoft.com/office/drawing/2014/main" val="1632504561"/>
                    </a:ext>
                  </a:extLst>
                </a:gridCol>
                <a:gridCol w="819125">
                  <a:extLst>
                    <a:ext uri="{9D8B030D-6E8A-4147-A177-3AD203B41FA5}">
                      <a16:colId xmlns:a16="http://schemas.microsoft.com/office/drawing/2014/main" val="3291005072"/>
                    </a:ext>
                  </a:extLst>
                </a:gridCol>
                <a:gridCol w="2376088">
                  <a:extLst>
                    <a:ext uri="{9D8B030D-6E8A-4147-A177-3AD203B41FA5}">
                      <a16:colId xmlns:a16="http://schemas.microsoft.com/office/drawing/2014/main" val="530573697"/>
                    </a:ext>
                  </a:extLst>
                </a:gridCol>
              </a:tblGrid>
              <a:tr h="370840">
                <a:tc>
                  <a:txBody>
                    <a:bodyPr/>
                    <a:lstStyle/>
                    <a:p>
                      <a:r>
                        <a:rPr lang="en-US" b="1" dirty="0"/>
                        <a:t>Name</a:t>
                      </a:r>
                    </a:p>
                  </a:txBody>
                  <a:tcPr/>
                </a:tc>
                <a:tc>
                  <a:txBody>
                    <a:bodyPr/>
                    <a:lstStyle/>
                    <a:p>
                      <a:r>
                        <a:rPr lang="en-US" b="1" dirty="0"/>
                        <a:t>Affiliation</a:t>
                      </a:r>
                    </a:p>
                  </a:txBody>
                  <a:tcPr/>
                </a:tc>
                <a:tc>
                  <a:txBody>
                    <a:bodyPr/>
                    <a:lstStyle/>
                    <a:p>
                      <a:r>
                        <a:rPr lang="en-US" b="1" dirty="0"/>
                        <a:t>Address</a:t>
                      </a:r>
                    </a:p>
                  </a:txBody>
                  <a:tcPr/>
                </a:tc>
                <a:tc>
                  <a:txBody>
                    <a:bodyPr/>
                    <a:lstStyle/>
                    <a:p>
                      <a:r>
                        <a:rPr lang="en-US" b="1" dirty="0"/>
                        <a:t>Phone</a:t>
                      </a:r>
                    </a:p>
                  </a:txBody>
                  <a:tcPr/>
                </a:tc>
                <a:tc>
                  <a:txBody>
                    <a:bodyPr/>
                    <a:lstStyle/>
                    <a:p>
                      <a:r>
                        <a:rPr lang="en-US" b="1" dirty="0"/>
                        <a:t>Email</a:t>
                      </a:r>
                    </a:p>
                  </a:txBody>
                  <a:tcPr/>
                </a:tc>
                <a:extLst>
                  <a:ext uri="{0D108BD9-81ED-4DB2-BD59-A6C34878D82A}">
                    <a16:rowId xmlns:a16="http://schemas.microsoft.com/office/drawing/2014/main" val="3547823311"/>
                  </a:ext>
                </a:extLst>
              </a:tr>
              <a:tr h="370840">
                <a:tc>
                  <a:txBody>
                    <a:bodyPr/>
                    <a:lstStyle/>
                    <a:p>
                      <a:r>
                        <a:rPr lang="en-US" sz="1400" dirty="0"/>
                        <a:t>Rúben Castelhano</a:t>
                      </a:r>
                    </a:p>
                  </a:txBody>
                  <a:tcPr/>
                </a:tc>
                <a:tc>
                  <a:txBody>
                    <a:bodyPr/>
                    <a:lstStyle/>
                    <a:p>
                      <a:r>
                        <a:rPr lang="en-US" sz="1400" dirty="0"/>
                        <a:t>Instituto de </a:t>
                      </a:r>
                      <a:r>
                        <a:rPr lang="en-US" sz="1400" err="1"/>
                        <a:t>Telecomunicações</a:t>
                      </a:r>
                      <a:r>
                        <a:rPr lang="en-US" sz="1400" dirty="0"/>
                        <a:t> / </a:t>
                      </a:r>
                      <a:r>
                        <a:rPr lang="en-US" sz="1400" err="1"/>
                        <a:t>UAveiro</a:t>
                      </a:r>
                      <a:endParaRPr lang="en-US" sz="1400"/>
                    </a:p>
                  </a:txBody>
                  <a:tcPr/>
                </a:tc>
                <a:tc>
                  <a:txBody>
                    <a:bodyPr/>
                    <a:lstStyle/>
                    <a:p>
                      <a:pPr algn="ctr"/>
                      <a:r>
                        <a:rPr lang="en-US" sz="1400"/>
                        <a:t>-</a:t>
                      </a:r>
                      <a:endParaRPr lang="en-US" sz="1400" dirty="0"/>
                    </a:p>
                  </a:txBody>
                  <a:tcPr/>
                </a:tc>
                <a:tc>
                  <a:txBody>
                    <a:bodyPr/>
                    <a:lstStyle/>
                    <a:p>
                      <a:pPr algn="ctr"/>
                      <a:r>
                        <a:rPr lang="en-US" sz="1400"/>
                        <a:t>-</a:t>
                      </a:r>
                      <a:endParaRPr lang="en-US" sz="1400" dirty="0"/>
                    </a:p>
                  </a:txBody>
                  <a:tcPr/>
                </a:tc>
                <a:tc>
                  <a:txBody>
                    <a:bodyPr/>
                    <a:lstStyle/>
                    <a:p>
                      <a:pPr algn="ctr"/>
                      <a:r>
                        <a:rPr lang="en-US" sz="1400" dirty="0"/>
                        <a:t>rubencastelhano@ua.pt</a:t>
                      </a:r>
                    </a:p>
                  </a:txBody>
                  <a:tcPr/>
                </a:tc>
                <a:extLst>
                  <a:ext uri="{0D108BD9-81ED-4DB2-BD59-A6C34878D82A}">
                    <a16:rowId xmlns:a16="http://schemas.microsoft.com/office/drawing/2014/main" val="3517693950"/>
                  </a:ext>
                </a:extLst>
              </a:tr>
              <a:tr h="370840">
                <a:tc>
                  <a:txBody>
                    <a:bodyPr/>
                    <a:lstStyle/>
                    <a:p>
                      <a:r>
                        <a:rPr lang="en-US" sz="1400" dirty="0"/>
                        <a:t>Tiago Marques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Instituto de </a:t>
                      </a:r>
                      <a:r>
                        <a:rPr lang="en-US" sz="1400" err="1"/>
                        <a:t>Telecomunicações</a:t>
                      </a:r>
                      <a:r>
                        <a:rPr lang="en-US" sz="1400" dirty="0"/>
                        <a:t> / </a:t>
                      </a:r>
                      <a:r>
                        <a:rPr lang="en-US" sz="1400" err="1"/>
                        <a:t>UAveiro</a:t>
                      </a:r>
                      <a:endParaRPr lang="en-US" sz="1400"/>
                    </a:p>
                  </a:txBody>
                  <a:tcPr/>
                </a:tc>
                <a:tc>
                  <a:txBody>
                    <a:bodyPr/>
                    <a:lstStyle/>
                    <a:p>
                      <a:pPr algn="ctr"/>
                      <a:r>
                        <a:rPr lang="en-US" sz="1400"/>
                        <a:t>-</a:t>
                      </a:r>
                      <a:endParaRPr lang="en-US" sz="1400" dirty="0"/>
                    </a:p>
                  </a:txBody>
                  <a:tcPr/>
                </a:tc>
                <a:tc>
                  <a:txBody>
                    <a:bodyPr/>
                    <a:lstStyle/>
                    <a:p>
                      <a:pPr algn="ctr"/>
                      <a:r>
                        <a:rPr lang="en-US" sz="1400"/>
                        <a:t>-</a:t>
                      </a:r>
                      <a:endParaRPr lang="en-US" sz="1400" dirty="0"/>
                    </a:p>
                  </a:txBody>
                  <a:tcPr/>
                </a:tc>
                <a:tc>
                  <a:txBody>
                    <a:bodyPr/>
                    <a:lstStyle/>
                    <a:p>
                      <a:pPr algn="ctr"/>
                      <a:r>
                        <a:rPr lang="en-US" sz="1400" dirty="0"/>
                        <a:t>tamarques@ua.pt</a:t>
                      </a:r>
                    </a:p>
                  </a:txBody>
                  <a:tcPr/>
                </a:tc>
                <a:extLst>
                  <a:ext uri="{0D108BD9-81ED-4DB2-BD59-A6C34878D82A}">
                    <a16:rowId xmlns:a16="http://schemas.microsoft.com/office/drawing/2014/main" val="1668814000"/>
                  </a:ext>
                </a:extLst>
              </a:tr>
              <a:tr h="370840">
                <a:tc>
                  <a:txBody>
                    <a:bodyPr/>
                    <a:lstStyle/>
                    <a:p>
                      <a:r>
                        <a:rPr lang="en-US" sz="1400" dirty="0"/>
                        <a:t>Duarte Raposo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Instituto de </a:t>
                      </a:r>
                      <a:r>
                        <a:rPr lang="en-US" sz="1400" err="1"/>
                        <a:t>Telecomunicações</a:t>
                      </a:r>
                      <a:endParaRPr lang="en-US" sz="1400"/>
                    </a:p>
                  </a:txBody>
                  <a:tcPr/>
                </a:tc>
                <a:tc>
                  <a:txBody>
                    <a:bodyPr/>
                    <a:lstStyle/>
                    <a:p>
                      <a:pPr algn="ctr"/>
                      <a:r>
                        <a:rPr lang="en-US" sz="1400"/>
                        <a:t>-</a:t>
                      </a:r>
                      <a:endParaRPr lang="en-US" sz="1400" dirty="0"/>
                    </a:p>
                  </a:txBody>
                  <a:tcPr/>
                </a:tc>
                <a:tc>
                  <a:txBody>
                    <a:bodyPr/>
                    <a:lstStyle/>
                    <a:p>
                      <a:pPr algn="ctr"/>
                      <a:r>
                        <a:rPr lang="en-US" sz="1400"/>
                        <a:t>-</a:t>
                      </a:r>
                      <a:endParaRPr lang="en-US" sz="1400" dirty="0"/>
                    </a:p>
                  </a:txBody>
                  <a:tcPr/>
                </a:tc>
                <a:tc>
                  <a:txBody>
                    <a:bodyPr/>
                    <a:lstStyle/>
                    <a:p>
                      <a:pPr algn="ctr"/>
                      <a:r>
                        <a:rPr lang="en-US" sz="1400" dirty="0"/>
                        <a:t>dmgraposo@av.it.pt</a:t>
                      </a:r>
                    </a:p>
                  </a:txBody>
                  <a:tcPr/>
                </a:tc>
                <a:extLst>
                  <a:ext uri="{0D108BD9-81ED-4DB2-BD59-A6C34878D82A}">
                    <a16:rowId xmlns:a16="http://schemas.microsoft.com/office/drawing/2014/main" val="1447163273"/>
                  </a:ext>
                </a:extLst>
              </a:tr>
              <a:tr h="370840">
                <a:tc>
                  <a:txBody>
                    <a:bodyPr/>
                    <a:lstStyle/>
                    <a:p>
                      <a:r>
                        <a:rPr lang="en-US" sz="1400" dirty="0"/>
                        <a:t>Eurico Dias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Instituto de </a:t>
                      </a:r>
                      <a:r>
                        <a:rPr lang="en-US" sz="1400" err="1"/>
                        <a:t>Telecomunicações</a:t>
                      </a:r>
                      <a:endParaRPr lang="en-US" sz="1400"/>
                    </a:p>
                  </a:txBody>
                  <a:tcPr/>
                </a:tc>
                <a:tc>
                  <a:txBody>
                    <a:bodyPr/>
                    <a:lstStyle/>
                    <a:p>
                      <a:pPr algn="ctr"/>
                      <a:r>
                        <a:rPr lang="en-US" sz="1400"/>
                        <a:t>-</a:t>
                      </a:r>
                      <a:endParaRPr lang="en-US" sz="1400" dirty="0"/>
                    </a:p>
                  </a:txBody>
                  <a:tcPr/>
                </a:tc>
                <a:tc>
                  <a:txBody>
                    <a:bodyPr/>
                    <a:lstStyle/>
                    <a:p>
                      <a:pPr algn="ctr"/>
                      <a:r>
                        <a:rPr lang="en-US" sz="1400"/>
                        <a:t>-</a:t>
                      </a:r>
                      <a:endParaRPr lang="en-US" sz="1400" dirty="0"/>
                    </a:p>
                  </a:txBody>
                  <a:tcPr/>
                </a:tc>
                <a:tc>
                  <a:txBody>
                    <a:bodyPr/>
                    <a:lstStyle/>
                    <a:p>
                      <a:pPr algn="ctr"/>
                      <a:r>
                        <a:rPr lang="en-US" sz="1400" dirty="0"/>
                        <a:t>dias.eurico@ua.pt</a:t>
                      </a:r>
                    </a:p>
                  </a:txBody>
                  <a:tcPr/>
                </a:tc>
                <a:extLst>
                  <a:ext uri="{0D108BD9-81ED-4DB2-BD59-A6C34878D82A}">
                    <a16:rowId xmlns:a16="http://schemas.microsoft.com/office/drawing/2014/main" val="3075187301"/>
                  </a:ext>
                </a:extLst>
              </a:tr>
              <a:tr h="370840">
                <a:tc>
                  <a:txBody>
                    <a:bodyPr/>
                    <a:lstStyle/>
                    <a:p>
                      <a:r>
                        <a:rPr lang="en-US" sz="1400" dirty="0"/>
                        <a:t>Rodrigo Rosmaninho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Instituto de </a:t>
                      </a:r>
                      <a:r>
                        <a:rPr lang="en-US" sz="1400" err="1"/>
                        <a:t>Telecomunicações</a:t>
                      </a:r>
                      <a:endParaRPr lang="en-US" sz="1400"/>
                    </a:p>
                  </a:txBody>
                  <a:tcPr/>
                </a:tc>
                <a:tc>
                  <a:txBody>
                    <a:bodyPr/>
                    <a:lstStyle/>
                    <a:p>
                      <a:pPr algn="ctr"/>
                      <a:r>
                        <a:rPr lang="en-US" sz="1400"/>
                        <a:t>-</a:t>
                      </a:r>
                      <a:endParaRPr lang="en-US" sz="1400" dirty="0"/>
                    </a:p>
                  </a:txBody>
                  <a:tcPr/>
                </a:tc>
                <a:tc>
                  <a:txBody>
                    <a:bodyPr/>
                    <a:lstStyle/>
                    <a:p>
                      <a:pPr algn="ctr"/>
                      <a:r>
                        <a:rPr lang="en-US" sz="1400"/>
                        <a:t>-</a:t>
                      </a:r>
                      <a:endParaRPr lang="en-US" sz="1400" dirty="0"/>
                    </a:p>
                  </a:txBody>
                  <a:tcPr/>
                </a:tc>
                <a:tc>
                  <a:txBody>
                    <a:bodyPr/>
                    <a:lstStyle/>
                    <a:p>
                      <a:pPr algn="ctr"/>
                      <a:r>
                        <a:rPr lang="en-US" sz="1400" dirty="0"/>
                        <a:t>r.rosmaninho@ua.pt</a:t>
                      </a:r>
                    </a:p>
                  </a:txBody>
                  <a:tcPr/>
                </a:tc>
                <a:extLst>
                  <a:ext uri="{0D108BD9-81ED-4DB2-BD59-A6C34878D82A}">
                    <a16:rowId xmlns:a16="http://schemas.microsoft.com/office/drawing/2014/main" val="63692528"/>
                  </a:ext>
                </a:extLst>
              </a:tr>
              <a:tr h="370840">
                <a:tc>
                  <a:txBody>
                    <a:bodyPr/>
                    <a:lstStyle/>
                    <a:p>
                      <a:r>
                        <a:rPr lang="en-US" sz="1400" dirty="0"/>
                        <a:t>Pedro Rito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Instituto de </a:t>
                      </a:r>
                      <a:r>
                        <a:rPr lang="en-US" sz="1400" err="1"/>
                        <a:t>Telecomunicações</a:t>
                      </a:r>
                      <a:r>
                        <a:rPr lang="en-US" sz="1400" dirty="0"/>
                        <a:t> / </a:t>
                      </a:r>
                      <a:r>
                        <a:rPr lang="en-US" sz="1400" err="1"/>
                        <a:t>UAveiro</a:t>
                      </a:r>
                      <a:endParaRPr lang="en-US" sz="1400"/>
                    </a:p>
                  </a:txBody>
                  <a:tcPr/>
                </a:tc>
                <a:tc>
                  <a:txBody>
                    <a:bodyPr/>
                    <a:lstStyle/>
                    <a:p>
                      <a:pPr algn="ctr"/>
                      <a:r>
                        <a:rPr lang="en-US" sz="1400"/>
                        <a:t>-</a:t>
                      </a:r>
                      <a:endParaRPr lang="en-US" sz="1400" dirty="0"/>
                    </a:p>
                  </a:txBody>
                  <a:tcPr/>
                </a:tc>
                <a:tc>
                  <a:txBody>
                    <a:bodyPr/>
                    <a:lstStyle/>
                    <a:p>
                      <a:pPr algn="ctr"/>
                      <a:r>
                        <a:rPr lang="en-US" sz="1400"/>
                        <a:t>-</a:t>
                      </a:r>
                      <a:endParaRPr lang="en-US" sz="1400" dirty="0"/>
                    </a:p>
                  </a:txBody>
                  <a:tcPr/>
                </a:tc>
                <a:tc>
                  <a:txBody>
                    <a:bodyPr/>
                    <a:lstStyle/>
                    <a:p>
                      <a:pPr algn="ctr"/>
                      <a:r>
                        <a:rPr lang="en-US" sz="1400" dirty="0"/>
                        <a:t>pedrorito@ua.pt</a:t>
                      </a:r>
                    </a:p>
                  </a:txBody>
                  <a:tcPr/>
                </a:tc>
                <a:extLst>
                  <a:ext uri="{0D108BD9-81ED-4DB2-BD59-A6C34878D82A}">
                    <a16:rowId xmlns:a16="http://schemas.microsoft.com/office/drawing/2014/main" val="3541444521"/>
                  </a:ext>
                </a:extLst>
              </a:tr>
              <a:tr h="370840">
                <a:tc>
                  <a:txBody>
                    <a:bodyPr/>
                    <a:lstStyle/>
                    <a:p>
                      <a:r>
                        <a:rPr lang="en-US" sz="1400" dirty="0"/>
                        <a:t>Miguel Luís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Instituto de </a:t>
                      </a:r>
                      <a:r>
                        <a:rPr lang="en-US" sz="1400" err="1"/>
                        <a:t>Telecomunicações</a:t>
                      </a:r>
                      <a:r>
                        <a:rPr lang="en-US" sz="1400" dirty="0"/>
                        <a:t> / IST</a:t>
                      </a:r>
                    </a:p>
                  </a:txBody>
                  <a:tcPr/>
                </a:tc>
                <a:tc>
                  <a:txBody>
                    <a:bodyPr/>
                    <a:lstStyle/>
                    <a:p>
                      <a:pPr algn="ctr"/>
                      <a:r>
                        <a:rPr lang="en-US" sz="1400"/>
                        <a:t>-</a:t>
                      </a:r>
                      <a:endParaRPr lang="en-US" sz="1400" dirty="0"/>
                    </a:p>
                  </a:txBody>
                  <a:tcPr/>
                </a:tc>
                <a:tc>
                  <a:txBody>
                    <a:bodyPr/>
                    <a:lstStyle/>
                    <a:p>
                      <a:pPr algn="ctr"/>
                      <a:r>
                        <a:rPr lang="en-US" sz="1400"/>
                        <a:t>-</a:t>
                      </a:r>
                      <a:endParaRPr lang="en-US" sz="1400" dirty="0"/>
                    </a:p>
                  </a:txBody>
                  <a:tcPr/>
                </a:tc>
                <a:tc>
                  <a:txBody>
                    <a:bodyPr/>
                    <a:lstStyle/>
                    <a:p>
                      <a:pPr algn="ctr"/>
                      <a:r>
                        <a:rPr lang="en-US" sz="1400" dirty="0"/>
                        <a:t>nmal@av.it.pt</a:t>
                      </a:r>
                    </a:p>
                  </a:txBody>
                  <a:tcPr/>
                </a:tc>
                <a:extLst>
                  <a:ext uri="{0D108BD9-81ED-4DB2-BD59-A6C34878D82A}">
                    <a16:rowId xmlns:a16="http://schemas.microsoft.com/office/drawing/2014/main" val="1103050861"/>
                  </a:ext>
                </a:extLst>
              </a:tr>
              <a:tr h="370840">
                <a:tc>
                  <a:txBody>
                    <a:bodyPr/>
                    <a:lstStyle/>
                    <a:p>
                      <a:r>
                        <a:rPr lang="en-US" sz="1400" dirty="0"/>
                        <a:t>Susana Sargento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Instituto de </a:t>
                      </a:r>
                      <a:r>
                        <a:rPr lang="en-US" sz="1400" err="1"/>
                        <a:t>Telecomunicações</a:t>
                      </a:r>
                      <a:r>
                        <a:rPr lang="en-US" sz="1400" dirty="0"/>
                        <a:t> / </a:t>
                      </a:r>
                      <a:r>
                        <a:rPr lang="en-US" sz="1400" err="1"/>
                        <a:t>UAveiro</a:t>
                      </a:r>
                      <a:endParaRPr lang="en-US" sz="1400"/>
                    </a:p>
                  </a:txBody>
                  <a:tcPr/>
                </a:tc>
                <a:tc>
                  <a:txBody>
                    <a:bodyPr/>
                    <a:lstStyle/>
                    <a:p>
                      <a:pPr algn="ctr"/>
                      <a:r>
                        <a:rPr lang="en-US" sz="1400"/>
                        <a:t>-</a:t>
                      </a:r>
                      <a:endParaRPr lang="en-US" sz="1400" dirty="0"/>
                    </a:p>
                  </a:txBody>
                  <a:tcPr/>
                </a:tc>
                <a:tc>
                  <a:txBody>
                    <a:bodyPr/>
                    <a:lstStyle/>
                    <a:p>
                      <a:pPr algn="ctr"/>
                      <a:r>
                        <a:rPr lang="en-US" sz="1400"/>
                        <a:t>-</a:t>
                      </a:r>
                      <a:endParaRPr lang="en-US" sz="1400" dirty="0"/>
                    </a:p>
                  </a:txBody>
                  <a:tcPr/>
                </a:tc>
                <a:tc>
                  <a:txBody>
                    <a:bodyPr/>
                    <a:lstStyle/>
                    <a:p>
                      <a:pPr algn="ctr"/>
                      <a:r>
                        <a:rPr lang="en-US" sz="1400" dirty="0"/>
                        <a:t>susana@ua.pt</a:t>
                      </a:r>
                    </a:p>
                  </a:txBody>
                  <a:tcPr/>
                </a:tc>
                <a:extLst>
                  <a:ext uri="{0D108BD9-81ED-4DB2-BD59-A6C34878D82A}">
                    <a16:rowId xmlns:a16="http://schemas.microsoft.com/office/drawing/2014/main" val="2796645842"/>
                  </a:ext>
                </a:extLst>
              </a:tr>
            </a:tbl>
          </a:graphicData>
        </a:graphic>
      </p:graphicFrame>
    </p:spTree>
    <p:extLst>
      <p:ext uri="{BB962C8B-B14F-4D97-AF65-F5344CB8AC3E}">
        <p14:creationId xmlns:p14="http://schemas.microsoft.com/office/powerpoint/2010/main" val="497844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D8C1B-737C-2C67-1BC7-E418007945D8}"/>
              </a:ext>
            </a:extLst>
          </p:cNvPr>
          <p:cNvSpPr>
            <a:spLocks noGrp="1"/>
          </p:cNvSpPr>
          <p:nvPr>
            <p:ph type="title"/>
          </p:nvPr>
        </p:nvSpPr>
        <p:spPr/>
        <p:txBody>
          <a:bodyPr/>
          <a:lstStyle/>
          <a:p>
            <a:r>
              <a:rPr lang="en-US"/>
              <a:t>Conclusions</a:t>
            </a:r>
          </a:p>
        </p:txBody>
      </p:sp>
      <p:sp>
        <p:nvSpPr>
          <p:cNvPr id="3" name="Content Placeholder 2">
            <a:extLst>
              <a:ext uri="{FF2B5EF4-FFF2-40B4-BE49-F238E27FC236}">
                <a16:creationId xmlns:a16="http://schemas.microsoft.com/office/drawing/2014/main" id="{BD2C640D-DCD7-DB12-D067-E309E09F396A}"/>
              </a:ext>
            </a:extLst>
          </p:cNvPr>
          <p:cNvSpPr>
            <a:spLocks noGrp="1"/>
          </p:cNvSpPr>
          <p:nvPr>
            <p:ph idx="1"/>
          </p:nvPr>
        </p:nvSpPr>
        <p:spPr>
          <a:xfrm>
            <a:off x="914401" y="1751014"/>
            <a:ext cx="10361084" cy="4571999"/>
          </a:xfrm>
        </p:spPr>
        <p:txBody>
          <a:bodyPr/>
          <a:lstStyle/>
          <a:p>
            <a:pPr>
              <a:buFont typeface="Arial" panose="020B0604020202020204" pitchFamily="34" charset="0"/>
              <a:buChar char="•"/>
            </a:pPr>
            <a:r>
              <a:rPr lang="en-US" b="0"/>
              <a:t>The SD4ADDR approach improves on existing solutions: </a:t>
            </a:r>
          </a:p>
          <a:p>
            <a:pPr lvl="1">
              <a:buFont typeface="Arial" panose="020B0604020202020204" pitchFamily="34" charset="0"/>
              <a:buChar char="•"/>
            </a:pPr>
            <a:r>
              <a:rPr lang="en-US"/>
              <a:t>It erases no information from the original packet, enabling intelligent V2X Layer 2 traffic forwarding in vehicular networks</a:t>
            </a:r>
          </a:p>
          <a:p>
            <a:pPr lvl="1">
              <a:buFont typeface="Arial" panose="020B0604020202020204" pitchFamily="34" charset="0"/>
              <a:buChar char="•"/>
            </a:pPr>
            <a:r>
              <a:rPr lang="en-US"/>
              <a:t>Minimal management overhead through simple OpenFlow flows</a:t>
            </a:r>
          </a:p>
          <a:p>
            <a:pPr lvl="1">
              <a:buFont typeface="Arial" panose="020B0604020202020204" pitchFamily="34" charset="0"/>
              <a:buChar char="•"/>
            </a:pPr>
            <a:r>
              <a:rPr lang="en-US"/>
              <a:t>Widely available:</a:t>
            </a:r>
          </a:p>
          <a:p>
            <a:pPr lvl="2">
              <a:buFont typeface="Arial" panose="020B0604020202020204" pitchFamily="34" charset="0"/>
              <a:buChar char="•"/>
            </a:pPr>
            <a:r>
              <a:rPr lang="en-US"/>
              <a:t>Manufacturer and driver agnostic</a:t>
            </a:r>
          </a:p>
          <a:p>
            <a:pPr lvl="2">
              <a:buFont typeface="Arial" panose="020B0604020202020204" pitchFamily="34" charset="0"/>
              <a:buChar char="•"/>
            </a:pPr>
            <a:r>
              <a:rPr lang="en-US"/>
              <a:t>Can easily be implemented in other SDN protocols and controllers</a:t>
            </a:r>
          </a:p>
          <a:p>
            <a:pPr>
              <a:buFont typeface="Arial" panose="020B0604020202020204" pitchFamily="34" charset="0"/>
              <a:buChar char="•"/>
            </a:pPr>
            <a:r>
              <a:rPr lang="en-US" b="0"/>
              <a:t>Minimal performance impact and future scalability:</a:t>
            </a:r>
          </a:p>
          <a:p>
            <a:pPr lvl="1">
              <a:buFont typeface="Arial" panose="020B0604020202020204" pitchFamily="34" charset="0"/>
              <a:buChar char="•"/>
            </a:pPr>
            <a:r>
              <a:rPr lang="en-US" b="0"/>
              <a:t>Negligible impact on forwarding time</a:t>
            </a:r>
          </a:p>
          <a:p>
            <a:pPr lvl="1">
              <a:buFont typeface="Arial" panose="020B0604020202020204" pitchFamily="34" charset="0"/>
              <a:buChar char="•"/>
            </a:pPr>
            <a:r>
              <a:rPr lang="en-US"/>
              <a:t>Minimal impact on throughput</a:t>
            </a:r>
          </a:p>
          <a:p>
            <a:pPr lvl="1">
              <a:buFont typeface="Arial" panose="020B0604020202020204" pitchFamily="34" charset="0"/>
              <a:buChar char="•"/>
            </a:pPr>
            <a:r>
              <a:rPr lang="en-US"/>
              <a:t>Can be applied to future IEEE 802.11 amendments, such as IEEE 802.11bd</a:t>
            </a:r>
          </a:p>
          <a:p>
            <a:pPr lvl="1">
              <a:buFont typeface="Arial" panose="020B0604020202020204" pitchFamily="34" charset="0"/>
              <a:buChar char="•"/>
            </a:pPr>
            <a:endParaRPr lang="en-US" b="0"/>
          </a:p>
        </p:txBody>
      </p:sp>
      <p:sp>
        <p:nvSpPr>
          <p:cNvPr id="4" name="Slide Number Placeholder 3">
            <a:extLst>
              <a:ext uri="{FF2B5EF4-FFF2-40B4-BE49-F238E27FC236}">
                <a16:creationId xmlns:a16="http://schemas.microsoft.com/office/drawing/2014/main" id="{B91ADA61-430A-642F-2E11-0F2B84572008}"/>
              </a:ext>
            </a:extLst>
          </p:cNvPr>
          <p:cNvSpPr>
            <a:spLocks noGrp="1"/>
          </p:cNvSpPr>
          <p:nvPr>
            <p:ph type="sldNum" idx="12"/>
          </p:nvPr>
        </p:nvSpPr>
        <p:spPr/>
        <p:txBody>
          <a:bodyPr/>
          <a:lstStyle/>
          <a:p>
            <a:r>
              <a:rPr lang="en-GB"/>
              <a:t>Slide </a:t>
            </a:r>
            <a:fld id="{440F5867-744E-4AA6-B0ED-4C44D2DFBB7B}" type="slidenum">
              <a:rPr lang="en-GB" smtClean="0"/>
              <a:pPr/>
              <a:t>10</a:t>
            </a:fld>
            <a:endParaRPr lang="en-GB"/>
          </a:p>
        </p:txBody>
      </p:sp>
      <p:sp>
        <p:nvSpPr>
          <p:cNvPr id="5" name="Footer Placeholder 4">
            <a:extLst>
              <a:ext uri="{FF2B5EF4-FFF2-40B4-BE49-F238E27FC236}">
                <a16:creationId xmlns:a16="http://schemas.microsoft.com/office/drawing/2014/main" id="{9B5CD9EA-8D3C-6BED-A5DA-5BABA8533288}"/>
              </a:ext>
            </a:extLst>
          </p:cNvPr>
          <p:cNvSpPr>
            <a:spLocks noGrp="1"/>
          </p:cNvSpPr>
          <p:nvPr>
            <p:ph type="ftr" idx="14"/>
          </p:nvPr>
        </p:nvSpPr>
        <p:spPr/>
        <p:txBody>
          <a:bodyPr/>
          <a:lstStyle/>
          <a:p>
            <a:r>
              <a:rPr lang="en-GB"/>
              <a:t>Rúben Castelhano, Institute of Telecommunications</a:t>
            </a:r>
          </a:p>
        </p:txBody>
      </p:sp>
      <p:sp>
        <p:nvSpPr>
          <p:cNvPr id="6" name="Date Placeholder 5">
            <a:extLst>
              <a:ext uri="{FF2B5EF4-FFF2-40B4-BE49-F238E27FC236}">
                <a16:creationId xmlns:a16="http://schemas.microsoft.com/office/drawing/2014/main" id="{C1CC1BAE-C7C8-3754-CE6D-FD5671F25F49}"/>
              </a:ext>
            </a:extLst>
          </p:cNvPr>
          <p:cNvSpPr>
            <a:spLocks noGrp="1"/>
          </p:cNvSpPr>
          <p:nvPr>
            <p:ph type="dt" idx="15"/>
          </p:nvPr>
        </p:nvSpPr>
        <p:spPr/>
        <p:txBody>
          <a:bodyPr/>
          <a:lstStyle/>
          <a:p>
            <a:r>
              <a:rPr lang="en-US" dirty="0"/>
              <a:t>July 2025</a:t>
            </a:r>
          </a:p>
        </p:txBody>
      </p:sp>
    </p:spTree>
    <p:extLst>
      <p:ext uri="{BB962C8B-B14F-4D97-AF65-F5344CB8AC3E}">
        <p14:creationId xmlns:p14="http://schemas.microsoft.com/office/powerpoint/2010/main" val="1652093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BEAEA-3EA7-1D68-30EB-68654E9E0353}"/>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77DC626E-7D94-3FF2-486C-56344EB834A7}"/>
              </a:ext>
            </a:extLst>
          </p:cNvPr>
          <p:cNvSpPr>
            <a:spLocks noGrp="1"/>
          </p:cNvSpPr>
          <p:nvPr>
            <p:ph idx="1"/>
          </p:nvPr>
        </p:nvSpPr>
        <p:spPr/>
        <p:txBody>
          <a:bodyPr/>
          <a:lstStyle/>
          <a:p>
            <a:pPr>
              <a:buFont typeface="Arial" panose="020B0604020202020204" pitchFamily="34" charset="0"/>
              <a:buChar char="•"/>
            </a:pPr>
            <a:r>
              <a:rPr lang="en-US"/>
              <a:t>10.1109/HPCS48598.2019.9188200</a:t>
            </a:r>
          </a:p>
          <a:p>
            <a:pPr>
              <a:buFont typeface="Arial" panose="020B0604020202020204" pitchFamily="34" charset="0"/>
              <a:buChar char="•"/>
            </a:pPr>
            <a:r>
              <a:rPr lang="en-US"/>
              <a:t>10.1109/WiMOB.2013.6673345</a:t>
            </a:r>
          </a:p>
          <a:p>
            <a:pPr>
              <a:buFont typeface="Arial" panose="020B0604020202020204" pitchFamily="34" charset="0"/>
              <a:buChar char="•"/>
            </a:pPr>
            <a:r>
              <a:rPr lang="en-US"/>
              <a:t>10.1109/CNSM.2014.7014211</a:t>
            </a:r>
          </a:p>
          <a:p>
            <a:pPr>
              <a:buFont typeface="Arial" panose="020B0604020202020204" pitchFamily="34" charset="0"/>
              <a:buChar char="•"/>
            </a:pPr>
            <a:r>
              <a:rPr lang="en-US"/>
              <a:t>10.1109/VNC61989.2024.10575942</a:t>
            </a:r>
          </a:p>
          <a:p>
            <a:pPr>
              <a:buFont typeface="Arial" panose="020B0604020202020204" pitchFamily="34" charset="0"/>
              <a:buChar char="•"/>
            </a:pPr>
            <a:r>
              <a:rPr lang="en-US"/>
              <a:t>10.1109/PIMRC.2018.8580785</a:t>
            </a:r>
          </a:p>
        </p:txBody>
      </p:sp>
      <p:sp>
        <p:nvSpPr>
          <p:cNvPr id="4" name="Slide Number Placeholder 3">
            <a:extLst>
              <a:ext uri="{FF2B5EF4-FFF2-40B4-BE49-F238E27FC236}">
                <a16:creationId xmlns:a16="http://schemas.microsoft.com/office/drawing/2014/main" id="{720EA151-FE9E-B71D-E5AC-1AAD6695AEAB}"/>
              </a:ext>
            </a:extLst>
          </p:cNvPr>
          <p:cNvSpPr>
            <a:spLocks noGrp="1"/>
          </p:cNvSpPr>
          <p:nvPr>
            <p:ph type="sldNum" idx="12"/>
          </p:nvPr>
        </p:nvSpPr>
        <p:spPr/>
        <p:txBody>
          <a:bodyPr/>
          <a:lstStyle/>
          <a:p>
            <a:r>
              <a:rPr lang="en-GB"/>
              <a:t>Slide </a:t>
            </a:r>
            <a:fld id="{440F5867-744E-4AA6-B0ED-4C44D2DFBB7B}" type="slidenum">
              <a:rPr lang="en-GB" smtClean="0"/>
              <a:pPr/>
              <a:t>11</a:t>
            </a:fld>
            <a:endParaRPr lang="en-GB"/>
          </a:p>
        </p:txBody>
      </p:sp>
      <p:sp>
        <p:nvSpPr>
          <p:cNvPr id="5" name="Footer Placeholder 4">
            <a:extLst>
              <a:ext uri="{FF2B5EF4-FFF2-40B4-BE49-F238E27FC236}">
                <a16:creationId xmlns:a16="http://schemas.microsoft.com/office/drawing/2014/main" id="{84F8D87C-4850-FD80-E21E-9AAD6E9A9B87}"/>
              </a:ext>
            </a:extLst>
          </p:cNvPr>
          <p:cNvSpPr>
            <a:spLocks noGrp="1"/>
          </p:cNvSpPr>
          <p:nvPr>
            <p:ph type="ftr" idx="14"/>
          </p:nvPr>
        </p:nvSpPr>
        <p:spPr/>
        <p:txBody>
          <a:bodyPr/>
          <a:lstStyle/>
          <a:p>
            <a:r>
              <a:rPr lang="en-GB"/>
              <a:t>Rúben Castelhano, Institute of Telecommunications</a:t>
            </a:r>
          </a:p>
        </p:txBody>
      </p:sp>
      <p:sp>
        <p:nvSpPr>
          <p:cNvPr id="6" name="Date Placeholder 5">
            <a:extLst>
              <a:ext uri="{FF2B5EF4-FFF2-40B4-BE49-F238E27FC236}">
                <a16:creationId xmlns:a16="http://schemas.microsoft.com/office/drawing/2014/main" id="{D4BE964D-E383-5B0D-0207-C83D14523E24}"/>
              </a:ext>
            </a:extLst>
          </p:cNvPr>
          <p:cNvSpPr>
            <a:spLocks noGrp="1"/>
          </p:cNvSpPr>
          <p:nvPr>
            <p:ph type="dt" idx="15"/>
          </p:nvPr>
        </p:nvSpPr>
        <p:spPr/>
        <p:txBody>
          <a:bodyPr/>
          <a:lstStyle/>
          <a:p>
            <a:r>
              <a:rPr lang="en-US" dirty="0"/>
              <a:t>July 2025</a:t>
            </a:r>
          </a:p>
        </p:txBody>
      </p:sp>
    </p:spTree>
    <p:extLst>
      <p:ext uri="{BB962C8B-B14F-4D97-AF65-F5344CB8AC3E}">
        <p14:creationId xmlns:p14="http://schemas.microsoft.com/office/powerpoint/2010/main" val="3293193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EED1A-3DA5-229E-4356-076D8B38D9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C321ED-2AE9-F4CB-F45F-9A1333AECE9E}"/>
              </a:ext>
            </a:extLst>
          </p:cNvPr>
          <p:cNvSpPr>
            <a:spLocks noGrp="1"/>
          </p:cNvSpPr>
          <p:nvPr>
            <p:ph type="title"/>
          </p:nvPr>
        </p:nvSpPr>
        <p:spPr>
          <a:xfrm>
            <a:off x="914401" y="685801"/>
            <a:ext cx="10361084" cy="1065213"/>
          </a:xfrm>
        </p:spPr>
        <p:txBody>
          <a:bodyPr wrap="square" anchor="ctr">
            <a:normAutofit/>
          </a:bodyPr>
          <a:lstStyle/>
          <a:p>
            <a:r>
              <a:rPr lang="en-US"/>
              <a:t>Abstract</a:t>
            </a:r>
          </a:p>
        </p:txBody>
      </p:sp>
      <p:sp>
        <p:nvSpPr>
          <p:cNvPr id="3" name="Content Placeholder 2">
            <a:extLst>
              <a:ext uri="{FF2B5EF4-FFF2-40B4-BE49-F238E27FC236}">
                <a16:creationId xmlns:a16="http://schemas.microsoft.com/office/drawing/2014/main" id="{A34FBA54-6486-B956-E65B-B0ECADFE3E83}"/>
              </a:ext>
            </a:extLst>
          </p:cNvPr>
          <p:cNvSpPr>
            <a:spLocks noGrp="1"/>
          </p:cNvSpPr>
          <p:nvPr>
            <p:ph sz="half" idx="1"/>
          </p:nvPr>
        </p:nvSpPr>
        <p:spPr>
          <a:xfrm>
            <a:off x="914400" y="1981201"/>
            <a:ext cx="6962312" cy="4267199"/>
          </a:xfrm>
        </p:spPr>
        <p:txBody>
          <a:bodyPr wrap="square" anchor="t">
            <a:normAutofit/>
          </a:bodyPr>
          <a:lstStyle/>
          <a:p>
            <a:pPr>
              <a:lnSpc>
                <a:spcPct val="90000"/>
              </a:lnSpc>
              <a:buFont typeface="Arial" panose="020B0604020202020204" pitchFamily="34" charset="0"/>
              <a:buChar char="•"/>
            </a:pPr>
            <a:r>
              <a:rPr lang="en-US" sz="2000"/>
              <a:t>Legacy connected vehicles relied on domain specific ECUs communicating over traditional buses (CAN, LIN, etc.), that are being replaced by Ethernet based technologies, to support new sensors (Video, Lidar, Radar...)</a:t>
            </a:r>
          </a:p>
          <a:p>
            <a:pPr>
              <a:lnSpc>
                <a:spcPct val="90000"/>
              </a:lnSpc>
              <a:buFont typeface="Arial" panose="020B0604020202020204" pitchFamily="34" charset="0"/>
              <a:buChar char="•"/>
            </a:pPr>
            <a:r>
              <a:rPr lang="en-US" sz="2000"/>
              <a:t>The Software Defined Vehicle (SDV) paradigm decreases hardware / software combinations and therefore complexity through a Service-Oriented Architecture (SOA)</a:t>
            </a:r>
            <a:endParaRPr lang="en-US" sz="2000">
              <a:cs typeface="Times New Roman"/>
            </a:endParaRPr>
          </a:p>
          <a:p>
            <a:pPr>
              <a:lnSpc>
                <a:spcPct val="90000"/>
              </a:lnSpc>
              <a:buFont typeface="Arial" panose="020B0604020202020204" pitchFamily="34" charset="0"/>
              <a:buChar char="•"/>
            </a:pPr>
            <a:r>
              <a:rPr lang="en-US" sz="2000"/>
              <a:t>Current vehicular communication standards, such as ITS-G5 (IEEE 802.11p based),  are not well suited for Ethernet based access to these remote services</a:t>
            </a:r>
            <a:endParaRPr lang="en-US" sz="2000">
              <a:cs typeface="Times New Roman"/>
            </a:endParaRPr>
          </a:p>
          <a:p>
            <a:pPr>
              <a:lnSpc>
                <a:spcPct val="90000"/>
              </a:lnSpc>
              <a:buFont typeface="Arial" panose="020B0604020202020204" pitchFamily="34" charset="0"/>
              <a:buChar char="•"/>
            </a:pPr>
            <a:r>
              <a:rPr lang="en-US" sz="2000"/>
              <a:t>We propose and evaluate an encapsulation-based approach that enables centralized and intelligent control of this traffic</a:t>
            </a:r>
            <a:endParaRPr lang="en-US" sz="2000">
              <a:cs typeface="Times New Roman"/>
            </a:endParaRPr>
          </a:p>
          <a:p>
            <a:pPr>
              <a:lnSpc>
                <a:spcPct val="90000"/>
              </a:lnSpc>
              <a:buFont typeface="Arial" panose="020B0604020202020204" pitchFamily="34" charset="0"/>
              <a:buChar char="•"/>
            </a:pPr>
            <a:endParaRPr lang="en-US" sz="2000"/>
          </a:p>
          <a:p>
            <a:pPr>
              <a:lnSpc>
                <a:spcPct val="90000"/>
              </a:lnSpc>
              <a:buFont typeface="Arial" panose="020B0604020202020204" pitchFamily="34" charset="0"/>
              <a:buChar char="•"/>
            </a:pPr>
            <a:endParaRPr lang="en-US" sz="2000"/>
          </a:p>
        </p:txBody>
      </p:sp>
      <p:sp>
        <p:nvSpPr>
          <p:cNvPr id="6" name="Date Placeholder 5">
            <a:extLst>
              <a:ext uri="{FF2B5EF4-FFF2-40B4-BE49-F238E27FC236}">
                <a16:creationId xmlns:a16="http://schemas.microsoft.com/office/drawing/2014/main" id="{CC83019E-15CD-F770-1004-9D8AB81B0D5B}"/>
              </a:ext>
            </a:extLst>
          </p:cNvPr>
          <p:cNvSpPr>
            <a:spLocks noGrp="1"/>
          </p:cNvSpPr>
          <p:nvPr>
            <p:ph type="dt" idx="10"/>
          </p:nvPr>
        </p:nvSpPr>
        <p:spPr>
          <a:xfrm>
            <a:off x="929217" y="333375"/>
            <a:ext cx="2499764" cy="273050"/>
          </a:xfrm>
        </p:spPr>
        <p:txBody>
          <a:bodyPr wrap="square" anchor="b">
            <a:normAutofit/>
          </a:bodyPr>
          <a:lstStyle/>
          <a:p>
            <a:pPr>
              <a:lnSpc>
                <a:spcPct val="90000"/>
              </a:lnSpc>
              <a:spcAft>
                <a:spcPts val="600"/>
              </a:spcAft>
            </a:pPr>
            <a:r>
              <a:rPr lang="en-US" dirty="0"/>
              <a:t>July 2025</a:t>
            </a:r>
          </a:p>
        </p:txBody>
      </p:sp>
      <p:sp>
        <p:nvSpPr>
          <p:cNvPr id="5" name="Footer Placeholder 4">
            <a:extLst>
              <a:ext uri="{FF2B5EF4-FFF2-40B4-BE49-F238E27FC236}">
                <a16:creationId xmlns:a16="http://schemas.microsoft.com/office/drawing/2014/main" id="{24DBE84D-CCDE-73AF-4DF0-D7E1D850525E}"/>
              </a:ext>
            </a:extLst>
          </p:cNvPr>
          <p:cNvSpPr>
            <a:spLocks noGrp="1"/>
          </p:cNvSpPr>
          <p:nvPr>
            <p:ph type="ftr" idx="11"/>
          </p:nvPr>
        </p:nvSpPr>
        <p:spPr>
          <a:xfrm>
            <a:off x="7143757" y="6475414"/>
            <a:ext cx="4246027" cy="180975"/>
          </a:xfrm>
        </p:spPr>
        <p:txBody>
          <a:bodyPr wrap="square" anchor="t">
            <a:normAutofit/>
          </a:bodyPr>
          <a:lstStyle/>
          <a:p>
            <a:pPr>
              <a:lnSpc>
                <a:spcPct val="90000"/>
              </a:lnSpc>
              <a:spcAft>
                <a:spcPts val="600"/>
              </a:spcAft>
            </a:pPr>
            <a:r>
              <a:rPr lang="en-GB"/>
              <a:t>Rúben Castelhano, Institute of Telecommunications</a:t>
            </a:r>
          </a:p>
        </p:txBody>
      </p:sp>
      <p:sp>
        <p:nvSpPr>
          <p:cNvPr id="4" name="Slide Number Placeholder 3">
            <a:extLst>
              <a:ext uri="{FF2B5EF4-FFF2-40B4-BE49-F238E27FC236}">
                <a16:creationId xmlns:a16="http://schemas.microsoft.com/office/drawing/2014/main" id="{5135707F-40A7-DBDA-0291-F0133FD716E6}"/>
              </a:ext>
            </a:extLst>
          </p:cNvPr>
          <p:cNvSpPr>
            <a:spLocks noGrp="1"/>
          </p:cNvSpPr>
          <p:nvPr>
            <p:ph type="sldNum" idx="12"/>
          </p:nvPr>
        </p:nvSpPr>
        <p:spPr>
          <a:xfrm>
            <a:off x="5793318" y="6475414"/>
            <a:ext cx="704849"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2</a:t>
            </a:fld>
            <a:endParaRPr lang="en-GB"/>
          </a:p>
        </p:txBody>
      </p:sp>
      <p:grpSp>
        <p:nvGrpSpPr>
          <p:cNvPr id="7" name="Group 10">
            <a:extLst>
              <a:ext uri="{FF2B5EF4-FFF2-40B4-BE49-F238E27FC236}">
                <a16:creationId xmlns:a16="http://schemas.microsoft.com/office/drawing/2014/main" id="{8DE10BB7-7786-9299-0145-433928B770BA}"/>
              </a:ext>
            </a:extLst>
          </p:cNvPr>
          <p:cNvGrpSpPr/>
          <p:nvPr/>
        </p:nvGrpSpPr>
        <p:grpSpPr>
          <a:xfrm>
            <a:off x="7941578" y="1981200"/>
            <a:ext cx="3333907" cy="4113213"/>
            <a:chOff x="708609" y="1852612"/>
            <a:chExt cx="9154527" cy="11052859"/>
          </a:xfrm>
        </p:grpSpPr>
        <p:pic>
          <p:nvPicPr>
            <p:cNvPr id="8" name="Picture 6" descr="Screens screenshot of a car dashboard&#10;&#10;AI-generated content may be incorrect.">
              <a:extLst>
                <a:ext uri="{FF2B5EF4-FFF2-40B4-BE49-F238E27FC236}">
                  <a16:creationId xmlns:a16="http://schemas.microsoft.com/office/drawing/2014/main" id="{25EDF9C7-9049-8DF2-9A63-66BB46A28AD3}"/>
                </a:ext>
              </a:extLst>
            </p:cNvPr>
            <p:cNvPicPr>
              <a:picLocks noChangeAspect="1"/>
            </p:cNvPicPr>
            <p:nvPr/>
          </p:nvPicPr>
          <p:blipFill>
            <a:blip r:embed="rId2"/>
            <a:stretch>
              <a:fillRect/>
            </a:stretch>
          </p:blipFill>
          <p:spPr>
            <a:xfrm>
              <a:off x="847222" y="1852612"/>
              <a:ext cx="8877300" cy="10010775"/>
            </a:xfrm>
            <a:prstGeom prst="rect">
              <a:avLst/>
            </a:prstGeom>
          </p:spPr>
        </p:pic>
        <p:pic>
          <p:nvPicPr>
            <p:cNvPr id="9" name="Picture 8">
              <a:extLst>
                <a:ext uri="{FF2B5EF4-FFF2-40B4-BE49-F238E27FC236}">
                  <a16:creationId xmlns:a16="http://schemas.microsoft.com/office/drawing/2014/main" id="{FF14198B-933B-B9F1-FB35-D1995176E912}"/>
                </a:ext>
              </a:extLst>
            </p:cNvPr>
            <p:cNvPicPr>
              <a:picLocks noChangeAspect="1"/>
            </p:cNvPicPr>
            <p:nvPr/>
          </p:nvPicPr>
          <p:blipFill>
            <a:blip r:embed="rId3"/>
            <a:stretch>
              <a:fillRect/>
            </a:stretch>
          </p:blipFill>
          <p:spPr>
            <a:xfrm>
              <a:off x="708609" y="12053887"/>
              <a:ext cx="9154527" cy="851584"/>
            </a:xfrm>
            <a:prstGeom prst="rect">
              <a:avLst/>
            </a:prstGeom>
          </p:spPr>
        </p:pic>
      </p:grpSp>
    </p:spTree>
    <p:extLst>
      <p:ext uri="{BB962C8B-B14F-4D97-AF65-F5344CB8AC3E}">
        <p14:creationId xmlns:p14="http://schemas.microsoft.com/office/powerpoint/2010/main" val="1128470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B3BBC-58BD-2486-7D5C-89BC378C24E5}"/>
              </a:ext>
            </a:extLst>
          </p:cNvPr>
          <p:cNvSpPr>
            <a:spLocks noGrp="1"/>
          </p:cNvSpPr>
          <p:nvPr>
            <p:ph type="title"/>
          </p:nvPr>
        </p:nvSpPr>
        <p:spPr/>
        <p:txBody>
          <a:bodyPr/>
          <a:lstStyle/>
          <a:p>
            <a:r>
              <a:rPr lang="en-US"/>
              <a:t>The current issues with Ethernet traffic forwarding in IEEE 802.11 interfaces</a:t>
            </a:r>
          </a:p>
        </p:txBody>
      </p:sp>
      <p:sp>
        <p:nvSpPr>
          <p:cNvPr id="3" name="Content Placeholder 2">
            <a:extLst>
              <a:ext uri="{FF2B5EF4-FFF2-40B4-BE49-F238E27FC236}">
                <a16:creationId xmlns:a16="http://schemas.microsoft.com/office/drawing/2014/main" id="{7E1ADFA4-CF38-E099-2C7D-E01B3408E947}"/>
              </a:ext>
            </a:extLst>
          </p:cNvPr>
          <p:cNvSpPr>
            <a:spLocks noGrp="1"/>
          </p:cNvSpPr>
          <p:nvPr>
            <p:ph idx="1"/>
          </p:nvPr>
        </p:nvSpPr>
        <p:spPr/>
        <p:txBody>
          <a:bodyPr/>
          <a:lstStyle/>
          <a:p>
            <a:pPr>
              <a:buFont typeface="Arial" panose="020B0604020202020204" pitchFamily="34" charset="0"/>
              <a:buChar char="•"/>
            </a:pPr>
            <a:r>
              <a:rPr lang="en-US"/>
              <a:t>Multiple challenges stem from driver level translations between 802.3 Ethernet and 802.11 headers:</a:t>
            </a:r>
          </a:p>
          <a:p>
            <a:pPr lvl="1">
              <a:buFont typeface="Arial" panose="020B0604020202020204" pitchFamily="34" charset="0"/>
              <a:buChar char="•"/>
            </a:pPr>
            <a:r>
              <a:rPr lang="en-US"/>
              <a:t>Only allows direct point-to-point communication (no external traffic forwarding)</a:t>
            </a:r>
          </a:p>
          <a:p>
            <a:pPr lvl="1">
              <a:buFont typeface="Arial" panose="020B0604020202020204" pitchFamily="34" charset="0"/>
              <a:buChar char="•"/>
            </a:pPr>
            <a:r>
              <a:rPr lang="en-US"/>
              <a:t>Broadcast forces MCS 1 (3Mb/s)</a:t>
            </a:r>
          </a:p>
        </p:txBody>
      </p:sp>
      <p:sp>
        <p:nvSpPr>
          <p:cNvPr id="4" name="Slide Number Placeholder 3">
            <a:extLst>
              <a:ext uri="{FF2B5EF4-FFF2-40B4-BE49-F238E27FC236}">
                <a16:creationId xmlns:a16="http://schemas.microsoft.com/office/drawing/2014/main" id="{485601E3-AFA3-5ED5-ABDE-62D15154E8C7}"/>
              </a:ext>
            </a:extLst>
          </p:cNvPr>
          <p:cNvSpPr>
            <a:spLocks noGrp="1"/>
          </p:cNvSpPr>
          <p:nvPr>
            <p:ph type="sldNum" idx="12"/>
          </p:nvPr>
        </p:nvSpPr>
        <p:spPr/>
        <p:txBody>
          <a:bodyPr/>
          <a:lstStyle/>
          <a:p>
            <a:r>
              <a:rPr lang="en-GB"/>
              <a:t>Slide </a:t>
            </a:r>
            <a:fld id="{440F5867-744E-4AA6-B0ED-4C44D2DFBB7B}" type="slidenum">
              <a:rPr lang="en-GB" smtClean="0"/>
              <a:pPr/>
              <a:t>3</a:t>
            </a:fld>
            <a:endParaRPr lang="en-GB"/>
          </a:p>
        </p:txBody>
      </p:sp>
      <p:sp>
        <p:nvSpPr>
          <p:cNvPr id="5" name="Footer Placeholder 4">
            <a:extLst>
              <a:ext uri="{FF2B5EF4-FFF2-40B4-BE49-F238E27FC236}">
                <a16:creationId xmlns:a16="http://schemas.microsoft.com/office/drawing/2014/main" id="{C3DE8EFF-794A-47CB-91A2-4698AC3954C2}"/>
              </a:ext>
            </a:extLst>
          </p:cNvPr>
          <p:cNvSpPr>
            <a:spLocks noGrp="1"/>
          </p:cNvSpPr>
          <p:nvPr>
            <p:ph type="ftr" idx="14"/>
          </p:nvPr>
        </p:nvSpPr>
        <p:spPr/>
        <p:txBody>
          <a:bodyPr/>
          <a:lstStyle/>
          <a:p>
            <a:r>
              <a:rPr lang="en-GB"/>
              <a:t>Rúben Castelhano, Institute of Telecommunications</a:t>
            </a:r>
          </a:p>
        </p:txBody>
      </p:sp>
      <p:sp>
        <p:nvSpPr>
          <p:cNvPr id="6" name="Date Placeholder 5">
            <a:extLst>
              <a:ext uri="{FF2B5EF4-FFF2-40B4-BE49-F238E27FC236}">
                <a16:creationId xmlns:a16="http://schemas.microsoft.com/office/drawing/2014/main" id="{91EF330F-7272-F8B0-2CD8-58EC3D8D355F}"/>
              </a:ext>
            </a:extLst>
          </p:cNvPr>
          <p:cNvSpPr>
            <a:spLocks noGrp="1"/>
          </p:cNvSpPr>
          <p:nvPr>
            <p:ph type="dt" idx="15"/>
          </p:nvPr>
        </p:nvSpPr>
        <p:spPr/>
        <p:txBody>
          <a:bodyPr/>
          <a:lstStyle/>
          <a:p>
            <a:r>
              <a:rPr lang="en-US" dirty="0"/>
              <a:t>July 2025</a:t>
            </a:r>
          </a:p>
        </p:txBody>
      </p:sp>
      <p:pic>
        <p:nvPicPr>
          <p:cNvPr id="1026" name="Picture 2">
            <a:extLst>
              <a:ext uri="{FF2B5EF4-FFF2-40B4-BE49-F238E27FC236}">
                <a16:creationId xmlns:a16="http://schemas.microsoft.com/office/drawing/2014/main" id="{E076389B-6ECD-C181-9E84-9405D76122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4467" y="4037807"/>
            <a:ext cx="5867400" cy="1784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032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63C0B-135A-57DC-9F4F-CD594AC98321}"/>
              </a:ext>
            </a:extLst>
          </p:cNvPr>
          <p:cNvSpPr>
            <a:spLocks noGrp="1"/>
          </p:cNvSpPr>
          <p:nvPr>
            <p:ph type="title"/>
          </p:nvPr>
        </p:nvSpPr>
        <p:spPr/>
        <p:txBody>
          <a:bodyPr/>
          <a:lstStyle/>
          <a:p>
            <a:r>
              <a:rPr lang="en-US"/>
              <a:t>Previous approaches</a:t>
            </a:r>
          </a:p>
        </p:txBody>
      </p:sp>
      <p:sp>
        <p:nvSpPr>
          <p:cNvPr id="3" name="Content Placeholder 2">
            <a:extLst>
              <a:ext uri="{FF2B5EF4-FFF2-40B4-BE49-F238E27FC236}">
                <a16:creationId xmlns:a16="http://schemas.microsoft.com/office/drawing/2014/main" id="{D0E339DC-7B25-F98D-051D-32433CA49B27}"/>
              </a:ext>
            </a:extLst>
          </p:cNvPr>
          <p:cNvSpPr>
            <a:spLocks noGrp="1"/>
          </p:cNvSpPr>
          <p:nvPr>
            <p:ph idx="1"/>
          </p:nvPr>
        </p:nvSpPr>
        <p:spPr>
          <a:xfrm>
            <a:off x="914401" y="1981201"/>
            <a:ext cx="10361084" cy="4267199"/>
          </a:xfrm>
        </p:spPr>
        <p:txBody>
          <a:bodyPr/>
          <a:lstStyle/>
          <a:p>
            <a:pPr>
              <a:buFont typeface="Arial" panose="020B0604020202020204" pitchFamily="34" charset="0"/>
              <a:buChar char="•"/>
            </a:pPr>
            <a:r>
              <a:rPr lang="en-US"/>
              <a:t>To address the caused by the MAC address translation multiple approaches have been proposed:</a:t>
            </a:r>
          </a:p>
          <a:p>
            <a:pPr lvl="1">
              <a:buFont typeface="Arial" panose="020B0604020202020204" pitchFamily="34" charset="0"/>
              <a:buChar char="•"/>
            </a:pPr>
            <a:r>
              <a:rPr lang="en-US"/>
              <a:t>MAC address rewriting on every wireless hop:</a:t>
            </a:r>
          </a:p>
          <a:p>
            <a:pPr lvl="2">
              <a:buFont typeface="Arial" panose="020B0604020202020204" pitchFamily="34" charset="0"/>
              <a:buChar char="•"/>
            </a:pPr>
            <a:r>
              <a:rPr lang="en-US"/>
              <a:t>Requires Layer 3 and higher to be analyzed to determine the the original source and destination</a:t>
            </a:r>
          </a:p>
          <a:p>
            <a:pPr lvl="2">
              <a:buFont typeface="Arial" panose="020B0604020202020204" pitchFamily="34" charset="0"/>
              <a:buChar char="•"/>
            </a:pPr>
            <a:r>
              <a:rPr lang="en-US"/>
              <a:t>Hinders Layer 2 protocol forwarding for unknown protocols</a:t>
            </a:r>
          </a:p>
          <a:p>
            <a:pPr lvl="1">
              <a:buFont typeface="Arial" panose="020B0604020202020204" pitchFamily="34" charset="0"/>
              <a:buChar char="•"/>
            </a:pPr>
            <a:r>
              <a:rPr lang="en-US"/>
              <a:t>Layer 3 tunnels between wireless nodes:</a:t>
            </a:r>
          </a:p>
          <a:p>
            <a:pPr lvl="2">
              <a:buFont typeface="Arial" panose="020B0604020202020204" pitchFamily="34" charset="0"/>
              <a:buChar char="•"/>
            </a:pPr>
            <a:r>
              <a:rPr lang="en-US"/>
              <a:t>Requires a tunnel to be established before traffic can be forwarded</a:t>
            </a:r>
          </a:p>
          <a:p>
            <a:pPr lvl="2">
              <a:buFont typeface="Arial" panose="020B0604020202020204" pitchFamily="34" charset="0"/>
              <a:buChar char="•"/>
            </a:pPr>
            <a:r>
              <a:rPr lang="en-US"/>
              <a:t>A unique tunnel is required for every unique pair or wireless interfaces</a:t>
            </a:r>
          </a:p>
          <a:p>
            <a:pPr lvl="1">
              <a:buFont typeface="Arial" panose="020B0604020202020204" pitchFamily="34" charset="0"/>
              <a:buChar char="•"/>
            </a:pPr>
            <a:r>
              <a:rPr lang="en-US"/>
              <a:t>The use of the 4-address mode:</a:t>
            </a:r>
          </a:p>
          <a:p>
            <a:pPr lvl="2">
              <a:buFont typeface="Arial" panose="020B0604020202020204" pitchFamily="34" charset="0"/>
              <a:buChar char="•"/>
            </a:pPr>
            <a:r>
              <a:rPr lang="en-US"/>
              <a:t>Poor driver support</a:t>
            </a:r>
          </a:p>
          <a:p>
            <a:pPr lvl="2">
              <a:buFont typeface="Arial" panose="020B0604020202020204" pitchFamily="34" charset="0"/>
              <a:buChar char="•"/>
            </a:pPr>
            <a:r>
              <a:rPr lang="en-US"/>
              <a:t>No control over traffic forwarding</a:t>
            </a:r>
          </a:p>
          <a:p>
            <a:pPr lvl="2">
              <a:buFont typeface="Arial" panose="020B0604020202020204" pitchFamily="34" charset="0"/>
              <a:buChar char="•"/>
            </a:pPr>
            <a:r>
              <a:rPr lang="en-US"/>
              <a:t>Incompatible with IEEE 802.11p</a:t>
            </a:r>
          </a:p>
          <a:p>
            <a:endParaRPr lang="en-US"/>
          </a:p>
        </p:txBody>
      </p:sp>
      <p:sp>
        <p:nvSpPr>
          <p:cNvPr id="4" name="Slide Number Placeholder 3">
            <a:extLst>
              <a:ext uri="{FF2B5EF4-FFF2-40B4-BE49-F238E27FC236}">
                <a16:creationId xmlns:a16="http://schemas.microsoft.com/office/drawing/2014/main" id="{B230EDDC-0B80-024F-DB91-7D392C4FEEEB}"/>
              </a:ext>
            </a:extLst>
          </p:cNvPr>
          <p:cNvSpPr>
            <a:spLocks noGrp="1"/>
          </p:cNvSpPr>
          <p:nvPr>
            <p:ph type="sldNum" idx="12"/>
          </p:nvPr>
        </p:nvSpPr>
        <p:spPr/>
        <p:txBody>
          <a:bodyPr/>
          <a:lstStyle/>
          <a:p>
            <a:r>
              <a:rPr lang="en-GB"/>
              <a:t>Slide </a:t>
            </a:r>
            <a:fld id="{440F5867-744E-4AA6-B0ED-4C44D2DFBB7B}" type="slidenum">
              <a:rPr lang="en-GB" smtClean="0"/>
              <a:pPr/>
              <a:t>4</a:t>
            </a:fld>
            <a:endParaRPr lang="en-GB"/>
          </a:p>
        </p:txBody>
      </p:sp>
      <p:sp>
        <p:nvSpPr>
          <p:cNvPr id="5" name="Footer Placeholder 4">
            <a:extLst>
              <a:ext uri="{FF2B5EF4-FFF2-40B4-BE49-F238E27FC236}">
                <a16:creationId xmlns:a16="http://schemas.microsoft.com/office/drawing/2014/main" id="{A1BEF988-064F-1CC5-779A-04F13E2250D5}"/>
              </a:ext>
            </a:extLst>
          </p:cNvPr>
          <p:cNvSpPr>
            <a:spLocks noGrp="1"/>
          </p:cNvSpPr>
          <p:nvPr>
            <p:ph type="ftr" idx="14"/>
          </p:nvPr>
        </p:nvSpPr>
        <p:spPr/>
        <p:txBody>
          <a:bodyPr/>
          <a:lstStyle/>
          <a:p>
            <a:r>
              <a:rPr lang="en-GB"/>
              <a:t>Rúben Castelhano, Institute of Telecommunications</a:t>
            </a:r>
          </a:p>
        </p:txBody>
      </p:sp>
      <p:sp>
        <p:nvSpPr>
          <p:cNvPr id="6" name="Date Placeholder 5">
            <a:extLst>
              <a:ext uri="{FF2B5EF4-FFF2-40B4-BE49-F238E27FC236}">
                <a16:creationId xmlns:a16="http://schemas.microsoft.com/office/drawing/2014/main" id="{E6A8D5C2-EB1C-7031-4CC1-ECE846104B9B}"/>
              </a:ext>
            </a:extLst>
          </p:cNvPr>
          <p:cNvSpPr>
            <a:spLocks noGrp="1"/>
          </p:cNvSpPr>
          <p:nvPr>
            <p:ph type="dt" idx="15"/>
          </p:nvPr>
        </p:nvSpPr>
        <p:spPr/>
        <p:txBody>
          <a:bodyPr/>
          <a:lstStyle/>
          <a:p>
            <a:r>
              <a:rPr lang="en-US" dirty="0"/>
              <a:t>July 2025</a:t>
            </a:r>
          </a:p>
        </p:txBody>
      </p:sp>
    </p:spTree>
    <p:extLst>
      <p:ext uri="{BB962C8B-B14F-4D97-AF65-F5344CB8AC3E}">
        <p14:creationId xmlns:p14="http://schemas.microsoft.com/office/powerpoint/2010/main" val="2850182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2613A-5294-5993-8E77-277A6971BAC9}"/>
              </a:ext>
            </a:extLst>
          </p:cNvPr>
          <p:cNvSpPr>
            <a:spLocks noGrp="1"/>
          </p:cNvSpPr>
          <p:nvPr>
            <p:ph type="title"/>
          </p:nvPr>
        </p:nvSpPr>
        <p:spPr/>
        <p:txBody>
          <a:bodyPr/>
          <a:lstStyle/>
          <a:p>
            <a:r>
              <a:rPr lang="en-US"/>
              <a:t>A new approach: Software Defined 4-Address Mode (SD4ADDR)</a:t>
            </a:r>
          </a:p>
        </p:txBody>
      </p:sp>
      <p:sp>
        <p:nvSpPr>
          <p:cNvPr id="3" name="Content Placeholder 2">
            <a:extLst>
              <a:ext uri="{FF2B5EF4-FFF2-40B4-BE49-F238E27FC236}">
                <a16:creationId xmlns:a16="http://schemas.microsoft.com/office/drawing/2014/main" id="{E5FB176F-EE15-7C61-0E5C-ACDCCF6F1CDB}"/>
              </a:ext>
            </a:extLst>
          </p:cNvPr>
          <p:cNvSpPr>
            <a:spLocks noGrp="1"/>
          </p:cNvSpPr>
          <p:nvPr>
            <p:ph idx="1"/>
          </p:nvPr>
        </p:nvSpPr>
        <p:spPr>
          <a:xfrm>
            <a:off x="914401" y="1899103"/>
            <a:ext cx="10361084" cy="4113213"/>
          </a:xfrm>
        </p:spPr>
        <p:txBody>
          <a:bodyPr/>
          <a:lstStyle/>
          <a:p>
            <a:pPr>
              <a:buFont typeface="Arial" panose="020B0604020202020204" pitchFamily="34" charset="0"/>
              <a:buChar char="•"/>
            </a:pPr>
            <a:r>
              <a:rPr lang="en-US"/>
              <a:t>SD4ADDR involves essentially replicating 4-address mode functionality in OCB mode by leveraging the MAC address translation mechanism:</a:t>
            </a:r>
          </a:p>
          <a:p>
            <a:pPr lvl="1">
              <a:buFont typeface="Arial" panose="020B0604020202020204" pitchFamily="34" charset="0"/>
              <a:buChar char="•"/>
            </a:pPr>
            <a:r>
              <a:rPr lang="en-US" sz="1800"/>
              <a:t>Before forwarding a packet to a wireless interface, an additional Ethernet header is inserted and the beginning of the packet and it’s MAC addresses set to the source and destination wireless interfaces the packet is to be from and to</a:t>
            </a:r>
          </a:p>
          <a:p>
            <a:pPr lvl="1">
              <a:buFont typeface="Arial" panose="020B0604020202020204" pitchFamily="34" charset="0"/>
              <a:buChar char="•"/>
            </a:pPr>
            <a:r>
              <a:rPr lang="en-US" sz="1800"/>
              <a:t>On reception, this additional header can be removed if the remaining hops are wired or the addresses changed otherwise</a:t>
            </a:r>
          </a:p>
        </p:txBody>
      </p:sp>
      <p:sp>
        <p:nvSpPr>
          <p:cNvPr id="4" name="Slide Number Placeholder 3">
            <a:extLst>
              <a:ext uri="{FF2B5EF4-FFF2-40B4-BE49-F238E27FC236}">
                <a16:creationId xmlns:a16="http://schemas.microsoft.com/office/drawing/2014/main" id="{57BDBD32-C91C-54A2-79CF-403BAA545AB0}"/>
              </a:ext>
            </a:extLst>
          </p:cNvPr>
          <p:cNvSpPr>
            <a:spLocks noGrp="1"/>
          </p:cNvSpPr>
          <p:nvPr>
            <p:ph type="sldNum" idx="12"/>
          </p:nvPr>
        </p:nvSpPr>
        <p:spPr/>
        <p:txBody>
          <a:bodyPr/>
          <a:lstStyle/>
          <a:p>
            <a:r>
              <a:rPr lang="en-GB"/>
              <a:t>Slide </a:t>
            </a:r>
            <a:fld id="{440F5867-744E-4AA6-B0ED-4C44D2DFBB7B}" type="slidenum">
              <a:rPr lang="en-GB" smtClean="0"/>
              <a:pPr/>
              <a:t>5</a:t>
            </a:fld>
            <a:endParaRPr lang="en-GB"/>
          </a:p>
        </p:txBody>
      </p:sp>
      <p:sp>
        <p:nvSpPr>
          <p:cNvPr id="5" name="Footer Placeholder 4">
            <a:extLst>
              <a:ext uri="{FF2B5EF4-FFF2-40B4-BE49-F238E27FC236}">
                <a16:creationId xmlns:a16="http://schemas.microsoft.com/office/drawing/2014/main" id="{98482E47-E707-B38C-162D-1AB42E78EF04}"/>
              </a:ext>
            </a:extLst>
          </p:cNvPr>
          <p:cNvSpPr>
            <a:spLocks noGrp="1"/>
          </p:cNvSpPr>
          <p:nvPr>
            <p:ph type="ftr" idx="14"/>
          </p:nvPr>
        </p:nvSpPr>
        <p:spPr/>
        <p:txBody>
          <a:bodyPr/>
          <a:lstStyle/>
          <a:p>
            <a:r>
              <a:rPr lang="en-GB"/>
              <a:t>Rúben Castelhano, Institute of Telecommunications</a:t>
            </a:r>
          </a:p>
        </p:txBody>
      </p:sp>
      <p:sp>
        <p:nvSpPr>
          <p:cNvPr id="6" name="Date Placeholder 5">
            <a:extLst>
              <a:ext uri="{FF2B5EF4-FFF2-40B4-BE49-F238E27FC236}">
                <a16:creationId xmlns:a16="http://schemas.microsoft.com/office/drawing/2014/main" id="{694E0C05-018F-79D7-1882-B5FA806A8AB9}"/>
              </a:ext>
            </a:extLst>
          </p:cNvPr>
          <p:cNvSpPr>
            <a:spLocks noGrp="1"/>
          </p:cNvSpPr>
          <p:nvPr>
            <p:ph type="dt" idx="15"/>
          </p:nvPr>
        </p:nvSpPr>
        <p:spPr/>
        <p:txBody>
          <a:bodyPr/>
          <a:lstStyle/>
          <a:p>
            <a:r>
              <a:rPr lang="en-US" dirty="0"/>
              <a:t>July 2025</a:t>
            </a:r>
          </a:p>
        </p:txBody>
      </p:sp>
      <p:pic>
        <p:nvPicPr>
          <p:cNvPr id="2050" name="Picture 2">
            <a:extLst>
              <a:ext uri="{FF2B5EF4-FFF2-40B4-BE49-F238E27FC236}">
                <a16:creationId xmlns:a16="http://schemas.microsoft.com/office/drawing/2014/main" id="{6F19A288-7EF1-8034-D65F-11FC86CEF1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8599" y="4191000"/>
            <a:ext cx="4647143" cy="220799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5067E647-8C94-6C3C-11ED-5C54FCECD3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6902" y="4206719"/>
            <a:ext cx="4647143" cy="2194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482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07405-D4B5-AEF6-7C48-75C7DE263467}"/>
              </a:ext>
            </a:extLst>
          </p:cNvPr>
          <p:cNvSpPr>
            <a:spLocks noGrp="1"/>
          </p:cNvSpPr>
          <p:nvPr>
            <p:ph type="title"/>
          </p:nvPr>
        </p:nvSpPr>
        <p:spPr/>
        <p:txBody>
          <a:bodyPr/>
          <a:lstStyle/>
          <a:p>
            <a:r>
              <a:rPr lang="en-US"/>
              <a:t>Implementation</a:t>
            </a:r>
          </a:p>
        </p:txBody>
      </p:sp>
      <p:sp>
        <p:nvSpPr>
          <p:cNvPr id="3" name="Content Placeholder 2">
            <a:extLst>
              <a:ext uri="{FF2B5EF4-FFF2-40B4-BE49-F238E27FC236}">
                <a16:creationId xmlns:a16="http://schemas.microsoft.com/office/drawing/2014/main" id="{3839B349-EADF-FD4E-6A0D-AB150979B58C}"/>
              </a:ext>
            </a:extLst>
          </p:cNvPr>
          <p:cNvSpPr>
            <a:spLocks noGrp="1"/>
          </p:cNvSpPr>
          <p:nvPr>
            <p:ph idx="1"/>
          </p:nvPr>
        </p:nvSpPr>
        <p:spPr/>
        <p:txBody>
          <a:bodyPr/>
          <a:lstStyle/>
          <a:p>
            <a:pPr>
              <a:buFont typeface="Arial" panose="020B0604020202020204" pitchFamily="34" charset="0"/>
              <a:buChar char="•"/>
            </a:pPr>
            <a:r>
              <a:rPr lang="en-US"/>
              <a:t>SD4ADDR was implemented in </a:t>
            </a:r>
            <a:r>
              <a:rPr lang="en-US" err="1"/>
              <a:t>OvS</a:t>
            </a:r>
            <a:r>
              <a:rPr lang="en-US"/>
              <a:t> and the ONOS SDN controller</a:t>
            </a:r>
          </a:p>
          <a:p>
            <a:pPr lvl="1">
              <a:buFont typeface="Arial" panose="020B0604020202020204" pitchFamily="34" charset="0"/>
              <a:buChar char="•"/>
            </a:pPr>
            <a:r>
              <a:rPr lang="en-US" err="1"/>
              <a:t>OvS</a:t>
            </a:r>
            <a:r>
              <a:rPr lang="en-US"/>
              <a:t> already implemented some encapsulation and decapsulation operations via the </a:t>
            </a:r>
            <a:r>
              <a:rPr lang="en-US" i="1" err="1"/>
              <a:t>encap</a:t>
            </a:r>
            <a:r>
              <a:rPr lang="en-US"/>
              <a:t> and </a:t>
            </a:r>
            <a:r>
              <a:rPr lang="en-US" i="1" err="1"/>
              <a:t>decap</a:t>
            </a:r>
            <a:r>
              <a:rPr lang="en-US"/>
              <a:t> actions: developed as OpenFlow extensions</a:t>
            </a:r>
          </a:p>
          <a:p>
            <a:pPr lvl="2">
              <a:buFont typeface="Arial" panose="020B0604020202020204" pitchFamily="34" charset="0"/>
              <a:buChar char="•"/>
            </a:pPr>
            <a:r>
              <a:rPr lang="en-US"/>
              <a:t>We extended these actions to support Ethernet-over-Ethernet encapsulation and decapsulation using </a:t>
            </a:r>
            <a:r>
              <a:rPr lang="en-US" i="1" err="1"/>
              <a:t>etherType</a:t>
            </a:r>
            <a:r>
              <a:rPr lang="en-US"/>
              <a:t> 0x08AF to denote SD4ADDR encapsulated packets</a:t>
            </a:r>
          </a:p>
          <a:p>
            <a:pPr lvl="1">
              <a:buFont typeface="Arial" panose="020B0604020202020204" pitchFamily="34" charset="0"/>
              <a:buChar char="•"/>
            </a:pPr>
            <a:r>
              <a:rPr lang="en-US"/>
              <a:t>The ONOS controller and it’s OpenFlow implementation were extended to support these actions</a:t>
            </a:r>
          </a:p>
          <a:p>
            <a:pPr lvl="1">
              <a:buFont typeface="Arial" panose="020B0604020202020204" pitchFamily="34" charset="0"/>
              <a:buChar char="•"/>
            </a:pPr>
            <a:r>
              <a:rPr lang="en-US"/>
              <a:t>A custom ONOS application leveraging SD4ADDR to manage OBU data and control planes was developed</a:t>
            </a:r>
          </a:p>
        </p:txBody>
      </p:sp>
      <p:sp>
        <p:nvSpPr>
          <p:cNvPr id="4" name="Slide Number Placeholder 3">
            <a:extLst>
              <a:ext uri="{FF2B5EF4-FFF2-40B4-BE49-F238E27FC236}">
                <a16:creationId xmlns:a16="http://schemas.microsoft.com/office/drawing/2014/main" id="{43416098-2CE3-BFF8-5928-4708932045CC}"/>
              </a:ext>
            </a:extLst>
          </p:cNvPr>
          <p:cNvSpPr>
            <a:spLocks noGrp="1"/>
          </p:cNvSpPr>
          <p:nvPr>
            <p:ph type="sldNum" idx="12"/>
          </p:nvPr>
        </p:nvSpPr>
        <p:spPr/>
        <p:txBody>
          <a:bodyPr/>
          <a:lstStyle/>
          <a:p>
            <a:r>
              <a:rPr lang="en-GB"/>
              <a:t>Slide </a:t>
            </a:r>
            <a:fld id="{440F5867-744E-4AA6-B0ED-4C44D2DFBB7B}" type="slidenum">
              <a:rPr lang="en-GB" smtClean="0"/>
              <a:pPr/>
              <a:t>6</a:t>
            </a:fld>
            <a:endParaRPr lang="en-GB"/>
          </a:p>
        </p:txBody>
      </p:sp>
      <p:sp>
        <p:nvSpPr>
          <p:cNvPr id="5" name="Footer Placeholder 4">
            <a:extLst>
              <a:ext uri="{FF2B5EF4-FFF2-40B4-BE49-F238E27FC236}">
                <a16:creationId xmlns:a16="http://schemas.microsoft.com/office/drawing/2014/main" id="{61E7DEDF-4282-2C69-74D9-7D46A58260A8}"/>
              </a:ext>
            </a:extLst>
          </p:cNvPr>
          <p:cNvSpPr>
            <a:spLocks noGrp="1"/>
          </p:cNvSpPr>
          <p:nvPr>
            <p:ph type="ftr" idx="14"/>
          </p:nvPr>
        </p:nvSpPr>
        <p:spPr/>
        <p:txBody>
          <a:bodyPr/>
          <a:lstStyle/>
          <a:p>
            <a:r>
              <a:rPr lang="en-GB"/>
              <a:t>Rúben Castelhano, Institute of Telecommunications</a:t>
            </a:r>
          </a:p>
        </p:txBody>
      </p:sp>
      <p:sp>
        <p:nvSpPr>
          <p:cNvPr id="6" name="Date Placeholder 5">
            <a:extLst>
              <a:ext uri="{FF2B5EF4-FFF2-40B4-BE49-F238E27FC236}">
                <a16:creationId xmlns:a16="http://schemas.microsoft.com/office/drawing/2014/main" id="{269A6224-B600-6862-C1FC-B918078178F9}"/>
              </a:ext>
            </a:extLst>
          </p:cNvPr>
          <p:cNvSpPr>
            <a:spLocks noGrp="1"/>
          </p:cNvSpPr>
          <p:nvPr>
            <p:ph type="dt" idx="15"/>
          </p:nvPr>
        </p:nvSpPr>
        <p:spPr/>
        <p:txBody>
          <a:bodyPr/>
          <a:lstStyle/>
          <a:p>
            <a:r>
              <a:rPr lang="en-US" dirty="0"/>
              <a:t>July 2025</a:t>
            </a:r>
          </a:p>
        </p:txBody>
      </p:sp>
    </p:spTree>
    <p:extLst>
      <p:ext uri="{BB962C8B-B14F-4D97-AF65-F5344CB8AC3E}">
        <p14:creationId xmlns:p14="http://schemas.microsoft.com/office/powerpoint/2010/main" val="1730736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0F35D-5F69-10D5-28C9-92D64068A826}"/>
              </a:ext>
            </a:extLst>
          </p:cNvPr>
          <p:cNvSpPr>
            <a:spLocks noGrp="1"/>
          </p:cNvSpPr>
          <p:nvPr>
            <p:ph type="title"/>
          </p:nvPr>
        </p:nvSpPr>
        <p:spPr>
          <a:xfrm>
            <a:off x="914401" y="685801"/>
            <a:ext cx="10361084" cy="1065213"/>
          </a:xfrm>
        </p:spPr>
        <p:txBody>
          <a:bodyPr wrap="square" anchor="ctr">
            <a:normAutofit/>
          </a:bodyPr>
          <a:lstStyle/>
          <a:p>
            <a:r>
              <a:rPr lang="en-US"/>
              <a:t>Forwarding time evaluation</a:t>
            </a:r>
          </a:p>
        </p:txBody>
      </p:sp>
      <p:sp>
        <p:nvSpPr>
          <p:cNvPr id="3" name="Content Placeholder 2">
            <a:extLst>
              <a:ext uri="{FF2B5EF4-FFF2-40B4-BE49-F238E27FC236}">
                <a16:creationId xmlns:a16="http://schemas.microsoft.com/office/drawing/2014/main" id="{63B26629-8434-99F4-F3A7-6C8A850F050C}"/>
              </a:ext>
            </a:extLst>
          </p:cNvPr>
          <p:cNvSpPr>
            <a:spLocks noGrp="1"/>
          </p:cNvSpPr>
          <p:nvPr>
            <p:ph sz="half" idx="1"/>
          </p:nvPr>
        </p:nvSpPr>
        <p:spPr>
          <a:xfrm>
            <a:off x="914401" y="1981201"/>
            <a:ext cx="5583766" cy="4113213"/>
          </a:xfrm>
        </p:spPr>
        <p:txBody>
          <a:bodyPr wrap="square" anchor="t">
            <a:normAutofit/>
          </a:bodyPr>
          <a:lstStyle/>
          <a:p>
            <a:pPr>
              <a:lnSpc>
                <a:spcPct val="90000"/>
              </a:lnSpc>
              <a:buFont typeface="Arial" panose="020B0604020202020204" pitchFamily="34" charset="0"/>
              <a:buChar char="•"/>
            </a:pPr>
            <a:r>
              <a:rPr lang="en-US" sz="1800"/>
              <a:t>The forwarding time of the SD4ADDR versions of the </a:t>
            </a:r>
            <a:r>
              <a:rPr lang="en-US" sz="1800" err="1"/>
              <a:t>encap</a:t>
            </a:r>
            <a:r>
              <a:rPr lang="en-US" sz="1800"/>
              <a:t> and </a:t>
            </a:r>
            <a:r>
              <a:rPr lang="en-US" sz="1800" err="1"/>
              <a:t>decap</a:t>
            </a:r>
            <a:r>
              <a:rPr lang="en-US" sz="1800"/>
              <a:t> actions was measured and compared against “normal” forwarding, where the packet is not modified in any way:</a:t>
            </a:r>
            <a:endParaRPr lang="en-US" sz="1000"/>
          </a:p>
          <a:p>
            <a:pPr lvl="1">
              <a:lnSpc>
                <a:spcPct val="90000"/>
              </a:lnSpc>
              <a:buFont typeface="Arial" panose="020B0604020202020204" pitchFamily="34" charset="0"/>
              <a:buChar char="•"/>
            </a:pPr>
            <a:r>
              <a:rPr lang="en-US" sz="1800"/>
              <a:t>Focus on processing impact, so Ethernet interfaces used</a:t>
            </a:r>
          </a:p>
          <a:p>
            <a:pPr lvl="1">
              <a:lnSpc>
                <a:spcPct val="90000"/>
              </a:lnSpc>
              <a:buFont typeface="Arial" panose="020B0604020202020204" pitchFamily="34" charset="0"/>
              <a:buChar char="•"/>
            </a:pPr>
            <a:r>
              <a:rPr lang="en-US" sz="1800"/>
              <a:t>While the encapsulation and decapsulation processes do impact forwarding time, the effect is not significant enough to cause any measurable impact on application and service performance metrics</a:t>
            </a:r>
          </a:p>
          <a:p>
            <a:pPr lvl="1">
              <a:lnSpc>
                <a:spcPct val="90000"/>
              </a:lnSpc>
              <a:buFont typeface="Arial" panose="020B0604020202020204" pitchFamily="34" charset="0"/>
              <a:buChar char="•"/>
            </a:pPr>
            <a:r>
              <a:rPr lang="en-US" sz="1800"/>
              <a:t>The higher increase observed for decapsulation is due to the the recirculation process, which re-parses the decapsulated packet</a:t>
            </a:r>
          </a:p>
          <a:p>
            <a:pPr>
              <a:lnSpc>
                <a:spcPct val="90000"/>
              </a:lnSpc>
            </a:pPr>
            <a:endParaRPr lang="en-US" sz="1800"/>
          </a:p>
        </p:txBody>
      </p:sp>
      <p:pic>
        <p:nvPicPr>
          <p:cNvPr id="3076" name="Picture 4" descr="A graph of a bar graph&#10;&#10;AI-generated content may be incorrect.">
            <a:extLst>
              <a:ext uri="{FF2B5EF4-FFF2-40B4-BE49-F238E27FC236}">
                <a16:creationId xmlns:a16="http://schemas.microsoft.com/office/drawing/2014/main" id="{AD2B0F9C-1454-DF98-F3B4-79CE68BE06C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67411" y="1981201"/>
            <a:ext cx="3808074" cy="2514765"/>
          </a:xfrm>
          <a:prstGeom prst="rect">
            <a:avLst/>
          </a:prstGeom>
          <a:solidFill>
            <a:srgbClr val="FFFFFF"/>
          </a:solidFill>
        </p:spPr>
      </p:pic>
      <p:sp>
        <p:nvSpPr>
          <p:cNvPr id="6" name="Date Placeholder 5">
            <a:extLst>
              <a:ext uri="{FF2B5EF4-FFF2-40B4-BE49-F238E27FC236}">
                <a16:creationId xmlns:a16="http://schemas.microsoft.com/office/drawing/2014/main" id="{75AC451E-5FBA-37F3-449A-E6F57FF9E99E}"/>
              </a:ext>
            </a:extLst>
          </p:cNvPr>
          <p:cNvSpPr>
            <a:spLocks noGrp="1"/>
          </p:cNvSpPr>
          <p:nvPr>
            <p:ph type="dt" idx="10"/>
          </p:nvPr>
        </p:nvSpPr>
        <p:spPr>
          <a:xfrm>
            <a:off x="929217" y="333375"/>
            <a:ext cx="2499764" cy="273050"/>
          </a:xfrm>
        </p:spPr>
        <p:txBody>
          <a:bodyPr wrap="square" anchor="b">
            <a:normAutofit/>
          </a:bodyPr>
          <a:lstStyle/>
          <a:p>
            <a:pPr>
              <a:lnSpc>
                <a:spcPct val="90000"/>
              </a:lnSpc>
              <a:spcAft>
                <a:spcPts val="600"/>
              </a:spcAft>
            </a:pPr>
            <a:r>
              <a:rPr lang="en-US" dirty="0"/>
              <a:t>July 2025</a:t>
            </a:r>
          </a:p>
        </p:txBody>
      </p:sp>
      <p:sp>
        <p:nvSpPr>
          <p:cNvPr id="5" name="Footer Placeholder 4">
            <a:extLst>
              <a:ext uri="{FF2B5EF4-FFF2-40B4-BE49-F238E27FC236}">
                <a16:creationId xmlns:a16="http://schemas.microsoft.com/office/drawing/2014/main" id="{9E6A353F-0BD5-C90E-7FA1-73A7D7E24974}"/>
              </a:ext>
            </a:extLst>
          </p:cNvPr>
          <p:cNvSpPr>
            <a:spLocks noGrp="1"/>
          </p:cNvSpPr>
          <p:nvPr>
            <p:ph type="ftr" idx="11"/>
          </p:nvPr>
        </p:nvSpPr>
        <p:spPr>
          <a:xfrm>
            <a:off x="7143757" y="6475414"/>
            <a:ext cx="4246027" cy="180975"/>
          </a:xfrm>
        </p:spPr>
        <p:txBody>
          <a:bodyPr wrap="square" anchor="t">
            <a:normAutofit/>
          </a:bodyPr>
          <a:lstStyle/>
          <a:p>
            <a:pPr>
              <a:lnSpc>
                <a:spcPct val="90000"/>
              </a:lnSpc>
              <a:spcAft>
                <a:spcPts val="600"/>
              </a:spcAft>
            </a:pPr>
            <a:r>
              <a:rPr lang="en-GB"/>
              <a:t>Rúben Castelhano, Institute of Telecommunications</a:t>
            </a:r>
          </a:p>
        </p:txBody>
      </p:sp>
      <p:sp>
        <p:nvSpPr>
          <p:cNvPr id="4" name="Slide Number Placeholder 3">
            <a:extLst>
              <a:ext uri="{FF2B5EF4-FFF2-40B4-BE49-F238E27FC236}">
                <a16:creationId xmlns:a16="http://schemas.microsoft.com/office/drawing/2014/main" id="{4476FBC9-0128-26F5-D966-3A45555A1B4E}"/>
              </a:ext>
            </a:extLst>
          </p:cNvPr>
          <p:cNvSpPr>
            <a:spLocks noGrp="1"/>
          </p:cNvSpPr>
          <p:nvPr>
            <p:ph type="sldNum" idx="12"/>
          </p:nvPr>
        </p:nvSpPr>
        <p:spPr>
          <a:xfrm>
            <a:off x="5793318" y="6475414"/>
            <a:ext cx="704849"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7</a:t>
            </a:fld>
            <a:endParaRPr lang="en-GB"/>
          </a:p>
        </p:txBody>
      </p:sp>
      <p:pic>
        <p:nvPicPr>
          <p:cNvPr id="3078" name="Picture 6">
            <a:extLst>
              <a:ext uri="{FF2B5EF4-FFF2-40B4-BE49-F238E27FC236}">
                <a16:creationId xmlns:a16="http://schemas.microsoft.com/office/drawing/2014/main" id="{B5BE2DF5-F02D-AD41-24BC-23B1CCC32E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4070" y="4678811"/>
            <a:ext cx="5105400" cy="1246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16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04365AB5-AB1C-C0B6-14DA-B8FABF7239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034" b="16101"/>
          <a:stretch>
            <a:fillRect/>
          </a:stretch>
        </p:blipFill>
        <p:spPr bwMode="auto">
          <a:xfrm>
            <a:off x="2971799" y="5057086"/>
            <a:ext cx="3123143" cy="1383488"/>
          </a:xfrm>
          <a:prstGeom prst="rect">
            <a:avLst/>
          </a:prstGeom>
          <a:solidFill>
            <a:srgbClr val="FFFFFF"/>
          </a:solidFill>
        </p:spPr>
      </p:pic>
      <p:sp>
        <p:nvSpPr>
          <p:cNvPr id="2" name="Title 1">
            <a:extLst>
              <a:ext uri="{FF2B5EF4-FFF2-40B4-BE49-F238E27FC236}">
                <a16:creationId xmlns:a16="http://schemas.microsoft.com/office/drawing/2014/main" id="{85B421F0-0B06-2AF2-53E1-1503BF398A44}"/>
              </a:ext>
            </a:extLst>
          </p:cNvPr>
          <p:cNvSpPr>
            <a:spLocks noGrp="1"/>
          </p:cNvSpPr>
          <p:nvPr>
            <p:ph type="title"/>
          </p:nvPr>
        </p:nvSpPr>
        <p:spPr>
          <a:xfrm>
            <a:off x="914401" y="685801"/>
            <a:ext cx="10361084" cy="1065213"/>
          </a:xfrm>
        </p:spPr>
        <p:txBody>
          <a:bodyPr wrap="square" anchor="ctr">
            <a:normAutofit/>
          </a:bodyPr>
          <a:lstStyle/>
          <a:p>
            <a:r>
              <a:rPr lang="en-US"/>
              <a:t>Throughput impact evaluation</a:t>
            </a:r>
          </a:p>
        </p:txBody>
      </p:sp>
      <p:sp>
        <p:nvSpPr>
          <p:cNvPr id="3" name="Content Placeholder 2">
            <a:extLst>
              <a:ext uri="{FF2B5EF4-FFF2-40B4-BE49-F238E27FC236}">
                <a16:creationId xmlns:a16="http://schemas.microsoft.com/office/drawing/2014/main" id="{D741A0E3-2D53-F891-1110-B1D2FA7C1EFD}"/>
              </a:ext>
            </a:extLst>
          </p:cNvPr>
          <p:cNvSpPr>
            <a:spLocks noGrp="1"/>
          </p:cNvSpPr>
          <p:nvPr>
            <p:ph sz="half" idx="1"/>
          </p:nvPr>
        </p:nvSpPr>
        <p:spPr>
          <a:xfrm>
            <a:off x="914400" y="1981201"/>
            <a:ext cx="6019799" cy="4113213"/>
          </a:xfrm>
        </p:spPr>
        <p:txBody>
          <a:bodyPr wrap="square" anchor="t">
            <a:normAutofit fontScale="55000" lnSpcReduction="20000"/>
          </a:bodyPr>
          <a:lstStyle/>
          <a:p>
            <a:pPr marL="457200" indent="-457200">
              <a:buFont typeface="Arial" panose="020B0604020202020204" pitchFamily="34" charset="0"/>
              <a:buChar char="•"/>
            </a:pPr>
            <a:r>
              <a:rPr lang="en-US" b="0"/>
              <a:t>The impact on throughput was measured using IEEE 802.11p wireless interfaces and compared to the forwarding of "normal" traffic for a variety of payload sizes</a:t>
            </a:r>
          </a:p>
          <a:p>
            <a:pPr marL="457200" indent="-457200">
              <a:buFont typeface="Arial" panose="020B0604020202020204" pitchFamily="34" charset="0"/>
              <a:buChar char="•"/>
            </a:pPr>
            <a:r>
              <a:rPr lang="en-US" b="0"/>
              <a:t>To rule out the possibility of the measured impact being related to the additional processing required for the encapsulation and decapsulation processes, maximum throughput tests were also conducted using an Ethernet connection</a:t>
            </a:r>
          </a:p>
          <a:p>
            <a:pPr marL="457200" indent="-457200">
              <a:buFont typeface="Arial" panose="020B0604020202020204" pitchFamily="34" charset="0"/>
              <a:buChar char="•"/>
            </a:pPr>
            <a:r>
              <a:rPr lang="en-US" b="0"/>
              <a:t>Tests were repeated for TCP and UDP</a:t>
            </a:r>
          </a:p>
          <a:p>
            <a:pPr marL="457200" indent="-457200">
              <a:buFont typeface="Arial" panose="020B0604020202020204" pitchFamily="34" charset="0"/>
              <a:buChar char="•"/>
            </a:pPr>
            <a:r>
              <a:rPr lang="en-US" b="0"/>
              <a:t>IEEE 802.11p results show a negligible performance penalty for the SD4ADDR for larger payloads mainly associated to the 14 bytes of overhead introduced</a:t>
            </a:r>
          </a:p>
          <a:p>
            <a:pPr marL="457200" indent="-457200">
              <a:buFont typeface="Arial" panose="020B0604020202020204" pitchFamily="34" charset="0"/>
              <a:buChar char="•"/>
            </a:pPr>
            <a:r>
              <a:rPr lang="en-US" b="0"/>
              <a:t>Ethernet results demonstrate that this impact is not due to processing limitations, as much higher throughputs can be achieved, and also highlight its applicability for future evolutions of IEEE 802.11p, such as IEEE 802.11bd</a:t>
            </a:r>
          </a:p>
          <a:p>
            <a:pPr marL="0" indent="0"/>
            <a:endParaRPr lang="en-US"/>
          </a:p>
        </p:txBody>
      </p:sp>
      <p:sp>
        <p:nvSpPr>
          <p:cNvPr id="6" name="Date Placeholder 5">
            <a:extLst>
              <a:ext uri="{FF2B5EF4-FFF2-40B4-BE49-F238E27FC236}">
                <a16:creationId xmlns:a16="http://schemas.microsoft.com/office/drawing/2014/main" id="{D1C3950B-1813-D79C-32E5-C4BC79EF7194}"/>
              </a:ext>
            </a:extLst>
          </p:cNvPr>
          <p:cNvSpPr>
            <a:spLocks noGrp="1"/>
          </p:cNvSpPr>
          <p:nvPr>
            <p:ph type="dt" idx="10"/>
          </p:nvPr>
        </p:nvSpPr>
        <p:spPr>
          <a:xfrm>
            <a:off x="929217" y="333375"/>
            <a:ext cx="2499764" cy="273050"/>
          </a:xfrm>
        </p:spPr>
        <p:txBody>
          <a:bodyPr wrap="square" anchor="b">
            <a:normAutofit/>
          </a:bodyPr>
          <a:lstStyle/>
          <a:p>
            <a:pPr>
              <a:lnSpc>
                <a:spcPct val="90000"/>
              </a:lnSpc>
              <a:spcAft>
                <a:spcPts val="600"/>
              </a:spcAft>
            </a:pPr>
            <a:r>
              <a:rPr lang="en-US" dirty="0"/>
              <a:t>July 2025</a:t>
            </a:r>
          </a:p>
        </p:txBody>
      </p:sp>
      <p:sp>
        <p:nvSpPr>
          <p:cNvPr id="5" name="Footer Placeholder 4">
            <a:extLst>
              <a:ext uri="{FF2B5EF4-FFF2-40B4-BE49-F238E27FC236}">
                <a16:creationId xmlns:a16="http://schemas.microsoft.com/office/drawing/2014/main" id="{4D4BDB89-D350-9C0F-F4C9-FBB0F2A2E687}"/>
              </a:ext>
            </a:extLst>
          </p:cNvPr>
          <p:cNvSpPr>
            <a:spLocks noGrp="1"/>
          </p:cNvSpPr>
          <p:nvPr>
            <p:ph type="ftr" idx="11"/>
          </p:nvPr>
        </p:nvSpPr>
        <p:spPr>
          <a:xfrm>
            <a:off x="7143757" y="6475414"/>
            <a:ext cx="4246027" cy="180975"/>
          </a:xfrm>
        </p:spPr>
        <p:txBody>
          <a:bodyPr wrap="square" anchor="t">
            <a:normAutofit/>
          </a:bodyPr>
          <a:lstStyle/>
          <a:p>
            <a:pPr>
              <a:lnSpc>
                <a:spcPct val="90000"/>
              </a:lnSpc>
              <a:spcAft>
                <a:spcPts val="600"/>
              </a:spcAft>
            </a:pPr>
            <a:r>
              <a:rPr lang="en-GB"/>
              <a:t>Rúben Castelhano, Institute of Telecommunications</a:t>
            </a:r>
          </a:p>
        </p:txBody>
      </p:sp>
      <p:sp>
        <p:nvSpPr>
          <p:cNvPr id="4" name="Slide Number Placeholder 3">
            <a:extLst>
              <a:ext uri="{FF2B5EF4-FFF2-40B4-BE49-F238E27FC236}">
                <a16:creationId xmlns:a16="http://schemas.microsoft.com/office/drawing/2014/main" id="{F98EF15D-12D3-5124-B600-D5D8F6F97E67}"/>
              </a:ext>
            </a:extLst>
          </p:cNvPr>
          <p:cNvSpPr>
            <a:spLocks noGrp="1"/>
          </p:cNvSpPr>
          <p:nvPr>
            <p:ph type="sldNum" idx="12"/>
          </p:nvPr>
        </p:nvSpPr>
        <p:spPr>
          <a:xfrm>
            <a:off x="5793318" y="6475414"/>
            <a:ext cx="704849"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8</a:t>
            </a:fld>
            <a:endParaRPr lang="en-GB"/>
          </a:p>
        </p:txBody>
      </p:sp>
      <p:pic>
        <p:nvPicPr>
          <p:cNvPr id="4102" name="Picture 6">
            <a:extLst>
              <a:ext uri="{FF2B5EF4-FFF2-40B4-BE49-F238E27FC236}">
                <a16:creationId xmlns:a16="http://schemas.microsoft.com/office/drawing/2014/main" id="{D3CB4A08-F166-CE37-1FC0-2BDA815E10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7" y="1981201"/>
            <a:ext cx="4091002" cy="201993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DA1C0C82-FD29-A2B3-0CF4-DF49138FCD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7" y="4132049"/>
            <a:ext cx="4042862" cy="1794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482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1D648-B157-6B68-4505-9B5DA1B31F3B}"/>
              </a:ext>
            </a:extLst>
          </p:cNvPr>
          <p:cNvSpPr>
            <a:spLocks noGrp="1"/>
          </p:cNvSpPr>
          <p:nvPr>
            <p:ph type="title"/>
          </p:nvPr>
        </p:nvSpPr>
        <p:spPr>
          <a:xfrm>
            <a:off x="914401" y="685801"/>
            <a:ext cx="10361084" cy="1065213"/>
          </a:xfrm>
        </p:spPr>
        <p:txBody>
          <a:bodyPr wrap="square" anchor="ctr">
            <a:normAutofit/>
          </a:bodyPr>
          <a:lstStyle/>
          <a:p>
            <a:r>
              <a:rPr lang="en-US"/>
              <a:t>Real World Deployment</a:t>
            </a:r>
          </a:p>
        </p:txBody>
      </p:sp>
      <p:sp>
        <p:nvSpPr>
          <p:cNvPr id="3" name="Content Placeholder 2">
            <a:extLst>
              <a:ext uri="{FF2B5EF4-FFF2-40B4-BE49-F238E27FC236}">
                <a16:creationId xmlns:a16="http://schemas.microsoft.com/office/drawing/2014/main" id="{F430960B-96BB-7024-8169-C76156309C76}"/>
              </a:ext>
            </a:extLst>
          </p:cNvPr>
          <p:cNvSpPr>
            <a:spLocks noGrp="1"/>
          </p:cNvSpPr>
          <p:nvPr>
            <p:ph sz="half" idx="1"/>
          </p:nvPr>
        </p:nvSpPr>
        <p:spPr>
          <a:xfrm>
            <a:off x="914401" y="1981201"/>
            <a:ext cx="6126862" cy="4113213"/>
          </a:xfrm>
        </p:spPr>
        <p:txBody>
          <a:bodyPr wrap="square" anchor="t">
            <a:normAutofit/>
          </a:bodyPr>
          <a:lstStyle/>
          <a:p>
            <a:pPr>
              <a:lnSpc>
                <a:spcPct val="90000"/>
              </a:lnSpc>
              <a:buFont typeface="Arial" panose="020B0604020202020204" pitchFamily="34" charset="0"/>
              <a:buChar char="•"/>
            </a:pPr>
            <a:r>
              <a:rPr lang="en-US" sz="2400" dirty="0"/>
              <a:t>SD4ADDR is currently deployed in the Aveiro Tech City Living Lab (ATCLL) in Portugal</a:t>
            </a:r>
          </a:p>
          <a:p>
            <a:pPr lvl="1">
              <a:lnSpc>
                <a:spcPct val="90000"/>
              </a:lnSpc>
              <a:buFont typeface="Arial" panose="020B0604020202020204" pitchFamily="34" charset="0"/>
              <a:buChar char="•"/>
            </a:pPr>
            <a:r>
              <a:rPr lang="en-US" dirty="0"/>
              <a:t>22 RSUs currently active</a:t>
            </a:r>
            <a:endParaRPr lang="en-US" dirty="0">
              <a:cs typeface="Times New Roman"/>
            </a:endParaRPr>
          </a:p>
          <a:p>
            <a:pPr lvl="1">
              <a:lnSpc>
                <a:spcPct val="90000"/>
              </a:lnSpc>
              <a:buFont typeface="Arial" panose="020B0604020202020204" pitchFamily="34" charset="0"/>
              <a:buChar char="•"/>
            </a:pPr>
            <a:r>
              <a:rPr lang="en-US" dirty="0"/>
              <a:t>Each RSU is equipped with multiple edge nodes (NVIDIA Jetson, Camera, Radar, etc.)</a:t>
            </a:r>
            <a:endParaRPr lang="en-US" dirty="0">
              <a:cs typeface="Times New Roman"/>
            </a:endParaRPr>
          </a:p>
          <a:p>
            <a:pPr lvl="1">
              <a:lnSpc>
                <a:spcPct val="90000"/>
              </a:lnSpc>
              <a:buFont typeface="Arial" panose="020B0604020202020204" pitchFamily="34" charset="0"/>
              <a:buChar char="•"/>
            </a:pPr>
            <a:r>
              <a:rPr lang="en-US" dirty="0"/>
              <a:t>Additional OBUs to be installed soon</a:t>
            </a:r>
            <a:endParaRPr lang="en-US" dirty="0">
              <a:cs typeface="Times New Roman"/>
            </a:endParaRPr>
          </a:p>
          <a:p>
            <a:pPr lvl="1">
              <a:lnSpc>
                <a:spcPct val="90000"/>
              </a:lnSpc>
              <a:buFont typeface="Arial" panose="020B0604020202020204" pitchFamily="34" charset="0"/>
              <a:buChar char="•"/>
            </a:pPr>
            <a:endParaRPr lang="en-US" dirty="0">
              <a:cs typeface="Times New Roman"/>
            </a:endParaRPr>
          </a:p>
          <a:p>
            <a:pPr marL="457200" lvl="1" indent="0">
              <a:lnSpc>
                <a:spcPct val="90000"/>
              </a:lnSpc>
            </a:pPr>
            <a:r>
              <a:rPr lang="en-US" dirty="0">
                <a:ea typeface="+mn-lt"/>
                <a:cs typeface="+mn-lt"/>
              </a:rPr>
              <a:t>new.aveiro-living-lab.it.pt/</a:t>
            </a:r>
            <a:r>
              <a:rPr lang="en-US" dirty="0" err="1">
                <a:ea typeface="+mn-lt"/>
                <a:cs typeface="+mn-lt"/>
              </a:rPr>
              <a:t>realtime</a:t>
            </a:r>
            <a:endParaRPr lang="en-US" dirty="0" err="1">
              <a:cs typeface="Times New Roman"/>
            </a:endParaRPr>
          </a:p>
        </p:txBody>
      </p:sp>
      <p:sp>
        <p:nvSpPr>
          <p:cNvPr id="6" name="Date Placeholder 5">
            <a:extLst>
              <a:ext uri="{FF2B5EF4-FFF2-40B4-BE49-F238E27FC236}">
                <a16:creationId xmlns:a16="http://schemas.microsoft.com/office/drawing/2014/main" id="{9C6FE5C2-EAF9-D6F6-3732-70BEEEB5C7CE}"/>
              </a:ext>
            </a:extLst>
          </p:cNvPr>
          <p:cNvSpPr>
            <a:spLocks noGrp="1"/>
          </p:cNvSpPr>
          <p:nvPr>
            <p:ph type="dt" idx="10"/>
          </p:nvPr>
        </p:nvSpPr>
        <p:spPr>
          <a:xfrm>
            <a:off x="929217" y="333375"/>
            <a:ext cx="2499764" cy="273050"/>
          </a:xfrm>
        </p:spPr>
        <p:txBody>
          <a:bodyPr wrap="square" anchor="b">
            <a:normAutofit/>
          </a:bodyPr>
          <a:lstStyle/>
          <a:p>
            <a:pPr>
              <a:lnSpc>
                <a:spcPct val="90000"/>
              </a:lnSpc>
              <a:spcAft>
                <a:spcPts val="600"/>
              </a:spcAft>
            </a:pPr>
            <a:r>
              <a:rPr lang="en-US" dirty="0"/>
              <a:t>July 2025</a:t>
            </a:r>
          </a:p>
        </p:txBody>
      </p:sp>
      <p:sp>
        <p:nvSpPr>
          <p:cNvPr id="5" name="Footer Placeholder 4">
            <a:extLst>
              <a:ext uri="{FF2B5EF4-FFF2-40B4-BE49-F238E27FC236}">
                <a16:creationId xmlns:a16="http://schemas.microsoft.com/office/drawing/2014/main" id="{60C818F3-341E-785A-4246-41406CA0BAB5}"/>
              </a:ext>
            </a:extLst>
          </p:cNvPr>
          <p:cNvSpPr>
            <a:spLocks noGrp="1"/>
          </p:cNvSpPr>
          <p:nvPr>
            <p:ph type="ftr" idx="11"/>
          </p:nvPr>
        </p:nvSpPr>
        <p:spPr>
          <a:xfrm>
            <a:off x="7143757" y="6475414"/>
            <a:ext cx="4246027" cy="180975"/>
          </a:xfrm>
        </p:spPr>
        <p:txBody>
          <a:bodyPr wrap="square" anchor="t">
            <a:normAutofit/>
          </a:bodyPr>
          <a:lstStyle/>
          <a:p>
            <a:pPr>
              <a:lnSpc>
                <a:spcPct val="90000"/>
              </a:lnSpc>
              <a:spcAft>
                <a:spcPts val="600"/>
              </a:spcAft>
            </a:pPr>
            <a:r>
              <a:rPr lang="en-GB"/>
              <a:t>Rúben Castelhano, Institute of Telecommunications</a:t>
            </a:r>
          </a:p>
        </p:txBody>
      </p:sp>
      <p:sp>
        <p:nvSpPr>
          <p:cNvPr id="4" name="Slide Number Placeholder 3">
            <a:extLst>
              <a:ext uri="{FF2B5EF4-FFF2-40B4-BE49-F238E27FC236}">
                <a16:creationId xmlns:a16="http://schemas.microsoft.com/office/drawing/2014/main" id="{B1C57810-04A3-4B65-F33B-48F48DA84C4D}"/>
              </a:ext>
            </a:extLst>
          </p:cNvPr>
          <p:cNvSpPr>
            <a:spLocks noGrp="1"/>
          </p:cNvSpPr>
          <p:nvPr>
            <p:ph type="sldNum" idx="12"/>
          </p:nvPr>
        </p:nvSpPr>
        <p:spPr>
          <a:xfrm>
            <a:off x="5793318" y="6475414"/>
            <a:ext cx="704849"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9</a:t>
            </a:fld>
            <a:endParaRPr lang="en-GB"/>
          </a:p>
        </p:txBody>
      </p:sp>
      <p:pic>
        <p:nvPicPr>
          <p:cNvPr id="8" name="Picture 7" descr="A map of a city&#10;&#10;AI-generated content may be incorrect.">
            <a:extLst>
              <a:ext uri="{FF2B5EF4-FFF2-40B4-BE49-F238E27FC236}">
                <a16:creationId xmlns:a16="http://schemas.microsoft.com/office/drawing/2014/main" id="{38A4AF14-F586-2394-3798-42885EA704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1262" y="1981200"/>
            <a:ext cx="4348522" cy="4113213"/>
          </a:xfrm>
          <a:prstGeom prst="rect">
            <a:avLst/>
          </a:prstGeom>
        </p:spPr>
      </p:pic>
    </p:spTree>
    <p:extLst>
      <p:ext uri="{BB962C8B-B14F-4D97-AF65-F5344CB8AC3E}">
        <p14:creationId xmlns:p14="http://schemas.microsoft.com/office/powerpoint/2010/main" val="2617154177"/>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utomotive-TIG-Proposal-WNG.potx" id="{DFD86899-C9F5-434D-9F23-1E384FE70D3E}" vid="{3C8D65A7-EE80-44E9-BAC4-63F8073DA94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Automotive-TIG-Proposal-WNG (002)</Template>
  <TotalTime>0</TotalTime>
  <Words>1039</Words>
  <Application>Microsoft Office PowerPoint</Application>
  <PresentationFormat>Widescreen</PresentationFormat>
  <Paragraphs>147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Arial Unicode MS</vt:lpstr>
      <vt:lpstr>Times New Roman</vt:lpstr>
      <vt:lpstr>Office Theme</vt:lpstr>
      <vt:lpstr>SD4ADDR: Bridging In-Vehicle Ethernet and V2X via SDN-Based Address Translation</vt:lpstr>
      <vt:lpstr>Abstract</vt:lpstr>
      <vt:lpstr>The current issues with Ethernet traffic forwarding in IEEE 802.11 interfaces</vt:lpstr>
      <vt:lpstr>Previous approaches</vt:lpstr>
      <vt:lpstr>A new approach: Software Defined 4-Address Mode (SD4ADDR)</vt:lpstr>
      <vt:lpstr>Implementation</vt:lpstr>
      <vt:lpstr>Forwarding time evaluation</vt:lpstr>
      <vt:lpstr>Throughput impact evaluation</vt:lpstr>
      <vt:lpstr>Real World Deployment</vt:lpstr>
      <vt:lpstr>Conclusions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 TIG for Moving Vehicles RLAN Access</dc:title>
  <dc:creator>Azin Neishaboori</dc:creator>
  <cp:keywords>WNG</cp:keywords>
  <cp:lastModifiedBy>Jim Lansford</cp:lastModifiedBy>
  <cp:revision>35</cp:revision>
  <cp:lastPrinted>1601-01-01T00:00:00Z</cp:lastPrinted>
  <dcterms:created xsi:type="dcterms:W3CDTF">2024-06-25T20:27:44Z</dcterms:created>
  <dcterms:modified xsi:type="dcterms:W3CDTF">2025-07-25T17:47:29Z</dcterms:modified>
  <cp:category>WNG, automotive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996c9c4-3724-4123-bc5e-292b72636728_Enabled">
    <vt:lpwstr>true</vt:lpwstr>
  </property>
  <property fmtid="{D5CDD505-2E9C-101B-9397-08002B2CF9AE}" pid="3" name="MSIP_Label_4996c9c4-3724-4123-bc5e-292b72636728_SetDate">
    <vt:lpwstr>2024-06-26T18:06:01Z</vt:lpwstr>
  </property>
  <property fmtid="{D5CDD505-2E9C-101B-9397-08002B2CF9AE}" pid="4" name="MSIP_Label_4996c9c4-3724-4123-bc5e-292b72636728_Method">
    <vt:lpwstr>Privileged</vt:lpwstr>
  </property>
  <property fmtid="{D5CDD505-2E9C-101B-9397-08002B2CF9AE}" pid="5" name="MSIP_Label_4996c9c4-3724-4123-bc5e-292b72636728_Name">
    <vt:lpwstr>4996c9c4-3724-4123-bc5e-292b72636728</vt:lpwstr>
  </property>
  <property fmtid="{D5CDD505-2E9C-101B-9397-08002B2CF9AE}" pid="6" name="MSIP_Label_4996c9c4-3724-4123-bc5e-292b72636728_SiteId">
    <vt:lpwstr>5de110f8-2e0f-4d45-891d-bcf2218e253d</vt:lpwstr>
  </property>
  <property fmtid="{D5CDD505-2E9C-101B-9397-08002B2CF9AE}" pid="7" name="MSIP_Label_4996c9c4-3724-4123-bc5e-292b72636728_ActionId">
    <vt:lpwstr>b0eef000-2e47-4dab-b797-c23420d6ea1f</vt:lpwstr>
  </property>
  <property fmtid="{D5CDD505-2E9C-101B-9397-08002B2CF9AE}" pid="8" name="MSIP_Label_4996c9c4-3724-4123-bc5e-292b72636728_ContentBits">
    <vt:lpwstr>0</vt:lpwstr>
  </property>
</Properties>
</file>