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6.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7.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8.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256" r:id="rId2"/>
    <p:sldId id="257" r:id="rId3"/>
    <p:sldId id="1240" r:id="rId4"/>
    <p:sldId id="1260" r:id="rId5"/>
    <p:sldId id="522" r:id="rId6"/>
    <p:sldId id="528" r:id="rId7"/>
    <p:sldId id="1261" r:id="rId8"/>
    <p:sldId id="1249" r:id="rId9"/>
    <p:sldId id="1250" r:id="rId10"/>
    <p:sldId id="1274" r:id="rId11"/>
    <p:sldId id="1254" r:id="rId12"/>
    <p:sldId id="607" r:id="rId13"/>
    <p:sldId id="608" r:id="rId14"/>
    <p:sldId id="266" r:id="rId15"/>
    <p:sldId id="609" r:id="rId16"/>
    <p:sldId id="598" r:id="rId17"/>
    <p:sldId id="600" r:id="rId18"/>
    <p:sldId id="552" r:id="rId19"/>
    <p:sldId id="606" r:id="rId20"/>
    <p:sldId id="592" r:id="rId21"/>
    <p:sldId id="603" r:id="rId22"/>
    <p:sldId id="581" r:id="rId23"/>
    <p:sldId id="264" r:id="rId24"/>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0014"/>
    <a:srgbClr val="077E8D"/>
    <a:srgbClr val="FFCDCE"/>
    <a:srgbClr val="FF59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1" autoAdjust="0"/>
    <p:restoredTop sz="94660"/>
  </p:normalViewPr>
  <p:slideViewPr>
    <p:cSldViewPr>
      <p:cViewPr varScale="1">
        <p:scale>
          <a:sx n="91" d="100"/>
          <a:sy n="91" d="100"/>
        </p:scale>
        <p:origin x="224" y="74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7/25/25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‹Nº›</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‹Nº›</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Key result for CFO cancellation: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With CFO the </a:t>
            </a:r>
            <a:r>
              <a:rPr kumimoji="0" lang="en-US" sz="1100" b="0" i="0" u="none" strike="noStrike" kern="0" cap="none" spc="0" normalizeH="0" baseline="0" noProof="0" dirty="0" err="1">
                <a:ln>
                  <a:noFill/>
                </a:ln>
                <a:solidFill>
                  <a:srgbClr val="000000"/>
                </a:solidFill>
                <a:effectLst/>
                <a:uLnTx/>
                <a:uFillTx/>
                <a:latin typeface="Arial"/>
                <a:cs typeface="Arial"/>
                <a:sym typeface="Arial"/>
              </a:rPr>
              <a:t>microDoppler</a:t>
            </a:r>
            <a:r>
              <a:rPr kumimoji="0" lang="en-US" sz="1100" b="0" i="0" u="none" strike="noStrike" kern="0" cap="none" spc="0" normalizeH="0" baseline="0" noProof="0" dirty="0">
                <a:ln>
                  <a:noFill/>
                </a:ln>
                <a:solidFill>
                  <a:srgbClr val="000000"/>
                </a:solidFill>
                <a:effectLst/>
                <a:uLnTx/>
                <a:uFillTx/>
                <a:latin typeface="Arial"/>
                <a:cs typeface="Arial"/>
                <a:sym typeface="Arial"/>
              </a:rPr>
              <a:t> is unusable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Resulting </a:t>
            </a:r>
            <a:r>
              <a:rPr kumimoji="0" lang="en-US" sz="1100" b="0" i="0" u="none" strike="noStrike" kern="0" cap="none" spc="0" normalizeH="0" baseline="0" noProof="0" dirty="0" err="1">
                <a:ln>
                  <a:noFill/>
                </a:ln>
                <a:solidFill>
                  <a:srgbClr val="000000"/>
                </a:solidFill>
                <a:effectLst/>
                <a:uLnTx/>
                <a:uFillTx/>
                <a:latin typeface="Arial"/>
                <a:cs typeface="Arial"/>
                <a:sym typeface="Arial"/>
              </a:rPr>
              <a:t>microDoppler</a:t>
            </a:r>
            <a:r>
              <a:rPr kumimoji="0" lang="en-US" sz="1100" b="0" i="0" u="none" strike="noStrike" kern="0" cap="none" spc="0" normalizeH="0" baseline="0" noProof="0" dirty="0">
                <a:ln>
                  <a:noFill/>
                </a:ln>
                <a:solidFill>
                  <a:srgbClr val="000000"/>
                </a:solidFill>
                <a:effectLst/>
                <a:uLnTx/>
                <a:uFillTx/>
                <a:latin typeface="Arial"/>
                <a:cs typeface="Arial"/>
                <a:sym typeface="Arial"/>
              </a:rPr>
              <a:t> after cancellation is almost identical to the one from a phase locked system</a:t>
            </a: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74130375-AC4D-4A01-BA2B-8993D59696B1}" type="slidenum">
              <a:rPr lang="es-ES" smtClean="0"/>
              <a:pPr/>
              <a:t>11</a:t>
            </a:fld>
            <a:endParaRPr lang="es-ES"/>
          </a:p>
        </p:txBody>
      </p:sp>
    </p:spTree>
    <p:extLst>
      <p:ext uri="{BB962C8B-B14F-4D97-AF65-F5344CB8AC3E}">
        <p14:creationId xmlns:p14="http://schemas.microsoft.com/office/powerpoint/2010/main" val="962484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130375-AC4D-4A01-BA2B-8993D59696B1}" type="slidenum">
              <a:rPr lang="es-ES" smtClean="0"/>
              <a:pPr/>
              <a:t>3</a:t>
            </a:fld>
            <a:endParaRPr lang="es-ES"/>
          </a:p>
        </p:txBody>
      </p:sp>
    </p:spTree>
    <p:extLst>
      <p:ext uri="{BB962C8B-B14F-4D97-AF65-F5344CB8AC3E}">
        <p14:creationId xmlns:p14="http://schemas.microsoft.com/office/powerpoint/2010/main" val="225322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it-IT" dirty="0"/>
              <a:t>The </a:t>
            </a:r>
            <a:r>
              <a:rPr lang="it-IT" dirty="0" err="1"/>
              <a:t>resulting</a:t>
            </a:r>
            <a:r>
              <a:rPr lang="it-IT" dirty="0"/>
              <a:t> micro-Doppler frequencies are </a:t>
            </a:r>
            <a:r>
              <a:rPr lang="it-IT" dirty="0" err="1"/>
              <a:t>coupled</a:t>
            </a:r>
            <a:r>
              <a:rPr lang="it-IT" dirty="0"/>
              <a:t> with the offset</a:t>
            </a:r>
          </a:p>
          <a:p>
            <a:r>
              <a:rPr lang="it-IT" dirty="0"/>
              <a:t>Need to track micro-Doppler over trains of packets</a:t>
            </a:r>
          </a:p>
          <a:p>
            <a:r>
              <a:rPr lang="it-IT" dirty="0"/>
              <a:t>The offset is 2 orders of magnitude bigger </a:t>
            </a:r>
            <a:r>
              <a:rPr lang="it-IT" dirty="0">
                <a:sym typeface="Wingdings" panose="05000000000000000000" pitchFamily="2" charset="2"/>
              </a:rPr>
              <a:t> </a:t>
            </a:r>
            <a:r>
              <a:rPr lang="en-US" dirty="0"/>
              <a:t>Micro Doppler is destroyed</a:t>
            </a:r>
          </a:p>
          <a:p>
            <a:endParaRPr lang="en-US" dirty="0"/>
          </a:p>
          <a:p>
            <a:r>
              <a:rPr lang="en-US" sz="1200" b="0" i="0" kern="1200" dirty="0">
                <a:solidFill>
                  <a:schemeClr val="tx1"/>
                </a:solidFill>
                <a:effectLst/>
                <a:latin typeface="+mn-lt"/>
                <a:ea typeface="+mn-ea"/>
                <a:cs typeface="+mn-cs"/>
              </a:rPr>
              <a:t>compensating for the FO for each packet separately removes the FO and the Doppler shift </a:t>
            </a:r>
          </a:p>
          <a:p>
            <a:r>
              <a:rPr lang="en-US" sz="1200" b="0" i="0" kern="1200" dirty="0">
                <a:solidFill>
                  <a:schemeClr val="tx1"/>
                </a:solidFill>
                <a:effectLst/>
                <a:latin typeface="+mn-lt"/>
                <a:ea typeface="+mn-ea"/>
                <a:cs typeface="+mn-cs"/>
              </a:rPr>
              <a:t>estimating the phase differences and Doppler shifts requires processing the received samples coherently across subsequent packets. </a:t>
            </a:r>
          </a:p>
          <a:p>
            <a:r>
              <a:rPr lang="en-US" sz="1200" b="0" i="0" kern="1200" dirty="0">
                <a:solidFill>
                  <a:schemeClr val="tx1"/>
                </a:solidFill>
                <a:effectLst/>
                <a:latin typeface="+mn-lt"/>
                <a:ea typeface="+mn-ea"/>
                <a:cs typeface="+mn-cs"/>
              </a:rPr>
              <a:t>The FO can not be considered constant within such extended time intervals (several milliseconds), and it</a:t>
            </a:r>
            <a:br>
              <a:rPr lang="en-US" dirty="0"/>
            </a:br>
            <a:r>
              <a:rPr lang="en-US" sz="1200" b="0" i="0" kern="1200" dirty="0">
                <a:solidFill>
                  <a:schemeClr val="tx1"/>
                </a:solidFill>
                <a:effectLst/>
                <a:latin typeface="+mn-lt"/>
                <a:ea typeface="+mn-ea"/>
                <a:cs typeface="+mn-cs"/>
              </a:rPr>
              <a:t>makes the phase of signal samples across different packets incoherent, preventing the estimation</a:t>
            </a:r>
            <a:br>
              <a:rPr lang="en-US" dirty="0"/>
            </a:br>
            <a:r>
              <a:rPr lang="en-US" sz="1200" b="0" i="0" kern="1200" dirty="0">
                <a:solidFill>
                  <a:schemeClr val="tx1"/>
                </a:solidFill>
                <a:effectLst/>
                <a:latin typeface="+mn-lt"/>
                <a:ea typeface="+mn-ea"/>
                <a:cs typeface="+mn-cs"/>
              </a:rPr>
              <a:t>of Doppler shifts</a:t>
            </a:r>
            <a:endParaRPr lang="en-US" dirty="0"/>
          </a:p>
          <a:p>
            <a:pPr marL="457200" indent="-298450"/>
            <a:endParaRPr lang="en-US" dirty="0"/>
          </a:p>
        </p:txBody>
      </p:sp>
    </p:spTree>
    <p:extLst>
      <p:ext uri="{BB962C8B-B14F-4D97-AF65-F5344CB8AC3E}">
        <p14:creationId xmlns:p14="http://schemas.microsoft.com/office/powerpoint/2010/main" val="1984462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an approach that works with single RF chain, no synchronized clocks</a:t>
            </a:r>
          </a:p>
          <a:p>
            <a:r>
              <a:rPr lang="en-US" dirty="0"/>
              <a:t>3 main components: timing offset, object tracking, micro-Doppler estimation</a:t>
            </a:r>
          </a:p>
          <a:p>
            <a:r>
              <a:rPr lang="en-US" dirty="0"/>
              <a:t>Packet k, BP b, path l</a:t>
            </a:r>
          </a:p>
        </p:txBody>
      </p:sp>
      <p:sp>
        <p:nvSpPr>
          <p:cNvPr id="4" name="Slide Number Placeholder 3"/>
          <p:cNvSpPr>
            <a:spLocks noGrp="1"/>
          </p:cNvSpPr>
          <p:nvPr>
            <p:ph type="sldNum" sz="quarter" idx="5"/>
          </p:nvPr>
        </p:nvSpPr>
        <p:spPr/>
        <p:txBody>
          <a:bodyPr/>
          <a:lstStyle/>
          <a:p>
            <a:fld id="{74130375-AC4D-4A01-BA2B-8993D59696B1}" type="slidenum">
              <a:rPr lang="es-ES" smtClean="0"/>
              <a:pPr/>
              <a:t>5</a:t>
            </a:fld>
            <a:endParaRPr lang="es-ES"/>
          </a:p>
        </p:txBody>
      </p:sp>
    </p:spTree>
    <p:extLst>
      <p:ext uri="{BB962C8B-B14F-4D97-AF65-F5344CB8AC3E}">
        <p14:creationId xmlns:p14="http://schemas.microsoft.com/office/powerpoint/2010/main" val="1569132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Assume the multipath environment changes slowly over time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We can then consider the CIR magnitude at 2 subsequent time steps (packets)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If the assumption in the first bullet holds, the 2 CIRs will have the same profile (in approximation) except for a shift in the delay domain due to the RELATIVE timing offset between the two packets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The relative TO can be estimated by detecting the location of the strongest cross-correlation peak</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200" b="0" i="0" kern="1200" dirty="0">
                <a:solidFill>
                  <a:schemeClr val="tx1"/>
                </a:solidFill>
                <a:effectLst/>
                <a:latin typeface="+mn-lt"/>
                <a:ea typeface="+mn-ea"/>
                <a:cs typeface="+mn-cs"/>
              </a:rPr>
              <a:t>LOS occlusions leads to “slow” disappearance of the corresponding path from the CIR</a:t>
            </a:r>
            <a:r>
              <a:rPr lang="en-US" sz="1100" dirty="0"/>
              <a:t> </a:t>
            </a:r>
            <a:br>
              <a:rPr lang="en-US" sz="1100" dirty="0"/>
            </a:b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74130375-AC4D-4A01-BA2B-8993D59696B1}" type="slidenum">
              <a:rPr lang="es-ES" smtClean="0"/>
              <a:pPr/>
              <a:t>6</a:t>
            </a:fld>
            <a:endParaRPr lang="es-ES"/>
          </a:p>
        </p:txBody>
      </p:sp>
    </p:spTree>
    <p:extLst>
      <p:ext uri="{BB962C8B-B14F-4D97-AF65-F5344CB8AC3E}">
        <p14:creationId xmlns:p14="http://schemas.microsoft.com/office/powerpoint/2010/main" val="173892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do passive localization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Peak detection: via Cell-Averaging Constant False-Alarm Rate (CA-CFAR) </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AoD</a:t>
            </a:r>
            <a:r>
              <a:rPr lang="en-US" sz="1200" b="0" i="0" kern="1200" dirty="0">
                <a:solidFill>
                  <a:schemeClr val="tx1"/>
                </a:solidFill>
                <a:effectLst/>
                <a:latin typeface="+mn-lt"/>
                <a:ea typeface="+mn-ea"/>
                <a:cs typeface="+mn-cs"/>
              </a:rPr>
              <a:t>: correlation between each BP shape and the CIR profile for a specific channel tap (TX BP shapes known)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Select strong static reference path</a:t>
            </a:r>
            <a:br>
              <a:rPr lang="en-US" dirty="0"/>
            </a:br>
            <a:endParaRPr lang="en-US" dirty="0"/>
          </a:p>
        </p:txBody>
      </p:sp>
      <p:sp>
        <p:nvSpPr>
          <p:cNvPr id="4" name="Slide Number Placeholder 3"/>
          <p:cNvSpPr>
            <a:spLocks noGrp="1"/>
          </p:cNvSpPr>
          <p:nvPr>
            <p:ph type="sldNum" sz="quarter" idx="5"/>
          </p:nvPr>
        </p:nvSpPr>
        <p:spPr/>
        <p:txBody>
          <a:bodyPr/>
          <a:lstStyle/>
          <a:p>
            <a:fld id="{74130375-AC4D-4A01-BA2B-8993D59696B1}" type="slidenum">
              <a:rPr lang="es-ES" smtClean="0"/>
              <a:pPr/>
              <a:t>7</a:t>
            </a:fld>
            <a:endParaRPr lang="es-ES"/>
          </a:p>
        </p:txBody>
      </p:sp>
    </p:spTree>
    <p:extLst>
      <p:ext uri="{BB962C8B-B14F-4D97-AF65-F5344CB8AC3E}">
        <p14:creationId xmlns:p14="http://schemas.microsoft.com/office/powerpoint/2010/main" val="2412664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Key idea: CFO is constant in all multipath components of the CIR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Conjugate multiplication of the static signal with the dynamic one to remove offset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Cancels out the CFO without estimating it, thus the cancellation is errorless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micro-Doppler is almost as good as the one you get from a phase locked system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micro-Doppler quality depends on the SNR on the static path used for the cancellation</a:t>
            </a:r>
          </a:p>
        </p:txBody>
      </p:sp>
    </p:spTree>
    <p:extLst>
      <p:ext uri="{BB962C8B-B14F-4D97-AF65-F5344CB8AC3E}">
        <p14:creationId xmlns:p14="http://schemas.microsoft.com/office/powerpoint/2010/main" val="302030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2FDA2-FEF6-CAD5-B15E-11100ED195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18E7F2-DAAB-A76A-BDD3-21E50B9728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5E591-8408-5437-6F03-3DC67112D80F}"/>
              </a:ext>
            </a:extLst>
          </p:cNvPr>
          <p:cNvSpPr>
            <a:spLocks noGrp="1"/>
          </p:cNvSpPr>
          <p:nvPr>
            <p:ph type="body" idx="1"/>
          </p:nvPr>
        </p:nvSpPr>
        <p:spPr/>
        <p:txBody>
          <a:bodyPr/>
          <a:lstStyle/>
          <a:p>
            <a:r>
              <a:rPr lang="en-US" dirty="0"/>
              <a:t>Then we do passive localization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Peak detection: via Cell-Averaging Constant False-Alarm Rate (CA-CFAR) </a:t>
            </a: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AoD</a:t>
            </a:r>
            <a:r>
              <a:rPr lang="en-US" sz="1200" b="0" i="0" kern="1200" dirty="0">
                <a:solidFill>
                  <a:schemeClr val="tx1"/>
                </a:solidFill>
                <a:effectLst/>
                <a:latin typeface="+mn-lt"/>
                <a:ea typeface="+mn-ea"/>
                <a:cs typeface="+mn-cs"/>
              </a:rPr>
              <a:t>: correlation between each BP shape and the CIR profile for a specific channel tap (TX BP shapes known)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Select strong static reference path</a:t>
            </a:r>
            <a:br>
              <a:rPr lang="en-US" dirty="0"/>
            </a:br>
            <a:endParaRPr lang="en-US" dirty="0"/>
          </a:p>
        </p:txBody>
      </p:sp>
      <p:sp>
        <p:nvSpPr>
          <p:cNvPr id="4" name="Slide Number Placeholder 3">
            <a:extLst>
              <a:ext uri="{FF2B5EF4-FFF2-40B4-BE49-F238E27FC236}">
                <a16:creationId xmlns:a16="http://schemas.microsoft.com/office/drawing/2014/main" id="{99FAC634-224F-ED03-990E-6574321EE87B}"/>
              </a:ext>
            </a:extLst>
          </p:cNvPr>
          <p:cNvSpPr>
            <a:spLocks noGrp="1"/>
          </p:cNvSpPr>
          <p:nvPr>
            <p:ph type="sldNum" sz="quarter" idx="5"/>
          </p:nvPr>
        </p:nvSpPr>
        <p:spPr/>
        <p:txBody>
          <a:bodyPr/>
          <a:lstStyle/>
          <a:p>
            <a:fld id="{74130375-AC4D-4A01-BA2B-8993D59696B1}" type="slidenum">
              <a:rPr lang="es-ES" smtClean="0"/>
              <a:pPr/>
              <a:t>10</a:t>
            </a:fld>
            <a:endParaRPr lang="es-ES"/>
          </a:p>
        </p:txBody>
      </p:sp>
    </p:spTree>
    <p:extLst>
      <p:ext uri="{BB962C8B-B14F-4D97-AF65-F5344CB8AC3E}">
        <p14:creationId xmlns:p14="http://schemas.microsoft.com/office/powerpoint/2010/main" val="311040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dirty="0"/>
          </a:p>
        </p:txBody>
      </p:sp>
      <p:sp>
        <p:nvSpPr>
          <p:cNvPr id="5" name="Footer Placeholder 4"/>
          <p:cNvSpPr>
            <a:spLocks noGrp="1"/>
          </p:cNvSpPr>
          <p:nvPr>
            <p:ph type="ftr" idx="11"/>
          </p:nvPr>
        </p:nvSpPr>
        <p:spPr/>
        <p:txBody>
          <a:bodyPr/>
          <a:lstStyle>
            <a:lvl1pPr>
              <a:defRPr/>
            </a:lvl1pPr>
          </a:lstStyle>
          <a:p>
            <a:r>
              <a:rPr lang="en-GB"/>
              <a:t>Jacopo Pegoraro, University of Padova</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‹Nº›</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‹Nº›</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Jacopo Pegoraro, University of Padova</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Jacopo Pegoraro, University of Padova</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‹Nº›</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July 2025</a:t>
            </a:r>
            <a:endParaRPr lang="en-GB"/>
          </a:p>
        </p:txBody>
      </p:sp>
      <p:sp>
        <p:nvSpPr>
          <p:cNvPr id="6" name="Footer Placeholder 5"/>
          <p:cNvSpPr>
            <a:spLocks noGrp="1"/>
          </p:cNvSpPr>
          <p:nvPr>
            <p:ph type="ftr" idx="11"/>
          </p:nvPr>
        </p:nvSpPr>
        <p:spPr/>
        <p:txBody>
          <a:bodyPr/>
          <a:lstStyle>
            <a:lvl1pPr>
              <a:defRPr/>
            </a:lvl1pPr>
          </a:lstStyle>
          <a:p>
            <a:r>
              <a:rPr lang="en-GB"/>
              <a:t>Jacopo Pegoraro, University of Padova</a:t>
            </a:r>
            <a:endParaRPr lang="en-GB" dirty="0"/>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‹Nº›</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July 2025</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Jacopo Pegoraro, University of Padova</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‹Nº›</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July 2025</a:t>
            </a:r>
            <a:endParaRPr lang="en-GB"/>
          </a:p>
        </p:txBody>
      </p:sp>
      <p:sp>
        <p:nvSpPr>
          <p:cNvPr id="4" name="Footer Placeholder 3"/>
          <p:cNvSpPr>
            <a:spLocks noGrp="1"/>
          </p:cNvSpPr>
          <p:nvPr>
            <p:ph type="ftr" idx="11"/>
          </p:nvPr>
        </p:nvSpPr>
        <p:spPr/>
        <p:txBody>
          <a:bodyPr/>
          <a:lstStyle>
            <a:lvl1pPr>
              <a:defRPr/>
            </a:lvl1pPr>
          </a:lstStyle>
          <a:p>
            <a:r>
              <a:rPr lang="en-GB"/>
              <a:t>Jacopo Pegoraro, University of Padova</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‹Nº›</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July 2025</a:t>
            </a:r>
            <a:endParaRPr lang="en-GB"/>
          </a:p>
        </p:txBody>
      </p:sp>
      <p:sp>
        <p:nvSpPr>
          <p:cNvPr id="3" name="Footer Placeholder 2"/>
          <p:cNvSpPr>
            <a:spLocks noGrp="1"/>
          </p:cNvSpPr>
          <p:nvPr>
            <p:ph type="ftr" idx="11"/>
          </p:nvPr>
        </p:nvSpPr>
        <p:spPr/>
        <p:txBody>
          <a:bodyPr/>
          <a:lstStyle>
            <a:lvl1pPr>
              <a:defRPr/>
            </a:lvl1pPr>
          </a:lstStyle>
          <a:p>
            <a:r>
              <a:rPr lang="en-GB"/>
              <a:t>Jacopo Pegoraro, University of Padova</a:t>
            </a:r>
            <a:endParaRPr lang="en-GB" dirty="0"/>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‹Nº›</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Jacopo Pegoraro, University of Padova</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‹Nº›</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July 2025</a:t>
            </a:r>
            <a:endParaRPr lang="en-GB"/>
          </a:p>
        </p:txBody>
      </p:sp>
      <p:sp>
        <p:nvSpPr>
          <p:cNvPr id="5" name="Footer Placeholder 4"/>
          <p:cNvSpPr>
            <a:spLocks noGrp="1"/>
          </p:cNvSpPr>
          <p:nvPr>
            <p:ph type="ftr" idx="11"/>
          </p:nvPr>
        </p:nvSpPr>
        <p:spPr/>
        <p:txBody>
          <a:bodyPr/>
          <a:lstStyle>
            <a:lvl1pPr>
              <a:defRPr/>
            </a:lvl1pPr>
          </a:lstStyle>
          <a:p>
            <a:r>
              <a:rPr lang="en-GB"/>
              <a:t>Jacopo Pegoraro, University of Padova</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‹Nº›</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July 2025</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Jacopo Pegoraro, University of Padova, Joerg Widmer, IMDEA Networks</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‹Nº›</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a:t>
            </a:r>
            <a:r>
              <a:rPr kumimoji="0" lang="es-ES" sz="1800" b="1" i="0" u="none" strike="noStrike" kern="1200" cap="none" spc="0" normalizeH="0" baseline="0" dirty="0">
                <a:ln>
                  <a:noFill/>
                </a:ln>
                <a:solidFill>
                  <a:srgbClr val="000000"/>
                </a:solidFill>
                <a:effectLst/>
                <a:uLnTx/>
                <a:uFillTx/>
                <a:latin typeface="Times New Roman" pitchFamily="16" charset="0"/>
                <a:ea typeface="MS Gothic" charset="-128"/>
                <a:cs typeface="Arial Unicode MS" charset="0"/>
              </a:rPr>
              <a:t>1319r0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6" Type="http://schemas.openxmlformats.org/officeDocument/2006/relationships/tags" Target="../tags/tag196.xml"/><Relationship Id="rId21" Type="http://schemas.openxmlformats.org/officeDocument/2006/relationships/tags" Target="../tags/tag191.xml"/><Relationship Id="rId42" Type="http://schemas.openxmlformats.org/officeDocument/2006/relationships/tags" Target="../tags/tag212.xml"/><Relationship Id="rId47" Type="http://schemas.openxmlformats.org/officeDocument/2006/relationships/tags" Target="../tags/tag217.xml"/><Relationship Id="rId63" Type="http://schemas.openxmlformats.org/officeDocument/2006/relationships/tags" Target="../tags/tag233.xml"/><Relationship Id="rId68" Type="http://schemas.openxmlformats.org/officeDocument/2006/relationships/tags" Target="../tags/tag238.xml"/><Relationship Id="rId2" Type="http://schemas.openxmlformats.org/officeDocument/2006/relationships/tags" Target="../tags/tag172.xml"/><Relationship Id="rId16" Type="http://schemas.openxmlformats.org/officeDocument/2006/relationships/tags" Target="../tags/tag186.xml"/><Relationship Id="rId29" Type="http://schemas.openxmlformats.org/officeDocument/2006/relationships/tags" Target="../tags/tag199.xml"/><Relationship Id="rId11" Type="http://schemas.openxmlformats.org/officeDocument/2006/relationships/tags" Target="../tags/tag181.xml"/><Relationship Id="rId24" Type="http://schemas.openxmlformats.org/officeDocument/2006/relationships/tags" Target="../tags/tag194.xml"/><Relationship Id="rId32" Type="http://schemas.openxmlformats.org/officeDocument/2006/relationships/tags" Target="../tags/tag202.xml"/><Relationship Id="rId37" Type="http://schemas.openxmlformats.org/officeDocument/2006/relationships/tags" Target="../tags/tag207.xml"/><Relationship Id="rId40" Type="http://schemas.openxmlformats.org/officeDocument/2006/relationships/tags" Target="../tags/tag210.xml"/><Relationship Id="rId45" Type="http://schemas.openxmlformats.org/officeDocument/2006/relationships/tags" Target="../tags/tag215.xml"/><Relationship Id="rId53" Type="http://schemas.openxmlformats.org/officeDocument/2006/relationships/tags" Target="../tags/tag223.xml"/><Relationship Id="rId58" Type="http://schemas.openxmlformats.org/officeDocument/2006/relationships/tags" Target="../tags/tag228.xml"/><Relationship Id="rId66" Type="http://schemas.openxmlformats.org/officeDocument/2006/relationships/tags" Target="../tags/tag236.xml"/><Relationship Id="rId74" Type="http://schemas.openxmlformats.org/officeDocument/2006/relationships/slideLayout" Target="../slideLayouts/slideLayout2.xml"/><Relationship Id="rId5" Type="http://schemas.openxmlformats.org/officeDocument/2006/relationships/tags" Target="../tags/tag175.xml"/><Relationship Id="rId61" Type="http://schemas.openxmlformats.org/officeDocument/2006/relationships/tags" Target="../tags/tag231.xml"/><Relationship Id="rId19" Type="http://schemas.openxmlformats.org/officeDocument/2006/relationships/tags" Target="../tags/tag189.xml"/><Relationship Id="rId14" Type="http://schemas.openxmlformats.org/officeDocument/2006/relationships/tags" Target="../tags/tag184.xml"/><Relationship Id="rId22" Type="http://schemas.openxmlformats.org/officeDocument/2006/relationships/tags" Target="../tags/tag192.xml"/><Relationship Id="rId27" Type="http://schemas.openxmlformats.org/officeDocument/2006/relationships/tags" Target="../tags/tag197.xml"/><Relationship Id="rId30" Type="http://schemas.openxmlformats.org/officeDocument/2006/relationships/tags" Target="../tags/tag200.xml"/><Relationship Id="rId35" Type="http://schemas.openxmlformats.org/officeDocument/2006/relationships/tags" Target="../tags/tag205.xml"/><Relationship Id="rId43" Type="http://schemas.openxmlformats.org/officeDocument/2006/relationships/tags" Target="../tags/tag213.xml"/><Relationship Id="rId48" Type="http://schemas.openxmlformats.org/officeDocument/2006/relationships/tags" Target="../tags/tag218.xml"/><Relationship Id="rId56" Type="http://schemas.openxmlformats.org/officeDocument/2006/relationships/tags" Target="../tags/tag226.xml"/><Relationship Id="rId64" Type="http://schemas.openxmlformats.org/officeDocument/2006/relationships/tags" Target="../tags/tag234.xml"/><Relationship Id="rId69" Type="http://schemas.openxmlformats.org/officeDocument/2006/relationships/tags" Target="../tags/tag239.xml"/><Relationship Id="rId8" Type="http://schemas.openxmlformats.org/officeDocument/2006/relationships/tags" Target="../tags/tag178.xml"/><Relationship Id="rId51" Type="http://schemas.openxmlformats.org/officeDocument/2006/relationships/tags" Target="../tags/tag221.xml"/><Relationship Id="rId72" Type="http://schemas.openxmlformats.org/officeDocument/2006/relationships/tags" Target="../tags/tag242.xml"/><Relationship Id="rId3" Type="http://schemas.openxmlformats.org/officeDocument/2006/relationships/tags" Target="../tags/tag173.xml"/><Relationship Id="rId12" Type="http://schemas.openxmlformats.org/officeDocument/2006/relationships/tags" Target="../tags/tag182.xml"/><Relationship Id="rId17" Type="http://schemas.openxmlformats.org/officeDocument/2006/relationships/tags" Target="../tags/tag187.xml"/><Relationship Id="rId25" Type="http://schemas.openxmlformats.org/officeDocument/2006/relationships/tags" Target="../tags/tag195.xml"/><Relationship Id="rId33" Type="http://schemas.openxmlformats.org/officeDocument/2006/relationships/tags" Target="../tags/tag203.xml"/><Relationship Id="rId38" Type="http://schemas.openxmlformats.org/officeDocument/2006/relationships/tags" Target="../tags/tag208.xml"/><Relationship Id="rId46" Type="http://schemas.openxmlformats.org/officeDocument/2006/relationships/tags" Target="../tags/tag216.xml"/><Relationship Id="rId59" Type="http://schemas.openxmlformats.org/officeDocument/2006/relationships/tags" Target="../tags/tag229.xml"/><Relationship Id="rId67" Type="http://schemas.openxmlformats.org/officeDocument/2006/relationships/tags" Target="../tags/tag237.xml"/><Relationship Id="rId20" Type="http://schemas.openxmlformats.org/officeDocument/2006/relationships/tags" Target="../tags/tag190.xml"/><Relationship Id="rId41" Type="http://schemas.openxmlformats.org/officeDocument/2006/relationships/tags" Target="../tags/tag211.xml"/><Relationship Id="rId54" Type="http://schemas.openxmlformats.org/officeDocument/2006/relationships/tags" Target="../tags/tag224.xml"/><Relationship Id="rId62" Type="http://schemas.openxmlformats.org/officeDocument/2006/relationships/tags" Target="../tags/tag232.xml"/><Relationship Id="rId70" Type="http://schemas.openxmlformats.org/officeDocument/2006/relationships/tags" Target="../tags/tag240.xml"/><Relationship Id="rId75" Type="http://schemas.openxmlformats.org/officeDocument/2006/relationships/notesSlide" Target="../notesSlides/notesSlide9.xml"/><Relationship Id="rId1" Type="http://schemas.openxmlformats.org/officeDocument/2006/relationships/tags" Target="../tags/tag171.xml"/><Relationship Id="rId6" Type="http://schemas.openxmlformats.org/officeDocument/2006/relationships/tags" Target="../tags/tag176.xml"/><Relationship Id="rId15" Type="http://schemas.openxmlformats.org/officeDocument/2006/relationships/tags" Target="../tags/tag185.xml"/><Relationship Id="rId23" Type="http://schemas.openxmlformats.org/officeDocument/2006/relationships/tags" Target="../tags/tag193.xml"/><Relationship Id="rId28" Type="http://schemas.openxmlformats.org/officeDocument/2006/relationships/tags" Target="../tags/tag198.xml"/><Relationship Id="rId36" Type="http://schemas.openxmlformats.org/officeDocument/2006/relationships/tags" Target="../tags/tag206.xml"/><Relationship Id="rId49" Type="http://schemas.openxmlformats.org/officeDocument/2006/relationships/tags" Target="../tags/tag219.xml"/><Relationship Id="rId57" Type="http://schemas.openxmlformats.org/officeDocument/2006/relationships/tags" Target="../tags/tag227.xml"/><Relationship Id="rId10" Type="http://schemas.openxmlformats.org/officeDocument/2006/relationships/tags" Target="../tags/tag180.xml"/><Relationship Id="rId31" Type="http://schemas.openxmlformats.org/officeDocument/2006/relationships/tags" Target="../tags/tag201.xml"/><Relationship Id="rId44" Type="http://schemas.openxmlformats.org/officeDocument/2006/relationships/tags" Target="../tags/tag214.xml"/><Relationship Id="rId52" Type="http://schemas.openxmlformats.org/officeDocument/2006/relationships/tags" Target="../tags/tag222.xml"/><Relationship Id="rId60" Type="http://schemas.openxmlformats.org/officeDocument/2006/relationships/tags" Target="../tags/tag230.xml"/><Relationship Id="rId65" Type="http://schemas.openxmlformats.org/officeDocument/2006/relationships/tags" Target="../tags/tag235.xml"/><Relationship Id="rId73" Type="http://schemas.openxmlformats.org/officeDocument/2006/relationships/tags" Target="../tags/tag243.xml"/><Relationship Id="rId4" Type="http://schemas.openxmlformats.org/officeDocument/2006/relationships/tags" Target="../tags/tag174.xml"/><Relationship Id="rId9" Type="http://schemas.openxmlformats.org/officeDocument/2006/relationships/tags" Target="../tags/tag179.xml"/><Relationship Id="rId13" Type="http://schemas.openxmlformats.org/officeDocument/2006/relationships/tags" Target="../tags/tag183.xml"/><Relationship Id="rId18" Type="http://schemas.openxmlformats.org/officeDocument/2006/relationships/tags" Target="../tags/tag188.xml"/><Relationship Id="rId39" Type="http://schemas.openxmlformats.org/officeDocument/2006/relationships/tags" Target="../tags/tag209.xml"/><Relationship Id="rId34" Type="http://schemas.openxmlformats.org/officeDocument/2006/relationships/tags" Target="../tags/tag204.xml"/><Relationship Id="rId50" Type="http://schemas.openxmlformats.org/officeDocument/2006/relationships/tags" Target="../tags/tag220.xml"/><Relationship Id="rId55" Type="http://schemas.openxmlformats.org/officeDocument/2006/relationships/tags" Target="../tags/tag225.xml"/><Relationship Id="rId76" Type="http://schemas.openxmlformats.org/officeDocument/2006/relationships/image" Target="../media/image18.jpeg"/><Relationship Id="rId7" Type="http://schemas.openxmlformats.org/officeDocument/2006/relationships/tags" Target="../tags/tag177.xml"/><Relationship Id="rId71" Type="http://schemas.openxmlformats.org/officeDocument/2006/relationships/tags" Target="../tags/tag24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tags" Target="../tags/tag256.xml"/><Relationship Id="rId18" Type="http://schemas.openxmlformats.org/officeDocument/2006/relationships/slideLayout" Target="../slideLayouts/slideLayout2.xml"/><Relationship Id="rId3" Type="http://schemas.openxmlformats.org/officeDocument/2006/relationships/tags" Target="../tags/tag246.xml"/><Relationship Id="rId21" Type="http://schemas.openxmlformats.org/officeDocument/2006/relationships/image" Target="../media/image21.png"/><Relationship Id="rId7" Type="http://schemas.openxmlformats.org/officeDocument/2006/relationships/tags" Target="../tags/tag250.xml"/><Relationship Id="rId12" Type="http://schemas.openxmlformats.org/officeDocument/2006/relationships/tags" Target="../tags/tag255.xml"/><Relationship Id="rId17" Type="http://schemas.openxmlformats.org/officeDocument/2006/relationships/tags" Target="../tags/tag260.xml"/><Relationship Id="rId2" Type="http://schemas.openxmlformats.org/officeDocument/2006/relationships/tags" Target="../tags/tag245.xml"/><Relationship Id="rId16" Type="http://schemas.openxmlformats.org/officeDocument/2006/relationships/tags" Target="../tags/tag259.xml"/><Relationship Id="rId20" Type="http://schemas.openxmlformats.org/officeDocument/2006/relationships/image" Target="../media/image4.svg"/><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tags" Target="../tags/tag254.xml"/><Relationship Id="rId5" Type="http://schemas.openxmlformats.org/officeDocument/2006/relationships/tags" Target="../tags/tag248.xml"/><Relationship Id="rId15" Type="http://schemas.openxmlformats.org/officeDocument/2006/relationships/tags" Target="../tags/tag258.xml"/><Relationship Id="rId10" Type="http://schemas.openxmlformats.org/officeDocument/2006/relationships/tags" Target="../tags/tag253.xml"/><Relationship Id="rId19" Type="http://schemas.openxmlformats.org/officeDocument/2006/relationships/image" Target="../media/image3.png"/><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tags" Target="../tags/tag2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image" Target="../media/image24.png"/><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23.sv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image" Target="../media/image22.png"/><Relationship Id="rId5" Type="http://schemas.openxmlformats.org/officeDocument/2006/relationships/tags" Target="../tags/tag265.xml"/><Relationship Id="rId10" Type="http://schemas.openxmlformats.org/officeDocument/2006/relationships/slideLayout" Target="../slideLayouts/slideLayout2.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image" Target="../media/image25.svg"/></Relationships>
</file>

<file path=ppt/slides/_rels/slide15.xml.rels><?xml version="1.0" encoding="UTF-8" standalone="yes"?>
<Relationships xmlns="http://schemas.openxmlformats.org/package/2006/relationships"><Relationship Id="rId8" Type="http://schemas.openxmlformats.org/officeDocument/2006/relationships/tags" Target="../tags/tag277.xml"/><Relationship Id="rId13" Type="http://schemas.openxmlformats.org/officeDocument/2006/relationships/tags" Target="../tags/tag282.xml"/><Relationship Id="rId18" Type="http://schemas.openxmlformats.org/officeDocument/2006/relationships/tags" Target="../tags/tag287.xml"/><Relationship Id="rId26" Type="http://schemas.openxmlformats.org/officeDocument/2006/relationships/image" Target="../media/image22.png"/><Relationship Id="rId3" Type="http://schemas.openxmlformats.org/officeDocument/2006/relationships/tags" Target="../tags/tag272.xml"/><Relationship Id="rId21" Type="http://schemas.openxmlformats.org/officeDocument/2006/relationships/tags" Target="../tags/tag290.xml"/><Relationship Id="rId7" Type="http://schemas.openxmlformats.org/officeDocument/2006/relationships/tags" Target="../tags/tag276.xml"/><Relationship Id="rId12" Type="http://schemas.openxmlformats.org/officeDocument/2006/relationships/tags" Target="../tags/tag281.xml"/><Relationship Id="rId17" Type="http://schemas.openxmlformats.org/officeDocument/2006/relationships/tags" Target="../tags/tag286.xml"/><Relationship Id="rId25" Type="http://schemas.openxmlformats.org/officeDocument/2006/relationships/slideLayout" Target="../slideLayouts/slideLayout2.xml"/><Relationship Id="rId2" Type="http://schemas.openxmlformats.org/officeDocument/2006/relationships/tags" Target="../tags/tag271.xml"/><Relationship Id="rId16" Type="http://schemas.openxmlformats.org/officeDocument/2006/relationships/tags" Target="../tags/tag285.xml"/><Relationship Id="rId20" Type="http://schemas.openxmlformats.org/officeDocument/2006/relationships/tags" Target="../tags/tag289.xml"/><Relationship Id="rId29" Type="http://schemas.openxmlformats.org/officeDocument/2006/relationships/image" Target="../media/image25.svg"/><Relationship Id="rId1" Type="http://schemas.openxmlformats.org/officeDocument/2006/relationships/tags" Target="../tags/tag270.xml"/><Relationship Id="rId6" Type="http://schemas.openxmlformats.org/officeDocument/2006/relationships/tags" Target="../tags/tag275.xml"/><Relationship Id="rId11" Type="http://schemas.openxmlformats.org/officeDocument/2006/relationships/tags" Target="../tags/tag280.xml"/><Relationship Id="rId24" Type="http://schemas.openxmlformats.org/officeDocument/2006/relationships/tags" Target="../tags/tag293.xml"/><Relationship Id="rId5" Type="http://schemas.openxmlformats.org/officeDocument/2006/relationships/tags" Target="../tags/tag274.xml"/><Relationship Id="rId15" Type="http://schemas.openxmlformats.org/officeDocument/2006/relationships/tags" Target="../tags/tag284.xml"/><Relationship Id="rId23" Type="http://schemas.openxmlformats.org/officeDocument/2006/relationships/tags" Target="../tags/tag292.xml"/><Relationship Id="rId28" Type="http://schemas.openxmlformats.org/officeDocument/2006/relationships/image" Target="../media/image24.png"/><Relationship Id="rId10" Type="http://schemas.openxmlformats.org/officeDocument/2006/relationships/tags" Target="../tags/tag279.xml"/><Relationship Id="rId19" Type="http://schemas.openxmlformats.org/officeDocument/2006/relationships/tags" Target="../tags/tag288.xml"/><Relationship Id="rId31" Type="http://schemas.openxmlformats.org/officeDocument/2006/relationships/image" Target="../media/image27.svg"/><Relationship Id="rId4" Type="http://schemas.openxmlformats.org/officeDocument/2006/relationships/tags" Target="../tags/tag273.xml"/><Relationship Id="rId9" Type="http://schemas.openxmlformats.org/officeDocument/2006/relationships/tags" Target="../tags/tag278.xml"/><Relationship Id="rId14" Type="http://schemas.openxmlformats.org/officeDocument/2006/relationships/tags" Target="../tags/tag283.xml"/><Relationship Id="rId22" Type="http://schemas.openxmlformats.org/officeDocument/2006/relationships/tags" Target="../tags/tag291.xml"/><Relationship Id="rId27" Type="http://schemas.openxmlformats.org/officeDocument/2006/relationships/image" Target="../media/image23.svg"/><Relationship Id="rId30"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23.svg"/><Relationship Id="rId18" Type="http://schemas.openxmlformats.org/officeDocument/2006/relationships/image" Target="../media/image36.png"/><Relationship Id="rId3" Type="http://schemas.openxmlformats.org/officeDocument/2006/relationships/tags" Target="../tags/tag296.xml"/><Relationship Id="rId7" Type="http://schemas.openxmlformats.org/officeDocument/2006/relationships/image" Target="../media/image29.svg"/><Relationship Id="rId12" Type="http://schemas.openxmlformats.org/officeDocument/2006/relationships/image" Target="../media/image22.png"/><Relationship Id="rId17" Type="http://schemas.openxmlformats.org/officeDocument/2006/relationships/image" Target="../media/image35.svg"/><Relationship Id="rId2" Type="http://schemas.openxmlformats.org/officeDocument/2006/relationships/tags" Target="../tags/tag295.xml"/><Relationship Id="rId16" Type="http://schemas.openxmlformats.org/officeDocument/2006/relationships/image" Target="../media/image34.png"/><Relationship Id="rId1" Type="http://schemas.openxmlformats.org/officeDocument/2006/relationships/tags" Target="../tags/tag294.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slideLayout" Target="../slideLayouts/slideLayout2.xml"/><Relationship Id="rId15" Type="http://schemas.openxmlformats.org/officeDocument/2006/relationships/image" Target="../media/image25.svg"/><Relationship Id="rId10" Type="http://schemas.openxmlformats.org/officeDocument/2006/relationships/image" Target="../media/image32.png"/><Relationship Id="rId19" Type="http://schemas.openxmlformats.org/officeDocument/2006/relationships/image" Target="../media/image37.svg"/><Relationship Id="rId4" Type="http://schemas.openxmlformats.org/officeDocument/2006/relationships/tags" Target="../tags/tag297.xml"/><Relationship Id="rId9" Type="http://schemas.openxmlformats.org/officeDocument/2006/relationships/image" Target="../media/image31.sv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13" Type="http://schemas.openxmlformats.org/officeDocument/2006/relationships/tags" Target="../tags/tag310.xml"/><Relationship Id="rId18" Type="http://schemas.openxmlformats.org/officeDocument/2006/relationships/tags" Target="../tags/tag315.xml"/><Relationship Id="rId26" Type="http://schemas.openxmlformats.org/officeDocument/2006/relationships/tags" Target="../tags/tag323.xml"/><Relationship Id="rId39" Type="http://schemas.openxmlformats.org/officeDocument/2006/relationships/image" Target="../media/image34.png"/><Relationship Id="rId21" Type="http://schemas.openxmlformats.org/officeDocument/2006/relationships/tags" Target="../tags/tag318.xml"/><Relationship Id="rId34" Type="http://schemas.openxmlformats.org/officeDocument/2006/relationships/image" Target="../media/image31.svg"/><Relationship Id="rId42" Type="http://schemas.openxmlformats.org/officeDocument/2006/relationships/image" Target="../media/image37.svg"/><Relationship Id="rId7" Type="http://schemas.openxmlformats.org/officeDocument/2006/relationships/tags" Target="../tags/tag304.xml"/><Relationship Id="rId2" Type="http://schemas.openxmlformats.org/officeDocument/2006/relationships/tags" Target="../tags/tag299.xml"/><Relationship Id="rId16" Type="http://schemas.openxmlformats.org/officeDocument/2006/relationships/tags" Target="../tags/tag313.xml"/><Relationship Id="rId20" Type="http://schemas.openxmlformats.org/officeDocument/2006/relationships/tags" Target="../tags/tag317.xml"/><Relationship Id="rId29" Type="http://schemas.openxmlformats.org/officeDocument/2006/relationships/tags" Target="../tags/tag326.xml"/><Relationship Id="rId41" Type="http://schemas.openxmlformats.org/officeDocument/2006/relationships/image" Target="../media/image36.png"/><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tags" Target="../tags/tag308.xml"/><Relationship Id="rId24" Type="http://schemas.openxmlformats.org/officeDocument/2006/relationships/tags" Target="../tags/tag321.xml"/><Relationship Id="rId32" Type="http://schemas.openxmlformats.org/officeDocument/2006/relationships/image" Target="../media/image29.svg"/><Relationship Id="rId37" Type="http://schemas.openxmlformats.org/officeDocument/2006/relationships/image" Target="../media/image24.png"/><Relationship Id="rId40" Type="http://schemas.openxmlformats.org/officeDocument/2006/relationships/image" Target="../media/image35.svg"/><Relationship Id="rId5" Type="http://schemas.openxmlformats.org/officeDocument/2006/relationships/tags" Target="../tags/tag302.xml"/><Relationship Id="rId15" Type="http://schemas.openxmlformats.org/officeDocument/2006/relationships/tags" Target="../tags/tag312.xml"/><Relationship Id="rId23" Type="http://schemas.openxmlformats.org/officeDocument/2006/relationships/tags" Target="../tags/tag320.xml"/><Relationship Id="rId28" Type="http://schemas.openxmlformats.org/officeDocument/2006/relationships/tags" Target="../tags/tag325.xml"/><Relationship Id="rId36" Type="http://schemas.openxmlformats.org/officeDocument/2006/relationships/image" Target="../media/image23.svg"/><Relationship Id="rId10" Type="http://schemas.openxmlformats.org/officeDocument/2006/relationships/tags" Target="../tags/tag307.xml"/><Relationship Id="rId19" Type="http://schemas.openxmlformats.org/officeDocument/2006/relationships/tags" Target="../tags/tag316.xml"/><Relationship Id="rId31" Type="http://schemas.openxmlformats.org/officeDocument/2006/relationships/image" Target="../media/image28.png"/><Relationship Id="rId4" Type="http://schemas.openxmlformats.org/officeDocument/2006/relationships/tags" Target="../tags/tag301.xml"/><Relationship Id="rId9" Type="http://schemas.openxmlformats.org/officeDocument/2006/relationships/tags" Target="../tags/tag306.xml"/><Relationship Id="rId14" Type="http://schemas.openxmlformats.org/officeDocument/2006/relationships/tags" Target="../tags/tag311.xml"/><Relationship Id="rId22" Type="http://schemas.openxmlformats.org/officeDocument/2006/relationships/tags" Target="../tags/tag319.xml"/><Relationship Id="rId27" Type="http://schemas.openxmlformats.org/officeDocument/2006/relationships/tags" Target="../tags/tag324.xml"/><Relationship Id="rId30" Type="http://schemas.openxmlformats.org/officeDocument/2006/relationships/slideLayout" Target="../slideLayouts/slideLayout2.xml"/><Relationship Id="rId35" Type="http://schemas.openxmlformats.org/officeDocument/2006/relationships/image" Target="../media/image22.png"/><Relationship Id="rId8" Type="http://schemas.openxmlformats.org/officeDocument/2006/relationships/tags" Target="../tags/tag305.xml"/><Relationship Id="rId3" Type="http://schemas.openxmlformats.org/officeDocument/2006/relationships/tags" Target="../tags/tag300.xml"/><Relationship Id="rId12" Type="http://schemas.openxmlformats.org/officeDocument/2006/relationships/tags" Target="../tags/tag309.xml"/><Relationship Id="rId17" Type="http://schemas.openxmlformats.org/officeDocument/2006/relationships/tags" Target="../tags/tag314.xml"/><Relationship Id="rId25" Type="http://schemas.openxmlformats.org/officeDocument/2006/relationships/tags" Target="../tags/tag322.xml"/><Relationship Id="rId33" Type="http://schemas.openxmlformats.org/officeDocument/2006/relationships/image" Target="../media/image30.png"/><Relationship Id="rId38"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5.sv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tags" Target="../tags/tag3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3.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5.xml"/><Relationship Id="rId4" Type="http://schemas.openxmlformats.org/officeDocument/2006/relationships/tags" Target="../tags/tag4.xml"/><Relationship Id="rId9"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tags" Target="../tags/tag76.xml"/><Relationship Id="rId84" Type="http://schemas.openxmlformats.org/officeDocument/2006/relationships/tags" Target="../tags/tag92.xml"/><Relationship Id="rId89" Type="http://schemas.openxmlformats.org/officeDocument/2006/relationships/tags" Target="../tags/tag97.xml"/><Relationship Id="rId16" Type="http://schemas.openxmlformats.org/officeDocument/2006/relationships/tags" Target="../tags/tag24.xml"/><Relationship Id="rId11" Type="http://schemas.openxmlformats.org/officeDocument/2006/relationships/tags" Target="../tags/tag19.xml"/><Relationship Id="rId32" Type="http://schemas.openxmlformats.org/officeDocument/2006/relationships/tags" Target="../tags/tag40.xml"/><Relationship Id="rId37" Type="http://schemas.openxmlformats.org/officeDocument/2006/relationships/tags" Target="../tags/tag45.xml"/><Relationship Id="rId53" Type="http://schemas.openxmlformats.org/officeDocument/2006/relationships/tags" Target="../tags/tag61.xml"/><Relationship Id="rId58" Type="http://schemas.openxmlformats.org/officeDocument/2006/relationships/tags" Target="../tags/tag66.xml"/><Relationship Id="rId74" Type="http://schemas.openxmlformats.org/officeDocument/2006/relationships/tags" Target="../tags/tag82.xml"/><Relationship Id="rId79" Type="http://schemas.openxmlformats.org/officeDocument/2006/relationships/tags" Target="../tags/tag87.xml"/><Relationship Id="rId5" Type="http://schemas.openxmlformats.org/officeDocument/2006/relationships/tags" Target="../tags/tag13.xml"/><Relationship Id="rId90" Type="http://schemas.openxmlformats.org/officeDocument/2006/relationships/tags" Target="../tags/tag98.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tags" Target="../tags/tag77.xml"/><Relationship Id="rId77" Type="http://schemas.openxmlformats.org/officeDocument/2006/relationships/tags" Target="../tags/tag85.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tags" Target="../tags/tag80.xml"/><Relationship Id="rId80" Type="http://schemas.openxmlformats.org/officeDocument/2006/relationships/tags" Target="../tags/tag88.xml"/><Relationship Id="rId85" Type="http://schemas.openxmlformats.org/officeDocument/2006/relationships/tags" Target="../tags/tag93.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tags" Target="../tags/tag78.xml"/><Relationship Id="rId75" Type="http://schemas.openxmlformats.org/officeDocument/2006/relationships/tags" Target="../tags/tag83.xml"/><Relationship Id="rId83" Type="http://schemas.openxmlformats.org/officeDocument/2006/relationships/tags" Target="../tags/tag91.xml"/><Relationship Id="rId88" Type="http://schemas.openxmlformats.org/officeDocument/2006/relationships/tags" Target="../tags/tag96.xml"/><Relationship Id="rId91"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73" Type="http://schemas.openxmlformats.org/officeDocument/2006/relationships/tags" Target="../tags/tag81.xml"/><Relationship Id="rId78" Type="http://schemas.openxmlformats.org/officeDocument/2006/relationships/tags" Target="../tags/tag86.xml"/><Relationship Id="rId81" Type="http://schemas.openxmlformats.org/officeDocument/2006/relationships/tags" Target="../tags/tag89.xml"/><Relationship Id="rId86" Type="http://schemas.openxmlformats.org/officeDocument/2006/relationships/tags" Target="../tags/tag94.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tags" Target="../tags/tag84.xml"/><Relationship Id="rId7" Type="http://schemas.openxmlformats.org/officeDocument/2006/relationships/tags" Target="../tags/tag15.xml"/><Relationship Id="rId71" Type="http://schemas.openxmlformats.org/officeDocument/2006/relationships/tags" Target="../tags/tag79.xml"/><Relationship Id="rId92" Type="http://schemas.openxmlformats.org/officeDocument/2006/relationships/notesSlide" Target="../notesSlides/notesSlide6.xml"/><Relationship Id="rId2" Type="http://schemas.openxmlformats.org/officeDocument/2006/relationships/tags" Target="../tags/tag10.xml"/><Relationship Id="rId29" Type="http://schemas.openxmlformats.org/officeDocument/2006/relationships/tags" Target="../tags/tag37.xml"/><Relationship Id="rId24" Type="http://schemas.openxmlformats.org/officeDocument/2006/relationships/tags" Target="../tags/tag32.xml"/><Relationship Id="rId40" Type="http://schemas.openxmlformats.org/officeDocument/2006/relationships/tags" Target="../tags/tag48.xml"/><Relationship Id="rId45" Type="http://schemas.openxmlformats.org/officeDocument/2006/relationships/tags" Target="../tags/tag53.xml"/><Relationship Id="rId66" Type="http://schemas.openxmlformats.org/officeDocument/2006/relationships/tags" Target="../tags/tag74.xml"/><Relationship Id="rId87" Type="http://schemas.openxmlformats.org/officeDocument/2006/relationships/tags" Target="../tags/tag95.xml"/><Relationship Id="rId61" Type="http://schemas.openxmlformats.org/officeDocument/2006/relationships/tags" Target="../tags/tag69.xml"/><Relationship Id="rId82" Type="http://schemas.openxmlformats.org/officeDocument/2006/relationships/tags" Target="../tags/tag90.xml"/><Relationship Id="rId19" Type="http://schemas.openxmlformats.org/officeDocument/2006/relationships/tags" Target="../tags/tag27.xml"/></Relationships>
</file>

<file path=ppt/slides/_rels/slide7.xml.rels><?xml version="1.0" encoding="UTF-8" standalone="yes"?>
<Relationships xmlns="http://schemas.openxmlformats.org/package/2006/relationships"><Relationship Id="rId13" Type="http://schemas.openxmlformats.org/officeDocument/2006/relationships/tags" Target="../tags/tag111.xml"/><Relationship Id="rId18" Type="http://schemas.openxmlformats.org/officeDocument/2006/relationships/tags" Target="../tags/tag116.xml"/><Relationship Id="rId26" Type="http://schemas.openxmlformats.org/officeDocument/2006/relationships/tags" Target="../tags/tag124.xml"/><Relationship Id="rId39" Type="http://schemas.openxmlformats.org/officeDocument/2006/relationships/tags" Target="../tags/tag137.xml"/><Relationship Id="rId21" Type="http://schemas.openxmlformats.org/officeDocument/2006/relationships/tags" Target="../tags/tag119.xml"/><Relationship Id="rId34" Type="http://schemas.openxmlformats.org/officeDocument/2006/relationships/tags" Target="../tags/tag132.xml"/><Relationship Id="rId42" Type="http://schemas.openxmlformats.org/officeDocument/2006/relationships/tags" Target="../tags/tag140.xml"/><Relationship Id="rId47" Type="http://schemas.openxmlformats.org/officeDocument/2006/relationships/tags" Target="../tags/tag145.xml"/><Relationship Id="rId7" Type="http://schemas.openxmlformats.org/officeDocument/2006/relationships/tags" Target="../tags/tag105.xml"/><Relationship Id="rId2" Type="http://schemas.openxmlformats.org/officeDocument/2006/relationships/tags" Target="../tags/tag100.xml"/><Relationship Id="rId16" Type="http://schemas.openxmlformats.org/officeDocument/2006/relationships/tags" Target="../tags/tag114.xml"/><Relationship Id="rId29" Type="http://schemas.openxmlformats.org/officeDocument/2006/relationships/tags" Target="../tags/tag127.xml"/><Relationship Id="rId11" Type="http://schemas.openxmlformats.org/officeDocument/2006/relationships/tags" Target="../tags/tag109.xml"/><Relationship Id="rId24" Type="http://schemas.openxmlformats.org/officeDocument/2006/relationships/tags" Target="../tags/tag122.xml"/><Relationship Id="rId32" Type="http://schemas.openxmlformats.org/officeDocument/2006/relationships/tags" Target="../tags/tag130.xml"/><Relationship Id="rId37" Type="http://schemas.openxmlformats.org/officeDocument/2006/relationships/tags" Target="../tags/tag135.xml"/><Relationship Id="rId40" Type="http://schemas.openxmlformats.org/officeDocument/2006/relationships/tags" Target="../tags/tag138.xml"/><Relationship Id="rId45" Type="http://schemas.openxmlformats.org/officeDocument/2006/relationships/tags" Target="../tags/tag143.xml"/><Relationship Id="rId5" Type="http://schemas.openxmlformats.org/officeDocument/2006/relationships/tags" Target="../tags/tag103.xml"/><Relationship Id="rId15" Type="http://schemas.openxmlformats.org/officeDocument/2006/relationships/tags" Target="../tags/tag113.xml"/><Relationship Id="rId23" Type="http://schemas.openxmlformats.org/officeDocument/2006/relationships/tags" Target="../tags/tag121.xml"/><Relationship Id="rId28" Type="http://schemas.openxmlformats.org/officeDocument/2006/relationships/tags" Target="../tags/tag126.xml"/><Relationship Id="rId36" Type="http://schemas.openxmlformats.org/officeDocument/2006/relationships/tags" Target="../tags/tag134.xml"/><Relationship Id="rId49" Type="http://schemas.openxmlformats.org/officeDocument/2006/relationships/notesSlide" Target="../notesSlides/notesSlide7.xml"/><Relationship Id="rId10" Type="http://schemas.openxmlformats.org/officeDocument/2006/relationships/tags" Target="../tags/tag108.xml"/><Relationship Id="rId19" Type="http://schemas.openxmlformats.org/officeDocument/2006/relationships/tags" Target="../tags/tag117.xml"/><Relationship Id="rId31" Type="http://schemas.openxmlformats.org/officeDocument/2006/relationships/tags" Target="../tags/tag129.xml"/><Relationship Id="rId44" Type="http://schemas.openxmlformats.org/officeDocument/2006/relationships/tags" Target="../tags/tag142.xml"/><Relationship Id="rId4" Type="http://schemas.openxmlformats.org/officeDocument/2006/relationships/tags" Target="../tags/tag102.xml"/><Relationship Id="rId9" Type="http://schemas.openxmlformats.org/officeDocument/2006/relationships/tags" Target="../tags/tag107.xml"/><Relationship Id="rId14" Type="http://schemas.openxmlformats.org/officeDocument/2006/relationships/tags" Target="../tags/tag112.xml"/><Relationship Id="rId22" Type="http://schemas.openxmlformats.org/officeDocument/2006/relationships/tags" Target="../tags/tag120.xml"/><Relationship Id="rId27" Type="http://schemas.openxmlformats.org/officeDocument/2006/relationships/tags" Target="../tags/tag125.xml"/><Relationship Id="rId30" Type="http://schemas.openxmlformats.org/officeDocument/2006/relationships/tags" Target="../tags/tag128.xml"/><Relationship Id="rId35" Type="http://schemas.openxmlformats.org/officeDocument/2006/relationships/tags" Target="../tags/tag133.xml"/><Relationship Id="rId43" Type="http://schemas.openxmlformats.org/officeDocument/2006/relationships/tags" Target="../tags/tag141.xml"/><Relationship Id="rId48" Type="http://schemas.openxmlformats.org/officeDocument/2006/relationships/slideLayout" Target="../slideLayouts/slideLayout2.xml"/><Relationship Id="rId8" Type="http://schemas.openxmlformats.org/officeDocument/2006/relationships/tags" Target="../tags/tag106.xml"/><Relationship Id="rId3" Type="http://schemas.openxmlformats.org/officeDocument/2006/relationships/tags" Target="../tags/tag101.xml"/><Relationship Id="rId12" Type="http://schemas.openxmlformats.org/officeDocument/2006/relationships/tags" Target="../tags/tag110.xml"/><Relationship Id="rId17" Type="http://schemas.openxmlformats.org/officeDocument/2006/relationships/tags" Target="../tags/tag115.xml"/><Relationship Id="rId25" Type="http://schemas.openxmlformats.org/officeDocument/2006/relationships/tags" Target="../tags/tag123.xml"/><Relationship Id="rId33" Type="http://schemas.openxmlformats.org/officeDocument/2006/relationships/tags" Target="../tags/tag131.xml"/><Relationship Id="rId38" Type="http://schemas.openxmlformats.org/officeDocument/2006/relationships/tags" Target="../tags/tag136.xml"/><Relationship Id="rId46" Type="http://schemas.openxmlformats.org/officeDocument/2006/relationships/tags" Target="../tags/tag144.xml"/><Relationship Id="rId20" Type="http://schemas.openxmlformats.org/officeDocument/2006/relationships/tags" Target="../tags/tag118.xml"/><Relationship Id="rId41" Type="http://schemas.openxmlformats.org/officeDocument/2006/relationships/tags" Target="../tags/tag139.xml"/><Relationship Id="rId1" Type="http://schemas.openxmlformats.org/officeDocument/2006/relationships/tags" Target="../tags/tag99.xml"/><Relationship Id="rId6" Type="http://schemas.openxmlformats.org/officeDocument/2006/relationships/tags" Target="../tags/tag104.xml"/></Relationships>
</file>

<file path=ppt/slides/_rels/slide8.xml.rels><?xml version="1.0" encoding="UTF-8" standalone="yes"?>
<Relationships xmlns="http://schemas.openxmlformats.org/package/2006/relationships"><Relationship Id="rId8" Type="http://schemas.openxmlformats.org/officeDocument/2006/relationships/tags" Target="../tags/tag153.xml"/><Relationship Id="rId13" Type="http://schemas.openxmlformats.org/officeDocument/2006/relationships/tags" Target="../tags/tag158.xml"/><Relationship Id="rId18" Type="http://schemas.openxmlformats.org/officeDocument/2006/relationships/tags" Target="../tags/tag163.xml"/><Relationship Id="rId26" Type="http://schemas.openxmlformats.org/officeDocument/2006/relationships/slideLayout" Target="../slideLayouts/slideLayout2.xml"/><Relationship Id="rId3" Type="http://schemas.openxmlformats.org/officeDocument/2006/relationships/tags" Target="../tags/tag148.xml"/><Relationship Id="rId21" Type="http://schemas.openxmlformats.org/officeDocument/2006/relationships/tags" Target="../tags/tag166.xml"/><Relationship Id="rId7" Type="http://schemas.openxmlformats.org/officeDocument/2006/relationships/tags" Target="../tags/tag152.xml"/><Relationship Id="rId12" Type="http://schemas.openxmlformats.org/officeDocument/2006/relationships/tags" Target="../tags/tag157.xml"/><Relationship Id="rId17" Type="http://schemas.openxmlformats.org/officeDocument/2006/relationships/tags" Target="../tags/tag162.xml"/><Relationship Id="rId25" Type="http://schemas.openxmlformats.org/officeDocument/2006/relationships/tags" Target="../tags/tag170.xml"/><Relationship Id="rId2" Type="http://schemas.openxmlformats.org/officeDocument/2006/relationships/tags" Target="../tags/tag147.xml"/><Relationship Id="rId16" Type="http://schemas.openxmlformats.org/officeDocument/2006/relationships/tags" Target="../tags/tag161.xml"/><Relationship Id="rId20" Type="http://schemas.openxmlformats.org/officeDocument/2006/relationships/tags" Target="../tags/tag165.xml"/><Relationship Id="rId1" Type="http://schemas.openxmlformats.org/officeDocument/2006/relationships/tags" Target="../tags/tag146.xml"/><Relationship Id="rId6" Type="http://schemas.openxmlformats.org/officeDocument/2006/relationships/tags" Target="../tags/tag151.xml"/><Relationship Id="rId11" Type="http://schemas.openxmlformats.org/officeDocument/2006/relationships/tags" Target="../tags/tag156.xml"/><Relationship Id="rId24" Type="http://schemas.openxmlformats.org/officeDocument/2006/relationships/tags" Target="../tags/tag169.xml"/><Relationship Id="rId5" Type="http://schemas.openxmlformats.org/officeDocument/2006/relationships/tags" Target="../tags/tag150.xml"/><Relationship Id="rId15" Type="http://schemas.openxmlformats.org/officeDocument/2006/relationships/tags" Target="../tags/tag160.xml"/><Relationship Id="rId23" Type="http://schemas.openxmlformats.org/officeDocument/2006/relationships/tags" Target="../tags/tag168.xml"/><Relationship Id="rId10" Type="http://schemas.openxmlformats.org/officeDocument/2006/relationships/tags" Target="../tags/tag155.xml"/><Relationship Id="rId19" Type="http://schemas.openxmlformats.org/officeDocument/2006/relationships/tags" Target="../tags/tag164.xml"/><Relationship Id="rId4" Type="http://schemas.openxmlformats.org/officeDocument/2006/relationships/tags" Target="../tags/tag149.xml"/><Relationship Id="rId9" Type="http://schemas.openxmlformats.org/officeDocument/2006/relationships/tags" Target="../tags/tag154.xml"/><Relationship Id="rId14" Type="http://schemas.openxmlformats.org/officeDocument/2006/relationships/tags" Target="../tags/tag159.xml"/><Relationship Id="rId22" Type="http://schemas.openxmlformats.org/officeDocument/2006/relationships/tags" Target="../tags/tag167.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sv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dirty="0"/>
              <a:t>High-resolution sensing with multiband communication signals</a:t>
            </a:r>
            <a:endParaRPr lang="en-GB" sz="2800"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2025-07-29</a:t>
            </a:r>
          </a:p>
        </p:txBody>
      </p:sp>
      <p:sp>
        <p:nvSpPr>
          <p:cNvPr id="6" name="Date Placeholder 3"/>
          <p:cNvSpPr>
            <a:spLocks noGrp="1"/>
          </p:cNvSpPr>
          <p:nvPr>
            <p:ph type="dt" idx="10"/>
          </p:nvPr>
        </p:nvSpPr>
        <p:spPr/>
        <p:txBody>
          <a:bodyPr/>
          <a:lstStyle/>
          <a:p>
            <a:r>
              <a:rPr lang="en-US"/>
              <a:t>July 2025</a:t>
            </a:r>
            <a:endParaRPr lang="en-GB" dirty="0"/>
          </a:p>
        </p:txBody>
      </p:sp>
      <p:sp>
        <p:nvSpPr>
          <p:cNvPr id="7" name="Footer Placeholder 4"/>
          <p:cNvSpPr>
            <a:spLocks noGrp="1"/>
          </p:cNvSpPr>
          <p:nvPr>
            <p:ph type="ftr" idx="11"/>
          </p:nvPr>
        </p:nvSpPr>
        <p:spPr/>
        <p:txBody>
          <a:bodyPr/>
          <a:lstStyle/>
          <a:p>
            <a:r>
              <a:rPr lang="en-GB"/>
              <a:t>Jacopo Pegoraro, University of Padova</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258150145"/>
              </p:ext>
            </p:extLst>
          </p:nvPr>
        </p:nvGraphicFramePr>
        <p:xfrm>
          <a:off x="990600" y="2413000"/>
          <a:ext cx="10099675" cy="2770188"/>
        </p:xfrm>
        <a:graphic>
          <a:graphicData uri="http://schemas.openxmlformats.org/presentationml/2006/ole">
            <mc:AlternateContent xmlns:mc="http://schemas.openxmlformats.org/markup-compatibility/2006">
              <mc:Choice xmlns:v="urn:schemas-microsoft-com:vml" Requires="v">
                <p:oleObj name="Document" r:id="rId3" imgW="10489272" imgH="2875692" progId="Word.Document.8">
                  <p:embed/>
                </p:oleObj>
              </mc:Choice>
              <mc:Fallback>
                <p:oleObj name="Document" r:id="rId3" imgW="10489272" imgH="2875692" progId="Word.Document.8">
                  <p:embed/>
                  <p:pic>
                    <p:nvPicPr>
                      <p:cNvPr id="0" name="Picture 3"/>
                      <p:cNvPicPr>
                        <a:picLocks noChangeAspect="1" noChangeArrowheads="1"/>
                      </p:cNvPicPr>
                      <p:nvPr/>
                    </p:nvPicPr>
                    <p:blipFill>
                      <a:blip r:embed="rId4"/>
                      <a:srcRect/>
                      <a:stretch>
                        <a:fillRect/>
                      </a:stretch>
                    </p:blipFill>
                    <p:spPr bwMode="auto">
                      <a:xfrm>
                        <a:off x="990600" y="2413000"/>
                        <a:ext cx="10099675" cy="27701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630FA-BB44-E49A-81D8-59495AE1D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5DC806-C5F7-8921-64E8-AF6B9DD59CC0}"/>
              </a:ext>
            </a:extLst>
          </p:cNvPr>
          <p:cNvSpPr>
            <a:spLocks noGrp="1"/>
          </p:cNvSpPr>
          <p:nvPr>
            <p:ph type="title"/>
          </p:nvPr>
        </p:nvSpPr>
        <p:spPr/>
        <p:txBody>
          <a:bodyPr/>
          <a:lstStyle/>
          <a:p>
            <a:r>
              <a:rPr lang="en-US"/>
              <a:t>Our design: JUMP</a:t>
            </a:r>
            <a:endParaRPr lang="en-GB" dirty="0"/>
          </a:p>
        </p:txBody>
      </p:sp>
      <p:grpSp>
        <p:nvGrpSpPr>
          <p:cNvPr id="7" name="Group 6">
            <a:extLst>
              <a:ext uri="{FF2B5EF4-FFF2-40B4-BE49-F238E27FC236}">
                <a16:creationId xmlns:a16="http://schemas.microsoft.com/office/drawing/2014/main" id="{50A904F7-C2FA-8B61-71DE-FBB2217BF804}"/>
              </a:ext>
            </a:extLst>
          </p:cNvPr>
          <p:cNvGrpSpPr/>
          <p:nvPr/>
        </p:nvGrpSpPr>
        <p:grpSpPr>
          <a:xfrm>
            <a:off x="2603246" y="1497032"/>
            <a:ext cx="7237171" cy="4812288"/>
            <a:chOff x="1204171" y="713017"/>
            <a:chExt cx="8854230" cy="5516222"/>
          </a:xfrm>
        </p:grpSpPr>
        <p:sp>
          <p:nvSpPr>
            <p:cNvPr id="141" name="TextBox 140">
              <a:extLst>
                <a:ext uri="{FF2B5EF4-FFF2-40B4-BE49-F238E27FC236}">
                  <a16:creationId xmlns:a16="http://schemas.microsoft.com/office/drawing/2014/main" id="{3601B8D6-5FC6-25CB-7390-1723B3282AE3}"/>
                </a:ext>
              </a:extLst>
            </p:cNvPr>
            <p:cNvSpPr txBox="1"/>
            <p:nvPr/>
          </p:nvSpPr>
          <p:spPr>
            <a:xfrm>
              <a:off x="4547261" y="713017"/>
              <a:ext cx="5302309" cy="461665"/>
            </a:xfrm>
            <a:prstGeom prst="rect">
              <a:avLst/>
            </a:prstGeom>
            <a:noFill/>
          </p:spPr>
          <p:txBody>
            <a:bodyPr wrap="square" rtlCol="0">
              <a:spAutoFit/>
            </a:bodyPr>
            <a:lstStyle/>
            <a:p>
              <a:pPr algn="ctr"/>
              <a:r>
                <a:rPr lang="it-IT" sz="2000" b="1" dirty="0">
                  <a:solidFill>
                    <a:schemeClr val="tx1"/>
                  </a:solidFill>
                </a:rPr>
                <a:t>Timing offset </a:t>
              </a:r>
              <a:r>
                <a:rPr lang="it-IT" sz="2000" b="1" dirty="0" err="1">
                  <a:solidFill>
                    <a:schemeClr val="tx1"/>
                  </a:solidFill>
                </a:rPr>
                <a:t>compensation</a:t>
              </a:r>
              <a:endParaRPr lang="en-US" sz="2000" dirty="0">
                <a:solidFill>
                  <a:schemeClr val="tx1"/>
                </a:solidFill>
              </a:endParaRPr>
            </a:p>
          </p:txBody>
        </p:sp>
        <p:grpSp>
          <p:nvGrpSpPr>
            <p:cNvPr id="6" name="Group 5">
              <a:extLst>
                <a:ext uri="{FF2B5EF4-FFF2-40B4-BE49-F238E27FC236}">
                  <a16:creationId xmlns:a16="http://schemas.microsoft.com/office/drawing/2014/main" id="{29E458A2-6D19-6BBA-7240-7C9264E95EF5}"/>
                </a:ext>
              </a:extLst>
            </p:cNvPr>
            <p:cNvGrpSpPr/>
            <p:nvPr/>
          </p:nvGrpSpPr>
          <p:grpSpPr>
            <a:xfrm>
              <a:off x="1204171" y="1127154"/>
              <a:ext cx="8854230" cy="5102085"/>
              <a:chOff x="1204171" y="1127154"/>
              <a:chExt cx="8854230" cy="5102085"/>
            </a:xfrm>
          </p:grpSpPr>
          <p:sp>
            <p:nvSpPr>
              <p:cNvPr id="3" name="Rectangle 2">
                <a:extLst>
                  <a:ext uri="{FF2B5EF4-FFF2-40B4-BE49-F238E27FC236}">
                    <a16:creationId xmlns:a16="http://schemas.microsoft.com/office/drawing/2014/main" id="{32F49DF6-9940-7478-5D72-13B4BDD22ECD}"/>
                  </a:ext>
                </a:extLst>
              </p:cNvPr>
              <p:cNvSpPr/>
              <p:nvPr/>
            </p:nvSpPr>
            <p:spPr>
              <a:xfrm>
                <a:off x="1204171" y="1534299"/>
                <a:ext cx="1537706" cy="1058393"/>
              </a:xfrm>
              <a:prstGeom prst="rect">
                <a:avLst/>
              </a:prstGeom>
            </p:spPr>
            <p:txBody>
              <a:bodyPr wrap="square">
                <a:spAutoFit/>
              </a:bodyPr>
              <a:lstStyle/>
              <a:p>
                <a:r>
                  <a:rPr lang="it-IT" sz="1800" b="1" dirty="0">
                    <a:solidFill>
                      <a:schemeClr val="tx1"/>
                    </a:solidFill>
                  </a:rPr>
                  <a:t>Channel Impulse Responses</a:t>
                </a:r>
                <a:endParaRPr lang="en-US" sz="1800" dirty="0">
                  <a:solidFill>
                    <a:schemeClr val="tx1"/>
                  </a:solidFill>
                </a:endParaRPr>
              </a:p>
            </p:txBody>
          </p:sp>
          <p:grpSp>
            <p:nvGrpSpPr>
              <p:cNvPr id="4" name="Group 3">
                <a:extLst>
                  <a:ext uri="{FF2B5EF4-FFF2-40B4-BE49-F238E27FC236}">
                    <a16:creationId xmlns:a16="http://schemas.microsoft.com/office/drawing/2014/main" id="{E44CFAC9-2B9D-677D-98CB-4EAF78E9064C}"/>
                  </a:ext>
                </a:extLst>
              </p:cNvPr>
              <p:cNvGrpSpPr/>
              <p:nvPr/>
            </p:nvGrpSpPr>
            <p:grpSpPr>
              <a:xfrm>
                <a:off x="2498815" y="1127154"/>
                <a:ext cx="7559586" cy="5102085"/>
                <a:chOff x="2498815" y="1127154"/>
                <a:chExt cx="7559586" cy="5102085"/>
              </a:xfrm>
            </p:grpSpPr>
            <p:sp>
              <p:nvSpPr>
                <p:cNvPr id="114" name="Rectangle: Rounded Corners 113">
                  <a:extLst>
                    <a:ext uri="{FF2B5EF4-FFF2-40B4-BE49-F238E27FC236}">
                      <a16:creationId xmlns:a16="http://schemas.microsoft.com/office/drawing/2014/main" id="{3E8C8ABA-B550-B95A-9807-87441BC11737}"/>
                    </a:ext>
                  </a:extLst>
                </p:cNvPr>
                <p:cNvSpPr/>
                <p:nvPr/>
              </p:nvSpPr>
              <p:spPr>
                <a:xfrm>
                  <a:off x="2498816" y="4725232"/>
                  <a:ext cx="7559585" cy="1504007"/>
                </a:xfrm>
                <a:prstGeom prst="roundRect">
                  <a:avLst/>
                </a:prstGeom>
                <a:solidFill>
                  <a:srgbClr val="E5B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5" name="Rectangle: Rounded Corners 114">
                  <a:extLst>
                    <a:ext uri="{FF2B5EF4-FFF2-40B4-BE49-F238E27FC236}">
                      <a16:creationId xmlns:a16="http://schemas.microsoft.com/office/drawing/2014/main" id="{8EFC65D5-1464-6C7C-E27F-76FC52DDA99F}"/>
                    </a:ext>
                  </a:extLst>
                </p:cNvPr>
                <p:cNvSpPr/>
                <p:nvPr/>
              </p:nvSpPr>
              <p:spPr>
                <a:xfrm>
                  <a:off x="2498815" y="3273025"/>
                  <a:ext cx="7559585" cy="1050148"/>
                </a:xfrm>
                <a:prstGeom prst="roundRect">
                  <a:avLst/>
                </a:prstGeom>
                <a:solidFill>
                  <a:srgbClr val="F4C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6" name="Rectangle 115">
                  <a:extLst>
                    <a:ext uri="{FF2B5EF4-FFF2-40B4-BE49-F238E27FC236}">
                      <a16:creationId xmlns:a16="http://schemas.microsoft.com/office/drawing/2014/main" id="{CF9211FB-569F-0BFF-80BF-7DAFB63413AE}"/>
                    </a:ext>
                  </a:extLst>
                </p:cNvPr>
                <p:cNvSpPr/>
                <p:nvPr/>
              </p:nvSpPr>
              <p:spPr>
                <a:xfrm>
                  <a:off x="7870757" y="3449178"/>
                  <a:ext cx="775407" cy="760787"/>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600" b="1" dirty="0">
                      <a:solidFill>
                        <a:schemeClr val="tx1"/>
                      </a:solidFill>
                    </a:rPr>
                    <a:t>EKF</a:t>
                  </a:r>
                  <a:endParaRPr lang="en-US" sz="1600" b="1" dirty="0">
                    <a:solidFill>
                      <a:schemeClr val="tx1"/>
                    </a:solidFill>
                  </a:endParaRPr>
                </a:p>
              </p:txBody>
            </p:sp>
            <p:sp>
              <p:nvSpPr>
                <p:cNvPr id="117" name="Rectangle 39 1">
                  <a:extLst>
                    <a:ext uri="{FF2B5EF4-FFF2-40B4-BE49-F238E27FC236}">
                      <a16:creationId xmlns:a16="http://schemas.microsoft.com/office/drawing/2014/main" id="{163FBB0B-7EDE-CFFA-33E1-64C4B908CBC3}"/>
                    </a:ext>
                  </a:extLst>
                </p:cNvPr>
                <p:cNvSpPr/>
                <p:nvPr/>
              </p:nvSpPr>
              <p:spPr>
                <a:xfrm>
                  <a:off x="5194849" y="3449180"/>
                  <a:ext cx="1650079" cy="760785"/>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err="1">
                      <a:solidFill>
                        <a:schemeClr val="tx1"/>
                      </a:solidFill>
                    </a:rPr>
                    <a:t>Bistatic</a:t>
                  </a:r>
                  <a:endParaRPr lang="it-IT" sz="1800" b="1" dirty="0">
                    <a:solidFill>
                      <a:schemeClr val="tx1"/>
                    </a:solidFill>
                  </a:endParaRPr>
                </a:p>
                <a:p>
                  <a:pPr algn="ctr"/>
                  <a:r>
                    <a:rPr lang="en-US" sz="1800" b="1" dirty="0">
                      <a:solidFill>
                        <a:schemeClr val="tx1"/>
                      </a:solidFill>
                    </a:rPr>
                    <a:t>localization</a:t>
                  </a:r>
                </a:p>
              </p:txBody>
            </p:sp>
            <p:sp>
              <p:nvSpPr>
                <p:cNvPr id="118" name="Rectangle 117">
                  <a:extLst>
                    <a:ext uri="{FF2B5EF4-FFF2-40B4-BE49-F238E27FC236}">
                      <a16:creationId xmlns:a16="http://schemas.microsoft.com/office/drawing/2014/main" id="{DFEAF115-8811-5875-2D44-83A1B54C3B53}"/>
                    </a:ext>
                  </a:extLst>
                </p:cNvPr>
                <p:cNvSpPr/>
                <p:nvPr/>
              </p:nvSpPr>
              <p:spPr>
                <a:xfrm>
                  <a:off x="8980030" y="3449178"/>
                  <a:ext cx="914595" cy="760787"/>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a:solidFill>
                        <a:schemeClr val="tx1"/>
                      </a:solidFill>
                    </a:rPr>
                    <a:t>Ref. </a:t>
                  </a:r>
                </a:p>
                <a:p>
                  <a:pPr algn="ctr"/>
                  <a:r>
                    <a:rPr lang="it-IT" sz="1800" b="1" dirty="0">
                      <a:solidFill>
                        <a:schemeClr val="tx1"/>
                      </a:solidFill>
                    </a:rPr>
                    <a:t>path</a:t>
                  </a:r>
                </a:p>
              </p:txBody>
            </p:sp>
            <p:cxnSp>
              <p:nvCxnSpPr>
                <p:cNvPr id="119" name="Straight Arrow Connector 118">
                  <a:extLst>
                    <a:ext uri="{FF2B5EF4-FFF2-40B4-BE49-F238E27FC236}">
                      <a16:creationId xmlns:a16="http://schemas.microsoft.com/office/drawing/2014/main" id="{235C7799-7322-210D-926F-15AECF5D628F}"/>
                    </a:ext>
                  </a:extLst>
                </p:cNvPr>
                <p:cNvCxnSpPr>
                  <a:cxnSpLocks/>
                  <a:stCxn id="117" idx="3"/>
                  <a:endCxn id="116" idx="1"/>
                </p:cNvCxnSpPr>
                <p:nvPr/>
              </p:nvCxnSpPr>
              <p:spPr>
                <a:xfrm>
                  <a:off x="6844929" y="3829571"/>
                  <a:ext cx="1025829" cy="0"/>
                </a:xfrm>
                <a:prstGeom prst="straightConnector1">
                  <a:avLst/>
                </a:prstGeom>
                <a:solidFill>
                  <a:srgbClr val="F4C9AE"/>
                </a:solidFill>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50D38A3B-044C-C110-AA2D-9EBDD38DB8E9}"/>
                    </a:ext>
                  </a:extLst>
                </p:cNvPr>
                <p:cNvCxnSpPr>
                  <a:cxnSpLocks/>
                  <a:stCxn id="116" idx="3"/>
                  <a:endCxn id="118" idx="1"/>
                </p:cNvCxnSpPr>
                <p:nvPr/>
              </p:nvCxnSpPr>
              <p:spPr>
                <a:xfrm>
                  <a:off x="8646163" y="3829571"/>
                  <a:ext cx="333867" cy="0"/>
                </a:xfrm>
                <a:prstGeom prst="straightConnector1">
                  <a:avLst/>
                </a:prstGeom>
                <a:solidFill>
                  <a:srgbClr val="F4C9AE"/>
                </a:solidFill>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204D39AB-2117-6C64-FB29-FA2C001E1D99}"/>
                    </a:ext>
                  </a:extLst>
                </p:cNvPr>
                <p:cNvSpPr/>
                <p:nvPr/>
              </p:nvSpPr>
              <p:spPr>
                <a:xfrm>
                  <a:off x="4123264" y="1155808"/>
                  <a:ext cx="5935132" cy="1646364"/>
                </a:xfrm>
                <a:prstGeom prst="roundRect">
                  <a:avLst/>
                </a:prstGeom>
                <a:solidFill>
                  <a:srgbClr val="E6D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22" name="Group 121">
                  <a:extLst>
                    <a:ext uri="{FF2B5EF4-FFF2-40B4-BE49-F238E27FC236}">
                      <a16:creationId xmlns:a16="http://schemas.microsoft.com/office/drawing/2014/main" id="{C8D1DE1C-84B0-9D16-9243-D0B8555D3E9B}"/>
                    </a:ext>
                  </a:extLst>
                </p:cNvPr>
                <p:cNvGrpSpPr/>
                <p:nvPr/>
              </p:nvGrpSpPr>
              <p:grpSpPr>
                <a:xfrm>
                  <a:off x="2666830" y="1580220"/>
                  <a:ext cx="1113725" cy="877409"/>
                  <a:chOff x="1689988" y="1097280"/>
                  <a:chExt cx="1781489" cy="1316313"/>
                </a:xfrm>
              </p:grpSpPr>
              <p:cxnSp>
                <p:nvCxnSpPr>
                  <p:cNvPr id="123" name="Straight Arrow Connector 122">
                    <a:extLst>
                      <a:ext uri="{FF2B5EF4-FFF2-40B4-BE49-F238E27FC236}">
                        <a16:creationId xmlns:a16="http://schemas.microsoft.com/office/drawing/2014/main" id="{94982AC4-EF42-243E-22DF-8DF3B3242C69}"/>
                      </a:ext>
                    </a:extLst>
                  </p:cNvPr>
                  <p:cNvCxnSpPr>
                    <a:cxnSpLocks/>
                  </p:cNvCxnSpPr>
                  <p:nvPr/>
                </p:nvCxnSpPr>
                <p:spPr>
                  <a:xfrm flipV="1">
                    <a:off x="1689988" y="1391919"/>
                    <a:ext cx="616332" cy="10216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4" name="Freeform 24 1">
                    <a:extLst>
                      <a:ext uri="{FF2B5EF4-FFF2-40B4-BE49-F238E27FC236}">
                        <a16:creationId xmlns:a16="http://schemas.microsoft.com/office/drawing/2014/main" id="{2D3F9185-B617-C11E-D5E9-0E0C74247527}"/>
                      </a:ext>
                    </a:extLst>
                  </p:cNvPr>
                  <p:cNvSpPr/>
                  <p:nvPr/>
                </p:nvSpPr>
                <p:spPr>
                  <a:xfrm>
                    <a:off x="1977993" y="1391919"/>
                    <a:ext cx="1493484" cy="560353"/>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BD3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5" name="Freeform 23 1">
                    <a:extLst>
                      <a:ext uri="{FF2B5EF4-FFF2-40B4-BE49-F238E27FC236}">
                        <a16:creationId xmlns:a16="http://schemas.microsoft.com/office/drawing/2014/main" id="{67574B2A-2A15-4EF6-D12E-CA722161434C}"/>
                      </a:ext>
                    </a:extLst>
                  </p:cNvPr>
                  <p:cNvSpPr/>
                  <p:nvPr/>
                </p:nvSpPr>
                <p:spPr>
                  <a:xfrm>
                    <a:off x="1838996" y="1607026"/>
                    <a:ext cx="1493484" cy="560354"/>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E27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26" name="Group 125">
                    <a:extLst>
                      <a:ext uri="{FF2B5EF4-FFF2-40B4-BE49-F238E27FC236}">
                        <a16:creationId xmlns:a16="http://schemas.microsoft.com/office/drawing/2014/main" id="{9CA5B590-1BED-49E0-EB7E-06AA3BD4931B}"/>
                      </a:ext>
                    </a:extLst>
                  </p:cNvPr>
                  <p:cNvGrpSpPr/>
                  <p:nvPr/>
                </p:nvGrpSpPr>
                <p:grpSpPr>
                  <a:xfrm>
                    <a:off x="1696897" y="1097280"/>
                    <a:ext cx="1635583" cy="1316313"/>
                    <a:chOff x="2590977" y="1410970"/>
                    <a:chExt cx="2102943" cy="1612223"/>
                  </a:xfrm>
                </p:grpSpPr>
                <p:cxnSp>
                  <p:nvCxnSpPr>
                    <p:cNvPr id="127" name="Straight Arrow Connector 126">
                      <a:extLst>
                        <a:ext uri="{FF2B5EF4-FFF2-40B4-BE49-F238E27FC236}">
                          <a16:creationId xmlns:a16="http://schemas.microsoft.com/office/drawing/2014/main" id="{F4EEC959-7C8C-8E68-84C1-682F5630797F}"/>
                        </a:ext>
                      </a:extLst>
                    </p:cNvPr>
                    <p:cNvCxnSpPr>
                      <a:cxnSpLocks/>
                    </p:cNvCxnSpPr>
                    <p:nvPr/>
                  </p:nvCxnSpPr>
                  <p:spPr>
                    <a:xfrm flipV="1">
                      <a:off x="2594964" y="1410970"/>
                      <a:ext cx="0" cy="16122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138CCBD7-5590-BE88-5E92-D53190F1E112}"/>
                        </a:ext>
                      </a:extLst>
                    </p:cNvPr>
                    <p:cNvCxnSpPr>
                      <a:cxnSpLocks/>
                    </p:cNvCxnSpPr>
                    <p:nvPr/>
                  </p:nvCxnSpPr>
                  <p:spPr>
                    <a:xfrm>
                      <a:off x="2590977" y="3004143"/>
                      <a:ext cx="21029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9" name="Freeform 13 1">
                      <a:extLst>
                        <a:ext uri="{FF2B5EF4-FFF2-40B4-BE49-F238E27FC236}">
                          <a16:creationId xmlns:a16="http://schemas.microsoft.com/office/drawing/2014/main" id="{F6955B0B-F136-209C-C8DD-0247FFA79700}"/>
                        </a:ext>
                      </a:extLst>
                    </p:cNvPr>
                    <p:cNvSpPr/>
                    <p:nvPr/>
                  </p:nvSpPr>
                  <p:spPr>
                    <a:xfrm>
                      <a:off x="2590977" y="1410970"/>
                      <a:ext cx="1920240" cy="1574124"/>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2C0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sp>
              <p:nvSpPr>
                <p:cNvPr id="130" name="Rectangle 129">
                  <a:extLst>
                    <a:ext uri="{FF2B5EF4-FFF2-40B4-BE49-F238E27FC236}">
                      <a16:creationId xmlns:a16="http://schemas.microsoft.com/office/drawing/2014/main" id="{67B48551-73A6-8ABC-ABA5-AF0D4E9BE12B}"/>
                    </a:ext>
                  </a:extLst>
                </p:cNvPr>
                <p:cNvSpPr/>
                <p:nvPr/>
              </p:nvSpPr>
              <p:spPr>
                <a:xfrm>
                  <a:off x="4765638" y="1932673"/>
                  <a:ext cx="1894069" cy="733319"/>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2000" b="1" dirty="0">
                      <a:solidFill>
                        <a:schemeClr val="tx1"/>
                      </a:solidFill>
                    </a:rPr>
                    <a:t>Correlator</a:t>
                  </a:r>
                </a:p>
                <a:p>
                  <a:pPr algn="ctr"/>
                  <a:r>
                    <a:rPr lang="en-US" sz="2000" b="1" dirty="0">
                      <a:solidFill>
                        <a:schemeClr val="tx1"/>
                      </a:solidFill>
                    </a:rPr>
                    <a:t>+ voting</a:t>
                  </a:r>
                  <a:endParaRPr lang="it-IT" sz="2000" b="1" dirty="0">
                    <a:solidFill>
                      <a:schemeClr val="tx1"/>
                    </a:solidFill>
                  </a:endParaRPr>
                </a:p>
              </p:txBody>
            </p:sp>
            <p:sp>
              <p:nvSpPr>
                <p:cNvPr id="131" name="Rectangle 130">
                  <a:extLst>
                    <a:ext uri="{FF2B5EF4-FFF2-40B4-BE49-F238E27FC236}">
                      <a16:creationId xmlns:a16="http://schemas.microsoft.com/office/drawing/2014/main" id="{17D524A3-6CFB-C60B-C6EA-ACCEA692E6BF}"/>
                    </a:ext>
                  </a:extLst>
                </p:cNvPr>
                <p:cNvSpPr/>
                <p:nvPr/>
              </p:nvSpPr>
              <p:spPr>
                <a:xfrm>
                  <a:off x="2675850" y="3449179"/>
                  <a:ext cx="1708699" cy="761816"/>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a:solidFill>
                        <a:schemeClr val="tx1"/>
                      </a:solidFill>
                    </a:rPr>
                    <a:t>Peak det. &amp;</a:t>
                  </a:r>
                </a:p>
                <a:p>
                  <a:pPr algn="ctr"/>
                  <a:r>
                    <a:rPr lang="it-IT" sz="1800" b="1" dirty="0" err="1">
                      <a:solidFill>
                        <a:schemeClr val="tx1"/>
                      </a:solidFill>
                    </a:rPr>
                    <a:t>AoD</a:t>
                  </a:r>
                  <a:r>
                    <a:rPr lang="it-IT" sz="1800" b="1" dirty="0">
                      <a:solidFill>
                        <a:schemeClr val="tx1"/>
                      </a:solidFill>
                    </a:rPr>
                    <a:t> est.</a:t>
                  </a:r>
                  <a:endParaRPr lang="en-US" sz="1800" b="1" dirty="0">
                    <a:solidFill>
                      <a:schemeClr val="tx1"/>
                    </a:solidFill>
                  </a:endParaRPr>
                </a:p>
              </p:txBody>
            </p:sp>
            <p:grpSp>
              <p:nvGrpSpPr>
                <p:cNvPr id="133" name="Group 132" descr="\documentclass{article}&#10;\usepackage{amsmath}&#10;\usepackage{amssymb}&#10;\pagestyle{empty}&#10;\RequirePackage[T1]{fontenc} \RequirePackage[tt=false, type1=true]{libertine} \RequirePackage[varqu]{zi4} \RequirePackage[libertine]{newtxmath}&#10;\begin{document}&#10;&#10;$$&#10;|\cdot|&#10;$$&#10;&#10;&#10;\end{document}" title="IguanaTex Vector Display">
                  <a:extLst>
                    <a:ext uri="{FF2B5EF4-FFF2-40B4-BE49-F238E27FC236}">
                      <a16:creationId xmlns:a16="http://schemas.microsoft.com/office/drawing/2014/main" id="{5D510A3F-6633-CC2D-C875-97646AB31614}"/>
                    </a:ext>
                  </a:extLst>
                </p:cNvPr>
                <p:cNvGrpSpPr>
                  <a:grpSpLocks noChangeAspect="1"/>
                </p:cNvGrpSpPr>
                <p:nvPr>
                  <p:custDataLst>
                    <p:tags r:id="rId27"/>
                  </p:custDataLst>
                </p:nvPr>
              </p:nvGrpSpPr>
              <p:grpSpPr>
                <a:xfrm>
                  <a:off x="4262885" y="1878619"/>
                  <a:ext cx="277175" cy="242325"/>
                  <a:chOff x="5097463" y="2695575"/>
                  <a:chExt cx="234950" cy="217488"/>
                </a:xfrm>
              </p:grpSpPr>
              <p:sp>
                <p:nvSpPr>
                  <p:cNvPr id="134" name="Rectangle 59">
                    <a:extLst>
                      <a:ext uri="{FF2B5EF4-FFF2-40B4-BE49-F238E27FC236}">
                        <a16:creationId xmlns:a16="http://schemas.microsoft.com/office/drawing/2014/main" id="{97E78CC7-50FB-12E8-DDC2-8900A11B8FAA}"/>
                      </a:ext>
                    </a:extLst>
                  </p:cNvPr>
                  <p:cNvSpPr>
                    <a:spLocks noChangeArrowheads="1"/>
                  </p:cNvSpPr>
                  <p:nvPr>
                    <p:custDataLst>
                      <p:tags r:id="rId72"/>
                    </p:custDataLst>
                  </p:nvPr>
                </p:nvSpPr>
                <p:spPr bwMode="auto">
                  <a:xfrm>
                    <a:off x="5097463" y="2695575"/>
                    <a:ext cx="12700" cy="217488"/>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35" name="Rectangle 61">
                    <a:extLst>
                      <a:ext uri="{FF2B5EF4-FFF2-40B4-BE49-F238E27FC236}">
                        <a16:creationId xmlns:a16="http://schemas.microsoft.com/office/drawing/2014/main" id="{636CF7E6-7CFE-54F2-9B12-A5B2B4B27E10}"/>
                      </a:ext>
                    </a:extLst>
                  </p:cNvPr>
                  <p:cNvSpPr>
                    <a:spLocks noChangeArrowheads="1"/>
                  </p:cNvSpPr>
                  <p:nvPr>
                    <p:custDataLst>
                      <p:tags r:id="rId73"/>
                    </p:custDataLst>
                  </p:nvPr>
                </p:nvSpPr>
                <p:spPr bwMode="auto">
                  <a:xfrm>
                    <a:off x="5319713" y="2695575"/>
                    <a:ext cx="12700" cy="217488"/>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cxnSp>
              <p:nvCxnSpPr>
                <p:cNvPr id="136" name="Connector: Elbow 135">
                  <a:extLst>
                    <a:ext uri="{FF2B5EF4-FFF2-40B4-BE49-F238E27FC236}">
                      <a16:creationId xmlns:a16="http://schemas.microsoft.com/office/drawing/2014/main" id="{EB05A770-AAE8-02A5-9A00-5736DE0439E3}"/>
                    </a:ext>
                  </a:extLst>
                </p:cNvPr>
                <p:cNvCxnSpPr>
                  <a:cxnSpLocks/>
                  <a:stCxn id="139" idx="3"/>
                </p:cNvCxnSpPr>
                <p:nvPr/>
              </p:nvCxnSpPr>
              <p:spPr>
                <a:xfrm>
                  <a:off x="9430832" y="2299334"/>
                  <a:ext cx="415175" cy="3148643"/>
                </a:xfrm>
                <a:prstGeom prst="bentConnector3">
                  <a:avLst>
                    <a:gd name="adj1" fmla="val 173415"/>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FF8264C-40C8-D558-9176-0AD913C0D2AA}"/>
                    </a:ext>
                  </a:extLst>
                </p:cNvPr>
                <p:cNvCxnSpPr>
                  <a:cxnSpLocks/>
                  <a:stCxn id="131" idx="3"/>
                  <a:endCxn id="117" idx="1"/>
                </p:cNvCxnSpPr>
                <p:nvPr/>
              </p:nvCxnSpPr>
              <p:spPr>
                <a:xfrm flipV="1">
                  <a:off x="4384549" y="3829572"/>
                  <a:ext cx="810300" cy="516"/>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32083628-C1E3-8BD7-16A8-FB8FE5310B84}"/>
                    </a:ext>
                  </a:extLst>
                </p:cNvPr>
                <p:cNvCxnSpPr>
                  <a:cxnSpLocks/>
                  <a:endCxn id="130" idx="1"/>
                </p:cNvCxnSpPr>
                <p:nvPr/>
              </p:nvCxnSpPr>
              <p:spPr>
                <a:xfrm>
                  <a:off x="3836808" y="2299332"/>
                  <a:ext cx="928831"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E3D66C47-7066-6E91-644C-983BABD0661B}"/>
                    </a:ext>
                  </a:extLst>
                </p:cNvPr>
                <p:cNvSpPr/>
                <p:nvPr/>
              </p:nvSpPr>
              <p:spPr>
                <a:xfrm>
                  <a:off x="8158666" y="1918258"/>
                  <a:ext cx="1272165" cy="762151"/>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2000" b="1" dirty="0">
                      <a:solidFill>
                        <a:schemeClr val="tx1"/>
                      </a:solidFill>
                    </a:rPr>
                    <a:t>CIR</a:t>
                  </a:r>
                </a:p>
                <a:p>
                  <a:pPr algn="ctr"/>
                  <a:r>
                    <a:rPr lang="it-IT" sz="2000" b="1" dirty="0">
                      <a:solidFill>
                        <a:schemeClr val="tx1"/>
                      </a:solidFill>
                    </a:rPr>
                    <a:t>shift</a:t>
                  </a:r>
                  <a:endParaRPr lang="en-US" sz="2000" b="1" dirty="0">
                    <a:solidFill>
                      <a:schemeClr val="tx1"/>
                    </a:solidFill>
                  </a:endParaRPr>
                </a:p>
              </p:txBody>
            </p:sp>
            <p:sp>
              <p:nvSpPr>
                <p:cNvPr id="140" name="Rectangle 139">
                  <a:extLst>
                    <a:ext uri="{FF2B5EF4-FFF2-40B4-BE49-F238E27FC236}">
                      <a16:creationId xmlns:a16="http://schemas.microsoft.com/office/drawing/2014/main" id="{32384C31-D9A3-C475-14A1-CA8B8B1CBE65}"/>
                    </a:ext>
                  </a:extLst>
                </p:cNvPr>
                <p:cNvSpPr/>
                <p:nvPr/>
              </p:nvSpPr>
              <p:spPr>
                <a:xfrm>
                  <a:off x="4930797" y="2125792"/>
                  <a:ext cx="2694399" cy="1600780"/>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667" b="1" dirty="0">
                    <a:solidFill>
                      <a:schemeClr val="tx1"/>
                    </a:solidFill>
                  </a:endParaRPr>
                </a:p>
              </p:txBody>
            </p:sp>
            <p:sp>
              <p:nvSpPr>
                <p:cNvPr id="142" name="TextBox 141">
                  <a:extLst>
                    <a:ext uri="{FF2B5EF4-FFF2-40B4-BE49-F238E27FC236}">
                      <a16:creationId xmlns:a16="http://schemas.microsoft.com/office/drawing/2014/main" id="{05C201FC-8F29-E5DB-F4B6-6680EE430A86}"/>
                    </a:ext>
                  </a:extLst>
                </p:cNvPr>
                <p:cNvSpPr txBox="1"/>
                <p:nvPr/>
              </p:nvSpPr>
              <p:spPr>
                <a:xfrm>
                  <a:off x="3138864" y="2853469"/>
                  <a:ext cx="6038563" cy="461665"/>
                </a:xfrm>
                <a:prstGeom prst="rect">
                  <a:avLst/>
                </a:prstGeom>
                <a:noFill/>
              </p:spPr>
              <p:txBody>
                <a:bodyPr wrap="square" rtlCol="0">
                  <a:spAutoFit/>
                </a:bodyPr>
                <a:lstStyle/>
                <a:p>
                  <a:pPr algn="ctr"/>
                  <a:r>
                    <a:rPr lang="it-IT" sz="2000" b="1" dirty="0" err="1">
                      <a:solidFill>
                        <a:schemeClr val="tx1"/>
                      </a:solidFill>
                    </a:rPr>
                    <a:t>Multipath</a:t>
                  </a:r>
                  <a:r>
                    <a:rPr lang="it-IT" sz="2000" b="1" dirty="0">
                      <a:solidFill>
                        <a:schemeClr val="tx1"/>
                      </a:solidFill>
                    </a:rPr>
                    <a:t> </a:t>
                  </a:r>
                  <a:r>
                    <a:rPr lang="it-IT" sz="2000" b="1" dirty="0" err="1">
                      <a:solidFill>
                        <a:schemeClr val="tx1"/>
                      </a:solidFill>
                    </a:rPr>
                    <a:t>detection</a:t>
                  </a:r>
                  <a:r>
                    <a:rPr lang="it-IT" sz="2000" b="1" dirty="0">
                      <a:solidFill>
                        <a:schemeClr val="tx1"/>
                      </a:solidFill>
                    </a:rPr>
                    <a:t> and tracking</a:t>
                  </a:r>
                  <a:endParaRPr lang="en-US" sz="2000" dirty="0">
                    <a:solidFill>
                      <a:schemeClr val="tx1"/>
                    </a:solidFill>
                  </a:endParaRPr>
                </a:p>
              </p:txBody>
            </p:sp>
            <p:cxnSp>
              <p:nvCxnSpPr>
                <p:cNvPr id="143" name="Connector: Elbow 142">
                  <a:extLst>
                    <a:ext uri="{FF2B5EF4-FFF2-40B4-BE49-F238E27FC236}">
                      <a16:creationId xmlns:a16="http://schemas.microsoft.com/office/drawing/2014/main" id="{9BF2AD36-0478-4A67-887C-27AB64537114}"/>
                    </a:ext>
                  </a:extLst>
                </p:cNvPr>
                <p:cNvCxnSpPr>
                  <a:cxnSpLocks/>
                  <a:stCxn id="118" idx="2"/>
                  <a:endCxn id="9" idx="0"/>
                </p:cNvCxnSpPr>
                <p:nvPr/>
              </p:nvCxnSpPr>
              <p:spPr>
                <a:xfrm rot="5400000">
                  <a:off x="8582344" y="4186168"/>
                  <a:ext cx="831187" cy="878782"/>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9" name="Group 148" descr="\documentclass{article}&#10;\usepackage{amsmath}&#10;\usepackage{amssymb}&#10;\pagestyle{empty}&#10;\begin{document}&#10;&#10;\begin{equation*}&#10;h_b[k, \ell]&#10;\end{equation*}&#10;&#10;&#10;\end{document}" title="IguanaTex Vector Display">
                  <a:extLst>
                    <a:ext uri="{FF2B5EF4-FFF2-40B4-BE49-F238E27FC236}">
                      <a16:creationId xmlns:a16="http://schemas.microsoft.com/office/drawing/2014/main" id="{0CE38D47-85B1-0543-28F6-2C9FA0D1C43D}"/>
                    </a:ext>
                  </a:extLst>
                </p:cNvPr>
                <p:cNvGrpSpPr>
                  <a:grpSpLocks noChangeAspect="1"/>
                </p:cNvGrpSpPr>
                <p:nvPr>
                  <p:custDataLst>
                    <p:tags r:id="rId28"/>
                  </p:custDataLst>
                </p:nvPr>
              </p:nvGrpSpPr>
              <p:grpSpPr>
                <a:xfrm>
                  <a:off x="2671148" y="1127154"/>
                  <a:ext cx="968129" cy="336071"/>
                  <a:chOff x="4746625" y="1152525"/>
                  <a:chExt cx="873126" cy="301625"/>
                </a:xfrm>
              </p:grpSpPr>
              <p:sp>
                <p:nvSpPr>
                  <p:cNvPr id="150" name="Freeform 159">
                    <a:extLst>
                      <a:ext uri="{FF2B5EF4-FFF2-40B4-BE49-F238E27FC236}">
                        <a16:creationId xmlns:a16="http://schemas.microsoft.com/office/drawing/2014/main" id="{78B6B94E-970A-4FE7-2D6B-818AFB171493}"/>
                      </a:ext>
                    </a:extLst>
                  </p:cNvPr>
                  <p:cNvSpPr>
                    <a:spLocks/>
                  </p:cNvSpPr>
                  <p:nvPr>
                    <p:custDataLst>
                      <p:tags r:id="rId65"/>
                    </p:custDataLst>
                  </p:nvPr>
                </p:nvSpPr>
                <p:spPr bwMode="auto">
                  <a:xfrm>
                    <a:off x="4746625" y="1168400"/>
                    <a:ext cx="155575" cy="212725"/>
                  </a:xfrm>
                  <a:custGeom>
                    <a:avLst/>
                    <a:gdLst>
                      <a:gd name="T0" fmla="*/ 116 w 245"/>
                      <a:gd name="T1" fmla="*/ 6 h 352"/>
                      <a:gd name="T2" fmla="*/ 109 w 245"/>
                      <a:gd name="T3" fmla="*/ 0 h 352"/>
                      <a:gd name="T4" fmla="*/ 48 w 245"/>
                      <a:gd name="T5" fmla="*/ 5 h 352"/>
                      <a:gd name="T6" fmla="*/ 39 w 245"/>
                      <a:gd name="T7" fmla="*/ 15 h 352"/>
                      <a:gd name="T8" fmla="*/ 51 w 245"/>
                      <a:gd name="T9" fmla="*/ 21 h 352"/>
                      <a:gd name="T10" fmla="*/ 76 w 245"/>
                      <a:gd name="T11" fmla="*/ 30 h 352"/>
                      <a:gd name="T12" fmla="*/ 74 w 245"/>
                      <a:gd name="T13" fmla="*/ 40 h 352"/>
                      <a:gd name="T14" fmla="*/ 2 w 245"/>
                      <a:gd name="T15" fmla="*/ 327 h 352"/>
                      <a:gd name="T16" fmla="*/ 0 w 245"/>
                      <a:gd name="T17" fmla="*/ 338 h 352"/>
                      <a:gd name="T18" fmla="*/ 14 w 245"/>
                      <a:gd name="T19" fmla="*/ 352 h 352"/>
                      <a:gd name="T20" fmla="*/ 33 w 245"/>
                      <a:gd name="T21" fmla="*/ 339 h 352"/>
                      <a:gd name="T22" fmla="*/ 42 w 245"/>
                      <a:gd name="T23" fmla="*/ 301 h 352"/>
                      <a:gd name="T24" fmla="*/ 53 w 245"/>
                      <a:gd name="T25" fmla="*/ 256 h 352"/>
                      <a:gd name="T26" fmla="*/ 62 w 245"/>
                      <a:gd name="T27" fmla="*/ 223 h 352"/>
                      <a:gd name="T28" fmla="*/ 67 w 245"/>
                      <a:gd name="T29" fmla="*/ 200 h 352"/>
                      <a:gd name="T30" fmla="*/ 101 w 245"/>
                      <a:gd name="T31" fmla="*/ 154 h 352"/>
                      <a:gd name="T32" fmla="*/ 149 w 245"/>
                      <a:gd name="T33" fmla="*/ 137 h 352"/>
                      <a:gd name="T34" fmla="*/ 176 w 245"/>
                      <a:gd name="T35" fmla="*/ 172 h 352"/>
                      <a:gd name="T36" fmla="*/ 145 w 245"/>
                      <a:gd name="T37" fmla="*/ 283 h 352"/>
                      <a:gd name="T38" fmla="*/ 139 w 245"/>
                      <a:gd name="T39" fmla="*/ 311 h 352"/>
                      <a:gd name="T40" fmla="*/ 180 w 245"/>
                      <a:gd name="T41" fmla="*/ 352 h 352"/>
                      <a:gd name="T42" fmla="*/ 245 w 245"/>
                      <a:gd name="T43" fmla="*/ 275 h 352"/>
                      <a:gd name="T44" fmla="*/ 239 w 245"/>
                      <a:gd name="T45" fmla="*/ 270 h 352"/>
                      <a:gd name="T46" fmla="*/ 231 w 245"/>
                      <a:gd name="T47" fmla="*/ 279 h 352"/>
                      <a:gd name="T48" fmla="*/ 181 w 245"/>
                      <a:gd name="T49" fmla="*/ 341 h 352"/>
                      <a:gd name="T50" fmla="*/ 169 w 245"/>
                      <a:gd name="T51" fmla="*/ 324 h 352"/>
                      <a:gd name="T52" fmla="*/ 178 w 245"/>
                      <a:gd name="T53" fmla="*/ 289 h 352"/>
                      <a:gd name="T54" fmla="*/ 208 w 245"/>
                      <a:gd name="T55" fmla="*/ 179 h 352"/>
                      <a:gd name="T56" fmla="*/ 151 w 245"/>
                      <a:gd name="T57" fmla="*/ 126 h 352"/>
                      <a:gd name="T58" fmla="*/ 77 w 245"/>
                      <a:gd name="T59" fmla="*/ 164 h 352"/>
                      <a:gd name="T60" fmla="*/ 116 w 245"/>
                      <a:gd name="T61"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2" y="352"/>
                          <a:pt x="30" y="346"/>
                          <a:pt x="33" y="339"/>
                        </a:cubicBezTo>
                        <a:lnTo>
                          <a:pt x="42" y="301"/>
                        </a:lnTo>
                        <a:lnTo>
                          <a:pt x="53" y="256"/>
                        </a:lnTo>
                        <a:cubicBezTo>
                          <a:pt x="56" y="245"/>
                          <a:pt x="59" y="234"/>
                          <a:pt x="62" y="223"/>
                        </a:cubicBezTo>
                        <a:cubicBezTo>
                          <a:pt x="63" y="220"/>
                          <a:pt x="67" y="203"/>
                          <a:pt x="67" y="200"/>
                        </a:cubicBezTo>
                        <a:cubicBezTo>
                          <a:pt x="69" y="196"/>
                          <a:pt x="84" y="168"/>
                          <a:pt x="101" y="154"/>
                        </a:cubicBezTo>
                        <a:cubicBezTo>
                          <a:pt x="112" y="146"/>
                          <a:pt x="128" y="137"/>
                          <a:pt x="149" y="137"/>
                        </a:cubicBezTo>
                        <a:cubicBezTo>
                          <a:pt x="171" y="137"/>
                          <a:pt x="176" y="154"/>
                          <a:pt x="176" y="172"/>
                        </a:cubicBezTo>
                        <a:cubicBezTo>
                          <a:pt x="176" y="199"/>
                          <a:pt x="157" y="253"/>
                          <a:pt x="145" y="283"/>
                        </a:cubicBezTo>
                        <a:cubicBezTo>
                          <a:pt x="141" y="295"/>
                          <a:pt x="139" y="301"/>
                          <a:pt x="139" y="311"/>
                        </a:cubicBezTo>
                        <a:cubicBezTo>
                          <a:pt x="139" y="334"/>
                          <a:pt x="156" y="352"/>
                          <a:pt x="180" y="352"/>
                        </a:cubicBezTo>
                        <a:cubicBezTo>
                          <a:pt x="226" y="352"/>
                          <a:pt x="245" y="279"/>
                          <a:pt x="245" y="275"/>
                        </a:cubicBezTo>
                        <a:cubicBezTo>
                          <a:pt x="245" y="270"/>
                          <a:pt x="240" y="270"/>
                          <a:pt x="239" y="270"/>
                        </a:cubicBezTo>
                        <a:cubicBezTo>
                          <a:pt x="234" y="270"/>
                          <a:pt x="234" y="271"/>
                          <a:pt x="231" y="279"/>
                        </a:cubicBezTo>
                        <a:cubicBezTo>
                          <a:pt x="224" y="305"/>
                          <a:pt x="208" y="341"/>
                          <a:pt x="181" y="341"/>
                        </a:cubicBezTo>
                        <a:cubicBezTo>
                          <a:pt x="172" y="341"/>
                          <a:pt x="169" y="336"/>
                          <a:pt x="169" y="324"/>
                        </a:cubicBezTo>
                        <a:cubicBezTo>
                          <a:pt x="169" y="312"/>
                          <a:pt x="173" y="300"/>
                          <a:pt x="178" y="289"/>
                        </a:cubicBezTo>
                        <a:cubicBezTo>
                          <a:pt x="186" y="267"/>
                          <a:pt x="208" y="208"/>
                          <a:pt x="208" y="179"/>
                        </a:cubicBezTo>
                        <a:cubicBezTo>
                          <a:pt x="208" y="147"/>
                          <a:pt x="188" y="126"/>
                          <a:pt x="151" y="126"/>
                        </a:cubicBezTo>
                        <a:cubicBezTo>
                          <a:pt x="119" y="126"/>
                          <a:pt x="95" y="141"/>
                          <a:pt x="77" y="164"/>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1" name="Freeform 160">
                    <a:extLst>
                      <a:ext uri="{FF2B5EF4-FFF2-40B4-BE49-F238E27FC236}">
                        <a16:creationId xmlns:a16="http://schemas.microsoft.com/office/drawing/2014/main" id="{AD6954C3-AB51-74FA-370C-4E7C7E52AE84}"/>
                      </a:ext>
                    </a:extLst>
                  </p:cNvPr>
                  <p:cNvSpPr>
                    <a:spLocks noEditPoints="1"/>
                  </p:cNvSpPr>
                  <p:nvPr>
                    <p:custDataLst>
                      <p:tags r:id="rId66"/>
                    </p:custDataLst>
                  </p:nvPr>
                </p:nvSpPr>
                <p:spPr bwMode="auto">
                  <a:xfrm>
                    <a:off x="4926013" y="1276350"/>
                    <a:ext cx="88900" cy="149225"/>
                  </a:xfrm>
                  <a:custGeom>
                    <a:avLst/>
                    <a:gdLst>
                      <a:gd name="T0" fmla="*/ 69 w 141"/>
                      <a:gd name="T1" fmla="*/ 10 h 245"/>
                      <a:gd name="T2" fmla="*/ 70 w 141"/>
                      <a:gd name="T3" fmla="*/ 5 h 245"/>
                      <a:gd name="T4" fmla="*/ 65 w 141"/>
                      <a:gd name="T5" fmla="*/ 0 h 245"/>
                      <a:gd name="T6" fmla="*/ 20 w 141"/>
                      <a:gd name="T7" fmla="*/ 3 h 245"/>
                      <a:gd name="T8" fmla="*/ 12 w 141"/>
                      <a:gd name="T9" fmla="*/ 11 h 245"/>
                      <a:gd name="T10" fmla="*/ 21 w 141"/>
                      <a:gd name="T11" fmla="*/ 16 h 245"/>
                      <a:gd name="T12" fmla="*/ 38 w 141"/>
                      <a:gd name="T13" fmla="*/ 22 h 245"/>
                      <a:gd name="T14" fmla="*/ 33 w 141"/>
                      <a:gd name="T15" fmla="*/ 46 h 245"/>
                      <a:gd name="T16" fmla="*/ 24 w 141"/>
                      <a:gd name="T17" fmla="*/ 78 h 245"/>
                      <a:gd name="T18" fmla="*/ 1 w 141"/>
                      <a:gd name="T19" fmla="*/ 171 h 245"/>
                      <a:gd name="T20" fmla="*/ 0 w 141"/>
                      <a:gd name="T21" fmla="*/ 188 h 245"/>
                      <a:gd name="T22" fmla="*/ 51 w 141"/>
                      <a:gd name="T23" fmla="*/ 245 h 245"/>
                      <a:gd name="T24" fmla="*/ 141 w 141"/>
                      <a:gd name="T25" fmla="*/ 146 h 245"/>
                      <a:gd name="T26" fmla="*/ 89 w 141"/>
                      <a:gd name="T27" fmla="*/ 88 h 245"/>
                      <a:gd name="T28" fmla="*/ 45 w 141"/>
                      <a:gd name="T29" fmla="*/ 107 h 245"/>
                      <a:gd name="T30" fmla="*/ 69 w 141"/>
                      <a:gd name="T31" fmla="*/ 10 h 245"/>
                      <a:gd name="T32" fmla="*/ 51 w 141"/>
                      <a:gd name="T33" fmla="*/ 236 h 245"/>
                      <a:gd name="T34" fmla="*/ 24 w 141"/>
                      <a:gd name="T35" fmla="*/ 200 h 245"/>
                      <a:gd name="T36" fmla="*/ 37 w 141"/>
                      <a:gd name="T37" fmla="*/ 136 h 245"/>
                      <a:gd name="T38" fmla="*/ 46 w 141"/>
                      <a:gd name="T39" fmla="*/ 121 h 245"/>
                      <a:gd name="T40" fmla="*/ 88 w 141"/>
                      <a:gd name="T41" fmla="*/ 98 h 245"/>
                      <a:gd name="T42" fmla="*/ 113 w 141"/>
                      <a:gd name="T43" fmla="*/ 132 h 245"/>
                      <a:gd name="T44" fmla="*/ 95 w 141"/>
                      <a:gd name="T45" fmla="*/ 202 h 245"/>
                      <a:gd name="T46" fmla="*/ 51 w 141"/>
                      <a:gd name="T47" fmla="*/ 2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45">
                        <a:moveTo>
                          <a:pt x="69" y="10"/>
                        </a:moveTo>
                        <a:cubicBezTo>
                          <a:pt x="69" y="10"/>
                          <a:pt x="70" y="5"/>
                          <a:pt x="70" y="5"/>
                        </a:cubicBezTo>
                        <a:cubicBezTo>
                          <a:pt x="70" y="3"/>
                          <a:pt x="69" y="0"/>
                          <a:pt x="65" y="0"/>
                        </a:cubicBezTo>
                        <a:cubicBezTo>
                          <a:pt x="58" y="0"/>
                          <a:pt x="29" y="3"/>
                          <a:pt x="20" y="3"/>
                        </a:cubicBezTo>
                        <a:cubicBezTo>
                          <a:pt x="17" y="4"/>
                          <a:pt x="12" y="4"/>
                          <a:pt x="12" y="11"/>
                        </a:cubicBezTo>
                        <a:cubicBezTo>
                          <a:pt x="12" y="16"/>
                          <a:pt x="17" y="16"/>
                          <a:pt x="21" y="16"/>
                        </a:cubicBezTo>
                        <a:cubicBezTo>
                          <a:pt x="38" y="16"/>
                          <a:pt x="38" y="19"/>
                          <a:pt x="38" y="22"/>
                        </a:cubicBezTo>
                        <a:cubicBezTo>
                          <a:pt x="38" y="24"/>
                          <a:pt x="35" y="38"/>
                          <a:pt x="33" y="46"/>
                        </a:cubicBezTo>
                        <a:lnTo>
                          <a:pt x="24" y="78"/>
                        </a:lnTo>
                        <a:cubicBezTo>
                          <a:pt x="21" y="90"/>
                          <a:pt x="2" y="166"/>
                          <a:pt x="1" y="171"/>
                        </a:cubicBezTo>
                        <a:cubicBezTo>
                          <a:pt x="0" y="179"/>
                          <a:pt x="0" y="184"/>
                          <a:pt x="0" y="188"/>
                        </a:cubicBezTo>
                        <a:cubicBezTo>
                          <a:pt x="0" y="223"/>
                          <a:pt x="22" y="245"/>
                          <a:pt x="51" y="245"/>
                        </a:cubicBezTo>
                        <a:cubicBezTo>
                          <a:pt x="95" y="245"/>
                          <a:pt x="141" y="198"/>
                          <a:pt x="141" y="146"/>
                        </a:cubicBezTo>
                        <a:cubicBezTo>
                          <a:pt x="141" y="106"/>
                          <a:pt x="113" y="88"/>
                          <a:pt x="89" y="88"/>
                        </a:cubicBezTo>
                        <a:cubicBezTo>
                          <a:pt x="71" y="88"/>
                          <a:pt x="55" y="98"/>
                          <a:pt x="45" y="107"/>
                        </a:cubicBezTo>
                        <a:lnTo>
                          <a:pt x="69" y="10"/>
                        </a:lnTo>
                        <a:close/>
                        <a:moveTo>
                          <a:pt x="51" y="236"/>
                        </a:moveTo>
                        <a:cubicBezTo>
                          <a:pt x="34" y="236"/>
                          <a:pt x="24" y="221"/>
                          <a:pt x="24" y="200"/>
                        </a:cubicBezTo>
                        <a:cubicBezTo>
                          <a:pt x="24" y="187"/>
                          <a:pt x="28" y="175"/>
                          <a:pt x="37" y="136"/>
                        </a:cubicBezTo>
                        <a:cubicBezTo>
                          <a:pt x="39" y="129"/>
                          <a:pt x="39" y="129"/>
                          <a:pt x="46" y="121"/>
                        </a:cubicBezTo>
                        <a:cubicBezTo>
                          <a:pt x="59" y="106"/>
                          <a:pt x="75" y="98"/>
                          <a:pt x="88" y="98"/>
                        </a:cubicBezTo>
                        <a:cubicBezTo>
                          <a:pt x="101" y="98"/>
                          <a:pt x="113" y="108"/>
                          <a:pt x="113" y="132"/>
                        </a:cubicBezTo>
                        <a:cubicBezTo>
                          <a:pt x="113" y="146"/>
                          <a:pt x="105" y="182"/>
                          <a:pt x="95" y="202"/>
                        </a:cubicBezTo>
                        <a:cubicBezTo>
                          <a:pt x="87" y="219"/>
                          <a:pt x="69" y="236"/>
                          <a:pt x="51" y="23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2" name="Freeform 161">
                    <a:extLst>
                      <a:ext uri="{FF2B5EF4-FFF2-40B4-BE49-F238E27FC236}">
                        <a16:creationId xmlns:a16="http://schemas.microsoft.com/office/drawing/2014/main" id="{BEE55772-9608-8D55-EDB5-4AD5510D1E27}"/>
                      </a:ext>
                    </a:extLst>
                  </p:cNvPr>
                  <p:cNvSpPr>
                    <a:spLocks/>
                  </p:cNvSpPr>
                  <p:nvPr>
                    <p:custDataLst>
                      <p:tags r:id="rId67"/>
                    </p:custDataLst>
                  </p:nvPr>
                </p:nvSpPr>
                <p:spPr bwMode="auto">
                  <a:xfrm>
                    <a:off x="5075238" y="1152525"/>
                    <a:ext cx="42863" cy="301625"/>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3" name="Freeform 162">
                    <a:extLst>
                      <a:ext uri="{FF2B5EF4-FFF2-40B4-BE49-F238E27FC236}">
                        <a16:creationId xmlns:a16="http://schemas.microsoft.com/office/drawing/2014/main" id="{A5BAD903-B6AF-AB1A-E654-6E76B11B2EAC}"/>
                      </a:ext>
                    </a:extLst>
                  </p:cNvPr>
                  <p:cNvSpPr>
                    <a:spLocks/>
                  </p:cNvSpPr>
                  <p:nvPr>
                    <p:custDataLst>
                      <p:tags r:id="rId68"/>
                    </p:custDataLst>
                  </p:nvPr>
                </p:nvSpPr>
                <p:spPr bwMode="auto">
                  <a:xfrm>
                    <a:off x="5143500" y="1168400"/>
                    <a:ext cx="141288" cy="212725"/>
                  </a:xfrm>
                  <a:custGeom>
                    <a:avLst/>
                    <a:gdLst>
                      <a:gd name="T0" fmla="*/ 115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5 w 226"/>
                      <a:gd name="T27" fmla="*/ 285 h 352"/>
                      <a:gd name="T28" fmla="*/ 113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4 w 226"/>
                      <a:gd name="T43" fmla="*/ 317 h 352"/>
                      <a:gd name="T44" fmla="*/ 148 w 226"/>
                      <a:gd name="T45" fmla="*/ 289 h 352"/>
                      <a:gd name="T46" fmla="*/ 150 w 226"/>
                      <a:gd name="T47" fmla="*/ 274 h 352"/>
                      <a:gd name="T48" fmla="*/ 77 w 226"/>
                      <a:gd name="T49" fmla="*/ 222 h 352"/>
                      <a:gd name="T50" fmla="*/ 119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5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5" y="6"/>
                        </a:moveTo>
                        <a:cubicBezTo>
                          <a:pt x="115" y="5"/>
                          <a:pt x="115"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5" y="285"/>
                        </a:cubicBezTo>
                        <a:cubicBezTo>
                          <a:pt x="114" y="291"/>
                          <a:pt x="113" y="297"/>
                          <a:pt x="113" y="302"/>
                        </a:cubicBezTo>
                        <a:cubicBezTo>
                          <a:pt x="113" y="332"/>
                          <a:pt x="133"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4" y="335"/>
                          <a:pt x="144" y="317"/>
                        </a:cubicBezTo>
                        <a:cubicBezTo>
                          <a:pt x="144" y="309"/>
                          <a:pt x="146" y="297"/>
                          <a:pt x="148" y="289"/>
                        </a:cubicBezTo>
                        <a:cubicBezTo>
                          <a:pt x="150" y="281"/>
                          <a:pt x="150" y="279"/>
                          <a:pt x="150" y="274"/>
                        </a:cubicBezTo>
                        <a:cubicBezTo>
                          <a:pt x="150" y="242"/>
                          <a:pt x="119" y="227"/>
                          <a:pt x="77" y="222"/>
                        </a:cubicBezTo>
                        <a:cubicBezTo>
                          <a:pt x="92" y="213"/>
                          <a:pt x="108" y="197"/>
                          <a:pt x="119" y="185"/>
                        </a:cubicBezTo>
                        <a:cubicBezTo>
                          <a:pt x="143"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5"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4" name="Freeform 163">
                    <a:extLst>
                      <a:ext uri="{FF2B5EF4-FFF2-40B4-BE49-F238E27FC236}">
                        <a16:creationId xmlns:a16="http://schemas.microsoft.com/office/drawing/2014/main" id="{00C9B7AD-7AFA-1C50-D616-49636D3DC42A}"/>
                      </a:ext>
                    </a:extLst>
                  </p:cNvPr>
                  <p:cNvSpPr>
                    <a:spLocks/>
                  </p:cNvSpPr>
                  <p:nvPr>
                    <p:custDataLst>
                      <p:tags r:id="rId69"/>
                    </p:custDataLst>
                  </p:nvPr>
                </p:nvSpPr>
                <p:spPr bwMode="auto">
                  <a:xfrm>
                    <a:off x="5326063" y="1346200"/>
                    <a:ext cx="36513" cy="90488"/>
                  </a:xfrm>
                  <a:custGeom>
                    <a:avLst/>
                    <a:gdLst>
                      <a:gd name="T0" fmla="*/ 58 w 58"/>
                      <a:gd name="T1" fmla="*/ 53 h 150"/>
                      <a:gd name="T2" fmla="*/ 26 w 58"/>
                      <a:gd name="T3" fmla="*/ 0 h 150"/>
                      <a:gd name="T4" fmla="*/ 0 w 58"/>
                      <a:gd name="T5" fmla="*/ 27 h 150"/>
                      <a:gd name="T6" fmla="*/ 26 w 58"/>
                      <a:gd name="T7" fmla="*/ 53 h 150"/>
                      <a:gd name="T8" fmla="*/ 43 w 58"/>
                      <a:gd name="T9" fmla="*/ 47 h 150"/>
                      <a:gd name="T10" fmla="*/ 46 w 58"/>
                      <a:gd name="T11" fmla="*/ 45 h 150"/>
                      <a:gd name="T12" fmla="*/ 47 w 58"/>
                      <a:gd name="T13" fmla="*/ 53 h 150"/>
                      <a:gd name="T14" fmla="*/ 13 w 58"/>
                      <a:gd name="T15" fmla="*/ 136 h 150"/>
                      <a:gd name="T16" fmla="*/ 7 w 58"/>
                      <a:gd name="T17" fmla="*/ 144 h 150"/>
                      <a:gd name="T18" fmla="*/ 12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5" y="0"/>
                          <a:pt x="26" y="0"/>
                        </a:cubicBezTo>
                        <a:cubicBezTo>
                          <a:pt x="9" y="0"/>
                          <a:pt x="0" y="13"/>
                          <a:pt x="0" y="27"/>
                        </a:cubicBezTo>
                        <a:cubicBezTo>
                          <a:pt x="0" y="40"/>
                          <a:pt x="9" y="53"/>
                          <a:pt x="26" y="53"/>
                        </a:cubicBezTo>
                        <a:cubicBezTo>
                          <a:pt x="32" y="53"/>
                          <a:pt x="38" y="51"/>
                          <a:pt x="43" y="47"/>
                        </a:cubicBezTo>
                        <a:cubicBezTo>
                          <a:pt x="45" y="46"/>
                          <a:pt x="45" y="45"/>
                          <a:pt x="46" y="45"/>
                        </a:cubicBezTo>
                        <a:cubicBezTo>
                          <a:pt x="46" y="45"/>
                          <a:pt x="47" y="46"/>
                          <a:pt x="47" y="53"/>
                        </a:cubicBezTo>
                        <a:cubicBezTo>
                          <a:pt x="47" y="90"/>
                          <a:pt x="29" y="120"/>
                          <a:pt x="13" y="136"/>
                        </a:cubicBezTo>
                        <a:cubicBezTo>
                          <a:pt x="7" y="142"/>
                          <a:pt x="7" y="143"/>
                          <a:pt x="7" y="144"/>
                        </a:cubicBezTo>
                        <a:cubicBezTo>
                          <a:pt x="7" y="147"/>
                          <a:pt x="10" y="150"/>
                          <a:pt x="12"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5" name="Freeform 164">
                    <a:extLst>
                      <a:ext uri="{FF2B5EF4-FFF2-40B4-BE49-F238E27FC236}">
                        <a16:creationId xmlns:a16="http://schemas.microsoft.com/office/drawing/2014/main" id="{0878DED1-07EB-EB6C-78AB-57248B1E341A}"/>
                      </a:ext>
                    </a:extLst>
                  </p:cNvPr>
                  <p:cNvSpPr>
                    <a:spLocks noEditPoints="1"/>
                  </p:cNvSpPr>
                  <p:nvPr>
                    <p:custDataLst>
                      <p:tags r:id="rId70"/>
                    </p:custDataLst>
                  </p:nvPr>
                </p:nvSpPr>
                <p:spPr bwMode="auto">
                  <a:xfrm>
                    <a:off x="5441950" y="1165225"/>
                    <a:ext cx="122238" cy="215900"/>
                  </a:xfrm>
                  <a:custGeom>
                    <a:avLst/>
                    <a:gdLst>
                      <a:gd name="T0" fmla="*/ 3 w 193"/>
                      <a:gd name="T1" fmla="*/ 302 h 357"/>
                      <a:gd name="T2" fmla="*/ 0 w 193"/>
                      <a:gd name="T3" fmla="*/ 307 h 357"/>
                      <a:gd name="T4" fmla="*/ 6 w 193"/>
                      <a:gd name="T5" fmla="*/ 313 h 357"/>
                      <a:gd name="T6" fmla="*/ 24 w 193"/>
                      <a:gd name="T7" fmla="*/ 298 h 357"/>
                      <a:gd name="T8" fmla="*/ 42 w 193"/>
                      <a:gd name="T9" fmla="*/ 281 h 357"/>
                      <a:gd name="T10" fmla="*/ 98 w 193"/>
                      <a:gd name="T11" fmla="*/ 357 h 357"/>
                      <a:gd name="T12" fmla="*/ 146 w 193"/>
                      <a:gd name="T13" fmla="*/ 338 h 357"/>
                      <a:gd name="T14" fmla="*/ 176 w 193"/>
                      <a:gd name="T15" fmla="*/ 309 h 357"/>
                      <a:gd name="T16" fmla="*/ 170 w 193"/>
                      <a:gd name="T17" fmla="*/ 303 h 357"/>
                      <a:gd name="T18" fmla="*/ 164 w 193"/>
                      <a:gd name="T19" fmla="*/ 307 h 357"/>
                      <a:gd name="T20" fmla="*/ 99 w 193"/>
                      <a:gd name="T21" fmla="*/ 346 h 357"/>
                      <a:gd name="T22" fmla="*/ 69 w 193"/>
                      <a:gd name="T23" fmla="*/ 281 h 357"/>
                      <a:gd name="T24" fmla="*/ 71 w 193"/>
                      <a:gd name="T25" fmla="*/ 253 h 357"/>
                      <a:gd name="T26" fmla="*/ 82 w 193"/>
                      <a:gd name="T27" fmla="*/ 241 h 357"/>
                      <a:gd name="T28" fmla="*/ 193 w 193"/>
                      <a:gd name="T29" fmla="*/ 39 h 357"/>
                      <a:gd name="T30" fmla="*/ 164 w 193"/>
                      <a:gd name="T31" fmla="*/ 0 h 357"/>
                      <a:gd name="T32" fmla="*/ 81 w 193"/>
                      <a:gd name="T33" fmla="*/ 93 h 357"/>
                      <a:gd name="T34" fmla="*/ 41 w 193"/>
                      <a:gd name="T35" fmla="*/ 266 h 357"/>
                      <a:gd name="T36" fmla="*/ 3 w 193"/>
                      <a:gd name="T37" fmla="*/ 302 h 357"/>
                      <a:gd name="T38" fmla="*/ 74 w 193"/>
                      <a:gd name="T39" fmla="*/ 232 h 357"/>
                      <a:gd name="T40" fmla="*/ 124 w 193"/>
                      <a:gd name="T41" fmla="*/ 58 h 357"/>
                      <a:gd name="T42" fmla="*/ 164 w 193"/>
                      <a:gd name="T43" fmla="*/ 11 h 357"/>
                      <a:gd name="T44" fmla="*/ 181 w 193"/>
                      <a:gd name="T45" fmla="*/ 37 h 357"/>
                      <a:gd name="T46" fmla="*/ 74 w 193"/>
                      <a:gd name="T47" fmla="*/ 2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57">
                        <a:moveTo>
                          <a:pt x="3" y="302"/>
                        </a:moveTo>
                        <a:cubicBezTo>
                          <a:pt x="2" y="303"/>
                          <a:pt x="0" y="305"/>
                          <a:pt x="0" y="307"/>
                        </a:cubicBezTo>
                        <a:cubicBezTo>
                          <a:pt x="0" y="309"/>
                          <a:pt x="3" y="313"/>
                          <a:pt x="6" y="313"/>
                        </a:cubicBezTo>
                        <a:cubicBezTo>
                          <a:pt x="9" y="313"/>
                          <a:pt x="10" y="312"/>
                          <a:pt x="24" y="298"/>
                        </a:cubicBezTo>
                        <a:cubicBezTo>
                          <a:pt x="28" y="294"/>
                          <a:pt x="38" y="285"/>
                          <a:pt x="42" y="281"/>
                        </a:cubicBezTo>
                        <a:cubicBezTo>
                          <a:pt x="47" y="320"/>
                          <a:pt x="62" y="357"/>
                          <a:pt x="98" y="357"/>
                        </a:cubicBezTo>
                        <a:cubicBezTo>
                          <a:pt x="118" y="357"/>
                          <a:pt x="135" y="346"/>
                          <a:pt x="146" y="338"/>
                        </a:cubicBezTo>
                        <a:cubicBezTo>
                          <a:pt x="153" y="333"/>
                          <a:pt x="176" y="314"/>
                          <a:pt x="176" y="309"/>
                        </a:cubicBezTo>
                        <a:cubicBezTo>
                          <a:pt x="176" y="307"/>
                          <a:pt x="175" y="303"/>
                          <a:pt x="170" y="303"/>
                        </a:cubicBezTo>
                        <a:cubicBezTo>
                          <a:pt x="169" y="303"/>
                          <a:pt x="168" y="303"/>
                          <a:pt x="164" y="307"/>
                        </a:cubicBezTo>
                        <a:cubicBezTo>
                          <a:pt x="132" y="339"/>
                          <a:pt x="113" y="346"/>
                          <a:pt x="99" y="346"/>
                        </a:cubicBezTo>
                        <a:cubicBezTo>
                          <a:pt x="77" y="346"/>
                          <a:pt x="69" y="320"/>
                          <a:pt x="69" y="281"/>
                        </a:cubicBezTo>
                        <a:cubicBezTo>
                          <a:pt x="69" y="278"/>
                          <a:pt x="70" y="256"/>
                          <a:pt x="71" y="253"/>
                        </a:cubicBezTo>
                        <a:cubicBezTo>
                          <a:pt x="72" y="252"/>
                          <a:pt x="72" y="251"/>
                          <a:pt x="82" y="241"/>
                        </a:cubicBezTo>
                        <a:cubicBezTo>
                          <a:pt x="122" y="200"/>
                          <a:pt x="193" y="116"/>
                          <a:pt x="193" y="39"/>
                        </a:cubicBezTo>
                        <a:cubicBezTo>
                          <a:pt x="193" y="30"/>
                          <a:pt x="193" y="0"/>
                          <a:pt x="164" y="0"/>
                        </a:cubicBezTo>
                        <a:cubicBezTo>
                          <a:pt x="122" y="0"/>
                          <a:pt x="86" y="82"/>
                          <a:pt x="81" y="93"/>
                        </a:cubicBezTo>
                        <a:cubicBezTo>
                          <a:pt x="57" y="148"/>
                          <a:pt x="41" y="206"/>
                          <a:pt x="41" y="266"/>
                        </a:cubicBezTo>
                        <a:lnTo>
                          <a:pt x="3" y="302"/>
                        </a:lnTo>
                        <a:close/>
                        <a:moveTo>
                          <a:pt x="74" y="232"/>
                        </a:moveTo>
                        <a:cubicBezTo>
                          <a:pt x="75" y="227"/>
                          <a:pt x="96" y="116"/>
                          <a:pt x="124" y="58"/>
                        </a:cubicBezTo>
                        <a:cubicBezTo>
                          <a:pt x="138" y="31"/>
                          <a:pt x="148" y="11"/>
                          <a:pt x="164" y="11"/>
                        </a:cubicBezTo>
                        <a:cubicBezTo>
                          <a:pt x="181" y="11"/>
                          <a:pt x="181" y="29"/>
                          <a:pt x="181" y="37"/>
                        </a:cubicBezTo>
                        <a:cubicBezTo>
                          <a:pt x="181" y="120"/>
                          <a:pt x="97" y="207"/>
                          <a:pt x="74" y="2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6" name="Freeform 165">
                    <a:extLst>
                      <a:ext uri="{FF2B5EF4-FFF2-40B4-BE49-F238E27FC236}">
                        <a16:creationId xmlns:a16="http://schemas.microsoft.com/office/drawing/2014/main" id="{05AFBA01-2685-7F03-AC7F-AFD9EC353444}"/>
                      </a:ext>
                    </a:extLst>
                  </p:cNvPr>
                  <p:cNvSpPr>
                    <a:spLocks/>
                  </p:cNvSpPr>
                  <p:nvPr>
                    <p:custDataLst>
                      <p:tags r:id="rId71"/>
                    </p:custDataLst>
                  </p:nvPr>
                </p:nvSpPr>
                <p:spPr bwMode="auto">
                  <a:xfrm>
                    <a:off x="5576888" y="1152525"/>
                    <a:ext cx="42863" cy="301625"/>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nvGrpSpPr>
                <p:cNvPr id="157" name="Group 156" descr="\documentclass{article}&#10;\usepackage{amsmath}&#10;\usepackage{amssymb}&#10;\pagestyle{empty}&#10;&#10;\begin{document}&#10;&#10;\begin{equation*}&#10;\hat{\rho}_o[k]&#10;\end{equation*}&#10;&#10;&#10;\end{document}" title="IguanaTex Vector Display">
                  <a:extLst>
                    <a:ext uri="{FF2B5EF4-FFF2-40B4-BE49-F238E27FC236}">
                      <a16:creationId xmlns:a16="http://schemas.microsoft.com/office/drawing/2014/main" id="{CA5952A4-C048-9769-FFBC-2EF767ACCBE4}"/>
                    </a:ext>
                  </a:extLst>
                </p:cNvPr>
                <p:cNvGrpSpPr>
                  <a:grpSpLocks noChangeAspect="1"/>
                </p:cNvGrpSpPr>
                <p:nvPr>
                  <p:custDataLst>
                    <p:tags r:id="rId29"/>
                  </p:custDataLst>
                </p:nvPr>
              </p:nvGrpSpPr>
              <p:grpSpPr>
                <a:xfrm>
                  <a:off x="7023807" y="1861204"/>
                  <a:ext cx="671203" cy="318383"/>
                  <a:chOff x="8550267" y="1811338"/>
                  <a:chExt cx="517525" cy="285750"/>
                </a:xfrm>
              </p:grpSpPr>
              <p:sp>
                <p:nvSpPr>
                  <p:cNvPr id="158" name="Freeform 242">
                    <a:extLst>
                      <a:ext uri="{FF2B5EF4-FFF2-40B4-BE49-F238E27FC236}">
                        <a16:creationId xmlns:a16="http://schemas.microsoft.com/office/drawing/2014/main" id="{E8E59C1E-0755-1E49-DB43-2E1116F744C5}"/>
                      </a:ext>
                    </a:extLst>
                  </p:cNvPr>
                  <p:cNvSpPr>
                    <a:spLocks/>
                  </p:cNvSpPr>
                  <p:nvPr>
                    <p:custDataLst>
                      <p:tags r:id="rId59"/>
                    </p:custDataLst>
                  </p:nvPr>
                </p:nvSpPr>
                <p:spPr bwMode="auto">
                  <a:xfrm>
                    <a:off x="8597892" y="1827213"/>
                    <a:ext cx="73025" cy="44450"/>
                  </a:xfrm>
                  <a:custGeom>
                    <a:avLst/>
                    <a:gdLst>
                      <a:gd name="T0" fmla="*/ 67 w 134"/>
                      <a:gd name="T1" fmla="*/ 0 h 77"/>
                      <a:gd name="T2" fmla="*/ 0 w 134"/>
                      <a:gd name="T3" fmla="*/ 68 h 77"/>
                      <a:gd name="T4" fmla="*/ 9 w 134"/>
                      <a:gd name="T5" fmla="*/ 77 h 77"/>
                      <a:gd name="T6" fmla="*/ 67 w 134"/>
                      <a:gd name="T7" fmla="*/ 26 h 77"/>
                      <a:gd name="T8" fmla="*/ 125 w 134"/>
                      <a:gd name="T9" fmla="*/ 77 h 77"/>
                      <a:gd name="T10" fmla="*/ 134 w 134"/>
                      <a:gd name="T11" fmla="*/ 68 h 77"/>
                      <a:gd name="T12" fmla="*/ 67 w 13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4" h="77">
                        <a:moveTo>
                          <a:pt x="67" y="0"/>
                        </a:moveTo>
                        <a:lnTo>
                          <a:pt x="0" y="68"/>
                        </a:lnTo>
                        <a:lnTo>
                          <a:pt x="9" y="77"/>
                        </a:lnTo>
                        <a:lnTo>
                          <a:pt x="67" y="26"/>
                        </a:lnTo>
                        <a:lnTo>
                          <a:pt x="125" y="77"/>
                        </a:lnTo>
                        <a:lnTo>
                          <a:pt x="134" y="68"/>
                        </a:lnTo>
                        <a:lnTo>
                          <a:pt x="67"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9" name="Freeform 243">
                    <a:extLst>
                      <a:ext uri="{FF2B5EF4-FFF2-40B4-BE49-F238E27FC236}">
                        <a16:creationId xmlns:a16="http://schemas.microsoft.com/office/drawing/2014/main" id="{266E382F-32D9-5A2D-38A5-F3F2CAD0AF25}"/>
                      </a:ext>
                    </a:extLst>
                  </p:cNvPr>
                  <p:cNvSpPr>
                    <a:spLocks noEditPoints="1"/>
                  </p:cNvSpPr>
                  <p:nvPr>
                    <p:custDataLst>
                      <p:tags r:id="rId60"/>
                    </p:custDataLst>
                  </p:nvPr>
                </p:nvSpPr>
                <p:spPr bwMode="auto">
                  <a:xfrm>
                    <a:off x="8550267" y="1898651"/>
                    <a:ext cx="127000" cy="188913"/>
                  </a:xfrm>
                  <a:custGeom>
                    <a:avLst/>
                    <a:gdLst>
                      <a:gd name="T0" fmla="*/ 1 w 235"/>
                      <a:gd name="T1" fmla="*/ 307 h 328"/>
                      <a:gd name="T2" fmla="*/ 0 w 235"/>
                      <a:gd name="T3" fmla="*/ 314 h 328"/>
                      <a:gd name="T4" fmla="*/ 14 w 235"/>
                      <a:gd name="T5" fmla="*/ 328 h 328"/>
                      <a:gd name="T6" fmla="*/ 31 w 235"/>
                      <a:gd name="T7" fmla="*/ 317 h 328"/>
                      <a:gd name="T8" fmla="*/ 63 w 235"/>
                      <a:gd name="T9" fmla="*/ 192 h 328"/>
                      <a:gd name="T10" fmla="*/ 112 w 235"/>
                      <a:gd name="T11" fmla="*/ 226 h 328"/>
                      <a:gd name="T12" fmla="*/ 235 w 235"/>
                      <a:gd name="T13" fmla="*/ 81 h 328"/>
                      <a:gd name="T14" fmla="*/ 166 w 235"/>
                      <a:gd name="T15" fmla="*/ 0 h 328"/>
                      <a:gd name="T16" fmla="*/ 50 w 235"/>
                      <a:gd name="T17" fmla="*/ 111 h 328"/>
                      <a:gd name="T18" fmla="*/ 1 w 235"/>
                      <a:gd name="T19" fmla="*/ 307 h 328"/>
                      <a:gd name="T20" fmla="*/ 112 w 235"/>
                      <a:gd name="T21" fmla="*/ 215 h 328"/>
                      <a:gd name="T22" fmla="*/ 69 w 235"/>
                      <a:gd name="T23" fmla="*/ 170 h 328"/>
                      <a:gd name="T24" fmla="*/ 73 w 235"/>
                      <a:gd name="T25" fmla="*/ 152 h 328"/>
                      <a:gd name="T26" fmla="*/ 103 w 235"/>
                      <a:gd name="T27" fmla="*/ 58 h 328"/>
                      <a:gd name="T28" fmla="*/ 165 w 235"/>
                      <a:gd name="T29" fmla="*/ 11 h 328"/>
                      <a:gd name="T30" fmla="*/ 199 w 235"/>
                      <a:gd name="T31" fmla="*/ 60 h 328"/>
                      <a:gd name="T32" fmla="*/ 171 w 235"/>
                      <a:gd name="T33" fmla="*/ 167 h 328"/>
                      <a:gd name="T34" fmla="*/ 112 w 235"/>
                      <a:gd name="T35" fmla="*/ 2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328">
                        <a:moveTo>
                          <a:pt x="1" y="307"/>
                        </a:moveTo>
                        <a:cubicBezTo>
                          <a:pt x="0" y="312"/>
                          <a:pt x="0" y="313"/>
                          <a:pt x="0" y="314"/>
                        </a:cubicBezTo>
                        <a:cubicBezTo>
                          <a:pt x="0" y="322"/>
                          <a:pt x="5" y="328"/>
                          <a:pt x="14" y="328"/>
                        </a:cubicBezTo>
                        <a:cubicBezTo>
                          <a:pt x="24" y="328"/>
                          <a:pt x="30" y="319"/>
                          <a:pt x="31" y="317"/>
                        </a:cubicBezTo>
                        <a:cubicBezTo>
                          <a:pt x="34" y="313"/>
                          <a:pt x="50" y="246"/>
                          <a:pt x="63" y="192"/>
                        </a:cubicBezTo>
                        <a:cubicBezTo>
                          <a:pt x="73" y="212"/>
                          <a:pt x="89" y="226"/>
                          <a:pt x="112" y="226"/>
                        </a:cubicBezTo>
                        <a:cubicBezTo>
                          <a:pt x="171" y="226"/>
                          <a:pt x="235" y="155"/>
                          <a:pt x="235" y="81"/>
                        </a:cubicBezTo>
                        <a:cubicBezTo>
                          <a:pt x="235" y="28"/>
                          <a:pt x="202" y="0"/>
                          <a:pt x="166" y="0"/>
                        </a:cubicBezTo>
                        <a:cubicBezTo>
                          <a:pt x="117" y="0"/>
                          <a:pt x="65" y="50"/>
                          <a:pt x="50" y="111"/>
                        </a:cubicBezTo>
                        <a:lnTo>
                          <a:pt x="1" y="307"/>
                        </a:lnTo>
                        <a:close/>
                        <a:moveTo>
                          <a:pt x="112" y="215"/>
                        </a:moveTo>
                        <a:cubicBezTo>
                          <a:pt x="77" y="215"/>
                          <a:pt x="69" y="175"/>
                          <a:pt x="69" y="170"/>
                        </a:cubicBezTo>
                        <a:cubicBezTo>
                          <a:pt x="69" y="168"/>
                          <a:pt x="71" y="158"/>
                          <a:pt x="73" y="152"/>
                        </a:cubicBezTo>
                        <a:cubicBezTo>
                          <a:pt x="87" y="96"/>
                          <a:pt x="92" y="78"/>
                          <a:pt x="103" y="58"/>
                        </a:cubicBezTo>
                        <a:cubicBezTo>
                          <a:pt x="124" y="22"/>
                          <a:pt x="149" y="11"/>
                          <a:pt x="165" y="11"/>
                        </a:cubicBezTo>
                        <a:cubicBezTo>
                          <a:pt x="183" y="11"/>
                          <a:pt x="199" y="25"/>
                          <a:pt x="199" y="60"/>
                        </a:cubicBezTo>
                        <a:cubicBezTo>
                          <a:pt x="199" y="87"/>
                          <a:pt x="185" y="143"/>
                          <a:pt x="171" y="167"/>
                        </a:cubicBezTo>
                        <a:cubicBezTo>
                          <a:pt x="155" y="199"/>
                          <a:pt x="131" y="215"/>
                          <a:pt x="112" y="21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0" name="Freeform 244">
                    <a:extLst>
                      <a:ext uri="{FF2B5EF4-FFF2-40B4-BE49-F238E27FC236}">
                        <a16:creationId xmlns:a16="http://schemas.microsoft.com/office/drawing/2014/main" id="{83418279-FE58-4978-AE40-4C6353B88439}"/>
                      </a:ext>
                    </a:extLst>
                  </p:cNvPr>
                  <p:cNvSpPr>
                    <a:spLocks noEditPoints="1"/>
                  </p:cNvSpPr>
                  <p:nvPr>
                    <p:custDataLst>
                      <p:tags r:id="rId61"/>
                    </p:custDataLst>
                  </p:nvPr>
                </p:nvSpPr>
                <p:spPr bwMode="auto">
                  <a:xfrm>
                    <a:off x="8693142" y="1979613"/>
                    <a:ext cx="88900" cy="90488"/>
                  </a:xfrm>
                  <a:custGeom>
                    <a:avLst/>
                    <a:gdLst>
                      <a:gd name="T0" fmla="*/ 164 w 164"/>
                      <a:gd name="T1" fmla="*/ 61 h 157"/>
                      <a:gd name="T2" fmla="*/ 100 w 164"/>
                      <a:gd name="T3" fmla="*/ 0 h 157"/>
                      <a:gd name="T4" fmla="*/ 0 w 164"/>
                      <a:gd name="T5" fmla="*/ 96 h 157"/>
                      <a:gd name="T6" fmla="*/ 63 w 164"/>
                      <a:gd name="T7" fmla="*/ 157 h 157"/>
                      <a:gd name="T8" fmla="*/ 164 w 164"/>
                      <a:gd name="T9" fmla="*/ 61 h 157"/>
                      <a:gd name="T10" fmla="*/ 64 w 164"/>
                      <a:gd name="T11" fmla="*/ 148 h 157"/>
                      <a:gd name="T12" fmla="*/ 29 w 164"/>
                      <a:gd name="T13" fmla="*/ 109 h 157"/>
                      <a:gd name="T14" fmla="*/ 49 w 164"/>
                      <a:gd name="T15" fmla="*/ 41 h 157"/>
                      <a:gd name="T16" fmla="*/ 100 w 164"/>
                      <a:gd name="T17" fmla="*/ 10 h 157"/>
                      <a:gd name="T18" fmla="*/ 135 w 164"/>
                      <a:gd name="T19" fmla="*/ 49 h 157"/>
                      <a:gd name="T20" fmla="*/ 115 w 164"/>
                      <a:gd name="T21" fmla="*/ 116 h 157"/>
                      <a:gd name="T22" fmla="*/ 64 w 164"/>
                      <a:gd name="T23"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0" y="0"/>
                        </a:cubicBezTo>
                        <a:cubicBezTo>
                          <a:pt x="49" y="0"/>
                          <a:pt x="0" y="49"/>
                          <a:pt x="0" y="96"/>
                        </a:cubicBezTo>
                        <a:cubicBezTo>
                          <a:pt x="0" y="131"/>
                          <a:pt x="25" y="157"/>
                          <a:pt x="63" y="157"/>
                        </a:cubicBezTo>
                        <a:cubicBezTo>
                          <a:pt x="113" y="157"/>
                          <a:pt x="164" y="111"/>
                          <a:pt x="164" y="61"/>
                        </a:cubicBezTo>
                        <a:close/>
                        <a:moveTo>
                          <a:pt x="64" y="148"/>
                        </a:moveTo>
                        <a:cubicBezTo>
                          <a:pt x="46" y="148"/>
                          <a:pt x="29" y="136"/>
                          <a:pt x="29" y="109"/>
                        </a:cubicBezTo>
                        <a:cubicBezTo>
                          <a:pt x="29" y="95"/>
                          <a:pt x="36" y="60"/>
                          <a:pt x="49" y="41"/>
                        </a:cubicBezTo>
                        <a:cubicBezTo>
                          <a:pt x="64" y="19"/>
                          <a:pt x="84" y="10"/>
                          <a:pt x="100" y="10"/>
                        </a:cubicBezTo>
                        <a:cubicBezTo>
                          <a:pt x="119" y="10"/>
                          <a:pt x="135" y="23"/>
                          <a:pt x="135" y="49"/>
                        </a:cubicBezTo>
                        <a:cubicBezTo>
                          <a:pt x="135" y="57"/>
                          <a:pt x="131" y="91"/>
                          <a:pt x="115" y="116"/>
                        </a:cubicBezTo>
                        <a:cubicBezTo>
                          <a:pt x="102" y="136"/>
                          <a:pt x="81" y="148"/>
                          <a:pt x="64" y="148"/>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1" name="Freeform 245">
                    <a:extLst>
                      <a:ext uri="{FF2B5EF4-FFF2-40B4-BE49-F238E27FC236}">
                        <a16:creationId xmlns:a16="http://schemas.microsoft.com/office/drawing/2014/main" id="{0BBF51E1-856B-BECA-39D3-A3F4885DD62F}"/>
                      </a:ext>
                    </a:extLst>
                  </p:cNvPr>
                  <p:cNvSpPr>
                    <a:spLocks/>
                  </p:cNvSpPr>
                  <p:nvPr>
                    <p:custDataLst>
                      <p:tags r:id="rId62"/>
                    </p:custDataLst>
                  </p:nvPr>
                </p:nvSpPr>
                <p:spPr bwMode="auto">
                  <a:xfrm>
                    <a:off x="8832842" y="1811338"/>
                    <a:ext cx="36513" cy="285750"/>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2" name="Freeform 246">
                    <a:extLst>
                      <a:ext uri="{FF2B5EF4-FFF2-40B4-BE49-F238E27FC236}">
                        <a16:creationId xmlns:a16="http://schemas.microsoft.com/office/drawing/2014/main" id="{BDA5294D-8FE7-1C41-5A2C-843534AEFF6E}"/>
                      </a:ext>
                    </a:extLst>
                  </p:cNvPr>
                  <p:cNvSpPr>
                    <a:spLocks/>
                  </p:cNvSpPr>
                  <p:nvPr>
                    <p:custDataLst>
                      <p:tags r:id="rId63"/>
                    </p:custDataLst>
                  </p:nvPr>
                </p:nvSpPr>
                <p:spPr bwMode="auto">
                  <a:xfrm>
                    <a:off x="8889992" y="1827213"/>
                    <a:ext cx="122238" cy="201613"/>
                  </a:xfrm>
                  <a:custGeom>
                    <a:avLst/>
                    <a:gdLst>
                      <a:gd name="T0" fmla="*/ 116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6 w 226"/>
                      <a:gd name="T27" fmla="*/ 285 h 352"/>
                      <a:gd name="T28" fmla="*/ 114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5 w 226"/>
                      <a:gd name="T43" fmla="*/ 317 h 352"/>
                      <a:gd name="T44" fmla="*/ 149 w 226"/>
                      <a:gd name="T45" fmla="*/ 289 h 352"/>
                      <a:gd name="T46" fmla="*/ 151 w 226"/>
                      <a:gd name="T47" fmla="*/ 274 h 352"/>
                      <a:gd name="T48" fmla="*/ 77 w 226"/>
                      <a:gd name="T49" fmla="*/ 222 h 352"/>
                      <a:gd name="T50" fmla="*/ 120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6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6" y="285"/>
                        </a:cubicBezTo>
                        <a:cubicBezTo>
                          <a:pt x="115" y="291"/>
                          <a:pt x="114" y="297"/>
                          <a:pt x="114" y="302"/>
                        </a:cubicBezTo>
                        <a:cubicBezTo>
                          <a:pt x="114" y="332"/>
                          <a:pt x="134"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5" y="335"/>
                          <a:pt x="145" y="317"/>
                        </a:cubicBezTo>
                        <a:cubicBezTo>
                          <a:pt x="145" y="309"/>
                          <a:pt x="147" y="297"/>
                          <a:pt x="149" y="289"/>
                        </a:cubicBezTo>
                        <a:cubicBezTo>
                          <a:pt x="151" y="281"/>
                          <a:pt x="151" y="279"/>
                          <a:pt x="151" y="274"/>
                        </a:cubicBezTo>
                        <a:cubicBezTo>
                          <a:pt x="151" y="242"/>
                          <a:pt x="119" y="227"/>
                          <a:pt x="77" y="222"/>
                        </a:cubicBezTo>
                        <a:cubicBezTo>
                          <a:pt x="92" y="213"/>
                          <a:pt x="108" y="197"/>
                          <a:pt x="120" y="185"/>
                        </a:cubicBezTo>
                        <a:cubicBezTo>
                          <a:pt x="144"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6" y="6"/>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3" name="Freeform 247">
                    <a:extLst>
                      <a:ext uri="{FF2B5EF4-FFF2-40B4-BE49-F238E27FC236}">
                        <a16:creationId xmlns:a16="http://schemas.microsoft.com/office/drawing/2014/main" id="{55E42E72-B966-FE2F-BEBB-08F22A1D9BAB}"/>
                      </a:ext>
                    </a:extLst>
                  </p:cNvPr>
                  <p:cNvSpPr>
                    <a:spLocks/>
                  </p:cNvSpPr>
                  <p:nvPr>
                    <p:custDataLst>
                      <p:tags r:id="rId64"/>
                    </p:custDataLst>
                  </p:nvPr>
                </p:nvSpPr>
                <p:spPr bwMode="auto">
                  <a:xfrm>
                    <a:off x="9029692" y="1811338"/>
                    <a:ext cx="38100" cy="28575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nvGrpSpPr>
                <p:cNvPr id="164" name="Group 163" descr="\documentclass{article}&#10;\usepackage{amsmath}&#10;\usepackage{amssymb}&#10;\pagestyle{empty}&#10;&#10;\begin{document}&#10;&#10;\begin{equation*}&#10;r_b[k-1, \ell - \hat{\rho}_o[k-1]]&#10;\end{equation*}&#10;&#10;&#10;\end{document}" title="IguanaTex Vector Display">
                  <a:extLst>
                    <a:ext uri="{FF2B5EF4-FFF2-40B4-BE49-F238E27FC236}">
                      <a16:creationId xmlns:a16="http://schemas.microsoft.com/office/drawing/2014/main" id="{82B24AAC-56E8-82AF-2BAB-220718F52704}"/>
                    </a:ext>
                  </a:extLst>
                </p:cNvPr>
                <p:cNvGrpSpPr>
                  <a:grpSpLocks noChangeAspect="1"/>
                </p:cNvGrpSpPr>
                <p:nvPr>
                  <p:custDataLst>
                    <p:tags r:id="rId30"/>
                  </p:custDataLst>
                </p:nvPr>
              </p:nvGrpSpPr>
              <p:grpSpPr>
                <a:xfrm>
                  <a:off x="5678761" y="1268659"/>
                  <a:ext cx="3125708" cy="325457"/>
                  <a:chOff x="7348539" y="1279525"/>
                  <a:chExt cx="2649538" cy="292100"/>
                </a:xfrm>
              </p:grpSpPr>
              <p:sp>
                <p:nvSpPr>
                  <p:cNvPr id="165" name="Freeform 218">
                    <a:extLst>
                      <a:ext uri="{FF2B5EF4-FFF2-40B4-BE49-F238E27FC236}">
                        <a16:creationId xmlns:a16="http://schemas.microsoft.com/office/drawing/2014/main" id="{B6624417-1C9C-8E42-1FF3-D65DBC9EE87A}"/>
                      </a:ext>
                    </a:extLst>
                  </p:cNvPr>
                  <p:cNvSpPr>
                    <a:spLocks/>
                  </p:cNvSpPr>
                  <p:nvPr>
                    <p:custDataLst>
                      <p:tags r:id="rId41"/>
                    </p:custDataLst>
                  </p:nvPr>
                </p:nvSpPr>
                <p:spPr bwMode="auto">
                  <a:xfrm>
                    <a:off x="7348539" y="1370013"/>
                    <a:ext cx="114300" cy="131763"/>
                  </a:xfrm>
                  <a:custGeom>
                    <a:avLst/>
                    <a:gdLst>
                      <a:gd name="T0" fmla="*/ 29 w 203"/>
                      <a:gd name="T1" fmla="*/ 191 h 226"/>
                      <a:gd name="T2" fmla="*/ 25 w 203"/>
                      <a:gd name="T3" fmla="*/ 212 h 226"/>
                      <a:gd name="T4" fmla="*/ 39 w 203"/>
                      <a:gd name="T5" fmla="*/ 226 h 226"/>
                      <a:gd name="T6" fmla="*/ 58 w 203"/>
                      <a:gd name="T7" fmla="*/ 212 h 226"/>
                      <a:gd name="T8" fmla="*/ 78 w 203"/>
                      <a:gd name="T9" fmla="*/ 133 h 226"/>
                      <a:gd name="T10" fmla="*/ 94 w 203"/>
                      <a:gd name="T11" fmla="*/ 68 h 226"/>
                      <a:gd name="T12" fmla="*/ 122 w 203"/>
                      <a:gd name="T13" fmla="*/ 27 h 226"/>
                      <a:gd name="T14" fmla="*/ 162 w 203"/>
                      <a:gd name="T15" fmla="*/ 11 h 226"/>
                      <a:gd name="T16" fmla="*/ 182 w 203"/>
                      <a:gd name="T17" fmla="*/ 17 h 226"/>
                      <a:gd name="T18" fmla="*/ 157 w 203"/>
                      <a:gd name="T19" fmla="*/ 44 h 226"/>
                      <a:gd name="T20" fmla="*/ 175 w 203"/>
                      <a:gd name="T21" fmla="*/ 62 h 226"/>
                      <a:gd name="T22" fmla="*/ 203 w 203"/>
                      <a:gd name="T23" fmla="*/ 32 h 226"/>
                      <a:gd name="T24" fmla="*/ 162 w 203"/>
                      <a:gd name="T25" fmla="*/ 0 h 226"/>
                      <a:gd name="T26" fmla="*/ 98 w 203"/>
                      <a:gd name="T27" fmla="*/ 38 h 226"/>
                      <a:gd name="T28" fmla="*/ 52 w 203"/>
                      <a:gd name="T29" fmla="*/ 0 h 226"/>
                      <a:gd name="T30" fmla="*/ 15 w 203"/>
                      <a:gd name="T31" fmla="*/ 28 h 226"/>
                      <a:gd name="T32" fmla="*/ 0 w 203"/>
                      <a:gd name="T33" fmla="*/ 77 h 226"/>
                      <a:gd name="T34" fmla="*/ 6 w 203"/>
                      <a:gd name="T35" fmla="*/ 82 h 226"/>
                      <a:gd name="T36" fmla="*/ 14 w 203"/>
                      <a:gd name="T37" fmla="*/ 70 h 226"/>
                      <a:gd name="T38" fmla="*/ 51 w 203"/>
                      <a:gd name="T39" fmla="*/ 11 h 226"/>
                      <a:gd name="T40" fmla="*/ 66 w 203"/>
                      <a:gd name="T41" fmla="*/ 34 h 226"/>
                      <a:gd name="T42" fmla="*/ 58 w 203"/>
                      <a:gd name="T43" fmla="*/ 76 h 226"/>
                      <a:gd name="T44" fmla="*/ 29 w 203"/>
                      <a:gd name="T45" fmla="*/ 19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226">
                        <a:moveTo>
                          <a:pt x="29" y="191"/>
                        </a:moveTo>
                        <a:cubicBezTo>
                          <a:pt x="28" y="198"/>
                          <a:pt x="25" y="210"/>
                          <a:pt x="25" y="212"/>
                        </a:cubicBezTo>
                        <a:cubicBezTo>
                          <a:pt x="25" y="221"/>
                          <a:pt x="32" y="226"/>
                          <a:pt x="39" y="226"/>
                        </a:cubicBezTo>
                        <a:cubicBezTo>
                          <a:pt x="45" y="226"/>
                          <a:pt x="54" y="222"/>
                          <a:pt x="58" y="212"/>
                        </a:cubicBezTo>
                        <a:cubicBezTo>
                          <a:pt x="59" y="210"/>
                          <a:pt x="76" y="142"/>
                          <a:pt x="78" y="133"/>
                        </a:cubicBezTo>
                        <a:cubicBezTo>
                          <a:pt x="82" y="117"/>
                          <a:pt x="91" y="82"/>
                          <a:pt x="94" y="68"/>
                        </a:cubicBezTo>
                        <a:cubicBezTo>
                          <a:pt x="96" y="62"/>
                          <a:pt x="110" y="38"/>
                          <a:pt x="122" y="27"/>
                        </a:cubicBezTo>
                        <a:cubicBezTo>
                          <a:pt x="126" y="24"/>
                          <a:pt x="140" y="11"/>
                          <a:pt x="162" y="11"/>
                        </a:cubicBezTo>
                        <a:cubicBezTo>
                          <a:pt x="174" y="11"/>
                          <a:pt x="182" y="17"/>
                          <a:pt x="182" y="17"/>
                        </a:cubicBezTo>
                        <a:cubicBezTo>
                          <a:pt x="168" y="19"/>
                          <a:pt x="157" y="31"/>
                          <a:pt x="157" y="44"/>
                        </a:cubicBezTo>
                        <a:cubicBezTo>
                          <a:pt x="157" y="52"/>
                          <a:pt x="162" y="62"/>
                          <a:pt x="175" y="62"/>
                        </a:cubicBezTo>
                        <a:cubicBezTo>
                          <a:pt x="189" y="62"/>
                          <a:pt x="203" y="50"/>
                          <a:pt x="203" y="32"/>
                        </a:cubicBezTo>
                        <a:cubicBezTo>
                          <a:pt x="203" y="15"/>
                          <a:pt x="187" y="0"/>
                          <a:pt x="162" y="0"/>
                        </a:cubicBezTo>
                        <a:cubicBezTo>
                          <a:pt x="129" y="0"/>
                          <a:pt x="107" y="24"/>
                          <a:pt x="98" y="38"/>
                        </a:cubicBezTo>
                        <a:cubicBezTo>
                          <a:pt x="94" y="16"/>
                          <a:pt x="76" y="0"/>
                          <a:pt x="52" y="0"/>
                        </a:cubicBezTo>
                        <a:cubicBezTo>
                          <a:pt x="29" y="0"/>
                          <a:pt x="20" y="19"/>
                          <a:pt x="15" y="28"/>
                        </a:cubicBezTo>
                        <a:cubicBezTo>
                          <a:pt x="6" y="45"/>
                          <a:pt x="0" y="75"/>
                          <a:pt x="0" y="77"/>
                        </a:cubicBezTo>
                        <a:cubicBezTo>
                          <a:pt x="0" y="82"/>
                          <a:pt x="5" y="82"/>
                          <a:pt x="6" y="82"/>
                        </a:cubicBezTo>
                        <a:cubicBezTo>
                          <a:pt x="11" y="82"/>
                          <a:pt x="11" y="81"/>
                          <a:pt x="14" y="70"/>
                        </a:cubicBezTo>
                        <a:cubicBezTo>
                          <a:pt x="23" y="35"/>
                          <a:pt x="33" y="11"/>
                          <a:pt x="51" y="11"/>
                        </a:cubicBezTo>
                        <a:cubicBezTo>
                          <a:pt x="59" y="11"/>
                          <a:pt x="66" y="15"/>
                          <a:pt x="66" y="34"/>
                        </a:cubicBezTo>
                        <a:cubicBezTo>
                          <a:pt x="66" y="44"/>
                          <a:pt x="65" y="50"/>
                          <a:pt x="58" y="76"/>
                        </a:cubicBezTo>
                        <a:lnTo>
                          <a:pt x="29"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6" name="Freeform 219">
                    <a:extLst>
                      <a:ext uri="{FF2B5EF4-FFF2-40B4-BE49-F238E27FC236}">
                        <a16:creationId xmlns:a16="http://schemas.microsoft.com/office/drawing/2014/main" id="{846628B7-CD09-A209-5AA3-A977652C3098}"/>
                      </a:ext>
                    </a:extLst>
                  </p:cNvPr>
                  <p:cNvSpPr>
                    <a:spLocks noEditPoints="1"/>
                  </p:cNvSpPr>
                  <p:nvPr>
                    <p:custDataLst>
                      <p:tags r:id="rId42"/>
                    </p:custDataLst>
                  </p:nvPr>
                </p:nvSpPr>
                <p:spPr bwMode="auto">
                  <a:xfrm>
                    <a:off x="7480302" y="1400175"/>
                    <a:ext cx="79375" cy="144463"/>
                  </a:xfrm>
                  <a:custGeom>
                    <a:avLst/>
                    <a:gdLst>
                      <a:gd name="T0" fmla="*/ 69 w 141"/>
                      <a:gd name="T1" fmla="*/ 10 h 245"/>
                      <a:gd name="T2" fmla="*/ 71 w 141"/>
                      <a:gd name="T3" fmla="*/ 5 h 245"/>
                      <a:gd name="T4" fmla="*/ 65 w 141"/>
                      <a:gd name="T5" fmla="*/ 0 h 245"/>
                      <a:gd name="T6" fmla="*/ 20 w 141"/>
                      <a:gd name="T7" fmla="*/ 3 h 245"/>
                      <a:gd name="T8" fmla="*/ 13 w 141"/>
                      <a:gd name="T9" fmla="*/ 11 h 245"/>
                      <a:gd name="T10" fmla="*/ 22 w 141"/>
                      <a:gd name="T11" fmla="*/ 16 h 245"/>
                      <a:gd name="T12" fmla="*/ 39 w 141"/>
                      <a:gd name="T13" fmla="*/ 22 h 245"/>
                      <a:gd name="T14" fmla="*/ 33 w 141"/>
                      <a:gd name="T15" fmla="*/ 46 h 245"/>
                      <a:gd name="T16" fmla="*/ 25 w 141"/>
                      <a:gd name="T17" fmla="*/ 78 h 245"/>
                      <a:gd name="T18" fmla="*/ 2 w 141"/>
                      <a:gd name="T19" fmla="*/ 171 h 245"/>
                      <a:gd name="T20" fmla="*/ 0 w 141"/>
                      <a:gd name="T21" fmla="*/ 188 h 245"/>
                      <a:gd name="T22" fmla="*/ 51 w 141"/>
                      <a:gd name="T23" fmla="*/ 245 h 245"/>
                      <a:gd name="T24" fmla="*/ 141 w 141"/>
                      <a:gd name="T25" fmla="*/ 146 h 245"/>
                      <a:gd name="T26" fmla="*/ 89 w 141"/>
                      <a:gd name="T27" fmla="*/ 88 h 245"/>
                      <a:gd name="T28" fmla="*/ 45 w 141"/>
                      <a:gd name="T29" fmla="*/ 107 h 245"/>
                      <a:gd name="T30" fmla="*/ 69 w 141"/>
                      <a:gd name="T31" fmla="*/ 10 h 245"/>
                      <a:gd name="T32" fmla="*/ 52 w 141"/>
                      <a:gd name="T33" fmla="*/ 236 h 245"/>
                      <a:gd name="T34" fmla="*/ 25 w 141"/>
                      <a:gd name="T35" fmla="*/ 200 h 245"/>
                      <a:gd name="T36" fmla="*/ 38 w 141"/>
                      <a:gd name="T37" fmla="*/ 136 h 245"/>
                      <a:gd name="T38" fmla="*/ 47 w 141"/>
                      <a:gd name="T39" fmla="*/ 121 h 245"/>
                      <a:gd name="T40" fmla="*/ 88 w 141"/>
                      <a:gd name="T41" fmla="*/ 98 h 245"/>
                      <a:gd name="T42" fmla="*/ 114 w 141"/>
                      <a:gd name="T43" fmla="*/ 132 h 245"/>
                      <a:gd name="T44" fmla="*/ 95 w 141"/>
                      <a:gd name="T45" fmla="*/ 202 h 245"/>
                      <a:gd name="T46" fmla="*/ 52 w 141"/>
                      <a:gd name="T47" fmla="*/ 2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45">
                        <a:moveTo>
                          <a:pt x="69" y="10"/>
                        </a:moveTo>
                        <a:cubicBezTo>
                          <a:pt x="70" y="10"/>
                          <a:pt x="71" y="5"/>
                          <a:pt x="71" y="5"/>
                        </a:cubicBezTo>
                        <a:cubicBezTo>
                          <a:pt x="71" y="3"/>
                          <a:pt x="69" y="0"/>
                          <a:pt x="65" y="0"/>
                        </a:cubicBezTo>
                        <a:cubicBezTo>
                          <a:pt x="58" y="0"/>
                          <a:pt x="29" y="3"/>
                          <a:pt x="20" y="3"/>
                        </a:cubicBezTo>
                        <a:cubicBezTo>
                          <a:pt x="18" y="4"/>
                          <a:pt x="13" y="4"/>
                          <a:pt x="13" y="11"/>
                        </a:cubicBezTo>
                        <a:cubicBezTo>
                          <a:pt x="13" y="16"/>
                          <a:pt x="18" y="16"/>
                          <a:pt x="22" y="16"/>
                        </a:cubicBezTo>
                        <a:cubicBezTo>
                          <a:pt x="39" y="16"/>
                          <a:pt x="39" y="19"/>
                          <a:pt x="39" y="22"/>
                        </a:cubicBezTo>
                        <a:cubicBezTo>
                          <a:pt x="39" y="24"/>
                          <a:pt x="35" y="38"/>
                          <a:pt x="33" y="46"/>
                        </a:cubicBezTo>
                        <a:lnTo>
                          <a:pt x="25" y="78"/>
                        </a:lnTo>
                        <a:cubicBezTo>
                          <a:pt x="22" y="90"/>
                          <a:pt x="3" y="166"/>
                          <a:pt x="2" y="171"/>
                        </a:cubicBezTo>
                        <a:cubicBezTo>
                          <a:pt x="0" y="179"/>
                          <a:pt x="0" y="184"/>
                          <a:pt x="0" y="188"/>
                        </a:cubicBezTo>
                        <a:cubicBezTo>
                          <a:pt x="0" y="223"/>
                          <a:pt x="23" y="245"/>
                          <a:pt x="51" y="245"/>
                        </a:cubicBezTo>
                        <a:cubicBezTo>
                          <a:pt x="95" y="245"/>
                          <a:pt x="141" y="198"/>
                          <a:pt x="141" y="146"/>
                        </a:cubicBezTo>
                        <a:cubicBezTo>
                          <a:pt x="141" y="106"/>
                          <a:pt x="113" y="88"/>
                          <a:pt x="89" y="88"/>
                        </a:cubicBezTo>
                        <a:cubicBezTo>
                          <a:pt x="71" y="88"/>
                          <a:pt x="56" y="98"/>
                          <a:pt x="45" y="107"/>
                        </a:cubicBezTo>
                        <a:lnTo>
                          <a:pt x="69" y="10"/>
                        </a:lnTo>
                        <a:close/>
                        <a:moveTo>
                          <a:pt x="52" y="236"/>
                        </a:moveTo>
                        <a:cubicBezTo>
                          <a:pt x="35" y="236"/>
                          <a:pt x="25" y="221"/>
                          <a:pt x="25" y="200"/>
                        </a:cubicBezTo>
                        <a:cubicBezTo>
                          <a:pt x="25" y="187"/>
                          <a:pt x="28" y="175"/>
                          <a:pt x="38" y="136"/>
                        </a:cubicBezTo>
                        <a:cubicBezTo>
                          <a:pt x="40" y="129"/>
                          <a:pt x="40" y="129"/>
                          <a:pt x="47" y="121"/>
                        </a:cubicBezTo>
                        <a:cubicBezTo>
                          <a:pt x="60" y="106"/>
                          <a:pt x="76" y="98"/>
                          <a:pt x="88" y="98"/>
                        </a:cubicBezTo>
                        <a:cubicBezTo>
                          <a:pt x="102" y="98"/>
                          <a:pt x="114" y="108"/>
                          <a:pt x="114" y="132"/>
                        </a:cubicBezTo>
                        <a:cubicBezTo>
                          <a:pt x="114" y="146"/>
                          <a:pt x="106" y="182"/>
                          <a:pt x="95" y="202"/>
                        </a:cubicBezTo>
                        <a:cubicBezTo>
                          <a:pt x="87" y="219"/>
                          <a:pt x="70" y="236"/>
                          <a:pt x="52" y="23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7" name="Freeform 220">
                    <a:extLst>
                      <a:ext uri="{FF2B5EF4-FFF2-40B4-BE49-F238E27FC236}">
                        <a16:creationId xmlns:a16="http://schemas.microsoft.com/office/drawing/2014/main" id="{D9657549-ACF4-CE17-C95D-87BE9C84FBE2}"/>
                      </a:ext>
                    </a:extLst>
                  </p:cNvPr>
                  <p:cNvSpPr>
                    <a:spLocks/>
                  </p:cNvSpPr>
                  <p:nvPr>
                    <p:custDataLst>
                      <p:tags r:id="rId43"/>
                    </p:custDataLst>
                  </p:nvPr>
                </p:nvSpPr>
                <p:spPr bwMode="auto">
                  <a:xfrm>
                    <a:off x="7613652" y="1279525"/>
                    <a:ext cx="39688" cy="292100"/>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8" name="Freeform 221">
                    <a:extLst>
                      <a:ext uri="{FF2B5EF4-FFF2-40B4-BE49-F238E27FC236}">
                        <a16:creationId xmlns:a16="http://schemas.microsoft.com/office/drawing/2014/main" id="{4E358F2A-1DBD-748F-9ED5-C976FE451918}"/>
                      </a:ext>
                    </a:extLst>
                  </p:cNvPr>
                  <p:cNvSpPr>
                    <a:spLocks/>
                  </p:cNvSpPr>
                  <p:nvPr>
                    <p:custDataLst>
                      <p:tags r:id="rId44"/>
                    </p:custDataLst>
                  </p:nvPr>
                </p:nvSpPr>
                <p:spPr bwMode="auto">
                  <a:xfrm>
                    <a:off x="7673977" y="1295400"/>
                    <a:ext cx="128588" cy="206375"/>
                  </a:xfrm>
                  <a:custGeom>
                    <a:avLst/>
                    <a:gdLst>
                      <a:gd name="T0" fmla="*/ 116 w 226"/>
                      <a:gd name="T1" fmla="*/ 6 h 352"/>
                      <a:gd name="T2" fmla="*/ 109 w 226"/>
                      <a:gd name="T3" fmla="*/ 0 h 352"/>
                      <a:gd name="T4" fmla="*/ 49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5 w 226"/>
                      <a:gd name="T19" fmla="*/ 352 h 352"/>
                      <a:gd name="T20" fmla="*/ 32 w 226"/>
                      <a:gd name="T21" fmla="*/ 341 h 352"/>
                      <a:gd name="T22" fmla="*/ 60 w 226"/>
                      <a:gd name="T23" fmla="*/ 232 h 352"/>
                      <a:gd name="T24" fmla="*/ 117 w 226"/>
                      <a:gd name="T25" fmla="*/ 274 h 352"/>
                      <a:gd name="T26" fmla="*/ 116 w 226"/>
                      <a:gd name="T27" fmla="*/ 285 h 352"/>
                      <a:gd name="T28" fmla="*/ 114 w 226"/>
                      <a:gd name="T29" fmla="*/ 302 h 352"/>
                      <a:gd name="T30" fmla="*/ 160 w 226"/>
                      <a:gd name="T31" fmla="*/ 352 h 352"/>
                      <a:gd name="T32" fmla="*/ 199 w 226"/>
                      <a:gd name="T33" fmla="*/ 325 h 352"/>
                      <a:gd name="T34" fmla="*/ 217 w 226"/>
                      <a:gd name="T35" fmla="*/ 275 h 352"/>
                      <a:gd name="T36" fmla="*/ 211 w 226"/>
                      <a:gd name="T37" fmla="*/ 270 h 352"/>
                      <a:gd name="T38" fmla="*/ 204 w 226"/>
                      <a:gd name="T39" fmla="*/ 279 h 352"/>
                      <a:gd name="T40" fmla="*/ 161 w 226"/>
                      <a:gd name="T41" fmla="*/ 341 h 352"/>
                      <a:gd name="T42" fmla="*/ 145 w 226"/>
                      <a:gd name="T43" fmla="*/ 317 h 352"/>
                      <a:gd name="T44" fmla="*/ 149 w 226"/>
                      <a:gd name="T45" fmla="*/ 289 h 352"/>
                      <a:gd name="T46" fmla="*/ 151 w 226"/>
                      <a:gd name="T47" fmla="*/ 274 h 352"/>
                      <a:gd name="T48" fmla="*/ 77 w 226"/>
                      <a:gd name="T49" fmla="*/ 222 h 352"/>
                      <a:gd name="T50" fmla="*/ 120 w 226"/>
                      <a:gd name="T51" fmla="*/ 185 h 352"/>
                      <a:gd name="T52" fmla="*/ 191 w 226"/>
                      <a:gd name="T53" fmla="*/ 137 h 352"/>
                      <a:gd name="T54" fmla="*/ 196 w 226"/>
                      <a:gd name="T55" fmla="*/ 137 h 352"/>
                      <a:gd name="T56" fmla="*/ 206 w 226"/>
                      <a:gd name="T57" fmla="*/ 141 h 352"/>
                      <a:gd name="T58" fmla="*/ 208 w 226"/>
                      <a:gd name="T59" fmla="*/ 143 h 352"/>
                      <a:gd name="T60" fmla="*/ 180 w 226"/>
                      <a:gd name="T61" fmla="*/ 170 h 352"/>
                      <a:gd name="T62" fmla="*/ 199 w 226"/>
                      <a:gd name="T63" fmla="*/ 188 h 352"/>
                      <a:gd name="T64" fmla="*/ 226 w 226"/>
                      <a:gd name="T65" fmla="*/ 157 h 352"/>
                      <a:gd name="T66" fmla="*/ 192 w 226"/>
                      <a:gd name="T67" fmla="*/ 126 h 352"/>
                      <a:gd name="T68" fmla="*/ 119 w 226"/>
                      <a:gd name="T69" fmla="*/ 170 h 352"/>
                      <a:gd name="T70" fmla="*/ 64 w 226"/>
                      <a:gd name="T71" fmla="*/ 216 h 352"/>
                      <a:gd name="T72" fmla="*/ 116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6" y="6"/>
                        </a:moveTo>
                        <a:cubicBezTo>
                          <a:pt x="116" y="5"/>
                          <a:pt x="116" y="0"/>
                          <a:pt x="109" y="0"/>
                        </a:cubicBezTo>
                        <a:cubicBezTo>
                          <a:pt x="98" y="0"/>
                          <a:pt x="62" y="4"/>
                          <a:pt x="49" y="5"/>
                        </a:cubicBezTo>
                        <a:cubicBezTo>
                          <a:pt x="45" y="6"/>
                          <a:pt x="39" y="6"/>
                          <a:pt x="39" y="15"/>
                        </a:cubicBezTo>
                        <a:cubicBezTo>
                          <a:pt x="39" y="21"/>
                          <a:pt x="44" y="21"/>
                          <a:pt x="51" y="21"/>
                        </a:cubicBezTo>
                        <a:cubicBezTo>
                          <a:pt x="75" y="21"/>
                          <a:pt x="76" y="25"/>
                          <a:pt x="76" y="30"/>
                        </a:cubicBezTo>
                        <a:lnTo>
                          <a:pt x="74" y="40"/>
                        </a:lnTo>
                        <a:lnTo>
                          <a:pt x="2" y="327"/>
                        </a:lnTo>
                        <a:cubicBezTo>
                          <a:pt x="0" y="334"/>
                          <a:pt x="0" y="335"/>
                          <a:pt x="0" y="338"/>
                        </a:cubicBezTo>
                        <a:cubicBezTo>
                          <a:pt x="0" y="349"/>
                          <a:pt x="10" y="352"/>
                          <a:pt x="15" y="352"/>
                        </a:cubicBezTo>
                        <a:cubicBezTo>
                          <a:pt x="21" y="352"/>
                          <a:pt x="29" y="347"/>
                          <a:pt x="32" y="341"/>
                        </a:cubicBezTo>
                        <a:cubicBezTo>
                          <a:pt x="34" y="337"/>
                          <a:pt x="57" y="245"/>
                          <a:pt x="60" y="232"/>
                        </a:cubicBezTo>
                        <a:cubicBezTo>
                          <a:pt x="76" y="234"/>
                          <a:pt x="117" y="242"/>
                          <a:pt x="117" y="274"/>
                        </a:cubicBezTo>
                        <a:cubicBezTo>
                          <a:pt x="117" y="278"/>
                          <a:pt x="117" y="280"/>
                          <a:pt x="116" y="285"/>
                        </a:cubicBezTo>
                        <a:cubicBezTo>
                          <a:pt x="115" y="291"/>
                          <a:pt x="114" y="297"/>
                          <a:pt x="114" y="302"/>
                        </a:cubicBezTo>
                        <a:cubicBezTo>
                          <a:pt x="114" y="332"/>
                          <a:pt x="134" y="352"/>
                          <a:pt x="160" y="352"/>
                        </a:cubicBezTo>
                        <a:cubicBezTo>
                          <a:pt x="175" y="352"/>
                          <a:pt x="188" y="344"/>
                          <a:pt x="199" y="325"/>
                        </a:cubicBezTo>
                        <a:cubicBezTo>
                          <a:pt x="212" y="303"/>
                          <a:pt x="217" y="276"/>
                          <a:pt x="217" y="275"/>
                        </a:cubicBezTo>
                        <a:cubicBezTo>
                          <a:pt x="217" y="270"/>
                          <a:pt x="213" y="270"/>
                          <a:pt x="211" y="270"/>
                        </a:cubicBezTo>
                        <a:cubicBezTo>
                          <a:pt x="206" y="270"/>
                          <a:pt x="206" y="272"/>
                          <a:pt x="204" y="279"/>
                        </a:cubicBezTo>
                        <a:cubicBezTo>
                          <a:pt x="194" y="315"/>
                          <a:pt x="183" y="341"/>
                          <a:pt x="161" y="341"/>
                        </a:cubicBezTo>
                        <a:cubicBezTo>
                          <a:pt x="151" y="341"/>
                          <a:pt x="145" y="335"/>
                          <a:pt x="145" y="317"/>
                        </a:cubicBezTo>
                        <a:cubicBezTo>
                          <a:pt x="145" y="309"/>
                          <a:pt x="147" y="297"/>
                          <a:pt x="149" y="289"/>
                        </a:cubicBezTo>
                        <a:cubicBezTo>
                          <a:pt x="151" y="281"/>
                          <a:pt x="151" y="279"/>
                          <a:pt x="151" y="274"/>
                        </a:cubicBezTo>
                        <a:cubicBezTo>
                          <a:pt x="151" y="242"/>
                          <a:pt x="119" y="227"/>
                          <a:pt x="77" y="222"/>
                        </a:cubicBezTo>
                        <a:cubicBezTo>
                          <a:pt x="92" y="213"/>
                          <a:pt x="108" y="197"/>
                          <a:pt x="120" y="185"/>
                        </a:cubicBezTo>
                        <a:cubicBezTo>
                          <a:pt x="144" y="158"/>
                          <a:pt x="167" y="137"/>
                          <a:pt x="191" y="137"/>
                        </a:cubicBezTo>
                        <a:cubicBezTo>
                          <a:pt x="194" y="137"/>
                          <a:pt x="195" y="137"/>
                          <a:pt x="196" y="137"/>
                        </a:cubicBezTo>
                        <a:cubicBezTo>
                          <a:pt x="202" y="138"/>
                          <a:pt x="202" y="138"/>
                          <a:pt x="206" y="141"/>
                        </a:cubicBezTo>
                        <a:cubicBezTo>
                          <a:pt x="207" y="142"/>
                          <a:pt x="207" y="142"/>
                          <a:pt x="208" y="143"/>
                        </a:cubicBezTo>
                        <a:cubicBezTo>
                          <a:pt x="184" y="145"/>
                          <a:pt x="180" y="164"/>
                          <a:pt x="180" y="170"/>
                        </a:cubicBezTo>
                        <a:cubicBezTo>
                          <a:pt x="180" y="178"/>
                          <a:pt x="185" y="188"/>
                          <a:pt x="199" y="188"/>
                        </a:cubicBezTo>
                        <a:cubicBezTo>
                          <a:pt x="212" y="188"/>
                          <a:pt x="226" y="177"/>
                          <a:pt x="226" y="157"/>
                        </a:cubicBezTo>
                        <a:cubicBezTo>
                          <a:pt x="226" y="142"/>
                          <a:pt x="215" y="126"/>
                          <a:pt x="192" y="126"/>
                        </a:cubicBezTo>
                        <a:cubicBezTo>
                          <a:pt x="178" y="126"/>
                          <a:pt x="155" y="130"/>
                          <a:pt x="119" y="170"/>
                        </a:cubicBezTo>
                        <a:cubicBezTo>
                          <a:pt x="102" y="189"/>
                          <a:pt x="83" y="209"/>
                          <a:pt x="64" y="216"/>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9" name="Freeform 222">
                    <a:extLst>
                      <a:ext uri="{FF2B5EF4-FFF2-40B4-BE49-F238E27FC236}">
                        <a16:creationId xmlns:a16="http://schemas.microsoft.com/office/drawing/2014/main" id="{89451AE8-F491-3782-D7B3-98C01AF0CFB6}"/>
                      </a:ext>
                    </a:extLst>
                  </p:cNvPr>
                  <p:cNvSpPr>
                    <a:spLocks/>
                  </p:cNvSpPr>
                  <p:nvPr>
                    <p:custDataLst>
                      <p:tags r:id="rId45"/>
                    </p:custDataLst>
                  </p:nvPr>
                </p:nvSpPr>
                <p:spPr bwMode="auto">
                  <a:xfrm>
                    <a:off x="7899402" y="1420813"/>
                    <a:ext cx="173038" cy="1111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0" name="Freeform 223">
                    <a:extLst>
                      <a:ext uri="{FF2B5EF4-FFF2-40B4-BE49-F238E27FC236}">
                        <a16:creationId xmlns:a16="http://schemas.microsoft.com/office/drawing/2014/main" id="{0AF92D26-1B52-95D6-7B0A-ACD51CD5F359}"/>
                      </a:ext>
                    </a:extLst>
                  </p:cNvPr>
                  <p:cNvSpPr>
                    <a:spLocks/>
                  </p:cNvSpPr>
                  <p:nvPr>
                    <p:custDataLst>
                      <p:tags r:id="rId46"/>
                    </p:custDataLst>
                  </p:nvPr>
                </p:nvSpPr>
                <p:spPr bwMode="auto">
                  <a:xfrm>
                    <a:off x="8183564" y="1303338"/>
                    <a:ext cx="92075" cy="195263"/>
                  </a:xfrm>
                  <a:custGeom>
                    <a:avLst/>
                    <a:gdLst>
                      <a:gd name="T0" fmla="*/ 102 w 165"/>
                      <a:gd name="T1" fmla="*/ 13 h 332"/>
                      <a:gd name="T2" fmla="*/ 91 w 165"/>
                      <a:gd name="T3" fmla="*/ 0 h 332"/>
                      <a:gd name="T4" fmla="*/ 0 w 165"/>
                      <a:gd name="T5" fmla="*/ 32 h 332"/>
                      <a:gd name="T6" fmla="*/ 0 w 165"/>
                      <a:gd name="T7" fmla="*/ 48 h 332"/>
                      <a:gd name="T8" fmla="*/ 65 w 165"/>
                      <a:gd name="T9" fmla="*/ 35 h 332"/>
                      <a:gd name="T10" fmla="*/ 65 w 165"/>
                      <a:gd name="T11" fmla="*/ 293 h 332"/>
                      <a:gd name="T12" fmla="*/ 19 w 165"/>
                      <a:gd name="T13" fmla="*/ 317 h 332"/>
                      <a:gd name="T14" fmla="*/ 3 w 165"/>
                      <a:gd name="T15" fmla="*/ 317 h 332"/>
                      <a:gd name="T16" fmla="*/ 3 w 165"/>
                      <a:gd name="T17" fmla="*/ 332 h 332"/>
                      <a:gd name="T18" fmla="*/ 84 w 165"/>
                      <a:gd name="T19" fmla="*/ 331 h 332"/>
                      <a:gd name="T20" fmla="*/ 165 w 165"/>
                      <a:gd name="T21" fmla="*/ 332 h 332"/>
                      <a:gd name="T22" fmla="*/ 165 w 165"/>
                      <a:gd name="T23" fmla="*/ 317 h 332"/>
                      <a:gd name="T24" fmla="*/ 149 w 165"/>
                      <a:gd name="T25" fmla="*/ 317 h 332"/>
                      <a:gd name="T26" fmla="*/ 102 w 165"/>
                      <a:gd name="T27" fmla="*/ 293 h 332"/>
                      <a:gd name="T28" fmla="*/ 102 w 165"/>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332">
                        <a:moveTo>
                          <a:pt x="102" y="13"/>
                        </a:moveTo>
                        <a:cubicBezTo>
                          <a:pt x="102" y="1"/>
                          <a:pt x="102" y="0"/>
                          <a:pt x="91" y="0"/>
                        </a:cubicBezTo>
                        <a:cubicBezTo>
                          <a:pt x="60" y="32"/>
                          <a:pt x="16" y="32"/>
                          <a:pt x="0" y="32"/>
                        </a:cubicBezTo>
                        <a:lnTo>
                          <a:pt x="0" y="48"/>
                        </a:lnTo>
                        <a:cubicBezTo>
                          <a:pt x="10" y="48"/>
                          <a:pt x="40" y="48"/>
                          <a:pt x="65" y="35"/>
                        </a:cubicBezTo>
                        <a:lnTo>
                          <a:pt x="65" y="293"/>
                        </a:lnTo>
                        <a:cubicBezTo>
                          <a:pt x="65" y="311"/>
                          <a:pt x="64" y="317"/>
                          <a:pt x="19" y="317"/>
                        </a:cubicBezTo>
                        <a:lnTo>
                          <a:pt x="3" y="317"/>
                        </a:lnTo>
                        <a:lnTo>
                          <a:pt x="3" y="332"/>
                        </a:lnTo>
                        <a:cubicBezTo>
                          <a:pt x="21" y="331"/>
                          <a:pt x="64" y="331"/>
                          <a:pt x="84" y="331"/>
                        </a:cubicBezTo>
                        <a:cubicBezTo>
                          <a:pt x="104" y="331"/>
                          <a:pt x="147" y="331"/>
                          <a:pt x="165" y="332"/>
                        </a:cubicBezTo>
                        <a:lnTo>
                          <a:pt x="165" y="317"/>
                        </a:lnTo>
                        <a:lnTo>
                          <a:pt x="149" y="317"/>
                        </a:lnTo>
                        <a:cubicBezTo>
                          <a:pt x="104"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1" name="Freeform 224">
                    <a:extLst>
                      <a:ext uri="{FF2B5EF4-FFF2-40B4-BE49-F238E27FC236}">
                        <a16:creationId xmlns:a16="http://schemas.microsoft.com/office/drawing/2014/main" id="{9B6AB4B7-E80A-FE93-6080-D388ED25F1E6}"/>
                      </a:ext>
                    </a:extLst>
                  </p:cNvPr>
                  <p:cNvSpPr>
                    <a:spLocks/>
                  </p:cNvSpPr>
                  <p:nvPr>
                    <p:custDataLst>
                      <p:tags r:id="rId47"/>
                    </p:custDataLst>
                  </p:nvPr>
                </p:nvSpPr>
                <p:spPr bwMode="auto">
                  <a:xfrm>
                    <a:off x="8323264" y="1468438"/>
                    <a:ext cx="33338" cy="87313"/>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7"/>
                          <a:pt x="10" y="150"/>
                          <a:pt x="13"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2" name="Freeform 225">
                    <a:extLst>
                      <a:ext uri="{FF2B5EF4-FFF2-40B4-BE49-F238E27FC236}">
                        <a16:creationId xmlns:a16="http://schemas.microsoft.com/office/drawing/2014/main" id="{ADC0236E-65CF-88FB-557C-828580418CE7}"/>
                      </a:ext>
                    </a:extLst>
                  </p:cNvPr>
                  <p:cNvSpPr>
                    <a:spLocks noEditPoints="1"/>
                  </p:cNvSpPr>
                  <p:nvPr>
                    <p:custDataLst>
                      <p:tags r:id="rId48"/>
                    </p:custDataLst>
                  </p:nvPr>
                </p:nvSpPr>
                <p:spPr bwMode="auto">
                  <a:xfrm>
                    <a:off x="8428039" y="1292225"/>
                    <a:ext cx="107950" cy="209550"/>
                  </a:xfrm>
                  <a:custGeom>
                    <a:avLst/>
                    <a:gdLst>
                      <a:gd name="T0" fmla="*/ 3 w 193"/>
                      <a:gd name="T1" fmla="*/ 302 h 357"/>
                      <a:gd name="T2" fmla="*/ 0 w 193"/>
                      <a:gd name="T3" fmla="*/ 307 h 357"/>
                      <a:gd name="T4" fmla="*/ 6 w 193"/>
                      <a:gd name="T5" fmla="*/ 313 h 357"/>
                      <a:gd name="T6" fmla="*/ 24 w 193"/>
                      <a:gd name="T7" fmla="*/ 298 h 357"/>
                      <a:gd name="T8" fmla="*/ 42 w 193"/>
                      <a:gd name="T9" fmla="*/ 281 h 357"/>
                      <a:gd name="T10" fmla="*/ 98 w 193"/>
                      <a:gd name="T11" fmla="*/ 357 h 357"/>
                      <a:gd name="T12" fmla="*/ 146 w 193"/>
                      <a:gd name="T13" fmla="*/ 338 h 357"/>
                      <a:gd name="T14" fmla="*/ 176 w 193"/>
                      <a:gd name="T15" fmla="*/ 309 h 357"/>
                      <a:gd name="T16" fmla="*/ 170 w 193"/>
                      <a:gd name="T17" fmla="*/ 303 h 357"/>
                      <a:gd name="T18" fmla="*/ 164 w 193"/>
                      <a:gd name="T19" fmla="*/ 307 h 357"/>
                      <a:gd name="T20" fmla="*/ 99 w 193"/>
                      <a:gd name="T21" fmla="*/ 346 h 357"/>
                      <a:gd name="T22" fmla="*/ 68 w 193"/>
                      <a:gd name="T23" fmla="*/ 281 h 357"/>
                      <a:gd name="T24" fmla="*/ 71 w 193"/>
                      <a:gd name="T25" fmla="*/ 253 h 357"/>
                      <a:gd name="T26" fmla="*/ 82 w 193"/>
                      <a:gd name="T27" fmla="*/ 241 h 357"/>
                      <a:gd name="T28" fmla="*/ 193 w 193"/>
                      <a:gd name="T29" fmla="*/ 39 h 357"/>
                      <a:gd name="T30" fmla="*/ 164 w 193"/>
                      <a:gd name="T31" fmla="*/ 0 h 357"/>
                      <a:gd name="T32" fmla="*/ 80 w 193"/>
                      <a:gd name="T33" fmla="*/ 93 h 357"/>
                      <a:gd name="T34" fmla="*/ 41 w 193"/>
                      <a:gd name="T35" fmla="*/ 266 h 357"/>
                      <a:gd name="T36" fmla="*/ 3 w 193"/>
                      <a:gd name="T37" fmla="*/ 302 h 357"/>
                      <a:gd name="T38" fmla="*/ 73 w 193"/>
                      <a:gd name="T39" fmla="*/ 232 h 357"/>
                      <a:gd name="T40" fmla="*/ 124 w 193"/>
                      <a:gd name="T41" fmla="*/ 58 h 357"/>
                      <a:gd name="T42" fmla="*/ 164 w 193"/>
                      <a:gd name="T43" fmla="*/ 11 h 357"/>
                      <a:gd name="T44" fmla="*/ 181 w 193"/>
                      <a:gd name="T45" fmla="*/ 37 h 357"/>
                      <a:gd name="T46" fmla="*/ 73 w 193"/>
                      <a:gd name="T47" fmla="*/ 2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57">
                        <a:moveTo>
                          <a:pt x="3" y="302"/>
                        </a:moveTo>
                        <a:cubicBezTo>
                          <a:pt x="1" y="303"/>
                          <a:pt x="0" y="305"/>
                          <a:pt x="0" y="307"/>
                        </a:cubicBezTo>
                        <a:cubicBezTo>
                          <a:pt x="0" y="309"/>
                          <a:pt x="3" y="313"/>
                          <a:pt x="6" y="313"/>
                        </a:cubicBezTo>
                        <a:cubicBezTo>
                          <a:pt x="8" y="313"/>
                          <a:pt x="10" y="312"/>
                          <a:pt x="24" y="298"/>
                        </a:cubicBezTo>
                        <a:cubicBezTo>
                          <a:pt x="28" y="294"/>
                          <a:pt x="38" y="285"/>
                          <a:pt x="42" y="281"/>
                        </a:cubicBezTo>
                        <a:cubicBezTo>
                          <a:pt x="47" y="320"/>
                          <a:pt x="61" y="357"/>
                          <a:pt x="98" y="357"/>
                        </a:cubicBezTo>
                        <a:cubicBezTo>
                          <a:pt x="118" y="357"/>
                          <a:pt x="135" y="346"/>
                          <a:pt x="146" y="338"/>
                        </a:cubicBezTo>
                        <a:cubicBezTo>
                          <a:pt x="153" y="333"/>
                          <a:pt x="176" y="314"/>
                          <a:pt x="176" y="309"/>
                        </a:cubicBezTo>
                        <a:cubicBezTo>
                          <a:pt x="176" y="307"/>
                          <a:pt x="175" y="303"/>
                          <a:pt x="170" y="303"/>
                        </a:cubicBezTo>
                        <a:cubicBezTo>
                          <a:pt x="169" y="303"/>
                          <a:pt x="168" y="303"/>
                          <a:pt x="164" y="307"/>
                        </a:cubicBezTo>
                        <a:cubicBezTo>
                          <a:pt x="132" y="339"/>
                          <a:pt x="113" y="346"/>
                          <a:pt x="99" y="346"/>
                        </a:cubicBezTo>
                        <a:cubicBezTo>
                          <a:pt x="76" y="346"/>
                          <a:pt x="68" y="320"/>
                          <a:pt x="68" y="281"/>
                        </a:cubicBezTo>
                        <a:cubicBezTo>
                          <a:pt x="68" y="278"/>
                          <a:pt x="69" y="256"/>
                          <a:pt x="71" y="253"/>
                        </a:cubicBezTo>
                        <a:cubicBezTo>
                          <a:pt x="72" y="252"/>
                          <a:pt x="72" y="251"/>
                          <a:pt x="82" y="241"/>
                        </a:cubicBezTo>
                        <a:cubicBezTo>
                          <a:pt x="122" y="200"/>
                          <a:pt x="193" y="116"/>
                          <a:pt x="193" y="39"/>
                        </a:cubicBezTo>
                        <a:cubicBezTo>
                          <a:pt x="193" y="30"/>
                          <a:pt x="193" y="0"/>
                          <a:pt x="164" y="0"/>
                        </a:cubicBezTo>
                        <a:cubicBezTo>
                          <a:pt x="122" y="0"/>
                          <a:pt x="85" y="82"/>
                          <a:pt x="80" y="93"/>
                        </a:cubicBezTo>
                        <a:cubicBezTo>
                          <a:pt x="56" y="148"/>
                          <a:pt x="41" y="206"/>
                          <a:pt x="41" y="266"/>
                        </a:cubicBezTo>
                        <a:lnTo>
                          <a:pt x="3" y="302"/>
                        </a:lnTo>
                        <a:close/>
                        <a:moveTo>
                          <a:pt x="73" y="232"/>
                        </a:moveTo>
                        <a:cubicBezTo>
                          <a:pt x="74" y="227"/>
                          <a:pt x="96" y="116"/>
                          <a:pt x="124" y="58"/>
                        </a:cubicBezTo>
                        <a:cubicBezTo>
                          <a:pt x="138" y="31"/>
                          <a:pt x="148" y="11"/>
                          <a:pt x="164" y="11"/>
                        </a:cubicBezTo>
                        <a:cubicBezTo>
                          <a:pt x="181" y="11"/>
                          <a:pt x="181" y="29"/>
                          <a:pt x="181" y="37"/>
                        </a:cubicBezTo>
                        <a:cubicBezTo>
                          <a:pt x="181" y="120"/>
                          <a:pt x="97" y="207"/>
                          <a:pt x="73" y="2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3" name="Freeform 226">
                    <a:extLst>
                      <a:ext uri="{FF2B5EF4-FFF2-40B4-BE49-F238E27FC236}">
                        <a16:creationId xmlns:a16="http://schemas.microsoft.com/office/drawing/2014/main" id="{3FDCD410-FB3B-E9AB-1DF7-3AC2AD15CBAE}"/>
                      </a:ext>
                    </a:extLst>
                  </p:cNvPr>
                  <p:cNvSpPr>
                    <a:spLocks/>
                  </p:cNvSpPr>
                  <p:nvPr>
                    <p:custDataLst>
                      <p:tags r:id="rId49"/>
                    </p:custDataLst>
                  </p:nvPr>
                </p:nvSpPr>
                <p:spPr bwMode="auto">
                  <a:xfrm>
                    <a:off x="8626477" y="1420813"/>
                    <a:ext cx="173038" cy="1111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4" name="Freeform 227">
                    <a:extLst>
                      <a:ext uri="{FF2B5EF4-FFF2-40B4-BE49-F238E27FC236}">
                        <a16:creationId xmlns:a16="http://schemas.microsoft.com/office/drawing/2014/main" id="{F24C69D1-6CB5-473D-9263-B025F40D478A}"/>
                      </a:ext>
                    </a:extLst>
                  </p:cNvPr>
                  <p:cNvSpPr>
                    <a:spLocks/>
                  </p:cNvSpPr>
                  <p:nvPr>
                    <p:custDataLst>
                      <p:tags r:id="rId50"/>
                    </p:custDataLst>
                  </p:nvPr>
                </p:nvSpPr>
                <p:spPr bwMode="auto">
                  <a:xfrm>
                    <a:off x="8943977" y="1295400"/>
                    <a:ext cx="74613" cy="46038"/>
                  </a:xfrm>
                  <a:custGeom>
                    <a:avLst/>
                    <a:gdLst>
                      <a:gd name="T0" fmla="*/ 67 w 134"/>
                      <a:gd name="T1" fmla="*/ 0 h 77"/>
                      <a:gd name="T2" fmla="*/ 0 w 134"/>
                      <a:gd name="T3" fmla="*/ 68 h 77"/>
                      <a:gd name="T4" fmla="*/ 9 w 134"/>
                      <a:gd name="T5" fmla="*/ 77 h 77"/>
                      <a:gd name="T6" fmla="*/ 67 w 134"/>
                      <a:gd name="T7" fmla="*/ 26 h 77"/>
                      <a:gd name="T8" fmla="*/ 125 w 134"/>
                      <a:gd name="T9" fmla="*/ 77 h 77"/>
                      <a:gd name="T10" fmla="*/ 134 w 134"/>
                      <a:gd name="T11" fmla="*/ 68 h 77"/>
                      <a:gd name="T12" fmla="*/ 67 w 13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4" h="77">
                        <a:moveTo>
                          <a:pt x="67" y="0"/>
                        </a:moveTo>
                        <a:lnTo>
                          <a:pt x="0" y="68"/>
                        </a:lnTo>
                        <a:lnTo>
                          <a:pt x="9" y="77"/>
                        </a:lnTo>
                        <a:lnTo>
                          <a:pt x="67" y="26"/>
                        </a:lnTo>
                        <a:lnTo>
                          <a:pt x="125" y="77"/>
                        </a:lnTo>
                        <a:lnTo>
                          <a:pt x="134" y="68"/>
                        </a:lnTo>
                        <a:lnTo>
                          <a:pt x="67"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5" name="Freeform 228">
                    <a:extLst>
                      <a:ext uri="{FF2B5EF4-FFF2-40B4-BE49-F238E27FC236}">
                        <a16:creationId xmlns:a16="http://schemas.microsoft.com/office/drawing/2014/main" id="{37888D02-EB48-450E-DE65-22C8700FA164}"/>
                      </a:ext>
                    </a:extLst>
                  </p:cNvPr>
                  <p:cNvSpPr>
                    <a:spLocks noEditPoints="1"/>
                  </p:cNvSpPr>
                  <p:nvPr>
                    <p:custDataLst>
                      <p:tags r:id="rId51"/>
                    </p:custDataLst>
                  </p:nvPr>
                </p:nvSpPr>
                <p:spPr bwMode="auto">
                  <a:xfrm>
                    <a:off x="8893177" y="1370013"/>
                    <a:ext cx="133350" cy="192088"/>
                  </a:xfrm>
                  <a:custGeom>
                    <a:avLst/>
                    <a:gdLst>
                      <a:gd name="T0" fmla="*/ 1 w 235"/>
                      <a:gd name="T1" fmla="*/ 307 h 328"/>
                      <a:gd name="T2" fmla="*/ 0 w 235"/>
                      <a:gd name="T3" fmla="*/ 314 h 328"/>
                      <a:gd name="T4" fmla="*/ 14 w 235"/>
                      <a:gd name="T5" fmla="*/ 328 h 328"/>
                      <a:gd name="T6" fmla="*/ 31 w 235"/>
                      <a:gd name="T7" fmla="*/ 317 h 328"/>
                      <a:gd name="T8" fmla="*/ 63 w 235"/>
                      <a:gd name="T9" fmla="*/ 192 h 328"/>
                      <a:gd name="T10" fmla="*/ 113 w 235"/>
                      <a:gd name="T11" fmla="*/ 226 h 328"/>
                      <a:gd name="T12" fmla="*/ 235 w 235"/>
                      <a:gd name="T13" fmla="*/ 81 h 328"/>
                      <a:gd name="T14" fmla="*/ 166 w 235"/>
                      <a:gd name="T15" fmla="*/ 0 h 328"/>
                      <a:gd name="T16" fmla="*/ 50 w 235"/>
                      <a:gd name="T17" fmla="*/ 111 h 328"/>
                      <a:gd name="T18" fmla="*/ 1 w 235"/>
                      <a:gd name="T19" fmla="*/ 307 h 328"/>
                      <a:gd name="T20" fmla="*/ 112 w 235"/>
                      <a:gd name="T21" fmla="*/ 215 h 328"/>
                      <a:gd name="T22" fmla="*/ 69 w 235"/>
                      <a:gd name="T23" fmla="*/ 170 h 328"/>
                      <a:gd name="T24" fmla="*/ 73 w 235"/>
                      <a:gd name="T25" fmla="*/ 152 h 328"/>
                      <a:gd name="T26" fmla="*/ 103 w 235"/>
                      <a:gd name="T27" fmla="*/ 58 h 328"/>
                      <a:gd name="T28" fmla="*/ 165 w 235"/>
                      <a:gd name="T29" fmla="*/ 11 h 328"/>
                      <a:gd name="T30" fmla="*/ 199 w 235"/>
                      <a:gd name="T31" fmla="*/ 60 h 328"/>
                      <a:gd name="T32" fmla="*/ 171 w 235"/>
                      <a:gd name="T33" fmla="*/ 167 h 328"/>
                      <a:gd name="T34" fmla="*/ 112 w 235"/>
                      <a:gd name="T35" fmla="*/ 2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328">
                        <a:moveTo>
                          <a:pt x="1" y="307"/>
                        </a:moveTo>
                        <a:cubicBezTo>
                          <a:pt x="0" y="312"/>
                          <a:pt x="0" y="313"/>
                          <a:pt x="0" y="314"/>
                        </a:cubicBezTo>
                        <a:cubicBezTo>
                          <a:pt x="0" y="322"/>
                          <a:pt x="5" y="328"/>
                          <a:pt x="14" y="328"/>
                        </a:cubicBezTo>
                        <a:cubicBezTo>
                          <a:pt x="24" y="328"/>
                          <a:pt x="30" y="319"/>
                          <a:pt x="31" y="317"/>
                        </a:cubicBezTo>
                        <a:cubicBezTo>
                          <a:pt x="34" y="313"/>
                          <a:pt x="50" y="246"/>
                          <a:pt x="63" y="192"/>
                        </a:cubicBezTo>
                        <a:cubicBezTo>
                          <a:pt x="73" y="212"/>
                          <a:pt x="89" y="226"/>
                          <a:pt x="113" y="226"/>
                        </a:cubicBezTo>
                        <a:cubicBezTo>
                          <a:pt x="171" y="226"/>
                          <a:pt x="235" y="155"/>
                          <a:pt x="235" y="81"/>
                        </a:cubicBezTo>
                        <a:cubicBezTo>
                          <a:pt x="235" y="28"/>
                          <a:pt x="202" y="0"/>
                          <a:pt x="166" y="0"/>
                        </a:cubicBezTo>
                        <a:cubicBezTo>
                          <a:pt x="118" y="0"/>
                          <a:pt x="65" y="50"/>
                          <a:pt x="50" y="111"/>
                        </a:cubicBezTo>
                        <a:lnTo>
                          <a:pt x="1" y="307"/>
                        </a:lnTo>
                        <a:close/>
                        <a:moveTo>
                          <a:pt x="112" y="215"/>
                        </a:moveTo>
                        <a:cubicBezTo>
                          <a:pt x="77" y="215"/>
                          <a:pt x="69" y="175"/>
                          <a:pt x="69" y="170"/>
                        </a:cubicBezTo>
                        <a:cubicBezTo>
                          <a:pt x="69" y="168"/>
                          <a:pt x="72" y="158"/>
                          <a:pt x="73" y="152"/>
                        </a:cubicBezTo>
                        <a:cubicBezTo>
                          <a:pt x="87" y="96"/>
                          <a:pt x="92" y="78"/>
                          <a:pt x="103" y="58"/>
                        </a:cubicBezTo>
                        <a:cubicBezTo>
                          <a:pt x="125" y="22"/>
                          <a:pt x="149" y="11"/>
                          <a:pt x="165" y="11"/>
                        </a:cubicBezTo>
                        <a:cubicBezTo>
                          <a:pt x="183" y="11"/>
                          <a:pt x="199" y="25"/>
                          <a:pt x="199" y="60"/>
                        </a:cubicBezTo>
                        <a:cubicBezTo>
                          <a:pt x="199" y="87"/>
                          <a:pt x="185" y="143"/>
                          <a:pt x="171" y="167"/>
                        </a:cubicBezTo>
                        <a:cubicBezTo>
                          <a:pt x="155" y="199"/>
                          <a:pt x="131" y="215"/>
                          <a:pt x="112" y="21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6" name="Freeform 229">
                    <a:extLst>
                      <a:ext uri="{FF2B5EF4-FFF2-40B4-BE49-F238E27FC236}">
                        <a16:creationId xmlns:a16="http://schemas.microsoft.com/office/drawing/2014/main" id="{08F7AFE7-DCB3-9BE6-19F5-D85E45577561}"/>
                      </a:ext>
                    </a:extLst>
                  </p:cNvPr>
                  <p:cNvSpPr>
                    <a:spLocks noEditPoints="1"/>
                  </p:cNvSpPr>
                  <p:nvPr>
                    <p:custDataLst>
                      <p:tags r:id="rId52"/>
                    </p:custDataLst>
                  </p:nvPr>
                </p:nvSpPr>
                <p:spPr bwMode="auto">
                  <a:xfrm>
                    <a:off x="9042402" y="1452563"/>
                    <a:ext cx="93663" cy="92075"/>
                  </a:xfrm>
                  <a:custGeom>
                    <a:avLst/>
                    <a:gdLst>
                      <a:gd name="T0" fmla="*/ 164 w 164"/>
                      <a:gd name="T1" fmla="*/ 61 h 157"/>
                      <a:gd name="T2" fmla="*/ 101 w 164"/>
                      <a:gd name="T3" fmla="*/ 0 h 157"/>
                      <a:gd name="T4" fmla="*/ 0 w 164"/>
                      <a:gd name="T5" fmla="*/ 96 h 157"/>
                      <a:gd name="T6" fmla="*/ 64 w 164"/>
                      <a:gd name="T7" fmla="*/ 157 h 157"/>
                      <a:gd name="T8" fmla="*/ 164 w 164"/>
                      <a:gd name="T9" fmla="*/ 61 h 157"/>
                      <a:gd name="T10" fmla="*/ 64 w 164"/>
                      <a:gd name="T11" fmla="*/ 148 h 157"/>
                      <a:gd name="T12" fmla="*/ 29 w 164"/>
                      <a:gd name="T13" fmla="*/ 109 h 157"/>
                      <a:gd name="T14" fmla="*/ 49 w 164"/>
                      <a:gd name="T15" fmla="*/ 41 h 157"/>
                      <a:gd name="T16" fmla="*/ 100 w 164"/>
                      <a:gd name="T17" fmla="*/ 10 h 157"/>
                      <a:gd name="T18" fmla="*/ 135 w 164"/>
                      <a:gd name="T19" fmla="*/ 49 h 157"/>
                      <a:gd name="T20" fmla="*/ 116 w 164"/>
                      <a:gd name="T21" fmla="*/ 116 h 157"/>
                      <a:gd name="T22" fmla="*/ 64 w 164"/>
                      <a:gd name="T23"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1" y="0"/>
                        </a:cubicBezTo>
                        <a:cubicBezTo>
                          <a:pt x="49" y="0"/>
                          <a:pt x="0" y="49"/>
                          <a:pt x="0" y="96"/>
                        </a:cubicBezTo>
                        <a:cubicBezTo>
                          <a:pt x="0" y="131"/>
                          <a:pt x="26" y="157"/>
                          <a:pt x="64" y="157"/>
                        </a:cubicBezTo>
                        <a:cubicBezTo>
                          <a:pt x="113" y="157"/>
                          <a:pt x="164" y="111"/>
                          <a:pt x="164" y="61"/>
                        </a:cubicBezTo>
                        <a:close/>
                        <a:moveTo>
                          <a:pt x="64" y="148"/>
                        </a:moveTo>
                        <a:cubicBezTo>
                          <a:pt x="46" y="148"/>
                          <a:pt x="29" y="136"/>
                          <a:pt x="29" y="109"/>
                        </a:cubicBezTo>
                        <a:cubicBezTo>
                          <a:pt x="29" y="95"/>
                          <a:pt x="36" y="60"/>
                          <a:pt x="49" y="41"/>
                        </a:cubicBezTo>
                        <a:cubicBezTo>
                          <a:pt x="64" y="19"/>
                          <a:pt x="84" y="10"/>
                          <a:pt x="100" y="10"/>
                        </a:cubicBezTo>
                        <a:cubicBezTo>
                          <a:pt x="119" y="10"/>
                          <a:pt x="135" y="23"/>
                          <a:pt x="135" y="49"/>
                        </a:cubicBezTo>
                        <a:cubicBezTo>
                          <a:pt x="135" y="57"/>
                          <a:pt x="131" y="91"/>
                          <a:pt x="116" y="116"/>
                        </a:cubicBezTo>
                        <a:cubicBezTo>
                          <a:pt x="102" y="136"/>
                          <a:pt x="81" y="148"/>
                          <a:pt x="64"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7" name="Freeform 230">
                    <a:extLst>
                      <a:ext uri="{FF2B5EF4-FFF2-40B4-BE49-F238E27FC236}">
                        <a16:creationId xmlns:a16="http://schemas.microsoft.com/office/drawing/2014/main" id="{E15D1C18-0454-349A-0014-0DB3CF6E8B86}"/>
                      </a:ext>
                    </a:extLst>
                  </p:cNvPr>
                  <p:cNvSpPr>
                    <a:spLocks/>
                  </p:cNvSpPr>
                  <p:nvPr>
                    <p:custDataLst>
                      <p:tags r:id="rId53"/>
                    </p:custDataLst>
                  </p:nvPr>
                </p:nvSpPr>
                <p:spPr bwMode="auto">
                  <a:xfrm>
                    <a:off x="9190039" y="1279525"/>
                    <a:ext cx="38100" cy="292100"/>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8" name="Freeform 231">
                    <a:extLst>
                      <a:ext uri="{FF2B5EF4-FFF2-40B4-BE49-F238E27FC236}">
                        <a16:creationId xmlns:a16="http://schemas.microsoft.com/office/drawing/2014/main" id="{F80E5504-82AE-B015-8E88-17A8E8C3E76D}"/>
                      </a:ext>
                    </a:extLst>
                  </p:cNvPr>
                  <p:cNvSpPr>
                    <a:spLocks/>
                  </p:cNvSpPr>
                  <p:nvPr>
                    <p:custDataLst>
                      <p:tags r:id="rId54"/>
                    </p:custDataLst>
                  </p:nvPr>
                </p:nvSpPr>
                <p:spPr bwMode="auto">
                  <a:xfrm>
                    <a:off x="9250364" y="1295400"/>
                    <a:ext cx="127000" cy="206375"/>
                  </a:xfrm>
                  <a:custGeom>
                    <a:avLst/>
                    <a:gdLst>
                      <a:gd name="T0" fmla="*/ 116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6 w 226"/>
                      <a:gd name="T27" fmla="*/ 285 h 352"/>
                      <a:gd name="T28" fmla="*/ 114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5 w 226"/>
                      <a:gd name="T43" fmla="*/ 317 h 352"/>
                      <a:gd name="T44" fmla="*/ 149 w 226"/>
                      <a:gd name="T45" fmla="*/ 289 h 352"/>
                      <a:gd name="T46" fmla="*/ 151 w 226"/>
                      <a:gd name="T47" fmla="*/ 274 h 352"/>
                      <a:gd name="T48" fmla="*/ 77 w 226"/>
                      <a:gd name="T49" fmla="*/ 222 h 352"/>
                      <a:gd name="T50" fmla="*/ 120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6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6" y="285"/>
                        </a:cubicBezTo>
                        <a:cubicBezTo>
                          <a:pt x="115" y="291"/>
                          <a:pt x="114" y="297"/>
                          <a:pt x="114" y="302"/>
                        </a:cubicBezTo>
                        <a:cubicBezTo>
                          <a:pt x="114" y="332"/>
                          <a:pt x="134"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5" y="335"/>
                          <a:pt x="145" y="317"/>
                        </a:cubicBezTo>
                        <a:cubicBezTo>
                          <a:pt x="145" y="309"/>
                          <a:pt x="146" y="297"/>
                          <a:pt x="149" y="289"/>
                        </a:cubicBezTo>
                        <a:cubicBezTo>
                          <a:pt x="151" y="281"/>
                          <a:pt x="151" y="279"/>
                          <a:pt x="151" y="274"/>
                        </a:cubicBezTo>
                        <a:cubicBezTo>
                          <a:pt x="151" y="242"/>
                          <a:pt x="119" y="227"/>
                          <a:pt x="77" y="222"/>
                        </a:cubicBezTo>
                        <a:cubicBezTo>
                          <a:pt x="92" y="213"/>
                          <a:pt x="108" y="197"/>
                          <a:pt x="120" y="185"/>
                        </a:cubicBezTo>
                        <a:cubicBezTo>
                          <a:pt x="144"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9" name="Freeform 232">
                    <a:extLst>
                      <a:ext uri="{FF2B5EF4-FFF2-40B4-BE49-F238E27FC236}">
                        <a16:creationId xmlns:a16="http://schemas.microsoft.com/office/drawing/2014/main" id="{7C621468-27D4-1F44-1FDC-A823FB2FCC39}"/>
                      </a:ext>
                    </a:extLst>
                  </p:cNvPr>
                  <p:cNvSpPr>
                    <a:spLocks/>
                  </p:cNvSpPr>
                  <p:nvPr>
                    <p:custDataLst>
                      <p:tags r:id="rId55"/>
                    </p:custDataLst>
                  </p:nvPr>
                </p:nvSpPr>
                <p:spPr bwMode="auto">
                  <a:xfrm>
                    <a:off x="9475789" y="1420813"/>
                    <a:ext cx="171450" cy="11113"/>
                  </a:xfrm>
                  <a:custGeom>
                    <a:avLst/>
                    <a:gdLst>
                      <a:gd name="T0" fmla="*/ 287 w 304"/>
                      <a:gd name="T1" fmla="*/ 20 h 20"/>
                      <a:gd name="T2" fmla="*/ 304 w 304"/>
                      <a:gd name="T3" fmla="*/ 10 h 20"/>
                      <a:gd name="T4" fmla="*/ 287 w 304"/>
                      <a:gd name="T5" fmla="*/ 0 h 20"/>
                      <a:gd name="T6" fmla="*/ 17 w 304"/>
                      <a:gd name="T7" fmla="*/ 0 h 20"/>
                      <a:gd name="T8" fmla="*/ 0 w 304"/>
                      <a:gd name="T9" fmla="*/ 10 h 20"/>
                      <a:gd name="T10" fmla="*/ 17 w 304"/>
                      <a:gd name="T11" fmla="*/ 20 h 20"/>
                      <a:gd name="T12" fmla="*/ 287 w 30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4" h="20">
                        <a:moveTo>
                          <a:pt x="287" y="20"/>
                        </a:moveTo>
                        <a:cubicBezTo>
                          <a:pt x="295" y="20"/>
                          <a:pt x="304" y="20"/>
                          <a:pt x="304" y="10"/>
                        </a:cubicBezTo>
                        <a:cubicBezTo>
                          <a:pt x="304" y="0"/>
                          <a:pt x="295"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0" name="Freeform 233">
                    <a:extLst>
                      <a:ext uri="{FF2B5EF4-FFF2-40B4-BE49-F238E27FC236}">
                        <a16:creationId xmlns:a16="http://schemas.microsoft.com/office/drawing/2014/main" id="{23A0EA0E-EFE3-A408-BFF5-E2E40B67C161}"/>
                      </a:ext>
                    </a:extLst>
                  </p:cNvPr>
                  <p:cNvSpPr>
                    <a:spLocks/>
                  </p:cNvSpPr>
                  <p:nvPr>
                    <p:custDataLst>
                      <p:tags r:id="rId56"/>
                    </p:custDataLst>
                  </p:nvPr>
                </p:nvSpPr>
                <p:spPr bwMode="auto">
                  <a:xfrm>
                    <a:off x="9758364" y="1303338"/>
                    <a:ext cx="93663" cy="195263"/>
                  </a:xfrm>
                  <a:custGeom>
                    <a:avLst/>
                    <a:gdLst>
                      <a:gd name="T0" fmla="*/ 102 w 164"/>
                      <a:gd name="T1" fmla="*/ 13 h 332"/>
                      <a:gd name="T2" fmla="*/ 91 w 164"/>
                      <a:gd name="T3" fmla="*/ 0 h 332"/>
                      <a:gd name="T4" fmla="*/ 0 w 164"/>
                      <a:gd name="T5" fmla="*/ 32 h 332"/>
                      <a:gd name="T6" fmla="*/ 0 w 164"/>
                      <a:gd name="T7" fmla="*/ 48 h 332"/>
                      <a:gd name="T8" fmla="*/ 65 w 164"/>
                      <a:gd name="T9" fmla="*/ 35 h 332"/>
                      <a:gd name="T10" fmla="*/ 65 w 164"/>
                      <a:gd name="T11" fmla="*/ 293 h 332"/>
                      <a:gd name="T12" fmla="*/ 19 w 164"/>
                      <a:gd name="T13" fmla="*/ 317 h 332"/>
                      <a:gd name="T14" fmla="*/ 3 w 164"/>
                      <a:gd name="T15" fmla="*/ 317 h 332"/>
                      <a:gd name="T16" fmla="*/ 3 w 164"/>
                      <a:gd name="T17" fmla="*/ 332 h 332"/>
                      <a:gd name="T18" fmla="*/ 84 w 164"/>
                      <a:gd name="T19" fmla="*/ 331 h 332"/>
                      <a:gd name="T20" fmla="*/ 164 w 164"/>
                      <a:gd name="T21" fmla="*/ 332 h 332"/>
                      <a:gd name="T22" fmla="*/ 164 w 164"/>
                      <a:gd name="T23" fmla="*/ 317 h 332"/>
                      <a:gd name="T24" fmla="*/ 148 w 164"/>
                      <a:gd name="T25" fmla="*/ 317 h 332"/>
                      <a:gd name="T26" fmla="*/ 102 w 164"/>
                      <a:gd name="T27" fmla="*/ 293 h 332"/>
                      <a:gd name="T28" fmla="*/ 102 w 164"/>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332">
                        <a:moveTo>
                          <a:pt x="102" y="13"/>
                        </a:moveTo>
                        <a:cubicBezTo>
                          <a:pt x="102" y="1"/>
                          <a:pt x="102" y="0"/>
                          <a:pt x="91" y="0"/>
                        </a:cubicBezTo>
                        <a:cubicBezTo>
                          <a:pt x="60" y="32"/>
                          <a:pt x="16" y="32"/>
                          <a:pt x="0" y="32"/>
                        </a:cubicBezTo>
                        <a:lnTo>
                          <a:pt x="0" y="48"/>
                        </a:lnTo>
                        <a:cubicBezTo>
                          <a:pt x="10" y="48"/>
                          <a:pt x="39" y="48"/>
                          <a:pt x="65" y="35"/>
                        </a:cubicBezTo>
                        <a:lnTo>
                          <a:pt x="65" y="293"/>
                        </a:lnTo>
                        <a:cubicBezTo>
                          <a:pt x="65" y="311"/>
                          <a:pt x="64" y="317"/>
                          <a:pt x="19" y="317"/>
                        </a:cubicBezTo>
                        <a:lnTo>
                          <a:pt x="3" y="317"/>
                        </a:lnTo>
                        <a:lnTo>
                          <a:pt x="3" y="332"/>
                        </a:lnTo>
                        <a:cubicBezTo>
                          <a:pt x="20" y="331"/>
                          <a:pt x="64" y="331"/>
                          <a:pt x="84" y="331"/>
                        </a:cubicBezTo>
                        <a:cubicBezTo>
                          <a:pt x="104" y="331"/>
                          <a:pt x="147" y="331"/>
                          <a:pt x="164" y="332"/>
                        </a:cubicBezTo>
                        <a:lnTo>
                          <a:pt x="164" y="317"/>
                        </a:lnTo>
                        <a:lnTo>
                          <a:pt x="148" y="317"/>
                        </a:lnTo>
                        <a:cubicBezTo>
                          <a:pt x="104"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1" name="Freeform 234">
                    <a:extLst>
                      <a:ext uri="{FF2B5EF4-FFF2-40B4-BE49-F238E27FC236}">
                        <a16:creationId xmlns:a16="http://schemas.microsoft.com/office/drawing/2014/main" id="{2AA060C8-D398-DB5C-5452-5D273DCA2503}"/>
                      </a:ext>
                    </a:extLst>
                  </p:cNvPr>
                  <p:cNvSpPr>
                    <a:spLocks/>
                  </p:cNvSpPr>
                  <p:nvPr>
                    <p:custDataLst>
                      <p:tags r:id="rId57"/>
                    </p:custDataLst>
                  </p:nvPr>
                </p:nvSpPr>
                <p:spPr bwMode="auto">
                  <a:xfrm>
                    <a:off x="9880602" y="1279525"/>
                    <a:ext cx="38100" cy="29210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2" name="Freeform 235">
                    <a:extLst>
                      <a:ext uri="{FF2B5EF4-FFF2-40B4-BE49-F238E27FC236}">
                        <a16:creationId xmlns:a16="http://schemas.microsoft.com/office/drawing/2014/main" id="{771A5384-F1B1-59A2-5426-2BFA430A9FF3}"/>
                      </a:ext>
                    </a:extLst>
                  </p:cNvPr>
                  <p:cNvSpPr>
                    <a:spLocks/>
                  </p:cNvSpPr>
                  <p:nvPr>
                    <p:custDataLst>
                      <p:tags r:id="rId58"/>
                    </p:custDataLst>
                  </p:nvPr>
                </p:nvSpPr>
                <p:spPr bwMode="auto">
                  <a:xfrm>
                    <a:off x="9958389" y="1279525"/>
                    <a:ext cx="39688" cy="29210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nvGrpSpPr>
                <p:cNvPr id="183" name="Group 182" descr="\documentclass{article}&#10;\usepackage{amsmath}&#10;\usepackage{amssymb}&#10;\pagestyle{empty}&#10;&#10;\begin{document}&#10;&#10;$$\tau, \theta $$&#10;&#10;&#10;\end{document}" title="IguanaTex Vector Display">
                  <a:extLst>
                    <a:ext uri="{FF2B5EF4-FFF2-40B4-BE49-F238E27FC236}">
                      <a16:creationId xmlns:a16="http://schemas.microsoft.com/office/drawing/2014/main" id="{6D98023F-C518-E859-901D-685604236F64}"/>
                    </a:ext>
                  </a:extLst>
                </p:cNvPr>
                <p:cNvGrpSpPr>
                  <a:grpSpLocks noChangeAspect="1"/>
                </p:cNvGrpSpPr>
                <p:nvPr>
                  <p:custDataLst>
                    <p:tags r:id="rId31"/>
                  </p:custDataLst>
                </p:nvPr>
              </p:nvGrpSpPr>
              <p:grpSpPr>
                <a:xfrm>
                  <a:off x="4583769" y="3477605"/>
                  <a:ext cx="417636" cy="268857"/>
                  <a:chOff x="6432550" y="3197225"/>
                  <a:chExt cx="354013" cy="241301"/>
                </a:xfrm>
              </p:grpSpPr>
              <p:sp>
                <p:nvSpPr>
                  <p:cNvPr id="184" name="Freeform 149">
                    <a:extLst>
                      <a:ext uri="{FF2B5EF4-FFF2-40B4-BE49-F238E27FC236}">
                        <a16:creationId xmlns:a16="http://schemas.microsoft.com/office/drawing/2014/main" id="{8C6CCF6F-81D1-911B-959F-55AEB9D29BAA}"/>
                      </a:ext>
                    </a:extLst>
                  </p:cNvPr>
                  <p:cNvSpPr>
                    <a:spLocks/>
                  </p:cNvSpPr>
                  <p:nvPr>
                    <p:custDataLst>
                      <p:tags r:id="rId38"/>
                    </p:custDataLst>
                  </p:nvPr>
                </p:nvSpPr>
                <p:spPr bwMode="auto">
                  <a:xfrm>
                    <a:off x="6432550" y="3270250"/>
                    <a:ext cx="127000" cy="119063"/>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3 h 221"/>
                      <a:gd name="T12" fmla="*/ 0 w 242"/>
                      <a:gd name="T13" fmla="*/ 68 h 221"/>
                      <a:gd name="T14" fmla="*/ 6 w 242"/>
                      <a:gd name="T15" fmla="*/ 73 h 221"/>
                      <a:gd name="T16" fmla="*/ 14 w 242"/>
                      <a:gd name="T17" fmla="*/ 67 h 221"/>
                      <a:gd name="T18" fmla="*/ 78 w 242"/>
                      <a:gd name="T19" fmla="*/ 29 h 221"/>
                      <a:gd name="T20" fmla="*/ 119 w 242"/>
                      <a:gd name="T21" fmla="*/ 29 h 221"/>
                      <a:gd name="T22" fmla="*/ 70 w 242"/>
                      <a:gd name="T23" fmla="*/ 189 h 221"/>
                      <a:gd name="T24" fmla="*/ 65 w 242"/>
                      <a:gd name="T25" fmla="*/ 207 h 221"/>
                      <a:gd name="T26" fmla="*/ 80 w 242"/>
                      <a:gd name="T27" fmla="*/ 221 h 221"/>
                      <a:gd name="T28" fmla="*/ 100 w 242"/>
                      <a:gd name="T29" fmla="*/ 199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3"/>
                        </a:cubicBezTo>
                        <a:cubicBezTo>
                          <a:pt x="14" y="41"/>
                          <a:pt x="0" y="65"/>
                          <a:pt x="0" y="68"/>
                        </a:cubicBezTo>
                        <a:cubicBezTo>
                          <a:pt x="0" y="69"/>
                          <a:pt x="0" y="73"/>
                          <a:pt x="6" y="73"/>
                        </a:cubicBezTo>
                        <a:cubicBezTo>
                          <a:pt x="10" y="73"/>
                          <a:pt x="11" y="71"/>
                          <a:pt x="14" y="67"/>
                        </a:cubicBezTo>
                        <a:cubicBezTo>
                          <a:pt x="39" y="29"/>
                          <a:pt x="67" y="29"/>
                          <a:pt x="78" y="29"/>
                        </a:cubicBezTo>
                        <a:lnTo>
                          <a:pt x="119" y="29"/>
                        </a:lnTo>
                        <a:lnTo>
                          <a:pt x="70" y="189"/>
                        </a:lnTo>
                        <a:cubicBezTo>
                          <a:pt x="68" y="195"/>
                          <a:pt x="65" y="205"/>
                          <a:pt x="65" y="207"/>
                        </a:cubicBezTo>
                        <a:cubicBezTo>
                          <a:pt x="65" y="213"/>
                          <a:pt x="69" y="221"/>
                          <a:pt x="80" y="221"/>
                        </a:cubicBezTo>
                        <a:cubicBezTo>
                          <a:pt x="96" y="221"/>
                          <a:pt x="99" y="207"/>
                          <a:pt x="100" y="199"/>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5" name="Freeform 150">
                    <a:extLst>
                      <a:ext uri="{FF2B5EF4-FFF2-40B4-BE49-F238E27FC236}">
                        <a16:creationId xmlns:a16="http://schemas.microsoft.com/office/drawing/2014/main" id="{29B26414-E7F8-0A28-6FA1-184514AEC39E}"/>
                      </a:ext>
                    </a:extLst>
                  </p:cNvPr>
                  <p:cNvSpPr>
                    <a:spLocks/>
                  </p:cNvSpPr>
                  <p:nvPr>
                    <p:custDataLst>
                      <p:tags r:id="rId39"/>
                    </p:custDataLst>
                  </p:nvPr>
                </p:nvSpPr>
                <p:spPr bwMode="auto">
                  <a:xfrm>
                    <a:off x="6577013" y="3357563"/>
                    <a:ext cx="30163" cy="80963"/>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6" name="Freeform 151">
                    <a:extLst>
                      <a:ext uri="{FF2B5EF4-FFF2-40B4-BE49-F238E27FC236}">
                        <a16:creationId xmlns:a16="http://schemas.microsoft.com/office/drawing/2014/main" id="{DE7AA745-A29E-DB12-C75C-54139FC44F71}"/>
                      </a:ext>
                    </a:extLst>
                  </p:cNvPr>
                  <p:cNvSpPr>
                    <a:spLocks noEditPoints="1"/>
                  </p:cNvSpPr>
                  <p:nvPr>
                    <p:custDataLst>
                      <p:tags r:id="rId40"/>
                    </p:custDataLst>
                  </p:nvPr>
                </p:nvSpPr>
                <p:spPr bwMode="auto">
                  <a:xfrm>
                    <a:off x="6680200" y="3197225"/>
                    <a:ext cx="106363" cy="192088"/>
                  </a:xfrm>
                  <a:custGeom>
                    <a:avLst/>
                    <a:gdLst>
                      <a:gd name="T0" fmla="*/ 206 w 206"/>
                      <a:gd name="T1" fmla="*/ 102 h 357"/>
                      <a:gd name="T2" fmla="*/ 146 w 206"/>
                      <a:gd name="T3" fmla="*/ 0 h 357"/>
                      <a:gd name="T4" fmla="*/ 0 w 206"/>
                      <a:gd name="T5" fmla="*/ 255 h 357"/>
                      <a:gd name="T6" fmla="*/ 60 w 206"/>
                      <a:gd name="T7" fmla="*/ 357 h 357"/>
                      <a:gd name="T8" fmla="*/ 206 w 206"/>
                      <a:gd name="T9" fmla="*/ 102 h 357"/>
                      <a:gd name="T10" fmla="*/ 53 w 206"/>
                      <a:gd name="T11" fmla="*/ 171 h 357"/>
                      <a:gd name="T12" fmla="*/ 91 w 206"/>
                      <a:gd name="T13" fmla="*/ 63 h 357"/>
                      <a:gd name="T14" fmla="*/ 146 w 206"/>
                      <a:gd name="T15" fmla="*/ 11 h 357"/>
                      <a:gd name="T16" fmla="*/ 173 w 206"/>
                      <a:gd name="T17" fmla="*/ 71 h 357"/>
                      <a:gd name="T18" fmla="*/ 157 w 206"/>
                      <a:gd name="T19" fmla="*/ 171 h 357"/>
                      <a:gd name="T20" fmla="*/ 53 w 206"/>
                      <a:gd name="T21" fmla="*/ 171 h 357"/>
                      <a:gd name="T22" fmla="*/ 153 w 206"/>
                      <a:gd name="T23" fmla="*/ 187 h 357"/>
                      <a:gd name="T24" fmla="*/ 118 w 206"/>
                      <a:gd name="T25" fmla="*/ 288 h 357"/>
                      <a:gd name="T26" fmla="*/ 60 w 206"/>
                      <a:gd name="T27" fmla="*/ 346 h 357"/>
                      <a:gd name="T28" fmla="*/ 33 w 206"/>
                      <a:gd name="T29" fmla="*/ 286 h 357"/>
                      <a:gd name="T30" fmla="*/ 49 w 206"/>
                      <a:gd name="T31" fmla="*/ 187 h 357"/>
                      <a:gd name="T32" fmla="*/ 153 w 206"/>
                      <a:gd name="T33" fmla="*/ 18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1"/>
                          <a:pt x="0" y="255"/>
                        </a:cubicBezTo>
                        <a:cubicBezTo>
                          <a:pt x="0" y="302"/>
                          <a:pt x="14" y="357"/>
                          <a:pt x="60" y="357"/>
                        </a:cubicBezTo>
                        <a:cubicBezTo>
                          <a:pt x="130" y="357"/>
                          <a:pt x="206" y="214"/>
                          <a:pt x="206" y="102"/>
                        </a:cubicBezTo>
                        <a:close/>
                        <a:moveTo>
                          <a:pt x="53" y="171"/>
                        </a:moveTo>
                        <a:cubicBezTo>
                          <a:pt x="61" y="139"/>
                          <a:pt x="71" y="99"/>
                          <a:pt x="91" y="63"/>
                        </a:cubicBezTo>
                        <a:cubicBezTo>
                          <a:pt x="105" y="39"/>
                          <a:pt x="123" y="11"/>
                          <a:pt x="146" y="11"/>
                        </a:cubicBezTo>
                        <a:cubicBezTo>
                          <a:pt x="170" y="11"/>
                          <a:pt x="173" y="43"/>
                          <a:pt x="173" y="71"/>
                        </a:cubicBezTo>
                        <a:cubicBezTo>
                          <a:pt x="173" y="96"/>
                          <a:pt x="169" y="121"/>
                          <a:pt x="157" y="171"/>
                        </a:cubicBezTo>
                        <a:lnTo>
                          <a:pt x="53" y="171"/>
                        </a:lnTo>
                        <a:close/>
                        <a:moveTo>
                          <a:pt x="153" y="187"/>
                        </a:moveTo>
                        <a:cubicBezTo>
                          <a:pt x="147" y="210"/>
                          <a:pt x="137" y="252"/>
                          <a:pt x="118" y="288"/>
                        </a:cubicBezTo>
                        <a:cubicBezTo>
                          <a:pt x="100" y="322"/>
                          <a:pt x="81" y="346"/>
                          <a:pt x="60" y="346"/>
                        </a:cubicBezTo>
                        <a:cubicBezTo>
                          <a:pt x="43" y="346"/>
                          <a:pt x="33" y="332"/>
                          <a:pt x="33" y="286"/>
                        </a:cubicBezTo>
                        <a:cubicBezTo>
                          <a:pt x="33" y="265"/>
                          <a:pt x="36" y="236"/>
                          <a:pt x="49" y="187"/>
                        </a:cubicBezTo>
                        <a:lnTo>
                          <a:pt x="153" y="1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cxnSp>
              <p:nvCxnSpPr>
                <p:cNvPr id="187" name="Straight Arrow Connector 186">
                  <a:extLst>
                    <a:ext uri="{FF2B5EF4-FFF2-40B4-BE49-F238E27FC236}">
                      <a16:creationId xmlns:a16="http://schemas.microsoft.com/office/drawing/2014/main" id="{F222072F-1DA5-EC32-FA36-8DC398B914E1}"/>
                    </a:ext>
                  </a:extLst>
                </p:cNvPr>
                <p:cNvCxnSpPr>
                  <a:cxnSpLocks/>
                  <a:stCxn id="130" idx="3"/>
                  <a:endCxn id="139" idx="1"/>
                </p:cNvCxnSpPr>
                <p:nvPr/>
              </p:nvCxnSpPr>
              <p:spPr>
                <a:xfrm>
                  <a:off x="6659708" y="2299332"/>
                  <a:ext cx="1498959"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F6296EF6-34A2-A449-4F11-F5B1BAEFA580}"/>
                    </a:ext>
                  </a:extLst>
                </p:cNvPr>
                <p:cNvCxnSpPr>
                  <a:cxnSpLocks/>
                  <a:stCxn id="139" idx="0"/>
                  <a:endCxn id="130" idx="0"/>
                </p:cNvCxnSpPr>
                <p:nvPr/>
              </p:nvCxnSpPr>
              <p:spPr>
                <a:xfrm rot="16200000" flipH="1" flipV="1">
                  <a:off x="7246503" y="384428"/>
                  <a:ext cx="14416" cy="3082076"/>
                </a:xfrm>
                <a:prstGeom prst="bentConnector3">
                  <a:avLst>
                    <a:gd name="adj1" fmla="val -1766888"/>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896A71D7-BF60-27A3-98F5-5D8639EC72F4}"/>
                    </a:ext>
                  </a:extLst>
                </p:cNvPr>
                <p:cNvCxnSpPr>
                  <a:cxnSpLocks/>
                  <a:stCxn id="139" idx="2"/>
                  <a:endCxn id="131" idx="0"/>
                </p:cNvCxnSpPr>
                <p:nvPr/>
              </p:nvCxnSpPr>
              <p:spPr>
                <a:xfrm rot="5400000">
                  <a:off x="5778088" y="432519"/>
                  <a:ext cx="768771" cy="5264549"/>
                </a:xfrm>
                <a:prstGeom prst="bentConnector3">
                  <a:avLst>
                    <a:gd name="adj1" fmla="val 2063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0" name="Group 189" descr="\documentclass{article}&#10;\usepackage{amsmath}&#10;\usepackage{amssymb}&#10;\pagestyle{empty}&#10;\begin{document}&#10;&#10;\begin{equation*}&#10;d_{\rm tx}, \theta&#10;\end{equation*}&#10;&#10;&#10;\end{document}" title="IguanaTex Vector Display">
                  <a:extLst>
                    <a:ext uri="{FF2B5EF4-FFF2-40B4-BE49-F238E27FC236}">
                      <a16:creationId xmlns:a16="http://schemas.microsoft.com/office/drawing/2014/main" id="{A4598BE1-EBD2-9938-8FB2-95BC5458446B}"/>
                    </a:ext>
                  </a:extLst>
                </p:cNvPr>
                <p:cNvGrpSpPr>
                  <a:grpSpLocks noChangeAspect="1"/>
                </p:cNvGrpSpPr>
                <p:nvPr>
                  <p:custDataLst>
                    <p:tags r:id="rId32"/>
                  </p:custDataLst>
                </p:nvPr>
              </p:nvGrpSpPr>
              <p:grpSpPr>
                <a:xfrm>
                  <a:off x="7046281" y="3486450"/>
                  <a:ext cx="604916" cy="267088"/>
                  <a:chOff x="8477250" y="3205163"/>
                  <a:chExt cx="512763" cy="239713"/>
                </a:xfrm>
              </p:grpSpPr>
              <p:sp>
                <p:nvSpPr>
                  <p:cNvPr id="191" name="Freeform 77">
                    <a:extLst>
                      <a:ext uri="{FF2B5EF4-FFF2-40B4-BE49-F238E27FC236}">
                        <a16:creationId xmlns:a16="http://schemas.microsoft.com/office/drawing/2014/main" id="{0DCFA569-C14B-CAA9-55AA-6605E1DA45BE}"/>
                      </a:ext>
                    </a:extLst>
                  </p:cNvPr>
                  <p:cNvSpPr>
                    <a:spLocks noEditPoints="1"/>
                  </p:cNvSpPr>
                  <p:nvPr>
                    <p:custDataLst>
                      <p:tags r:id="rId33"/>
                    </p:custDataLst>
                  </p:nvPr>
                </p:nvSpPr>
                <p:spPr bwMode="auto">
                  <a:xfrm>
                    <a:off x="8477250" y="3208338"/>
                    <a:ext cx="112713" cy="187325"/>
                  </a:xfrm>
                  <a:custGeom>
                    <a:avLst/>
                    <a:gdLst>
                      <a:gd name="T0" fmla="*/ 237 w 237"/>
                      <a:gd name="T1" fmla="*/ 5 h 351"/>
                      <a:gd name="T2" fmla="*/ 231 w 237"/>
                      <a:gd name="T3" fmla="*/ 0 h 351"/>
                      <a:gd name="T4" fmla="*/ 167 w 237"/>
                      <a:gd name="T5" fmla="*/ 5 h 351"/>
                      <a:gd name="T6" fmla="*/ 161 w 237"/>
                      <a:gd name="T7" fmla="*/ 14 h 351"/>
                      <a:gd name="T8" fmla="*/ 172 w 237"/>
                      <a:gd name="T9" fmla="*/ 20 h 351"/>
                      <a:gd name="T10" fmla="*/ 197 w 237"/>
                      <a:gd name="T11" fmla="*/ 29 h 351"/>
                      <a:gd name="T12" fmla="*/ 196 w 237"/>
                      <a:gd name="T13" fmla="*/ 39 h 351"/>
                      <a:gd name="T14" fmla="*/ 166 w 237"/>
                      <a:gd name="T15" fmla="*/ 157 h 351"/>
                      <a:gd name="T16" fmla="*/ 120 w 237"/>
                      <a:gd name="T17" fmla="*/ 125 h 351"/>
                      <a:gd name="T18" fmla="*/ 0 w 237"/>
                      <a:gd name="T19" fmla="*/ 272 h 351"/>
                      <a:gd name="T20" fmla="*/ 66 w 237"/>
                      <a:gd name="T21" fmla="*/ 351 h 351"/>
                      <a:gd name="T22" fmla="*/ 131 w 237"/>
                      <a:gd name="T23" fmla="*/ 314 h 351"/>
                      <a:gd name="T24" fmla="*/ 176 w 237"/>
                      <a:gd name="T25" fmla="*/ 351 h 351"/>
                      <a:gd name="T26" fmla="*/ 213 w 237"/>
                      <a:gd name="T27" fmla="*/ 324 h 351"/>
                      <a:gd name="T28" fmla="*/ 228 w 237"/>
                      <a:gd name="T29" fmla="*/ 275 h 351"/>
                      <a:gd name="T30" fmla="*/ 222 w 237"/>
                      <a:gd name="T31" fmla="*/ 270 h 351"/>
                      <a:gd name="T32" fmla="*/ 215 w 237"/>
                      <a:gd name="T33" fmla="*/ 279 h 351"/>
                      <a:gd name="T34" fmla="*/ 177 w 237"/>
                      <a:gd name="T35" fmla="*/ 340 h 351"/>
                      <a:gd name="T36" fmla="*/ 162 w 237"/>
                      <a:gd name="T37" fmla="*/ 317 h 351"/>
                      <a:gd name="T38" fmla="*/ 165 w 237"/>
                      <a:gd name="T39" fmla="*/ 294 h 351"/>
                      <a:gd name="T40" fmla="*/ 237 w 237"/>
                      <a:gd name="T41" fmla="*/ 5 h 351"/>
                      <a:gd name="T42" fmla="*/ 134 w 237"/>
                      <a:gd name="T43" fmla="*/ 287 h 351"/>
                      <a:gd name="T44" fmla="*/ 124 w 237"/>
                      <a:gd name="T45" fmla="*/ 305 h 351"/>
                      <a:gd name="T46" fmla="*/ 67 w 237"/>
                      <a:gd name="T47" fmla="*/ 340 h 351"/>
                      <a:gd name="T48" fmla="*/ 35 w 237"/>
                      <a:gd name="T49" fmla="*/ 294 h 351"/>
                      <a:gd name="T50" fmla="*/ 63 w 237"/>
                      <a:gd name="T51" fmla="*/ 184 h 351"/>
                      <a:gd name="T52" fmla="*/ 121 w 237"/>
                      <a:gd name="T53" fmla="*/ 136 h 351"/>
                      <a:gd name="T54" fmla="*/ 160 w 237"/>
                      <a:gd name="T55" fmla="*/ 180 h 351"/>
                      <a:gd name="T56" fmla="*/ 159 w 237"/>
                      <a:gd name="T57" fmla="*/ 189 h 351"/>
                      <a:gd name="T58" fmla="*/ 134 w 237"/>
                      <a:gd name="T59" fmla="*/ 28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1">
                        <a:moveTo>
                          <a:pt x="237" y="5"/>
                        </a:moveTo>
                        <a:cubicBezTo>
                          <a:pt x="237" y="4"/>
                          <a:pt x="237" y="0"/>
                          <a:pt x="231" y="0"/>
                        </a:cubicBezTo>
                        <a:cubicBezTo>
                          <a:pt x="223" y="0"/>
                          <a:pt x="176" y="4"/>
                          <a:pt x="167" y="5"/>
                        </a:cubicBezTo>
                        <a:cubicBezTo>
                          <a:pt x="163" y="5"/>
                          <a:pt x="161" y="8"/>
                          <a:pt x="161" y="14"/>
                        </a:cubicBezTo>
                        <a:cubicBezTo>
                          <a:pt x="161" y="20"/>
                          <a:pt x="165" y="20"/>
                          <a:pt x="172" y="20"/>
                        </a:cubicBezTo>
                        <a:cubicBezTo>
                          <a:pt x="196" y="20"/>
                          <a:pt x="197" y="24"/>
                          <a:pt x="197" y="29"/>
                        </a:cubicBezTo>
                        <a:lnTo>
                          <a:pt x="196" y="39"/>
                        </a:lnTo>
                        <a:lnTo>
                          <a:pt x="166" y="157"/>
                        </a:lnTo>
                        <a:cubicBezTo>
                          <a:pt x="157" y="139"/>
                          <a:pt x="143" y="125"/>
                          <a:pt x="120" y="125"/>
                        </a:cubicBezTo>
                        <a:cubicBezTo>
                          <a:pt x="62" y="125"/>
                          <a:pt x="0" y="199"/>
                          <a:pt x="0" y="272"/>
                        </a:cubicBezTo>
                        <a:cubicBezTo>
                          <a:pt x="0" y="318"/>
                          <a:pt x="27" y="351"/>
                          <a:pt x="66" y="351"/>
                        </a:cubicBezTo>
                        <a:cubicBezTo>
                          <a:pt x="76" y="351"/>
                          <a:pt x="101" y="349"/>
                          <a:pt x="131" y="314"/>
                        </a:cubicBezTo>
                        <a:cubicBezTo>
                          <a:pt x="135" y="335"/>
                          <a:pt x="153" y="351"/>
                          <a:pt x="176" y="351"/>
                        </a:cubicBezTo>
                        <a:cubicBezTo>
                          <a:pt x="194" y="351"/>
                          <a:pt x="205" y="340"/>
                          <a:pt x="213" y="324"/>
                        </a:cubicBezTo>
                        <a:cubicBezTo>
                          <a:pt x="222" y="306"/>
                          <a:pt x="228" y="276"/>
                          <a:pt x="228" y="275"/>
                        </a:cubicBezTo>
                        <a:cubicBezTo>
                          <a:pt x="228" y="270"/>
                          <a:pt x="224" y="270"/>
                          <a:pt x="222" y="270"/>
                        </a:cubicBezTo>
                        <a:cubicBezTo>
                          <a:pt x="217" y="270"/>
                          <a:pt x="217" y="272"/>
                          <a:pt x="215" y="279"/>
                        </a:cubicBezTo>
                        <a:cubicBezTo>
                          <a:pt x="207" y="311"/>
                          <a:pt x="198" y="340"/>
                          <a:pt x="177" y="340"/>
                        </a:cubicBezTo>
                        <a:cubicBezTo>
                          <a:pt x="164" y="340"/>
                          <a:pt x="162" y="327"/>
                          <a:pt x="162" y="317"/>
                        </a:cubicBezTo>
                        <a:cubicBezTo>
                          <a:pt x="162" y="305"/>
                          <a:pt x="163" y="302"/>
                          <a:pt x="165" y="294"/>
                        </a:cubicBezTo>
                        <a:lnTo>
                          <a:pt x="237" y="5"/>
                        </a:lnTo>
                        <a:close/>
                        <a:moveTo>
                          <a:pt x="134" y="287"/>
                        </a:moveTo>
                        <a:cubicBezTo>
                          <a:pt x="131" y="296"/>
                          <a:pt x="131" y="297"/>
                          <a:pt x="124" y="305"/>
                        </a:cubicBezTo>
                        <a:cubicBezTo>
                          <a:pt x="102" y="332"/>
                          <a:pt x="81" y="340"/>
                          <a:pt x="67" y="340"/>
                        </a:cubicBezTo>
                        <a:cubicBezTo>
                          <a:pt x="42" y="340"/>
                          <a:pt x="35" y="313"/>
                          <a:pt x="35" y="294"/>
                        </a:cubicBezTo>
                        <a:cubicBezTo>
                          <a:pt x="35" y="269"/>
                          <a:pt x="51" y="207"/>
                          <a:pt x="63" y="184"/>
                        </a:cubicBezTo>
                        <a:cubicBezTo>
                          <a:pt x="78" y="155"/>
                          <a:pt x="101" y="136"/>
                          <a:pt x="121" y="136"/>
                        </a:cubicBezTo>
                        <a:cubicBezTo>
                          <a:pt x="153" y="136"/>
                          <a:pt x="160" y="177"/>
                          <a:pt x="160" y="180"/>
                        </a:cubicBezTo>
                        <a:cubicBezTo>
                          <a:pt x="160" y="183"/>
                          <a:pt x="159" y="186"/>
                          <a:pt x="159" y="189"/>
                        </a:cubicBezTo>
                        <a:lnTo>
                          <a:pt x="134"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2" name="Freeform 78">
                    <a:extLst>
                      <a:ext uri="{FF2B5EF4-FFF2-40B4-BE49-F238E27FC236}">
                        <a16:creationId xmlns:a16="http://schemas.microsoft.com/office/drawing/2014/main" id="{5E95699E-4C24-7747-EE24-A8749272F546}"/>
                      </a:ext>
                    </a:extLst>
                  </p:cNvPr>
                  <p:cNvSpPr>
                    <a:spLocks/>
                  </p:cNvSpPr>
                  <p:nvPr>
                    <p:custDataLst>
                      <p:tags r:id="rId34"/>
                    </p:custDataLst>
                  </p:nvPr>
                </p:nvSpPr>
                <p:spPr bwMode="auto">
                  <a:xfrm>
                    <a:off x="8596313" y="3317876"/>
                    <a:ext cx="57150" cy="117475"/>
                  </a:xfrm>
                  <a:custGeom>
                    <a:avLst/>
                    <a:gdLst>
                      <a:gd name="T0" fmla="*/ 60 w 120"/>
                      <a:gd name="T1" fmla="*/ 77 h 218"/>
                      <a:gd name="T2" fmla="*/ 114 w 120"/>
                      <a:gd name="T3" fmla="*/ 77 h 218"/>
                      <a:gd name="T4" fmla="*/ 114 w 120"/>
                      <a:gd name="T5" fmla="*/ 64 h 218"/>
                      <a:gd name="T6" fmla="*/ 60 w 120"/>
                      <a:gd name="T7" fmla="*/ 64 h 218"/>
                      <a:gd name="T8" fmla="*/ 60 w 120"/>
                      <a:gd name="T9" fmla="*/ 0 h 218"/>
                      <a:gd name="T10" fmla="*/ 48 w 120"/>
                      <a:gd name="T11" fmla="*/ 0 h 218"/>
                      <a:gd name="T12" fmla="*/ 0 w 120"/>
                      <a:gd name="T13" fmla="*/ 67 h 218"/>
                      <a:gd name="T14" fmla="*/ 0 w 120"/>
                      <a:gd name="T15" fmla="*/ 77 h 218"/>
                      <a:gd name="T16" fmla="*/ 32 w 120"/>
                      <a:gd name="T17" fmla="*/ 77 h 218"/>
                      <a:gd name="T18" fmla="*/ 32 w 120"/>
                      <a:gd name="T19" fmla="*/ 171 h 218"/>
                      <a:gd name="T20" fmla="*/ 81 w 120"/>
                      <a:gd name="T21" fmla="*/ 218 h 218"/>
                      <a:gd name="T22" fmla="*/ 120 w 120"/>
                      <a:gd name="T23" fmla="*/ 171 h 218"/>
                      <a:gd name="T24" fmla="*/ 120 w 120"/>
                      <a:gd name="T25" fmla="*/ 151 h 218"/>
                      <a:gd name="T26" fmla="*/ 108 w 120"/>
                      <a:gd name="T27" fmla="*/ 151 h 218"/>
                      <a:gd name="T28" fmla="*/ 108 w 120"/>
                      <a:gd name="T29" fmla="*/ 170 h 218"/>
                      <a:gd name="T30" fmla="*/ 84 w 120"/>
                      <a:gd name="T31" fmla="*/ 207 h 218"/>
                      <a:gd name="T32" fmla="*/ 60 w 120"/>
                      <a:gd name="T33" fmla="*/ 171 h 218"/>
                      <a:gd name="T34" fmla="*/ 60 w 120"/>
                      <a:gd name="T35"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18">
                        <a:moveTo>
                          <a:pt x="60" y="77"/>
                        </a:moveTo>
                        <a:lnTo>
                          <a:pt x="114" y="77"/>
                        </a:lnTo>
                        <a:lnTo>
                          <a:pt x="114" y="64"/>
                        </a:lnTo>
                        <a:lnTo>
                          <a:pt x="60" y="64"/>
                        </a:lnTo>
                        <a:lnTo>
                          <a:pt x="60" y="0"/>
                        </a:lnTo>
                        <a:lnTo>
                          <a:pt x="48" y="0"/>
                        </a:lnTo>
                        <a:cubicBezTo>
                          <a:pt x="47" y="31"/>
                          <a:pt x="33" y="66"/>
                          <a:pt x="0" y="67"/>
                        </a:cubicBezTo>
                        <a:lnTo>
                          <a:pt x="0" y="77"/>
                        </a:lnTo>
                        <a:lnTo>
                          <a:pt x="32" y="77"/>
                        </a:lnTo>
                        <a:lnTo>
                          <a:pt x="32" y="171"/>
                        </a:lnTo>
                        <a:cubicBezTo>
                          <a:pt x="32" y="210"/>
                          <a:pt x="61" y="218"/>
                          <a:pt x="81" y="218"/>
                        </a:cubicBezTo>
                        <a:cubicBezTo>
                          <a:pt x="104" y="218"/>
                          <a:pt x="120" y="198"/>
                          <a:pt x="120" y="171"/>
                        </a:cubicBezTo>
                        <a:lnTo>
                          <a:pt x="120" y="151"/>
                        </a:lnTo>
                        <a:lnTo>
                          <a:pt x="108" y="151"/>
                        </a:lnTo>
                        <a:lnTo>
                          <a:pt x="108" y="170"/>
                        </a:lnTo>
                        <a:cubicBezTo>
                          <a:pt x="108" y="194"/>
                          <a:pt x="97" y="207"/>
                          <a:pt x="84" y="207"/>
                        </a:cubicBezTo>
                        <a:cubicBezTo>
                          <a:pt x="60" y="207"/>
                          <a:pt x="60" y="178"/>
                          <a:pt x="60" y="171"/>
                        </a:cubicBezTo>
                        <a:lnTo>
                          <a:pt x="60" y="7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3" name="Freeform 79">
                    <a:extLst>
                      <a:ext uri="{FF2B5EF4-FFF2-40B4-BE49-F238E27FC236}">
                        <a16:creationId xmlns:a16="http://schemas.microsoft.com/office/drawing/2014/main" id="{ECD09634-6902-83C0-961D-3341FF58B8E0}"/>
                      </a:ext>
                    </a:extLst>
                  </p:cNvPr>
                  <p:cNvSpPr>
                    <a:spLocks/>
                  </p:cNvSpPr>
                  <p:nvPr>
                    <p:custDataLst>
                      <p:tags r:id="rId35"/>
                    </p:custDataLst>
                  </p:nvPr>
                </p:nvSpPr>
                <p:spPr bwMode="auto">
                  <a:xfrm>
                    <a:off x="8669338" y="3352801"/>
                    <a:ext cx="90488" cy="80963"/>
                  </a:xfrm>
                  <a:custGeom>
                    <a:avLst/>
                    <a:gdLst>
                      <a:gd name="T0" fmla="*/ 109 w 191"/>
                      <a:gd name="T1" fmla="*/ 72 h 151"/>
                      <a:gd name="T2" fmla="*/ 107 w 191"/>
                      <a:gd name="T3" fmla="*/ 69 h 151"/>
                      <a:gd name="T4" fmla="*/ 133 w 191"/>
                      <a:gd name="T5" fmla="*/ 40 h 151"/>
                      <a:gd name="T6" fmla="*/ 185 w 191"/>
                      <a:gd name="T7" fmla="*/ 13 h 151"/>
                      <a:gd name="T8" fmla="*/ 185 w 191"/>
                      <a:gd name="T9" fmla="*/ 0 h 151"/>
                      <a:gd name="T10" fmla="*/ 155 w 191"/>
                      <a:gd name="T11" fmla="*/ 2 h 151"/>
                      <a:gd name="T12" fmla="*/ 121 w 191"/>
                      <a:gd name="T13" fmla="*/ 0 h 151"/>
                      <a:gd name="T14" fmla="*/ 121 w 191"/>
                      <a:gd name="T15" fmla="*/ 13 h 151"/>
                      <a:gd name="T16" fmla="*/ 128 w 191"/>
                      <a:gd name="T17" fmla="*/ 21 h 151"/>
                      <a:gd name="T18" fmla="*/ 123 w 191"/>
                      <a:gd name="T19" fmla="*/ 33 h 151"/>
                      <a:gd name="T20" fmla="*/ 98 w 191"/>
                      <a:gd name="T21" fmla="*/ 60 h 151"/>
                      <a:gd name="T22" fmla="*/ 69 w 191"/>
                      <a:gd name="T23" fmla="*/ 27 h 151"/>
                      <a:gd name="T24" fmla="*/ 65 w 191"/>
                      <a:gd name="T25" fmla="*/ 20 h 151"/>
                      <a:gd name="T26" fmla="*/ 75 w 191"/>
                      <a:gd name="T27" fmla="*/ 13 h 151"/>
                      <a:gd name="T28" fmla="*/ 75 w 191"/>
                      <a:gd name="T29" fmla="*/ 0 h 151"/>
                      <a:gd name="T30" fmla="*/ 36 w 191"/>
                      <a:gd name="T31" fmla="*/ 2 h 151"/>
                      <a:gd name="T32" fmla="*/ 2 w 191"/>
                      <a:gd name="T33" fmla="*/ 0 h 151"/>
                      <a:gd name="T34" fmla="*/ 2 w 191"/>
                      <a:gd name="T35" fmla="*/ 13 h 151"/>
                      <a:gd name="T36" fmla="*/ 36 w 191"/>
                      <a:gd name="T37" fmla="*/ 23 h 151"/>
                      <a:gd name="T38" fmla="*/ 80 w 191"/>
                      <a:gd name="T39" fmla="*/ 74 h 151"/>
                      <a:gd name="T40" fmla="*/ 82 w 191"/>
                      <a:gd name="T41" fmla="*/ 77 h 151"/>
                      <a:gd name="T42" fmla="*/ 53 w 191"/>
                      <a:gd name="T43" fmla="*/ 111 h 151"/>
                      <a:gd name="T44" fmla="*/ 0 w 191"/>
                      <a:gd name="T45" fmla="*/ 138 h 151"/>
                      <a:gd name="T46" fmla="*/ 0 w 191"/>
                      <a:gd name="T47" fmla="*/ 151 h 151"/>
                      <a:gd name="T48" fmla="*/ 29 w 191"/>
                      <a:gd name="T49" fmla="*/ 149 h 151"/>
                      <a:gd name="T50" fmla="*/ 64 w 191"/>
                      <a:gd name="T51" fmla="*/ 151 h 151"/>
                      <a:gd name="T52" fmla="*/ 64 w 191"/>
                      <a:gd name="T53" fmla="*/ 138 h 151"/>
                      <a:gd name="T54" fmla="*/ 57 w 191"/>
                      <a:gd name="T55" fmla="*/ 130 h 151"/>
                      <a:gd name="T56" fmla="*/ 66 w 191"/>
                      <a:gd name="T57" fmla="*/ 113 h 151"/>
                      <a:gd name="T58" fmla="*/ 91 w 191"/>
                      <a:gd name="T59" fmla="*/ 86 h 151"/>
                      <a:gd name="T60" fmla="*/ 121 w 191"/>
                      <a:gd name="T61" fmla="*/ 121 h 151"/>
                      <a:gd name="T62" fmla="*/ 128 w 191"/>
                      <a:gd name="T63" fmla="*/ 131 h 151"/>
                      <a:gd name="T64" fmla="*/ 118 w 191"/>
                      <a:gd name="T65" fmla="*/ 138 h 151"/>
                      <a:gd name="T66" fmla="*/ 118 w 191"/>
                      <a:gd name="T67" fmla="*/ 151 h 151"/>
                      <a:gd name="T68" fmla="*/ 158 w 191"/>
                      <a:gd name="T69" fmla="*/ 149 h 151"/>
                      <a:gd name="T70" fmla="*/ 191 w 191"/>
                      <a:gd name="T71" fmla="*/ 151 h 151"/>
                      <a:gd name="T72" fmla="*/ 191 w 191"/>
                      <a:gd name="T73" fmla="*/ 138 h 151"/>
                      <a:gd name="T74" fmla="*/ 157 w 191"/>
                      <a:gd name="T75" fmla="*/ 127 h 151"/>
                      <a:gd name="T76" fmla="*/ 109 w 191"/>
                      <a:gd name="T77" fmla="*/ 7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151">
                        <a:moveTo>
                          <a:pt x="109" y="72"/>
                        </a:moveTo>
                        <a:cubicBezTo>
                          <a:pt x="109" y="72"/>
                          <a:pt x="107" y="69"/>
                          <a:pt x="107" y="69"/>
                        </a:cubicBezTo>
                        <a:cubicBezTo>
                          <a:pt x="107" y="68"/>
                          <a:pt x="130" y="43"/>
                          <a:pt x="133" y="40"/>
                        </a:cubicBezTo>
                        <a:cubicBezTo>
                          <a:pt x="145" y="26"/>
                          <a:pt x="157" y="13"/>
                          <a:pt x="185" y="13"/>
                        </a:cubicBezTo>
                        <a:lnTo>
                          <a:pt x="185" y="0"/>
                        </a:lnTo>
                        <a:cubicBezTo>
                          <a:pt x="175" y="1"/>
                          <a:pt x="165" y="2"/>
                          <a:pt x="155" y="2"/>
                        </a:cubicBezTo>
                        <a:cubicBezTo>
                          <a:pt x="145" y="2"/>
                          <a:pt x="131" y="1"/>
                          <a:pt x="121" y="0"/>
                        </a:cubicBezTo>
                        <a:lnTo>
                          <a:pt x="121" y="13"/>
                        </a:lnTo>
                        <a:cubicBezTo>
                          <a:pt x="127" y="14"/>
                          <a:pt x="128" y="18"/>
                          <a:pt x="128" y="21"/>
                        </a:cubicBezTo>
                        <a:cubicBezTo>
                          <a:pt x="128" y="22"/>
                          <a:pt x="128" y="27"/>
                          <a:pt x="123" y="33"/>
                        </a:cubicBezTo>
                        <a:lnTo>
                          <a:pt x="98" y="60"/>
                        </a:lnTo>
                        <a:lnTo>
                          <a:pt x="69" y="27"/>
                        </a:lnTo>
                        <a:cubicBezTo>
                          <a:pt x="66" y="23"/>
                          <a:pt x="65" y="22"/>
                          <a:pt x="65" y="20"/>
                        </a:cubicBezTo>
                        <a:cubicBezTo>
                          <a:pt x="65" y="15"/>
                          <a:pt x="70" y="13"/>
                          <a:pt x="75" y="13"/>
                        </a:cubicBezTo>
                        <a:lnTo>
                          <a:pt x="75" y="0"/>
                        </a:lnTo>
                        <a:cubicBezTo>
                          <a:pt x="62" y="1"/>
                          <a:pt x="49" y="2"/>
                          <a:pt x="36" y="2"/>
                        </a:cubicBezTo>
                        <a:cubicBezTo>
                          <a:pt x="25" y="2"/>
                          <a:pt x="12" y="1"/>
                          <a:pt x="2" y="0"/>
                        </a:cubicBezTo>
                        <a:lnTo>
                          <a:pt x="2" y="13"/>
                        </a:lnTo>
                        <a:cubicBezTo>
                          <a:pt x="18" y="13"/>
                          <a:pt x="27" y="13"/>
                          <a:pt x="36" y="23"/>
                        </a:cubicBezTo>
                        <a:lnTo>
                          <a:pt x="80" y="74"/>
                        </a:lnTo>
                        <a:cubicBezTo>
                          <a:pt x="80" y="74"/>
                          <a:pt x="82" y="77"/>
                          <a:pt x="82" y="77"/>
                        </a:cubicBezTo>
                        <a:cubicBezTo>
                          <a:pt x="82" y="78"/>
                          <a:pt x="56" y="107"/>
                          <a:pt x="53" y="111"/>
                        </a:cubicBezTo>
                        <a:cubicBezTo>
                          <a:pt x="40" y="124"/>
                          <a:pt x="28" y="137"/>
                          <a:pt x="0" y="138"/>
                        </a:cubicBezTo>
                        <a:lnTo>
                          <a:pt x="0" y="151"/>
                        </a:lnTo>
                        <a:cubicBezTo>
                          <a:pt x="11" y="150"/>
                          <a:pt x="18" y="149"/>
                          <a:pt x="29" y="149"/>
                        </a:cubicBezTo>
                        <a:cubicBezTo>
                          <a:pt x="40" y="149"/>
                          <a:pt x="53" y="150"/>
                          <a:pt x="64" y="151"/>
                        </a:cubicBezTo>
                        <a:lnTo>
                          <a:pt x="64" y="138"/>
                        </a:lnTo>
                        <a:cubicBezTo>
                          <a:pt x="60" y="137"/>
                          <a:pt x="57" y="135"/>
                          <a:pt x="57" y="130"/>
                        </a:cubicBezTo>
                        <a:cubicBezTo>
                          <a:pt x="57" y="123"/>
                          <a:pt x="61" y="119"/>
                          <a:pt x="66" y="113"/>
                        </a:cubicBezTo>
                        <a:lnTo>
                          <a:pt x="91" y="86"/>
                        </a:lnTo>
                        <a:lnTo>
                          <a:pt x="121" y="121"/>
                        </a:lnTo>
                        <a:cubicBezTo>
                          <a:pt x="128" y="128"/>
                          <a:pt x="128" y="129"/>
                          <a:pt x="128" y="131"/>
                        </a:cubicBezTo>
                        <a:cubicBezTo>
                          <a:pt x="128" y="138"/>
                          <a:pt x="120" y="138"/>
                          <a:pt x="118" y="138"/>
                        </a:cubicBezTo>
                        <a:lnTo>
                          <a:pt x="118" y="151"/>
                        </a:lnTo>
                        <a:cubicBezTo>
                          <a:pt x="121" y="150"/>
                          <a:pt x="147" y="149"/>
                          <a:pt x="158" y="149"/>
                        </a:cubicBezTo>
                        <a:cubicBezTo>
                          <a:pt x="169" y="149"/>
                          <a:pt x="180" y="150"/>
                          <a:pt x="191" y="151"/>
                        </a:cubicBezTo>
                        <a:lnTo>
                          <a:pt x="191" y="138"/>
                        </a:lnTo>
                        <a:cubicBezTo>
                          <a:pt x="168" y="138"/>
                          <a:pt x="165" y="136"/>
                          <a:pt x="157" y="127"/>
                        </a:cubicBezTo>
                        <a:lnTo>
                          <a:pt x="109" y="7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4" name="Freeform 80">
                    <a:extLst>
                      <a:ext uri="{FF2B5EF4-FFF2-40B4-BE49-F238E27FC236}">
                        <a16:creationId xmlns:a16="http://schemas.microsoft.com/office/drawing/2014/main" id="{468E07AE-4C54-6D8A-5D10-B852B71843D3}"/>
                      </a:ext>
                    </a:extLst>
                  </p:cNvPr>
                  <p:cNvSpPr>
                    <a:spLocks/>
                  </p:cNvSpPr>
                  <p:nvPr>
                    <p:custDataLst>
                      <p:tags r:id="rId36"/>
                    </p:custDataLst>
                  </p:nvPr>
                </p:nvSpPr>
                <p:spPr bwMode="auto">
                  <a:xfrm>
                    <a:off x="8796338" y="3365501"/>
                    <a:ext cx="28575" cy="7937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5" name="Freeform 81">
                    <a:extLst>
                      <a:ext uri="{FF2B5EF4-FFF2-40B4-BE49-F238E27FC236}">
                        <a16:creationId xmlns:a16="http://schemas.microsoft.com/office/drawing/2014/main" id="{107C9460-D16C-2B23-F66C-775D1AEAB3E2}"/>
                      </a:ext>
                    </a:extLst>
                  </p:cNvPr>
                  <p:cNvSpPr>
                    <a:spLocks noEditPoints="1"/>
                  </p:cNvSpPr>
                  <p:nvPr>
                    <p:custDataLst>
                      <p:tags r:id="rId37"/>
                    </p:custDataLst>
                  </p:nvPr>
                </p:nvSpPr>
                <p:spPr bwMode="auto">
                  <a:xfrm>
                    <a:off x="8891588" y="3205163"/>
                    <a:ext cx="98425" cy="190500"/>
                  </a:xfrm>
                  <a:custGeom>
                    <a:avLst/>
                    <a:gdLst>
                      <a:gd name="T0" fmla="*/ 206 w 206"/>
                      <a:gd name="T1" fmla="*/ 102 h 357"/>
                      <a:gd name="T2" fmla="*/ 146 w 206"/>
                      <a:gd name="T3" fmla="*/ 0 h 357"/>
                      <a:gd name="T4" fmla="*/ 0 w 206"/>
                      <a:gd name="T5" fmla="*/ 255 h 357"/>
                      <a:gd name="T6" fmla="*/ 60 w 206"/>
                      <a:gd name="T7" fmla="*/ 357 h 357"/>
                      <a:gd name="T8" fmla="*/ 206 w 206"/>
                      <a:gd name="T9" fmla="*/ 102 h 357"/>
                      <a:gd name="T10" fmla="*/ 53 w 206"/>
                      <a:gd name="T11" fmla="*/ 171 h 357"/>
                      <a:gd name="T12" fmla="*/ 91 w 206"/>
                      <a:gd name="T13" fmla="*/ 63 h 357"/>
                      <a:gd name="T14" fmla="*/ 146 w 206"/>
                      <a:gd name="T15" fmla="*/ 11 h 357"/>
                      <a:gd name="T16" fmla="*/ 173 w 206"/>
                      <a:gd name="T17" fmla="*/ 71 h 357"/>
                      <a:gd name="T18" fmla="*/ 157 w 206"/>
                      <a:gd name="T19" fmla="*/ 171 h 357"/>
                      <a:gd name="T20" fmla="*/ 53 w 206"/>
                      <a:gd name="T21" fmla="*/ 171 h 357"/>
                      <a:gd name="T22" fmla="*/ 153 w 206"/>
                      <a:gd name="T23" fmla="*/ 187 h 357"/>
                      <a:gd name="T24" fmla="*/ 118 w 206"/>
                      <a:gd name="T25" fmla="*/ 288 h 357"/>
                      <a:gd name="T26" fmla="*/ 60 w 206"/>
                      <a:gd name="T27" fmla="*/ 346 h 357"/>
                      <a:gd name="T28" fmla="*/ 33 w 206"/>
                      <a:gd name="T29" fmla="*/ 286 h 357"/>
                      <a:gd name="T30" fmla="*/ 49 w 206"/>
                      <a:gd name="T31" fmla="*/ 187 h 357"/>
                      <a:gd name="T32" fmla="*/ 153 w 206"/>
                      <a:gd name="T33" fmla="*/ 18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1"/>
                          <a:pt x="0" y="255"/>
                        </a:cubicBezTo>
                        <a:cubicBezTo>
                          <a:pt x="0" y="302"/>
                          <a:pt x="14" y="357"/>
                          <a:pt x="60" y="357"/>
                        </a:cubicBezTo>
                        <a:cubicBezTo>
                          <a:pt x="130" y="357"/>
                          <a:pt x="206" y="214"/>
                          <a:pt x="206" y="102"/>
                        </a:cubicBezTo>
                        <a:close/>
                        <a:moveTo>
                          <a:pt x="53" y="171"/>
                        </a:moveTo>
                        <a:cubicBezTo>
                          <a:pt x="61" y="139"/>
                          <a:pt x="71" y="99"/>
                          <a:pt x="91" y="63"/>
                        </a:cubicBezTo>
                        <a:cubicBezTo>
                          <a:pt x="105" y="39"/>
                          <a:pt x="123" y="11"/>
                          <a:pt x="146" y="11"/>
                        </a:cubicBezTo>
                        <a:cubicBezTo>
                          <a:pt x="170" y="11"/>
                          <a:pt x="173" y="43"/>
                          <a:pt x="173" y="71"/>
                        </a:cubicBezTo>
                        <a:cubicBezTo>
                          <a:pt x="173" y="96"/>
                          <a:pt x="169" y="121"/>
                          <a:pt x="157" y="171"/>
                        </a:cubicBezTo>
                        <a:lnTo>
                          <a:pt x="53" y="171"/>
                        </a:lnTo>
                        <a:close/>
                        <a:moveTo>
                          <a:pt x="153" y="187"/>
                        </a:moveTo>
                        <a:cubicBezTo>
                          <a:pt x="147" y="210"/>
                          <a:pt x="137" y="252"/>
                          <a:pt x="118" y="288"/>
                        </a:cubicBezTo>
                        <a:cubicBezTo>
                          <a:pt x="100" y="322"/>
                          <a:pt x="81" y="346"/>
                          <a:pt x="60" y="346"/>
                        </a:cubicBezTo>
                        <a:cubicBezTo>
                          <a:pt x="43" y="346"/>
                          <a:pt x="33" y="332"/>
                          <a:pt x="33" y="286"/>
                        </a:cubicBezTo>
                        <a:cubicBezTo>
                          <a:pt x="33" y="265"/>
                          <a:pt x="36" y="236"/>
                          <a:pt x="49" y="187"/>
                        </a:cubicBezTo>
                        <a:lnTo>
                          <a:pt x="153" y="1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sp>
              <p:nvSpPr>
                <p:cNvPr id="222" name="Freeform 60 2">
                  <a:extLst>
                    <a:ext uri="{FF2B5EF4-FFF2-40B4-BE49-F238E27FC236}">
                      <a16:creationId xmlns:a16="http://schemas.microsoft.com/office/drawing/2014/main" id="{3B5B9656-8CEC-6253-6A2B-80B3C17CEBD5}"/>
                    </a:ext>
                  </a:extLst>
                </p:cNvPr>
                <p:cNvSpPr>
                  <a:spLocks/>
                </p:cNvSpPr>
                <p:nvPr/>
              </p:nvSpPr>
              <p:spPr bwMode="auto">
                <a:xfrm>
                  <a:off x="4387523" y="1990622"/>
                  <a:ext cx="29965" cy="28301"/>
                </a:xfrm>
                <a:custGeom>
                  <a:avLst/>
                  <a:gdLst>
                    <a:gd name="T0" fmla="*/ 56 w 56"/>
                    <a:gd name="T1" fmla="*/ 28 h 55"/>
                    <a:gd name="T2" fmla="*/ 28 w 56"/>
                    <a:gd name="T3" fmla="*/ 0 h 55"/>
                    <a:gd name="T4" fmla="*/ 0 w 56"/>
                    <a:gd name="T5" fmla="*/ 28 h 55"/>
                    <a:gd name="T6" fmla="*/ 28 w 56"/>
                    <a:gd name="T7" fmla="*/ 55 h 55"/>
                    <a:gd name="T8" fmla="*/ 56 w 56"/>
                    <a:gd name="T9" fmla="*/ 28 h 55"/>
                  </a:gdLst>
                  <a:ahLst/>
                  <a:cxnLst>
                    <a:cxn ang="0">
                      <a:pos x="T0" y="T1"/>
                    </a:cxn>
                    <a:cxn ang="0">
                      <a:pos x="T2" y="T3"/>
                    </a:cxn>
                    <a:cxn ang="0">
                      <a:pos x="T4" y="T5"/>
                    </a:cxn>
                    <a:cxn ang="0">
                      <a:pos x="T6" y="T7"/>
                    </a:cxn>
                    <a:cxn ang="0">
                      <a:pos x="T8" y="T9"/>
                    </a:cxn>
                  </a:cxnLst>
                  <a:rect l="0" t="0" r="r" b="b"/>
                  <a:pathLst>
                    <a:path w="56" h="55">
                      <a:moveTo>
                        <a:pt x="56" y="28"/>
                      </a:moveTo>
                      <a:cubicBezTo>
                        <a:pt x="56" y="13"/>
                        <a:pt x="43" y="0"/>
                        <a:pt x="28" y="0"/>
                      </a:cubicBezTo>
                      <a:cubicBezTo>
                        <a:pt x="13" y="0"/>
                        <a:pt x="0" y="12"/>
                        <a:pt x="0" y="28"/>
                      </a:cubicBezTo>
                      <a:cubicBezTo>
                        <a:pt x="0" y="47"/>
                        <a:pt x="17" y="55"/>
                        <a:pt x="28" y="55"/>
                      </a:cubicBezTo>
                      <a:cubicBezTo>
                        <a:pt x="38" y="55"/>
                        <a:pt x="56" y="47"/>
                        <a:pt x="56" y="28"/>
                      </a:cubicBezTo>
                    </a:path>
                  </a:pathLst>
                </a:custGeom>
                <a:solidFill>
                  <a:srgbClr val="000000"/>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grpSp>
      <p:sp>
        <p:nvSpPr>
          <p:cNvPr id="9" name="Rectangle 8">
            <a:extLst>
              <a:ext uri="{FF2B5EF4-FFF2-40B4-BE49-F238E27FC236}">
                <a16:creationId xmlns:a16="http://schemas.microsoft.com/office/drawing/2014/main" id="{E273B9B1-EF56-6F20-A445-54488253590B}"/>
              </a:ext>
            </a:extLst>
          </p:cNvPr>
          <p:cNvSpPr/>
          <p:nvPr/>
        </p:nvSpPr>
        <p:spPr>
          <a:xfrm>
            <a:off x="7582951" y="5272847"/>
            <a:ext cx="2063061" cy="836514"/>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a:solidFill>
                  <a:schemeClr val="tx1"/>
                </a:solidFill>
              </a:rPr>
              <a:t>CFO </a:t>
            </a:r>
            <a:r>
              <a:rPr lang="it-IT" sz="1800" b="1" dirty="0" err="1">
                <a:solidFill>
                  <a:schemeClr val="tx1"/>
                </a:solidFill>
              </a:rPr>
              <a:t>removal</a:t>
            </a:r>
            <a:endParaRPr lang="en-US" sz="1800" b="1" dirty="0">
              <a:solidFill>
                <a:schemeClr val="tx1"/>
              </a:solidFill>
            </a:endParaRPr>
          </a:p>
        </p:txBody>
      </p:sp>
      <p:cxnSp>
        <p:nvCxnSpPr>
          <p:cNvPr id="10" name="Straight Arrow Connector 9">
            <a:extLst>
              <a:ext uri="{FF2B5EF4-FFF2-40B4-BE49-F238E27FC236}">
                <a16:creationId xmlns:a16="http://schemas.microsoft.com/office/drawing/2014/main" id="{7545D283-CF7C-98FC-87AB-999F029BC948}"/>
              </a:ext>
            </a:extLst>
          </p:cNvPr>
          <p:cNvCxnSpPr>
            <a:cxnSpLocks/>
            <a:stCxn id="9" idx="1"/>
            <a:endCxn id="12" idx="3"/>
          </p:cNvCxnSpPr>
          <p:nvPr/>
        </p:nvCxnSpPr>
        <p:spPr>
          <a:xfrm flipH="1" flipV="1">
            <a:off x="5802907" y="5687104"/>
            <a:ext cx="1780044" cy="400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868D0DCE-65DF-3B28-F206-A91353BDB51E}"/>
              </a:ext>
            </a:extLst>
          </p:cNvPr>
          <p:cNvGrpSpPr/>
          <p:nvPr/>
        </p:nvGrpSpPr>
        <p:grpSpPr>
          <a:xfrm>
            <a:off x="3885121" y="5268847"/>
            <a:ext cx="1917786" cy="836514"/>
            <a:chOff x="4142382" y="4568135"/>
            <a:chExt cx="2015702" cy="1021674"/>
          </a:xfrm>
        </p:grpSpPr>
        <p:sp>
          <p:nvSpPr>
            <p:cNvPr id="12" name="Rectangle 11">
              <a:extLst>
                <a:ext uri="{FF2B5EF4-FFF2-40B4-BE49-F238E27FC236}">
                  <a16:creationId xmlns:a16="http://schemas.microsoft.com/office/drawing/2014/main" id="{2A5C1ADF-A1C9-694E-8072-4ADA203539A4}"/>
                </a:ext>
              </a:extLst>
            </p:cNvPr>
            <p:cNvSpPr/>
            <p:nvPr/>
          </p:nvSpPr>
          <p:spPr>
            <a:xfrm>
              <a:off x="4142382" y="4568135"/>
              <a:ext cx="2015702" cy="1021674"/>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err="1">
                  <a:solidFill>
                    <a:schemeClr val="tx1"/>
                  </a:solidFill>
                </a:rPr>
                <a:t>Spectral</a:t>
              </a:r>
              <a:r>
                <a:rPr lang="it-IT" sz="1800" b="1" dirty="0">
                  <a:solidFill>
                    <a:schemeClr val="tx1"/>
                  </a:solidFill>
                </a:rPr>
                <a:t> </a:t>
              </a:r>
              <a:r>
                <a:rPr lang="it-IT" sz="1800" b="1" dirty="0" err="1">
                  <a:solidFill>
                    <a:schemeClr val="tx1"/>
                  </a:solidFill>
                </a:rPr>
                <a:t>analysis</a:t>
              </a:r>
              <a:endParaRPr lang="it-IT" sz="1800" b="1" dirty="0">
                <a:solidFill>
                  <a:schemeClr val="tx1"/>
                </a:solidFill>
              </a:endParaRPr>
            </a:p>
            <a:p>
              <a:pPr algn="ctr"/>
              <a:endParaRPr lang="en-US" sz="1800" b="1" dirty="0">
                <a:solidFill>
                  <a:schemeClr val="tx1"/>
                </a:solidFill>
              </a:endParaRPr>
            </a:p>
          </p:txBody>
        </p:sp>
        <p:pic>
          <p:nvPicPr>
            <p:cNvPr id="13" name="Picture 12" descr="A screenshot of a computer&#10;&#10;Description automatically generated with medium confidence">
              <a:extLst>
                <a:ext uri="{FF2B5EF4-FFF2-40B4-BE49-F238E27FC236}">
                  <a16:creationId xmlns:a16="http://schemas.microsoft.com/office/drawing/2014/main" id="{F91671BA-021D-FABC-7261-923EC3701959}"/>
                </a:ext>
              </a:extLst>
            </p:cNvPr>
            <p:cNvPicPr>
              <a:picLocks noChangeAspect="1"/>
            </p:cNvPicPr>
            <p:nvPr/>
          </p:nvPicPr>
          <p:blipFill rotWithShape="1">
            <a:blip r:embed="rId76" cstate="print">
              <a:extLst>
                <a:ext uri="{28A0092B-C50C-407E-A947-70E740481C1C}">
                  <a14:useLocalDpi xmlns:a14="http://schemas.microsoft.com/office/drawing/2010/main" val="0"/>
                </a:ext>
              </a:extLst>
            </a:blip>
            <a:srcRect l="16861" t="41483" r="42893" b="13838"/>
            <a:stretch/>
          </p:blipFill>
          <p:spPr>
            <a:xfrm rot="10800000">
              <a:off x="4603485" y="4933257"/>
              <a:ext cx="1091185" cy="600860"/>
            </a:xfrm>
            <a:prstGeom prst="rect">
              <a:avLst/>
            </a:prstGeom>
          </p:spPr>
        </p:pic>
      </p:grpSp>
      <p:grpSp>
        <p:nvGrpSpPr>
          <p:cNvPr id="14" name="Group 13" descr="\documentclass{article}&#10;\usepackage{amsmath}&#10;\usepackage{amssymb}&#10;\pagestyle{empty}&#10;\begin{document}&#10;&#10;\begin{equation*}&#10;h'_{\hat{b}}[k, \hat{\ell}]&#10;\end{equation*}&#10;&#10;&#10;\end{document}" title="IguanaTex Vector Display">
            <a:extLst>
              <a:ext uri="{FF2B5EF4-FFF2-40B4-BE49-F238E27FC236}">
                <a16:creationId xmlns:a16="http://schemas.microsoft.com/office/drawing/2014/main" id="{E3FBDAB8-5785-721C-36B4-3ACB2D4DCA9B}"/>
              </a:ext>
            </a:extLst>
          </p:cNvPr>
          <p:cNvGrpSpPr>
            <a:grpSpLocks noChangeAspect="1"/>
          </p:cNvGrpSpPr>
          <p:nvPr>
            <p:custDataLst>
              <p:tags r:id="rId1"/>
            </p:custDataLst>
          </p:nvPr>
        </p:nvGrpSpPr>
        <p:grpSpPr>
          <a:xfrm>
            <a:off x="6379773" y="5219578"/>
            <a:ext cx="652331" cy="297654"/>
            <a:chOff x="7343775" y="4502150"/>
            <a:chExt cx="752475" cy="363538"/>
          </a:xfrm>
        </p:grpSpPr>
        <p:sp>
          <p:nvSpPr>
            <p:cNvPr id="15" name="Freeform 268">
              <a:extLst>
                <a:ext uri="{FF2B5EF4-FFF2-40B4-BE49-F238E27FC236}">
                  <a16:creationId xmlns:a16="http://schemas.microsoft.com/office/drawing/2014/main" id="{7F68E5A4-7A9B-9619-7780-EC8CFE2EBC77}"/>
                </a:ext>
              </a:extLst>
            </p:cNvPr>
            <p:cNvSpPr>
              <a:spLocks/>
            </p:cNvSpPr>
            <p:nvPr>
              <p:custDataLst>
                <p:tags r:id="rId17"/>
              </p:custDataLst>
            </p:nvPr>
          </p:nvSpPr>
          <p:spPr bwMode="auto">
            <a:xfrm>
              <a:off x="7343775" y="4570413"/>
              <a:ext cx="133350" cy="185738"/>
            </a:xfrm>
            <a:custGeom>
              <a:avLst/>
              <a:gdLst>
                <a:gd name="T0" fmla="*/ 116 w 245"/>
                <a:gd name="T1" fmla="*/ 5 h 351"/>
                <a:gd name="T2" fmla="*/ 109 w 245"/>
                <a:gd name="T3" fmla="*/ 0 h 351"/>
                <a:gd name="T4" fmla="*/ 48 w 245"/>
                <a:gd name="T5" fmla="*/ 5 h 351"/>
                <a:gd name="T6" fmla="*/ 39 w 245"/>
                <a:gd name="T7" fmla="*/ 14 h 351"/>
                <a:gd name="T8" fmla="*/ 51 w 245"/>
                <a:gd name="T9" fmla="*/ 20 h 351"/>
                <a:gd name="T10" fmla="*/ 76 w 245"/>
                <a:gd name="T11" fmla="*/ 29 h 351"/>
                <a:gd name="T12" fmla="*/ 74 w 245"/>
                <a:gd name="T13" fmla="*/ 39 h 351"/>
                <a:gd name="T14" fmla="*/ 2 w 245"/>
                <a:gd name="T15" fmla="*/ 326 h 351"/>
                <a:gd name="T16" fmla="*/ 0 w 245"/>
                <a:gd name="T17" fmla="*/ 337 h 351"/>
                <a:gd name="T18" fmla="*/ 14 w 245"/>
                <a:gd name="T19" fmla="*/ 351 h 351"/>
                <a:gd name="T20" fmla="*/ 33 w 245"/>
                <a:gd name="T21" fmla="*/ 338 h 351"/>
                <a:gd name="T22" fmla="*/ 42 w 245"/>
                <a:gd name="T23" fmla="*/ 300 h 351"/>
                <a:gd name="T24" fmla="*/ 53 w 245"/>
                <a:gd name="T25" fmla="*/ 255 h 351"/>
                <a:gd name="T26" fmla="*/ 62 w 245"/>
                <a:gd name="T27" fmla="*/ 222 h 351"/>
                <a:gd name="T28" fmla="*/ 67 w 245"/>
                <a:gd name="T29" fmla="*/ 200 h 351"/>
                <a:gd name="T30" fmla="*/ 101 w 245"/>
                <a:gd name="T31" fmla="*/ 154 h 351"/>
                <a:gd name="T32" fmla="*/ 149 w 245"/>
                <a:gd name="T33" fmla="*/ 136 h 351"/>
                <a:gd name="T34" fmla="*/ 176 w 245"/>
                <a:gd name="T35" fmla="*/ 171 h 351"/>
                <a:gd name="T36" fmla="*/ 145 w 245"/>
                <a:gd name="T37" fmla="*/ 283 h 351"/>
                <a:gd name="T38" fmla="*/ 139 w 245"/>
                <a:gd name="T39" fmla="*/ 310 h 351"/>
                <a:gd name="T40" fmla="*/ 180 w 245"/>
                <a:gd name="T41" fmla="*/ 351 h 351"/>
                <a:gd name="T42" fmla="*/ 245 w 245"/>
                <a:gd name="T43" fmla="*/ 274 h 351"/>
                <a:gd name="T44" fmla="*/ 239 w 245"/>
                <a:gd name="T45" fmla="*/ 269 h 351"/>
                <a:gd name="T46" fmla="*/ 231 w 245"/>
                <a:gd name="T47" fmla="*/ 278 h 351"/>
                <a:gd name="T48" fmla="*/ 181 w 245"/>
                <a:gd name="T49" fmla="*/ 340 h 351"/>
                <a:gd name="T50" fmla="*/ 169 w 245"/>
                <a:gd name="T51" fmla="*/ 324 h 351"/>
                <a:gd name="T52" fmla="*/ 178 w 245"/>
                <a:gd name="T53" fmla="*/ 288 h 351"/>
                <a:gd name="T54" fmla="*/ 208 w 245"/>
                <a:gd name="T55" fmla="*/ 179 h 351"/>
                <a:gd name="T56" fmla="*/ 151 w 245"/>
                <a:gd name="T57" fmla="*/ 125 h 351"/>
                <a:gd name="T58" fmla="*/ 77 w 245"/>
                <a:gd name="T59" fmla="*/ 164 h 351"/>
                <a:gd name="T60" fmla="*/ 116 w 245"/>
                <a:gd name="T61"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351">
                  <a:moveTo>
                    <a:pt x="116" y="5"/>
                  </a:moveTo>
                  <a:cubicBezTo>
                    <a:pt x="116" y="5"/>
                    <a:pt x="116" y="0"/>
                    <a:pt x="109" y="0"/>
                  </a:cubicBezTo>
                  <a:cubicBezTo>
                    <a:pt x="98" y="0"/>
                    <a:pt x="61" y="4"/>
                    <a:pt x="48" y="5"/>
                  </a:cubicBezTo>
                  <a:cubicBezTo>
                    <a:pt x="44" y="5"/>
                    <a:pt x="39" y="6"/>
                    <a:pt x="39" y="14"/>
                  </a:cubicBezTo>
                  <a:cubicBezTo>
                    <a:pt x="39" y="20"/>
                    <a:pt x="43" y="20"/>
                    <a:pt x="51" y="20"/>
                  </a:cubicBezTo>
                  <a:cubicBezTo>
                    <a:pt x="75" y="20"/>
                    <a:pt x="76" y="24"/>
                    <a:pt x="76" y="29"/>
                  </a:cubicBezTo>
                  <a:lnTo>
                    <a:pt x="74" y="39"/>
                  </a:lnTo>
                  <a:lnTo>
                    <a:pt x="2" y="326"/>
                  </a:lnTo>
                  <a:cubicBezTo>
                    <a:pt x="0" y="333"/>
                    <a:pt x="0" y="334"/>
                    <a:pt x="0" y="337"/>
                  </a:cubicBezTo>
                  <a:cubicBezTo>
                    <a:pt x="0" y="349"/>
                    <a:pt x="10" y="351"/>
                    <a:pt x="14" y="351"/>
                  </a:cubicBezTo>
                  <a:cubicBezTo>
                    <a:pt x="22" y="351"/>
                    <a:pt x="30" y="345"/>
                    <a:pt x="33" y="338"/>
                  </a:cubicBezTo>
                  <a:lnTo>
                    <a:pt x="42" y="300"/>
                  </a:lnTo>
                  <a:lnTo>
                    <a:pt x="53" y="255"/>
                  </a:lnTo>
                  <a:cubicBezTo>
                    <a:pt x="56" y="245"/>
                    <a:pt x="59" y="234"/>
                    <a:pt x="62" y="222"/>
                  </a:cubicBezTo>
                  <a:cubicBezTo>
                    <a:pt x="63" y="219"/>
                    <a:pt x="67" y="203"/>
                    <a:pt x="67" y="200"/>
                  </a:cubicBezTo>
                  <a:cubicBezTo>
                    <a:pt x="69" y="195"/>
                    <a:pt x="84" y="167"/>
                    <a:pt x="101" y="154"/>
                  </a:cubicBezTo>
                  <a:cubicBezTo>
                    <a:pt x="112" y="146"/>
                    <a:pt x="128" y="136"/>
                    <a:pt x="149" y="136"/>
                  </a:cubicBezTo>
                  <a:cubicBezTo>
                    <a:pt x="171" y="136"/>
                    <a:pt x="176" y="153"/>
                    <a:pt x="176" y="171"/>
                  </a:cubicBezTo>
                  <a:cubicBezTo>
                    <a:pt x="176" y="198"/>
                    <a:pt x="157" y="252"/>
                    <a:pt x="145" y="283"/>
                  </a:cubicBezTo>
                  <a:cubicBezTo>
                    <a:pt x="141" y="294"/>
                    <a:pt x="139" y="300"/>
                    <a:pt x="139" y="310"/>
                  </a:cubicBezTo>
                  <a:cubicBezTo>
                    <a:pt x="139" y="334"/>
                    <a:pt x="156" y="351"/>
                    <a:pt x="180" y="351"/>
                  </a:cubicBezTo>
                  <a:cubicBezTo>
                    <a:pt x="226" y="351"/>
                    <a:pt x="245" y="278"/>
                    <a:pt x="245" y="274"/>
                  </a:cubicBezTo>
                  <a:cubicBezTo>
                    <a:pt x="245" y="269"/>
                    <a:pt x="240" y="269"/>
                    <a:pt x="239" y="269"/>
                  </a:cubicBezTo>
                  <a:cubicBezTo>
                    <a:pt x="234" y="269"/>
                    <a:pt x="234" y="271"/>
                    <a:pt x="231" y="278"/>
                  </a:cubicBezTo>
                  <a:cubicBezTo>
                    <a:pt x="224" y="305"/>
                    <a:pt x="208" y="340"/>
                    <a:pt x="181" y="340"/>
                  </a:cubicBezTo>
                  <a:cubicBezTo>
                    <a:pt x="172" y="340"/>
                    <a:pt x="169" y="335"/>
                    <a:pt x="169" y="324"/>
                  </a:cubicBezTo>
                  <a:cubicBezTo>
                    <a:pt x="169" y="311"/>
                    <a:pt x="173" y="299"/>
                    <a:pt x="178" y="288"/>
                  </a:cubicBezTo>
                  <a:cubicBezTo>
                    <a:pt x="186" y="267"/>
                    <a:pt x="208" y="208"/>
                    <a:pt x="208" y="179"/>
                  </a:cubicBezTo>
                  <a:cubicBezTo>
                    <a:pt x="208" y="146"/>
                    <a:pt x="188" y="125"/>
                    <a:pt x="151" y="125"/>
                  </a:cubicBezTo>
                  <a:cubicBezTo>
                    <a:pt x="119" y="125"/>
                    <a:pt x="95" y="141"/>
                    <a:pt x="77" y="164"/>
                  </a:cubicBezTo>
                  <a:lnTo>
                    <a:pt x="116" y="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6" name="Freeform 269">
              <a:extLst>
                <a:ext uri="{FF2B5EF4-FFF2-40B4-BE49-F238E27FC236}">
                  <a16:creationId xmlns:a16="http://schemas.microsoft.com/office/drawing/2014/main" id="{0D9AB9B2-6424-A036-B7C4-AEE06D86638A}"/>
                </a:ext>
              </a:extLst>
            </p:cNvPr>
            <p:cNvSpPr>
              <a:spLocks/>
            </p:cNvSpPr>
            <p:nvPr>
              <p:custDataLst>
                <p:tags r:id="rId18"/>
              </p:custDataLst>
            </p:nvPr>
          </p:nvSpPr>
          <p:spPr bwMode="auto">
            <a:xfrm>
              <a:off x="7494588" y="4541838"/>
              <a:ext cx="47625" cy="95250"/>
            </a:xfrm>
            <a:custGeom>
              <a:avLst/>
              <a:gdLst>
                <a:gd name="T0" fmla="*/ 85 w 88"/>
                <a:gd name="T1" fmla="*/ 30 h 181"/>
                <a:gd name="T2" fmla="*/ 88 w 88"/>
                <a:gd name="T3" fmla="*/ 19 h 181"/>
                <a:gd name="T4" fmla="*/ 67 w 88"/>
                <a:gd name="T5" fmla="*/ 0 h 181"/>
                <a:gd name="T6" fmla="*/ 48 w 88"/>
                <a:gd name="T7" fmla="*/ 16 h 181"/>
                <a:gd name="T8" fmla="*/ 2 w 88"/>
                <a:gd name="T9" fmla="*/ 168 h 181"/>
                <a:gd name="T10" fmla="*/ 0 w 88"/>
                <a:gd name="T11" fmla="*/ 173 h 181"/>
                <a:gd name="T12" fmla="*/ 14 w 88"/>
                <a:gd name="T13" fmla="*/ 181 h 181"/>
                <a:gd name="T14" fmla="*/ 19 w 88"/>
                <a:gd name="T15" fmla="*/ 175 h 181"/>
                <a:gd name="T16" fmla="*/ 85 w 88"/>
                <a:gd name="T17" fmla="*/ 3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181">
                  <a:moveTo>
                    <a:pt x="85" y="30"/>
                  </a:moveTo>
                  <a:cubicBezTo>
                    <a:pt x="88" y="24"/>
                    <a:pt x="88" y="22"/>
                    <a:pt x="88" y="19"/>
                  </a:cubicBezTo>
                  <a:cubicBezTo>
                    <a:pt x="88" y="8"/>
                    <a:pt x="78" y="0"/>
                    <a:pt x="67" y="0"/>
                  </a:cubicBezTo>
                  <a:cubicBezTo>
                    <a:pt x="54" y="0"/>
                    <a:pt x="50" y="11"/>
                    <a:pt x="48" y="16"/>
                  </a:cubicBezTo>
                  <a:lnTo>
                    <a:pt x="2" y="168"/>
                  </a:lnTo>
                  <a:cubicBezTo>
                    <a:pt x="2" y="168"/>
                    <a:pt x="0" y="173"/>
                    <a:pt x="0" y="173"/>
                  </a:cubicBezTo>
                  <a:cubicBezTo>
                    <a:pt x="0" y="177"/>
                    <a:pt x="11" y="181"/>
                    <a:pt x="14" y="181"/>
                  </a:cubicBezTo>
                  <a:cubicBezTo>
                    <a:pt x="16" y="181"/>
                    <a:pt x="17" y="180"/>
                    <a:pt x="19" y="175"/>
                  </a:cubicBezTo>
                  <a:lnTo>
                    <a:pt x="85" y="3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7" name="Freeform 270">
              <a:extLst>
                <a:ext uri="{FF2B5EF4-FFF2-40B4-BE49-F238E27FC236}">
                  <a16:creationId xmlns:a16="http://schemas.microsoft.com/office/drawing/2014/main" id="{93DBA476-4CA4-6113-D722-651E10AE95C3}"/>
                </a:ext>
              </a:extLst>
            </p:cNvPr>
            <p:cNvSpPr>
              <a:spLocks/>
            </p:cNvSpPr>
            <p:nvPr>
              <p:custDataLst>
                <p:tags r:id="rId19"/>
              </p:custDataLst>
            </p:nvPr>
          </p:nvSpPr>
          <p:spPr bwMode="auto">
            <a:xfrm>
              <a:off x="7504113" y="4686300"/>
              <a:ext cx="57150" cy="30163"/>
            </a:xfrm>
            <a:custGeom>
              <a:avLst/>
              <a:gdLst>
                <a:gd name="T0" fmla="*/ 52 w 104"/>
                <a:gd name="T1" fmla="*/ 0 h 55"/>
                <a:gd name="T2" fmla="*/ 0 w 104"/>
                <a:gd name="T3" fmla="*/ 46 h 55"/>
                <a:gd name="T4" fmla="*/ 8 w 104"/>
                <a:gd name="T5" fmla="*/ 55 h 55"/>
                <a:gd name="T6" fmla="*/ 52 w 104"/>
                <a:gd name="T7" fmla="*/ 21 h 55"/>
                <a:gd name="T8" fmla="*/ 96 w 104"/>
                <a:gd name="T9" fmla="*/ 55 h 55"/>
                <a:gd name="T10" fmla="*/ 104 w 104"/>
                <a:gd name="T11" fmla="*/ 46 h 55"/>
                <a:gd name="T12" fmla="*/ 52 w 104"/>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104" h="55">
                  <a:moveTo>
                    <a:pt x="52" y="0"/>
                  </a:moveTo>
                  <a:lnTo>
                    <a:pt x="0" y="46"/>
                  </a:lnTo>
                  <a:lnTo>
                    <a:pt x="8" y="55"/>
                  </a:lnTo>
                  <a:lnTo>
                    <a:pt x="52" y="21"/>
                  </a:lnTo>
                  <a:lnTo>
                    <a:pt x="96" y="55"/>
                  </a:lnTo>
                  <a:lnTo>
                    <a:pt x="104" y="46"/>
                  </a:lnTo>
                  <a:lnTo>
                    <a:pt x="52"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8" name="Freeform 271">
              <a:extLst>
                <a:ext uri="{FF2B5EF4-FFF2-40B4-BE49-F238E27FC236}">
                  <a16:creationId xmlns:a16="http://schemas.microsoft.com/office/drawing/2014/main" id="{BDA172BE-A3A6-DC35-766E-5BE117611763}"/>
                </a:ext>
              </a:extLst>
            </p:cNvPr>
            <p:cNvSpPr>
              <a:spLocks noEditPoints="1"/>
            </p:cNvSpPr>
            <p:nvPr>
              <p:custDataLst>
                <p:tags r:id="rId20"/>
              </p:custDataLst>
            </p:nvPr>
          </p:nvSpPr>
          <p:spPr bwMode="auto">
            <a:xfrm>
              <a:off x="7497763" y="4735513"/>
              <a:ext cx="77788" cy="130175"/>
            </a:xfrm>
            <a:custGeom>
              <a:avLst/>
              <a:gdLst>
                <a:gd name="T0" fmla="*/ 69 w 141"/>
                <a:gd name="T1" fmla="*/ 11 h 246"/>
                <a:gd name="T2" fmla="*/ 70 w 141"/>
                <a:gd name="T3" fmla="*/ 5 h 246"/>
                <a:gd name="T4" fmla="*/ 65 w 141"/>
                <a:gd name="T5" fmla="*/ 0 h 246"/>
                <a:gd name="T6" fmla="*/ 20 w 141"/>
                <a:gd name="T7" fmla="*/ 4 h 246"/>
                <a:gd name="T8" fmla="*/ 12 w 141"/>
                <a:gd name="T9" fmla="*/ 12 h 246"/>
                <a:gd name="T10" fmla="*/ 21 w 141"/>
                <a:gd name="T11" fmla="*/ 16 h 246"/>
                <a:gd name="T12" fmla="*/ 38 w 141"/>
                <a:gd name="T13" fmla="*/ 22 h 246"/>
                <a:gd name="T14" fmla="*/ 33 w 141"/>
                <a:gd name="T15" fmla="*/ 46 h 246"/>
                <a:gd name="T16" fmla="*/ 24 w 141"/>
                <a:gd name="T17" fmla="*/ 78 h 246"/>
                <a:gd name="T18" fmla="*/ 1 w 141"/>
                <a:gd name="T19" fmla="*/ 171 h 246"/>
                <a:gd name="T20" fmla="*/ 0 w 141"/>
                <a:gd name="T21" fmla="*/ 188 h 246"/>
                <a:gd name="T22" fmla="*/ 51 w 141"/>
                <a:gd name="T23" fmla="*/ 246 h 246"/>
                <a:gd name="T24" fmla="*/ 141 w 141"/>
                <a:gd name="T25" fmla="*/ 147 h 246"/>
                <a:gd name="T26" fmla="*/ 89 w 141"/>
                <a:gd name="T27" fmla="*/ 88 h 246"/>
                <a:gd name="T28" fmla="*/ 45 w 141"/>
                <a:gd name="T29" fmla="*/ 108 h 246"/>
                <a:gd name="T30" fmla="*/ 69 w 141"/>
                <a:gd name="T31" fmla="*/ 11 h 246"/>
                <a:gd name="T32" fmla="*/ 51 w 141"/>
                <a:gd name="T33" fmla="*/ 236 h 246"/>
                <a:gd name="T34" fmla="*/ 24 w 141"/>
                <a:gd name="T35" fmla="*/ 200 h 246"/>
                <a:gd name="T36" fmla="*/ 37 w 141"/>
                <a:gd name="T37" fmla="*/ 136 h 246"/>
                <a:gd name="T38" fmla="*/ 46 w 141"/>
                <a:gd name="T39" fmla="*/ 121 h 246"/>
                <a:gd name="T40" fmla="*/ 88 w 141"/>
                <a:gd name="T41" fmla="*/ 98 h 246"/>
                <a:gd name="T42" fmla="*/ 113 w 141"/>
                <a:gd name="T43" fmla="*/ 132 h 246"/>
                <a:gd name="T44" fmla="*/ 95 w 141"/>
                <a:gd name="T45" fmla="*/ 202 h 246"/>
                <a:gd name="T46" fmla="*/ 51 w 141"/>
                <a:gd name="T47" fmla="*/ 23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46">
                  <a:moveTo>
                    <a:pt x="69" y="11"/>
                  </a:moveTo>
                  <a:cubicBezTo>
                    <a:pt x="69" y="10"/>
                    <a:pt x="70" y="5"/>
                    <a:pt x="70" y="5"/>
                  </a:cubicBezTo>
                  <a:cubicBezTo>
                    <a:pt x="70" y="3"/>
                    <a:pt x="69" y="0"/>
                    <a:pt x="65" y="0"/>
                  </a:cubicBezTo>
                  <a:cubicBezTo>
                    <a:pt x="58" y="0"/>
                    <a:pt x="29" y="3"/>
                    <a:pt x="20" y="4"/>
                  </a:cubicBezTo>
                  <a:cubicBezTo>
                    <a:pt x="17" y="4"/>
                    <a:pt x="12" y="4"/>
                    <a:pt x="12" y="12"/>
                  </a:cubicBezTo>
                  <a:cubicBezTo>
                    <a:pt x="12" y="16"/>
                    <a:pt x="17" y="16"/>
                    <a:pt x="21" y="16"/>
                  </a:cubicBezTo>
                  <a:cubicBezTo>
                    <a:pt x="38" y="16"/>
                    <a:pt x="38" y="19"/>
                    <a:pt x="38" y="22"/>
                  </a:cubicBezTo>
                  <a:cubicBezTo>
                    <a:pt x="38" y="24"/>
                    <a:pt x="35" y="38"/>
                    <a:pt x="33" y="46"/>
                  </a:cubicBezTo>
                  <a:lnTo>
                    <a:pt x="24" y="78"/>
                  </a:lnTo>
                  <a:cubicBezTo>
                    <a:pt x="21" y="90"/>
                    <a:pt x="2" y="167"/>
                    <a:pt x="1" y="171"/>
                  </a:cubicBezTo>
                  <a:cubicBezTo>
                    <a:pt x="0" y="179"/>
                    <a:pt x="0" y="184"/>
                    <a:pt x="0" y="188"/>
                  </a:cubicBezTo>
                  <a:cubicBezTo>
                    <a:pt x="0" y="223"/>
                    <a:pt x="22" y="246"/>
                    <a:pt x="51" y="246"/>
                  </a:cubicBezTo>
                  <a:cubicBezTo>
                    <a:pt x="95" y="246"/>
                    <a:pt x="141" y="198"/>
                    <a:pt x="141" y="147"/>
                  </a:cubicBezTo>
                  <a:cubicBezTo>
                    <a:pt x="141" y="106"/>
                    <a:pt x="113" y="88"/>
                    <a:pt x="89" y="88"/>
                  </a:cubicBezTo>
                  <a:cubicBezTo>
                    <a:pt x="71" y="88"/>
                    <a:pt x="55" y="98"/>
                    <a:pt x="45" y="108"/>
                  </a:cubicBezTo>
                  <a:lnTo>
                    <a:pt x="69" y="11"/>
                  </a:lnTo>
                  <a:close/>
                  <a:moveTo>
                    <a:pt x="51" y="236"/>
                  </a:moveTo>
                  <a:cubicBezTo>
                    <a:pt x="34" y="236"/>
                    <a:pt x="24" y="221"/>
                    <a:pt x="24" y="200"/>
                  </a:cubicBezTo>
                  <a:cubicBezTo>
                    <a:pt x="24" y="187"/>
                    <a:pt x="28" y="176"/>
                    <a:pt x="37" y="136"/>
                  </a:cubicBezTo>
                  <a:cubicBezTo>
                    <a:pt x="39" y="130"/>
                    <a:pt x="39" y="129"/>
                    <a:pt x="46" y="121"/>
                  </a:cubicBezTo>
                  <a:cubicBezTo>
                    <a:pt x="59" y="106"/>
                    <a:pt x="75" y="98"/>
                    <a:pt x="88" y="98"/>
                  </a:cubicBezTo>
                  <a:cubicBezTo>
                    <a:pt x="101" y="98"/>
                    <a:pt x="113" y="108"/>
                    <a:pt x="113" y="132"/>
                  </a:cubicBezTo>
                  <a:cubicBezTo>
                    <a:pt x="113" y="146"/>
                    <a:pt x="105" y="182"/>
                    <a:pt x="95" y="202"/>
                  </a:cubicBezTo>
                  <a:cubicBezTo>
                    <a:pt x="87" y="219"/>
                    <a:pt x="69" y="236"/>
                    <a:pt x="51" y="23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9" name="Freeform 272">
              <a:extLst>
                <a:ext uri="{FF2B5EF4-FFF2-40B4-BE49-F238E27FC236}">
                  <a16:creationId xmlns:a16="http://schemas.microsoft.com/office/drawing/2014/main" id="{FF7E06F9-90E6-FA8D-7F97-229DD7F82D99}"/>
                </a:ext>
              </a:extLst>
            </p:cNvPr>
            <p:cNvSpPr>
              <a:spLocks/>
            </p:cNvSpPr>
            <p:nvPr>
              <p:custDataLst>
                <p:tags r:id="rId21"/>
              </p:custDataLst>
            </p:nvPr>
          </p:nvSpPr>
          <p:spPr bwMode="auto">
            <a:xfrm>
              <a:off x="7626350" y="4556125"/>
              <a:ext cx="36513" cy="263525"/>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 name="Freeform 273">
              <a:extLst>
                <a:ext uri="{FF2B5EF4-FFF2-40B4-BE49-F238E27FC236}">
                  <a16:creationId xmlns:a16="http://schemas.microsoft.com/office/drawing/2014/main" id="{CD641F29-79A8-50C8-956C-E4BB2838CE06}"/>
                </a:ext>
              </a:extLst>
            </p:cNvPr>
            <p:cNvSpPr>
              <a:spLocks/>
            </p:cNvSpPr>
            <p:nvPr>
              <p:custDataLst>
                <p:tags r:id="rId22"/>
              </p:custDataLst>
            </p:nvPr>
          </p:nvSpPr>
          <p:spPr bwMode="auto">
            <a:xfrm>
              <a:off x="7685088" y="4570413"/>
              <a:ext cx="122238" cy="185738"/>
            </a:xfrm>
            <a:custGeom>
              <a:avLst/>
              <a:gdLst>
                <a:gd name="T0" fmla="*/ 115 w 226"/>
                <a:gd name="T1" fmla="*/ 5 h 351"/>
                <a:gd name="T2" fmla="*/ 109 w 226"/>
                <a:gd name="T3" fmla="*/ 0 h 351"/>
                <a:gd name="T4" fmla="*/ 48 w 226"/>
                <a:gd name="T5" fmla="*/ 5 h 351"/>
                <a:gd name="T6" fmla="*/ 39 w 226"/>
                <a:gd name="T7" fmla="*/ 14 h 351"/>
                <a:gd name="T8" fmla="*/ 51 w 226"/>
                <a:gd name="T9" fmla="*/ 20 h 351"/>
                <a:gd name="T10" fmla="*/ 76 w 226"/>
                <a:gd name="T11" fmla="*/ 29 h 351"/>
                <a:gd name="T12" fmla="*/ 74 w 226"/>
                <a:gd name="T13" fmla="*/ 39 h 351"/>
                <a:gd name="T14" fmla="*/ 2 w 226"/>
                <a:gd name="T15" fmla="*/ 326 h 351"/>
                <a:gd name="T16" fmla="*/ 0 w 226"/>
                <a:gd name="T17" fmla="*/ 337 h 351"/>
                <a:gd name="T18" fmla="*/ 14 w 226"/>
                <a:gd name="T19" fmla="*/ 351 h 351"/>
                <a:gd name="T20" fmla="*/ 31 w 226"/>
                <a:gd name="T21" fmla="*/ 341 h 351"/>
                <a:gd name="T22" fmla="*/ 59 w 226"/>
                <a:gd name="T23" fmla="*/ 232 h 351"/>
                <a:gd name="T24" fmla="*/ 117 w 226"/>
                <a:gd name="T25" fmla="*/ 274 h 351"/>
                <a:gd name="T26" fmla="*/ 115 w 226"/>
                <a:gd name="T27" fmla="*/ 284 h 351"/>
                <a:gd name="T28" fmla="*/ 113 w 226"/>
                <a:gd name="T29" fmla="*/ 302 h 351"/>
                <a:gd name="T30" fmla="*/ 159 w 226"/>
                <a:gd name="T31" fmla="*/ 351 h 351"/>
                <a:gd name="T32" fmla="*/ 199 w 226"/>
                <a:gd name="T33" fmla="*/ 325 h 351"/>
                <a:gd name="T34" fmla="*/ 217 w 226"/>
                <a:gd name="T35" fmla="*/ 274 h 351"/>
                <a:gd name="T36" fmla="*/ 211 w 226"/>
                <a:gd name="T37" fmla="*/ 269 h 351"/>
                <a:gd name="T38" fmla="*/ 204 w 226"/>
                <a:gd name="T39" fmla="*/ 278 h 351"/>
                <a:gd name="T40" fmla="*/ 160 w 226"/>
                <a:gd name="T41" fmla="*/ 340 h 351"/>
                <a:gd name="T42" fmla="*/ 144 w 226"/>
                <a:gd name="T43" fmla="*/ 317 h 351"/>
                <a:gd name="T44" fmla="*/ 148 w 226"/>
                <a:gd name="T45" fmla="*/ 289 h 351"/>
                <a:gd name="T46" fmla="*/ 150 w 226"/>
                <a:gd name="T47" fmla="*/ 273 h 351"/>
                <a:gd name="T48" fmla="*/ 77 w 226"/>
                <a:gd name="T49" fmla="*/ 221 h 351"/>
                <a:gd name="T50" fmla="*/ 119 w 226"/>
                <a:gd name="T51" fmla="*/ 184 h 351"/>
                <a:gd name="T52" fmla="*/ 191 w 226"/>
                <a:gd name="T53" fmla="*/ 136 h 351"/>
                <a:gd name="T54" fmla="*/ 195 w 226"/>
                <a:gd name="T55" fmla="*/ 137 h 351"/>
                <a:gd name="T56" fmla="*/ 206 w 226"/>
                <a:gd name="T57" fmla="*/ 141 h 351"/>
                <a:gd name="T58" fmla="*/ 208 w 226"/>
                <a:gd name="T59" fmla="*/ 143 h 351"/>
                <a:gd name="T60" fmla="*/ 179 w 226"/>
                <a:gd name="T61" fmla="*/ 170 h 351"/>
                <a:gd name="T62" fmla="*/ 198 w 226"/>
                <a:gd name="T63" fmla="*/ 187 h 351"/>
                <a:gd name="T64" fmla="*/ 226 w 226"/>
                <a:gd name="T65" fmla="*/ 157 h 351"/>
                <a:gd name="T66" fmla="*/ 192 w 226"/>
                <a:gd name="T67" fmla="*/ 125 h 351"/>
                <a:gd name="T68" fmla="*/ 119 w 226"/>
                <a:gd name="T69" fmla="*/ 169 h 351"/>
                <a:gd name="T70" fmla="*/ 64 w 226"/>
                <a:gd name="T71" fmla="*/ 216 h 351"/>
                <a:gd name="T72" fmla="*/ 115 w 226"/>
                <a:gd name="T73" fmla="*/ 5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1">
                  <a:moveTo>
                    <a:pt x="115" y="5"/>
                  </a:moveTo>
                  <a:cubicBezTo>
                    <a:pt x="115" y="5"/>
                    <a:pt x="115" y="0"/>
                    <a:pt x="109" y="0"/>
                  </a:cubicBezTo>
                  <a:cubicBezTo>
                    <a:pt x="98" y="0"/>
                    <a:pt x="61" y="4"/>
                    <a:pt x="48" y="5"/>
                  </a:cubicBezTo>
                  <a:cubicBezTo>
                    <a:pt x="44" y="5"/>
                    <a:pt x="39" y="6"/>
                    <a:pt x="39" y="14"/>
                  </a:cubicBezTo>
                  <a:cubicBezTo>
                    <a:pt x="39" y="20"/>
                    <a:pt x="43" y="20"/>
                    <a:pt x="51" y="20"/>
                  </a:cubicBezTo>
                  <a:cubicBezTo>
                    <a:pt x="75" y="20"/>
                    <a:pt x="76" y="24"/>
                    <a:pt x="76" y="29"/>
                  </a:cubicBezTo>
                  <a:lnTo>
                    <a:pt x="74" y="39"/>
                  </a:lnTo>
                  <a:lnTo>
                    <a:pt x="2" y="326"/>
                  </a:lnTo>
                  <a:cubicBezTo>
                    <a:pt x="0" y="333"/>
                    <a:pt x="0" y="334"/>
                    <a:pt x="0" y="337"/>
                  </a:cubicBezTo>
                  <a:cubicBezTo>
                    <a:pt x="0" y="349"/>
                    <a:pt x="10" y="351"/>
                    <a:pt x="14" y="351"/>
                  </a:cubicBezTo>
                  <a:cubicBezTo>
                    <a:pt x="21" y="351"/>
                    <a:pt x="28" y="347"/>
                    <a:pt x="31" y="341"/>
                  </a:cubicBezTo>
                  <a:cubicBezTo>
                    <a:pt x="34" y="336"/>
                    <a:pt x="56" y="244"/>
                    <a:pt x="59" y="232"/>
                  </a:cubicBezTo>
                  <a:cubicBezTo>
                    <a:pt x="76" y="233"/>
                    <a:pt x="117" y="241"/>
                    <a:pt x="117" y="274"/>
                  </a:cubicBezTo>
                  <a:cubicBezTo>
                    <a:pt x="117" y="277"/>
                    <a:pt x="117" y="279"/>
                    <a:pt x="115" y="284"/>
                  </a:cubicBezTo>
                  <a:cubicBezTo>
                    <a:pt x="114" y="290"/>
                    <a:pt x="113" y="296"/>
                    <a:pt x="113" y="302"/>
                  </a:cubicBezTo>
                  <a:cubicBezTo>
                    <a:pt x="113" y="331"/>
                    <a:pt x="133" y="351"/>
                    <a:pt x="159" y="351"/>
                  </a:cubicBezTo>
                  <a:cubicBezTo>
                    <a:pt x="174" y="351"/>
                    <a:pt x="188" y="343"/>
                    <a:pt x="199" y="325"/>
                  </a:cubicBezTo>
                  <a:cubicBezTo>
                    <a:pt x="211" y="303"/>
                    <a:pt x="217" y="275"/>
                    <a:pt x="217" y="274"/>
                  </a:cubicBezTo>
                  <a:cubicBezTo>
                    <a:pt x="217" y="269"/>
                    <a:pt x="212" y="269"/>
                    <a:pt x="211" y="269"/>
                  </a:cubicBezTo>
                  <a:cubicBezTo>
                    <a:pt x="206" y="269"/>
                    <a:pt x="205" y="271"/>
                    <a:pt x="204" y="278"/>
                  </a:cubicBezTo>
                  <a:cubicBezTo>
                    <a:pt x="194" y="315"/>
                    <a:pt x="182" y="340"/>
                    <a:pt x="160" y="340"/>
                  </a:cubicBezTo>
                  <a:cubicBezTo>
                    <a:pt x="151" y="340"/>
                    <a:pt x="144" y="335"/>
                    <a:pt x="144" y="317"/>
                  </a:cubicBezTo>
                  <a:cubicBezTo>
                    <a:pt x="144" y="308"/>
                    <a:pt x="146" y="297"/>
                    <a:pt x="148" y="289"/>
                  </a:cubicBezTo>
                  <a:cubicBezTo>
                    <a:pt x="150" y="280"/>
                    <a:pt x="150" y="278"/>
                    <a:pt x="150" y="273"/>
                  </a:cubicBezTo>
                  <a:cubicBezTo>
                    <a:pt x="150" y="241"/>
                    <a:pt x="119" y="227"/>
                    <a:pt x="77" y="221"/>
                  </a:cubicBezTo>
                  <a:cubicBezTo>
                    <a:pt x="92" y="212"/>
                    <a:pt x="108" y="196"/>
                    <a:pt x="119" y="184"/>
                  </a:cubicBezTo>
                  <a:cubicBezTo>
                    <a:pt x="143" y="158"/>
                    <a:pt x="166" y="136"/>
                    <a:pt x="191" y="136"/>
                  </a:cubicBezTo>
                  <a:cubicBezTo>
                    <a:pt x="194" y="136"/>
                    <a:pt x="194" y="136"/>
                    <a:pt x="195" y="137"/>
                  </a:cubicBezTo>
                  <a:cubicBezTo>
                    <a:pt x="201" y="138"/>
                    <a:pt x="202" y="138"/>
                    <a:pt x="206" y="141"/>
                  </a:cubicBezTo>
                  <a:cubicBezTo>
                    <a:pt x="207" y="141"/>
                    <a:pt x="207" y="142"/>
                    <a:pt x="208" y="143"/>
                  </a:cubicBezTo>
                  <a:cubicBezTo>
                    <a:pt x="184" y="144"/>
                    <a:pt x="179" y="164"/>
                    <a:pt x="179" y="170"/>
                  </a:cubicBezTo>
                  <a:cubicBezTo>
                    <a:pt x="179" y="178"/>
                    <a:pt x="185" y="187"/>
                    <a:pt x="198" y="187"/>
                  </a:cubicBezTo>
                  <a:cubicBezTo>
                    <a:pt x="211" y="187"/>
                    <a:pt x="226" y="176"/>
                    <a:pt x="226" y="157"/>
                  </a:cubicBezTo>
                  <a:cubicBezTo>
                    <a:pt x="226" y="142"/>
                    <a:pt x="214" y="125"/>
                    <a:pt x="192" y="125"/>
                  </a:cubicBezTo>
                  <a:cubicBezTo>
                    <a:pt x="178" y="125"/>
                    <a:pt x="155" y="129"/>
                    <a:pt x="119" y="169"/>
                  </a:cubicBezTo>
                  <a:cubicBezTo>
                    <a:pt x="102" y="188"/>
                    <a:pt x="83" y="208"/>
                    <a:pt x="64" y="216"/>
                  </a:cubicBezTo>
                  <a:lnTo>
                    <a:pt x="115" y="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 name="Freeform 274">
              <a:extLst>
                <a:ext uri="{FF2B5EF4-FFF2-40B4-BE49-F238E27FC236}">
                  <a16:creationId xmlns:a16="http://schemas.microsoft.com/office/drawing/2014/main" id="{B3E8EB1F-626F-31F6-58C4-84FFF272D669}"/>
                </a:ext>
              </a:extLst>
            </p:cNvPr>
            <p:cNvSpPr>
              <a:spLocks/>
            </p:cNvSpPr>
            <p:nvPr>
              <p:custDataLst>
                <p:tags r:id="rId23"/>
              </p:custDataLst>
            </p:nvPr>
          </p:nvSpPr>
          <p:spPr bwMode="auto">
            <a:xfrm>
              <a:off x="7842250" y="4725988"/>
              <a:ext cx="31750" cy="77788"/>
            </a:xfrm>
            <a:custGeom>
              <a:avLst/>
              <a:gdLst>
                <a:gd name="T0" fmla="*/ 58 w 58"/>
                <a:gd name="T1" fmla="*/ 52 h 149"/>
                <a:gd name="T2" fmla="*/ 26 w 58"/>
                <a:gd name="T3" fmla="*/ 0 h 149"/>
                <a:gd name="T4" fmla="*/ 0 w 58"/>
                <a:gd name="T5" fmla="*/ 26 h 149"/>
                <a:gd name="T6" fmla="*/ 26 w 58"/>
                <a:gd name="T7" fmla="*/ 53 h 149"/>
                <a:gd name="T8" fmla="*/ 43 w 58"/>
                <a:gd name="T9" fmla="*/ 46 h 149"/>
                <a:gd name="T10" fmla="*/ 46 w 58"/>
                <a:gd name="T11" fmla="*/ 45 h 149"/>
                <a:gd name="T12" fmla="*/ 47 w 58"/>
                <a:gd name="T13" fmla="*/ 52 h 149"/>
                <a:gd name="T14" fmla="*/ 13 w 58"/>
                <a:gd name="T15" fmla="*/ 136 h 149"/>
                <a:gd name="T16" fmla="*/ 7 w 58"/>
                <a:gd name="T17" fmla="*/ 144 h 149"/>
                <a:gd name="T18" fmla="*/ 12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5" y="0"/>
                    <a:pt x="26" y="0"/>
                  </a:cubicBezTo>
                  <a:cubicBezTo>
                    <a:pt x="9" y="0"/>
                    <a:pt x="0" y="12"/>
                    <a:pt x="0" y="26"/>
                  </a:cubicBezTo>
                  <a:cubicBezTo>
                    <a:pt x="0" y="40"/>
                    <a:pt x="9" y="53"/>
                    <a:pt x="26" y="53"/>
                  </a:cubicBezTo>
                  <a:cubicBezTo>
                    <a:pt x="32" y="53"/>
                    <a:pt x="38" y="51"/>
                    <a:pt x="43" y="46"/>
                  </a:cubicBezTo>
                  <a:cubicBezTo>
                    <a:pt x="45" y="45"/>
                    <a:pt x="45" y="45"/>
                    <a:pt x="46" y="45"/>
                  </a:cubicBezTo>
                  <a:cubicBezTo>
                    <a:pt x="46" y="45"/>
                    <a:pt x="47" y="45"/>
                    <a:pt x="47" y="52"/>
                  </a:cubicBezTo>
                  <a:cubicBezTo>
                    <a:pt x="47" y="89"/>
                    <a:pt x="29" y="119"/>
                    <a:pt x="13" y="136"/>
                  </a:cubicBezTo>
                  <a:cubicBezTo>
                    <a:pt x="7" y="141"/>
                    <a:pt x="7" y="142"/>
                    <a:pt x="7" y="144"/>
                  </a:cubicBezTo>
                  <a:cubicBezTo>
                    <a:pt x="7" y="147"/>
                    <a:pt x="10" y="149"/>
                    <a:pt x="12"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2" name="Freeform 275">
              <a:extLst>
                <a:ext uri="{FF2B5EF4-FFF2-40B4-BE49-F238E27FC236}">
                  <a16:creationId xmlns:a16="http://schemas.microsoft.com/office/drawing/2014/main" id="{38B12583-337B-9A88-55DA-6708EED02014}"/>
                </a:ext>
              </a:extLst>
            </p:cNvPr>
            <p:cNvSpPr>
              <a:spLocks/>
            </p:cNvSpPr>
            <p:nvPr>
              <p:custDataLst>
                <p:tags r:id="rId24"/>
              </p:custDataLst>
            </p:nvPr>
          </p:nvSpPr>
          <p:spPr bwMode="auto">
            <a:xfrm>
              <a:off x="7989888" y="4502150"/>
              <a:ext cx="71438" cy="39688"/>
            </a:xfrm>
            <a:custGeom>
              <a:avLst/>
              <a:gdLst>
                <a:gd name="T0" fmla="*/ 67 w 133"/>
                <a:gd name="T1" fmla="*/ 0 h 77"/>
                <a:gd name="T2" fmla="*/ 0 w 133"/>
                <a:gd name="T3" fmla="*/ 68 h 77"/>
                <a:gd name="T4" fmla="*/ 9 w 133"/>
                <a:gd name="T5" fmla="*/ 77 h 77"/>
                <a:gd name="T6" fmla="*/ 67 w 133"/>
                <a:gd name="T7" fmla="*/ 26 h 77"/>
                <a:gd name="T8" fmla="*/ 125 w 133"/>
                <a:gd name="T9" fmla="*/ 77 h 77"/>
                <a:gd name="T10" fmla="*/ 133 w 133"/>
                <a:gd name="T11" fmla="*/ 68 h 77"/>
                <a:gd name="T12" fmla="*/ 67 w 133"/>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3" h="77">
                  <a:moveTo>
                    <a:pt x="67" y="0"/>
                  </a:moveTo>
                  <a:lnTo>
                    <a:pt x="0" y="68"/>
                  </a:lnTo>
                  <a:lnTo>
                    <a:pt x="9" y="77"/>
                  </a:lnTo>
                  <a:lnTo>
                    <a:pt x="67" y="26"/>
                  </a:lnTo>
                  <a:lnTo>
                    <a:pt x="125" y="77"/>
                  </a:lnTo>
                  <a:lnTo>
                    <a:pt x="133" y="68"/>
                  </a:lnTo>
                  <a:lnTo>
                    <a:pt x="67"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3" name="Freeform 276">
              <a:extLst>
                <a:ext uri="{FF2B5EF4-FFF2-40B4-BE49-F238E27FC236}">
                  <a16:creationId xmlns:a16="http://schemas.microsoft.com/office/drawing/2014/main" id="{46C52962-2968-2FFA-274A-E7B657860F8B}"/>
                </a:ext>
              </a:extLst>
            </p:cNvPr>
            <p:cNvSpPr>
              <a:spLocks noEditPoints="1"/>
            </p:cNvSpPr>
            <p:nvPr>
              <p:custDataLst>
                <p:tags r:id="rId25"/>
              </p:custDataLst>
            </p:nvPr>
          </p:nvSpPr>
          <p:spPr bwMode="auto">
            <a:xfrm>
              <a:off x="7942263" y="4567238"/>
              <a:ext cx="104775" cy="188913"/>
            </a:xfrm>
            <a:custGeom>
              <a:avLst/>
              <a:gdLst>
                <a:gd name="T0" fmla="*/ 3 w 193"/>
                <a:gd name="T1" fmla="*/ 302 h 358"/>
                <a:gd name="T2" fmla="*/ 0 w 193"/>
                <a:gd name="T3" fmla="*/ 307 h 358"/>
                <a:gd name="T4" fmla="*/ 6 w 193"/>
                <a:gd name="T5" fmla="*/ 314 h 358"/>
                <a:gd name="T6" fmla="*/ 24 w 193"/>
                <a:gd name="T7" fmla="*/ 298 h 358"/>
                <a:gd name="T8" fmla="*/ 42 w 193"/>
                <a:gd name="T9" fmla="*/ 281 h 358"/>
                <a:gd name="T10" fmla="*/ 98 w 193"/>
                <a:gd name="T11" fmla="*/ 358 h 358"/>
                <a:gd name="T12" fmla="*/ 146 w 193"/>
                <a:gd name="T13" fmla="*/ 339 h 358"/>
                <a:gd name="T14" fmla="*/ 176 w 193"/>
                <a:gd name="T15" fmla="*/ 309 h 358"/>
                <a:gd name="T16" fmla="*/ 170 w 193"/>
                <a:gd name="T17" fmla="*/ 303 h 358"/>
                <a:gd name="T18" fmla="*/ 164 w 193"/>
                <a:gd name="T19" fmla="*/ 308 h 358"/>
                <a:gd name="T20" fmla="*/ 99 w 193"/>
                <a:gd name="T21" fmla="*/ 347 h 358"/>
                <a:gd name="T22" fmla="*/ 69 w 193"/>
                <a:gd name="T23" fmla="*/ 282 h 358"/>
                <a:gd name="T24" fmla="*/ 71 w 193"/>
                <a:gd name="T25" fmla="*/ 254 h 358"/>
                <a:gd name="T26" fmla="*/ 82 w 193"/>
                <a:gd name="T27" fmla="*/ 241 h 358"/>
                <a:gd name="T28" fmla="*/ 193 w 193"/>
                <a:gd name="T29" fmla="*/ 39 h 358"/>
                <a:gd name="T30" fmla="*/ 164 w 193"/>
                <a:gd name="T31" fmla="*/ 0 h 358"/>
                <a:gd name="T32" fmla="*/ 81 w 193"/>
                <a:gd name="T33" fmla="*/ 94 h 358"/>
                <a:gd name="T34" fmla="*/ 41 w 193"/>
                <a:gd name="T35" fmla="*/ 266 h 358"/>
                <a:gd name="T36" fmla="*/ 3 w 193"/>
                <a:gd name="T37" fmla="*/ 302 h 358"/>
                <a:gd name="T38" fmla="*/ 74 w 193"/>
                <a:gd name="T39" fmla="*/ 233 h 358"/>
                <a:gd name="T40" fmla="*/ 125 w 193"/>
                <a:gd name="T41" fmla="*/ 58 h 358"/>
                <a:gd name="T42" fmla="*/ 164 w 193"/>
                <a:gd name="T43" fmla="*/ 11 h 358"/>
                <a:gd name="T44" fmla="*/ 181 w 193"/>
                <a:gd name="T45" fmla="*/ 37 h 358"/>
                <a:gd name="T46" fmla="*/ 74 w 193"/>
                <a:gd name="T47" fmla="*/ 233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58">
                  <a:moveTo>
                    <a:pt x="3" y="302"/>
                  </a:moveTo>
                  <a:cubicBezTo>
                    <a:pt x="2" y="304"/>
                    <a:pt x="0" y="305"/>
                    <a:pt x="0" y="307"/>
                  </a:cubicBezTo>
                  <a:cubicBezTo>
                    <a:pt x="0" y="310"/>
                    <a:pt x="3" y="314"/>
                    <a:pt x="6" y="314"/>
                  </a:cubicBezTo>
                  <a:cubicBezTo>
                    <a:pt x="9" y="314"/>
                    <a:pt x="10" y="312"/>
                    <a:pt x="24" y="298"/>
                  </a:cubicBezTo>
                  <a:cubicBezTo>
                    <a:pt x="28" y="295"/>
                    <a:pt x="38" y="285"/>
                    <a:pt x="42" y="281"/>
                  </a:cubicBezTo>
                  <a:cubicBezTo>
                    <a:pt x="47" y="321"/>
                    <a:pt x="62" y="358"/>
                    <a:pt x="98" y="358"/>
                  </a:cubicBezTo>
                  <a:cubicBezTo>
                    <a:pt x="118" y="358"/>
                    <a:pt x="136" y="346"/>
                    <a:pt x="146" y="339"/>
                  </a:cubicBezTo>
                  <a:cubicBezTo>
                    <a:pt x="153" y="334"/>
                    <a:pt x="176" y="314"/>
                    <a:pt x="176" y="309"/>
                  </a:cubicBezTo>
                  <a:cubicBezTo>
                    <a:pt x="176" y="308"/>
                    <a:pt x="175" y="303"/>
                    <a:pt x="170" y="303"/>
                  </a:cubicBezTo>
                  <a:cubicBezTo>
                    <a:pt x="169" y="303"/>
                    <a:pt x="168" y="304"/>
                    <a:pt x="164" y="308"/>
                  </a:cubicBezTo>
                  <a:cubicBezTo>
                    <a:pt x="132" y="339"/>
                    <a:pt x="114" y="347"/>
                    <a:pt x="99" y="347"/>
                  </a:cubicBezTo>
                  <a:cubicBezTo>
                    <a:pt x="77" y="347"/>
                    <a:pt x="69" y="321"/>
                    <a:pt x="69" y="282"/>
                  </a:cubicBezTo>
                  <a:cubicBezTo>
                    <a:pt x="69" y="279"/>
                    <a:pt x="70" y="256"/>
                    <a:pt x="71" y="254"/>
                  </a:cubicBezTo>
                  <a:cubicBezTo>
                    <a:pt x="72" y="252"/>
                    <a:pt x="72" y="251"/>
                    <a:pt x="82" y="241"/>
                  </a:cubicBezTo>
                  <a:cubicBezTo>
                    <a:pt x="123" y="201"/>
                    <a:pt x="193" y="116"/>
                    <a:pt x="193" y="39"/>
                  </a:cubicBezTo>
                  <a:cubicBezTo>
                    <a:pt x="193" y="30"/>
                    <a:pt x="193" y="0"/>
                    <a:pt x="164" y="0"/>
                  </a:cubicBezTo>
                  <a:cubicBezTo>
                    <a:pt x="123" y="0"/>
                    <a:pt x="86" y="82"/>
                    <a:pt x="81" y="94"/>
                  </a:cubicBezTo>
                  <a:cubicBezTo>
                    <a:pt x="57" y="148"/>
                    <a:pt x="41" y="207"/>
                    <a:pt x="41" y="266"/>
                  </a:cubicBezTo>
                  <a:lnTo>
                    <a:pt x="3" y="302"/>
                  </a:lnTo>
                  <a:close/>
                  <a:moveTo>
                    <a:pt x="74" y="233"/>
                  </a:moveTo>
                  <a:cubicBezTo>
                    <a:pt x="75" y="227"/>
                    <a:pt x="96" y="116"/>
                    <a:pt x="125" y="58"/>
                  </a:cubicBezTo>
                  <a:cubicBezTo>
                    <a:pt x="138" y="31"/>
                    <a:pt x="149" y="11"/>
                    <a:pt x="164" y="11"/>
                  </a:cubicBezTo>
                  <a:cubicBezTo>
                    <a:pt x="181" y="11"/>
                    <a:pt x="181" y="29"/>
                    <a:pt x="181" y="37"/>
                  </a:cubicBezTo>
                  <a:cubicBezTo>
                    <a:pt x="181" y="120"/>
                    <a:pt x="98" y="208"/>
                    <a:pt x="74" y="23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4" name="Freeform 277">
              <a:extLst>
                <a:ext uri="{FF2B5EF4-FFF2-40B4-BE49-F238E27FC236}">
                  <a16:creationId xmlns:a16="http://schemas.microsoft.com/office/drawing/2014/main" id="{35DDBC91-2AEF-15C3-A26E-58A288F94F7C}"/>
                </a:ext>
              </a:extLst>
            </p:cNvPr>
            <p:cNvSpPr>
              <a:spLocks/>
            </p:cNvSpPr>
            <p:nvPr>
              <p:custDataLst>
                <p:tags r:id="rId26"/>
              </p:custDataLst>
            </p:nvPr>
          </p:nvSpPr>
          <p:spPr bwMode="auto">
            <a:xfrm>
              <a:off x="8058150" y="4556125"/>
              <a:ext cx="38100" cy="263525"/>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25" name="Group 24" descr="\documentclass{article}&#10;\usepackage{amsmath}&#10;\usepackage{amssymb}&#10;\pagestyle{empty}&#10;\begin{document}&#10;&#10;\begin{equation*}&#10;\cdot e^{-j 2\pi f_o(kT)kT}&#10;\end{equation*}&#10;&#10;&#10;\end{document}" title="IguanaTex Vector Display">
            <a:extLst>
              <a:ext uri="{FF2B5EF4-FFF2-40B4-BE49-F238E27FC236}">
                <a16:creationId xmlns:a16="http://schemas.microsoft.com/office/drawing/2014/main" id="{276BCCAA-064B-3275-9325-54464E359786}"/>
              </a:ext>
            </a:extLst>
          </p:cNvPr>
          <p:cNvGrpSpPr>
            <a:grpSpLocks noChangeAspect="1"/>
          </p:cNvGrpSpPr>
          <p:nvPr>
            <p:custDataLst>
              <p:tags r:id="rId2"/>
            </p:custDataLst>
          </p:nvPr>
        </p:nvGrpSpPr>
        <p:grpSpPr>
          <a:xfrm>
            <a:off x="7913097" y="5696148"/>
            <a:ext cx="1456049" cy="235263"/>
            <a:chOff x="9007475" y="4873625"/>
            <a:chExt cx="1679576" cy="287338"/>
          </a:xfrm>
        </p:grpSpPr>
        <p:sp>
          <p:nvSpPr>
            <p:cNvPr id="26" name="Oval 27">
              <a:extLst>
                <a:ext uri="{FF2B5EF4-FFF2-40B4-BE49-F238E27FC236}">
                  <a16:creationId xmlns:a16="http://schemas.microsoft.com/office/drawing/2014/main" id="{0395557B-0DC1-820A-AEA9-D720E9D0EF38}"/>
                </a:ext>
              </a:extLst>
            </p:cNvPr>
            <p:cNvSpPr>
              <a:spLocks noChangeArrowheads="1"/>
            </p:cNvSpPr>
            <p:nvPr>
              <p:custDataLst>
                <p:tags r:id="rId3"/>
              </p:custDataLst>
            </p:nvPr>
          </p:nvSpPr>
          <p:spPr bwMode="auto">
            <a:xfrm>
              <a:off x="9007475" y="5065713"/>
              <a:ext cx="30163" cy="33338"/>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Freeform 28">
              <a:extLst>
                <a:ext uri="{FF2B5EF4-FFF2-40B4-BE49-F238E27FC236}">
                  <a16:creationId xmlns:a16="http://schemas.microsoft.com/office/drawing/2014/main" id="{B957C229-7D65-E29A-3E3F-CB2F63955829}"/>
                </a:ext>
              </a:extLst>
            </p:cNvPr>
            <p:cNvSpPr>
              <a:spLocks noEditPoints="1"/>
            </p:cNvSpPr>
            <p:nvPr>
              <p:custDataLst>
                <p:tags r:id="rId4"/>
              </p:custDataLst>
            </p:nvPr>
          </p:nvSpPr>
          <p:spPr bwMode="auto">
            <a:xfrm>
              <a:off x="9075738" y="5022850"/>
              <a:ext cx="106363" cy="138113"/>
            </a:xfrm>
            <a:custGeom>
              <a:avLst/>
              <a:gdLst>
                <a:gd name="T0" fmla="*/ 70 w 191"/>
                <a:gd name="T1" fmla="*/ 106 h 226"/>
                <a:gd name="T2" fmla="*/ 146 w 191"/>
                <a:gd name="T3" fmla="*/ 94 h 226"/>
                <a:gd name="T4" fmla="*/ 184 w 191"/>
                <a:gd name="T5" fmla="*/ 43 h 226"/>
                <a:gd name="T6" fmla="*/ 130 w 191"/>
                <a:gd name="T7" fmla="*/ 0 h 226"/>
                <a:gd name="T8" fmla="*/ 0 w 191"/>
                <a:gd name="T9" fmla="*/ 136 h 226"/>
                <a:gd name="T10" fmla="*/ 78 w 191"/>
                <a:gd name="T11" fmla="*/ 226 h 226"/>
                <a:gd name="T12" fmla="*/ 191 w 191"/>
                <a:gd name="T13" fmla="*/ 168 h 226"/>
                <a:gd name="T14" fmla="*/ 185 w 191"/>
                <a:gd name="T15" fmla="*/ 161 h 226"/>
                <a:gd name="T16" fmla="*/ 179 w 191"/>
                <a:gd name="T17" fmla="*/ 166 h 226"/>
                <a:gd name="T18" fmla="*/ 79 w 191"/>
                <a:gd name="T19" fmla="*/ 215 h 226"/>
                <a:gd name="T20" fmla="*/ 35 w 191"/>
                <a:gd name="T21" fmla="*/ 158 h 226"/>
                <a:gd name="T22" fmla="*/ 43 w 191"/>
                <a:gd name="T23" fmla="*/ 106 h 226"/>
                <a:gd name="T24" fmla="*/ 70 w 191"/>
                <a:gd name="T25" fmla="*/ 106 h 226"/>
                <a:gd name="T26" fmla="*/ 46 w 191"/>
                <a:gd name="T27" fmla="*/ 95 h 226"/>
                <a:gd name="T28" fmla="*/ 130 w 191"/>
                <a:gd name="T29" fmla="*/ 11 h 226"/>
                <a:gd name="T30" fmla="*/ 167 w 191"/>
                <a:gd name="T31" fmla="*/ 43 h 226"/>
                <a:gd name="T32" fmla="*/ 67 w 191"/>
                <a:gd name="T33" fmla="*/ 95 h 226"/>
                <a:gd name="T34" fmla="*/ 46 w 191"/>
                <a:gd name="T35" fmla="*/ 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26">
                  <a:moveTo>
                    <a:pt x="70" y="106"/>
                  </a:moveTo>
                  <a:cubicBezTo>
                    <a:pt x="84" y="106"/>
                    <a:pt x="121" y="105"/>
                    <a:pt x="146" y="94"/>
                  </a:cubicBezTo>
                  <a:cubicBezTo>
                    <a:pt x="181" y="79"/>
                    <a:pt x="184" y="50"/>
                    <a:pt x="184" y="43"/>
                  </a:cubicBezTo>
                  <a:cubicBezTo>
                    <a:pt x="184" y="21"/>
                    <a:pt x="165" y="0"/>
                    <a:pt x="130" y="0"/>
                  </a:cubicBezTo>
                  <a:cubicBezTo>
                    <a:pt x="75" y="0"/>
                    <a:pt x="0" y="49"/>
                    <a:pt x="0" y="136"/>
                  </a:cubicBezTo>
                  <a:cubicBezTo>
                    <a:pt x="0" y="187"/>
                    <a:pt x="29" y="226"/>
                    <a:pt x="78" y="226"/>
                  </a:cubicBezTo>
                  <a:cubicBezTo>
                    <a:pt x="149" y="226"/>
                    <a:pt x="191" y="174"/>
                    <a:pt x="191" y="168"/>
                  </a:cubicBezTo>
                  <a:cubicBezTo>
                    <a:pt x="191" y="165"/>
                    <a:pt x="188" y="161"/>
                    <a:pt x="185" y="161"/>
                  </a:cubicBezTo>
                  <a:cubicBezTo>
                    <a:pt x="183" y="161"/>
                    <a:pt x="182" y="162"/>
                    <a:pt x="179" y="166"/>
                  </a:cubicBezTo>
                  <a:cubicBezTo>
                    <a:pt x="139" y="215"/>
                    <a:pt x="85" y="215"/>
                    <a:pt x="79" y="215"/>
                  </a:cubicBezTo>
                  <a:cubicBezTo>
                    <a:pt x="40" y="215"/>
                    <a:pt x="35" y="174"/>
                    <a:pt x="35" y="158"/>
                  </a:cubicBezTo>
                  <a:cubicBezTo>
                    <a:pt x="35" y="152"/>
                    <a:pt x="36" y="136"/>
                    <a:pt x="43" y="106"/>
                  </a:cubicBezTo>
                  <a:lnTo>
                    <a:pt x="70" y="106"/>
                  </a:lnTo>
                  <a:close/>
                  <a:moveTo>
                    <a:pt x="46" y="95"/>
                  </a:moveTo>
                  <a:cubicBezTo>
                    <a:pt x="66" y="19"/>
                    <a:pt x="117" y="11"/>
                    <a:pt x="130" y="11"/>
                  </a:cubicBezTo>
                  <a:cubicBezTo>
                    <a:pt x="154" y="11"/>
                    <a:pt x="167" y="26"/>
                    <a:pt x="167" y="43"/>
                  </a:cubicBezTo>
                  <a:cubicBezTo>
                    <a:pt x="167" y="95"/>
                    <a:pt x="87" y="95"/>
                    <a:pt x="67" y="95"/>
                  </a:cubicBezTo>
                  <a:lnTo>
                    <a:pt x="46" y="9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8" name="Freeform 29">
              <a:extLst>
                <a:ext uri="{FF2B5EF4-FFF2-40B4-BE49-F238E27FC236}">
                  <a16:creationId xmlns:a16="http://schemas.microsoft.com/office/drawing/2014/main" id="{323F0096-B5B3-48BD-90E4-5956AC27DD8D}"/>
                </a:ext>
              </a:extLst>
            </p:cNvPr>
            <p:cNvSpPr>
              <a:spLocks/>
            </p:cNvSpPr>
            <p:nvPr>
              <p:custDataLst>
                <p:tags r:id="rId5"/>
              </p:custDataLst>
            </p:nvPr>
          </p:nvSpPr>
          <p:spPr bwMode="auto">
            <a:xfrm>
              <a:off x="9213850" y="4973638"/>
              <a:ext cx="133350" cy="11113"/>
            </a:xfrm>
            <a:custGeom>
              <a:avLst/>
              <a:gdLst>
                <a:gd name="T0" fmla="*/ 222 w 236"/>
                <a:gd name="T1" fmla="*/ 17 h 17"/>
                <a:gd name="T2" fmla="*/ 236 w 236"/>
                <a:gd name="T3" fmla="*/ 9 h 17"/>
                <a:gd name="T4" fmla="*/ 222 w 236"/>
                <a:gd name="T5" fmla="*/ 0 h 17"/>
                <a:gd name="T6" fmla="*/ 14 w 236"/>
                <a:gd name="T7" fmla="*/ 0 h 17"/>
                <a:gd name="T8" fmla="*/ 0 w 236"/>
                <a:gd name="T9" fmla="*/ 9 h 17"/>
                <a:gd name="T10" fmla="*/ 14 w 236"/>
                <a:gd name="T11" fmla="*/ 17 h 17"/>
                <a:gd name="T12" fmla="*/ 222 w 2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6" h="17">
                  <a:moveTo>
                    <a:pt x="222" y="17"/>
                  </a:moveTo>
                  <a:cubicBezTo>
                    <a:pt x="228" y="17"/>
                    <a:pt x="236" y="17"/>
                    <a:pt x="236" y="9"/>
                  </a:cubicBezTo>
                  <a:cubicBezTo>
                    <a:pt x="236" y="0"/>
                    <a:pt x="228" y="0"/>
                    <a:pt x="222" y="0"/>
                  </a:cubicBezTo>
                  <a:lnTo>
                    <a:pt x="14" y="0"/>
                  </a:lnTo>
                  <a:cubicBezTo>
                    <a:pt x="9" y="0"/>
                    <a:pt x="0" y="0"/>
                    <a:pt x="0" y="9"/>
                  </a:cubicBezTo>
                  <a:cubicBezTo>
                    <a:pt x="0" y="17"/>
                    <a:pt x="8" y="17"/>
                    <a:pt x="14" y="17"/>
                  </a:cubicBezTo>
                  <a:lnTo>
                    <a:pt x="22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9" name="Freeform 30">
              <a:extLst>
                <a:ext uri="{FF2B5EF4-FFF2-40B4-BE49-F238E27FC236}">
                  <a16:creationId xmlns:a16="http://schemas.microsoft.com/office/drawing/2014/main" id="{76AAE7C5-1D4C-3A6D-7D51-4B3D2A7179ED}"/>
                </a:ext>
              </a:extLst>
            </p:cNvPr>
            <p:cNvSpPr>
              <a:spLocks noEditPoints="1"/>
            </p:cNvSpPr>
            <p:nvPr>
              <p:custDataLst>
                <p:tags r:id="rId6"/>
              </p:custDataLst>
            </p:nvPr>
          </p:nvSpPr>
          <p:spPr bwMode="auto">
            <a:xfrm>
              <a:off x="9367838" y="4892675"/>
              <a:ext cx="85725" cy="182563"/>
            </a:xfrm>
            <a:custGeom>
              <a:avLst/>
              <a:gdLst>
                <a:gd name="T0" fmla="*/ 153 w 153"/>
                <a:gd name="T1" fmla="*/ 13 h 302"/>
                <a:gd name="T2" fmla="*/ 139 w 153"/>
                <a:gd name="T3" fmla="*/ 0 h 302"/>
                <a:gd name="T4" fmla="*/ 120 w 153"/>
                <a:gd name="T5" fmla="*/ 19 h 302"/>
                <a:gd name="T6" fmla="*/ 134 w 153"/>
                <a:gd name="T7" fmla="*/ 32 h 302"/>
                <a:gd name="T8" fmla="*/ 153 w 153"/>
                <a:gd name="T9" fmla="*/ 13 h 302"/>
                <a:gd name="T10" fmla="*/ 79 w 153"/>
                <a:gd name="T11" fmla="*/ 248 h 302"/>
                <a:gd name="T12" fmla="*/ 34 w 153"/>
                <a:gd name="T13" fmla="*/ 293 h 302"/>
                <a:gd name="T14" fmla="*/ 22 w 153"/>
                <a:gd name="T15" fmla="*/ 290 h 302"/>
                <a:gd name="T16" fmla="*/ 33 w 153"/>
                <a:gd name="T17" fmla="*/ 273 h 302"/>
                <a:gd name="T18" fmla="*/ 20 w 153"/>
                <a:gd name="T19" fmla="*/ 260 h 302"/>
                <a:gd name="T20" fmla="*/ 0 w 153"/>
                <a:gd name="T21" fmla="*/ 280 h 302"/>
                <a:gd name="T22" fmla="*/ 34 w 153"/>
                <a:gd name="T23" fmla="*/ 302 h 302"/>
                <a:gd name="T24" fmla="*/ 107 w 153"/>
                <a:gd name="T25" fmla="*/ 247 h 302"/>
                <a:gd name="T26" fmla="*/ 138 w 153"/>
                <a:gd name="T27" fmla="*/ 122 h 302"/>
                <a:gd name="T28" fmla="*/ 140 w 153"/>
                <a:gd name="T29" fmla="*/ 110 h 302"/>
                <a:gd name="T30" fmla="*/ 103 w 153"/>
                <a:gd name="T31" fmla="*/ 77 h 302"/>
                <a:gd name="T32" fmla="*/ 42 w 153"/>
                <a:gd name="T33" fmla="*/ 131 h 302"/>
                <a:gd name="T34" fmla="*/ 48 w 153"/>
                <a:gd name="T35" fmla="*/ 135 h 302"/>
                <a:gd name="T36" fmla="*/ 55 w 153"/>
                <a:gd name="T37" fmla="*/ 129 h 302"/>
                <a:gd name="T38" fmla="*/ 102 w 153"/>
                <a:gd name="T39" fmla="*/ 87 h 302"/>
                <a:gd name="T40" fmla="*/ 114 w 153"/>
                <a:gd name="T41" fmla="*/ 104 h 302"/>
                <a:gd name="T42" fmla="*/ 113 w 153"/>
                <a:gd name="T43" fmla="*/ 115 h 302"/>
                <a:gd name="T44" fmla="*/ 79 w 153"/>
                <a:gd name="T45" fmla="*/ 24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302">
                  <a:moveTo>
                    <a:pt x="153" y="13"/>
                  </a:moveTo>
                  <a:cubicBezTo>
                    <a:pt x="153" y="7"/>
                    <a:pt x="149" y="0"/>
                    <a:pt x="139" y="0"/>
                  </a:cubicBezTo>
                  <a:cubicBezTo>
                    <a:pt x="129" y="0"/>
                    <a:pt x="120" y="10"/>
                    <a:pt x="120" y="19"/>
                  </a:cubicBezTo>
                  <a:cubicBezTo>
                    <a:pt x="120" y="25"/>
                    <a:pt x="124" y="32"/>
                    <a:pt x="134" y="32"/>
                  </a:cubicBezTo>
                  <a:cubicBezTo>
                    <a:pt x="143" y="32"/>
                    <a:pt x="153" y="23"/>
                    <a:pt x="153" y="13"/>
                  </a:cubicBezTo>
                  <a:close/>
                  <a:moveTo>
                    <a:pt x="79" y="248"/>
                  </a:moveTo>
                  <a:cubicBezTo>
                    <a:pt x="73" y="272"/>
                    <a:pt x="55" y="293"/>
                    <a:pt x="34" y="293"/>
                  </a:cubicBezTo>
                  <a:cubicBezTo>
                    <a:pt x="30" y="293"/>
                    <a:pt x="25" y="292"/>
                    <a:pt x="22" y="290"/>
                  </a:cubicBezTo>
                  <a:cubicBezTo>
                    <a:pt x="31" y="286"/>
                    <a:pt x="33" y="278"/>
                    <a:pt x="33" y="273"/>
                  </a:cubicBezTo>
                  <a:cubicBezTo>
                    <a:pt x="33" y="264"/>
                    <a:pt x="27" y="260"/>
                    <a:pt x="20" y="260"/>
                  </a:cubicBezTo>
                  <a:cubicBezTo>
                    <a:pt x="9" y="260"/>
                    <a:pt x="0" y="269"/>
                    <a:pt x="0" y="280"/>
                  </a:cubicBezTo>
                  <a:cubicBezTo>
                    <a:pt x="0" y="294"/>
                    <a:pt x="14" y="302"/>
                    <a:pt x="34" y="302"/>
                  </a:cubicBezTo>
                  <a:cubicBezTo>
                    <a:pt x="55" y="302"/>
                    <a:pt x="96" y="290"/>
                    <a:pt x="107" y="247"/>
                  </a:cubicBezTo>
                  <a:lnTo>
                    <a:pt x="138" y="122"/>
                  </a:lnTo>
                  <a:cubicBezTo>
                    <a:pt x="139" y="118"/>
                    <a:pt x="140" y="115"/>
                    <a:pt x="140" y="110"/>
                  </a:cubicBezTo>
                  <a:cubicBezTo>
                    <a:pt x="140" y="91"/>
                    <a:pt x="124" y="77"/>
                    <a:pt x="103" y="77"/>
                  </a:cubicBezTo>
                  <a:cubicBezTo>
                    <a:pt x="64" y="77"/>
                    <a:pt x="42" y="126"/>
                    <a:pt x="42" y="131"/>
                  </a:cubicBezTo>
                  <a:cubicBezTo>
                    <a:pt x="42" y="135"/>
                    <a:pt x="47" y="135"/>
                    <a:pt x="48" y="135"/>
                  </a:cubicBezTo>
                  <a:cubicBezTo>
                    <a:pt x="52" y="135"/>
                    <a:pt x="52" y="134"/>
                    <a:pt x="55" y="129"/>
                  </a:cubicBezTo>
                  <a:cubicBezTo>
                    <a:pt x="63" y="109"/>
                    <a:pt x="82" y="87"/>
                    <a:pt x="102" y="87"/>
                  </a:cubicBezTo>
                  <a:cubicBezTo>
                    <a:pt x="111" y="87"/>
                    <a:pt x="114" y="93"/>
                    <a:pt x="114" y="104"/>
                  </a:cubicBezTo>
                  <a:cubicBezTo>
                    <a:pt x="114" y="108"/>
                    <a:pt x="113" y="113"/>
                    <a:pt x="113" y="115"/>
                  </a:cubicBezTo>
                  <a:lnTo>
                    <a:pt x="79" y="2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0" name="Freeform 31">
              <a:extLst>
                <a:ext uri="{FF2B5EF4-FFF2-40B4-BE49-F238E27FC236}">
                  <a16:creationId xmlns:a16="http://schemas.microsoft.com/office/drawing/2014/main" id="{6E4F8D65-8E2E-1BF0-550C-E833AD8CFE93}"/>
                </a:ext>
              </a:extLst>
            </p:cNvPr>
            <p:cNvSpPr>
              <a:spLocks/>
            </p:cNvSpPr>
            <p:nvPr>
              <p:custDataLst>
                <p:tags r:id="rId7"/>
              </p:custDataLst>
            </p:nvPr>
          </p:nvSpPr>
          <p:spPr bwMode="auto">
            <a:xfrm>
              <a:off x="9485313" y="4891088"/>
              <a:ext cx="85725" cy="141288"/>
            </a:xfrm>
            <a:custGeom>
              <a:avLst/>
              <a:gdLst>
                <a:gd name="T0" fmla="*/ 154 w 154"/>
                <a:gd name="T1" fmla="*/ 169 h 232"/>
                <a:gd name="T2" fmla="*/ 142 w 154"/>
                <a:gd name="T3" fmla="*/ 169 h 232"/>
                <a:gd name="T4" fmla="*/ 133 w 154"/>
                <a:gd name="T5" fmla="*/ 200 h 232"/>
                <a:gd name="T6" fmla="*/ 99 w 154"/>
                <a:gd name="T7" fmla="*/ 202 h 232"/>
                <a:gd name="T8" fmla="*/ 35 w 154"/>
                <a:gd name="T9" fmla="*/ 202 h 232"/>
                <a:gd name="T10" fmla="*/ 104 w 154"/>
                <a:gd name="T11" fmla="*/ 144 h 232"/>
                <a:gd name="T12" fmla="*/ 154 w 154"/>
                <a:gd name="T13" fmla="*/ 68 h 232"/>
                <a:gd name="T14" fmla="*/ 73 w 154"/>
                <a:gd name="T15" fmla="*/ 0 h 232"/>
                <a:gd name="T16" fmla="*/ 0 w 154"/>
                <a:gd name="T17" fmla="*/ 63 h 232"/>
                <a:gd name="T18" fmla="*/ 19 w 154"/>
                <a:gd name="T19" fmla="*/ 82 h 232"/>
                <a:gd name="T20" fmla="*/ 37 w 154"/>
                <a:gd name="T21" fmla="*/ 64 h 232"/>
                <a:gd name="T22" fmla="*/ 16 w 154"/>
                <a:gd name="T23" fmla="*/ 45 h 232"/>
                <a:gd name="T24" fmla="*/ 67 w 154"/>
                <a:gd name="T25" fmla="*/ 13 h 232"/>
                <a:gd name="T26" fmla="*/ 120 w 154"/>
                <a:gd name="T27" fmla="*/ 68 h 232"/>
                <a:gd name="T28" fmla="*/ 88 w 154"/>
                <a:gd name="T29" fmla="*/ 135 h 232"/>
                <a:gd name="T30" fmla="*/ 4 w 154"/>
                <a:gd name="T31" fmla="*/ 219 h 232"/>
                <a:gd name="T32" fmla="*/ 0 w 154"/>
                <a:gd name="T33" fmla="*/ 232 h 232"/>
                <a:gd name="T34" fmla="*/ 144 w 154"/>
                <a:gd name="T35" fmla="*/ 232 h 232"/>
                <a:gd name="T36" fmla="*/ 154 w 154"/>
                <a:gd name="T37"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9"/>
                  </a:moveTo>
                  <a:lnTo>
                    <a:pt x="142" y="169"/>
                  </a:lnTo>
                  <a:cubicBezTo>
                    <a:pt x="141" y="176"/>
                    <a:pt x="138" y="197"/>
                    <a:pt x="133" y="200"/>
                  </a:cubicBezTo>
                  <a:cubicBezTo>
                    <a:pt x="130" y="202"/>
                    <a:pt x="104" y="202"/>
                    <a:pt x="99" y="202"/>
                  </a:cubicBezTo>
                  <a:lnTo>
                    <a:pt x="35" y="202"/>
                  </a:lnTo>
                  <a:cubicBezTo>
                    <a:pt x="71" y="170"/>
                    <a:pt x="83" y="160"/>
                    <a:pt x="104" y="144"/>
                  </a:cubicBezTo>
                  <a:cubicBezTo>
                    <a:pt x="130" y="123"/>
                    <a:pt x="154" y="102"/>
                    <a:pt x="154" y="68"/>
                  </a:cubicBezTo>
                  <a:cubicBezTo>
                    <a:pt x="154" y="26"/>
                    <a:pt x="117" y="0"/>
                    <a:pt x="73" y="0"/>
                  </a:cubicBezTo>
                  <a:cubicBezTo>
                    <a:pt x="29" y="0"/>
                    <a:pt x="0" y="31"/>
                    <a:pt x="0" y="63"/>
                  </a:cubicBezTo>
                  <a:cubicBezTo>
                    <a:pt x="0" y="81"/>
                    <a:pt x="15" y="82"/>
                    <a:pt x="19" y="82"/>
                  </a:cubicBezTo>
                  <a:cubicBezTo>
                    <a:pt x="27" y="82"/>
                    <a:pt x="37" y="76"/>
                    <a:pt x="37" y="64"/>
                  </a:cubicBezTo>
                  <a:cubicBezTo>
                    <a:pt x="37" y="58"/>
                    <a:pt x="35" y="45"/>
                    <a:pt x="16" y="45"/>
                  </a:cubicBezTo>
                  <a:cubicBezTo>
                    <a:pt x="27" y="21"/>
                    <a:pt x="51" y="13"/>
                    <a:pt x="67" y="13"/>
                  </a:cubicBezTo>
                  <a:cubicBezTo>
                    <a:pt x="102" y="13"/>
                    <a:pt x="120" y="40"/>
                    <a:pt x="120" y="68"/>
                  </a:cubicBezTo>
                  <a:cubicBezTo>
                    <a:pt x="120" y="99"/>
                    <a:pt x="99" y="123"/>
                    <a:pt x="88" y="135"/>
                  </a:cubicBezTo>
                  <a:lnTo>
                    <a:pt x="4" y="219"/>
                  </a:lnTo>
                  <a:cubicBezTo>
                    <a:pt x="0" y="222"/>
                    <a:pt x="0" y="222"/>
                    <a:pt x="0" y="232"/>
                  </a:cubicBezTo>
                  <a:lnTo>
                    <a:pt x="144" y="232"/>
                  </a:lnTo>
                  <a:lnTo>
                    <a:pt x="154" y="16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1" name="Freeform 32">
              <a:extLst>
                <a:ext uri="{FF2B5EF4-FFF2-40B4-BE49-F238E27FC236}">
                  <a16:creationId xmlns:a16="http://schemas.microsoft.com/office/drawing/2014/main" id="{C4950549-7153-B138-C93D-537DC0B62A40}"/>
                </a:ext>
              </a:extLst>
            </p:cNvPr>
            <p:cNvSpPr>
              <a:spLocks/>
            </p:cNvSpPr>
            <p:nvPr>
              <p:custDataLst>
                <p:tags r:id="rId8"/>
              </p:custDataLst>
            </p:nvPr>
          </p:nvSpPr>
          <p:spPr bwMode="auto">
            <a:xfrm>
              <a:off x="9593263" y="4941888"/>
              <a:ext cx="117475" cy="93663"/>
            </a:xfrm>
            <a:custGeom>
              <a:avLst/>
              <a:gdLst>
                <a:gd name="T0" fmla="*/ 93 w 209"/>
                <a:gd name="T1" fmla="*/ 23 h 154"/>
                <a:gd name="T2" fmla="*/ 135 w 209"/>
                <a:gd name="T3" fmla="*/ 23 h 154"/>
                <a:gd name="T4" fmla="*/ 122 w 209"/>
                <a:gd name="T5" fmla="*/ 104 h 154"/>
                <a:gd name="T6" fmla="*/ 126 w 209"/>
                <a:gd name="T7" fmla="*/ 135 h 154"/>
                <a:gd name="T8" fmla="*/ 141 w 209"/>
                <a:gd name="T9" fmla="*/ 154 h 154"/>
                <a:gd name="T10" fmla="*/ 158 w 209"/>
                <a:gd name="T11" fmla="*/ 138 h 154"/>
                <a:gd name="T12" fmla="*/ 155 w 209"/>
                <a:gd name="T13" fmla="*/ 130 h 154"/>
                <a:gd name="T14" fmla="*/ 142 w 209"/>
                <a:gd name="T15" fmla="*/ 69 h 154"/>
                <a:gd name="T16" fmla="*/ 147 w 209"/>
                <a:gd name="T17" fmla="*/ 23 h 154"/>
                <a:gd name="T18" fmla="*/ 190 w 209"/>
                <a:gd name="T19" fmla="*/ 23 h 154"/>
                <a:gd name="T20" fmla="*/ 203 w 209"/>
                <a:gd name="T21" fmla="*/ 21 h 154"/>
                <a:gd name="T22" fmla="*/ 209 w 209"/>
                <a:gd name="T23" fmla="*/ 10 h 154"/>
                <a:gd name="T24" fmla="*/ 194 w 209"/>
                <a:gd name="T25" fmla="*/ 0 h 154"/>
                <a:gd name="T26" fmla="*/ 63 w 209"/>
                <a:gd name="T27" fmla="*/ 0 h 154"/>
                <a:gd name="T28" fmla="*/ 23 w 209"/>
                <a:gd name="T29" fmla="*/ 18 h 154"/>
                <a:gd name="T30" fmla="*/ 0 w 209"/>
                <a:gd name="T31" fmla="*/ 48 h 154"/>
                <a:gd name="T32" fmla="*/ 6 w 209"/>
                <a:gd name="T33" fmla="*/ 52 h 154"/>
                <a:gd name="T34" fmla="*/ 13 w 209"/>
                <a:gd name="T35" fmla="*/ 48 h 154"/>
                <a:gd name="T36" fmla="*/ 60 w 209"/>
                <a:gd name="T37" fmla="*/ 23 h 154"/>
                <a:gd name="T38" fmla="*/ 81 w 209"/>
                <a:gd name="T39" fmla="*/ 23 h 154"/>
                <a:gd name="T40" fmla="*/ 41 w 209"/>
                <a:gd name="T41" fmla="*/ 124 h 154"/>
                <a:gd name="T42" fmla="*/ 34 w 209"/>
                <a:gd name="T43" fmla="*/ 137 h 154"/>
                <a:gd name="T44" fmla="*/ 33 w 209"/>
                <a:gd name="T45" fmla="*/ 142 h 154"/>
                <a:gd name="T46" fmla="*/ 45 w 209"/>
                <a:gd name="T47" fmla="*/ 154 h 154"/>
                <a:gd name="T48" fmla="*/ 72 w 209"/>
                <a:gd name="T49" fmla="*/ 107 h 154"/>
                <a:gd name="T50" fmla="*/ 93 w 209"/>
                <a:gd name="T51" fmla="*/ 2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154">
                  <a:moveTo>
                    <a:pt x="93" y="23"/>
                  </a:moveTo>
                  <a:lnTo>
                    <a:pt x="135" y="23"/>
                  </a:lnTo>
                  <a:cubicBezTo>
                    <a:pt x="129" y="44"/>
                    <a:pt x="122" y="76"/>
                    <a:pt x="122" y="104"/>
                  </a:cubicBezTo>
                  <a:cubicBezTo>
                    <a:pt x="122" y="118"/>
                    <a:pt x="124" y="127"/>
                    <a:pt x="126" y="135"/>
                  </a:cubicBezTo>
                  <a:cubicBezTo>
                    <a:pt x="131" y="152"/>
                    <a:pt x="136" y="154"/>
                    <a:pt x="141" y="154"/>
                  </a:cubicBezTo>
                  <a:cubicBezTo>
                    <a:pt x="149" y="154"/>
                    <a:pt x="158" y="146"/>
                    <a:pt x="158" y="138"/>
                  </a:cubicBezTo>
                  <a:cubicBezTo>
                    <a:pt x="158" y="135"/>
                    <a:pt x="157" y="134"/>
                    <a:pt x="155" y="130"/>
                  </a:cubicBezTo>
                  <a:cubicBezTo>
                    <a:pt x="148" y="117"/>
                    <a:pt x="142" y="97"/>
                    <a:pt x="142" y="69"/>
                  </a:cubicBezTo>
                  <a:cubicBezTo>
                    <a:pt x="142" y="62"/>
                    <a:pt x="142" y="48"/>
                    <a:pt x="147" y="23"/>
                  </a:cubicBezTo>
                  <a:lnTo>
                    <a:pt x="190" y="23"/>
                  </a:lnTo>
                  <a:cubicBezTo>
                    <a:pt x="197" y="23"/>
                    <a:pt x="200" y="23"/>
                    <a:pt x="203" y="21"/>
                  </a:cubicBezTo>
                  <a:cubicBezTo>
                    <a:pt x="208" y="17"/>
                    <a:pt x="209" y="12"/>
                    <a:pt x="209" y="10"/>
                  </a:cubicBezTo>
                  <a:cubicBezTo>
                    <a:pt x="209" y="0"/>
                    <a:pt x="200" y="0"/>
                    <a:pt x="194" y="0"/>
                  </a:cubicBezTo>
                  <a:lnTo>
                    <a:pt x="63" y="0"/>
                  </a:lnTo>
                  <a:cubicBezTo>
                    <a:pt x="49" y="0"/>
                    <a:pt x="39" y="3"/>
                    <a:pt x="23" y="18"/>
                  </a:cubicBezTo>
                  <a:cubicBezTo>
                    <a:pt x="14" y="26"/>
                    <a:pt x="0" y="44"/>
                    <a:pt x="0" y="48"/>
                  </a:cubicBezTo>
                  <a:cubicBezTo>
                    <a:pt x="0" y="52"/>
                    <a:pt x="5" y="52"/>
                    <a:pt x="6" y="52"/>
                  </a:cubicBezTo>
                  <a:cubicBezTo>
                    <a:pt x="10" y="52"/>
                    <a:pt x="11" y="51"/>
                    <a:pt x="13" y="48"/>
                  </a:cubicBezTo>
                  <a:cubicBezTo>
                    <a:pt x="30" y="23"/>
                    <a:pt x="52" y="23"/>
                    <a:pt x="60" y="23"/>
                  </a:cubicBezTo>
                  <a:lnTo>
                    <a:pt x="81" y="23"/>
                  </a:lnTo>
                  <a:cubicBezTo>
                    <a:pt x="70" y="62"/>
                    <a:pt x="51" y="103"/>
                    <a:pt x="41" y="124"/>
                  </a:cubicBezTo>
                  <a:cubicBezTo>
                    <a:pt x="39" y="129"/>
                    <a:pt x="35" y="136"/>
                    <a:pt x="34" y="137"/>
                  </a:cubicBezTo>
                  <a:cubicBezTo>
                    <a:pt x="34" y="139"/>
                    <a:pt x="33" y="140"/>
                    <a:pt x="33" y="142"/>
                  </a:cubicBezTo>
                  <a:cubicBezTo>
                    <a:pt x="33" y="148"/>
                    <a:pt x="37" y="154"/>
                    <a:pt x="45" y="154"/>
                  </a:cubicBezTo>
                  <a:cubicBezTo>
                    <a:pt x="59" y="154"/>
                    <a:pt x="63" y="138"/>
                    <a:pt x="72" y="107"/>
                  </a:cubicBezTo>
                  <a:lnTo>
                    <a:pt x="93" y="2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 name="Freeform 33">
              <a:extLst>
                <a:ext uri="{FF2B5EF4-FFF2-40B4-BE49-F238E27FC236}">
                  <a16:creationId xmlns:a16="http://schemas.microsoft.com/office/drawing/2014/main" id="{8795820B-2C18-EC36-85A6-29C8BA8F9BA1}"/>
                </a:ext>
              </a:extLst>
            </p:cNvPr>
            <p:cNvSpPr>
              <a:spLocks/>
            </p:cNvSpPr>
            <p:nvPr>
              <p:custDataLst>
                <p:tags r:id="rId9"/>
              </p:custDataLst>
            </p:nvPr>
          </p:nvSpPr>
          <p:spPr bwMode="auto">
            <a:xfrm>
              <a:off x="9737725" y="4883150"/>
              <a:ext cx="103188" cy="192088"/>
            </a:xfrm>
            <a:custGeom>
              <a:avLst/>
              <a:gdLst>
                <a:gd name="T0" fmla="*/ 116 w 185"/>
                <a:gd name="T1" fmla="*/ 108 h 317"/>
                <a:gd name="T2" fmla="*/ 150 w 185"/>
                <a:gd name="T3" fmla="*/ 108 h 317"/>
                <a:gd name="T4" fmla="*/ 162 w 185"/>
                <a:gd name="T5" fmla="*/ 101 h 317"/>
                <a:gd name="T6" fmla="*/ 151 w 185"/>
                <a:gd name="T7" fmla="*/ 96 h 317"/>
                <a:gd name="T8" fmla="*/ 119 w 185"/>
                <a:gd name="T9" fmla="*/ 96 h 317"/>
                <a:gd name="T10" fmla="*/ 132 w 185"/>
                <a:gd name="T11" fmla="*/ 25 h 317"/>
                <a:gd name="T12" fmla="*/ 150 w 185"/>
                <a:gd name="T13" fmla="*/ 10 h 317"/>
                <a:gd name="T14" fmla="*/ 166 w 185"/>
                <a:gd name="T15" fmla="*/ 14 h 317"/>
                <a:gd name="T16" fmla="*/ 151 w 185"/>
                <a:gd name="T17" fmla="*/ 34 h 317"/>
                <a:gd name="T18" fmla="*/ 165 w 185"/>
                <a:gd name="T19" fmla="*/ 47 h 317"/>
                <a:gd name="T20" fmla="*/ 185 w 185"/>
                <a:gd name="T21" fmla="*/ 25 h 317"/>
                <a:gd name="T22" fmla="*/ 150 w 185"/>
                <a:gd name="T23" fmla="*/ 0 h 317"/>
                <a:gd name="T24" fmla="*/ 108 w 185"/>
                <a:gd name="T25" fmla="*/ 27 h 317"/>
                <a:gd name="T26" fmla="*/ 91 w 185"/>
                <a:gd name="T27" fmla="*/ 96 h 317"/>
                <a:gd name="T28" fmla="*/ 64 w 185"/>
                <a:gd name="T29" fmla="*/ 96 h 317"/>
                <a:gd name="T30" fmla="*/ 52 w 185"/>
                <a:gd name="T31" fmla="*/ 103 h 317"/>
                <a:gd name="T32" fmla="*/ 63 w 185"/>
                <a:gd name="T33" fmla="*/ 108 h 317"/>
                <a:gd name="T34" fmla="*/ 89 w 185"/>
                <a:gd name="T35" fmla="*/ 108 h 317"/>
                <a:gd name="T36" fmla="*/ 58 w 185"/>
                <a:gd name="T37" fmla="*/ 273 h 317"/>
                <a:gd name="T38" fmla="*/ 34 w 185"/>
                <a:gd name="T39" fmla="*/ 308 h 317"/>
                <a:gd name="T40" fmla="*/ 18 w 185"/>
                <a:gd name="T41" fmla="*/ 303 h 317"/>
                <a:gd name="T42" fmla="*/ 34 w 185"/>
                <a:gd name="T43" fmla="*/ 284 h 317"/>
                <a:gd name="T44" fmla="*/ 20 w 185"/>
                <a:gd name="T45" fmla="*/ 271 h 317"/>
                <a:gd name="T46" fmla="*/ 0 w 185"/>
                <a:gd name="T47" fmla="*/ 293 h 317"/>
                <a:gd name="T48" fmla="*/ 34 w 185"/>
                <a:gd name="T49" fmla="*/ 317 h 317"/>
                <a:gd name="T50" fmla="*/ 75 w 185"/>
                <a:gd name="T51" fmla="*/ 287 h 317"/>
                <a:gd name="T52" fmla="*/ 97 w 185"/>
                <a:gd name="T53" fmla="*/ 216 h 317"/>
                <a:gd name="T54" fmla="*/ 116 w 185"/>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7">
                  <a:moveTo>
                    <a:pt x="116" y="108"/>
                  </a:moveTo>
                  <a:lnTo>
                    <a:pt x="150" y="108"/>
                  </a:lnTo>
                  <a:cubicBezTo>
                    <a:pt x="157" y="108"/>
                    <a:pt x="162" y="108"/>
                    <a:pt x="162" y="101"/>
                  </a:cubicBezTo>
                  <a:cubicBezTo>
                    <a:pt x="162" y="96"/>
                    <a:pt x="157" y="96"/>
                    <a:pt x="151" y="96"/>
                  </a:cubicBezTo>
                  <a:lnTo>
                    <a:pt x="119" y="96"/>
                  </a:lnTo>
                  <a:cubicBezTo>
                    <a:pt x="127" y="51"/>
                    <a:pt x="130" y="35"/>
                    <a:pt x="132" y="25"/>
                  </a:cubicBezTo>
                  <a:cubicBezTo>
                    <a:pt x="134" y="18"/>
                    <a:pt x="142" y="10"/>
                    <a:pt x="150" y="10"/>
                  </a:cubicBezTo>
                  <a:cubicBezTo>
                    <a:pt x="150" y="10"/>
                    <a:pt x="160" y="10"/>
                    <a:pt x="166" y="14"/>
                  </a:cubicBezTo>
                  <a:cubicBezTo>
                    <a:pt x="152" y="19"/>
                    <a:pt x="151" y="32"/>
                    <a:pt x="151" y="34"/>
                  </a:cubicBezTo>
                  <a:cubicBezTo>
                    <a:pt x="151" y="41"/>
                    <a:pt x="157" y="47"/>
                    <a:pt x="165" y="47"/>
                  </a:cubicBezTo>
                  <a:cubicBezTo>
                    <a:pt x="174" y="47"/>
                    <a:pt x="185" y="39"/>
                    <a:pt x="185" y="25"/>
                  </a:cubicBezTo>
                  <a:cubicBezTo>
                    <a:pt x="185" y="9"/>
                    <a:pt x="168" y="0"/>
                    <a:pt x="150" y="0"/>
                  </a:cubicBezTo>
                  <a:cubicBezTo>
                    <a:pt x="135" y="0"/>
                    <a:pt x="118" y="9"/>
                    <a:pt x="108" y="27"/>
                  </a:cubicBezTo>
                  <a:cubicBezTo>
                    <a:pt x="101" y="40"/>
                    <a:pt x="98" y="55"/>
                    <a:pt x="91" y="96"/>
                  </a:cubicBezTo>
                  <a:lnTo>
                    <a:pt x="64" y="96"/>
                  </a:lnTo>
                  <a:cubicBezTo>
                    <a:pt x="57" y="96"/>
                    <a:pt x="52" y="96"/>
                    <a:pt x="52" y="103"/>
                  </a:cubicBezTo>
                  <a:cubicBezTo>
                    <a:pt x="52" y="108"/>
                    <a:pt x="57" y="108"/>
                    <a:pt x="63" y="108"/>
                  </a:cubicBezTo>
                  <a:lnTo>
                    <a:pt x="89" y="108"/>
                  </a:lnTo>
                  <a:cubicBezTo>
                    <a:pt x="88" y="110"/>
                    <a:pt x="66" y="236"/>
                    <a:pt x="58" y="273"/>
                  </a:cubicBezTo>
                  <a:cubicBezTo>
                    <a:pt x="56" y="281"/>
                    <a:pt x="50" y="308"/>
                    <a:pt x="34" y="308"/>
                  </a:cubicBezTo>
                  <a:cubicBezTo>
                    <a:pt x="33" y="308"/>
                    <a:pt x="25" y="308"/>
                    <a:pt x="18" y="303"/>
                  </a:cubicBezTo>
                  <a:cubicBezTo>
                    <a:pt x="33" y="299"/>
                    <a:pt x="34" y="286"/>
                    <a:pt x="34" y="284"/>
                  </a:cubicBezTo>
                  <a:cubicBezTo>
                    <a:pt x="34" y="277"/>
                    <a:pt x="28" y="271"/>
                    <a:pt x="20" y="271"/>
                  </a:cubicBezTo>
                  <a:cubicBezTo>
                    <a:pt x="10" y="271"/>
                    <a:pt x="0" y="279"/>
                    <a:pt x="0" y="293"/>
                  </a:cubicBezTo>
                  <a:cubicBezTo>
                    <a:pt x="0" y="308"/>
                    <a:pt x="16" y="317"/>
                    <a:pt x="34" y="317"/>
                  </a:cubicBezTo>
                  <a:cubicBezTo>
                    <a:pt x="56" y="317"/>
                    <a:pt x="71" y="294"/>
                    <a:pt x="75" y="287"/>
                  </a:cubicBezTo>
                  <a:cubicBezTo>
                    <a:pt x="88" y="263"/>
                    <a:pt x="96" y="220"/>
                    <a:pt x="97" y="216"/>
                  </a:cubicBezTo>
                  <a:lnTo>
                    <a:pt x="116" y="1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 name="Freeform 34">
              <a:extLst>
                <a:ext uri="{FF2B5EF4-FFF2-40B4-BE49-F238E27FC236}">
                  <a16:creationId xmlns:a16="http://schemas.microsoft.com/office/drawing/2014/main" id="{9ADEFAC7-D5E1-25CC-6EA6-FD251BE9E951}"/>
                </a:ext>
              </a:extLst>
            </p:cNvPr>
            <p:cNvSpPr>
              <a:spLocks noEditPoints="1"/>
            </p:cNvSpPr>
            <p:nvPr>
              <p:custDataLst>
                <p:tags r:id="rId10"/>
              </p:custDataLst>
            </p:nvPr>
          </p:nvSpPr>
          <p:spPr bwMode="auto">
            <a:xfrm>
              <a:off x="9847263" y="4995863"/>
              <a:ext cx="73025" cy="68263"/>
            </a:xfrm>
            <a:custGeom>
              <a:avLst/>
              <a:gdLst>
                <a:gd name="T0" fmla="*/ 131 w 131"/>
                <a:gd name="T1" fmla="*/ 45 h 113"/>
                <a:gd name="T2" fmla="*/ 78 w 131"/>
                <a:gd name="T3" fmla="*/ 0 h 113"/>
                <a:gd name="T4" fmla="*/ 0 w 131"/>
                <a:gd name="T5" fmla="*/ 68 h 113"/>
                <a:gd name="T6" fmla="*/ 52 w 131"/>
                <a:gd name="T7" fmla="*/ 113 h 113"/>
                <a:gd name="T8" fmla="*/ 131 w 131"/>
                <a:gd name="T9" fmla="*/ 45 h 113"/>
                <a:gd name="T10" fmla="*/ 53 w 131"/>
                <a:gd name="T11" fmla="*/ 104 h 113"/>
                <a:gd name="T12" fmla="*/ 23 w 131"/>
                <a:gd name="T13" fmla="*/ 75 h 113"/>
                <a:gd name="T14" fmla="*/ 40 w 131"/>
                <a:gd name="T15" fmla="*/ 27 h 113"/>
                <a:gd name="T16" fmla="*/ 78 w 131"/>
                <a:gd name="T17" fmla="*/ 9 h 113"/>
                <a:gd name="T18" fmla="*/ 108 w 131"/>
                <a:gd name="T19" fmla="*/ 38 h 113"/>
                <a:gd name="T20" fmla="*/ 93 w 131"/>
                <a:gd name="T21" fmla="*/ 83 h 113"/>
                <a:gd name="T22" fmla="*/ 53 w 131"/>
                <a:gd name="T23"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13">
                  <a:moveTo>
                    <a:pt x="131" y="45"/>
                  </a:moveTo>
                  <a:cubicBezTo>
                    <a:pt x="131" y="21"/>
                    <a:pt x="110" y="0"/>
                    <a:pt x="78" y="0"/>
                  </a:cubicBezTo>
                  <a:cubicBezTo>
                    <a:pt x="37" y="0"/>
                    <a:pt x="0" y="34"/>
                    <a:pt x="0" y="68"/>
                  </a:cubicBezTo>
                  <a:cubicBezTo>
                    <a:pt x="0" y="93"/>
                    <a:pt x="21" y="113"/>
                    <a:pt x="52" y="113"/>
                  </a:cubicBezTo>
                  <a:cubicBezTo>
                    <a:pt x="94" y="113"/>
                    <a:pt x="131" y="79"/>
                    <a:pt x="131" y="45"/>
                  </a:cubicBezTo>
                  <a:close/>
                  <a:moveTo>
                    <a:pt x="53" y="104"/>
                  </a:moveTo>
                  <a:cubicBezTo>
                    <a:pt x="40" y="104"/>
                    <a:pt x="23" y="99"/>
                    <a:pt x="23" y="75"/>
                  </a:cubicBezTo>
                  <a:cubicBezTo>
                    <a:pt x="23" y="68"/>
                    <a:pt x="26" y="43"/>
                    <a:pt x="40" y="27"/>
                  </a:cubicBezTo>
                  <a:cubicBezTo>
                    <a:pt x="49" y="16"/>
                    <a:pt x="64" y="9"/>
                    <a:pt x="78" y="9"/>
                  </a:cubicBezTo>
                  <a:cubicBezTo>
                    <a:pt x="92" y="9"/>
                    <a:pt x="108" y="16"/>
                    <a:pt x="108" y="38"/>
                  </a:cubicBezTo>
                  <a:cubicBezTo>
                    <a:pt x="108" y="45"/>
                    <a:pt x="105" y="68"/>
                    <a:pt x="93" y="83"/>
                  </a:cubicBezTo>
                  <a:cubicBezTo>
                    <a:pt x="81" y="98"/>
                    <a:pt x="65" y="104"/>
                    <a:pt x="53" y="10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 name="Freeform 35">
              <a:extLst>
                <a:ext uri="{FF2B5EF4-FFF2-40B4-BE49-F238E27FC236}">
                  <a16:creationId xmlns:a16="http://schemas.microsoft.com/office/drawing/2014/main" id="{3D1264A6-C42F-C567-2F2A-8BC551AF3F3A}"/>
                </a:ext>
              </a:extLst>
            </p:cNvPr>
            <p:cNvSpPr>
              <a:spLocks/>
            </p:cNvSpPr>
            <p:nvPr>
              <p:custDataLst>
                <p:tags r:id="rId11"/>
              </p:custDataLst>
            </p:nvPr>
          </p:nvSpPr>
          <p:spPr bwMode="auto">
            <a:xfrm>
              <a:off x="9967913" y="4873625"/>
              <a:ext cx="50800" cy="211138"/>
            </a:xfrm>
            <a:custGeom>
              <a:avLst/>
              <a:gdLst>
                <a:gd name="T0" fmla="*/ 83 w 90"/>
                <a:gd name="T1" fmla="*/ 0 h 349"/>
                <a:gd name="T2" fmla="*/ 0 w 90"/>
                <a:gd name="T3" fmla="*/ 175 h 349"/>
                <a:gd name="T4" fmla="*/ 83 w 90"/>
                <a:gd name="T5" fmla="*/ 349 h 349"/>
                <a:gd name="T6" fmla="*/ 90 w 90"/>
                <a:gd name="T7" fmla="*/ 345 h 349"/>
                <a:gd name="T8" fmla="*/ 87 w 90"/>
                <a:gd name="T9" fmla="*/ 340 h 349"/>
                <a:gd name="T10" fmla="*/ 23 w 90"/>
                <a:gd name="T11" fmla="*/ 175 h 349"/>
                <a:gd name="T12" fmla="*/ 88 w 90"/>
                <a:gd name="T13" fmla="*/ 9 h 349"/>
                <a:gd name="T14" fmla="*/ 90 w 90"/>
                <a:gd name="T15" fmla="*/ 5 h 349"/>
                <a:gd name="T16" fmla="*/ 83 w 90"/>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349">
                  <a:moveTo>
                    <a:pt x="83" y="0"/>
                  </a:moveTo>
                  <a:cubicBezTo>
                    <a:pt x="17" y="47"/>
                    <a:pt x="0" y="121"/>
                    <a:pt x="0" y="175"/>
                  </a:cubicBezTo>
                  <a:cubicBezTo>
                    <a:pt x="0" y="224"/>
                    <a:pt x="14" y="300"/>
                    <a:pt x="83" y="349"/>
                  </a:cubicBezTo>
                  <a:cubicBezTo>
                    <a:pt x="86" y="349"/>
                    <a:pt x="90" y="349"/>
                    <a:pt x="90" y="345"/>
                  </a:cubicBezTo>
                  <a:cubicBezTo>
                    <a:pt x="90" y="343"/>
                    <a:pt x="89" y="342"/>
                    <a:pt x="87" y="340"/>
                  </a:cubicBezTo>
                  <a:cubicBezTo>
                    <a:pt x="40" y="298"/>
                    <a:pt x="23" y="238"/>
                    <a:pt x="23" y="175"/>
                  </a:cubicBezTo>
                  <a:cubicBezTo>
                    <a:pt x="23" y="81"/>
                    <a:pt x="59" y="35"/>
                    <a:pt x="88" y="9"/>
                  </a:cubicBezTo>
                  <a:cubicBezTo>
                    <a:pt x="89" y="7"/>
                    <a:pt x="90" y="6"/>
                    <a:pt x="90" y="5"/>
                  </a:cubicBezTo>
                  <a:cubicBezTo>
                    <a:pt x="90" y="0"/>
                    <a:pt x="86" y="0"/>
                    <a:pt x="83"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5" name="Freeform 36">
              <a:extLst>
                <a:ext uri="{FF2B5EF4-FFF2-40B4-BE49-F238E27FC236}">
                  <a16:creationId xmlns:a16="http://schemas.microsoft.com/office/drawing/2014/main" id="{020B7E96-26B7-5AC4-BA23-D44BFD07474F}"/>
                </a:ext>
              </a:extLst>
            </p:cNvPr>
            <p:cNvSpPr>
              <a:spLocks/>
            </p:cNvSpPr>
            <p:nvPr>
              <p:custDataLst>
                <p:tags r:id="rId12"/>
              </p:custDataLst>
            </p:nvPr>
          </p:nvSpPr>
          <p:spPr bwMode="auto">
            <a:xfrm>
              <a:off x="10047288" y="4884738"/>
              <a:ext cx="96838" cy="150813"/>
            </a:xfrm>
            <a:custGeom>
              <a:avLst/>
              <a:gdLst>
                <a:gd name="T0" fmla="*/ 83 w 172"/>
                <a:gd name="T1" fmla="*/ 10 h 246"/>
                <a:gd name="T2" fmla="*/ 85 w 172"/>
                <a:gd name="T3" fmla="*/ 5 h 246"/>
                <a:gd name="T4" fmla="*/ 79 w 172"/>
                <a:gd name="T5" fmla="*/ 0 h 246"/>
                <a:gd name="T6" fmla="*/ 35 w 172"/>
                <a:gd name="T7" fmla="*/ 3 h 246"/>
                <a:gd name="T8" fmla="*/ 27 w 172"/>
                <a:gd name="T9" fmla="*/ 11 h 246"/>
                <a:gd name="T10" fmla="*/ 36 w 172"/>
                <a:gd name="T11" fmla="*/ 16 h 246"/>
                <a:gd name="T12" fmla="*/ 53 w 172"/>
                <a:gd name="T13" fmla="*/ 22 h 246"/>
                <a:gd name="T14" fmla="*/ 51 w 172"/>
                <a:gd name="T15" fmla="*/ 29 h 246"/>
                <a:gd name="T16" fmla="*/ 2 w 172"/>
                <a:gd name="T17" fmla="*/ 227 h 246"/>
                <a:gd name="T18" fmla="*/ 0 w 172"/>
                <a:gd name="T19" fmla="*/ 234 h 246"/>
                <a:gd name="T20" fmla="*/ 12 w 172"/>
                <a:gd name="T21" fmla="*/ 246 h 246"/>
                <a:gd name="T22" fmla="*/ 28 w 172"/>
                <a:gd name="T23" fmla="*/ 231 h 246"/>
                <a:gd name="T24" fmla="*/ 45 w 172"/>
                <a:gd name="T25" fmla="*/ 163 h 246"/>
                <a:gd name="T26" fmla="*/ 90 w 172"/>
                <a:gd name="T27" fmla="*/ 192 h 246"/>
                <a:gd name="T28" fmla="*/ 89 w 172"/>
                <a:gd name="T29" fmla="*/ 199 h 246"/>
                <a:gd name="T30" fmla="*/ 88 w 172"/>
                <a:gd name="T31" fmla="*/ 210 h 246"/>
                <a:gd name="T32" fmla="*/ 125 w 172"/>
                <a:gd name="T33" fmla="*/ 246 h 246"/>
                <a:gd name="T34" fmla="*/ 169 w 172"/>
                <a:gd name="T35" fmla="*/ 192 h 246"/>
                <a:gd name="T36" fmla="*/ 164 w 172"/>
                <a:gd name="T37" fmla="*/ 188 h 246"/>
                <a:gd name="T38" fmla="*/ 157 w 172"/>
                <a:gd name="T39" fmla="*/ 196 h 246"/>
                <a:gd name="T40" fmla="*/ 126 w 172"/>
                <a:gd name="T41" fmla="*/ 236 h 246"/>
                <a:gd name="T42" fmla="*/ 114 w 172"/>
                <a:gd name="T43" fmla="*/ 218 h 246"/>
                <a:gd name="T44" fmla="*/ 116 w 172"/>
                <a:gd name="T45" fmla="*/ 202 h 246"/>
                <a:gd name="T46" fmla="*/ 118 w 172"/>
                <a:gd name="T47" fmla="*/ 191 h 246"/>
                <a:gd name="T48" fmla="*/ 61 w 172"/>
                <a:gd name="T49" fmla="*/ 154 h 246"/>
                <a:gd name="T50" fmla="*/ 90 w 172"/>
                <a:gd name="T51" fmla="*/ 131 h 246"/>
                <a:gd name="T52" fmla="*/ 145 w 172"/>
                <a:gd name="T53" fmla="*/ 98 h 246"/>
                <a:gd name="T54" fmla="*/ 156 w 172"/>
                <a:gd name="T55" fmla="*/ 103 h 246"/>
                <a:gd name="T56" fmla="*/ 138 w 172"/>
                <a:gd name="T57" fmla="*/ 122 h 246"/>
                <a:gd name="T58" fmla="*/ 152 w 172"/>
                <a:gd name="T59" fmla="*/ 135 h 246"/>
                <a:gd name="T60" fmla="*/ 172 w 172"/>
                <a:gd name="T61" fmla="*/ 113 h 246"/>
                <a:gd name="T62" fmla="*/ 145 w 172"/>
                <a:gd name="T63" fmla="*/ 88 h 246"/>
                <a:gd name="T64" fmla="*/ 89 w 172"/>
                <a:gd name="T65" fmla="*/ 119 h 246"/>
                <a:gd name="T66" fmla="*/ 49 w 172"/>
                <a:gd name="T67" fmla="*/ 150 h 246"/>
                <a:gd name="T68" fmla="*/ 83 w 172"/>
                <a:gd name="T69"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6">
                  <a:moveTo>
                    <a:pt x="83" y="10"/>
                  </a:moveTo>
                  <a:cubicBezTo>
                    <a:pt x="84" y="10"/>
                    <a:pt x="85" y="5"/>
                    <a:pt x="85" y="5"/>
                  </a:cubicBezTo>
                  <a:cubicBezTo>
                    <a:pt x="85" y="3"/>
                    <a:pt x="83" y="0"/>
                    <a:pt x="79" y="0"/>
                  </a:cubicBezTo>
                  <a:cubicBezTo>
                    <a:pt x="72" y="0"/>
                    <a:pt x="43" y="3"/>
                    <a:pt x="35" y="3"/>
                  </a:cubicBezTo>
                  <a:cubicBezTo>
                    <a:pt x="32" y="4"/>
                    <a:pt x="27" y="4"/>
                    <a:pt x="27" y="11"/>
                  </a:cubicBezTo>
                  <a:cubicBezTo>
                    <a:pt x="27" y="16"/>
                    <a:pt x="32" y="16"/>
                    <a:pt x="36" y="16"/>
                  </a:cubicBezTo>
                  <a:cubicBezTo>
                    <a:pt x="53" y="16"/>
                    <a:pt x="53" y="19"/>
                    <a:pt x="53" y="22"/>
                  </a:cubicBezTo>
                  <a:cubicBezTo>
                    <a:pt x="53" y="24"/>
                    <a:pt x="52" y="26"/>
                    <a:pt x="51" y="29"/>
                  </a:cubicBezTo>
                  <a:lnTo>
                    <a:pt x="2" y="227"/>
                  </a:lnTo>
                  <a:cubicBezTo>
                    <a:pt x="0" y="233"/>
                    <a:pt x="0" y="234"/>
                    <a:pt x="0" y="234"/>
                  </a:cubicBezTo>
                  <a:cubicBezTo>
                    <a:pt x="0" y="240"/>
                    <a:pt x="5" y="246"/>
                    <a:pt x="12" y="246"/>
                  </a:cubicBezTo>
                  <a:cubicBezTo>
                    <a:pt x="22" y="246"/>
                    <a:pt x="26" y="239"/>
                    <a:pt x="28" y="231"/>
                  </a:cubicBezTo>
                  <a:cubicBezTo>
                    <a:pt x="29" y="230"/>
                    <a:pt x="44" y="168"/>
                    <a:pt x="45" y="163"/>
                  </a:cubicBezTo>
                  <a:cubicBezTo>
                    <a:pt x="70" y="166"/>
                    <a:pt x="90" y="174"/>
                    <a:pt x="90" y="192"/>
                  </a:cubicBezTo>
                  <a:cubicBezTo>
                    <a:pt x="90" y="194"/>
                    <a:pt x="90" y="195"/>
                    <a:pt x="89" y="199"/>
                  </a:cubicBezTo>
                  <a:cubicBezTo>
                    <a:pt x="88" y="204"/>
                    <a:pt x="88" y="206"/>
                    <a:pt x="88" y="210"/>
                  </a:cubicBezTo>
                  <a:cubicBezTo>
                    <a:pt x="88" y="234"/>
                    <a:pt x="108" y="246"/>
                    <a:pt x="125" y="246"/>
                  </a:cubicBezTo>
                  <a:cubicBezTo>
                    <a:pt x="159" y="246"/>
                    <a:pt x="169" y="193"/>
                    <a:pt x="169" y="192"/>
                  </a:cubicBezTo>
                  <a:cubicBezTo>
                    <a:pt x="169" y="188"/>
                    <a:pt x="165" y="188"/>
                    <a:pt x="164" y="188"/>
                  </a:cubicBezTo>
                  <a:cubicBezTo>
                    <a:pt x="159" y="188"/>
                    <a:pt x="158" y="189"/>
                    <a:pt x="157" y="196"/>
                  </a:cubicBezTo>
                  <a:cubicBezTo>
                    <a:pt x="153" y="211"/>
                    <a:pt x="143" y="236"/>
                    <a:pt x="126" y="236"/>
                  </a:cubicBezTo>
                  <a:cubicBezTo>
                    <a:pt x="117" y="236"/>
                    <a:pt x="114" y="227"/>
                    <a:pt x="114" y="218"/>
                  </a:cubicBezTo>
                  <a:cubicBezTo>
                    <a:pt x="114" y="212"/>
                    <a:pt x="114" y="211"/>
                    <a:pt x="116" y="202"/>
                  </a:cubicBezTo>
                  <a:cubicBezTo>
                    <a:pt x="116" y="201"/>
                    <a:pt x="118" y="195"/>
                    <a:pt x="118" y="191"/>
                  </a:cubicBezTo>
                  <a:cubicBezTo>
                    <a:pt x="118" y="160"/>
                    <a:pt x="76" y="155"/>
                    <a:pt x="61" y="154"/>
                  </a:cubicBezTo>
                  <a:cubicBezTo>
                    <a:pt x="71" y="148"/>
                    <a:pt x="84" y="136"/>
                    <a:pt x="90" y="131"/>
                  </a:cubicBezTo>
                  <a:cubicBezTo>
                    <a:pt x="108" y="114"/>
                    <a:pt x="125" y="98"/>
                    <a:pt x="145" y="98"/>
                  </a:cubicBezTo>
                  <a:cubicBezTo>
                    <a:pt x="149" y="98"/>
                    <a:pt x="154" y="99"/>
                    <a:pt x="156" y="103"/>
                  </a:cubicBezTo>
                  <a:cubicBezTo>
                    <a:pt x="141" y="105"/>
                    <a:pt x="138" y="117"/>
                    <a:pt x="138" y="122"/>
                  </a:cubicBezTo>
                  <a:cubicBezTo>
                    <a:pt x="138" y="130"/>
                    <a:pt x="144" y="135"/>
                    <a:pt x="152" y="135"/>
                  </a:cubicBezTo>
                  <a:cubicBezTo>
                    <a:pt x="162" y="135"/>
                    <a:pt x="172" y="127"/>
                    <a:pt x="172" y="113"/>
                  </a:cubicBezTo>
                  <a:cubicBezTo>
                    <a:pt x="172" y="101"/>
                    <a:pt x="164" y="88"/>
                    <a:pt x="145" y="88"/>
                  </a:cubicBezTo>
                  <a:cubicBezTo>
                    <a:pt x="125" y="88"/>
                    <a:pt x="107" y="103"/>
                    <a:pt x="89" y="119"/>
                  </a:cubicBezTo>
                  <a:cubicBezTo>
                    <a:pt x="75"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6" name="Freeform 37">
              <a:extLst>
                <a:ext uri="{FF2B5EF4-FFF2-40B4-BE49-F238E27FC236}">
                  <a16:creationId xmlns:a16="http://schemas.microsoft.com/office/drawing/2014/main" id="{687E14F4-AF65-09BB-AC48-F93AB2B44C0E}"/>
                </a:ext>
              </a:extLst>
            </p:cNvPr>
            <p:cNvSpPr>
              <a:spLocks/>
            </p:cNvSpPr>
            <p:nvPr>
              <p:custDataLst>
                <p:tags r:id="rId13"/>
              </p:custDataLst>
            </p:nvPr>
          </p:nvSpPr>
          <p:spPr bwMode="auto">
            <a:xfrm>
              <a:off x="10164763" y="4889500"/>
              <a:ext cx="147638" cy="142875"/>
            </a:xfrm>
            <a:custGeom>
              <a:avLst/>
              <a:gdLst>
                <a:gd name="T0" fmla="*/ 154 w 260"/>
                <a:gd name="T1" fmla="*/ 25 h 236"/>
                <a:gd name="T2" fmla="*/ 165 w 260"/>
                <a:gd name="T3" fmla="*/ 13 h 236"/>
                <a:gd name="T4" fmla="*/ 186 w 260"/>
                <a:gd name="T5" fmla="*/ 13 h 236"/>
                <a:gd name="T6" fmla="*/ 225 w 260"/>
                <a:gd name="T7" fmla="*/ 16 h 236"/>
                <a:gd name="T8" fmla="*/ 241 w 260"/>
                <a:gd name="T9" fmla="*/ 43 h 236"/>
                <a:gd name="T10" fmla="*/ 239 w 260"/>
                <a:gd name="T11" fmla="*/ 71 h 236"/>
                <a:gd name="T12" fmla="*/ 238 w 260"/>
                <a:gd name="T13" fmla="*/ 75 h 236"/>
                <a:gd name="T14" fmla="*/ 244 w 260"/>
                <a:gd name="T15" fmla="*/ 80 h 236"/>
                <a:gd name="T16" fmla="*/ 251 w 260"/>
                <a:gd name="T17" fmla="*/ 72 h 236"/>
                <a:gd name="T18" fmla="*/ 260 w 260"/>
                <a:gd name="T19" fmla="*/ 5 h 236"/>
                <a:gd name="T20" fmla="*/ 250 w 260"/>
                <a:gd name="T21" fmla="*/ 0 h 236"/>
                <a:gd name="T22" fmla="*/ 35 w 260"/>
                <a:gd name="T23" fmla="*/ 0 h 236"/>
                <a:gd name="T24" fmla="*/ 23 w 260"/>
                <a:gd name="T25" fmla="*/ 8 h 236"/>
                <a:gd name="T26" fmla="*/ 1 w 260"/>
                <a:gd name="T27" fmla="*/ 69 h 236"/>
                <a:gd name="T28" fmla="*/ 0 w 260"/>
                <a:gd name="T29" fmla="*/ 76 h 236"/>
                <a:gd name="T30" fmla="*/ 5 w 260"/>
                <a:gd name="T31" fmla="*/ 80 h 236"/>
                <a:gd name="T32" fmla="*/ 13 w 260"/>
                <a:gd name="T33" fmla="*/ 72 h 236"/>
                <a:gd name="T34" fmla="*/ 98 w 260"/>
                <a:gd name="T35" fmla="*/ 13 h 236"/>
                <a:gd name="T36" fmla="*/ 112 w 260"/>
                <a:gd name="T37" fmla="*/ 13 h 236"/>
                <a:gd name="T38" fmla="*/ 123 w 260"/>
                <a:gd name="T39" fmla="*/ 16 h 236"/>
                <a:gd name="T40" fmla="*/ 122 w 260"/>
                <a:gd name="T41" fmla="*/ 24 h 236"/>
                <a:gd name="T42" fmla="*/ 76 w 260"/>
                <a:gd name="T43" fmla="*/ 207 h 236"/>
                <a:gd name="T44" fmla="*/ 35 w 260"/>
                <a:gd name="T45" fmla="*/ 224 h 236"/>
                <a:gd name="T46" fmla="*/ 19 w 260"/>
                <a:gd name="T47" fmla="*/ 231 h 236"/>
                <a:gd name="T48" fmla="*/ 25 w 260"/>
                <a:gd name="T49" fmla="*/ 236 h 236"/>
                <a:gd name="T50" fmla="*/ 55 w 260"/>
                <a:gd name="T51" fmla="*/ 235 h 236"/>
                <a:gd name="T52" fmla="*/ 85 w 260"/>
                <a:gd name="T53" fmla="*/ 235 h 236"/>
                <a:gd name="T54" fmla="*/ 116 w 260"/>
                <a:gd name="T55" fmla="*/ 235 h 236"/>
                <a:gd name="T56" fmla="*/ 146 w 260"/>
                <a:gd name="T57" fmla="*/ 236 h 236"/>
                <a:gd name="T58" fmla="*/ 154 w 260"/>
                <a:gd name="T59" fmla="*/ 228 h 236"/>
                <a:gd name="T60" fmla="*/ 139 w 260"/>
                <a:gd name="T61" fmla="*/ 224 h 236"/>
                <a:gd name="T62" fmla="*/ 119 w 260"/>
                <a:gd name="T63" fmla="*/ 223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6" y="15"/>
                    <a:pt x="157" y="14"/>
                    <a:pt x="165" y="13"/>
                  </a:cubicBezTo>
                  <a:cubicBezTo>
                    <a:pt x="167" y="13"/>
                    <a:pt x="179" y="13"/>
                    <a:pt x="186" y="13"/>
                  </a:cubicBezTo>
                  <a:cubicBezTo>
                    <a:pt x="207" y="13"/>
                    <a:pt x="216" y="13"/>
                    <a:pt x="225" y="16"/>
                  </a:cubicBezTo>
                  <a:cubicBezTo>
                    <a:pt x="241" y="20"/>
                    <a:pt x="241" y="31"/>
                    <a:pt x="241" y="43"/>
                  </a:cubicBezTo>
                  <a:cubicBezTo>
                    <a:pt x="241" y="49"/>
                    <a:pt x="241" y="53"/>
                    <a:pt x="239" y="71"/>
                  </a:cubicBezTo>
                  <a:lnTo>
                    <a:pt x="238" y="75"/>
                  </a:lnTo>
                  <a:cubicBezTo>
                    <a:pt x="238" y="79"/>
                    <a:pt x="241" y="80"/>
                    <a:pt x="244" y="80"/>
                  </a:cubicBezTo>
                  <a:cubicBezTo>
                    <a:pt x="249" y="80"/>
                    <a:pt x="250" y="77"/>
                    <a:pt x="251" y="72"/>
                  </a:cubicBezTo>
                  <a:lnTo>
                    <a:pt x="260" y="5"/>
                  </a:lnTo>
                  <a:cubicBezTo>
                    <a:pt x="260" y="0"/>
                    <a:pt x="256" y="0"/>
                    <a:pt x="250" y="0"/>
                  </a:cubicBezTo>
                  <a:lnTo>
                    <a:pt x="35" y="0"/>
                  </a:lnTo>
                  <a:cubicBezTo>
                    <a:pt x="26" y="0"/>
                    <a:pt x="26" y="0"/>
                    <a:pt x="23" y="8"/>
                  </a:cubicBezTo>
                  <a:lnTo>
                    <a:pt x="1" y="69"/>
                  </a:lnTo>
                  <a:cubicBezTo>
                    <a:pt x="1" y="71"/>
                    <a:pt x="0" y="74"/>
                    <a:pt x="0" y="76"/>
                  </a:cubicBezTo>
                  <a:cubicBezTo>
                    <a:pt x="0" y="77"/>
                    <a:pt x="0" y="80"/>
                    <a:pt x="5" y="80"/>
                  </a:cubicBezTo>
                  <a:cubicBezTo>
                    <a:pt x="10" y="80"/>
                    <a:pt x="11" y="79"/>
                    <a:pt x="13" y="72"/>
                  </a:cubicBezTo>
                  <a:cubicBezTo>
                    <a:pt x="33" y="16"/>
                    <a:pt x="45" y="13"/>
                    <a:pt x="98" y="13"/>
                  </a:cubicBezTo>
                  <a:lnTo>
                    <a:pt x="112" y="13"/>
                  </a:lnTo>
                  <a:cubicBezTo>
                    <a:pt x="123" y="13"/>
                    <a:pt x="123" y="13"/>
                    <a:pt x="123" y="16"/>
                  </a:cubicBezTo>
                  <a:cubicBezTo>
                    <a:pt x="123" y="17"/>
                    <a:pt x="123" y="18"/>
                    <a:pt x="122" y="24"/>
                  </a:cubicBezTo>
                  <a:lnTo>
                    <a:pt x="76" y="207"/>
                  </a:lnTo>
                  <a:cubicBezTo>
                    <a:pt x="72" y="220"/>
                    <a:pt x="71" y="224"/>
                    <a:pt x="35" y="224"/>
                  </a:cubicBezTo>
                  <a:cubicBezTo>
                    <a:pt x="22" y="224"/>
                    <a:pt x="19" y="224"/>
                    <a:pt x="19" y="231"/>
                  </a:cubicBezTo>
                  <a:cubicBezTo>
                    <a:pt x="19" y="232"/>
                    <a:pt x="20" y="236"/>
                    <a:pt x="25" y="236"/>
                  </a:cubicBezTo>
                  <a:cubicBezTo>
                    <a:pt x="35" y="236"/>
                    <a:pt x="45" y="235"/>
                    <a:pt x="55" y="235"/>
                  </a:cubicBezTo>
                  <a:cubicBezTo>
                    <a:pt x="65" y="235"/>
                    <a:pt x="75" y="235"/>
                    <a:pt x="85" y="235"/>
                  </a:cubicBezTo>
                  <a:cubicBezTo>
                    <a:pt x="95" y="235"/>
                    <a:pt x="107" y="235"/>
                    <a:pt x="116" y="235"/>
                  </a:cubicBezTo>
                  <a:cubicBezTo>
                    <a:pt x="126" y="235"/>
                    <a:pt x="136" y="236"/>
                    <a:pt x="146" y="236"/>
                  </a:cubicBezTo>
                  <a:cubicBezTo>
                    <a:pt x="148" y="236"/>
                    <a:pt x="154" y="236"/>
                    <a:pt x="154" y="228"/>
                  </a:cubicBezTo>
                  <a:cubicBezTo>
                    <a:pt x="154" y="224"/>
                    <a:pt x="150" y="224"/>
                    <a:pt x="139" y="224"/>
                  </a:cubicBezTo>
                  <a:cubicBezTo>
                    <a:pt x="133" y="224"/>
                    <a:pt x="126" y="223"/>
                    <a:pt x="119" y="223"/>
                  </a:cubicBezTo>
                  <a:cubicBezTo>
                    <a:pt x="107" y="222"/>
                    <a:pt x="107" y="220"/>
                    <a:pt x="107" y="216"/>
                  </a:cubicBezTo>
                  <a:cubicBezTo>
                    <a:pt x="107" y="214"/>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7" name="Freeform 38">
              <a:extLst>
                <a:ext uri="{FF2B5EF4-FFF2-40B4-BE49-F238E27FC236}">
                  <a16:creationId xmlns:a16="http://schemas.microsoft.com/office/drawing/2014/main" id="{41154D47-3C58-1EFA-6541-DBD609F1E9EB}"/>
                </a:ext>
              </a:extLst>
            </p:cNvPr>
            <p:cNvSpPr>
              <a:spLocks/>
            </p:cNvSpPr>
            <p:nvPr>
              <p:custDataLst>
                <p:tags r:id="rId14"/>
              </p:custDataLst>
            </p:nvPr>
          </p:nvSpPr>
          <p:spPr bwMode="auto">
            <a:xfrm>
              <a:off x="10333038" y="4873625"/>
              <a:ext cx="50800" cy="211138"/>
            </a:xfrm>
            <a:custGeom>
              <a:avLst/>
              <a:gdLst>
                <a:gd name="T0" fmla="*/ 7 w 91"/>
                <a:gd name="T1" fmla="*/ 0 h 349"/>
                <a:gd name="T2" fmla="*/ 0 w 91"/>
                <a:gd name="T3" fmla="*/ 5 h 349"/>
                <a:gd name="T4" fmla="*/ 3 w 91"/>
                <a:gd name="T5" fmla="*/ 10 h 349"/>
                <a:gd name="T6" fmla="*/ 67 w 91"/>
                <a:gd name="T7" fmla="*/ 175 h 349"/>
                <a:gd name="T8" fmla="*/ 7 w 91"/>
                <a:gd name="T9" fmla="*/ 337 h 349"/>
                <a:gd name="T10" fmla="*/ 0 w 91"/>
                <a:gd name="T11" fmla="*/ 345 h 349"/>
                <a:gd name="T12" fmla="*/ 5 w 91"/>
                <a:gd name="T13" fmla="*/ 349 h 349"/>
                <a:gd name="T14" fmla="*/ 65 w 91"/>
                <a:gd name="T15" fmla="*/ 282 h 349"/>
                <a:gd name="T16" fmla="*/ 91 w 91"/>
                <a:gd name="T17" fmla="*/ 175 h 349"/>
                <a:gd name="T18" fmla="*/ 7 w 91"/>
                <a:gd name="T19"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349">
                  <a:moveTo>
                    <a:pt x="7" y="0"/>
                  </a:moveTo>
                  <a:cubicBezTo>
                    <a:pt x="4" y="0"/>
                    <a:pt x="0" y="0"/>
                    <a:pt x="0" y="5"/>
                  </a:cubicBezTo>
                  <a:cubicBezTo>
                    <a:pt x="0" y="6"/>
                    <a:pt x="1" y="7"/>
                    <a:pt x="3" y="10"/>
                  </a:cubicBezTo>
                  <a:cubicBezTo>
                    <a:pt x="33" y="37"/>
                    <a:pt x="67" y="85"/>
                    <a:pt x="67" y="175"/>
                  </a:cubicBezTo>
                  <a:cubicBezTo>
                    <a:pt x="67" y="248"/>
                    <a:pt x="44" y="303"/>
                    <a:pt x="7" y="337"/>
                  </a:cubicBezTo>
                  <a:cubicBezTo>
                    <a:pt x="1" y="343"/>
                    <a:pt x="0" y="343"/>
                    <a:pt x="0" y="345"/>
                  </a:cubicBezTo>
                  <a:cubicBezTo>
                    <a:pt x="0" y="347"/>
                    <a:pt x="1" y="349"/>
                    <a:pt x="5" y="349"/>
                  </a:cubicBezTo>
                  <a:cubicBezTo>
                    <a:pt x="9" y="349"/>
                    <a:pt x="42" y="326"/>
                    <a:pt x="65" y="282"/>
                  </a:cubicBezTo>
                  <a:cubicBezTo>
                    <a:pt x="80" y="253"/>
                    <a:pt x="91" y="216"/>
                    <a:pt x="91" y="175"/>
                  </a:cubicBezTo>
                  <a:cubicBezTo>
                    <a:pt x="91" y="126"/>
                    <a:pt x="76" y="49"/>
                    <a:pt x="7" y="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 name="Freeform 39">
              <a:extLst>
                <a:ext uri="{FF2B5EF4-FFF2-40B4-BE49-F238E27FC236}">
                  <a16:creationId xmlns:a16="http://schemas.microsoft.com/office/drawing/2014/main" id="{9F023D76-20BA-4CB1-5303-36BE28E0B39D}"/>
                </a:ext>
              </a:extLst>
            </p:cNvPr>
            <p:cNvSpPr>
              <a:spLocks/>
            </p:cNvSpPr>
            <p:nvPr>
              <p:custDataLst>
                <p:tags r:id="rId15"/>
              </p:custDataLst>
            </p:nvPr>
          </p:nvSpPr>
          <p:spPr bwMode="auto">
            <a:xfrm>
              <a:off x="10421938" y="4884738"/>
              <a:ext cx="96838" cy="150813"/>
            </a:xfrm>
            <a:custGeom>
              <a:avLst/>
              <a:gdLst>
                <a:gd name="T0" fmla="*/ 83 w 172"/>
                <a:gd name="T1" fmla="*/ 10 h 246"/>
                <a:gd name="T2" fmla="*/ 85 w 172"/>
                <a:gd name="T3" fmla="*/ 5 h 246"/>
                <a:gd name="T4" fmla="*/ 79 w 172"/>
                <a:gd name="T5" fmla="*/ 0 h 246"/>
                <a:gd name="T6" fmla="*/ 35 w 172"/>
                <a:gd name="T7" fmla="*/ 3 h 246"/>
                <a:gd name="T8" fmla="*/ 27 w 172"/>
                <a:gd name="T9" fmla="*/ 11 h 246"/>
                <a:gd name="T10" fmla="*/ 36 w 172"/>
                <a:gd name="T11" fmla="*/ 16 h 246"/>
                <a:gd name="T12" fmla="*/ 53 w 172"/>
                <a:gd name="T13" fmla="*/ 22 h 246"/>
                <a:gd name="T14" fmla="*/ 51 w 172"/>
                <a:gd name="T15" fmla="*/ 29 h 246"/>
                <a:gd name="T16" fmla="*/ 2 w 172"/>
                <a:gd name="T17" fmla="*/ 227 h 246"/>
                <a:gd name="T18" fmla="*/ 0 w 172"/>
                <a:gd name="T19" fmla="*/ 234 h 246"/>
                <a:gd name="T20" fmla="*/ 12 w 172"/>
                <a:gd name="T21" fmla="*/ 246 h 246"/>
                <a:gd name="T22" fmla="*/ 28 w 172"/>
                <a:gd name="T23" fmla="*/ 231 h 246"/>
                <a:gd name="T24" fmla="*/ 45 w 172"/>
                <a:gd name="T25" fmla="*/ 163 h 246"/>
                <a:gd name="T26" fmla="*/ 90 w 172"/>
                <a:gd name="T27" fmla="*/ 192 h 246"/>
                <a:gd name="T28" fmla="*/ 89 w 172"/>
                <a:gd name="T29" fmla="*/ 199 h 246"/>
                <a:gd name="T30" fmla="*/ 88 w 172"/>
                <a:gd name="T31" fmla="*/ 210 h 246"/>
                <a:gd name="T32" fmla="*/ 125 w 172"/>
                <a:gd name="T33" fmla="*/ 246 h 246"/>
                <a:gd name="T34" fmla="*/ 169 w 172"/>
                <a:gd name="T35" fmla="*/ 192 h 246"/>
                <a:gd name="T36" fmla="*/ 164 w 172"/>
                <a:gd name="T37" fmla="*/ 188 h 246"/>
                <a:gd name="T38" fmla="*/ 157 w 172"/>
                <a:gd name="T39" fmla="*/ 196 h 246"/>
                <a:gd name="T40" fmla="*/ 126 w 172"/>
                <a:gd name="T41" fmla="*/ 236 h 246"/>
                <a:gd name="T42" fmla="*/ 114 w 172"/>
                <a:gd name="T43" fmla="*/ 218 h 246"/>
                <a:gd name="T44" fmla="*/ 116 w 172"/>
                <a:gd name="T45" fmla="*/ 202 h 246"/>
                <a:gd name="T46" fmla="*/ 118 w 172"/>
                <a:gd name="T47" fmla="*/ 191 h 246"/>
                <a:gd name="T48" fmla="*/ 61 w 172"/>
                <a:gd name="T49" fmla="*/ 154 h 246"/>
                <a:gd name="T50" fmla="*/ 90 w 172"/>
                <a:gd name="T51" fmla="*/ 131 h 246"/>
                <a:gd name="T52" fmla="*/ 145 w 172"/>
                <a:gd name="T53" fmla="*/ 98 h 246"/>
                <a:gd name="T54" fmla="*/ 156 w 172"/>
                <a:gd name="T55" fmla="*/ 103 h 246"/>
                <a:gd name="T56" fmla="*/ 138 w 172"/>
                <a:gd name="T57" fmla="*/ 122 h 246"/>
                <a:gd name="T58" fmla="*/ 152 w 172"/>
                <a:gd name="T59" fmla="*/ 135 h 246"/>
                <a:gd name="T60" fmla="*/ 172 w 172"/>
                <a:gd name="T61" fmla="*/ 113 h 246"/>
                <a:gd name="T62" fmla="*/ 145 w 172"/>
                <a:gd name="T63" fmla="*/ 88 h 246"/>
                <a:gd name="T64" fmla="*/ 89 w 172"/>
                <a:gd name="T65" fmla="*/ 119 h 246"/>
                <a:gd name="T66" fmla="*/ 49 w 172"/>
                <a:gd name="T67" fmla="*/ 150 h 246"/>
                <a:gd name="T68" fmla="*/ 83 w 172"/>
                <a:gd name="T69" fmla="*/ 1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6">
                  <a:moveTo>
                    <a:pt x="83" y="10"/>
                  </a:moveTo>
                  <a:cubicBezTo>
                    <a:pt x="84" y="10"/>
                    <a:pt x="85" y="5"/>
                    <a:pt x="85" y="5"/>
                  </a:cubicBezTo>
                  <a:cubicBezTo>
                    <a:pt x="85" y="3"/>
                    <a:pt x="83" y="0"/>
                    <a:pt x="79" y="0"/>
                  </a:cubicBezTo>
                  <a:cubicBezTo>
                    <a:pt x="72" y="0"/>
                    <a:pt x="43" y="3"/>
                    <a:pt x="35" y="3"/>
                  </a:cubicBezTo>
                  <a:cubicBezTo>
                    <a:pt x="32" y="4"/>
                    <a:pt x="27" y="4"/>
                    <a:pt x="27" y="11"/>
                  </a:cubicBezTo>
                  <a:cubicBezTo>
                    <a:pt x="27" y="16"/>
                    <a:pt x="32" y="16"/>
                    <a:pt x="36" y="16"/>
                  </a:cubicBezTo>
                  <a:cubicBezTo>
                    <a:pt x="53" y="16"/>
                    <a:pt x="53" y="19"/>
                    <a:pt x="53" y="22"/>
                  </a:cubicBezTo>
                  <a:cubicBezTo>
                    <a:pt x="53" y="24"/>
                    <a:pt x="52" y="26"/>
                    <a:pt x="51" y="29"/>
                  </a:cubicBezTo>
                  <a:lnTo>
                    <a:pt x="2" y="227"/>
                  </a:lnTo>
                  <a:cubicBezTo>
                    <a:pt x="0" y="233"/>
                    <a:pt x="0" y="234"/>
                    <a:pt x="0" y="234"/>
                  </a:cubicBezTo>
                  <a:cubicBezTo>
                    <a:pt x="0" y="240"/>
                    <a:pt x="5" y="246"/>
                    <a:pt x="12" y="246"/>
                  </a:cubicBezTo>
                  <a:cubicBezTo>
                    <a:pt x="22" y="246"/>
                    <a:pt x="26" y="239"/>
                    <a:pt x="28" y="231"/>
                  </a:cubicBezTo>
                  <a:cubicBezTo>
                    <a:pt x="29" y="230"/>
                    <a:pt x="44" y="168"/>
                    <a:pt x="45" y="163"/>
                  </a:cubicBezTo>
                  <a:cubicBezTo>
                    <a:pt x="70" y="166"/>
                    <a:pt x="90" y="174"/>
                    <a:pt x="90" y="192"/>
                  </a:cubicBezTo>
                  <a:cubicBezTo>
                    <a:pt x="90" y="194"/>
                    <a:pt x="90" y="195"/>
                    <a:pt x="89" y="199"/>
                  </a:cubicBezTo>
                  <a:cubicBezTo>
                    <a:pt x="88" y="204"/>
                    <a:pt x="88" y="206"/>
                    <a:pt x="88" y="210"/>
                  </a:cubicBezTo>
                  <a:cubicBezTo>
                    <a:pt x="88" y="234"/>
                    <a:pt x="108" y="246"/>
                    <a:pt x="125" y="246"/>
                  </a:cubicBezTo>
                  <a:cubicBezTo>
                    <a:pt x="159" y="246"/>
                    <a:pt x="169" y="193"/>
                    <a:pt x="169" y="192"/>
                  </a:cubicBezTo>
                  <a:cubicBezTo>
                    <a:pt x="169" y="188"/>
                    <a:pt x="165" y="188"/>
                    <a:pt x="164" y="188"/>
                  </a:cubicBezTo>
                  <a:cubicBezTo>
                    <a:pt x="159" y="188"/>
                    <a:pt x="158" y="189"/>
                    <a:pt x="157" y="196"/>
                  </a:cubicBezTo>
                  <a:cubicBezTo>
                    <a:pt x="152" y="211"/>
                    <a:pt x="143" y="236"/>
                    <a:pt x="126" y="236"/>
                  </a:cubicBezTo>
                  <a:cubicBezTo>
                    <a:pt x="117" y="236"/>
                    <a:pt x="114" y="227"/>
                    <a:pt x="114" y="218"/>
                  </a:cubicBezTo>
                  <a:cubicBezTo>
                    <a:pt x="114" y="212"/>
                    <a:pt x="114" y="211"/>
                    <a:pt x="116" y="202"/>
                  </a:cubicBezTo>
                  <a:cubicBezTo>
                    <a:pt x="116" y="201"/>
                    <a:pt x="118" y="195"/>
                    <a:pt x="118" y="191"/>
                  </a:cubicBezTo>
                  <a:cubicBezTo>
                    <a:pt x="118" y="160"/>
                    <a:pt x="76" y="155"/>
                    <a:pt x="61" y="154"/>
                  </a:cubicBezTo>
                  <a:cubicBezTo>
                    <a:pt x="71" y="148"/>
                    <a:pt x="84" y="136"/>
                    <a:pt x="90" y="131"/>
                  </a:cubicBezTo>
                  <a:cubicBezTo>
                    <a:pt x="108" y="114"/>
                    <a:pt x="125" y="98"/>
                    <a:pt x="145" y="98"/>
                  </a:cubicBezTo>
                  <a:cubicBezTo>
                    <a:pt x="149" y="98"/>
                    <a:pt x="154" y="99"/>
                    <a:pt x="156" y="103"/>
                  </a:cubicBezTo>
                  <a:cubicBezTo>
                    <a:pt x="141" y="105"/>
                    <a:pt x="138" y="117"/>
                    <a:pt x="138" y="122"/>
                  </a:cubicBezTo>
                  <a:cubicBezTo>
                    <a:pt x="138" y="130"/>
                    <a:pt x="144" y="135"/>
                    <a:pt x="152" y="135"/>
                  </a:cubicBezTo>
                  <a:cubicBezTo>
                    <a:pt x="162" y="135"/>
                    <a:pt x="172" y="127"/>
                    <a:pt x="172" y="113"/>
                  </a:cubicBezTo>
                  <a:cubicBezTo>
                    <a:pt x="172" y="101"/>
                    <a:pt x="164" y="88"/>
                    <a:pt x="145" y="88"/>
                  </a:cubicBezTo>
                  <a:cubicBezTo>
                    <a:pt x="125" y="88"/>
                    <a:pt x="107" y="103"/>
                    <a:pt x="89" y="119"/>
                  </a:cubicBezTo>
                  <a:cubicBezTo>
                    <a:pt x="75"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9" name="Freeform 40">
              <a:extLst>
                <a:ext uri="{FF2B5EF4-FFF2-40B4-BE49-F238E27FC236}">
                  <a16:creationId xmlns:a16="http://schemas.microsoft.com/office/drawing/2014/main" id="{8633770A-0926-CD92-9C21-F30CA7E65BC3}"/>
                </a:ext>
              </a:extLst>
            </p:cNvPr>
            <p:cNvSpPr>
              <a:spLocks/>
            </p:cNvSpPr>
            <p:nvPr>
              <p:custDataLst>
                <p:tags r:id="rId16"/>
              </p:custDataLst>
            </p:nvPr>
          </p:nvSpPr>
          <p:spPr bwMode="auto">
            <a:xfrm>
              <a:off x="10539413" y="4889500"/>
              <a:ext cx="147638" cy="142875"/>
            </a:xfrm>
            <a:custGeom>
              <a:avLst/>
              <a:gdLst>
                <a:gd name="T0" fmla="*/ 154 w 260"/>
                <a:gd name="T1" fmla="*/ 25 h 236"/>
                <a:gd name="T2" fmla="*/ 165 w 260"/>
                <a:gd name="T3" fmla="*/ 13 h 236"/>
                <a:gd name="T4" fmla="*/ 186 w 260"/>
                <a:gd name="T5" fmla="*/ 13 h 236"/>
                <a:gd name="T6" fmla="*/ 225 w 260"/>
                <a:gd name="T7" fmla="*/ 16 h 236"/>
                <a:gd name="T8" fmla="*/ 241 w 260"/>
                <a:gd name="T9" fmla="*/ 43 h 236"/>
                <a:gd name="T10" fmla="*/ 239 w 260"/>
                <a:gd name="T11" fmla="*/ 71 h 236"/>
                <a:gd name="T12" fmla="*/ 238 w 260"/>
                <a:gd name="T13" fmla="*/ 75 h 236"/>
                <a:gd name="T14" fmla="*/ 244 w 260"/>
                <a:gd name="T15" fmla="*/ 80 h 236"/>
                <a:gd name="T16" fmla="*/ 251 w 260"/>
                <a:gd name="T17" fmla="*/ 72 h 236"/>
                <a:gd name="T18" fmla="*/ 260 w 260"/>
                <a:gd name="T19" fmla="*/ 5 h 236"/>
                <a:gd name="T20" fmla="*/ 250 w 260"/>
                <a:gd name="T21" fmla="*/ 0 h 236"/>
                <a:gd name="T22" fmla="*/ 35 w 260"/>
                <a:gd name="T23" fmla="*/ 0 h 236"/>
                <a:gd name="T24" fmla="*/ 23 w 260"/>
                <a:gd name="T25" fmla="*/ 8 h 236"/>
                <a:gd name="T26" fmla="*/ 1 w 260"/>
                <a:gd name="T27" fmla="*/ 69 h 236"/>
                <a:gd name="T28" fmla="*/ 0 w 260"/>
                <a:gd name="T29" fmla="*/ 76 h 236"/>
                <a:gd name="T30" fmla="*/ 5 w 260"/>
                <a:gd name="T31" fmla="*/ 80 h 236"/>
                <a:gd name="T32" fmla="*/ 13 w 260"/>
                <a:gd name="T33" fmla="*/ 72 h 236"/>
                <a:gd name="T34" fmla="*/ 97 w 260"/>
                <a:gd name="T35" fmla="*/ 13 h 236"/>
                <a:gd name="T36" fmla="*/ 112 w 260"/>
                <a:gd name="T37" fmla="*/ 13 h 236"/>
                <a:gd name="T38" fmla="*/ 123 w 260"/>
                <a:gd name="T39" fmla="*/ 16 h 236"/>
                <a:gd name="T40" fmla="*/ 122 w 260"/>
                <a:gd name="T41" fmla="*/ 24 h 236"/>
                <a:gd name="T42" fmla="*/ 76 w 260"/>
                <a:gd name="T43" fmla="*/ 207 h 236"/>
                <a:gd name="T44" fmla="*/ 35 w 260"/>
                <a:gd name="T45" fmla="*/ 224 h 236"/>
                <a:gd name="T46" fmla="*/ 19 w 260"/>
                <a:gd name="T47" fmla="*/ 231 h 236"/>
                <a:gd name="T48" fmla="*/ 25 w 260"/>
                <a:gd name="T49" fmla="*/ 236 h 236"/>
                <a:gd name="T50" fmla="*/ 55 w 260"/>
                <a:gd name="T51" fmla="*/ 235 h 236"/>
                <a:gd name="T52" fmla="*/ 85 w 260"/>
                <a:gd name="T53" fmla="*/ 235 h 236"/>
                <a:gd name="T54" fmla="*/ 116 w 260"/>
                <a:gd name="T55" fmla="*/ 235 h 236"/>
                <a:gd name="T56" fmla="*/ 146 w 260"/>
                <a:gd name="T57" fmla="*/ 236 h 236"/>
                <a:gd name="T58" fmla="*/ 154 w 260"/>
                <a:gd name="T59" fmla="*/ 228 h 236"/>
                <a:gd name="T60" fmla="*/ 139 w 260"/>
                <a:gd name="T61" fmla="*/ 224 h 236"/>
                <a:gd name="T62" fmla="*/ 119 w 260"/>
                <a:gd name="T63" fmla="*/ 223 h 236"/>
                <a:gd name="T64" fmla="*/ 107 w 260"/>
                <a:gd name="T65" fmla="*/ 216 h 236"/>
                <a:gd name="T66" fmla="*/ 108 w 260"/>
                <a:gd name="T67" fmla="*/ 208 h 236"/>
                <a:gd name="T68" fmla="*/ 154 w 260"/>
                <a:gd name="T69" fmla="*/ 2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0" h="236">
                  <a:moveTo>
                    <a:pt x="154" y="25"/>
                  </a:moveTo>
                  <a:cubicBezTo>
                    <a:pt x="156" y="15"/>
                    <a:pt x="157" y="14"/>
                    <a:pt x="165" y="13"/>
                  </a:cubicBezTo>
                  <a:cubicBezTo>
                    <a:pt x="167" y="13"/>
                    <a:pt x="179" y="13"/>
                    <a:pt x="186" y="13"/>
                  </a:cubicBezTo>
                  <a:cubicBezTo>
                    <a:pt x="207" y="13"/>
                    <a:pt x="216" y="13"/>
                    <a:pt x="225" y="16"/>
                  </a:cubicBezTo>
                  <a:cubicBezTo>
                    <a:pt x="240" y="20"/>
                    <a:pt x="241" y="31"/>
                    <a:pt x="241" y="43"/>
                  </a:cubicBezTo>
                  <a:cubicBezTo>
                    <a:pt x="241" y="49"/>
                    <a:pt x="241" y="53"/>
                    <a:pt x="239" y="71"/>
                  </a:cubicBezTo>
                  <a:lnTo>
                    <a:pt x="238" y="75"/>
                  </a:lnTo>
                  <a:cubicBezTo>
                    <a:pt x="238" y="79"/>
                    <a:pt x="240" y="80"/>
                    <a:pt x="244" y="80"/>
                  </a:cubicBezTo>
                  <a:cubicBezTo>
                    <a:pt x="249" y="80"/>
                    <a:pt x="250" y="77"/>
                    <a:pt x="251" y="72"/>
                  </a:cubicBezTo>
                  <a:lnTo>
                    <a:pt x="260" y="5"/>
                  </a:lnTo>
                  <a:cubicBezTo>
                    <a:pt x="260" y="0"/>
                    <a:pt x="256" y="0"/>
                    <a:pt x="250" y="0"/>
                  </a:cubicBezTo>
                  <a:lnTo>
                    <a:pt x="35" y="0"/>
                  </a:lnTo>
                  <a:cubicBezTo>
                    <a:pt x="26" y="0"/>
                    <a:pt x="26" y="0"/>
                    <a:pt x="23" y="8"/>
                  </a:cubicBezTo>
                  <a:lnTo>
                    <a:pt x="1" y="69"/>
                  </a:lnTo>
                  <a:cubicBezTo>
                    <a:pt x="1" y="71"/>
                    <a:pt x="0" y="74"/>
                    <a:pt x="0" y="76"/>
                  </a:cubicBezTo>
                  <a:cubicBezTo>
                    <a:pt x="0" y="77"/>
                    <a:pt x="0" y="80"/>
                    <a:pt x="5" y="80"/>
                  </a:cubicBezTo>
                  <a:cubicBezTo>
                    <a:pt x="10" y="80"/>
                    <a:pt x="11" y="79"/>
                    <a:pt x="13" y="72"/>
                  </a:cubicBezTo>
                  <a:cubicBezTo>
                    <a:pt x="33" y="16"/>
                    <a:pt x="44" y="13"/>
                    <a:pt x="97" y="13"/>
                  </a:cubicBezTo>
                  <a:lnTo>
                    <a:pt x="112" y="13"/>
                  </a:lnTo>
                  <a:cubicBezTo>
                    <a:pt x="123" y="13"/>
                    <a:pt x="123" y="13"/>
                    <a:pt x="123" y="16"/>
                  </a:cubicBezTo>
                  <a:cubicBezTo>
                    <a:pt x="123" y="17"/>
                    <a:pt x="123" y="18"/>
                    <a:pt x="122" y="24"/>
                  </a:cubicBezTo>
                  <a:lnTo>
                    <a:pt x="76" y="207"/>
                  </a:lnTo>
                  <a:cubicBezTo>
                    <a:pt x="72" y="220"/>
                    <a:pt x="71" y="224"/>
                    <a:pt x="35" y="224"/>
                  </a:cubicBezTo>
                  <a:cubicBezTo>
                    <a:pt x="22" y="224"/>
                    <a:pt x="19" y="224"/>
                    <a:pt x="19" y="231"/>
                  </a:cubicBezTo>
                  <a:cubicBezTo>
                    <a:pt x="19" y="232"/>
                    <a:pt x="20" y="236"/>
                    <a:pt x="25" y="236"/>
                  </a:cubicBezTo>
                  <a:cubicBezTo>
                    <a:pt x="35" y="236"/>
                    <a:pt x="45" y="235"/>
                    <a:pt x="55" y="235"/>
                  </a:cubicBezTo>
                  <a:cubicBezTo>
                    <a:pt x="65" y="235"/>
                    <a:pt x="75" y="235"/>
                    <a:pt x="85" y="235"/>
                  </a:cubicBezTo>
                  <a:cubicBezTo>
                    <a:pt x="95" y="235"/>
                    <a:pt x="107" y="235"/>
                    <a:pt x="116" y="235"/>
                  </a:cubicBezTo>
                  <a:cubicBezTo>
                    <a:pt x="126" y="235"/>
                    <a:pt x="136" y="236"/>
                    <a:pt x="146" y="236"/>
                  </a:cubicBezTo>
                  <a:cubicBezTo>
                    <a:pt x="148" y="236"/>
                    <a:pt x="154" y="236"/>
                    <a:pt x="154" y="228"/>
                  </a:cubicBezTo>
                  <a:cubicBezTo>
                    <a:pt x="154" y="224"/>
                    <a:pt x="150" y="224"/>
                    <a:pt x="139" y="224"/>
                  </a:cubicBezTo>
                  <a:cubicBezTo>
                    <a:pt x="133" y="224"/>
                    <a:pt x="126" y="223"/>
                    <a:pt x="119" y="223"/>
                  </a:cubicBezTo>
                  <a:cubicBezTo>
                    <a:pt x="107" y="222"/>
                    <a:pt x="107" y="220"/>
                    <a:pt x="107" y="216"/>
                  </a:cubicBezTo>
                  <a:cubicBezTo>
                    <a:pt x="107" y="214"/>
                    <a:pt x="107" y="213"/>
                    <a:pt x="108" y="208"/>
                  </a:cubicBezTo>
                  <a:lnTo>
                    <a:pt x="154" y="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42" name="TextBox 41">
            <a:extLst>
              <a:ext uri="{FF2B5EF4-FFF2-40B4-BE49-F238E27FC236}">
                <a16:creationId xmlns:a16="http://schemas.microsoft.com/office/drawing/2014/main" id="{4B4A1988-728C-2449-D48A-F25D486106D2}"/>
              </a:ext>
            </a:extLst>
          </p:cNvPr>
          <p:cNvSpPr txBox="1"/>
          <p:nvPr/>
        </p:nvSpPr>
        <p:spPr>
          <a:xfrm>
            <a:off x="3464422" y="4653601"/>
            <a:ext cx="5879829" cy="369332"/>
          </a:xfrm>
          <a:prstGeom prst="rect">
            <a:avLst/>
          </a:prstGeom>
          <a:noFill/>
        </p:spPr>
        <p:txBody>
          <a:bodyPr wrap="square" rtlCol="0">
            <a:spAutoFit/>
          </a:bodyPr>
          <a:lstStyle/>
          <a:p>
            <a:pPr algn="ctr"/>
            <a:r>
              <a:rPr lang="it-IT" sz="1800" b="1" dirty="0">
                <a:solidFill>
                  <a:schemeClr val="tx1"/>
                </a:solidFill>
              </a:rPr>
              <a:t>CFO removal + micro-Doppler extraction</a:t>
            </a:r>
            <a:endParaRPr lang="en-US" sz="1800" dirty="0">
              <a:solidFill>
                <a:schemeClr val="tx1"/>
              </a:solidFill>
            </a:endParaRPr>
          </a:p>
        </p:txBody>
      </p:sp>
      <p:sp>
        <p:nvSpPr>
          <p:cNvPr id="46" name="Slide Number Placeholder 3">
            <a:extLst>
              <a:ext uri="{FF2B5EF4-FFF2-40B4-BE49-F238E27FC236}">
                <a16:creationId xmlns:a16="http://schemas.microsoft.com/office/drawing/2014/main" id="{C6B87C4A-D5E0-3850-5FA7-888FFBDB528F}"/>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10</a:t>
            </a:fld>
            <a:endParaRPr lang="en-GB" dirty="0"/>
          </a:p>
        </p:txBody>
      </p:sp>
      <p:sp>
        <p:nvSpPr>
          <p:cNvPr id="47" name="Date Placeholder 5">
            <a:extLst>
              <a:ext uri="{FF2B5EF4-FFF2-40B4-BE49-F238E27FC236}">
                <a16:creationId xmlns:a16="http://schemas.microsoft.com/office/drawing/2014/main" id="{CDDFB1DB-723D-1BB5-F682-81302F561320}"/>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48" name="Footer Placeholder 4">
            <a:extLst>
              <a:ext uri="{FF2B5EF4-FFF2-40B4-BE49-F238E27FC236}">
                <a16:creationId xmlns:a16="http://schemas.microsoft.com/office/drawing/2014/main" id="{48F5DFC4-E430-0B8C-BAE4-8625D0E3C096}"/>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4059777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B1D0-1867-4A33-B4E8-93F2064B8620}"/>
              </a:ext>
            </a:extLst>
          </p:cNvPr>
          <p:cNvSpPr>
            <a:spLocks noGrp="1"/>
          </p:cNvSpPr>
          <p:nvPr>
            <p:ph type="title"/>
          </p:nvPr>
        </p:nvSpPr>
        <p:spPr>
          <a:xfrm>
            <a:off x="914401" y="685801"/>
            <a:ext cx="10361084" cy="1065213"/>
          </a:xfrm>
        </p:spPr>
        <p:txBody>
          <a:bodyPr/>
          <a:lstStyle/>
          <a:p>
            <a:r>
              <a:rPr lang="it-IT" dirty="0"/>
              <a:t>CFO cancellation</a:t>
            </a:r>
            <a:endParaRPr lang="en-US" dirty="0"/>
          </a:p>
        </p:txBody>
      </p:sp>
      <p:pic>
        <p:nvPicPr>
          <p:cNvPr id="5" name="Picture 4" descr="Chart&#10;&#10;Description automatically generated">
            <a:extLst>
              <a:ext uri="{FF2B5EF4-FFF2-40B4-BE49-F238E27FC236}">
                <a16:creationId xmlns:a16="http://schemas.microsoft.com/office/drawing/2014/main" id="{728B5CE1-0F25-3BC9-B7A6-85181F7B223A}"/>
              </a:ext>
            </a:extLst>
          </p:cNvPr>
          <p:cNvPicPr>
            <a:picLocks noChangeAspect="1"/>
          </p:cNvPicPr>
          <p:nvPr/>
        </p:nvPicPr>
        <p:blipFill>
          <a:blip r:embed="rId3"/>
          <a:stretch>
            <a:fillRect/>
          </a:stretch>
        </p:blipFill>
        <p:spPr>
          <a:xfrm>
            <a:off x="803467" y="2682208"/>
            <a:ext cx="4894093" cy="2825227"/>
          </a:xfrm>
          <a:prstGeom prst="rect">
            <a:avLst/>
          </a:prstGeom>
        </p:spPr>
      </p:pic>
      <p:pic>
        <p:nvPicPr>
          <p:cNvPr id="9" name="Picture 8" descr="Chart&#10;&#10;Description automatically generated">
            <a:extLst>
              <a:ext uri="{FF2B5EF4-FFF2-40B4-BE49-F238E27FC236}">
                <a16:creationId xmlns:a16="http://schemas.microsoft.com/office/drawing/2014/main" id="{60EC16E3-5AB7-9F49-C222-10E12AFE4D7C}"/>
              </a:ext>
            </a:extLst>
          </p:cNvPr>
          <p:cNvPicPr>
            <a:picLocks noChangeAspect="1"/>
          </p:cNvPicPr>
          <p:nvPr/>
        </p:nvPicPr>
        <p:blipFill>
          <a:blip r:embed="rId4"/>
          <a:stretch>
            <a:fillRect/>
          </a:stretch>
        </p:blipFill>
        <p:spPr>
          <a:xfrm>
            <a:off x="6530497" y="2682207"/>
            <a:ext cx="4894095" cy="2831160"/>
          </a:xfrm>
          <a:prstGeom prst="rect">
            <a:avLst/>
          </a:prstGeom>
        </p:spPr>
      </p:pic>
      <p:sp>
        <p:nvSpPr>
          <p:cNvPr id="10" name="TextBox 9">
            <a:extLst>
              <a:ext uri="{FF2B5EF4-FFF2-40B4-BE49-F238E27FC236}">
                <a16:creationId xmlns:a16="http://schemas.microsoft.com/office/drawing/2014/main" id="{20E8EF88-97B5-FCF0-3ECC-46AE8F254857}"/>
              </a:ext>
            </a:extLst>
          </p:cNvPr>
          <p:cNvSpPr txBox="1"/>
          <p:nvPr/>
        </p:nvSpPr>
        <p:spPr>
          <a:xfrm>
            <a:off x="2410263" y="2060848"/>
            <a:ext cx="1707070" cy="461665"/>
          </a:xfrm>
          <a:prstGeom prst="rect">
            <a:avLst/>
          </a:prstGeom>
          <a:noFill/>
        </p:spPr>
        <p:txBody>
          <a:bodyPr wrap="none" rtlCol="0">
            <a:spAutoFit/>
          </a:bodyPr>
          <a:lstStyle/>
          <a:p>
            <a:r>
              <a:rPr lang="it-IT" sz="2400" b="1" dirty="0">
                <a:solidFill>
                  <a:schemeClr val="tx1"/>
                </a:solidFill>
              </a:rPr>
              <a:t>WALKING</a:t>
            </a:r>
            <a:endParaRPr lang="en-US" sz="2400" b="1" dirty="0">
              <a:solidFill>
                <a:schemeClr val="tx1"/>
              </a:solidFill>
            </a:endParaRPr>
          </a:p>
        </p:txBody>
      </p:sp>
      <p:sp>
        <p:nvSpPr>
          <p:cNvPr id="11" name="TextBox 10">
            <a:extLst>
              <a:ext uri="{FF2B5EF4-FFF2-40B4-BE49-F238E27FC236}">
                <a16:creationId xmlns:a16="http://schemas.microsoft.com/office/drawing/2014/main" id="{48BA3947-314C-5900-C5D0-B2A571671AD9}"/>
              </a:ext>
            </a:extLst>
          </p:cNvPr>
          <p:cNvSpPr txBox="1"/>
          <p:nvPr/>
        </p:nvSpPr>
        <p:spPr>
          <a:xfrm>
            <a:off x="8700085" y="2060848"/>
            <a:ext cx="1468672" cy="461665"/>
          </a:xfrm>
          <a:prstGeom prst="rect">
            <a:avLst/>
          </a:prstGeom>
          <a:noFill/>
        </p:spPr>
        <p:txBody>
          <a:bodyPr wrap="none" rtlCol="0">
            <a:spAutoFit/>
          </a:bodyPr>
          <a:lstStyle/>
          <a:p>
            <a:r>
              <a:rPr lang="it-IT" sz="2400" b="1" dirty="0">
                <a:solidFill>
                  <a:schemeClr val="tx1"/>
                </a:solidFill>
              </a:rPr>
              <a:t>SITTING</a:t>
            </a:r>
            <a:endParaRPr lang="en-US" sz="2400" b="1" dirty="0">
              <a:solidFill>
                <a:schemeClr val="tx1"/>
              </a:solidFill>
            </a:endParaRPr>
          </a:p>
        </p:txBody>
      </p:sp>
      <p:sp>
        <p:nvSpPr>
          <p:cNvPr id="7" name="Slide Number Placeholder 3">
            <a:extLst>
              <a:ext uri="{FF2B5EF4-FFF2-40B4-BE49-F238E27FC236}">
                <a16:creationId xmlns:a16="http://schemas.microsoft.com/office/drawing/2014/main" id="{5D6F73FC-90CE-9681-ABEC-39342C04EC53}"/>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11</a:t>
            </a:fld>
            <a:endParaRPr lang="en-GB" dirty="0"/>
          </a:p>
        </p:txBody>
      </p:sp>
      <p:sp>
        <p:nvSpPr>
          <p:cNvPr id="18" name="Date Placeholder 5">
            <a:extLst>
              <a:ext uri="{FF2B5EF4-FFF2-40B4-BE49-F238E27FC236}">
                <a16:creationId xmlns:a16="http://schemas.microsoft.com/office/drawing/2014/main" id="{85A6A23B-FDDC-91AB-6939-3F0D0A870D56}"/>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19" name="Footer Placeholder 4">
            <a:extLst>
              <a:ext uri="{FF2B5EF4-FFF2-40B4-BE49-F238E27FC236}">
                <a16:creationId xmlns:a16="http://schemas.microsoft.com/office/drawing/2014/main" id="{98DEFF75-578B-3142-C37C-A2ACBDBFADDF}"/>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4044775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B43E-B571-8EDE-5C9E-9358788B985A}"/>
              </a:ext>
            </a:extLst>
          </p:cNvPr>
          <p:cNvSpPr>
            <a:spLocks noGrp="1"/>
          </p:cNvSpPr>
          <p:nvPr>
            <p:ph type="title"/>
          </p:nvPr>
        </p:nvSpPr>
        <p:spPr/>
        <p:txBody>
          <a:bodyPr/>
          <a:lstStyle/>
          <a:p>
            <a:r>
              <a:rPr lang="en-US" dirty="0"/>
              <a:t>Integrated sensing and communications resolution</a:t>
            </a:r>
            <a:endParaRPr lang="en-GB" dirty="0"/>
          </a:p>
        </p:txBody>
      </p:sp>
      <p:sp>
        <p:nvSpPr>
          <p:cNvPr id="4" name="Slide Number Placeholder 3">
            <a:extLst>
              <a:ext uri="{FF2B5EF4-FFF2-40B4-BE49-F238E27FC236}">
                <a16:creationId xmlns:a16="http://schemas.microsoft.com/office/drawing/2014/main" id="{0D285146-A3D7-1F09-4513-C23DEBA38A9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80F3C720-ED8F-0AED-76CC-08F0CE3DC6A1}"/>
              </a:ext>
            </a:extLst>
          </p:cNvPr>
          <p:cNvSpPr>
            <a:spLocks noGrp="1"/>
          </p:cNvSpPr>
          <p:nvPr>
            <p:ph type="ftr" idx="14"/>
          </p:nvPr>
        </p:nvSpPr>
        <p:spPr/>
        <p:txBody>
          <a:bodyPr/>
          <a:lstStyle/>
          <a:p>
            <a:r>
              <a:rPr lang="en-GB"/>
              <a:t>Jacopo Pegoraro, University of Padova</a:t>
            </a:r>
            <a:endParaRPr lang="en-GB" dirty="0"/>
          </a:p>
        </p:txBody>
      </p:sp>
      <p:sp>
        <p:nvSpPr>
          <p:cNvPr id="6" name="Date Placeholder 5">
            <a:extLst>
              <a:ext uri="{FF2B5EF4-FFF2-40B4-BE49-F238E27FC236}">
                <a16:creationId xmlns:a16="http://schemas.microsoft.com/office/drawing/2014/main" id="{3C26AEA7-39F3-757B-2222-6291F1BBEA49}"/>
              </a:ext>
            </a:extLst>
          </p:cNvPr>
          <p:cNvSpPr>
            <a:spLocks noGrp="1"/>
          </p:cNvSpPr>
          <p:nvPr>
            <p:ph type="dt" idx="15"/>
          </p:nvPr>
        </p:nvSpPr>
        <p:spPr/>
        <p:txBody>
          <a:bodyPr/>
          <a:lstStyle/>
          <a:p>
            <a:r>
              <a:rPr lang="en-US"/>
              <a:t>July 2025</a:t>
            </a:r>
            <a:endParaRPr lang="en-GB" dirty="0"/>
          </a:p>
        </p:txBody>
      </p:sp>
      <p:sp>
        <p:nvSpPr>
          <p:cNvPr id="7" name="Arrow: Right 6">
            <a:extLst>
              <a:ext uri="{FF2B5EF4-FFF2-40B4-BE49-F238E27FC236}">
                <a16:creationId xmlns:a16="http://schemas.microsoft.com/office/drawing/2014/main" id="{9823A68D-C502-E251-C9F7-3FDC3A5FCFCA}"/>
              </a:ext>
            </a:extLst>
          </p:cNvPr>
          <p:cNvSpPr/>
          <p:nvPr/>
        </p:nvSpPr>
        <p:spPr>
          <a:xfrm rot="1898261">
            <a:off x="2204212" y="4299403"/>
            <a:ext cx="2431706" cy="374081"/>
          </a:xfrm>
          <a:prstGeom prst="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Arrow: Right 7">
            <a:extLst>
              <a:ext uri="{FF2B5EF4-FFF2-40B4-BE49-F238E27FC236}">
                <a16:creationId xmlns:a16="http://schemas.microsoft.com/office/drawing/2014/main" id="{F20916A9-CE85-AC96-48FF-FBBEE483E8B4}"/>
              </a:ext>
            </a:extLst>
          </p:cNvPr>
          <p:cNvSpPr/>
          <p:nvPr/>
        </p:nvSpPr>
        <p:spPr>
          <a:xfrm rot="21015408">
            <a:off x="2136761" y="2939483"/>
            <a:ext cx="3140369" cy="374081"/>
          </a:xfrm>
          <a:prstGeom prst="rightArrow">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Graphic 8" descr="Wireless router">
            <a:extLst>
              <a:ext uri="{FF2B5EF4-FFF2-40B4-BE49-F238E27FC236}">
                <a16:creationId xmlns:a16="http://schemas.microsoft.com/office/drawing/2014/main" id="{B2A681D2-D399-9BF6-F3DF-25ECEAEB43BB}"/>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93175" y="2904547"/>
            <a:ext cx="964118" cy="964118"/>
          </a:xfrm>
          <a:prstGeom prst="rect">
            <a:avLst/>
          </a:prstGeom>
        </p:spPr>
      </p:pic>
      <p:sp>
        <p:nvSpPr>
          <p:cNvPr id="10" name="CasellaDiTesto 8 1">
            <a:extLst>
              <a:ext uri="{FF2B5EF4-FFF2-40B4-BE49-F238E27FC236}">
                <a16:creationId xmlns:a16="http://schemas.microsoft.com/office/drawing/2014/main" id="{20421C2A-ADBA-026F-67E1-F1519C7D9C43}"/>
              </a:ext>
            </a:extLst>
          </p:cNvPr>
          <p:cNvSpPr txBox="1">
            <a:spLocks noChangeArrowheads="1"/>
          </p:cNvSpPr>
          <p:nvPr/>
        </p:nvSpPr>
        <p:spPr bwMode="auto">
          <a:xfrm>
            <a:off x="873173" y="3770185"/>
            <a:ext cx="13730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800" b="1" dirty="0" err="1">
                <a:latin typeface="+mj-lt"/>
              </a:rPr>
              <a:t>Transmitter</a:t>
            </a:r>
            <a:endParaRPr lang="it-IT" altLang="it-IT" sz="1800" b="1" dirty="0">
              <a:latin typeface="+mj-lt"/>
            </a:endParaRPr>
          </a:p>
        </p:txBody>
      </p:sp>
      <p:pic>
        <p:nvPicPr>
          <p:cNvPr id="11" name="Graphic 10" descr="Wireless router">
            <a:extLst>
              <a:ext uri="{FF2B5EF4-FFF2-40B4-BE49-F238E27FC236}">
                <a16:creationId xmlns:a16="http://schemas.microsoft.com/office/drawing/2014/main" id="{39D8F334-111B-39DB-0326-228C51178BD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346659" y="4938260"/>
            <a:ext cx="964118" cy="964118"/>
          </a:xfrm>
          <a:prstGeom prst="rect">
            <a:avLst/>
          </a:prstGeom>
        </p:spPr>
      </p:pic>
      <p:sp>
        <p:nvSpPr>
          <p:cNvPr id="12" name="CasellaDiTesto 8 2">
            <a:extLst>
              <a:ext uri="{FF2B5EF4-FFF2-40B4-BE49-F238E27FC236}">
                <a16:creationId xmlns:a16="http://schemas.microsoft.com/office/drawing/2014/main" id="{C5FA9CCB-E8CD-E4C8-B3FB-9D41AF0C718B}"/>
              </a:ext>
            </a:extLst>
          </p:cNvPr>
          <p:cNvSpPr txBox="1">
            <a:spLocks noChangeArrowheads="1"/>
          </p:cNvSpPr>
          <p:nvPr/>
        </p:nvSpPr>
        <p:spPr bwMode="auto">
          <a:xfrm>
            <a:off x="3351599" y="5448368"/>
            <a:ext cx="10438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800" b="1" dirty="0" err="1">
                <a:latin typeface="+mj-lt"/>
              </a:rPr>
              <a:t>Receiver</a:t>
            </a:r>
            <a:endParaRPr lang="it-IT" altLang="it-IT" sz="1800" b="1" dirty="0">
              <a:latin typeface="+mj-lt"/>
            </a:endParaRPr>
          </a:p>
        </p:txBody>
      </p:sp>
      <p:sp>
        <p:nvSpPr>
          <p:cNvPr id="13" name="Freeform 80 2">
            <a:extLst>
              <a:ext uri="{FF2B5EF4-FFF2-40B4-BE49-F238E27FC236}">
                <a16:creationId xmlns:a16="http://schemas.microsoft.com/office/drawing/2014/main" id="{7D973E11-096E-A821-9B73-BD54E8F85D2A}"/>
              </a:ext>
            </a:extLst>
          </p:cNvPr>
          <p:cNvSpPr/>
          <p:nvPr/>
        </p:nvSpPr>
        <p:spPr>
          <a:xfrm rot="21074236">
            <a:off x="2149056" y="2940481"/>
            <a:ext cx="3069956" cy="391116"/>
          </a:xfrm>
          <a:custGeom>
            <a:avLst/>
            <a:gdLst>
              <a:gd name="connsiteX0" fmla="*/ 0 w 6405716"/>
              <a:gd name="connsiteY0" fmla="*/ 929151 h 938991"/>
              <a:gd name="connsiteX1" fmla="*/ 437535 w 6405716"/>
              <a:gd name="connsiteY1" fmla="*/ 19667 h 938991"/>
              <a:gd name="connsiteX2" fmla="*/ 904568 w 6405716"/>
              <a:gd name="connsiteY2" fmla="*/ 938983 h 938991"/>
              <a:gd name="connsiteX3" fmla="*/ 1381432 w 6405716"/>
              <a:gd name="connsiteY3" fmla="*/ 2 h 938991"/>
              <a:gd name="connsiteX4" fmla="*/ 1833716 w 6405716"/>
              <a:gd name="connsiteY4" fmla="*/ 929151 h 938991"/>
              <a:gd name="connsiteX5" fmla="*/ 2325329 w 6405716"/>
              <a:gd name="connsiteY5" fmla="*/ 4918 h 938991"/>
              <a:gd name="connsiteX6" fmla="*/ 2757948 w 6405716"/>
              <a:gd name="connsiteY6" fmla="*/ 924235 h 938991"/>
              <a:gd name="connsiteX7" fmla="*/ 3220064 w 6405716"/>
              <a:gd name="connsiteY7" fmla="*/ 9835 h 938991"/>
              <a:gd name="connsiteX8" fmla="*/ 3662516 w 6405716"/>
              <a:gd name="connsiteY8" fmla="*/ 929151 h 938991"/>
              <a:gd name="connsiteX9" fmla="*/ 4119716 w 6405716"/>
              <a:gd name="connsiteY9" fmla="*/ 9835 h 938991"/>
              <a:gd name="connsiteX10" fmla="*/ 4581832 w 6405716"/>
              <a:gd name="connsiteY10" fmla="*/ 924235 h 938991"/>
              <a:gd name="connsiteX11" fmla="*/ 5053781 w 6405716"/>
              <a:gd name="connsiteY11" fmla="*/ 9835 h 938991"/>
              <a:gd name="connsiteX12" fmla="*/ 5496232 w 6405716"/>
              <a:gd name="connsiteY12" fmla="*/ 914402 h 938991"/>
              <a:gd name="connsiteX13" fmla="*/ 5943600 w 6405716"/>
              <a:gd name="connsiteY13" fmla="*/ 4918 h 938991"/>
              <a:gd name="connsiteX14" fmla="*/ 6405716 w 6405716"/>
              <a:gd name="connsiteY14" fmla="*/ 929151 h 93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5716" h="938991">
                <a:moveTo>
                  <a:pt x="0" y="929151"/>
                </a:moveTo>
                <a:cubicBezTo>
                  <a:pt x="143387" y="473589"/>
                  <a:pt x="286774" y="18028"/>
                  <a:pt x="437535" y="19667"/>
                </a:cubicBezTo>
                <a:cubicBezTo>
                  <a:pt x="588296" y="21306"/>
                  <a:pt x="747252" y="942261"/>
                  <a:pt x="904568" y="938983"/>
                </a:cubicBezTo>
                <a:cubicBezTo>
                  <a:pt x="1061884" y="935706"/>
                  <a:pt x="1226574" y="1641"/>
                  <a:pt x="1381432" y="2"/>
                </a:cubicBezTo>
                <a:cubicBezTo>
                  <a:pt x="1536290" y="-1637"/>
                  <a:pt x="1676400" y="928332"/>
                  <a:pt x="1833716" y="929151"/>
                </a:cubicBezTo>
                <a:cubicBezTo>
                  <a:pt x="1991032" y="929970"/>
                  <a:pt x="2171290" y="5737"/>
                  <a:pt x="2325329" y="4918"/>
                </a:cubicBezTo>
                <a:cubicBezTo>
                  <a:pt x="2479368" y="4099"/>
                  <a:pt x="2608826" y="923416"/>
                  <a:pt x="2757948" y="924235"/>
                </a:cubicBezTo>
                <a:cubicBezTo>
                  <a:pt x="2907070" y="925054"/>
                  <a:pt x="3069303" y="9016"/>
                  <a:pt x="3220064" y="9835"/>
                </a:cubicBezTo>
                <a:cubicBezTo>
                  <a:pt x="3370825" y="10654"/>
                  <a:pt x="3512574" y="929151"/>
                  <a:pt x="3662516" y="929151"/>
                </a:cubicBezTo>
                <a:cubicBezTo>
                  <a:pt x="3812458" y="929151"/>
                  <a:pt x="3966497" y="10654"/>
                  <a:pt x="4119716" y="9835"/>
                </a:cubicBezTo>
                <a:cubicBezTo>
                  <a:pt x="4272935" y="9016"/>
                  <a:pt x="4426155" y="924235"/>
                  <a:pt x="4581832" y="924235"/>
                </a:cubicBezTo>
                <a:cubicBezTo>
                  <a:pt x="4737509" y="924235"/>
                  <a:pt x="4901381" y="11474"/>
                  <a:pt x="5053781" y="9835"/>
                </a:cubicBezTo>
                <a:cubicBezTo>
                  <a:pt x="5206181" y="8196"/>
                  <a:pt x="5347929" y="915221"/>
                  <a:pt x="5496232" y="914402"/>
                </a:cubicBezTo>
                <a:cubicBezTo>
                  <a:pt x="5644535" y="913583"/>
                  <a:pt x="5792019" y="2460"/>
                  <a:pt x="5943600" y="4918"/>
                </a:cubicBezTo>
                <a:cubicBezTo>
                  <a:pt x="6095181" y="7376"/>
                  <a:pt x="6250448" y="468263"/>
                  <a:pt x="6405716" y="929151"/>
                </a:cubicBezTo>
              </a:path>
            </a:pathLst>
          </a:custGeom>
          <a:no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612A9B1D-0856-3A8B-A85D-5499178EA8E3}"/>
              </a:ext>
            </a:extLst>
          </p:cNvPr>
          <p:cNvSpPr/>
          <p:nvPr/>
        </p:nvSpPr>
        <p:spPr>
          <a:xfrm rot="1830829">
            <a:off x="2284394" y="4235321"/>
            <a:ext cx="2141415" cy="385663"/>
          </a:xfrm>
          <a:custGeom>
            <a:avLst/>
            <a:gdLst>
              <a:gd name="connsiteX0" fmla="*/ 0 w 3649980"/>
              <a:gd name="connsiteY0" fmla="*/ 914402 h 922023"/>
              <a:gd name="connsiteX1" fmla="*/ 449580 w 3649980"/>
              <a:gd name="connsiteY1" fmla="*/ 2 h 922023"/>
              <a:gd name="connsiteX2" fmla="*/ 906780 w 3649980"/>
              <a:gd name="connsiteY2" fmla="*/ 922022 h 922023"/>
              <a:gd name="connsiteX3" fmla="*/ 1371600 w 3649980"/>
              <a:gd name="connsiteY3" fmla="*/ 7622 h 922023"/>
              <a:gd name="connsiteX4" fmla="*/ 1836420 w 3649980"/>
              <a:gd name="connsiteY4" fmla="*/ 906782 h 922023"/>
              <a:gd name="connsiteX5" fmla="*/ 2270760 w 3649980"/>
              <a:gd name="connsiteY5" fmla="*/ 7622 h 922023"/>
              <a:gd name="connsiteX6" fmla="*/ 2735580 w 3649980"/>
              <a:gd name="connsiteY6" fmla="*/ 914402 h 922023"/>
              <a:gd name="connsiteX7" fmla="*/ 3215640 w 3649980"/>
              <a:gd name="connsiteY7" fmla="*/ 2 h 922023"/>
              <a:gd name="connsiteX8" fmla="*/ 3649980 w 3649980"/>
              <a:gd name="connsiteY8" fmla="*/ 922022 h 92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9980" h="922023">
                <a:moveTo>
                  <a:pt x="0" y="914402"/>
                </a:moveTo>
                <a:cubicBezTo>
                  <a:pt x="149225" y="456567"/>
                  <a:pt x="298450" y="-1268"/>
                  <a:pt x="449580" y="2"/>
                </a:cubicBezTo>
                <a:cubicBezTo>
                  <a:pt x="600710" y="1272"/>
                  <a:pt x="753110" y="920752"/>
                  <a:pt x="906780" y="922022"/>
                </a:cubicBezTo>
                <a:cubicBezTo>
                  <a:pt x="1060450" y="923292"/>
                  <a:pt x="1216660" y="10162"/>
                  <a:pt x="1371600" y="7622"/>
                </a:cubicBezTo>
                <a:cubicBezTo>
                  <a:pt x="1526540" y="5082"/>
                  <a:pt x="1686560" y="906782"/>
                  <a:pt x="1836420" y="906782"/>
                </a:cubicBezTo>
                <a:cubicBezTo>
                  <a:pt x="1986280" y="906782"/>
                  <a:pt x="2120900" y="6352"/>
                  <a:pt x="2270760" y="7622"/>
                </a:cubicBezTo>
                <a:cubicBezTo>
                  <a:pt x="2420620" y="8892"/>
                  <a:pt x="2578100" y="915672"/>
                  <a:pt x="2735580" y="914402"/>
                </a:cubicBezTo>
                <a:cubicBezTo>
                  <a:pt x="2893060" y="913132"/>
                  <a:pt x="3063240" y="-1268"/>
                  <a:pt x="3215640" y="2"/>
                </a:cubicBezTo>
                <a:cubicBezTo>
                  <a:pt x="3368040" y="1272"/>
                  <a:pt x="3509010" y="461647"/>
                  <a:pt x="3649980" y="922022"/>
                </a:cubicBezTo>
              </a:path>
            </a:pathLst>
          </a:custGeom>
          <a:no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5" name="Elemento grafico 2 1" descr="Camminare">
            <a:extLst>
              <a:ext uri="{FF2B5EF4-FFF2-40B4-BE49-F238E27FC236}">
                <a16:creationId xmlns:a16="http://schemas.microsoft.com/office/drawing/2014/main" id="{4D4CA7CA-AE23-6F0C-6CB9-78947208CFBB}"/>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337776" y="2372805"/>
            <a:ext cx="889987"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Elemento grafico 2 2" descr="Camminare">
            <a:extLst>
              <a:ext uri="{FF2B5EF4-FFF2-40B4-BE49-F238E27FC236}">
                <a16:creationId xmlns:a16="http://schemas.microsoft.com/office/drawing/2014/main" id="{58F669C6-E1BD-4A3E-3232-F68EB4AE3A78}"/>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647659" y="2602769"/>
            <a:ext cx="889987" cy="8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9 1">
            <a:extLst>
              <a:ext uri="{FF2B5EF4-FFF2-40B4-BE49-F238E27FC236}">
                <a16:creationId xmlns:a16="http://schemas.microsoft.com/office/drawing/2014/main" id="{BD721B33-3AA9-519B-75C4-AC8E81AF32E1}"/>
              </a:ext>
            </a:extLst>
          </p:cNvPr>
          <p:cNvSpPr/>
          <p:nvPr/>
        </p:nvSpPr>
        <p:spPr>
          <a:xfrm rot="6745299">
            <a:off x="4523143" y="3993226"/>
            <a:ext cx="1629265" cy="334267"/>
          </a:xfrm>
          <a:custGeom>
            <a:avLst/>
            <a:gdLst>
              <a:gd name="connsiteX0" fmla="*/ 0 w 4044950"/>
              <a:gd name="connsiteY0" fmla="*/ 1435100 h 1460500"/>
              <a:gd name="connsiteX1" fmla="*/ 158750 w 4044950"/>
              <a:gd name="connsiteY1" fmla="*/ 25400 h 1460500"/>
              <a:gd name="connsiteX2" fmla="*/ 336550 w 4044950"/>
              <a:gd name="connsiteY2" fmla="*/ 1460500 h 1460500"/>
              <a:gd name="connsiteX3" fmla="*/ 552450 w 4044950"/>
              <a:gd name="connsiteY3" fmla="*/ 25400 h 1460500"/>
              <a:gd name="connsiteX4" fmla="*/ 698500 w 4044950"/>
              <a:gd name="connsiteY4" fmla="*/ 1422400 h 1460500"/>
              <a:gd name="connsiteX5" fmla="*/ 1060450 w 4044950"/>
              <a:gd name="connsiteY5" fmla="*/ 6350 h 1460500"/>
              <a:gd name="connsiteX6" fmla="*/ 1428750 w 4044950"/>
              <a:gd name="connsiteY6" fmla="*/ 1435100 h 1460500"/>
              <a:gd name="connsiteX7" fmla="*/ 1771650 w 4044950"/>
              <a:gd name="connsiteY7" fmla="*/ 0 h 1460500"/>
              <a:gd name="connsiteX8" fmla="*/ 2038350 w 4044950"/>
              <a:gd name="connsiteY8" fmla="*/ 1441450 h 1460500"/>
              <a:gd name="connsiteX9" fmla="*/ 2203450 w 4044950"/>
              <a:gd name="connsiteY9" fmla="*/ 12700 h 1460500"/>
              <a:gd name="connsiteX10" fmla="*/ 2343150 w 4044950"/>
              <a:gd name="connsiteY10" fmla="*/ 1454150 h 1460500"/>
              <a:gd name="connsiteX11" fmla="*/ 2432050 w 4044950"/>
              <a:gd name="connsiteY11" fmla="*/ 25400 h 1460500"/>
              <a:gd name="connsiteX12" fmla="*/ 2546350 w 4044950"/>
              <a:gd name="connsiteY12" fmla="*/ 1454150 h 1460500"/>
              <a:gd name="connsiteX13" fmla="*/ 2660650 w 4044950"/>
              <a:gd name="connsiteY13" fmla="*/ 19050 h 1460500"/>
              <a:gd name="connsiteX14" fmla="*/ 2749550 w 4044950"/>
              <a:gd name="connsiteY14" fmla="*/ 1435100 h 1460500"/>
              <a:gd name="connsiteX15" fmla="*/ 2946400 w 4044950"/>
              <a:gd name="connsiteY15" fmla="*/ 12700 h 1460500"/>
              <a:gd name="connsiteX16" fmla="*/ 3213100 w 4044950"/>
              <a:gd name="connsiteY16" fmla="*/ 1435100 h 1460500"/>
              <a:gd name="connsiteX17" fmla="*/ 3460750 w 4044950"/>
              <a:gd name="connsiteY17" fmla="*/ 19050 h 1460500"/>
              <a:gd name="connsiteX18" fmla="*/ 3778250 w 4044950"/>
              <a:gd name="connsiteY18" fmla="*/ 1428750 h 1460500"/>
              <a:gd name="connsiteX19" fmla="*/ 4044950 w 4044950"/>
              <a:gd name="connsiteY19" fmla="*/ 127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44950" h="1460500">
                <a:moveTo>
                  <a:pt x="0" y="1435100"/>
                </a:moveTo>
                <a:cubicBezTo>
                  <a:pt x="51329" y="728133"/>
                  <a:pt x="102658" y="21167"/>
                  <a:pt x="158750" y="25400"/>
                </a:cubicBezTo>
                <a:cubicBezTo>
                  <a:pt x="214842" y="29633"/>
                  <a:pt x="270933" y="1460500"/>
                  <a:pt x="336550" y="1460500"/>
                </a:cubicBezTo>
                <a:cubicBezTo>
                  <a:pt x="402167" y="1460500"/>
                  <a:pt x="492125" y="31750"/>
                  <a:pt x="552450" y="25400"/>
                </a:cubicBezTo>
                <a:cubicBezTo>
                  <a:pt x="612775" y="19050"/>
                  <a:pt x="613833" y="1425575"/>
                  <a:pt x="698500" y="1422400"/>
                </a:cubicBezTo>
                <a:cubicBezTo>
                  <a:pt x="783167" y="1419225"/>
                  <a:pt x="938742" y="4233"/>
                  <a:pt x="1060450" y="6350"/>
                </a:cubicBezTo>
                <a:cubicBezTo>
                  <a:pt x="1182158" y="8467"/>
                  <a:pt x="1310217" y="1436158"/>
                  <a:pt x="1428750" y="1435100"/>
                </a:cubicBezTo>
                <a:cubicBezTo>
                  <a:pt x="1547283" y="1434042"/>
                  <a:pt x="1670050" y="-1058"/>
                  <a:pt x="1771650" y="0"/>
                </a:cubicBezTo>
                <a:cubicBezTo>
                  <a:pt x="1873250" y="1058"/>
                  <a:pt x="1966383" y="1439333"/>
                  <a:pt x="2038350" y="1441450"/>
                </a:cubicBezTo>
                <a:cubicBezTo>
                  <a:pt x="2110317" y="1443567"/>
                  <a:pt x="2152650" y="10583"/>
                  <a:pt x="2203450" y="12700"/>
                </a:cubicBezTo>
                <a:cubicBezTo>
                  <a:pt x="2254250" y="14817"/>
                  <a:pt x="2305050" y="1452033"/>
                  <a:pt x="2343150" y="1454150"/>
                </a:cubicBezTo>
                <a:cubicBezTo>
                  <a:pt x="2381250" y="1456267"/>
                  <a:pt x="2398183" y="25400"/>
                  <a:pt x="2432050" y="25400"/>
                </a:cubicBezTo>
                <a:cubicBezTo>
                  <a:pt x="2465917" y="25400"/>
                  <a:pt x="2508250" y="1455208"/>
                  <a:pt x="2546350" y="1454150"/>
                </a:cubicBezTo>
                <a:cubicBezTo>
                  <a:pt x="2584450" y="1453092"/>
                  <a:pt x="2626783" y="22225"/>
                  <a:pt x="2660650" y="19050"/>
                </a:cubicBezTo>
                <a:cubicBezTo>
                  <a:pt x="2694517" y="15875"/>
                  <a:pt x="2701925" y="1436158"/>
                  <a:pt x="2749550" y="1435100"/>
                </a:cubicBezTo>
                <a:cubicBezTo>
                  <a:pt x="2797175" y="1434042"/>
                  <a:pt x="2869142" y="12700"/>
                  <a:pt x="2946400" y="12700"/>
                </a:cubicBezTo>
                <a:cubicBezTo>
                  <a:pt x="3023658" y="12700"/>
                  <a:pt x="3127375" y="1434042"/>
                  <a:pt x="3213100" y="1435100"/>
                </a:cubicBezTo>
                <a:cubicBezTo>
                  <a:pt x="3298825" y="1436158"/>
                  <a:pt x="3366558" y="20108"/>
                  <a:pt x="3460750" y="19050"/>
                </a:cubicBezTo>
                <a:cubicBezTo>
                  <a:pt x="3554942" y="17992"/>
                  <a:pt x="3680883" y="1429808"/>
                  <a:pt x="3778250" y="1428750"/>
                </a:cubicBezTo>
                <a:cubicBezTo>
                  <a:pt x="3875617" y="1427692"/>
                  <a:pt x="3960283" y="720196"/>
                  <a:pt x="4044950" y="12700"/>
                </a:cubicBezTo>
              </a:path>
            </a:pathLst>
          </a:custGeom>
          <a:noFill/>
          <a:ln w="38100">
            <a:solidFill>
              <a:srgbClr val="FF59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Freeform 10 1">
            <a:extLst>
              <a:ext uri="{FF2B5EF4-FFF2-40B4-BE49-F238E27FC236}">
                <a16:creationId xmlns:a16="http://schemas.microsoft.com/office/drawing/2014/main" id="{13C5D502-55F9-BD0D-E728-A6518067B41D}"/>
              </a:ext>
            </a:extLst>
          </p:cNvPr>
          <p:cNvSpPr/>
          <p:nvPr/>
        </p:nvSpPr>
        <p:spPr>
          <a:xfrm rot="7415245">
            <a:off x="4698863" y="4096704"/>
            <a:ext cx="1629265" cy="334267"/>
          </a:xfrm>
          <a:custGeom>
            <a:avLst/>
            <a:gdLst>
              <a:gd name="connsiteX0" fmla="*/ 0 w 4044950"/>
              <a:gd name="connsiteY0" fmla="*/ 1435100 h 1460500"/>
              <a:gd name="connsiteX1" fmla="*/ 158750 w 4044950"/>
              <a:gd name="connsiteY1" fmla="*/ 25400 h 1460500"/>
              <a:gd name="connsiteX2" fmla="*/ 336550 w 4044950"/>
              <a:gd name="connsiteY2" fmla="*/ 1460500 h 1460500"/>
              <a:gd name="connsiteX3" fmla="*/ 552450 w 4044950"/>
              <a:gd name="connsiteY3" fmla="*/ 25400 h 1460500"/>
              <a:gd name="connsiteX4" fmla="*/ 698500 w 4044950"/>
              <a:gd name="connsiteY4" fmla="*/ 1422400 h 1460500"/>
              <a:gd name="connsiteX5" fmla="*/ 1060450 w 4044950"/>
              <a:gd name="connsiteY5" fmla="*/ 6350 h 1460500"/>
              <a:gd name="connsiteX6" fmla="*/ 1428750 w 4044950"/>
              <a:gd name="connsiteY6" fmla="*/ 1435100 h 1460500"/>
              <a:gd name="connsiteX7" fmla="*/ 1771650 w 4044950"/>
              <a:gd name="connsiteY7" fmla="*/ 0 h 1460500"/>
              <a:gd name="connsiteX8" fmla="*/ 2038350 w 4044950"/>
              <a:gd name="connsiteY8" fmla="*/ 1441450 h 1460500"/>
              <a:gd name="connsiteX9" fmla="*/ 2203450 w 4044950"/>
              <a:gd name="connsiteY9" fmla="*/ 12700 h 1460500"/>
              <a:gd name="connsiteX10" fmla="*/ 2343150 w 4044950"/>
              <a:gd name="connsiteY10" fmla="*/ 1454150 h 1460500"/>
              <a:gd name="connsiteX11" fmla="*/ 2432050 w 4044950"/>
              <a:gd name="connsiteY11" fmla="*/ 25400 h 1460500"/>
              <a:gd name="connsiteX12" fmla="*/ 2546350 w 4044950"/>
              <a:gd name="connsiteY12" fmla="*/ 1454150 h 1460500"/>
              <a:gd name="connsiteX13" fmla="*/ 2660650 w 4044950"/>
              <a:gd name="connsiteY13" fmla="*/ 19050 h 1460500"/>
              <a:gd name="connsiteX14" fmla="*/ 2749550 w 4044950"/>
              <a:gd name="connsiteY14" fmla="*/ 1435100 h 1460500"/>
              <a:gd name="connsiteX15" fmla="*/ 2946400 w 4044950"/>
              <a:gd name="connsiteY15" fmla="*/ 12700 h 1460500"/>
              <a:gd name="connsiteX16" fmla="*/ 3213100 w 4044950"/>
              <a:gd name="connsiteY16" fmla="*/ 1435100 h 1460500"/>
              <a:gd name="connsiteX17" fmla="*/ 3460750 w 4044950"/>
              <a:gd name="connsiteY17" fmla="*/ 19050 h 1460500"/>
              <a:gd name="connsiteX18" fmla="*/ 3778250 w 4044950"/>
              <a:gd name="connsiteY18" fmla="*/ 1428750 h 1460500"/>
              <a:gd name="connsiteX19" fmla="*/ 4044950 w 4044950"/>
              <a:gd name="connsiteY19" fmla="*/ 12700 h 146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44950" h="1460500">
                <a:moveTo>
                  <a:pt x="0" y="1435100"/>
                </a:moveTo>
                <a:cubicBezTo>
                  <a:pt x="51329" y="728133"/>
                  <a:pt x="102658" y="21167"/>
                  <a:pt x="158750" y="25400"/>
                </a:cubicBezTo>
                <a:cubicBezTo>
                  <a:pt x="214842" y="29633"/>
                  <a:pt x="270933" y="1460500"/>
                  <a:pt x="336550" y="1460500"/>
                </a:cubicBezTo>
                <a:cubicBezTo>
                  <a:pt x="402167" y="1460500"/>
                  <a:pt x="492125" y="31750"/>
                  <a:pt x="552450" y="25400"/>
                </a:cubicBezTo>
                <a:cubicBezTo>
                  <a:pt x="612775" y="19050"/>
                  <a:pt x="613833" y="1425575"/>
                  <a:pt x="698500" y="1422400"/>
                </a:cubicBezTo>
                <a:cubicBezTo>
                  <a:pt x="783167" y="1419225"/>
                  <a:pt x="938742" y="4233"/>
                  <a:pt x="1060450" y="6350"/>
                </a:cubicBezTo>
                <a:cubicBezTo>
                  <a:pt x="1182158" y="8467"/>
                  <a:pt x="1310217" y="1436158"/>
                  <a:pt x="1428750" y="1435100"/>
                </a:cubicBezTo>
                <a:cubicBezTo>
                  <a:pt x="1547283" y="1434042"/>
                  <a:pt x="1670050" y="-1058"/>
                  <a:pt x="1771650" y="0"/>
                </a:cubicBezTo>
                <a:cubicBezTo>
                  <a:pt x="1873250" y="1058"/>
                  <a:pt x="1966383" y="1439333"/>
                  <a:pt x="2038350" y="1441450"/>
                </a:cubicBezTo>
                <a:cubicBezTo>
                  <a:pt x="2110317" y="1443567"/>
                  <a:pt x="2152650" y="10583"/>
                  <a:pt x="2203450" y="12700"/>
                </a:cubicBezTo>
                <a:cubicBezTo>
                  <a:pt x="2254250" y="14817"/>
                  <a:pt x="2305050" y="1452033"/>
                  <a:pt x="2343150" y="1454150"/>
                </a:cubicBezTo>
                <a:cubicBezTo>
                  <a:pt x="2381250" y="1456267"/>
                  <a:pt x="2398183" y="25400"/>
                  <a:pt x="2432050" y="25400"/>
                </a:cubicBezTo>
                <a:cubicBezTo>
                  <a:pt x="2465917" y="25400"/>
                  <a:pt x="2508250" y="1455208"/>
                  <a:pt x="2546350" y="1454150"/>
                </a:cubicBezTo>
                <a:cubicBezTo>
                  <a:pt x="2584450" y="1453092"/>
                  <a:pt x="2626783" y="22225"/>
                  <a:pt x="2660650" y="19050"/>
                </a:cubicBezTo>
                <a:cubicBezTo>
                  <a:pt x="2694517" y="15875"/>
                  <a:pt x="2701925" y="1436158"/>
                  <a:pt x="2749550" y="1435100"/>
                </a:cubicBezTo>
                <a:cubicBezTo>
                  <a:pt x="2797175" y="1434042"/>
                  <a:pt x="2869142" y="12700"/>
                  <a:pt x="2946400" y="12700"/>
                </a:cubicBezTo>
                <a:cubicBezTo>
                  <a:pt x="3023658" y="12700"/>
                  <a:pt x="3127375" y="1434042"/>
                  <a:pt x="3213100" y="1435100"/>
                </a:cubicBezTo>
                <a:cubicBezTo>
                  <a:pt x="3298825" y="1436158"/>
                  <a:pt x="3366558" y="20108"/>
                  <a:pt x="3460750" y="19050"/>
                </a:cubicBezTo>
                <a:cubicBezTo>
                  <a:pt x="3554942" y="17992"/>
                  <a:pt x="3680883" y="1429808"/>
                  <a:pt x="3778250" y="1428750"/>
                </a:cubicBezTo>
                <a:cubicBezTo>
                  <a:pt x="3875617" y="1427692"/>
                  <a:pt x="3960283" y="720196"/>
                  <a:pt x="4044950" y="12700"/>
                </a:cubicBezTo>
              </a:path>
            </a:pathLst>
          </a:custGeom>
          <a:noFill/>
          <a:ln w="38100">
            <a:solidFill>
              <a:srgbClr val="077E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TextBox 18">
            <a:extLst>
              <a:ext uri="{FF2B5EF4-FFF2-40B4-BE49-F238E27FC236}">
                <a16:creationId xmlns:a16="http://schemas.microsoft.com/office/drawing/2014/main" id="{30C7DF95-0CE3-2FFF-90E8-A88017768B4E}"/>
              </a:ext>
            </a:extLst>
          </p:cNvPr>
          <p:cNvSpPr txBox="1"/>
          <p:nvPr/>
        </p:nvSpPr>
        <p:spPr>
          <a:xfrm rot="21032307">
            <a:off x="2490702" y="2542426"/>
            <a:ext cx="2246128" cy="338554"/>
          </a:xfrm>
          <a:prstGeom prst="rect">
            <a:avLst/>
          </a:prstGeom>
          <a:noFill/>
        </p:spPr>
        <p:txBody>
          <a:bodyPr wrap="none" rtlCol="0">
            <a:spAutoFit/>
          </a:bodyPr>
          <a:lstStyle/>
          <a:p>
            <a:r>
              <a:rPr lang="it-IT" sz="1600" b="1" dirty="0" err="1">
                <a:solidFill>
                  <a:schemeClr val="tx1"/>
                </a:solidFill>
              </a:rPr>
              <a:t>Communication</a:t>
            </a:r>
            <a:r>
              <a:rPr lang="it-IT" sz="1600" b="1" dirty="0">
                <a:solidFill>
                  <a:schemeClr val="tx1"/>
                </a:solidFill>
              </a:rPr>
              <a:t> </a:t>
            </a:r>
            <a:r>
              <a:rPr lang="it-IT" sz="1600" b="1" dirty="0" err="1">
                <a:solidFill>
                  <a:schemeClr val="tx1"/>
                </a:solidFill>
              </a:rPr>
              <a:t>signals</a:t>
            </a:r>
            <a:endParaRPr lang="en-US" sz="1600" b="1" dirty="0">
              <a:solidFill>
                <a:schemeClr val="tx1"/>
              </a:solidFill>
            </a:endParaRPr>
          </a:p>
        </p:txBody>
      </p:sp>
      <p:sp>
        <p:nvSpPr>
          <p:cNvPr id="20" name="TextBox 19">
            <a:extLst>
              <a:ext uri="{FF2B5EF4-FFF2-40B4-BE49-F238E27FC236}">
                <a16:creationId xmlns:a16="http://schemas.microsoft.com/office/drawing/2014/main" id="{18982D3A-D545-E738-C9A1-5B86B54BC18B}"/>
              </a:ext>
            </a:extLst>
          </p:cNvPr>
          <p:cNvSpPr txBox="1"/>
          <p:nvPr/>
        </p:nvSpPr>
        <p:spPr>
          <a:xfrm>
            <a:off x="6183988" y="2416700"/>
            <a:ext cx="920124" cy="369332"/>
          </a:xfrm>
          <a:prstGeom prst="rect">
            <a:avLst/>
          </a:prstGeom>
          <a:noFill/>
        </p:spPr>
        <p:txBody>
          <a:bodyPr wrap="none" rtlCol="0">
            <a:spAutoFit/>
          </a:bodyPr>
          <a:lstStyle/>
          <a:p>
            <a:r>
              <a:rPr lang="it-IT" sz="1800" b="1" dirty="0">
                <a:solidFill>
                  <a:schemeClr val="tx1"/>
                </a:solidFill>
              </a:rPr>
              <a:t>Targets</a:t>
            </a:r>
            <a:endParaRPr lang="en-US" sz="1800" b="1" dirty="0">
              <a:solidFill>
                <a:schemeClr val="tx1"/>
              </a:solidFill>
            </a:endParaRPr>
          </a:p>
        </p:txBody>
      </p:sp>
      <p:grpSp>
        <p:nvGrpSpPr>
          <p:cNvPr id="21" name="Group 20">
            <a:extLst>
              <a:ext uri="{FF2B5EF4-FFF2-40B4-BE49-F238E27FC236}">
                <a16:creationId xmlns:a16="http://schemas.microsoft.com/office/drawing/2014/main" id="{BE49AE9A-D8A9-6359-5771-417DB0281986}"/>
              </a:ext>
            </a:extLst>
          </p:cNvPr>
          <p:cNvGrpSpPr/>
          <p:nvPr/>
        </p:nvGrpSpPr>
        <p:grpSpPr>
          <a:xfrm>
            <a:off x="7762263" y="5062149"/>
            <a:ext cx="1508992" cy="753388"/>
            <a:chOff x="1972360" y="1906954"/>
            <a:chExt cx="1142640" cy="949675"/>
          </a:xfrm>
        </p:grpSpPr>
        <p:cxnSp>
          <p:nvCxnSpPr>
            <p:cNvPr id="22" name="Straight Arrow Connector 21">
              <a:extLst>
                <a:ext uri="{FF2B5EF4-FFF2-40B4-BE49-F238E27FC236}">
                  <a16:creationId xmlns:a16="http://schemas.microsoft.com/office/drawing/2014/main" id="{5023B591-0F59-B92A-8F9C-92759425E092}"/>
                </a:ext>
              </a:extLst>
            </p:cNvPr>
            <p:cNvCxnSpPr/>
            <p:nvPr/>
          </p:nvCxnSpPr>
          <p:spPr>
            <a:xfrm flipV="1">
              <a:off x="2039815" y="1906954"/>
              <a:ext cx="0" cy="9456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0E28CA5C-C3A8-B11E-2D48-3ED0171D21C7}"/>
                </a:ext>
              </a:extLst>
            </p:cNvPr>
            <p:cNvCxnSpPr>
              <a:cxnSpLocks/>
            </p:cNvCxnSpPr>
            <p:nvPr/>
          </p:nvCxnSpPr>
          <p:spPr>
            <a:xfrm>
              <a:off x="1972360" y="2852614"/>
              <a:ext cx="1142640" cy="40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24" name="Freeform 126 2">
            <a:extLst>
              <a:ext uri="{FF2B5EF4-FFF2-40B4-BE49-F238E27FC236}">
                <a16:creationId xmlns:a16="http://schemas.microsoft.com/office/drawing/2014/main" id="{D759BFF7-4D2B-B58E-A2B2-2CE9B083A8AF}"/>
              </a:ext>
            </a:extLst>
          </p:cNvPr>
          <p:cNvSpPr/>
          <p:nvPr/>
        </p:nvSpPr>
        <p:spPr>
          <a:xfrm>
            <a:off x="7752083" y="5322432"/>
            <a:ext cx="1015067" cy="551506"/>
          </a:xfrm>
          <a:custGeom>
            <a:avLst/>
            <a:gdLst>
              <a:gd name="connsiteX0" fmla="*/ 0 w 1103376"/>
              <a:gd name="connsiteY0" fmla="*/ 788743 h 909728"/>
              <a:gd name="connsiteX1" fmla="*/ 73152 w 1103376"/>
              <a:gd name="connsiteY1" fmla="*/ 825319 h 909728"/>
              <a:gd name="connsiteX2" fmla="*/ 158496 w 1103376"/>
              <a:gd name="connsiteY2" fmla="*/ 776551 h 909728"/>
              <a:gd name="connsiteX3" fmla="*/ 256032 w 1103376"/>
              <a:gd name="connsiteY3" fmla="*/ 819223 h 909728"/>
              <a:gd name="connsiteX4" fmla="*/ 341376 w 1103376"/>
              <a:gd name="connsiteY4" fmla="*/ 185239 h 909728"/>
              <a:gd name="connsiteX5" fmla="*/ 408432 w 1103376"/>
              <a:gd name="connsiteY5" fmla="*/ 45031 h 909728"/>
              <a:gd name="connsiteX6" fmla="*/ 524256 w 1103376"/>
              <a:gd name="connsiteY6" fmla="*/ 874087 h 909728"/>
              <a:gd name="connsiteX7" fmla="*/ 627888 w 1103376"/>
              <a:gd name="connsiteY7" fmla="*/ 770455 h 909728"/>
              <a:gd name="connsiteX8" fmla="*/ 749808 w 1103376"/>
              <a:gd name="connsiteY8" fmla="*/ 880183 h 909728"/>
              <a:gd name="connsiteX9" fmla="*/ 896112 w 1103376"/>
              <a:gd name="connsiteY9" fmla="*/ 764359 h 909728"/>
              <a:gd name="connsiteX10" fmla="*/ 1103376 w 1103376"/>
              <a:gd name="connsiteY10" fmla="*/ 855799 h 9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376" h="909728">
                <a:moveTo>
                  <a:pt x="0" y="788743"/>
                </a:moveTo>
                <a:cubicBezTo>
                  <a:pt x="23368" y="808047"/>
                  <a:pt x="46736" y="827351"/>
                  <a:pt x="73152" y="825319"/>
                </a:cubicBezTo>
                <a:cubicBezTo>
                  <a:pt x="99568" y="823287"/>
                  <a:pt x="128016" y="777567"/>
                  <a:pt x="158496" y="776551"/>
                </a:cubicBezTo>
                <a:cubicBezTo>
                  <a:pt x="188976" y="775535"/>
                  <a:pt x="225552" y="917775"/>
                  <a:pt x="256032" y="819223"/>
                </a:cubicBezTo>
                <a:cubicBezTo>
                  <a:pt x="286512" y="720671"/>
                  <a:pt x="315976" y="314271"/>
                  <a:pt x="341376" y="185239"/>
                </a:cubicBezTo>
                <a:cubicBezTo>
                  <a:pt x="366776" y="56207"/>
                  <a:pt x="377952" y="-69777"/>
                  <a:pt x="408432" y="45031"/>
                </a:cubicBezTo>
                <a:cubicBezTo>
                  <a:pt x="438912" y="159839"/>
                  <a:pt x="487680" y="753183"/>
                  <a:pt x="524256" y="874087"/>
                </a:cubicBezTo>
                <a:cubicBezTo>
                  <a:pt x="560832" y="994991"/>
                  <a:pt x="590296" y="769439"/>
                  <a:pt x="627888" y="770455"/>
                </a:cubicBezTo>
                <a:cubicBezTo>
                  <a:pt x="665480" y="771471"/>
                  <a:pt x="705104" y="881199"/>
                  <a:pt x="749808" y="880183"/>
                </a:cubicBezTo>
                <a:cubicBezTo>
                  <a:pt x="794512" y="879167"/>
                  <a:pt x="837184" y="768423"/>
                  <a:pt x="896112" y="764359"/>
                </a:cubicBezTo>
                <a:cubicBezTo>
                  <a:pt x="955040" y="760295"/>
                  <a:pt x="1029208" y="808047"/>
                  <a:pt x="1103376" y="855799"/>
                </a:cubicBezTo>
              </a:path>
            </a:pathLst>
          </a:custGeom>
          <a:noFill/>
          <a:ln>
            <a:solidFill>
              <a:srgbClr val="FF595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Freeform 127 2">
            <a:extLst>
              <a:ext uri="{FF2B5EF4-FFF2-40B4-BE49-F238E27FC236}">
                <a16:creationId xmlns:a16="http://schemas.microsoft.com/office/drawing/2014/main" id="{49202BF9-3406-6F8A-E6E6-DEEC5E5E5C8C}"/>
              </a:ext>
            </a:extLst>
          </p:cNvPr>
          <p:cNvSpPr/>
          <p:nvPr/>
        </p:nvSpPr>
        <p:spPr>
          <a:xfrm>
            <a:off x="8101876" y="5314503"/>
            <a:ext cx="1015067" cy="551506"/>
          </a:xfrm>
          <a:custGeom>
            <a:avLst/>
            <a:gdLst>
              <a:gd name="connsiteX0" fmla="*/ 0 w 1103376"/>
              <a:gd name="connsiteY0" fmla="*/ 788743 h 909728"/>
              <a:gd name="connsiteX1" fmla="*/ 73152 w 1103376"/>
              <a:gd name="connsiteY1" fmla="*/ 825319 h 909728"/>
              <a:gd name="connsiteX2" fmla="*/ 158496 w 1103376"/>
              <a:gd name="connsiteY2" fmla="*/ 776551 h 909728"/>
              <a:gd name="connsiteX3" fmla="*/ 256032 w 1103376"/>
              <a:gd name="connsiteY3" fmla="*/ 819223 h 909728"/>
              <a:gd name="connsiteX4" fmla="*/ 341376 w 1103376"/>
              <a:gd name="connsiteY4" fmla="*/ 185239 h 909728"/>
              <a:gd name="connsiteX5" fmla="*/ 408432 w 1103376"/>
              <a:gd name="connsiteY5" fmla="*/ 45031 h 909728"/>
              <a:gd name="connsiteX6" fmla="*/ 524256 w 1103376"/>
              <a:gd name="connsiteY6" fmla="*/ 874087 h 909728"/>
              <a:gd name="connsiteX7" fmla="*/ 627888 w 1103376"/>
              <a:gd name="connsiteY7" fmla="*/ 770455 h 909728"/>
              <a:gd name="connsiteX8" fmla="*/ 749808 w 1103376"/>
              <a:gd name="connsiteY8" fmla="*/ 880183 h 909728"/>
              <a:gd name="connsiteX9" fmla="*/ 896112 w 1103376"/>
              <a:gd name="connsiteY9" fmla="*/ 764359 h 909728"/>
              <a:gd name="connsiteX10" fmla="*/ 1103376 w 1103376"/>
              <a:gd name="connsiteY10" fmla="*/ 855799 h 9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376" h="909728">
                <a:moveTo>
                  <a:pt x="0" y="788743"/>
                </a:moveTo>
                <a:cubicBezTo>
                  <a:pt x="23368" y="808047"/>
                  <a:pt x="46736" y="827351"/>
                  <a:pt x="73152" y="825319"/>
                </a:cubicBezTo>
                <a:cubicBezTo>
                  <a:pt x="99568" y="823287"/>
                  <a:pt x="128016" y="777567"/>
                  <a:pt x="158496" y="776551"/>
                </a:cubicBezTo>
                <a:cubicBezTo>
                  <a:pt x="188976" y="775535"/>
                  <a:pt x="225552" y="917775"/>
                  <a:pt x="256032" y="819223"/>
                </a:cubicBezTo>
                <a:cubicBezTo>
                  <a:pt x="286512" y="720671"/>
                  <a:pt x="315976" y="314271"/>
                  <a:pt x="341376" y="185239"/>
                </a:cubicBezTo>
                <a:cubicBezTo>
                  <a:pt x="366776" y="56207"/>
                  <a:pt x="377952" y="-69777"/>
                  <a:pt x="408432" y="45031"/>
                </a:cubicBezTo>
                <a:cubicBezTo>
                  <a:pt x="438912" y="159839"/>
                  <a:pt x="487680" y="753183"/>
                  <a:pt x="524256" y="874087"/>
                </a:cubicBezTo>
                <a:cubicBezTo>
                  <a:pt x="560832" y="994991"/>
                  <a:pt x="590296" y="769439"/>
                  <a:pt x="627888" y="770455"/>
                </a:cubicBezTo>
                <a:cubicBezTo>
                  <a:pt x="665480" y="771471"/>
                  <a:pt x="705104" y="881199"/>
                  <a:pt x="749808" y="880183"/>
                </a:cubicBezTo>
                <a:cubicBezTo>
                  <a:pt x="794512" y="879167"/>
                  <a:pt x="837184" y="768423"/>
                  <a:pt x="896112" y="764359"/>
                </a:cubicBezTo>
                <a:cubicBezTo>
                  <a:pt x="955040" y="760295"/>
                  <a:pt x="1029208" y="808047"/>
                  <a:pt x="1103376" y="855799"/>
                </a:cubicBezTo>
              </a:path>
            </a:pathLst>
          </a:custGeom>
          <a:noFill/>
          <a:ln>
            <a:solidFill>
              <a:srgbClr val="077E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26" name="Group 25">
            <a:extLst>
              <a:ext uri="{FF2B5EF4-FFF2-40B4-BE49-F238E27FC236}">
                <a16:creationId xmlns:a16="http://schemas.microsoft.com/office/drawing/2014/main" id="{17573C31-BAAA-5D0B-FF8C-3CF267F1C0B4}"/>
              </a:ext>
            </a:extLst>
          </p:cNvPr>
          <p:cNvGrpSpPr/>
          <p:nvPr/>
        </p:nvGrpSpPr>
        <p:grpSpPr>
          <a:xfrm>
            <a:off x="9370215" y="5068428"/>
            <a:ext cx="1508992" cy="753388"/>
            <a:chOff x="1972360" y="1906954"/>
            <a:chExt cx="1142640" cy="949675"/>
          </a:xfrm>
        </p:grpSpPr>
        <p:cxnSp>
          <p:nvCxnSpPr>
            <p:cNvPr id="27" name="Straight Arrow Connector 26">
              <a:extLst>
                <a:ext uri="{FF2B5EF4-FFF2-40B4-BE49-F238E27FC236}">
                  <a16:creationId xmlns:a16="http://schemas.microsoft.com/office/drawing/2014/main" id="{31A1F9F2-4DAB-2D4C-CC46-7EC4697BB955}"/>
                </a:ext>
              </a:extLst>
            </p:cNvPr>
            <p:cNvCxnSpPr/>
            <p:nvPr/>
          </p:nvCxnSpPr>
          <p:spPr>
            <a:xfrm flipV="1">
              <a:off x="2039815" y="1906954"/>
              <a:ext cx="0" cy="945661"/>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06C67A93-606B-5B73-700D-9C2C6F157401}"/>
                </a:ext>
              </a:extLst>
            </p:cNvPr>
            <p:cNvCxnSpPr>
              <a:cxnSpLocks/>
            </p:cNvCxnSpPr>
            <p:nvPr/>
          </p:nvCxnSpPr>
          <p:spPr>
            <a:xfrm>
              <a:off x="1972360" y="2852614"/>
              <a:ext cx="1142640" cy="40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grpSp>
      <p:sp>
        <p:nvSpPr>
          <p:cNvPr id="29" name="Freeform 28 1">
            <a:extLst>
              <a:ext uri="{FF2B5EF4-FFF2-40B4-BE49-F238E27FC236}">
                <a16:creationId xmlns:a16="http://schemas.microsoft.com/office/drawing/2014/main" id="{3FB86649-3431-C2A6-ED57-27DA237FEEE4}"/>
              </a:ext>
            </a:extLst>
          </p:cNvPr>
          <p:cNvSpPr/>
          <p:nvPr/>
        </p:nvSpPr>
        <p:spPr>
          <a:xfrm>
            <a:off x="9514574" y="5310340"/>
            <a:ext cx="1015067" cy="551506"/>
          </a:xfrm>
          <a:custGeom>
            <a:avLst/>
            <a:gdLst>
              <a:gd name="connsiteX0" fmla="*/ 0 w 1103376"/>
              <a:gd name="connsiteY0" fmla="*/ 788743 h 909728"/>
              <a:gd name="connsiteX1" fmla="*/ 73152 w 1103376"/>
              <a:gd name="connsiteY1" fmla="*/ 825319 h 909728"/>
              <a:gd name="connsiteX2" fmla="*/ 158496 w 1103376"/>
              <a:gd name="connsiteY2" fmla="*/ 776551 h 909728"/>
              <a:gd name="connsiteX3" fmla="*/ 256032 w 1103376"/>
              <a:gd name="connsiteY3" fmla="*/ 819223 h 909728"/>
              <a:gd name="connsiteX4" fmla="*/ 341376 w 1103376"/>
              <a:gd name="connsiteY4" fmla="*/ 185239 h 909728"/>
              <a:gd name="connsiteX5" fmla="*/ 408432 w 1103376"/>
              <a:gd name="connsiteY5" fmla="*/ 45031 h 909728"/>
              <a:gd name="connsiteX6" fmla="*/ 524256 w 1103376"/>
              <a:gd name="connsiteY6" fmla="*/ 874087 h 909728"/>
              <a:gd name="connsiteX7" fmla="*/ 627888 w 1103376"/>
              <a:gd name="connsiteY7" fmla="*/ 770455 h 909728"/>
              <a:gd name="connsiteX8" fmla="*/ 749808 w 1103376"/>
              <a:gd name="connsiteY8" fmla="*/ 880183 h 909728"/>
              <a:gd name="connsiteX9" fmla="*/ 896112 w 1103376"/>
              <a:gd name="connsiteY9" fmla="*/ 764359 h 909728"/>
              <a:gd name="connsiteX10" fmla="*/ 1103376 w 1103376"/>
              <a:gd name="connsiteY10" fmla="*/ 855799 h 9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376" h="909728">
                <a:moveTo>
                  <a:pt x="0" y="788743"/>
                </a:moveTo>
                <a:cubicBezTo>
                  <a:pt x="23368" y="808047"/>
                  <a:pt x="46736" y="827351"/>
                  <a:pt x="73152" y="825319"/>
                </a:cubicBezTo>
                <a:cubicBezTo>
                  <a:pt x="99568" y="823287"/>
                  <a:pt x="128016" y="777567"/>
                  <a:pt x="158496" y="776551"/>
                </a:cubicBezTo>
                <a:cubicBezTo>
                  <a:pt x="188976" y="775535"/>
                  <a:pt x="225552" y="917775"/>
                  <a:pt x="256032" y="819223"/>
                </a:cubicBezTo>
                <a:cubicBezTo>
                  <a:pt x="286512" y="720671"/>
                  <a:pt x="315976" y="314271"/>
                  <a:pt x="341376" y="185239"/>
                </a:cubicBezTo>
                <a:cubicBezTo>
                  <a:pt x="366776" y="56207"/>
                  <a:pt x="377952" y="-69777"/>
                  <a:pt x="408432" y="45031"/>
                </a:cubicBezTo>
                <a:cubicBezTo>
                  <a:pt x="438912" y="159839"/>
                  <a:pt x="487680" y="753183"/>
                  <a:pt x="524256" y="874087"/>
                </a:cubicBezTo>
                <a:cubicBezTo>
                  <a:pt x="560832" y="994991"/>
                  <a:pt x="590296" y="769439"/>
                  <a:pt x="627888" y="770455"/>
                </a:cubicBezTo>
                <a:cubicBezTo>
                  <a:pt x="665480" y="771471"/>
                  <a:pt x="705104" y="881199"/>
                  <a:pt x="749808" y="880183"/>
                </a:cubicBezTo>
                <a:cubicBezTo>
                  <a:pt x="794512" y="879167"/>
                  <a:pt x="837184" y="768423"/>
                  <a:pt x="896112" y="764359"/>
                </a:cubicBezTo>
                <a:cubicBezTo>
                  <a:pt x="955040" y="760295"/>
                  <a:pt x="1029208" y="808047"/>
                  <a:pt x="1103376" y="855799"/>
                </a:cubicBezTo>
              </a:path>
            </a:pathLst>
          </a:custGeom>
          <a:noFill/>
          <a:ln w="9525">
            <a:solidFill>
              <a:srgbClr val="FF595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Freeform: Shape 29">
            <a:extLst>
              <a:ext uri="{FF2B5EF4-FFF2-40B4-BE49-F238E27FC236}">
                <a16:creationId xmlns:a16="http://schemas.microsoft.com/office/drawing/2014/main" id="{7D15B06D-E894-1AB9-E041-D3E9DBC7231D}"/>
              </a:ext>
            </a:extLst>
          </p:cNvPr>
          <p:cNvSpPr/>
          <p:nvPr/>
        </p:nvSpPr>
        <p:spPr>
          <a:xfrm>
            <a:off x="9599666" y="5308525"/>
            <a:ext cx="1015067" cy="553321"/>
          </a:xfrm>
          <a:custGeom>
            <a:avLst/>
            <a:gdLst>
              <a:gd name="connsiteX0" fmla="*/ 0 w 1103376"/>
              <a:gd name="connsiteY0" fmla="*/ 788743 h 909728"/>
              <a:gd name="connsiteX1" fmla="*/ 73152 w 1103376"/>
              <a:gd name="connsiteY1" fmla="*/ 825319 h 909728"/>
              <a:gd name="connsiteX2" fmla="*/ 158496 w 1103376"/>
              <a:gd name="connsiteY2" fmla="*/ 776551 h 909728"/>
              <a:gd name="connsiteX3" fmla="*/ 256032 w 1103376"/>
              <a:gd name="connsiteY3" fmla="*/ 819223 h 909728"/>
              <a:gd name="connsiteX4" fmla="*/ 341376 w 1103376"/>
              <a:gd name="connsiteY4" fmla="*/ 185239 h 909728"/>
              <a:gd name="connsiteX5" fmla="*/ 408432 w 1103376"/>
              <a:gd name="connsiteY5" fmla="*/ 45031 h 909728"/>
              <a:gd name="connsiteX6" fmla="*/ 524256 w 1103376"/>
              <a:gd name="connsiteY6" fmla="*/ 874087 h 909728"/>
              <a:gd name="connsiteX7" fmla="*/ 627888 w 1103376"/>
              <a:gd name="connsiteY7" fmla="*/ 770455 h 909728"/>
              <a:gd name="connsiteX8" fmla="*/ 749808 w 1103376"/>
              <a:gd name="connsiteY8" fmla="*/ 880183 h 909728"/>
              <a:gd name="connsiteX9" fmla="*/ 896112 w 1103376"/>
              <a:gd name="connsiteY9" fmla="*/ 764359 h 909728"/>
              <a:gd name="connsiteX10" fmla="*/ 1103376 w 1103376"/>
              <a:gd name="connsiteY10" fmla="*/ 855799 h 9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376" h="909728">
                <a:moveTo>
                  <a:pt x="0" y="788743"/>
                </a:moveTo>
                <a:cubicBezTo>
                  <a:pt x="23368" y="808047"/>
                  <a:pt x="46736" y="827351"/>
                  <a:pt x="73152" y="825319"/>
                </a:cubicBezTo>
                <a:cubicBezTo>
                  <a:pt x="99568" y="823287"/>
                  <a:pt x="128016" y="777567"/>
                  <a:pt x="158496" y="776551"/>
                </a:cubicBezTo>
                <a:cubicBezTo>
                  <a:pt x="188976" y="775535"/>
                  <a:pt x="225552" y="917775"/>
                  <a:pt x="256032" y="819223"/>
                </a:cubicBezTo>
                <a:cubicBezTo>
                  <a:pt x="286512" y="720671"/>
                  <a:pt x="315976" y="314271"/>
                  <a:pt x="341376" y="185239"/>
                </a:cubicBezTo>
                <a:cubicBezTo>
                  <a:pt x="366776" y="56207"/>
                  <a:pt x="377952" y="-69777"/>
                  <a:pt x="408432" y="45031"/>
                </a:cubicBezTo>
                <a:cubicBezTo>
                  <a:pt x="438912" y="159839"/>
                  <a:pt x="487680" y="753183"/>
                  <a:pt x="524256" y="874087"/>
                </a:cubicBezTo>
                <a:cubicBezTo>
                  <a:pt x="560832" y="994991"/>
                  <a:pt x="590296" y="769439"/>
                  <a:pt x="627888" y="770455"/>
                </a:cubicBezTo>
                <a:cubicBezTo>
                  <a:pt x="665480" y="771471"/>
                  <a:pt x="705104" y="881199"/>
                  <a:pt x="749808" y="880183"/>
                </a:cubicBezTo>
                <a:cubicBezTo>
                  <a:pt x="794512" y="879167"/>
                  <a:pt x="837184" y="768423"/>
                  <a:pt x="896112" y="764359"/>
                </a:cubicBezTo>
                <a:cubicBezTo>
                  <a:pt x="955040" y="760295"/>
                  <a:pt x="1029208" y="808047"/>
                  <a:pt x="1103376" y="855799"/>
                </a:cubicBezTo>
              </a:path>
            </a:pathLst>
          </a:custGeom>
          <a:noFill/>
          <a:ln w="9525">
            <a:solidFill>
              <a:srgbClr val="077E8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Freeform 138 1">
            <a:extLst>
              <a:ext uri="{FF2B5EF4-FFF2-40B4-BE49-F238E27FC236}">
                <a16:creationId xmlns:a16="http://schemas.microsoft.com/office/drawing/2014/main" id="{43D749A6-EE59-0130-0AD1-60505B61F3BC}"/>
              </a:ext>
            </a:extLst>
          </p:cNvPr>
          <p:cNvSpPr/>
          <p:nvPr/>
        </p:nvSpPr>
        <p:spPr>
          <a:xfrm>
            <a:off x="9441786" y="5135247"/>
            <a:ext cx="1341111" cy="683386"/>
          </a:xfrm>
          <a:custGeom>
            <a:avLst/>
            <a:gdLst>
              <a:gd name="connsiteX0" fmla="*/ 0 w 1103376"/>
              <a:gd name="connsiteY0" fmla="*/ 788743 h 909728"/>
              <a:gd name="connsiteX1" fmla="*/ 73152 w 1103376"/>
              <a:gd name="connsiteY1" fmla="*/ 825319 h 909728"/>
              <a:gd name="connsiteX2" fmla="*/ 158496 w 1103376"/>
              <a:gd name="connsiteY2" fmla="*/ 776551 h 909728"/>
              <a:gd name="connsiteX3" fmla="*/ 256032 w 1103376"/>
              <a:gd name="connsiteY3" fmla="*/ 819223 h 909728"/>
              <a:gd name="connsiteX4" fmla="*/ 341376 w 1103376"/>
              <a:gd name="connsiteY4" fmla="*/ 185239 h 909728"/>
              <a:gd name="connsiteX5" fmla="*/ 408432 w 1103376"/>
              <a:gd name="connsiteY5" fmla="*/ 45031 h 909728"/>
              <a:gd name="connsiteX6" fmla="*/ 524256 w 1103376"/>
              <a:gd name="connsiteY6" fmla="*/ 874087 h 909728"/>
              <a:gd name="connsiteX7" fmla="*/ 627888 w 1103376"/>
              <a:gd name="connsiteY7" fmla="*/ 770455 h 909728"/>
              <a:gd name="connsiteX8" fmla="*/ 749808 w 1103376"/>
              <a:gd name="connsiteY8" fmla="*/ 880183 h 909728"/>
              <a:gd name="connsiteX9" fmla="*/ 896112 w 1103376"/>
              <a:gd name="connsiteY9" fmla="*/ 764359 h 909728"/>
              <a:gd name="connsiteX10" fmla="*/ 1103376 w 1103376"/>
              <a:gd name="connsiteY10" fmla="*/ 855799 h 90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3376" h="909728">
                <a:moveTo>
                  <a:pt x="0" y="788743"/>
                </a:moveTo>
                <a:cubicBezTo>
                  <a:pt x="23368" y="808047"/>
                  <a:pt x="46736" y="827351"/>
                  <a:pt x="73152" y="825319"/>
                </a:cubicBezTo>
                <a:cubicBezTo>
                  <a:pt x="99568" y="823287"/>
                  <a:pt x="128016" y="777567"/>
                  <a:pt x="158496" y="776551"/>
                </a:cubicBezTo>
                <a:cubicBezTo>
                  <a:pt x="188976" y="775535"/>
                  <a:pt x="225552" y="917775"/>
                  <a:pt x="256032" y="819223"/>
                </a:cubicBezTo>
                <a:cubicBezTo>
                  <a:pt x="286512" y="720671"/>
                  <a:pt x="315976" y="314271"/>
                  <a:pt x="341376" y="185239"/>
                </a:cubicBezTo>
                <a:cubicBezTo>
                  <a:pt x="366776" y="56207"/>
                  <a:pt x="377952" y="-69777"/>
                  <a:pt x="408432" y="45031"/>
                </a:cubicBezTo>
                <a:cubicBezTo>
                  <a:pt x="438912" y="159839"/>
                  <a:pt x="487680" y="753183"/>
                  <a:pt x="524256" y="874087"/>
                </a:cubicBezTo>
                <a:cubicBezTo>
                  <a:pt x="560832" y="994991"/>
                  <a:pt x="590296" y="769439"/>
                  <a:pt x="627888" y="770455"/>
                </a:cubicBezTo>
                <a:cubicBezTo>
                  <a:pt x="665480" y="771471"/>
                  <a:pt x="705104" y="881199"/>
                  <a:pt x="749808" y="880183"/>
                </a:cubicBezTo>
                <a:cubicBezTo>
                  <a:pt x="794512" y="879167"/>
                  <a:pt x="837184" y="768423"/>
                  <a:pt x="896112" y="764359"/>
                </a:cubicBezTo>
                <a:cubicBezTo>
                  <a:pt x="955040" y="760295"/>
                  <a:pt x="1029208" y="808047"/>
                  <a:pt x="1103376" y="855799"/>
                </a:cubicBezTo>
              </a:path>
            </a:pathLst>
          </a:cu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TextBox 31">
            <a:extLst>
              <a:ext uri="{FF2B5EF4-FFF2-40B4-BE49-F238E27FC236}">
                <a16:creationId xmlns:a16="http://schemas.microsoft.com/office/drawing/2014/main" id="{1C06DDA1-F285-AF66-66E6-7750267DB705}"/>
              </a:ext>
            </a:extLst>
          </p:cNvPr>
          <p:cNvSpPr txBox="1"/>
          <p:nvPr/>
        </p:nvSpPr>
        <p:spPr>
          <a:xfrm>
            <a:off x="7851345" y="4660046"/>
            <a:ext cx="1366080" cy="400110"/>
          </a:xfrm>
          <a:prstGeom prst="rect">
            <a:avLst/>
          </a:prstGeom>
          <a:noFill/>
        </p:spPr>
        <p:txBody>
          <a:bodyPr wrap="none" rtlCol="0">
            <a:spAutoFit/>
          </a:bodyPr>
          <a:lstStyle/>
          <a:p>
            <a:r>
              <a:rPr lang="en-US" sz="2000" b="1" dirty="0">
                <a:solidFill>
                  <a:schemeClr val="tx1"/>
                </a:solidFill>
              </a:rPr>
              <a:t>Resolvable</a:t>
            </a:r>
            <a:endParaRPr lang="en-GB" sz="2000" b="1" dirty="0">
              <a:solidFill>
                <a:schemeClr val="tx1"/>
              </a:solidFill>
            </a:endParaRPr>
          </a:p>
        </p:txBody>
      </p:sp>
      <p:sp>
        <p:nvSpPr>
          <p:cNvPr id="33" name="TextBox 32">
            <a:extLst>
              <a:ext uri="{FF2B5EF4-FFF2-40B4-BE49-F238E27FC236}">
                <a16:creationId xmlns:a16="http://schemas.microsoft.com/office/drawing/2014/main" id="{908EA0BD-5F58-86DC-3628-38CD02633435}"/>
              </a:ext>
            </a:extLst>
          </p:cNvPr>
          <p:cNvSpPr txBox="1"/>
          <p:nvPr/>
        </p:nvSpPr>
        <p:spPr>
          <a:xfrm>
            <a:off x="9389922" y="4654547"/>
            <a:ext cx="1617943" cy="400110"/>
          </a:xfrm>
          <a:prstGeom prst="rect">
            <a:avLst/>
          </a:prstGeom>
          <a:noFill/>
        </p:spPr>
        <p:txBody>
          <a:bodyPr wrap="none" rtlCol="0">
            <a:spAutoFit/>
          </a:bodyPr>
          <a:lstStyle/>
          <a:p>
            <a:r>
              <a:rPr lang="en-US" sz="2000" b="1" dirty="0">
                <a:solidFill>
                  <a:schemeClr val="tx1"/>
                </a:solidFill>
              </a:rPr>
              <a:t>Unresolvable</a:t>
            </a:r>
            <a:endParaRPr lang="en-GB" sz="2000" b="1" dirty="0">
              <a:solidFill>
                <a:schemeClr val="tx1"/>
              </a:solidFill>
            </a:endParaRPr>
          </a:p>
        </p:txBody>
      </p:sp>
      <p:sp>
        <p:nvSpPr>
          <p:cNvPr id="34" name="Rectangle: Rounded Corners 33">
            <a:extLst>
              <a:ext uri="{FF2B5EF4-FFF2-40B4-BE49-F238E27FC236}">
                <a16:creationId xmlns:a16="http://schemas.microsoft.com/office/drawing/2014/main" id="{A79D18AD-B5FE-2A66-5E36-9B17F3E0C75B}"/>
              </a:ext>
            </a:extLst>
          </p:cNvPr>
          <p:cNvSpPr/>
          <p:nvPr/>
        </p:nvSpPr>
        <p:spPr>
          <a:xfrm>
            <a:off x="9580968" y="3311373"/>
            <a:ext cx="322134" cy="362812"/>
          </a:xfrm>
          <a:prstGeom prst="roundRect">
            <a:avLst>
              <a:gd name="adj" fmla="val 7353"/>
            </a:avLst>
          </a:prstGeom>
          <a:solidFill>
            <a:srgbClr val="FF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endParaRPr>
          </a:p>
        </p:txBody>
      </p:sp>
      <p:sp>
        <p:nvSpPr>
          <p:cNvPr id="35" name="Rectangle: Rounded Corners 34">
            <a:extLst>
              <a:ext uri="{FF2B5EF4-FFF2-40B4-BE49-F238E27FC236}">
                <a16:creationId xmlns:a16="http://schemas.microsoft.com/office/drawing/2014/main" id="{BC2DECA4-28FA-6D85-40B5-489EBD4253F6}"/>
              </a:ext>
            </a:extLst>
          </p:cNvPr>
          <p:cNvSpPr/>
          <p:nvPr/>
        </p:nvSpPr>
        <p:spPr>
          <a:xfrm>
            <a:off x="8536676" y="2967358"/>
            <a:ext cx="402817" cy="510214"/>
          </a:xfrm>
          <a:prstGeom prst="roundRect">
            <a:avLst>
              <a:gd name="adj" fmla="val 735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endParaRPr>
          </a:p>
        </p:txBody>
      </p:sp>
      <p:grpSp>
        <p:nvGrpSpPr>
          <p:cNvPr id="92" name="Group 91" descr="\documentclass{article}&#10;\usepackage{amsmath}&#10;\usepackage{amssymb}&#10;\pagestyle{empty}&#10;&#10;\begin{document}&#10;&#10;$ \delta\propto\frac{1}{ B }$&#10;&#10;&#10;\end{document}" title="IguanaTex Vector Display">
            <a:extLst>
              <a:ext uri="{FF2B5EF4-FFF2-40B4-BE49-F238E27FC236}">
                <a16:creationId xmlns:a16="http://schemas.microsoft.com/office/drawing/2014/main" id="{E9D76EB4-11AA-AE94-F9B6-2838BE87E010}"/>
              </a:ext>
            </a:extLst>
          </p:cNvPr>
          <p:cNvGrpSpPr>
            <a:grpSpLocks noChangeAspect="1"/>
          </p:cNvGrpSpPr>
          <p:nvPr>
            <p:custDataLst>
              <p:tags r:id="rId1"/>
            </p:custDataLst>
          </p:nvPr>
        </p:nvGrpSpPr>
        <p:grpSpPr>
          <a:xfrm>
            <a:off x="8648624" y="2974029"/>
            <a:ext cx="1243013" cy="630237"/>
            <a:chOff x="7546979" y="2838451"/>
            <a:chExt cx="1243013" cy="630237"/>
          </a:xfrm>
        </p:grpSpPr>
        <p:sp>
          <p:nvSpPr>
            <p:cNvPr id="86" name="Freeform 15">
              <a:extLst>
                <a:ext uri="{FF2B5EF4-FFF2-40B4-BE49-F238E27FC236}">
                  <a16:creationId xmlns:a16="http://schemas.microsoft.com/office/drawing/2014/main" id="{F8557D60-238A-31F7-F968-C585B75001A4}"/>
                </a:ext>
              </a:extLst>
            </p:cNvPr>
            <p:cNvSpPr>
              <a:spLocks noEditPoints="1"/>
            </p:cNvSpPr>
            <p:nvPr>
              <p:custDataLst>
                <p:tags r:id="rId13"/>
              </p:custDataLst>
            </p:nvPr>
          </p:nvSpPr>
          <p:spPr bwMode="auto">
            <a:xfrm>
              <a:off x="7546979" y="2916238"/>
              <a:ext cx="201613" cy="377825"/>
            </a:xfrm>
            <a:custGeom>
              <a:avLst/>
              <a:gdLst>
                <a:gd name="T0" fmla="*/ 111 w 204"/>
                <a:gd name="T1" fmla="*/ 137 h 361"/>
                <a:gd name="T2" fmla="*/ 0 w 204"/>
                <a:gd name="T3" fmla="*/ 277 h 361"/>
                <a:gd name="T4" fmla="*/ 79 w 204"/>
                <a:gd name="T5" fmla="*/ 361 h 361"/>
                <a:gd name="T6" fmla="*/ 178 w 204"/>
                <a:gd name="T7" fmla="*/ 214 h 361"/>
                <a:gd name="T8" fmla="*/ 142 w 204"/>
                <a:gd name="T9" fmla="*/ 121 h 361"/>
                <a:gd name="T10" fmla="*/ 94 w 204"/>
                <a:gd name="T11" fmla="*/ 39 h 361"/>
                <a:gd name="T12" fmla="*/ 122 w 204"/>
                <a:gd name="T13" fmla="*/ 16 h 361"/>
                <a:gd name="T14" fmla="*/ 157 w 204"/>
                <a:gd name="T15" fmla="*/ 30 h 361"/>
                <a:gd name="T16" fmla="*/ 184 w 204"/>
                <a:gd name="T17" fmla="*/ 42 h 361"/>
                <a:gd name="T18" fmla="*/ 204 w 204"/>
                <a:gd name="T19" fmla="*/ 22 h 361"/>
                <a:gd name="T20" fmla="*/ 178 w 204"/>
                <a:gd name="T21" fmla="*/ 6 h 361"/>
                <a:gd name="T22" fmla="*/ 138 w 204"/>
                <a:gd name="T23" fmla="*/ 0 h 361"/>
                <a:gd name="T24" fmla="*/ 81 w 204"/>
                <a:gd name="T25" fmla="*/ 52 h 361"/>
                <a:gd name="T26" fmla="*/ 111 w 204"/>
                <a:gd name="T27" fmla="*/ 137 h 361"/>
                <a:gd name="T28" fmla="*/ 117 w 204"/>
                <a:gd name="T29" fmla="*/ 148 h 361"/>
                <a:gd name="T30" fmla="*/ 144 w 204"/>
                <a:gd name="T31" fmla="*/ 234 h 361"/>
                <a:gd name="T32" fmla="*/ 79 w 204"/>
                <a:gd name="T33" fmla="*/ 350 h 361"/>
                <a:gd name="T34" fmla="*/ 31 w 204"/>
                <a:gd name="T35" fmla="*/ 291 h 361"/>
                <a:gd name="T36" fmla="*/ 117 w 204"/>
                <a:gd name="T37" fmla="*/ 14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4" h="361">
                  <a:moveTo>
                    <a:pt x="111" y="137"/>
                  </a:moveTo>
                  <a:cubicBezTo>
                    <a:pt x="48" y="152"/>
                    <a:pt x="0" y="217"/>
                    <a:pt x="0" y="277"/>
                  </a:cubicBezTo>
                  <a:cubicBezTo>
                    <a:pt x="0" y="325"/>
                    <a:pt x="32" y="361"/>
                    <a:pt x="79" y="361"/>
                  </a:cubicBezTo>
                  <a:cubicBezTo>
                    <a:pt x="137" y="361"/>
                    <a:pt x="178" y="283"/>
                    <a:pt x="178" y="214"/>
                  </a:cubicBezTo>
                  <a:cubicBezTo>
                    <a:pt x="178" y="169"/>
                    <a:pt x="158" y="144"/>
                    <a:pt x="142" y="121"/>
                  </a:cubicBezTo>
                  <a:cubicBezTo>
                    <a:pt x="124" y="99"/>
                    <a:pt x="94" y="61"/>
                    <a:pt x="94" y="39"/>
                  </a:cubicBezTo>
                  <a:cubicBezTo>
                    <a:pt x="94" y="28"/>
                    <a:pt x="104" y="16"/>
                    <a:pt x="122" y="16"/>
                  </a:cubicBezTo>
                  <a:cubicBezTo>
                    <a:pt x="137" y="16"/>
                    <a:pt x="147" y="23"/>
                    <a:pt x="157" y="30"/>
                  </a:cubicBezTo>
                  <a:cubicBezTo>
                    <a:pt x="167" y="36"/>
                    <a:pt x="177" y="42"/>
                    <a:pt x="184" y="42"/>
                  </a:cubicBezTo>
                  <a:cubicBezTo>
                    <a:pt x="197" y="42"/>
                    <a:pt x="204" y="30"/>
                    <a:pt x="204" y="22"/>
                  </a:cubicBezTo>
                  <a:cubicBezTo>
                    <a:pt x="204" y="11"/>
                    <a:pt x="196" y="10"/>
                    <a:pt x="178" y="6"/>
                  </a:cubicBezTo>
                  <a:cubicBezTo>
                    <a:pt x="153" y="0"/>
                    <a:pt x="146" y="0"/>
                    <a:pt x="138" y="0"/>
                  </a:cubicBezTo>
                  <a:cubicBezTo>
                    <a:pt x="99" y="0"/>
                    <a:pt x="81" y="22"/>
                    <a:pt x="81" y="52"/>
                  </a:cubicBezTo>
                  <a:cubicBezTo>
                    <a:pt x="81" y="79"/>
                    <a:pt x="95" y="107"/>
                    <a:pt x="111" y="137"/>
                  </a:cubicBezTo>
                  <a:close/>
                  <a:moveTo>
                    <a:pt x="117" y="148"/>
                  </a:moveTo>
                  <a:cubicBezTo>
                    <a:pt x="129" y="171"/>
                    <a:pt x="144" y="198"/>
                    <a:pt x="144" y="234"/>
                  </a:cubicBezTo>
                  <a:cubicBezTo>
                    <a:pt x="144" y="267"/>
                    <a:pt x="125" y="350"/>
                    <a:pt x="79" y="350"/>
                  </a:cubicBezTo>
                  <a:cubicBezTo>
                    <a:pt x="51" y="350"/>
                    <a:pt x="31" y="329"/>
                    <a:pt x="31" y="291"/>
                  </a:cubicBezTo>
                  <a:cubicBezTo>
                    <a:pt x="31" y="260"/>
                    <a:pt x="49" y="166"/>
                    <a:pt x="117"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7" name="Freeform 16">
              <a:extLst>
                <a:ext uri="{FF2B5EF4-FFF2-40B4-BE49-F238E27FC236}">
                  <a16:creationId xmlns:a16="http://schemas.microsoft.com/office/drawing/2014/main" id="{A9584B85-86A9-5CBD-1B23-F344488E09DF}"/>
                </a:ext>
              </a:extLst>
            </p:cNvPr>
            <p:cNvSpPr>
              <a:spLocks noEditPoints="1"/>
            </p:cNvSpPr>
            <p:nvPr>
              <p:custDataLst>
                <p:tags r:id="rId14"/>
              </p:custDataLst>
            </p:nvPr>
          </p:nvSpPr>
          <p:spPr bwMode="auto">
            <a:xfrm>
              <a:off x="7927979" y="3057526"/>
              <a:ext cx="327025" cy="236537"/>
            </a:xfrm>
            <a:custGeom>
              <a:avLst/>
              <a:gdLst>
                <a:gd name="T0" fmla="*/ 332 w 332"/>
                <a:gd name="T1" fmla="*/ 204 h 226"/>
                <a:gd name="T2" fmla="*/ 320 w 332"/>
                <a:gd name="T3" fmla="*/ 205 h 226"/>
                <a:gd name="T4" fmla="*/ 238 w 332"/>
                <a:gd name="T5" fmla="*/ 140 h 226"/>
                <a:gd name="T6" fmla="*/ 214 w 332"/>
                <a:gd name="T7" fmla="*/ 103 h 226"/>
                <a:gd name="T8" fmla="*/ 318 w 332"/>
                <a:gd name="T9" fmla="*/ 14 h 226"/>
                <a:gd name="T10" fmla="*/ 332 w 332"/>
                <a:gd name="T11" fmla="*/ 16 h 226"/>
                <a:gd name="T12" fmla="*/ 330 w 332"/>
                <a:gd name="T13" fmla="*/ 1 h 226"/>
                <a:gd name="T14" fmla="*/ 315 w 332"/>
                <a:gd name="T15" fmla="*/ 0 h 226"/>
                <a:gd name="T16" fmla="*/ 203 w 332"/>
                <a:gd name="T17" fmla="*/ 86 h 226"/>
                <a:gd name="T18" fmla="*/ 157 w 332"/>
                <a:gd name="T19" fmla="*/ 29 h 226"/>
                <a:gd name="T20" fmla="*/ 87 w 332"/>
                <a:gd name="T21" fmla="*/ 0 h 226"/>
                <a:gd name="T22" fmla="*/ 0 w 332"/>
                <a:gd name="T23" fmla="*/ 113 h 226"/>
                <a:gd name="T24" fmla="*/ 85 w 332"/>
                <a:gd name="T25" fmla="*/ 226 h 226"/>
                <a:gd name="T26" fmla="*/ 198 w 332"/>
                <a:gd name="T27" fmla="*/ 140 h 226"/>
                <a:gd name="T28" fmla="*/ 243 w 332"/>
                <a:gd name="T29" fmla="*/ 197 h 226"/>
                <a:gd name="T30" fmla="*/ 313 w 332"/>
                <a:gd name="T31" fmla="*/ 226 h 226"/>
                <a:gd name="T32" fmla="*/ 332 w 332"/>
                <a:gd name="T33" fmla="*/ 224 h 226"/>
                <a:gd name="T34" fmla="*/ 332 w 332"/>
                <a:gd name="T35" fmla="*/ 204 h 226"/>
                <a:gd name="T36" fmla="*/ 187 w 332"/>
                <a:gd name="T37" fmla="*/ 122 h 226"/>
                <a:gd name="T38" fmla="*/ 82 w 332"/>
                <a:gd name="T39" fmla="*/ 211 h 226"/>
                <a:gd name="T40" fmla="*/ 11 w 332"/>
                <a:gd name="T41" fmla="*/ 113 h 226"/>
                <a:gd name="T42" fmla="*/ 80 w 332"/>
                <a:gd name="T43" fmla="*/ 20 h 226"/>
                <a:gd name="T44" fmla="*/ 163 w 332"/>
                <a:gd name="T45" fmla="*/ 85 h 226"/>
                <a:gd name="T46" fmla="*/ 187 w 332"/>
                <a:gd name="T47" fmla="*/ 122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226">
                  <a:moveTo>
                    <a:pt x="332" y="204"/>
                  </a:moveTo>
                  <a:cubicBezTo>
                    <a:pt x="330" y="204"/>
                    <a:pt x="322" y="205"/>
                    <a:pt x="320" y="205"/>
                  </a:cubicBezTo>
                  <a:cubicBezTo>
                    <a:pt x="281" y="205"/>
                    <a:pt x="254" y="166"/>
                    <a:pt x="238" y="140"/>
                  </a:cubicBezTo>
                  <a:cubicBezTo>
                    <a:pt x="233" y="132"/>
                    <a:pt x="219" y="111"/>
                    <a:pt x="214" y="103"/>
                  </a:cubicBezTo>
                  <a:cubicBezTo>
                    <a:pt x="226" y="76"/>
                    <a:pt x="259" y="14"/>
                    <a:pt x="318" y="14"/>
                  </a:cubicBezTo>
                  <a:cubicBezTo>
                    <a:pt x="322" y="14"/>
                    <a:pt x="326" y="14"/>
                    <a:pt x="332" y="16"/>
                  </a:cubicBezTo>
                  <a:cubicBezTo>
                    <a:pt x="332" y="3"/>
                    <a:pt x="331" y="2"/>
                    <a:pt x="330" y="1"/>
                  </a:cubicBezTo>
                  <a:cubicBezTo>
                    <a:pt x="327" y="0"/>
                    <a:pt x="319" y="0"/>
                    <a:pt x="315" y="0"/>
                  </a:cubicBezTo>
                  <a:cubicBezTo>
                    <a:pt x="251" y="0"/>
                    <a:pt x="215" y="61"/>
                    <a:pt x="203" y="86"/>
                  </a:cubicBezTo>
                  <a:cubicBezTo>
                    <a:pt x="183" y="55"/>
                    <a:pt x="176" y="44"/>
                    <a:pt x="157" y="29"/>
                  </a:cubicBezTo>
                  <a:cubicBezTo>
                    <a:pt x="127" y="2"/>
                    <a:pt x="99" y="0"/>
                    <a:pt x="87" y="0"/>
                  </a:cubicBezTo>
                  <a:cubicBezTo>
                    <a:pt x="32" y="0"/>
                    <a:pt x="0" y="56"/>
                    <a:pt x="0" y="113"/>
                  </a:cubicBezTo>
                  <a:cubicBezTo>
                    <a:pt x="0" y="169"/>
                    <a:pt x="31" y="226"/>
                    <a:pt x="85" y="226"/>
                  </a:cubicBezTo>
                  <a:cubicBezTo>
                    <a:pt x="149" y="226"/>
                    <a:pt x="186" y="165"/>
                    <a:pt x="198" y="140"/>
                  </a:cubicBezTo>
                  <a:cubicBezTo>
                    <a:pt x="218" y="170"/>
                    <a:pt x="225" y="181"/>
                    <a:pt x="243" y="197"/>
                  </a:cubicBezTo>
                  <a:cubicBezTo>
                    <a:pt x="273" y="223"/>
                    <a:pt x="301" y="226"/>
                    <a:pt x="313" y="226"/>
                  </a:cubicBezTo>
                  <a:cubicBezTo>
                    <a:pt x="319" y="226"/>
                    <a:pt x="327" y="225"/>
                    <a:pt x="332" y="224"/>
                  </a:cubicBezTo>
                  <a:lnTo>
                    <a:pt x="332" y="204"/>
                  </a:lnTo>
                  <a:close/>
                  <a:moveTo>
                    <a:pt x="187" y="122"/>
                  </a:moveTo>
                  <a:cubicBezTo>
                    <a:pt x="175" y="149"/>
                    <a:pt x="141" y="211"/>
                    <a:pt x="82" y="211"/>
                  </a:cubicBezTo>
                  <a:cubicBezTo>
                    <a:pt x="34" y="211"/>
                    <a:pt x="11" y="158"/>
                    <a:pt x="11" y="113"/>
                  </a:cubicBezTo>
                  <a:cubicBezTo>
                    <a:pt x="11" y="64"/>
                    <a:pt x="39" y="20"/>
                    <a:pt x="80" y="20"/>
                  </a:cubicBezTo>
                  <a:cubicBezTo>
                    <a:pt x="119" y="20"/>
                    <a:pt x="146" y="59"/>
                    <a:pt x="163" y="85"/>
                  </a:cubicBezTo>
                  <a:cubicBezTo>
                    <a:pt x="168" y="94"/>
                    <a:pt x="181" y="114"/>
                    <a:pt x="187" y="12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8" name="Freeform 17">
              <a:extLst>
                <a:ext uri="{FF2B5EF4-FFF2-40B4-BE49-F238E27FC236}">
                  <a16:creationId xmlns:a16="http://schemas.microsoft.com/office/drawing/2014/main" id="{7C1BE85E-E1D8-7EA9-81F0-29E57312FEC6}"/>
                </a:ext>
              </a:extLst>
            </p:cNvPr>
            <p:cNvSpPr>
              <a:spLocks/>
            </p:cNvSpPr>
            <p:nvPr>
              <p:custDataLst>
                <p:tags r:id="rId15"/>
              </p:custDataLst>
            </p:nvPr>
          </p:nvSpPr>
          <p:spPr bwMode="auto">
            <a:xfrm>
              <a:off x="8572504" y="2838451"/>
              <a:ext cx="125413" cy="244475"/>
            </a:xfrm>
            <a:custGeom>
              <a:avLst/>
              <a:gdLst>
                <a:gd name="T0" fmla="*/ 79 w 127"/>
                <a:gd name="T1" fmla="*/ 10 h 232"/>
                <a:gd name="T2" fmla="*/ 69 w 127"/>
                <a:gd name="T3" fmla="*/ 0 h 232"/>
                <a:gd name="T4" fmla="*/ 0 w 127"/>
                <a:gd name="T5" fmla="*/ 23 h 232"/>
                <a:gd name="T6" fmla="*/ 0 w 127"/>
                <a:gd name="T7" fmla="*/ 35 h 232"/>
                <a:gd name="T8" fmla="*/ 51 w 127"/>
                <a:gd name="T9" fmla="*/ 25 h 232"/>
                <a:gd name="T10" fmla="*/ 51 w 127"/>
                <a:gd name="T11" fmla="*/ 203 h 232"/>
                <a:gd name="T12" fmla="*/ 16 w 127"/>
                <a:gd name="T13" fmla="*/ 219 h 232"/>
                <a:gd name="T14" fmla="*/ 3 w 127"/>
                <a:gd name="T15" fmla="*/ 219 h 232"/>
                <a:gd name="T16" fmla="*/ 3 w 127"/>
                <a:gd name="T17" fmla="*/ 232 h 232"/>
                <a:gd name="T18" fmla="*/ 65 w 127"/>
                <a:gd name="T19" fmla="*/ 230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9" y="0"/>
                  </a:cubicBezTo>
                  <a:cubicBezTo>
                    <a:pt x="46" y="22"/>
                    <a:pt x="15" y="23"/>
                    <a:pt x="0" y="23"/>
                  </a:cubicBezTo>
                  <a:lnTo>
                    <a:pt x="0" y="35"/>
                  </a:lnTo>
                  <a:cubicBezTo>
                    <a:pt x="9" y="35"/>
                    <a:pt x="32" y="35"/>
                    <a:pt x="51" y="25"/>
                  </a:cubicBezTo>
                  <a:lnTo>
                    <a:pt x="51" y="203"/>
                  </a:lnTo>
                  <a:cubicBezTo>
                    <a:pt x="51" y="215"/>
                    <a:pt x="51" y="219"/>
                    <a:pt x="16" y="219"/>
                  </a:cubicBezTo>
                  <a:lnTo>
                    <a:pt x="3" y="219"/>
                  </a:lnTo>
                  <a:lnTo>
                    <a:pt x="3" y="232"/>
                  </a:lnTo>
                  <a:cubicBezTo>
                    <a:pt x="9" y="232"/>
                    <a:pt x="52" y="230"/>
                    <a:pt x="65" y="230"/>
                  </a:cubicBezTo>
                  <a:cubicBezTo>
                    <a:pt x="76" y="230"/>
                    <a:pt x="120"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89" name="Rectangle 18">
              <a:extLst>
                <a:ext uri="{FF2B5EF4-FFF2-40B4-BE49-F238E27FC236}">
                  <a16:creationId xmlns:a16="http://schemas.microsoft.com/office/drawing/2014/main" id="{AADACF98-112A-7AE5-265D-B78FFD2A76C6}"/>
                </a:ext>
              </a:extLst>
            </p:cNvPr>
            <p:cNvSpPr>
              <a:spLocks noChangeArrowheads="1"/>
            </p:cNvSpPr>
            <p:nvPr>
              <p:custDataLst>
                <p:tags r:id="rId16"/>
              </p:custDataLst>
            </p:nvPr>
          </p:nvSpPr>
          <p:spPr bwMode="auto">
            <a:xfrm>
              <a:off x="8475667" y="3148013"/>
              <a:ext cx="314325" cy="20637"/>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90" name="Freeform 19">
              <a:extLst>
                <a:ext uri="{FF2B5EF4-FFF2-40B4-BE49-F238E27FC236}">
                  <a16:creationId xmlns:a16="http://schemas.microsoft.com/office/drawing/2014/main" id="{76098E63-C794-4289-B526-DFB733EE32F9}"/>
                </a:ext>
              </a:extLst>
            </p:cNvPr>
            <p:cNvSpPr>
              <a:spLocks noEditPoints="1"/>
            </p:cNvSpPr>
            <p:nvPr>
              <p:custDataLst>
                <p:tags r:id="rId17"/>
              </p:custDataLst>
            </p:nvPr>
          </p:nvSpPr>
          <p:spPr bwMode="auto">
            <a:xfrm>
              <a:off x="8501067" y="3219451"/>
              <a:ext cx="261938" cy="249237"/>
            </a:xfrm>
            <a:custGeom>
              <a:avLst/>
              <a:gdLst>
                <a:gd name="T0" fmla="*/ 41 w 266"/>
                <a:gd name="T1" fmla="*/ 211 h 238"/>
                <a:gd name="T2" fmla="*/ 10 w 266"/>
                <a:gd name="T3" fmla="*/ 226 h 238"/>
                <a:gd name="T4" fmla="*/ 0 w 266"/>
                <a:gd name="T5" fmla="*/ 233 h 238"/>
                <a:gd name="T6" fmla="*/ 10 w 266"/>
                <a:gd name="T7" fmla="*/ 238 h 238"/>
                <a:gd name="T8" fmla="*/ 145 w 266"/>
                <a:gd name="T9" fmla="*/ 238 h 238"/>
                <a:gd name="T10" fmla="*/ 249 w 266"/>
                <a:gd name="T11" fmla="*/ 164 h 238"/>
                <a:gd name="T12" fmla="*/ 189 w 266"/>
                <a:gd name="T13" fmla="*/ 114 h 238"/>
                <a:gd name="T14" fmla="*/ 266 w 266"/>
                <a:gd name="T15" fmla="*/ 49 h 238"/>
                <a:gd name="T16" fmla="*/ 194 w 266"/>
                <a:gd name="T17" fmla="*/ 0 h 238"/>
                <a:gd name="T18" fmla="*/ 67 w 266"/>
                <a:gd name="T19" fmla="*/ 0 h 238"/>
                <a:gd name="T20" fmla="*/ 56 w 266"/>
                <a:gd name="T21" fmla="*/ 8 h 238"/>
                <a:gd name="T22" fmla="*/ 67 w 266"/>
                <a:gd name="T23" fmla="*/ 12 h 238"/>
                <a:gd name="T24" fmla="*/ 81 w 266"/>
                <a:gd name="T25" fmla="*/ 13 h 238"/>
                <a:gd name="T26" fmla="*/ 89 w 266"/>
                <a:gd name="T27" fmla="*/ 18 h 238"/>
                <a:gd name="T28" fmla="*/ 87 w 266"/>
                <a:gd name="T29" fmla="*/ 26 h 238"/>
                <a:gd name="T30" fmla="*/ 41 w 266"/>
                <a:gd name="T31" fmla="*/ 211 h 238"/>
                <a:gd name="T32" fmla="*/ 97 w 266"/>
                <a:gd name="T33" fmla="*/ 109 h 238"/>
                <a:gd name="T34" fmla="*/ 118 w 266"/>
                <a:gd name="T35" fmla="*/ 24 h 238"/>
                <a:gd name="T36" fmla="*/ 136 w 266"/>
                <a:gd name="T37" fmla="*/ 12 h 238"/>
                <a:gd name="T38" fmla="*/ 189 w 266"/>
                <a:gd name="T39" fmla="*/ 12 h 238"/>
                <a:gd name="T40" fmla="*/ 232 w 266"/>
                <a:gd name="T41" fmla="*/ 49 h 238"/>
                <a:gd name="T42" fmla="*/ 154 w 266"/>
                <a:gd name="T43" fmla="*/ 109 h 238"/>
                <a:gd name="T44" fmla="*/ 97 w 266"/>
                <a:gd name="T45" fmla="*/ 109 h 238"/>
                <a:gd name="T46" fmla="*/ 80 w 266"/>
                <a:gd name="T47" fmla="*/ 226 h 238"/>
                <a:gd name="T48" fmla="*/ 69 w 266"/>
                <a:gd name="T49" fmla="*/ 222 h 238"/>
                <a:gd name="T50" fmla="*/ 70 w 266"/>
                <a:gd name="T51" fmla="*/ 215 h 238"/>
                <a:gd name="T52" fmla="*/ 94 w 266"/>
                <a:gd name="T53" fmla="*/ 119 h 238"/>
                <a:gd name="T54" fmla="*/ 168 w 266"/>
                <a:gd name="T55" fmla="*/ 119 h 238"/>
                <a:gd name="T56" fmla="*/ 213 w 266"/>
                <a:gd name="T57" fmla="*/ 161 h 238"/>
                <a:gd name="T58" fmla="*/ 136 w 266"/>
                <a:gd name="T59" fmla="*/ 226 h 238"/>
                <a:gd name="T60" fmla="*/ 80 w 266"/>
                <a:gd name="T61" fmla="*/ 226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6" h="238">
                  <a:moveTo>
                    <a:pt x="41" y="211"/>
                  </a:moveTo>
                  <a:cubicBezTo>
                    <a:pt x="38" y="223"/>
                    <a:pt x="37" y="226"/>
                    <a:pt x="10" y="226"/>
                  </a:cubicBezTo>
                  <a:cubicBezTo>
                    <a:pt x="4" y="226"/>
                    <a:pt x="0" y="226"/>
                    <a:pt x="0" y="233"/>
                  </a:cubicBezTo>
                  <a:cubicBezTo>
                    <a:pt x="0" y="238"/>
                    <a:pt x="4" y="238"/>
                    <a:pt x="10" y="238"/>
                  </a:cubicBezTo>
                  <a:lnTo>
                    <a:pt x="145" y="238"/>
                  </a:lnTo>
                  <a:cubicBezTo>
                    <a:pt x="204" y="238"/>
                    <a:pt x="249" y="198"/>
                    <a:pt x="249" y="164"/>
                  </a:cubicBezTo>
                  <a:cubicBezTo>
                    <a:pt x="249" y="139"/>
                    <a:pt x="226" y="117"/>
                    <a:pt x="189" y="114"/>
                  </a:cubicBezTo>
                  <a:cubicBezTo>
                    <a:pt x="231" y="106"/>
                    <a:pt x="266" y="79"/>
                    <a:pt x="266" y="49"/>
                  </a:cubicBezTo>
                  <a:cubicBezTo>
                    <a:pt x="266" y="23"/>
                    <a:pt x="240" y="0"/>
                    <a:pt x="194" y="0"/>
                  </a:cubicBezTo>
                  <a:lnTo>
                    <a:pt x="67" y="0"/>
                  </a:lnTo>
                  <a:cubicBezTo>
                    <a:pt x="61" y="0"/>
                    <a:pt x="56" y="0"/>
                    <a:pt x="56" y="8"/>
                  </a:cubicBezTo>
                  <a:cubicBezTo>
                    <a:pt x="56" y="12"/>
                    <a:pt x="60" y="12"/>
                    <a:pt x="67" y="12"/>
                  </a:cubicBezTo>
                  <a:cubicBezTo>
                    <a:pt x="68" y="12"/>
                    <a:pt x="74" y="12"/>
                    <a:pt x="81" y="13"/>
                  </a:cubicBezTo>
                  <a:cubicBezTo>
                    <a:pt x="88" y="14"/>
                    <a:pt x="89" y="15"/>
                    <a:pt x="89" y="18"/>
                  </a:cubicBezTo>
                  <a:cubicBezTo>
                    <a:pt x="89" y="19"/>
                    <a:pt x="89" y="20"/>
                    <a:pt x="87" y="26"/>
                  </a:cubicBezTo>
                  <a:lnTo>
                    <a:pt x="41" y="211"/>
                  </a:lnTo>
                  <a:close/>
                  <a:moveTo>
                    <a:pt x="97" y="109"/>
                  </a:moveTo>
                  <a:lnTo>
                    <a:pt x="118" y="24"/>
                  </a:lnTo>
                  <a:cubicBezTo>
                    <a:pt x="121" y="13"/>
                    <a:pt x="121" y="12"/>
                    <a:pt x="136" y="12"/>
                  </a:cubicBezTo>
                  <a:lnTo>
                    <a:pt x="189" y="12"/>
                  </a:lnTo>
                  <a:cubicBezTo>
                    <a:pt x="224" y="12"/>
                    <a:pt x="232" y="36"/>
                    <a:pt x="232" y="49"/>
                  </a:cubicBezTo>
                  <a:cubicBezTo>
                    <a:pt x="232" y="77"/>
                    <a:pt x="201" y="109"/>
                    <a:pt x="154" y="109"/>
                  </a:cubicBezTo>
                  <a:lnTo>
                    <a:pt x="97" y="109"/>
                  </a:lnTo>
                  <a:close/>
                  <a:moveTo>
                    <a:pt x="80" y="226"/>
                  </a:moveTo>
                  <a:cubicBezTo>
                    <a:pt x="69" y="226"/>
                    <a:pt x="69" y="225"/>
                    <a:pt x="69" y="222"/>
                  </a:cubicBezTo>
                  <a:cubicBezTo>
                    <a:pt x="69" y="222"/>
                    <a:pt x="69" y="220"/>
                    <a:pt x="70" y="215"/>
                  </a:cubicBezTo>
                  <a:lnTo>
                    <a:pt x="94" y="119"/>
                  </a:lnTo>
                  <a:lnTo>
                    <a:pt x="168" y="119"/>
                  </a:lnTo>
                  <a:cubicBezTo>
                    <a:pt x="201" y="119"/>
                    <a:pt x="213" y="141"/>
                    <a:pt x="213" y="161"/>
                  </a:cubicBezTo>
                  <a:cubicBezTo>
                    <a:pt x="213" y="196"/>
                    <a:pt x="178" y="226"/>
                    <a:pt x="136" y="226"/>
                  </a:cubicBezTo>
                  <a:lnTo>
                    <a:pt x="80" y="22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47" name="TextBox 46">
            <a:extLst>
              <a:ext uri="{FF2B5EF4-FFF2-40B4-BE49-F238E27FC236}">
                <a16:creationId xmlns:a16="http://schemas.microsoft.com/office/drawing/2014/main" id="{75004C14-3AEE-7CFC-AFFD-4DD1BC766F37}"/>
              </a:ext>
            </a:extLst>
          </p:cNvPr>
          <p:cNvSpPr txBox="1"/>
          <p:nvPr/>
        </p:nvSpPr>
        <p:spPr>
          <a:xfrm>
            <a:off x="9953917" y="2726391"/>
            <a:ext cx="1367682" cy="707886"/>
          </a:xfrm>
          <a:prstGeom prst="rect">
            <a:avLst/>
          </a:prstGeom>
          <a:noFill/>
        </p:spPr>
        <p:txBody>
          <a:bodyPr wrap="none" rtlCol="0">
            <a:spAutoFit/>
          </a:bodyPr>
          <a:lstStyle/>
          <a:p>
            <a:pPr algn="ctr"/>
            <a:r>
              <a:rPr lang="en-US" sz="2000" b="1" dirty="0">
                <a:solidFill>
                  <a:schemeClr val="tx1"/>
                </a:solidFill>
              </a:rPr>
              <a:t>Signal </a:t>
            </a:r>
          </a:p>
          <a:p>
            <a:pPr algn="ctr"/>
            <a:r>
              <a:rPr lang="en-US" sz="2000" b="1" dirty="0">
                <a:solidFill>
                  <a:schemeClr val="tx1"/>
                </a:solidFill>
              </a:rPr>
              <a:t>bandwidth</a:t>
            </a:r>
            <a:endParaRPr lang="en-GB" sz="2000" b="1" dirty="0">
              <a:solidFill>
                <a:schemeClr val="tx1"/>
              </a:solidFill>
            </a:endParaRPr>
          </a:p>
        </p:txBody>
      </p:sp>
      <p:sp>
        <p:nvSpPr>
          <p:cNvPr id="51" name="Arrow: Right 50">
            <a:extLst>
              <a:ext uri="{FF2B5EF4-FFF2-40B4-BE49-F238E27FC236}">
                <a16:creationId xmlns:a16="http://schemas.microsoft.com/office/drawing/2014/main" id="{E8FCD33F-2946-D0BB-44D2-C00DE65FBBEE}"/>
              </a:ext>
            </a:extLst>
          </p:cNvPr>
          <p:cNvSpPr/>
          <p:nvPr/>
        </p:nvSpPr>
        <p:spPr>
          <a:xfrm rot="5400000">
            <a:off x="8182920" y="3873114"/>
            <a:ext cx="603085" cy="1090030"/>
          </a:xfrm>
          <a:prstGeom prst="rightArrow">
            <a:avLst>
              <a:gd name="adj1" fmla="val 67399"/>
              <a:gd name="adj2" fmla="val 50000"/>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52" name="Straight Arrow Connector 51">
            <a:extLst>
              <a:ext uri="{FF2B5EF4-FFF2-40B4-BE49-F238E27FC236}">
                <a16:creationId xmlns:a16="http://schemas.microsoft.com/office/drawing/2014/main" id="{3FDE0655-B2EB-081E-1A4D-27B406A8698C}"/>
              </a:ext>
            </a:extLst>
          </p:cNvPr>
          <p:cNvCxnSpPr>
            <a:cxnSpLocks/>
          </p:cNvCxnSpPr>
          <p:nvPr/>
        </p:nvCxnSpPr>
        <p:spPr>
          <a:xfrm>
            <a:off x="5729626" y="2277252"/>
            <a:ext cx="541005"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75" name="Group 74" descr="\documentclass{article}&#10;\usepackage{amsmath}&#10;\usepackage{amssymb}&#10;\pagestyle{empty}&#10;&#10;\begin{document}&#10;&#10;$ \Delta d$&#10;&#10;&#10;\end{document}" title="IguanaTex Vector Display">
            <a:extLst>
              <a:ext uri="{FF2B5EF4-FFF2-40B4-BE49-F238E27FC236}">
                <a16:creationId xmlns:a16="http://schemas.microsoft.com/office/drawing/2014/main" id="{D76EA08E-4AA1-028A-0F65-3547F8CA6D41}"/>
              </a:ext>
            </a:extLst>
          </p:cNvPr>
          <p:cNvGrpSpPr>
            <a:grpSpLocks noChangeAspect="1"/>
          </p:cNvGrpSpPr>
          <p:nvPr>
            <p:custDataLst>
              <p:tags r:id="rId2"/>
            </p:custDataLst>
          </p:nvPr>
        </p:nvGrpSpPr>
        <p:grpSpPr>
          <a:xfrm>
            <a:off x="5800920" y="1927250"/>
            <a:ext cx="398121" cy="225425"/>
            <a:chOff x="6230929" y="1946275"/>
            <a:chExt cx="355600" cy="225425"/>
          </a:xfrm>
        </p:grpSpPr>
        <p:sp>
          <p:nvSpPr>
            <p:cNvPr id="72" name="Freeform 7">
              <a:extLst>
                <a:ext uri="{FF2B5EF4-FFF2-40B4-BE49-F238E27FC236}">
                  <a16:creationId xmlns:a16="http://schemas.microsoft.com/office/drawing/2014/main" id="{572B02FB-0371-F258-E836-7E8A3E3445FD}"/>
                </a:ext>
              </a:extLst>
            </p:cNvPr>
            <p:cNvSpPr>
              <a:spLocks noEditPoints="1"/>
            </p:cNvSpPr>
            <p:nvPr>
              <p:custDataLst>
                <p:tags r:id="rId11"/>
              </p:custDataLst>
            </p:nvPr>
          </p:nvSpPr>
          <p:spPr bwMode="auto">
            <a:xfrm>
              <a:off x="6230929" y="1946275"/>
              <a:ext cx="200025" cy="222250"/>
            </a:xfrm>
            <a:custGeom>
              <a:avLst/>
              <a:gdLst>
                <a:gd name="T0" fmla="*/ 197 w 368"/>
                <a:gd name="T1" fmla="*/ 9 h 357"/>
                <a:gd name="T2" fmla="*/ 184 w 368"/>
                <a:gd name="T3" fmla="*/ 0 h 357"/>
                <a:gd name="T4" fmla="*/ 171 w 368"/>
                <a:gd name="T5" fmla="*/ 9 h 357"/>
                <a:gd name="T6" fmla="*/ 2 w 368"/>
                <a:gd name="T7" fmla="*/ 347 h 357"/>
                <a:gd name="T8" fmla="*/ 0 w 368"/>
                <a:gd name="T9" fmla="*/ 353 h 357"/>
                <a:gd name="T10" fmla="*/ 11 w 368"/>
                <a:gd name="T11" fmla="*/ 357 h 357"/>
                <a:gd name="T12" fmla="*/ 357 w 368"/>
                <a:gd name="T13" fmla="*/ 357 h 357"/>
                <a:gd name="T14" fmla="*/ 368 w 368"/>
                <a:gd name="T15" fmla="*/ 353 h 357"/>
                <a:gd name="T16" fmla="*/ 366 w 368"/>
                <a:gd name="T17" fmla="*/ 347 h 357"/>
                <a:gd name="T18" fmla="*/ 197 w 368"/>
                <a:gd name="T19" fmla="*/ 9 h 357"/>
                <a:gd name="T20" fmla="*/ 168 w 368"/>
                <a:gd name="T21" fmla="*/ 50 h 357"/>
                <a:gd name="T22" fmla="*/ 302 w 368"/>
                <a:gd name="T23" fmla="*/ 319 h 357"/>
                <a:gd name="T24" fmla="*/ 33 w 368"/>
                <a:gd name="T25" fmla="*/ 319 h 357"/>
                <a:gd name="T26" fmla="*/ 168 w 368"/>
                <a:gd name="T27" fmla="*/ 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197" y="9"/>
                  </a:moveTo>
                  <a:cubicBezTo>
                    <a:pt x="193" y="2"/>
                    <a:pt x="192" y="0"/>
                    <a:pt x="184" y="0"/>
                  </a:cubicBezTo>
                  <a:cubicBezTo>
                    <a:pt x="175" y="0"/>
                    <a:pt x="174" y="2"/>
                    <a:pt x="171" y="9"/>
                  </a:cubicBezTo>
                  <a:lnTo>
                    <a:pt x="2" y="347"/>
                  </a:lnTo>
                  <a:cubicBezTo>
                    <a:pt x="0" y="351"/>
                    <a:pt x="0" y="352"/>
                    <a:pt x="0" y="353"/>
                  </a:cubicBezTo>
                  <a:cubicBezTo>
                    <a:pt x="0" y="357"/>
                    <a:pt x="3" y="357"/>
                    <a:pt x="11" y="357"/>
                  </a:cubicBezTo>
                  <a:lnTo>
                    <a:pt x="357" y="357"/>
                  </a:lnTo>
                  <a:cubicBezTo>
                    <a:pt x="365" y="357"/>
                    <a:pt x="368" y="357"/>
                    <a:pt x="368" y="353"/>
                  </a:cubicBezTo>
                  <a:cubicBezTo>
                    <a:pt x="368" y="352"/>
                    <a:pt x="368" y="351"/>
                    <a:pt x="366" y="347"/>
                  </a:cubicBezTo>
                  <a:lnTo>
                    <a:pt x="197" y="9"/>
                  </a:lnTo>
                  <a:close/>
                  <a:moveTo>
                    <a:pt x="168" y="50"/>
                  </a:moveTo>
                  <a:lnTo>
                    <a:pt x="302" y="319"/>
                  </a:lnTo>
                  <a:lnTo>
                    <a:pt x="33" y="319"/>
                  </a:lnTo>
                  <a:lnTo>
                    <a:pt x="168" y="5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73" name="Freeform 8">
              <a:extLst>
                <a:ext uri="{FF2B5EF4-FFF2-40B4-BE49-F238E27FC236}">
                  <a16:creationId xmlns:a16="http://schemas.microsoft.com/office/drawing/2014/main" id="{74FEDF29-DFAF-6CE0-06D4-C583EC8D3E1D}"/>
                </a:ext>
              </a:extLst>
            </p:cNvPr>
            <p:cNvSpPr>
              <a:spLocks noEditPoints="1"/>
            </p:cNvSpPr>
            <p:nvPr>
              <p:custDataLst>
                <p:tags r:id="rId12"/>
              </p:custDataLst>
            </p:nvPr>
          </p:nvSpPr>
          <p:spPr bwMode="auto">
            <a:xfrm>
              <a:off x="6456354" y="1952625"/>
              <a:ext cx="130175" cy="219075"/>
            </a:xfrm>
            <a:custGeom>
              <a:avLst/>
              <a:gdLst>
                <a:gd name="T0" fmla="*/ 238 w 238"/>
                <a:gd name="T1" fmla="*/ 5 h 351"/>
                <a:gd name="T2" fmla="*/ 231 w 238"/>
                <a:gd name="T3" fmla="*/ 0 h 351"/>
                <a:gd name="T4" fmla="*/ 168 w 238"/>
                <a:gd name="T5" fmla="*/ 5 h 351"/>
                <a:gd name="T6" fmla="*/ 161 w 238"/>
                <a:gd name="T7" fmla="*/ 15 h 351"/>
                <a:gd name="T8" fmla="*/ 173 w 238"/>
                <a:gd name="T9" fmla="*/ 21 h 351"/>
                <a:gd name="T10" fmla="*/ 198 w 238"/>
                <a:gd name="T11" fmla="*/ 29 h 351"/>
                <a:gd name="T12" fmla="*/ 196 w 238"/>
                <a:gd name="T13" fmla="*/ 39 h 351"/>
                <a:gd name="T14" fmla="*/ 166 w 238"/>
                <a:gd name="T15" fmla="*/ 157 h 351"/>
                <a:gd name="T16" fmla="*/ 120 w 238"/>
                <a:gd name="T17" fmla="*/ 125 h 351"/>
                <a:gd name="T18" fmla="*/ 0 w 238"/>
                <a:gd name="T19" fmla="*/ 271 h 351"/>
                <a:gd name="T20" fmla="*/ 66 w 238"/>
                <a:gd name="T21" fmla="*/ 351 h 351"/>
                <a:gd name="T22" fmla="*/ 131 w 238"/>
                <a:gd name="T23" fmla="*/ 314 h 351"/>
                <a:gd name="T24" fmla="*/ 177 w 238"/>
                <a:gd name="T25" fmla="*/ 351 h 351"/>
                <a:gd name="T26" fmla="*/ 214 w 238"/>
                <a:gd name="T27" fmla="*/ 324 h 351"/>
                <a:gd name="T28" fmla="*/ 229 w 238"/>
                <a:gd name="T29" fmla="*/ 274 h 351"/>
                <a:gd name="T30" fmla="*/ 223 w 238"/>
                <a:gd name="T31" fmla="*/ 269 h 351"/>
                <a:gd name="T32" fmla="*/ 216 w 238"/>
                <a:gd name="T33" fmla="*/ 278 h 351"/>
                <a:gd name="T34" fmla="*/ 178 w 238"/>
                <a:gd name="T35" fmla="*/ 340 h 351"/>
                <a:gd name="T36" fmla="*/ 163 w 238"/>
                <a:gd name="T37" fmla="*/ 317 h 351"/>
                <a:gd name="T38" fmla="*/ 166 w 238"/>
                <a:gd name="T39" fmla="*/ 293 h 351"/>
                <a:gd name="T40" fmla="*/ 238 w 238"/>
                <a:gd name="T41" fmla="*/ 5 h 351"/>
                <a:gd name="T42" fmla="*/ 134 w 238"/>
                <a:gd name="T43" fmla="*/ 286 h 351"/>
                <a:gd name="T44" fmla="*/ 124 w 238"/>
                <a:gd name="T45" fmla="*/ 305 h 351"/>
                <a:gd name="T46" fmla="*/ 67 w 238"/>
                <a:gd name="T47" fmla="*/ 340 h 351"/>
                <a:gd name="T48" fmla="*/ 35 w 238"/>
                <a:gd name="T49" fmla="*/ 293 h 351"/>
                <a:gd name="T50" fmla="*/ 63 w 238"/>
                <a:gd name="T51" fmla="*/ 184 h 351"/>
                <a:gd name="T52" fmla="*/ 121 w 238"/>
                <a:gd name="T53" fmla="*/ 136 h 351"/>
                <a:gd name="T54" fmla="*/ 160 w 238"/>
                <a:gd name="T55" fmla="*/ 180 h 351"/>
                <a:gd name="T56" fmla="*/ 159 w 238"/>
                <a:gd name="T57" fmla="*/ 189 h 351"/>
                <a:gd name="T58" fmla="*/ 134 w 238"/>
                <a:gd name="T59" fmla="*/ 28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8" h="351">
                  <a:moveTo>
                    <a:pt x="238" y="5"/>
                  </a:moveTo>
                  <a:cubicBezTo>
                    <a:pt x="238" y="5"/>
                    <a:pt x="238" y="0"/>
                    <a:pt x="231" y="0"/>
                  </a:cubicBezTo>
                  <a:cubicBezTo>
                    <a:pt x="224" y="0"/>
                    <a:pt x="176" y="4"/>
                    <a:pt x="168" y="5"/>
                  </a:cubicBezTo>
                  <a:cubicBezTo>
                    <a:pt x="164" y="6"/>
                    <a:pt x="161" y="8"/>
                    <a:pt x="161" y="15"/>
                  </a:cubicBezTo>
                  <a:cubicBezTo>
                    <a:pt x="161" y="21"/>
                    <a:pt x="165" y="21"/>
                    <a:pt x="173" y="21"/>
                  </a:cubicBezTo>
                  <a:cubicBezTo>
                    <a:pt x="197" y="21"/>
                    <a:pt x="198" y="24"/>
                    <a:pt x="198" y="29"/>
                  </a:cubicBezTo>
                  <a:lnTo>
                    <a:pt x="196" y="39"/>
                  </a:lnTo>
                  <a:lnTo>
                    <a:pt x="166" y="157"/>
                  </a:lnTo>
                  <a:cubicBezTo>
                    <a:pt x="157" y="139"/>
                    <a:pt x="143" y="125"/>
                    <a:pt x="120" y="125"/>
                  </a:cubicBezTo>
                  <a:cubicBezTo>
                    <a:pt x="62" y="125"/>
                    <a:pt x="0" y="199"/>
                    <a:pt x="0" y="271"/>
                  </a:cubicBezTo>
                  <a:cubicBezTo>
                    <a:pt x="0" y="318"/>
                    <a:pt x="27" y="351"/>
                    <a:pt x="66" y="351"/>
                  </a:cubicBezTo>
                  <a:cubicBezTo>
                    <a:pt x="76" y="351"/>
                    <a:pt x="101" y="349"/>
                    <a:pt x="131" y="314"/>
                  </a:cubicBezTo>
                  <a:cubicBezTo>
                    <a:pt x="135" y="335"/>
                    <a:pt x="153" y="351"/>
                    <a:pt x="177" y="351"/>
                  </a:cubicBezTo>
                  <a:cubicBezTo>
                    <a:pt x="194" y="351"/>
                    <a:pt x="206" y="340"/>
                    <a:pt x="214" y="324"/>
                  </a:cubicBezTo>
                  <a:cubicBezTo>
                    <a:pt x="222" y="306"/>
                    <a:pt x="229" y="275"/>
                    <a:pt x="229" y="274"/>
                  </a:cubicBezTo>
                  <a:cubicBezTo>
                    <a:pt x="229" y="269"/>
                    <a:pt x="224" y="269"/>
                    <a:pt x="223" y="269"/>
                  </a:cubicBezTo>
                  <a:cubicBezTo>
                    <a:pt x="218" y="269"/>
                    <a:pt x="217" y="271"/>
                    <a:pt x="216" y="278"/>
                  </a:cubicBezTo>
                  <a:cubicBezTo>
                    <a:pt x="207" y="311"/>
                    <a:pt x="198" y="340"/>
                    <a:pt x="178" y="340"/>
                  </a:cubicBezTo>
                  <a:cubicBezTo>
                    <a:pt x="164" y="340"/>
                    <a:pt x="163" y="327"/>
                    <a:pt x="163" y="317"/>
                  </a:cubicBezTo>
                  <a:cubicBezTo>
                    <a:pt x="163" y="305"/>
                    <a:pt x="164" y="302"/>
                    <a:pt x="166" y="293"/>
                  </a:cubicBezTo>
                  <a:lnTo>
                    <a:pt x="238" y="5"/>
                  </a:lnTo>
                  <a:close/>
                  <a:moveTo>
                    <a:pt x="134" y="286"/>
                  </a:moveTo>
                  <a:cubicBezTo>
                    <a:pt x="131" y="295"/>
                    <a:pt x="131" y="296"/>
                    <a:pt x="124" y="305"/>
                  </a:cubicBezTo>
                  <a:cubicBezTo>
                    <a:pt x="102" y="332"/>
                    <a:pt x="81" y="340"/>
                    <a:pt x="67" y="340"/>
                  </a:cubicBezTo>
                  <a:cubicBezTo>
                    <a:pt x="42" y="340"/>
                    <a:pt x="35" y="313"/>
                    <a:pt x="35" y="293"/>
                  </a:cubicBezTo>
                  <a:cubicBezTo>
                    <a:pt x="35" y="269"/>
                    <a:pt x="51" y="207"/>
                    <a:pt x="63" y="184"/>
                  </a:cubicBezTo>
                  <a:cubicBezTo>
                    <a:pt x="78" y="155"/>
                    <a:pt x="101" y="136"/>
                    <a:pt x="121" y="136"/>
                  </a:cubicBezTo>
                  <a:cubicBezTo>
                    <a:pt x="153" y="136"/>
                    <a:pt x="160" y="177"/>
                    <a:pt x="160" y="180"/>
                  </a:cubicBezTo>
                  <a:cubicBezTo>
                    <a:pt x="160" y="183"/>
                    <a:pt x="159" y="186"/>
                    <a:pt x="159" y="189"/>
                  </a:cubicBezTo>
                  <a:lnTo>
                    <a:pt x="134" y="28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grpSp>
        <p:nvGrpSpPr>
          <p:cNvPr id="116" name="Group 115" descr="\documentclass{article}&#10;\usepackage{amsmath}&#10;\usepackage{amssymb}&#10;\pagestyle{empty}&#10;&#10;\begin{document}&#10;&#10;$ &lt; \Delta d$&#10;&#10;&#10;\end{document}" title="IguanaTex Vector Display">
            <a:extLst>
              <a:ext uri="{FF2B5EF4-FFF2-40B4-BE49-F238E27FC236}">
                <a16:creationId xmlns:a16="http://schemas.microsoft.com/office/drawing/2014/main" id="{185B28BF-430C-0742-D7FC-A2F35DC136A1}"/>
              </a:ext>
            </a:extLst>
          </p:cNvPr>
          <p:cNvGrpSpPr>
            <a:grpSpLocks noChangeAspect="1"/>
          </p:cNvGrpSpPr>
          <p:nvPr>
            <p:custDataLst>
              <p:tags r:id="rId3"/>
            </p:custDataLst>
          </p:nvPr>
        </p:nvGrpSpPr>
        <p:grpSpPr>
          <a:xfrm>
            <a:off x="8197850" y="4238625"/>
            <a:ext cx="598488" cy="207963"/>
            <a:chOff x="8197850" y="4238625"/>
            <a:chExt cx="598488" cy="207963"/>
          </a:xfrm>
        </p:grpSpPr>
        <p:sp>
          <p:nvSpPr>
            <p:cNvPr id="112" name="Freeform 26">
              <a:extLst>
                <a:ext uri="{FF2B5EF4-FFF2-40B4-BE49-F238E27FC236}">
                  <a16:creationId xmlns:a16="http://schemas.microsoft.com/office/drawing/2014/main" id="{48257F53-A680-388B-6A78-BF945ACDAE98}"/>
                </a:ext>
              </a:extLst>
            </p:cNvPr>
            <p:cNvSpPr>
              <a:spLocks/>
            </p:cNvSpPr>
            <p:nvPr>
              <p:custDataLst>
                <p:tags r:id="rId8"/>
              </p:custDataLst>
            </p:nvPr>
          </p:nvSpPr>
          <p:spPr bwMode="auto">
            <a:xfrm>
              <a:off x="8197850" y="4286250"/>
              <a:ext cx="158750" cy="160338"/>
            </a:xfrm>
            <a:custGeom>
              <a:avLst/>
              <a:gdLst>
                <a:gd name="T0" fmla="*/ 295 w 305"/>
                <a:gd name="T1" fmla="*/ 21 h 289"/>
                <a:gd name="T2" fmla="*/ 305 w 305"/>
                <a:gd name="T3" fmla="*/ 10 h 289"/>
                <a:gd name="T4" fmla="*/ 295 w 305"/>
                <a:gd name="T5" fmla="*/ 0 h 289"/>
                <a:gd name="T6" fmla="*/ 286 w 305"/>
                <a:gd name="T7" fmla="*/ 3 h 289"/>
                <a:gd name="T8" fmla="*/ 9 w 305"/>
                <a:gd name="T9" fmla="*/ 134 h 289"/>
                <a:gd name="T10" fmla="*/ 0 w 305"/>
                <a:gd name="T11" fmla="*/ 145 h 289"/>
                <a:gd name="T12" fmla="*/ 9 w 305"/>
                <a:gd name="T13" fmla="*/ 156 h 289"/>
                <a:gd name="T14" fmla="*/ 286 w 305"/>
                <a:gd name="T15" fmla="*/ 286 h 289"/>
                <a:gd name="T16" fmla="*/ 295 w 305"/>
                <a:gd name="T17" fmla="*/ 289 h 289"/>
                <a:gd name="T18" fmla="*/ 305 w 305"/>
                <a:gd name="T19" fmla="*/ 279 h 289"/>
                <a:gd name="T20" fmla="*/ 295 w 305"/>
                <a:gd name="T21" fmla="*/ 268 h 289"/>
                <a:gd name="T22" fmla="*/ 33 w 305"/>
                <a:gd name="T23" fmla="*/ 145 h 289"/>
                <a:gd name="T24" fmla="*/ 295 w 305"/>
                <a:gd name="T25" fmla="*/ 21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289">
                  <a:moveTo>
                    <a:pt x="295" y="21"/>
                  </a:moveTo>
                  <a:cubicBezTo>
                    <a:pt x="301" y="18"/>
                    <a:pt x="305" y="15"/>
                    <a:pt x="305" y="10"/>
                  </a:cubicBezTo>
                  <a:cubicBezTo>
                    <a:pt x="305" y="4"/>
                    <a:pt x="300" y="0"/>
                    <a:pt x="295" y="0"/>
                  </a:cubicBezTo>
                  <a:cubicBezTo>
                    <a:pt x="293" y="0"/>
                    <a:pt x="292" y="0"/>
                    <a:pt x="286" y="3"/>
                  </a:cubicBezTo>
                  <a:lnTo>
                    <a:pt x="9" y="134"/>
                  </a:lnTo>
                  <a:cubicBezTo>
                    <a:pt x="4" y="136"/>
                    <a:pt x="0" y="139"/>
                    <a:pt x="0" y="145"/>
                  </a:cubicBezTo>
                  <a:cubicBezTo>
                    <a:pt x="0" y="151"/>
                    <a:pt x="4" y="153"/>
                    <a:pt x="9" y="156"/>
                  </a:cubicBezTo>
                  <a:lnTo>
                    <a:pt x="286" y="286"/>
                  </a:lnTo>
                  <a:cubicBezTo>
                    <a:pt x="292" y="289"/>
                    <a:pt x="293" y="289"/>
                    <a:pt x="295" y="289"/>
                  </a:cubicBezTo>
                  <a:cubicBezTo>
                    <a:pt x="300" y="289"/>
                    <a:pt x="305" y="285"/>
                    <a:pt x="305" y="279"/>
                  </a:cubicBezTo>
                  <a:cubicBezTo>
                    <a:pt x="305" y="274"/>
                    <a:pt x="301" y="271"/>
                    <a:pt x="295" y="268"/>
                  </a:cubicBezTo>
                  <a:lnTo>
                    <a:pt x="33" y="145"/>
                  </a:lnTo>
                  <a:lnTo>
                    <a:pt x="295" y="2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3" name="Freeform 27">
              <a:extLst>
                <a:ext uri="{FF2B5EF4-FFF2-40B4-BE49-F238E27FC236}">
                  <a16:creationId xmlns:a16="http://schemas.microsoft.com/office/drawing/2014/main" id="{F4DF1508-1C32-2B77-FFA8-53ABE4325482}"/>
                </a:ext>
              </a:extLst>
            </p:cNvPr>
            <p:cNvSpPr>
              <a:spLocks noEditPoints="1"/>
            </p:cNvSpPr>
            <p:nvPr>
              <p:custDataLst>
                <p:tags r:id="rId9"/>
              </p:custDataLst>
            </p:nvPr>
          </p:nvSpPr>
          <p:spPr bwMode="auto">
            <a:xfrm>
              <a:off x="8461375" y="4238625"/>
              <a:ext cx="188913" cy="196850"/>
            </a:xfrm>
            <a:custGeom>
              <a:avLst/>
              <a:gdLst>
                <a:gd name="T0" fmla="*/ 197 w 368"/>
                <a:gd name="T1" fmla="*/ 9 h 357"/>
                <a:gd name="T2" fmla="*/ 184 w 368"/>
                <a:gd name="T3" fmla="*/ 0 h 357"/>
                <a:gd name="T4" fmla="*/ 171 w 368"/>
                <a:gd name="T5" fmla="*/ 9 h 357"/>
                <a:gd name="T6" fmla="*/ 2 w 368"/>
                <a:gd name="T7" fmla="*/ 347 h 357"/>
                <a:gd name="T8" fmla="*/ 0 w 368"/>
                <a:gd name="T9" fmla="*/ 353 h 357"/>
                <a:gd name="T10" fmla="*/ 11 w 368"/>
                <a:gd name="T11" fmla="*/ 357 h 357"/>
                <a:gd name="T12" fmla="*/ 357 w 368"/>
                <a:gd name="T13" fmla="*/ 357 h 357"/>
                <a:gd name="T14" fmla="*/ 368 w 368"/>
                <a:gd name="T15" fmla="*/ 353 h 357"/>
                <a:gd name="T16" fmla="*/ 365 w 368"/>
                <a:gd name="T17" fmla="*/ 347 h 357"/>
                <a:gd name="T18" fmla="*/ 197 w 368"/>
                <a:gd name="T19" fmla="*/ 9 h 357"/>
                <a:gd name="T20" fmla="*/ 168 w 368"/>
                <a:gd name="T21" fmla="*/ 50 h 357"/>
                <a:gd name="T22" fmla="*/ 302 w 368"/>
                <a:gd name="T23" fmla="*/ 319 h 357"/>
                <a:gd name="T24" fmla="*/ 33 w 368"/>
                <a:gd name="T25" fmla="*/ 319 h 357"/>
                <a:gd name="T26" fmla="*/ 168 w 368"/>
                <a:gd name="T27" fmla="*/ 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197" y="9"/>
                  </a:moveTo>
                  <a:cubicBezTo>
                    <a:pt x="193" y="2"/>
                    <a:pt x="192" y="0"/>
                    <a:pt x="184" y="0"/>
                  </a:cubicBezTo>
                  <a:cubicBezTo>
                    <a:pt x="175" y="0"/>
                    <a:pt x="174" y="2"/>
                    <a:pt x="171" y="9"/>
                  </a:cubicBezTo>
                  <a:lnTo>
                    <a:pt x="2" y="347"/>
                  </a:lnTo>
                  <a:cubicBezTo>
                    <a:pt x="0" y="352"/>
                    <a:pt x="0" y="353"/>
                    <a:pt x="0" y="353"/>
                  </a:cubicBezTo>
                  <a:cubicBezTo>
                    <a:pt x="0" y="357"/>
                    <a:pt x="3" y="357"/>
                    <a:pt x="11" y="357"/>
                  </a:cubicBezTo>
                  <a:lnTo>
                    <a:pt x="357" y="357"/>
                  </a:lnTo>
                  <a:cubicBezTo>
                    <a:pt x="365" y="357"/>
                    <a:pt x="368" y="357"/>
                    <a:pt x="368" y="353"/>
                  </a:cubicBezTo>
                  <a:cubicBezTo>
                    <a:pt x="368" y="353"/>
                    <a:pt x="368" y="352"/>
                    <a:pt x="365" y="347"/>
                  </a:cubicBezTo>
                  <a:lnTo>
                    <a:pt x="197" y="9"/>
                  </a:lnTo>
                  <a:close/>
                  <a:moveTo>
                    <a:pt x="168" y="50"/>
                  </a:moveTo>
                  <a:lnTo>
                    <a:pt x="302" y="319"/>
                  </a:lnTo>
                  <a:lnTo>
                    <a:pt x="33" y="319"/>
                  </a:lnTo>
                  <a:lnTo>
                    <a:pt x="168" y="5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4" name="Freeform 28 2">
              <a:extLst>
                <a:ext uri="{FF2B5EF4-FFF2-40B4-BE49-F238E27FC236}">
                  <a16:creationId xmlns:a16="http://schemas.microsoft.com/office/drawing/2014/main" id="{4B621562-ACEC-B6DE-2F56-3D2030A11E19}"/>
                </a:ext>
              </a:extLst>
            </p:cNvPr>
            <p:cNvSpPr>
              <a:spLocks noEditPoints="1"/>
            </p:cNvSpPr>
            <p:nvPr>
              <p:custDataLst>
                <p:tags r:id="rId10"/>
              </p:custDataLst>
            </p:nvPr>
          </p:nvSpPr>
          <p:spPr bwMode="auto">
            <a:xfrm>
              <a:off x="8674100" y="4244975"/>
              <a:ext cx="122238" cy="195263"/>
            </a:xfrm>
            <a:custGeom>
              <a:avLst/>
              <a:gdLst>
                <a:gd name="T0" fmla="*/ 237 w 237"/>
                <a:gd name="T1" fmla="*/ 5 h 352"/>
                <a:gd name="T2" fmla="*/ 230 w 237"/>
                <a:gd name="T3" fmla="*/ 0 h 352"/>
                <a:gd name="T4" fmla="*/ 167 w 237"/>
                <a:gd name="T5" fmla="*/ 5 h 352"/>
                <a:gd name="T6" fmla="*/ 160 w 237"/>
                <a:gd name="T7" fmla="*/ 15 h 352"/>
                <a:gd name="T8" fmla="*/ 172 w 237"/>
                <a:gd name="T9" fmla="*/ 21 h 352"/>
                <a:gd name="T10" fmla="*/ 197 w 237"/>
                <a:gd name="T11" fmla="*/ 29 h 352"/>
                <a:gd name="T12" fmla="*/ 196 w 237"/>
                <a:gd name="T13" fmla="*/ 39 h 352"/>
                <a:gd name="T14" fmla="*/ 166 w 237"/>
                <a:gd name="T15" fmla="*/ 158 h 352"/>
                <a:gd name="T16" fmla="*/ 120 w 237"/>
                <a:gd name="T17" fmla="*/ 126 h 352"/>
                <a:gd name="T18" fmla="*/ 0 w 237"/>
                <a:gd name="T19" fmla="*/ 272 h 352"/>
                <a:gd name="T20" fmla="*/ 66 w 237"/>
                <a:gd name="T21" fmla="*/ 352 h 352"/>
                <a:gd name="T22" fmla="*/ 131 w 237"/>
                <a:gd name="T23" fmla="*/ 314 h 352"/>
                <a:gd name="T24" fmla="*/ 176 w 237"/>
                <a:gd name="T25" fmla="*/ 352 h 352"/>
                <a:gd name="T26" fmla="*/ 213 w 237"/>
                <a:gd name="T27" fmla="*/ 324 h 352"/>
                <a:gd name="T28" fmla="*/ 228 w 237"/>
                <a:gd name="T29" fmla="*/ 275 h 352"/>
                <a:gd name="T30" fmla="*/ 222 w 237"/>
                <a:gd name="T31" fmla="*/ 270 h 352"/>
                <a:gd name="T32" fmla="*/ 215 w 237"/>
                <a:gd name="T33" fmla="*/ 279 h 352"/>
                <a:gd name="T34" fmla="*/ 177 w 237"/>
                <a:gd name="T35" fmla="*/ 341 h 352"/>
                <a:gd name="T36" fmla="*/ 162 w 237"/>
                <a:gd name="T37" fmla="*/ 318 h 352"/>
                <a:gd name="T38" fmla="*/ 165 w 237"/>
                <a:gd name="T39" fmla="*/ 294 h 352"/>
                <a:gd name="T40" fmla="*/ 237 w 237"/>
                <a:gd name="T41" fmla="*/ 5 h 352"/>
                <a:gd name="T42" fmla="*/ 133 w 237"/>
                <a:gd name="T43" fmla="*/ 287 h 352"/>
                <a:gd name="T44" fmla="*/ 123 w 237"/>
                <a:gd name="T45" fmla="*/ 305 h 352"/>
                <a:gd name="T46" fmla="*/ 67 w 237"/>
                <a:gd name="T47" fmla="*/ 341 h 352"/>
                <a:gd name="T48" fmla="*/ 35 w 237"/>
                <a:gd name="T49" fmla="*/ 294 h 352"/>
                <a:gd name="T50" fmla="*/ 62 w 237"/>
                <a:gd name="T51" fmla="*/ 185 h 352"/>
                <a:gd name="T52" fmla="*/ 120 w 237"/>
                <a:gd name="T53" fmla="*/ 137 h 352"/>
                <a:gd name="T54" fmla="*/ 160 w 237"/>
                <a:gd name="T55" fmla="*/ 181 h 352"/>
                <a:gd name="T56" fmla="*/ 158 w 237"/>
                <a:gd name="T57" fmla="*/ 189 h 352"/>
                <a:gd name="T58" fmla="*/ 133 w 237"/>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2">
                  <a:moveTo>
                    <a:pt x="237" y="5"/>
                  </a:moveTo>
                  <a:cubicBezTo>
                    <a:pt x="237" y="5"/>
                    <a:pt x="237" y="0"/>
                    <a:pt x="230" y="0"/>
                  </a:cubicBezTo>
                  <a:cubicBezTo>
                    <a:pt x="223" y="0"/>
                    <a:pt x="176" y="4"/>
                    <a:pt x="167" y="5"/>
                  </a:cubicBezTo>
                  <a:cubicBezTo>
                    <a:pt x="163" y="6"/>
                    <a:pt x="160" y="8"/>
                    <a:pt x="160" y="15"/>
                  </a:cubicBezTo>
                  <a:cubicBezTo>
                    <a:pt x="160" y="21"/>
                    <a:pt x="165" y="21"/>
                    <a:pt x="172" y="21"/>
                  </a:cubicBezTo>
                  <a:cubicBezTo>
                    <a:pt x="196" y="21"/>
                    <a:pt x="197" y="24"/>
                    <a:pt x="197" y="29"/>
                  </a:cubicBezTo>
                  <a:lnTo>
                    <a:pt x="196" y="39"/>
                  </a:lnTo>
                  <a:lnTo>
                    <a:pt x="166" y="158"/>
                  </a:lnTo>
                  <a:cubicBezTo>
                    <a:pt x="157" y="139"/>
                    <a:pt x="142" y="126"/>
                    <a:pt x="120" y="126"/>
                  </a:cubicBezTo>
                  <a:cubicBezTo>
                    <a:pt x="61" y="126"/>
                    <a:pt x="0" y="199"/>
                    <a:pt x="0" y="272"/>
                  </a:cubicBezTo>
                  <a:cubicBezTo>
                    <a:pt x="0" y="319"/>
                    <a:pt x="27" y="352"/>
                    <a:pt x="66" y="352"/>
                  </a:cubicBezTo>
                  <a:cubicBezTo>
                    <a:pt x="76" y="352"/>
                    <a:pt x="101" y="350"/>
                    <a:pt x="131" y="314"/>
                  </a:cubicBezTo>
                  <a:cubicBezTo>
                    <a:pt x="135" y="335"/>
                    <a:pt x="152" y="352"/>
                    <a:pt x="176" y="352"/>
                  </a:cubicBezTo>
                  <a:cubicBezTo>
                    <a:pt x="194" y="352"/>
                    <a:pt x="205" y="340"/>
                    <a:pt x="213" y="324"/>
                  </a:cubicBezTo>
                  <a:cubicBezTo>
                    <a:pt x="221" y="306"/>
                    <a:pt x="228" y="276"/>
                    <a:pt x="228" y="275"/>
                  </a:cubicBezTo>
                  <a:cubicBezTo>
                    <a:pt x="228" y="270"/>
                    <a:pt x="223" y="270"/>
                    <a:pt x="222" y="270"/>
                  </a:cubicBezTo>
                  <a:cubicBezTo>
                    <a:pt x="217" y="270"/>
                    <a:pt x="217" y="272"/>
                    <a:pt x="215" y="279"/>
                  </a:cubicBezTo>
                  <a:cubicBezTo>
                    <a:pt x="207" y="311"/>
                    <a:pt x="198" y="341"/>
                    <a:pt x="177" y="341"/>
                  </a:cubicBezTo>
                  <a:cubicBezTo>
                    <a:pt x="164" y="341"/>
                    <a:pt x="162" y="328"/>
                    <a:pt x="162" y="318"/>
                  </a:cubicBezTo>
                  <a:cubicBezTo>
                    <a:pt x="162" y="306"/>
                    <a:pt x="163" y="302"/>
                    <a:pt x="165" y="294"/>
                  </a:cubicBezTo>
                  <a:lnTo>
                    <a:pt x="237" y="5"/>
                  </a:lnTo>
                  <a:close/>
                  <a:moveTo>
                    <a:pt x="133" y="287"/>
                  </a:moveTo>
                  <a:cubicBezTo>
                    <a:pt x="131" y="296"/>
                    <a:pt x="131" y="297"/>
                    <a:pt x="123" y="305"/>
                  </a:cubicBezTo>
                  <a:cubicBezTo>
                    <a:pt x="101" y="333"/>
                    <a:pt x="81" y="341"/>
                    <a:pt x="67" y="341"/>
                  </a:cubicBezTo>
                  <a:cubicBezTo>
                    <a:pt x="42" y="341"/>
                    <a:pt x="35" y="313"/>
                    <a:pt x="35" y="294"/>
                  </a:cubicBezTo>
                  <a:cubicBezTo>
                    <a:pt x="35" y="269"/>
                    <a:pt x="51" y="208"/>
                    <a:pt x="62" y="185"/>
                  </a:cubicBezTo>
                  <a:cubicBezTo>
                    <a:pt x="78" y="155"/>
                    <a:pt x="100" y="137"/>
                    <a:pt x="120" y="137"/>
                  </a:cubicBezTo>
                  <a:cubicBezTo>
                    <a:pt x="153" y="137"/>
                    <a:pt x="160" y="178"/>
                    <a:pt x="160" y="181"/>
                  </a:cubicBezTo>
                  <a:cubicBezTo>
                    <a:pt x="160" y="184"/>
                    <a:pt x="159" y="187"/>
                    <a:pt x="158" y="189"/>
                  </a:cubicBezTo>
                  <a:lnTo>
                    <a:pt x="133"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60" name="Arrow: Right 59">
            <a:extLst>
              <a:ext uri="{FF2B5EF4-FFF2-40B4-BE49-F238E27FC236}">
                <a16:creationId xmlns:a16="http://schemas.microsoft.com/office/drawing/2014/main" id="{495AB2AB-0D68-8F03-1ED5-FBDBA79A9011}"/>
              </a:ext>
            </a:extLst>
          </p:cNvPr>
          <p:cNvSpPr/>
          <p:nvPr/>
        </p:nvSpPr>
        <p:spPr>
          <a:xfrm rot="5400000">
            <a:off x="9824441" y="3871316"/>
            <a:ext cx="603085" cy="1090030"/>
          </a:xfrm>
          <a:prstGeom prst="rightArrow">
            <a:avLst>
              <a:gd name="adj1" fmla="val 67399"/>
              <a:gd name="adj2" fmla="val 50000"/>
            </a:avLst>
          </a:prstGeom>
          <a:solidFill>
            <a:schemeClr val="bg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132" name="Group 131" descr="\documentclass{article}&#10;\usepackage{amsmath}&#10;\usepackage{amssymb}&#10;\pagestyle{empty}&#10;&#10;\begin{document}&#10;&#10;$ &gt; \Delta d$&#10;&#10;&#10;\end{document}" title="IguanaTex Vector Display">
            <a:extLst>
              <a:ext uri="{FF2B5EF4-FFF2-40B4-BE49-F238E27FC236}">
                <a16:creationId xmlns:a16="http://schemas.microsoft.com/office/drawing/2014/main" id="{B196BB00-EA6F-6FA1-C198-ED142F60D50D}"/>
              </a:ext>
            </a:extLst>
          </p:cNvPr>
          <p:cNvGrpSpPr>
            <a:grpSpLocks noChangeAspect="1"/>
          </p:cNvGrpSpPr>
          <p:nvPr>
            <p:custDataLst>
              <p:tags r:id="rId4"/>
            </p:custDataLst>
          </p:nvPr>
        </p:nvGrpSpPr>
        <p:grpSpPr>
          <a:xfrm>
            <a:off x="9840913" y="4237038"/>
            <a:ext cx="598488" cy="207962"/>
            <a:chOff x="9840913" y="4237038"/>
            <a:chExt cx="598488" cy="207962"/>
          </a:xfrm>
        </p:grpSpPr>
        <p:sp>
          <p:nvSpPr>
            <p:cNvPr id="128" name="Freeform 35">
              <a:extLst>
                <a:ext uri="{FF2B5EF4-FFF2-40B4-BE49-F238E27FC236}">
                  <a16:creationId xmlns:a16="http://schemas.microsoft.com/office/drawing/2014/main" id="{FF73D281-8A4F-F8F7-D997-E70761298C5C}"/>
                </a:ext>
              </a:extLst>
            </p:cNvPr>
            <p:cNvSpPr>
              <a:spLocks/>
            </p:cNvSpPr>
            <p:nvPr>
              <p:custDataLst>
                <p:tags r:id="rId5"/>
              </p:custDataLst>
            </p:nvPr>
          </p:nvSpPr>
          <p:spPr bwMode="auto">
            <a:xfrm>
              <a:off x="9840913" y="4284663"/>
              <a:ext cx="158750" cy="160337"/>
            </a:xfrm>
            <a:custGeom>
              <a:avLst/>
              <a:gdLst>
                <a:gd name="T0" fmla="*/ 295 w 305"/>
                <a:gd name="T1" fmla="*/ 156 h 289"/>
                <a:gd name="T2" fmla="*/ 305 w 305"/>
                <a:gd name="T3" fmla="*/ 145 h 289"/>
                <a:gd name="T4" fmla="*/ 295 w 305"/>
                <a:gd name="T5" fmla="*/ 134 h 289"/>
                <a:gd name="T6" fmla="*/ 19 w 305"/>
                <a:gd name="T7" fmla="*/ 3 h 289"/>
                <a:gd name="T8" fmla="*/ 10 w 305"/>
                <a:gd name="T9" fmla="*/ 0 h 289"/>
                <a:gd name="T10" fmla="*/ 0 w 305"/>
                <a:gd name="T11" fmla="*/ 10 h 289"/>
                <a:gd name="T12" fmla="*/ 9 w 305"/>
                <a:gd name="T13" fmla="*/ 21 h 289"/>
                <a:gd name="T14" fmla="*/ 271 w 305"/>
                <a:gd name="T15" fmla="*/ 145 h 289"/>
                <a:gd name="T16" fmla="*/ 9 w 305"/>
                <a:gd name="T17" fmla="*/ 268 h 289"/>
                <a:gd name="T18" fmla="*/ 0 w 305"/>
                <a:gd name="T19" fmla="*/ 279 h 289"/>
                <a:gd name="T20" fmla="*/ 10 w 305"/>
                <a:gd name="T21" fmla="*/ 289 h 289"/>
                <a:gd name="T22" fmla="*/ 19 w 305"/>
                <a:gd name="T23" fmla="*/ 286 h 289"/>
                <a:gd name="T24" fmla="*/ 295 w 305"/>
                <a:gd name="T25" fmla="*/ 15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289">
                  <a:moveTo>
                    <a:pt x="295" y="156"/>
                  </a:moveTo>
                  <a:cubicBezTo>
                    <a:pt x="301" y="153"/>
                    <a:pt x="305" y="151"/>
                    <a:pt x="305" y="145"/>
                  </a:cubicBezTo>
                  <a:cubicBezTo>
                    <a:pt x="305" y="139"/>
                    <a:pt x="301" y="136"/>
                    <a:pt x="295" y="134"/>
                  </a:cubicBezTo>
                  <a:lnTo>
                    <a:pt x="19" y="3"/>
                  </a:lnTo>
                  <a:cubicBezTo>
                    <a:pt x="12" y="0"/>
                    <a:pt x="11" y="0"/>
                    <a:pt x="10" y="0"/>
                  </a:cubicBezTo>
                  <a:cubicBezTo>
                    <a:pt x="4" y="0"/>
                    <a:pt x="0" y="4"/>
                    <a:pt x="0" y="10"/>
                  </a:cubicBezTo>
                  <a:cubicBezTo>
                    <a:pt x="0" y="14"/>
                    <a:pt x="2" y="17"/>
                    <a:pt x="9" y="21"/>
                  </a:cubicBezTo>
                  <a:lnTo>
                    <a:pt x="271" y="145"/>
                  </a:lnTo>
                  <a:lnTo>
                    <a:pt x="9" y="268"/>
                  </a:lnTo>
                  <a:cubicBezTo>
                    <a:pt x="2" y="272"/>
                    <a:pt x="0" y="275"/>
                    <a:pt x="0" y="279"/>
                  </a:cubicBezTo>
                  <a:cubicBezTo>
                    <a:pt x="0" y="285"/>
                    <a:pt x="4" y="289"/>
                    <a:pt x="10" y="289"/>
                  </a:cubicBezTo>
                  <a:cubicBezTo>
                    <a:pt x="11" y="289"/>
                    <a:pt x="12" y="289"/>
                    <a:pt x="19" y="286"/>
                  </a:cubicBezTo>
                  <a:lnTo>
                    <a:pt x="295" y="15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29" name="Freeform 36">
              <a:extLst>
                <a:ext uri="{FF2B5EF4-FFF2-40B4-BE49-F238E27FC236}">
                  <a16:creationId xmlns:a16="http://schemas.microsoft.com/office/drawing/2014/main" id="{2628C687-7120-ABEE-097F-3CDADB13EDF9}"/>
                </a:ext>
              </a:extLst>
            </p:cNvPr>
            <p:cNvSpPr>
              <a:spLocks noEditPoints="1"/>
            </p:cNvSpPr>
            <p:nvPr>
              <p:custDataLst>
                <p:tags r:id="rId6"/>
              </p:custDataLst>
            </p:nvPr>
          </p:nvSpPr>
          <p:spPr bwMode="auto">
            <a:xfrm>
              <a:off x="10104438" y="4237038"/>
              <a:ext cx="188913" cy="196850"/>
            </a:xfrm>
            <a:custGeom>
              <a:avLst/>
              <a:gdLst>
                <a:gd name="T0" fmla="*/ 197 w 368"/>
                <a:gd name="T1" fmla="*/ 9 h 357"/>
                <a:gd name="T2" fmla="*/ 184 w 368"/>
                <a:gd name="T3" fmla="*/ 0 h 357"/>
                <a:gd name="T4" fmla="*/ 171 w 368"/>
                <a:gd name="T5" fmla="*/ 9 h 357"/>
                <a:gd name="T6" fmla="*/ 2 w 368"/>
                <a:gd name="T7" fmla="*/ 347 h 357"/>
                <a:gd name="T8" fmla="*/ 0 w 368"/>
                <a:gd name="T9" fmla="*/ 353 h 357"/>
                <a:gd name="T10" fmla="*/ 11 w 368"/>
                <a:gd name="T11" fmla="*/ 357 h 357"/>
                <a:gd name="T12" fmla="*/ 357 w 368"/>
                <a:gd name="T13" fmla="*/ 357 h 357"/>
                <a:gd name="T14" fmla="*/ 368 w 368"/>
                <a:gd name="T15" fmla="*/ 353 h 357"/>
                <a:gd name="T16" fmla="*/ 365 w 368"/>
                <a:gd name="T17" fmla="*/ 347 h 357"/>
                <a:gd name="T18" fmla="*/ 197 w 368"/>
                <a:gd name="T19" fmla="*/ 9 h 357"/>
                <a:gd name="T20" fmla="*/ 168 w 368"/>
                <a:gd name="T21" fmla="*/ 50 h 357"/>
                <a:gd name="T22" fmla="*/ 302 w 368"/>
                <a:gd name="T23" fmla="*/ 319 h 357"/>
                <a:gd name="T24" fmla="*/ 33 w 368"/>
                <a:gd name="T25" fmla="*/ 319 h 357"/>
                <a:gd name="T26" fmla="*/ 168 w 368"/>
                <a:gd name="T27" fmla="*/ 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8" h="357">
                  <a:moveTo>
                    <a:pt x="197" y="9"/>
                  </a:moveTo>
                  <a:cubicBezTo>
                    <a:pt x="193" y="2"/>
                    <a:pt x="192" y="0"/>
                    <a:pt x="184" y="0"/>
                  </a:cubicBezTo>
                  <a:cubicBezTo>
                    <a:pt x="175" y="0"/>
                    <a:pt x="174" y="2"/>
                    <a:pt x="171" y="9"/>
                  </a:cubicBezTo>
                  <a:lnTo>
                    <a:pt x="2" y="347"/>
                  </a:lnTo>
                  <a:cubicBezTo>
                    <a:pt x="0" y="352"/>
                    <a:pt x="0" y="353"/>
                    <a:pt x="0" y="353"/>
                  </a:cubicBezTo>
                  <a:cubicBezTo>
                    <a:pt x="0" y="357"/>
                    <a:pt x="3" y="357"/>
                    <a:pt x="11" y="357"/>
                  </a:cubicBezTo>
                  <a:lnTo>
                    <a:pt x="357" y="357"/>
                  </a:lnTo>
                  <a:cubicBezTo>
                    <a:pt x="365" y="357"/>
                    <a:pt x="368" y="357"/>
                    <a:pt x="368" y="353"/>
                  </a:cubicBezTo>
                  <a:cubicBezTo>
                    <a:pt x="368" y="353"/>
                    <a:pt x="368" y="352"/>
                    <a:pt x="365" y="347"/>
                  </a:cubicBezTo>
                  <a:lnTo>
                    <a:pt x="197" y="9"/>
                  </a:lnTo>
                  <a:close/>
                  <a:moveTo>
                    <a:pt x="168" y="50"/>
                  </a:moveTo>
                  <a:lnTo>
                    <a:pt x="302" y="319"/>
                  </a:lnTo>
                  <a:lnTo>
                    <a:pt x="33" y="319"/>
                  </a:lnTo>
                  <a:lnTo>
                    <a:pt x="168" y="50"/>
                  </a:lnTo>
                  <a:close/>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30" name="Freeform 37">
              <a:extLst>
                <a:ext uri="{FF2B5EF4-FFF2-40B4-BE49-F238E27FC236}">
                  <a16:creationId xmlns:a16="http://schemas.microsoft.com/office/drawing/2014/main" id="{50936258-86DC-1824-49D8-D459E07EE794}"/>
                </a:ext>
              </a:extLst>
            </p:cNvPr>
            <p:cNvSpPr>
              <a:spLocks noEditPoints="1"/>
            </p:cNvSpPr>
            <p:nvPr>
              <p:custDataLst>
                <p:tags r:id="rId7"/>
              </p:custDataLst>
            </p:nvPr>
          </p:nvSpPr>
          <p:spPr bwMode="auto">
            <a:xfrm>
              <a:off x="10317163" y="4243388"/>
              <a:ext cx="122238" cy="195262"/>
            </a:xfrm>
            <a:custGeom>
              <a:avLst/>
              <a:gdLst>
                <a:gd name="T0" fmla="*/ 237 w 237"/>
                <a:gd name="T1" fmla="*/ 5 h 352"/>
                <a:gd name="T2" fmla="*/ 230 w 237"/>
                <a:gd name="T3" fmla="*/ 0 h 352"/>
                <a:gd name="T4" fmla="*/ 167 w 237"/>
                <a:gd name="T5" fmla="*/ 5 h 352"/>
                <a:gd name="T6" fmla="*/ 160 w 237"/>
                <a:gd name="T7" fmla="*/ 15 h 352"/>
                <a:gd name="T8" fmla="*/ 172 w 237"/>
                <a:gd name="T9" fmla="*/ 21 h 352"/>
                <a:gd name="T10" fmla="*/ 197 w 237"/>
                <a:gd name="T11" fmla="*/ 29 h 352"/>
                <a:gd name="T12" fmla="*/ 196 w 237"/>
                <a:gd name="T13" fmla="*/ 39 h 352"/>
                <a:gd name="T14" fmla="*/ 166 w 237"/>
                <a:gd name="T15" fmla="*/ 158 h 352"/>
                <a:gd name="T16" fmla="*/ 120 w 237"/>
                <a:gd name="T17" fmla="*/ 126 h 352"/>
                <a:gd name="T18" fmla="*/ 0 w 237"/>
                <a:gd name="T19" fmla="*/ 272 h 352"/>
                <a:gd name="T20" fmla="*/ 66 w 237"/>
                <a:gd name="T21" fmla="*/ 352 h 352"/>
                <a:gd name="T22" fmla="*/ 131 w 237"/>
                <a:gd name="T23" fmla="*/ 314 h 352"/>
                <a:gd name="T24" fmla="*/ 176 w 237"/>
                <a:gd name="T25" fmla="*/ 352 h 352"/>
                <a:gd name="T26" fmla="*/ 213 w 237"/>
                <a:gd name="T27" fmla="*/ 324 h 352"/>
                <a:gd name="T28" fmla="*/ 228 w 237"/>
                <a:gd name="T29" fmla="*/ 275 h 352"/>
                <a:gd name="T30" fmla="*/ 222 w 237"/>
                <a:gd name="T31" fmla="*/ 270 h 352"/>
                <a:gd name="T32" fmla="*/ 215 w 237"/>
                <a:gd name="T33" fmla="*/ 279 h 352"/>
                <a:gd name="T34" fmla="*/ 177 w 237"/>
                <a:gd name="T35" fmla="*/ 341 h 352"/>
                <a:gd name="T36" fmla="*/ 162 w 237"/>
                <a:gd name="T37" fmla="*/ 318 h 352"/>
                <a:gd name="T38" fmla="*/ 165 w 237"/>
                <a:gd name="T39" fmla="*/ 294 h 352"/>
                <a:gd name="T40" fmla="*/ 237 w 237"/>
                <a:gd name="T41" fmla="*/ 5 h 352"/>
                <a:gd name="T42" fmla="*/ 133 w 237"/>
                <a:gd name="T43" fmla="*/ 287 h 352"/>
                <a:gd name="T44" fmla="*/ 123 w 237"/>
                <a:gd name="T45" fmla="*/ 305 h 352"/>
                <a:gd name="T46" fmla="*/ 67 w 237"/>
                <a:gd name="T47" fmla="*/ 341 h 352"/>
                <a:gd name="T48" fmla="*/ 35 w 237"/>
                <a:gd name="T49" fmla="*/ 294 h 352"/>
                <a:gd name="T50" fmla="*/ 62 w 237"/>
                <a:gd name="T51" fmla="*/ 185 h 352"/>
                <a:gd name="T52" fmla="*/ 120 w 237"/>
                <a:gd name="T53" fmla="*/ 137 h 352"/>
                <a:gd name="T54" fmla="*/ 160 w 237"/>
                <a:gd name="T55" fmla="*/ 181 h 352"/>
                <a:gd name="T56" fmla="*/ 158 w 237"/>
                <a:gd name="T57" fmla="*/ 189 h 352"/>
                <a:gd name="T58" fmla="*/ 133 w 237"/>
                <a:gd name="T59" fmla="*/ 28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2">
                  <a:moveTo>
                    <a:pt x="237" y="5"/>
                  </a:moveTo>
                  <a:cubicBezTo>
                    <a:pt x="237" y="5"/>
                    <a:pt x="237" y="0"/>
                    <a:pt x="230" y="0"/>
                  </a:cubicBezTo>
                  <a:cubicBezTo>
                    <a:pt x="223" y="0"/>
                    <a:pt x="176" y="4"/>
                    <a:pt x="167" y="5"/>
                  </a:cubicBezTo>
                  <a:cubicBezTo>
                    <a:pt x="163" y="6"/>
                    <a:pt x="160" y="8"/>
                    <a:pt x="160" y="15"/>
                  </a:cubicBezTo>
                  <a:cubicBezTo>
                    <a:pt x="160" y="21"/>
                    <a:pt x="165" y="21"/>
                    <a:pt x="172" y="21"/>
                  </a:cubicBezTo>
                  <a:cubicBezTo>
                    <a:pt x="196" y="21"/>
                    <a:pt x="197" y="24"/>
                    <a:pt x="197" y="29"/>
                  </a:cubicBezTo>
                  <a:lnTo>
                    <a:pt x="196" y="39"/>
                  </a:lnTo>
                  <a:lnTo>
                    <a:pt x="166" y="158"/>
                  </a:lnTo>
                  <a:cubicBezTo>
                    <a:pt x="157" y="139"/>
                    <a:pt x="142" y="126"/>
                    <a:pt x="120" y="126"/>
                  </a:cubicBezTo>
                  <a:cubicBezTo>
                    <a:pt x="61" y="126"/>
                    <a:pt x="0" y="199"/>
                    <a:pt x="0" y="272"/>
                  </a:cubicBezTo>
                  <a:cubicBezTo>
                    <a:pt x="0" y="319"/>
                    <a:pt x="27" y="352"/>
                    <a:pt x="66" y="352"/>
                  </a:cubicBezTo>
                  <a:cubicBezTo>
                    <a:pt x="76" y="352"/>
                    <a:pt x="101" y="350"/>
                    <a:pt x="131" y="314"/>
                  </a:cubicBezTo>
                  <a:cubicBezTo>
                    <a:pt x="135" y="335"/>
                    <a:pt x="152" y="352"/>
                    <a:pt x="176" y="352"/>
                  </a:cubicBezTo>
                  <a:cubicBezTo>
                    <a:pt x="194" y="352"/>
                    <a:pt x="205" y="340"/>
                    <a:pt x="213" y="324"/>
                  </a:cubicBezTo>
                  <a:cubicBezTo>
                    <a:pt x="221" y="306"/>
                    <a:pt x="228" y="276"/>
                    <a:pt x="228" y="275"/>
                  </a:cubicBezTo>
                  <a:cubicBezTo>
                    <a:pt x="228" y="270"/>
                    <a:pt x="223" y="270"/>
                    <a:pt x="222" y="270"/>
                  </a:cubicBezTo>
                  <a:cubicBezTo>
                    <a:pt x="217" y="270"/>
                    <a:pt x="217" y="272"/>
                    <a:pt x="215" y="279"/>
                  </a:cubicBezTo>
                  <a:cubicBezTo>
                    <a:pt x="207" y="311"/>
                    <a:pt x="198" y="341"/>
                    <a:pt x="177" y="341"/>
                  </a:cubicBezTo>
                  <a:cubicBezTo>
                    <a:pt x="164" y="341"/>
                    <a:pt x="162" y="328"/>
                    <a:pt x="162" y="318"/>
                  </a:cubicBezTo>
                  <a:cubicBezTo>
                    <a:pt x="162" y="306"/>
                    <a:pt x="163" y="302"/>
                    <a:pt x="165" y="294"/>
                  </a:cubicBezTo>
                  <a:lnTo>
                    <a:pt x="237" y="5"/>
                  </a:lnTo>
                  <a:close/>
                  <a:moveTo>
                    <a:pt x="133" y="287"/>
                  </a:moveTo>
                  <a:cubicBezTo>
                    <a:pt x="131" y="296"/>
                    <a:pt x="131" y="297"/>
                    <a:pt x="123" y="305"/>
                  </a:cubicBezTo>
                  <a:cubicBezTo>
                    <a:pt x="101" y="333"/>
                    <a:pt x="81" y="341"/>
                    <a:pt x="67" y="341"/>
                  </a:cubicBezTo>
                  <a:cubicBezTo>
                    <a:pt x="42" y="341"/>
                    <a:pt x="35" y="313"/>
                    <a:pt x="35" y="294"/>
                  </a:cubicBezTo>
                  <a:cubicBezTo>
                    <a:pt x="35" y="269"/>
                    <a:pt x="51" y="208"/>
                    <a:pt x="62" y="185"/>
                  </a:cubicBezTo>
                  <a:cubicBezTo>
                    <a:pt x="78" y="155"/>
                    <a:pt x="100" y="137"/>
                    <a:pt x="120" y="137"/>
                  </a:cubicBezTo>
                  <a:cubicBezTo>
                    <a:pt x="153" y="137"/>
                    <a:pt x="160" y="178"/>
                    <a:pt x="160" y="181"/>
                  </a:cubicBezTo>
                  <a:cubicBezTo>
                    <a:pt x="160" y="184"/>
                    <a:pt x="159" y="187"/>
                    <a:pt x="158" y="189"/>
                  </a:cubicBezTo>
                  <a:lnTo>
                    <a:pt x="133"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104" name="TextBox 103">
            <a:extLst>
              <a:ext uri="{FF2B5EF4-FFF2-40B4-BE49-F238E27FC236}">
                <a16:creationId xmlns:a16="http://schemas.microsoft.com/office/drawing/2014/main" id="{B507566B-3F8E-FC8A-994F-D4224012A109}"/>
              </a:ext>
            </a:extLst>
          </p:cNvPr>
          <p:cNvSpPr txBox="1"/>
          <p:nvPr/>
        </p:nvSpPr>
        <p:spPr>
          <a:xfrm>
            <a:off x="8073603" y="2530730"/>
            <a:ext cx="1351653" cy="400110"/>
          </a:xfrm>
          <a:prstGeom prst="rect">
            <a:avLst/>
          </a:prstGeom>
          <a:noFill/>
        </p:spPr>
        <p:txBody>
          <a:bodyPr wrap="none" rtlCol="0">
            <a:spAutoFit/>
          </a:bodyPr>
          <a:lstStyle/>
          <a:p>
            <a:pPr algn="ctr"/>
            <a:r>
              <a:rPr lang="en-US" sz="2000" b="1" dirty="0">
                <a:solidFill>
                  <a:schemeClr val="tx1"/>
                </a:solidFill>
              </a:rPr>
              <a:t>Resolution</a:t>
            </a:r>
            <a:endParaRPr lang="en-GB" sz="2000" b="1" dirty="0">
              <a:solidFill>
                <a:schemeClr val="tx1"/>
              </a:solidFill>
            </a:endParaRPr>
          </a:p>
        </p:txBody>
      </p:sp>
    </p:spTree>
    <p:extLst>
      <p:ext uri="{BB962C8B-B14F-4D97-AF65-F5344CB8AC3E}">
        <p14:creationId xmlns:p14="http://schemas.microsoft.com/office/powerpoint/2010/main" val="9413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9" grpId="0" animBg="1"/>
      <p:bldP spid="30" grpId="0" animBg="1"/>
      <p:bldP spid="31" grpId="0" animBg="1"/>
      <p:bldP spid="32" grpId="0"/>
      <p:bldP spid="33" grpId="0"/>
      <p:bldP spid="34" grpId="0" animBg="1"/>
      <p:bldP spid="35" grpId="0" animBg="1"/>
      <p:bldP spid="47" grpId="0"/>
      <p:bldP spid="51" grpId="0" animBg="1"/>
      <p:bldP spid="60" grpId="0" animBg="1"/>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5585-ABEC-2A52-7835-57D539D8D78E}"/>
              </a:ext>
            </a:extLst>
          </p:cNvPr>
          <p:cNvSpPr>
            <a:spLocks noGrp="1"/>
          </p:cNvSpPr>
          <p:nvPr>
            <p:ph type="title"/>
          </p:nvPr>
        </p:nvSpPr>
        <p:spPr/>
        <p:txBody>
          <a:bodyPr/>
          <a:lstStyle/>
          <a:p>
            <a:r>
              <a:rPr lang="en-US" dirty="0"/>
              <a:t>Multiband ISAC </a:t>
            </a:r>
            <a:endParaRPr lang="en-GB" dirty="0"/>
          </a:p>
        </p:txBody>
      </p:sp>
      <p:sp>
        <p:nvSpPr>
          <p:cNvPr id="4" name="Slide Number Placeholder 3">
            <a:extLst>
              <a:ext uri="{FF2B5EF4-FFF2-40B4-BE49-F238E27FC236}">
                <a16:creationId xmlns:a16="http://schemas.microsoft.com/office/drawing/2014/main" id="{C56AAE62-C840-DF5A-460D-D511D611E90A}"/>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7051184C-686F-9B27-4812-79B5163C3E0C}"/>
              </a:ext>
            </a:extLst>
          </p:cNvPr>
          <p:cNvSpPr>
            <a:spLocks noGrp="1"/>
          </p:cNvSpPr>
          <p:nvPr>
            <p:ph type="ftr" idx="14"/>
          </p:nvPr>
        </p:nvSpPr>
        <p:spPr/>
        <p:txBody>
          <a:bodyPr/>
          <a:lstStyle/>
          <a:p>
            <a:r>
              <a:rPr lang="en-GB"/>
              <a:t>Jacopo Pegoraro, University of Padova</a:t>
            </a:r>
            <a:endParaRPr lang="en-GB" dirty="0"/>
          </a:p>
        </p:txBody>
      </p:sp>
      <p:sp>
        <p:nvSpPr>
          <p:cNvPr id="6" name="Date Placeholder 5">
            <a:extLst>
              <a:ext uri="{FF2B5EF4-FFF2-40B4-BE49-F238E27FC236}">
                <a16:creationId xmlns:a16="http://schemas.microsoft.com/office/drawing/2014/main" id="{9C1CCEE6-C0A2-3533-BEAF-1279EEA3C92D}"/>
              </a:ext>
            </a:extLst>
          </p:cNvPr>
          <p:cNvSpPr>
            <a:spLocks noGrp="1"/>
          </p:cNvSpPr>
          <p:nvPr>
            <p:ph type="dt" idx="15"/>
          </p:nvPr>
        </p:nvSpPr>
        <p:spPr/>
        <p:txBody>
          <a:bodyPr/>
          <a:lstStyle/>
          <a:p>
            <a:r>
              <a:rPr lang="en-US"/>
              <a:t>July 2025</a:t>
            </a:r>
            <a:endParaRPr lang="en-GB" dirty="0"/>
          </a:p>
        </p:txBody>
      </p:sp>
      <p:sp>
        <p:nvSpPr>
          <p:cNvPr id="7" name="TextBox 6">
            <a:extLst>
              <a:ext uri="{FF2B5EF4-FFF2-40B4-BE49-F238E27FC236}">
                <a16:creationId xmlns:a16="http://schemas.microsoft.com/office/drawing/2014/main" id="{2ECAFB70-3E6D-BFAC-781F-E8629AC082AF}"/>
              </a:ext>
            </a:extLst>
          </p:cNvPr>
          <p:cNvSpPr txBox="1"/>
          <p:nvPr/>
        </p:nvSpPr>
        <p:spPr>
          <a:xfrm>
            <a:off x="914402" y="2631977"/>
            <a:ext cx="10475382" cy="954107"/>
          </a:xfrm>
          <a:prstGeom prst="rect">
            <a:avLst/>
          </a:prstGeom>
          <a:solidFill>
            <a:schemeClr val="bg1"/>
          </a:solidFill>
          <a:ln w="38100">
            <a:solidFill>
              <a:srgbClr val="9B0014"/>
            </a:solidFill>
          </a:ln>
        </p:spPr>
        <p:txBody>
          <a:bodyPr wrap="square" rtlCol="0" anchor="ctr">
            <a:spAutoFit/>
          </a:bodyPr>
          <a:lstStyle/>
          <a:p>
            <a:pPr algn="ctr"/>
            <a:r>
              <a:rPr lang="en-US" sz="2800" b="1" dirty="0">
                <a:solidFill>
                  <a:srgbClr val="9B0014"/>
                </a:solidFill>
              </a:rPr>
              <a:t>IDEA: </a:t>
            </a:r>
            <a:r>
              <a:rPr lang="en-US" sz="2800" dirty="0">
                <a:solidFill>
                  <a:srgbClr val="9B0014"/>
                </a:solidFill>
              </a:rPr>
              <a:t>can we overcome the low-resolution by </a:t>
            </a:r>
          </a:p>
          <a:p>
            <a:pPr algn="ctr"/>
            <a:r>
              <a:rPr lang="en-US" sz="2800" b="1" dirty="0">
                <a:solidFill>
                  <a:srgbClr val="9B0014"/>
                </a:solidFill>
              </a:rPr>
              <a:t>combining multiple bands</a:t>
            </a:r>
            <a:r>
              <a:rPr lang="en-US" sz="2800" dirty="0">
                <a:solidFill>
                  <a:srgbClr val="9B0014"/>
                </a:solidFill>
              </a:rPr>
              <a:t>? </a:t>
            </a:r>
            <a:endParaRPr lang="en-GB" sz="2800" dirty="0">
              <a:solidFill>
                <a:srgbClr val="9B0014"/>
              </a:solidFill>
            </a:endParaRPr>
          </a:p>
        </p:txBody>
      </p:sp>
      <p:sp>
        <p:nvSpPr>
          <p:cNvPr id="8" name="TextBox 7">
            <a:extLst>
              <a:ext uri="{FF2B5EF4-FFF2-40B4-BE49-F238E27FC236}">
                <a16:creationId xmlns:a16="http://schemas.microsoft.com/office/drawing/2014/main" id="{A23397C3-117C-5DB1-3E0A-60224FCDCE6F}"/>
              </a:ext>
            </a:extLst>
          </p:cNvPr>
          <p:cNvSpPr txBox="1"/>
          <p:nvPr/>
        </p:nvSpPr>
        <p:spPr>
          <a:xfrm>
            <a:off x="914402" y="3806887"/>
            <a:ext cx="10475382" cy="954107"/>
          </a:xfrm>
          <a:prstGeom prst="rect">
            <a:avLst/>
          </a:prstGeom>
          <a:solidFill>
            <a:schemeClr val="bg1"/>
          </a:solidFill>
          <a:ln w="38100">
            <a:solidFill>
              <a:srgbClr val="0A3953"/>
            </a:solidFill>
          </a:ln>
        </p:spPr>
        <p:txBody>
          <a:bodyPr wrap="square" rtlCol="0">
            <a:spAutoFit/>
          </a:bodyPr>
          <a:lstStyle/>
          <a:p>
            <a:pPr algn="ctr"/>
            <a:r>
              <a:rPr lang="en-US" sz="2800" b="1" dirty="0">
                <a:solidFill>
                  <a:srgbClr val="0A3953"/>
                </a:solidFill>
              </a:rPr>
              <a:t>CHALLENGE: </a:t>
            </a:r>
            <a:r>
              <a:rPr lang="en-US" sz="2800" dirty="0">
                <a:solidFill>
                  <a:srgbClr val="0A3953"/>
                </a:solidFill>
              </a:rPr>
              <a:t>can we do it </a:t>
            </a:r>
            <a:r>
              <a:rPr lang="en-US" sz="2800" b="1" dirty="0">
                <a:solidFill>
                  <a:srgbClr val="0A3953"/>
                </a:solidFill>
              </a:rPr>
              <a:t>flexibly</a:t>
            </a:r>
            <a:r>
              <a:rPr lang="en-US" sz="2800" dirty="0">
                <a:solidFill>
                  <a:srgbClr val="0A3953"/>
                </a:solidFill>
              </a:rPr>
              <a:t> leveraging </a:t>
            </a:r>
            <a:r>
              <a:rPr lang="en-US" sz="2800" b="1" dirty="0">
                <a:solidFill>
                  <a:srgbClr val="0A3953"/>
                </a:solidFill>
              </a:rPr>
              <a:t>existing</a:t>
            </a:r>
            <a:r>
              <a:rPr lang="en-US" sz="2800" dirty="0">
                <a:solidFill>
                  <a:srgbClr val="0A3953"/>
                </a:solidFill>
              </a:rPr>
              <a:t> multiband communications for sensing with </a:t>
            </a:r>
            <a:r>
              <a:rPr lang="en-US" sz="2800" b="1" dirty="0">
                <a:solidFill>
                  <a:srgbClr val="0A3953"/>
                </a:solidFill>
              </a:rPr>
              <a:t>no overhead</a:t>
            </a:r>
            <a:r>
              <a:rPr lang="en-US" sz="2800" dirty="0">
                <a:solidFill>
                  <a:srgbClr val="0A3953"/>
                </a:solidFill>
              </a:rPr>
              <a:t>?</a:t>
            </a:r>
          </a:p>
        </p:txBody>
      </p:sp>
    </p:spTree>
    <p:extLst>
      <p:ext uri="{BB962C8B-B14F-4D97-AF65-F5344CB8AC3E}">
        <p14:creationId xmlns:p14="http://schemas.microsoft.com/office/powerpoint/2010/main" val="22921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8C89-2C8E-C6E8-5885-2FAA5C185314}"/>
              </a:ext>
            </a:extLst>
          </p:cNvPr>
          <p:cNvSpPr>
            <a:spLocks noGrp="1"/>
          </p:cNvSpPr>
          <p:nvPr>
            <p:ph type="title"/>
          </p:nvPr>
        </p:nvSpPr>
        <p:spPr/>
        <p:txBody>
          <a:bodyPr/>
          <a:lstStyle/>
          <a:p>
            <a:r>
              <a:rPr lang="en-US" dirty="0"/>
              <a:t>Coherent multiband processing</a:t>
            </a:r>
            <a:endParaRPr lang="en-GB" dirty="0"/>
          </a:p>
        </p:txBody>
      </p:sp>
      <p:sp>
        <p:nvSpPr>
          <p:cNvPr id="5" name="Footer Placeholder 4">
            <a:extLst>
              <a:ext uri="{FF2B5EF4-FFF2-40B4-BE49-F238E27FC236}">
                <a16:creationId xmlns:a16="http://schemas.microsoft.com/office/drawing/2014/main" id="{B96C6E44-9E10-265B-26BD-BE002B9D7276}"/>
              </a:ext>
            </a:extLst>
          </p:cNvPr>
          <p:cNvSpPr>
            <a:spLocks noGrp="1"/>
          </p:cNvSpPr>
          <p:nvPr>
            <p:ph type="ftr" idx="14"/>
          </p:nvPr>
        </p:nvSpPr>
        <p:spPr/>
        <p:txBody>
          <a:bodyPr/>
          <a:lstStyle/>
          <a:p>
            <a:r>
              <a:rPr lang="en-GB">
                <a:solidFill>
                  <a:schemeClr val="tx1"/>
                </a:solidFill>
              </a:rPr>
              <a:t>Jacopo Pegoraro, University of Padova</a:t>
            </a:r>
            <a:endParaRPr lang="en-GB" dirty="0">
              <a:solidFill>
                <a:schemeClr val="tx1"/>
              </a:solidFill>
            </a:endParaRPr>
          </a:p>
        </p:txBody>
      </p:sp>
      <p:sp>
        <p:nvSpPr>
          <p:cNvPr id="6" name="Date Placeholder 5">
            <a:extLst>
              <a:ext uri="{FF2B5EF4-FFF2-40B4-BE49-F238E27FC236}">
                <a16:creationId xmlns:a16="http://schemas.microsoft.com/office/drawing/2014/main" id="{A0E9B4DF-3C89-226A-3AC5-952494EED9BE}"/>
              </a:ext>
            </a:extLst>
          </p:cNvPr>
          <p:cNvSpPr>
            <a:spLocks noGrp="1"/>
          </p:cNvSpPr>
          <p:nvPr>
            <p:ph type="dt" idx="15"/>
          </p:nvPr>
        </p:nvSpPr>
        <p:spPr/>
        <p:txBody>
          <a:bodyPr/>
          <a:lstStyle/>
          <a:p>
            <a:r>
              <a:rPr lang="en-US">
                <a:solidFill>
                  <a:schemeClr val="tx1"/>
                </a:solidFill>
              </a:rPr>
              <a:t>July 2025</a:t>
            </a:r>
            <a:endParaRPr lang="en-GB" dirty="0">
              <a:solidFill>
                <a:schemeClr val="tx1"/>
              </a:solidFill>
            </a:endParaRPr>
          </a:p>
        </p:txBody>
      </p:sp>
      <p:sp>
        <p:nvSpPr>
          <p:cNvPr id="7" name="TextBox 6">
            <a:extLst>
              <a:ext uri="{FF2B5EF4-FFF2-40B4-BE49-F238E27FC236}">
                <a16:creationId xmlns:a16="http://schemas.microsoft.com/office/drawing/2014/main" id="{4469B429-7035-0A7F-6C8E-14A0F833D9C8}"/>
              </a:ext>
            </a:extLst>
          </p:cNvPr>
          <p:cNvSpPr txBox="1"/>
          <p:nvPr/>
        </p:nvSpPr>
        <p:spPr>
          <a:xfrm>
            <a:off x="1183651" y="3204080"/>
            <a:ext cx="621106" cy="369332"/>
          </a:xfrm>
          <a:prstGeom prst="rect">
            <a:avLst/>
          </a:prstGeom>
          <a:noFill/>
        </p:spPr>
        <p:txBody>
          <a:bodyPr wrap="square" rtlCol="0">
            <a:spAutoFit/>
          </a:bodyPr>
          <a:lstStyle/>
          <a:p>
            <a:r>
              <a:rPr lang="en-US" sz="1800" b="1" dirty="0">
                <a:solidFill>
                  <a:schemeClr val="tx1"/>
                </a:solidFill>
              </a:rPr>
              <a:t>TX</a:t>
            </a:r>
            <a:endParaRPr lang="en-GB" sz="1600" b="1" dirty="0">
              <a:solidFill>
                <a:schemeClr val="tx1"/>
              </a:solidFill>
            </a:endParaRPr>
          </a:p>
        </p:txBody>
      </p:sp>
      <p:sp>
        <p:nvSpPr>
          <p:cNvPr id="8" name="TextBox 7">
            <a:extLst>
              <a:ext uri="{FF2B5EF4-FFF2-40B4-BE49-F238E27FC236}">
                <a16:creationId xmlns:a16="http://schemas.microsoft.com/office/drawing/2014/main" id="{BF297699-BCAD-2D0B-DF1A-B16B2D46C9BB}"/>
              </a:ext>
            </a:extLst>
          </p:cNvPr>
          <p:cNvSpPr txBox="1"/>
          <p:nvPr/>
        </p:nvSpPr>
        <p:spPr>
          <a:xfrm>
            <a:off x="2627076" y="3198986"/>
            <a:ext cx="775765" cy="369332"/>
          </a:xfrm>
          <a:prstGeom prst="rect">
            <a:avLst/>
          </a:prstGeom>
          <a:noFill/>
        </p:spPr>
        <p:txBody>
          <a:bodyPr wrap="square" rtlCol="0">
            <a:spAutoFit/>
          </a:bodyPr>
          <a:lstStyle/>
          <a:p>
            <a:r>
              <a:rPr lang="en-US" sz="1800" b="1" dirty="0">
                <a:solidFill>
                  <a:schemeClr val="tx1"/>
                </a:solidFill>
              </a:rPr>
              <a:t>RX</a:t>
            </a:r>
            <a:endParaRPr lang="en-GB" sz="1600" b="1" dirty="0">
              <a:solidFill>
                <a:schemeClr val="tx1"/>
              </a:solidFill>
            </a:endParaRPr>
          </a:p>
        </p:txBody>
      </p:sp>
      <p:sp>
        <p:nvSpPr>
          <p:cNvPr id="9" name="TextBox 8">
            <a:extLst>
              <a:ext uri="{FF2B5EF4-FFF2-40B4-BE49-F238E27FC236}">
                <a16:creationId xmlns:a16="http://schemas.microsoft.com/office/drawing/2014/main" id="{88A16D90-BE10-81A0-6410-5B39D7033751}"/>
              </a:ext>
            </a:extLst>
          </p:cNvPr>
          <p:cNvSpPr txBox="1"/>
          <p:nvPr/>
        </p:nvSpPr>
        <p:spPr>
          <a:xfrm>
            <a:off x="4367808" y="3345242"/>
            <a:ext cx="1834733" cy="338554"/>
          </a:xfrm>
          <a:prstGeom prst="rect">
            <a:avLst/>
          </a:prstGeom>
          <a:noFill/>
        </p:spPr>
        <p:txBody>
          <a:bodyPr wrap="none" rtlCol="0">
            <a:spAutoFit/>
          </a:bodyPr>
          <a:lstStyle/>
          <a:p>
            <a:r>
              <a:rPr lang="it-IT" sz="1600" b="1" dirty="0">
                <a:solidFill>
                  <a:schemeClr val="tx1"/>
                </a:solidFill>
              </a:rPr>
              <a:t>Timing offset (TO)</a:t>
            </a:r>
            <a:endParaRPr lang="en-US" sz="1600" b="1" dirty="0">
              <a:solidFill>
                <a:schemeClr val="tx1"/>
              </a:solidFill>
            </a:endParaRPr>
          </a:p>
        </p:txBody>
      </p:sp>
      <p:cxnSp>
        <p:nvCxnSpPr>
          <p:cNvPr id="10" name="Straight Arrow Connector 9">
            <a:extLst>
              <a:ext uri="{FF2B5EF4-FFF2-40B4-BE49-F238E27FC236}">
                <a16:creationId xmlns:a16="http://schemas.microsoft.com/office/drawing/2014/main" id="{BFAE28E6-C9F3-A559-583C-B00FD363BEFA}"/>
              </a:ext>
            </a:extLst>
          </p:cNvPr>
          <p:cNvCxnSpPr/>
          <p:nvPr/>
        </p:nvCxnSpPr>
        <p:spPr>
          <a:xfrm>
            <a:off x="4691858" y="4461204"/>
            <a:ext cx="1135288"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0969EE8-70D2-C46D-2263-64BFDD70E12D}"/>
              </a:ext>
            </a:extLst>
          </p:cNvPr>
          <p:cNvCxnSpPr>
            <a:cxnSpLocks/>
          </p:cNvCxnSpPr>
          <p:nvPr/>
        </p:nvCxnSpPr>
        <p:spPr>
          <a:xfrm flipV="1">
            <a:off x="5334561" y="3915082"/>
            <a:ext cx="0" cy="546121"/>
          </a:xfrm>
          <a:prstGeom prst="straightConnector1">
            <a:avLst/>
          </a:prstGeom>
          <a:ln w="38100">
            <a:solidFill>
              <a:srgbClr val="188AC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11C6D6E-DE6F-B989-939B-23341893B68A}"/>
              </a:ext>
            </a:extLst>
          </p:cNvPr>
          <p:cNvCxnSpPr>
            <a:cxnSpLocks/>
          </p:cNvCxnSpPr>
          <p:nvPr/>
        </p:nvCxnSpPr>
        <p:spPr>
          <a:xfrm flipV="1">
            <a:off x="5058636" y="3915082"/>
            <a:ext cx="0" cy="543402"/>
          </a:xfrm>
          <a:prstGeom prst="straightConnector1">
            <a:avLst/>
          </a:prstGeom>
          <a:ln w="38100">
            <a:solidFill>
              <a:srgbClr val="E1F2F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4D77CD9-9D97-3EF4-6B51-DACB9D4458D4}"/>
              </a:ext>
            </a:extLst>
          </p:cNvPr>
          <p:cNvCxnSpPr>
            <a:cxnSpLocks/>
          </p:cNvCxnSpPr>
          <p:nvPr/>
        </p:nvCxnSpPr>
        <p:spPr>
          <a:xfrm flipV="1">
            <a:off x="5179958" y="3915082"/>
            <a:ext cx="0" cy="543402"/>
          </a:xfrm>
          <a:prstGeom prst="straightConnector1">
            <a:avLst/>
          </a:prstGeom>
          <a:ln w="38100">
            <a:solidFill>
              <a:srgbClr val="7DC6E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44F80CA-59B3-779D-C1ED-6B054A5CD237}"/>
              </a:ext>
            </a:extLst>
          </p:cNvPr>
          <p:cNvCxnSpPr>
            <a:cxnSpLocks/>
          </p:cNvCxnSpPr>
          <p:nvPr/>
        </p:nvCxnSpPr>
        <p:spPr>
          <a:xfrm flipV="1">
            <a:off x="5229280" y="3915082"/>
            <a:ext cx="6360" cy="546121"/>
          </a:xfrm>
          <a:prstGeom prst="straightConnector1">
            <a:avLst/>
          </a:prstGeom>
          <a:ln w="38100">
            <a:solidFill>
              <a:srgbClr val="0A3953"/>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B46B62E-DB44-9EC3-258C-4E4CAA107E92}"/>
              </a:ext>
            </a:extLst>
          </p:cNvPr>
          <p:cNvGrpSpPr/>
          <p:nvPr/>
        </p:nvGrpSpPr>
        <p:grpSpPr>
          <a:xfrm>
            <a:off x="4474664" y="2538494"/>
            <a:ext cx="1643701" cy="772000"/>
            <a:chOff x="2872126" y="3726237"/>
            <a:chExt cx="1557484" cy="950624"/>
          </a:xfrm>
        </p:grpSpPr>
        <p:cxnSp>
          <p:nvCxnSpPr>
            <p:cNvPr id="16" name="Straight Arrow Connector 15">
              <a:extLst>
                <a:ext uri="{FF2B5EF4-FFF2-40B4-BE49-F238E27FC236}">
                  <a16:creationId xmlns:a16="http://schemas.microsoft.com/office/drawing/2014/main" id="{93AC16B4-1628-719A-4CE3-1CCD2051A058}"/>
                </a:ext>
              </a:extLst>
            </p:cNvPr>
            <p:cNvCxnSpPr>
              <a:cxnSpLocks/>
            </p:cNvCxnSpPr>
            <p:nvPr/>
          </p:nvCxnSpPr>
          <p:spPr>
            <a:xfrm>
              <a:off x="2872126" y="4510646"/>
              <a:ext cx="155748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Freeform 33 1">
              <a:extLst>
                <a:ext uri="{FF2B5EF4-FFF2-40B4-BE49-F238E27FC236}">
                  <a16:creationId xmlns:a16="http://schemas.microsoft.com/office/drawing/2014/main" id="{DBDF0FFE-1451-1454-FD40-8F4030922457}"/>
                </a:ext>
              </a:extLst>
            </p:cNvPr>
            <p:cNvSpPr/>
            <p:nvPr/>
          </p:nvSpPr>
          <p:spPr>
            <a:xfrm>
              <a:off x="3092452" y="3730891"/>
              <a:ext cx="1083501" cy="945970"/>
            </a:xfrm>
            <a:custGeom>
              <a:avLst/>
              <a:gdLst>
                <a:gd name="connsiteX0" fmla="*/ 0 w 1083501"/>
                <a:gd name="connsiteY0" fmla="*/ 801682 h 945970"/>
                <a:gd name="connsiteX1" fmla="*/ 93945 w 1083501"/>
                <a:gd name="connsiteY1" fmla="*/ 670158 h 945970"/>
                <a:gd name="connsiteX2" fmla="*/ 231732 w 1083501"/>
                <a:gd name="connsiteY2" fmla="*/ 883101 h 945970"/>
                <a:gd name="connsiteX3" fmla="*/ 350729 w 1083501"/>
                <a:gd name="connsiteY3" fmla="*/ 563687 h 945970"/>
                <a:gd name="connsiteX4" fmla="*/ 469726 w 1083501"/>
                <a:gd name="connsiteY4" fmla="*/ 933205 h 945970"/>
                <a:gd name="connsiteX5" fmla="*/ 563671 w 1083501"/>
                <a:gd name="connsiteY5" fmla="*/ 16 h 945970"/>
                <a:gd name="connsiteX6" fmla="*/ 663880 w 1083501"/>
                <a:gd name="connsiteY6" fmla="*/ 908153 h 945970"/>
                <a:gd name="connsiteX7" fmla="*/ 764088 w 1083501"/>
                <a:gd name="connsiteY7" fmla="*/ 595002 h 945970"/>
                <a:gd name="connsiteX8" fmla="*/ 864296 w 1083501"/>
                <a:gd name="connsiteY8" fmla="*/ 895627 h 945970"/>
                <a:gd name="connsiteX9" fmla="*/ 983293 w 1083501"/>
                <a:gd name="connsiteY9" fmla="*/ 632580 h 945970"/>
                <a:gd name="connsiteX10" fmla="*/ 1083501 w 1083501"/>
                <a:gd name="connsiteY10" fmla="*/ 858049 h 9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501" h="945970">
                  <a:moveTo>
                    <a:pt x="0" y="801682"/>
                  </a:moveTo>
                  <a:cubicBezTo>
                    <a:pt x="27661" y="729135"/>
                    <a:pt x="55323" y="656588"/>
                    <a:pt x="93945" y="670158"/>
                  </a:cubicBezTo>
                  <a:cubicBezTo>
                    <a:pt x="132567" y="683728"/>
                    <a:pt x="188935" y="900846"/>
                    <a:pt x="231732" y="883101"/>
                  </a:cubicBezTo>
                  <a:cubicBezTo>
                    <a:pt x="274529" y="865356"/>
                    <a:pt x="311063" y="555336"/>
                    <a:pt x="350729" y="563687"/>
                  </a:cubicBezTo>
                  <a:cubicBezTo>
                    <a:pt x="390395" y="572038"/>
                    <a:pt x="434236" y="1027150"/>
                    <a:pt x="469726" y="933205"/>
                  </a:cubicBezTo>
                  <a:cubicBezTo>
                    <a:pt x="505216" y="839260"/>
                    <a:pt x="531312" y="4191"/>
                    <a:pt x="563671" y="16"/>
                  </a:cubicBezTo>
                  <a:cubicBezTo>
                    <a:pt x="596030" y="-4159"/>
                    <a:pt x="630477" y="808989"/>
                    <a:pt x="663880" y="908153"/>
                  </a:cubicBezTo>
                  <a:cubicBezTo>
                    <a:pt x="697283" y="1007317"/>
                    <a:pt x="730685" y="597090"/>
                    <a:pt x="764088" y="595002"/>
                  </a:cubicBezTo>
                  <a:cubicBezTo>
                    <a:pt x="797491" y="592914"/>
                    <a:pt x="827762" y="889364"/>
                    <a:pt x="864296" y="895627"/>
                  </a:cubicBezTo>
                  <a:cubicBezTo>
                    <a:pt x="900830" y="901890"/>
                    <a:pt x="946759" y="638843"/>
                    <a:pt x="983293" y="632580"/>
                  </a:cubicBezTo>
                  <a:cubicBezTo>
                    <a:pt x="1019827" y="626317"/>
                    <a:pt x="1051664" y="742183"/>
                    <a:pt x="1083501" y="858049"/>
                  </a:cubicBezTo>
                </a:path>
              </a:pathLst>
            </a:custGeom>
            <a:noFill/>
            <a:ln w="28575">
              <a:solidFill>
                <a:srgbClr val="188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Freeform 17 1">
              <a:extLst>
                <a:ext uri="{FF2B5EF4-FFF2-40B4-BE49-F238E27FC236}">
                  <a16:creationId xmlns:a16="http://schemas.microsoft.com/office/drawing/2014/main" id="{89E14A19-8D98-2376-7003-F2ADA4487611}"/>
                </a:ext>
              </a:extLst>
            </p:cNvPr>
            <p:cNvSpPr/>
            <p:nvPr/>
          </p:nvSpPr>
          <p:spPr>
            <a:xfrm>
              <a:off x="2970579" y="3730891"/>
              <a:ext cx="1083501" cy="945970"/>
            </a:xfrm>
            <a:custGeom>
              <a:avLst/>
              <a:gdLst>
                <a:gd name="connsiteX0" fmla="*/ 0 w 1083501"/>
                <a:gd name="connsiteY0" fmla="*/ 801682 h 945970"/>
                <a:gd name="connsiteX1" fmla="*/ 93945 w 1083501"/>
                <a:gd name="connsiteY1" fmla="*/ 670158 h 945970"/>
                <a:gd name="connsiteX2" fmla="*/ 231732 w 1083501"/>
                <a:gd name="connsiteY2" fmla="*/ 883101 h 945970"/>
                <a:gd name="connsiteX3" fmla="*/ 350729 w 1083501"/>
                <a:gd name="connsiteY3" fmla="*/ 563687 h 945970"/>
                <a:gd name="connsiteX4" fmla="*/ 469726 w 1083501"/>
                <a:gd name="connsiteY4" fmla="*/ 933205 h 945970"/>
                <a:gd name="connsiteX5" fmla="*/ 563671 w 1083501"/>
                <a:gd name="connsiteY5" fmla="*/ 16 h 945970"/>
                <a:gd name="connsiteX6" fmla="*/ 663880 w 1083501"/>
                <a:gd name="connsiteY6" fmla="*/ 908153 h 945970"/>
                <a:gd name="connsiteX7" fmla="*/ 764088 w 1083501"/>
                <a:gd name="connsiteY7" fmla="*/ 595002 h 945970"/>
                <a:gd name="connsiteX8" fmla="*/ 864296 w 1083501"/>
                <a:gd name="connsiteY8" fmla="*/ 895627 h 945970"/>
                <a:gd name="connsiteX9" fmla="*/ 983293 w 1083501"/>
                <a:gd name="connsiteY9" fmla="*/ 632580 h 945970"/>
                <a:gd name="connsiteX10" fmla="*/ 1083501 w 1083501"/>
                <a:gd name="connsiteY10" fmla="*/ 858049 h 9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501" h="945970">
                  <a:moveTo>
                    <a:pt x="0" y="801682"/>
                  </a:moveTo>
                  <a:cubicBezTo>
                    <a:pt x="27661" y="729135"/>
                    <a:pt x="55323" y="656588"/>
                    <a:pt x="93945" y="670158"/>
                  </a:cubicBezTo>
                  <a:cubicBezTo>
                    <a:pt x="132567" y="683728"/>
                    <a:pt x="188935" y="900846"/>
                    <a:pt x="231732" y="883101"/>
                  </a:cubicBezTo>
                  <a:cubicBezTo>
                    <a:pt x="274529" y="865356"/>
                    <a:pt x="311063" y="555336"/>
                    <a:pt x="350729" y="563687"/>
                  </a:cubicBezTo>
                  <a:cubicBezTo>
                    <a:pt x="390395" y="572038"/>
                    <a:pt x="434236" y="1027150"/>
                    <a:pt x="469726" y="933205"/>
                  </a:cubicBezTo>
                  <a:cubicBezTo>
                    <a:pt x="505216" y="839260"/>
                    <a:pt x="531312" y="4191"/>
                    <a:pt x="563671" y="16"/>
                  </a:cubicBezTo>
                  <a:cubicBezTo>
                    <a:pt x="596030" y="-4159"/>
                    <a:pt x="630477" y="808989"/>
                    <a:pt x="663880" y="908153"/>
                  </a:cubicBezTo>
                  <a:cubicBezTo>
                    <a:pt x="697283" y="1007317"/>
                    <a:pt x="730685" y="597090"/>
                    <a:pt x="764088" y="595002"/>
                  </a:cubicBezTo>
                  <a:cubicBezTo>
                    <a:pt x="797491" y="592914"/>
                    <a:pt x="827762" y="889364"/>
                    <a:pt x="864296" y="895627"/>
                  </a:cubicBezTo>
                  <a:cubicBezTo>
                    <a:pt x="900830" y="901890"/>
                    <a:pt x="946759" y="638843"/>
                    <a:pt x="983293" y="632580"/>
                  </a:cubicBezTo>
                  <a:cubicBezTo>
                    <a:pt x="1019827" y="626317"/>
                    <a:pt x="1051664" y="742183"/>
                    <a:pt x="1083501" y="858049"/>
                  </a:cubicBezTo>
                </a:path>
              </a:pathLst>
            </a:custGeom>
            <a:noFill/>
            <a:ln w="28575">
              <a:solidFill>
                <a:srgbClr val="0A3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a:extLst>
                <a:ext uri="{FF2B5EF4-FFF2-40B4-BE49-F238E27FC236}">
                  <a16:creationId xmlns:a16="http://schemas.microsoft.com/office/drawing/2014/main" id="{A5F2F30B-B79B-C269-FB69-BFBC90DF4379}"/>
                </a:ext>
              </a:extLst>
            </p:cNvPr>
            <p:cNvSpPr/>
            <p:nvPr/>
          </p:nvSpPr>
          <p:spPr>
            <a:xfrm>
              <a:off x="3634201" y="3726237"/>
              <a:ext cx="53041" cy="71697"/>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0" name="Straight Connector 19">
              <a:extLst>
                <a:ext uri="{FF2B5EF4-FFF2-40B4-BE49-F238E27FC236}">
                  <a16:creationId xmlns:a16="http://schemas.microsoft.com/office/drawing/2014/main" id="{C9036DAC-84B4-D026-352F-3D5C8F370735}"/>
                </a:ext>
              </a:extLst>
            </p:cNvPr>
            <p:cNvCxnSpPr>
              <a:cxnSpLocks/>
            </p:cNvCxnSpPr>
            <p:nvPr/>
          </p:nvCxnSpPr>
          <p:spPr>
            <a:xfrm>
              <a:off x="3660962" y="3776610"/>
              <a:ext cx="0" cy="7340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57FBC9A4-3689-7983-7474-2384F156AB83}"/>
              </a:ext>
            </a:extLst>
          </p:cNvPr>
          <p:cNvGrpSpPr/>
          <p:nvPr/>
        </p:nvGrpSpPr>
        <p:grpSpPr>
          <a:xfrm>
            <a:off x="1660721" y="3109442"/>
            <a:ext cx="385790" cy="549043"/>
            <a:chOff x="4862107" y="1438138"/>
            <a:chExt cx="422398" cy="620221"/>
          </a:xfrm>
        </p:grpSpPr>
        <p:sp>
          <p:nvSpPr>
            <p:cNvPr id="22" name="Freeform 52 1">
              <a:extLst>
                <a:ext uri="{FF2B5EF4-FFF2-40B4-BE49-F238E27FC236}">
                  <a16:creationId xmlns:a16="http://schemas.microsoft.com/office/drawing/2014/main" id="{4E1B7CCC-A424-CC62-B9A9-20AF60254456}"/>
                </a:ext>
              </a:extLst>
            </p:cNvPr>
            <p:cNvSpPr/>
            <p:nvPr/>
          </p:nvSpPr>
          <p:spPr>
            <a:xfrm>
              <a:off x="4862107" y="1550778"/>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3" name="Freeform 53 1">
              <a:extLst>
                <a:ext uri="{FF2B5EF4-FFF2-40B4-BE49-F238E27FC236}">
                  <a16:creationId xmlns:a16="http://schemas.microsoft.com/office/drawing/2014/main" id="{DAC7D117-CE9B-CC03-F1BF-7CE4613F2F7E}"/>
                </a:ext>
              </a:extLst>
            </p:cNvPr>
            <p:cNvSpPr/>
            <p:nvPr/>
          </p:nvSpPr>
          <p:spPr>
            <a:xfrm>
              <a:off x="4950811" y="1438138"/>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4" name="Freeform 54 1">
              <a:extLst>
                <a:ext uri="{FF2B5EF4-FFF2-40B4-BE49-F238E27FC236}">
                  <a16:creationId xmlns:a16="http://schemas.microsoft.com/office/drawing/2014/main" id="{FE6EA16D-AABB-8FE1-5050-B3E5D102A964}"/>
                </a:ext>
              </a:extLst>
            </p:cNvPr>
            <p:cNvSpPr/>
            <p:nvPr/>
          </p:nvSpPr>
          <p:spPr>
            <a:xfrm>
              <a:off x="4950811" y="1927416"/>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5" name="Freeform: Shape 24">
              <a:extLst>
                <a:ext uri="{FF2B5EF4-FFF2-40B4-BE49-F238E27FC236}">
                  <a16:creationId xmlns:a16="http://schemas.microsoft.com/office/drawing/2014/main" id="{AA1DF675-6CCE-A04B-488E-133B6CD6EAB8}"/>
                </a:ext>
              </a:extLst>
            </p:cNvPr>
            <p:cNvSpPr/>
            <p:nvPr/>
          </p:nvSpPr>
          <p:spPr>
            <a:xfrm>
              <a:off x="5073306" y="1635258"/>
              <a:ext cx="101375" cy="199935"/>
            </a:xfrm>
            <a:custGeom>
              <a:avLst/>
              <a:gdLst>
                <a:gd name="connsiteX0" fmla="*/ 28160 w 101375"/>
                <a:gd name="connsiteY0" fmla="*/ 0 h 199935"/>
                <a:gd name="connsiteX1" fmla="*/ 0 w 101375"/>
                <a:gd name="connsiteY1" fmla="*/ 0 h 199935"/>
                <a:gd name="connsiteX2" fmla="*/ 0 w 101375"/>
                <a:gd name="connsiteY2" fmla="*/ 112640 h 199935"/>
                <a:gd name="connsiteX3" fmla="*/ 4224 w 101375"/>
                <a:gd name="connsiteY3" fmla="*/ 122495 h 199935"/>
                <a:gd name="connsiteX4" fmla="*/ 81664 w 101375"/>
                <a:gd name="connsiteY4" fmla="*/ 199935 h 199935"/>
                <a:gd name="connsiteX5" fmla="*/ 101376 w 101375"/>
                <a:gd name="connsiteY5" fmla="*/ 180223 h 199935"/>
                <a:gd name="connsiteX6" fmla="*/ 28160 w 101375"/>
                <a:gd name="connsiteY6" fmla="*/ 107008 h 199935"/>
                <a:gd name="connsiteX7" fmla="*/ 28160 w 101375"/>
                <a:gd name="connsiteY7" fmla="*/ 0 h 19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5" h="199935">
                  <a:moveTo>
                    <a:pt x="28160" y="0"/>
                  </a:moveTo>
                  <a:lnTo>
                    <a:pt x="0" y="0"/>
                  </a:lnTo>
                  <a:lnTo>
                    <a:pt x="0" y="112640"/>
                  </a:lnTo>
                  <a:cubicBezTo>
                    <a:pt x="0" y="116159"/>
                    <a:pt x="1408" y="119679"/>
                    <a:pt x="4224" y="122495"/>
                  </a:cubicBezTo>
                  <a:lnTo>
                    <a:pt x="81664" y="199935"/>
                  </a:lnTo>
                  <a:lnTo>
                    <a:pt x="101376" y="180223"/>
                  </a:lnTo>
                  <a:lnTo>
                    <a:pt x="28160" y="107008"/>
                  </a:lnTo>
                  <a:lnTo>
                    <a:pt x="28160" y="0"/>
                  </a:lnTo>
                  <a:close/>
                </a:path>
              </a:pathLst>
            </a:custGeom>
            <a:solidFill>
              <a:schemeClr val="accent5">
                <a:lumMod val="50000"/>
              </a:schemeClr>
            </a:solidFill>
            <a:ln w="6945" cap="flat">
              <a:noFill/>
              <a:prstDash val="solid"/>
              <a:miter/>
            </a:ln>
          </p:spPr>
          <p:txBody>
            <a:bodyPr rtlCol="0" anchor="ctr"/>
            <a:lstStyle/>
            <a:p>
              <a:endParaRPr lang="en-US" dirty="0">
                <a:solidFill>
                  <a:schemeClr val="tx1"/>
                </a:solidFill>
              </a:endParaRPr>
            </a:p>
          </p:txBody>
        </p:sp>
      </p:grpSp>
      <p:grpSp>
        <p:nvGrpSpPr>
          <p:cNvPr id="26" name="Group 25">
            <a:extLst>
              <a:ext uri="{FF2B5EF4-FFF2-40B4-BE49-F238E27FC236}">
                <a16:creationId xmlns:a16="http://schemas.microsoft.com/office/drawing/2014/main" id="{443FAD6A-E1E9-5F48-D0CA-8CAFAAE43629}"/>
              </a:ext>
            </a:extLst>
          </p:cNvPr>
          <p:cNvGrpSpPr/>
          <p:nvPr/>
        </p:nvGrpSpPr>
        <p:grpSpPr>
          <a:xfrm>
            <a:off x="2239406" y="3114338"/>
            <a:ext cx="385790" cy="550551"/>
            <a:chOff x="4792605" y="1863655"/>
            <a:chExt cx="422398" cy="620221"/>
          </a:xfrm>
        </p:grpSpPr>
        <p:sp>
          <p:nvSpPr>
            <p:cNvPr id="27" name="Freeform 57 1">
              <a:extLst>
                <a:ext uri="{FF2B5EF4-FFF2-40B4-BE49-F238E27FC236}">
                  <a16:creationId xmlns:a16="http://schemas.microsoft.com/office/drawing/2014/main" id="{958ACFE1-7D73-E243-2CE7-196DAACC2298}"/>
                </a:ext>
              </a:extLst>
            </p:cNvPr>
            <p:cNvSpPr/>
            <p:nvPr/>
          </p:nvSpPr>
          <p:spPr>
            <a:xfrm>
              <a:off x="4792605" y="1976295"/>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8" name="Freeform 58 1">
              <a:extLst>
                <a:ext uri="{FF2B5EF4-FFF2-40B4-BE49-F238E27FC236}">
                  <a16:creationId xmlns:a16="http://schemas.microsoft.com/office/drawing/2014/main" id="{9614BF33-5001-B519-B60C-9D3C87FAD1BF}"/>
                </a:ext>
              </a:extLst>
            </p:cNvPr>
            <p:cNvSpPr/>
            <p:nvPr/>
          </p:nvSpPr>
          <p:spPr>
            <a:xfrm>
              <a:off x="4881309" y="1863655"/>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9" name="Freeform 59 1">
              <a:extLst>
                <a:ext uri="{FF2B5EF4-FFF2-40B4-BE49-F238E27FC236}">
                  <a16:creationId xmlns:a16="http://schemas.microsoft.com/office/drawing/2014/main" id="{E63E6CD1-25A1-3E19-C30B-E93059570B93}"/>
                </a:ext>
              </a:extLst>
            </p:cNvPr>
            <p:cNvSpPr/>
            <p:nvPr/>
          </p:nvSpPr>
          <p:spPr>
            <a:xfrm>
              <a:off x="4881309" y="2352933"/>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grpSp>
          <p:nvGrpSpPr>
            <p:cNvPr id="30" name="Group 29">
              <a:extLst>
                <a:ext uri="{FF2B5EF4-FFF2-40B4-BE49-F238E27FC236}">
                  <a16:creationId xmlns:a16="http://schemas.microsoft.com/office/drawing/2014/main" id="{38ACDB4A-CACA-29AB-3981-19208B807262}"/>
                </a:ext>
              </a:extLst>
            </p:cNvPr>
            <p:cNvGrpSpPr/>
            <p:nvPr/>
          </p:nvGrpSpPr>
          <p:grpSpPr>
            <a:xfrm>
              <a:off x="4906257" y="2057833"/>
              <a:ext cx="122042" cy="131892"/>
              <a:chOff x="4907519" y="3877998"/>
              <a:chExt cx="122042" cy="131892"/>
            </a:xfrm>
          </p:grpSpPr>
          <p:cxnSp>
            <p:nvCxnSpPr>
              <p:cNvPr id="31" name="Straight Connector 30">
                <a:extLst>
                  <a:ext uri="{FF2B5EF4-FFF2-40B4-BE49-F238E27FC236}">
                    <a16:creationId xmlns:a16="http://schemas.microsoft.com/office/drawing/2014/main" id="{9BC459DB-3005-472C-BF47-58EA2BC8DF83}"/>
                  </a:ext>
                </a:extLst>
              </p:cNvPr>
              <p:cNvCxnSpPr>
                <a:cxnSpLocks/>
              </p:cNvCxnSpPr>
              <p:nvPr/>
            </p:nvCxnSpPr>
            <p:spPr>
              <a:xfrm>
                <a:off x="5023790" y="3877998"/>
                <a:ext cx="0" cy="1318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37BF88-4EC9-B9F7-47A8-3EC3EBAC04D1}"/>
                  </a:ext>
                </a:extLst>
              </p:cNvPr>
              <p:cNvCxnSpPr>
                <a:cxnSpLocks/>
              </p:cNvCxnSpPr>
              <p:nvPr/>
            </p:nvCxnSpPr>
            <p:spPr>
              <a:xfrm>
                <a:off x="4907519" y="4000722"/>
                <a:ext cx="12204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BC8484C0-C36E-CEE1-F4B0-776B644A83C0}"/>
              </a:ext>
            </a:extLst>
          </p:cNvPr>
          <p:cNvSpPr txBox="1"/>
          <p:nvPr/>
        </p:nvSpPr>
        <p:spPr>
          <a:xfrm>
            <a:off x="769481" y="2602854"/>
            <a:ext cx="2594172" cy="400110"/>
          </a:xfrm>
          <a:prstGeom prst="rect">
            <a:avLst/>
          </a:prstGeom>
          <a:noFill/>
        </p:spPr>
        <p:txBody>
          <a:bodyPr wrap="none" rtlCol="0">
            <a:spAutoFit/>
          </a:bodyPr>
          <a:lstStyle/>
          <a:p>
            <a:r>
              <a:rPr lang="it-IT" sz="2000" b="1" dirty="0">
                <a:solidFill>
                  <a:schemeClr val="tx1"/>
                </a:solidFill>
              </a:rPr>
              <a:t>Clock/LO </a:t>
            </a:r>
            <a:r>
              <a:rPr lang="it-IT" sz="2000" b="1" dirty="0" err="1">
                <a:solidFill>
                  <a:schemeClr val="tx1"/>
                </a:solidFill>
              </a:rPr>
              <a:t>asynchrony</a:t>
            </a:r>
            <a:endParaRPr lang="en-US" sz="2000" b="1" dirty="0">
              <a:solidFill>
                <a:schemeClr val="tx1"/>
              </a:solidFill>
            </a:endParaRPr>
          </a:p>
        </p:txBody>
      </p:sp>
      <p:sp>
        <p:nvSpPr>
          <p:cNvPr id="34" name="Rectangle 33">
            <a:extLst>
              <a:ext uri="{FF2B5EF4-FFF2-40B4-BE49-F238E27FC236}">
                <a16:creationId xmlns:a16="http://schemas.microsoft.com/office/drawing/2014/main" id="{844EEB83-2B59-8000-FA1F-9CD329714506}"/>
              </a:ext>
            </a:extLst>
          </p:cNvPr>
          <p:cNvSpPr/>
          <p:nvPr/>
        </p:nvSpPr>
        <p:spPr>
          <a:xfrm rot="5400000">
            <a:off x="7103802" y="3776678"/>
            <a:ext cx="1249466" cy="446683"/>
          </a:xfrm>
          <a:prstGeom prst="rect">
            <a:avLst/>
          </a:prstGeom>
          <a:pattFill prst="wdUpDiag">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1D4E1999-892C-A847-807C-6C1B3E2879E5}"/>
              </a:ext>
            </a:extLst>
          </p:cNvPr>
          <p:cNvSpPr/>
          <p:nvPr/>
        </p:nvSpPr>
        <p:spPr>
          <a:xfrm>
            <a:off x="7512821" y="2602854"/>
            <a:ext cx="439056" cy="772433"/>
          </a:xfrm>
          <a:prstGeom prst="rect">
            <a:avLst/>
          </a:prstGeom>
          <a:solidFill>
            <a:schemeClr val="accent3">
              <a:lumMod val="20000"/>
              <a:lumOff val="80000"/>
            </a:schemeClr>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36" name="Straight Arrow Connector 35">
            <a:extLst>
              <a:ext uri="{FF2B5EF4-FFF2-40B4-BE49-F238E27FC236}">
                <a16:creationId xmlns:a16="http://schemas.microsoft.com/office/drawing/2014/main" id="{F158BBE2-5458-DF01-D2F2-963F451F17B7}"/>
              </a:ext>
            </a:extLst>
          </p:cNvPr>
          <p:cNvCxnSpPr>
            <a:cxnSpLocks/>
          </p:cNvCxnSpPr>
          <p:nvPr/>
        </p:nvCxnSpPr>
        <p:spPr>
          <a:xfrm>
            <a:off x="7505192" y="2077356"/>
            <a:ext cx="0" cy="316652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E8169EA-F079-D1DE-30C7-4978C68C6417}"/>
              </a:ext>
            </a:extLst>
          </p:cNvPr>
          <p:cNvSpPr txBox="1"/>
          <p:nvPr/>
        </p:nvSpPr>
        <p:spPr>
          <a:xfrm>
            <a:off x="788531" y="4062148"/>
            <a:ext cx="2663101" cy="400110"/>
          </a:xfrm>
          <a:prstGeom prst="rect">
            <a:avLst/>
          </a:prstGeom>
          <a:noFill/>
        </p:spPr>
        <p:txBody>
          <a:bodyPr wrap="none" rtlCol="0">
            <a:spAutoFit/>
          </a:bodyPr>
          <a:lstStyle/>
          <a:p>
            <a:r>
              <a:rPr lang="it-IT" sz="2000" b="1" dirty="0">
                <a:solidFill>
                  <a:schemeClr val="tx1"/>
                </a:solidFill>
              </a:rPr>
              <a:t>Hardware non/</a:t>
            </a:r>
            <a:r>
              <a:rPr lang="it-IT" sz="2000" b="1" dirty="0" err="1">
                <a:solidFill>
                  <a:schemeClr val="tx1"/>
                </a:solidFill>
              </a:rPr>
              <a:t>ideality</a:t>
            </a:r>
            <a:endParaRPr lang="en-US" sz="2000" b="1" dirty="0">
              <a:solidFill>
                <a:schemeClr val="tx1"/>
              </a:solidFill>
            </a:endParaRPr>
          </a:p>
        </p:txBody>
      </p:sp>
      <p:grpSp>
        <p:nvGrpSpPr>
          <p:cNvPr id="38" name="Group 37">
            <a:extLst>
              <a:ext uri="{FF2B5EF4-FFF2-40B4-BE49-F238E27FC236}">
                <a16:creationId xmlns:a16="http://schemas.microsoft.com/office/drawing/2014/main" id="{AE79CFE6-89C4-98A4-1FEC-77798FCE4B0B}"/>
              </a:ext>
            </a:extLst>
          </p:cNvPr>
          <p:cNvGrpSpPr/>
          <p:nvPr/>
        </p:nvGrpSpPr>
        <p:grpSpPr>
          <a:xfrm>
            <a:off x="1837384" y="4624753"/>
            <a:ext cx="723900" cy="723900"/>
            <a:chOff x="1529651" y="3393018"/>
            <a:chExt cx="723900" cy="723900"/>
          </a:xfrm>
        </p:grpSpPr>
        <p:sp>
          <p:nvSpPr>
            <p:cNvPr id="39" name="Freeform: Shape 38">
              <a:extLst>
                <a:ext uri="{FF2B5EF4-FFF2-40B4-BE49-F238E27FC236}">
                  <a16:creationId xmlns:a16="http://schemas.microsoft.com/office/drawing/2014/main" id="{7BE57312-860C-1961-AF4F-9F4CF3F6BDC5}"/>
                </a:ext>
              </a:extLst>
            </p:cNvPr>
            <p:cNvSpPr/>
            <p:nvPr/>
          </p:nvSpPr>
          <p:spPr>
            <a:xfrm>
              <a:off x="1529651" y="36216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0" name="Freeform 93 1">
              <a:extLst>
                <a:ext uri="{FF2B5EF4-FFF2-40B4-BE49-F238E27FC236}">
                  <a16:creationId xmlns:a16="http://schemas.microsoft.com/office/drawing/2014/main" id="{7C3D71C3-7DA7-75CA-C6E9-23CAAD0FCDE6}"/>
                </a:ext>
              </a:extLst>
            </p:cNvPr>
            <p:cNvSpPr/>
            <p:nvPr/>
          </p:nvSpPr>
          <p:spPr>
            <a:xfrm>
              <a:off x="1529651" y="3545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1" name="Freeform: Shape 40">
              <a:extLst>
                <a:ext uri="{FF2B5EF4-FFF2-40B4-BE49-F238E27FC236}">
                  <a16:creationId xmlns:a16="http://schemas.microsoft.com/office/drawing/2014/main" id="{1A9C0BDF-676E-8DB9-CD26-3633B7B6F8EE}"/>
                </a:ext>
              </a:extLst>
            </p:cNvPr>
            <p:cNvSpPr/>
            <p:nvPr/>
          </p:nvSpPr>
          <p:spPr>
            <a:xfrm>
              <a:off x="1529651" y="36978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2" name="Freeform: Shape 41">
              <a:extLst>
                <a:ext uri="{FF2B5EF4-FFF2-40B4-BE49-F238E27FC236}">
                  <a16:creationId xmlns:a16="http://schemas.microsoft.com/office/drawing/2014/main" id="{0022FC7C-6496-3A5F-1B58-5CF187E9EEC2}"/>
                </a:ext>
              </a:extLst>
            </p:cNvPr>
            <p:cNvSpPr/>
            <p:nvPr/>
          </p:nvSpPr>
          <p:spPr>
            <a:xfrm>
              <a:off x="1529651" y="3926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43" name="Freeform: Shape 42">
              <a:extLst>
                <a:ext uri="{FF2B5EF4-FFF2-40B4-BE49-F238E27FC236}">
                  <a16:creationId xmlns:a16="http://schemas.microsoft.com/office/drawing/2014/main" id="{580CB737-0939-168A-1864-A64324549E9B}"/>
                </a:ext>
              </a:extLst>
            </p:cNvPr>
            <p:cNvSpPr/>
            <p:nvPr/>
          </p:nvSpPr>
          <p:spPr>
            <a:xfrm>
              <a:off x="1529651" y="38502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44" name="Freeform: Shape 43">
              <a:extLst>
                <a:ext uri="{FF2B5EF4-FFF2-40B4-BE49-F238E27FC236}">
                  <a16:creationId xmlns:a16="http://schemas.microsoft.com/office/drawing/2014/main" id="{3D7059D3-822D-6298-84D0-AE56087E7832}"/>
                </a:ext>
              </a:extLst>
            </p:cNvPr>
            <p:cNvSpPr/>
            <p:nvPr/>
          </p:nvSpPr>
          <p:spPr>
            <a:xfrm>
              <a:off x="1529651" y="37740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5" name="Freeform: Shape 44">
              <a:extLst>
                <a:ext uri="{FF2B5EF4-FFF2-40B4-BE49-F238E27FC236}">
                  <a16:creationId xmlns:a16="http://schemas.microsoft.com/office/drawing/2014/main" id="{4EBE698B-44C6-1D8B-ECA4-A7D091D56BBE}"/>
                </a:ext>
              </a:extLst>
            </p:cNvPr>
            <p:cNvSpPr/>
            <p:nvPr/>
          </p:nvSpPr>
          <p:spPr>
            <a:xfrm>
              <a:off x="2186876" y="38502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6" name="Freeform 45 1">
              <a:extLst>
                <a:ext uri="{FF2B5EF4-FFF2-40B4-BE49-F238E27FC236}">
                  <a16:creationId xmlns:a16="http://schemas.microsoft.com/office/drawing/2014/main" id="{572E6C26-CDF4-0629-5909-39C18B4DA917}"/>
                </a:ext>
              </a:extLst>
            </p:cNvPr>
            <p:cNvSpPr/>
            <p:nvPr/>
          </p:nvSpPr>
          <p:spPr>
            <a:xfrm>
              <a:off x="2186876" y="3926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7" name="Freeform 46 1">
              <a:extLst>
                <a:ext uri="{FF2B5EF4-FFF2-40B4-BE49-F238E27FC236}">
                  <a16:creationId xmlns:a16="http://schemas.microsoft.com/office/drawing/2014/main" id="{4441A393-5C35-C3D6-14F9-D7C363BB0FA5}"/>
                </a:ext>
              </a:extLst>
            </p:cNvPr>
            <p:cNvSpPr/>
            <p:nvPr/>
          </p:nvSpPr>
          <p:spPr>
            <a:xfrm>
              <a:off x="2186876" y="37740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8" name="Freeform 47 1">
              <a:extLst>
                <a:ext uri="{FF2B5EF4-FFF2-40B4-BE49-F238E27FC236}">
                  <a16:creationId xmlns:a16="http://schemas.microsoft.com/office/drawing/2014/main" id="{3AF9AECF-A993-DF2E-BC4C-5C28751E9296}"/>
                </a:ext>
              </a:extLst>
            </p:cNvPr>
            <p:cNvSpPr/>
            <p:nvPr/>
          </p:nvSpPr>
          <p:spPr>
            <a:xfrm>
              <a:off x="2186876" y="3545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9" name="Freeform 48 1">
              <a:extLst>
                <a:ext uri="{FF2B5EF4-FFF2-40B4-BE49-F238E27FC236}">
                  <a16:creationId xmlns:a16="http://schemas.microsoft.com/office/drawing/2014/main" id="{93BE356D-9D37-29F4-863C-326EFD81935E}"/>
                </a:ext>
              </a:extLst>
            </p:cNvPr>
            <p:cNvSpPr/>
            <p:nvPr/>
          </p:nvSpPr>
          <p:spPr>
            <a:xfrm>
              <a:off x="2186876" y="36978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0" name="Freeform 49 1">
              <a:extLst>
                <a:ext uri="{FF2B5EF4-FFF2-40B4-BE49-F238E27FC236}">
                  <a16:creationId xmlns:a16="http://schemas.microsoft.com/office/drawing/2014/main" id="{ABDD0349-1047-A6F6-E038-65D1A47EAEEB}"/>
                </a:ext>
              </a:extLst>
            </p:cNvPr>
            <p:cNvSpPr/>
            <p:nvPr/>
          </p:nvSpPr>
          <p:spPr>
            <a:xfrm>
              <a:off x="2186876" y="36216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1" name="Freeform 50 1">
              <a:extLst>
                <a:ext uri="{FF2B5EF4-FFF2-40B4-BE49-F238E27FC236}">
                  <a16:creationId xmlns:a16="http://schemas.microsoft.com/office/drawing/2014/main" id="{143475C8-5D68-7D21-CB9A-66618B1F1B75}"/>
                </a:ext>
              </a:extLst>
            </p:cNvPr>
            <p:cNvSpPr/>
            <p:nvPr/>
          </p:nvSpPr>
          <p:spPr>
            <a:xfrm>
              <a:off x="19106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2" name="Freeform 51 1">
              <a:extLst>
                <a:ext uri="{FF2B5EF4-FFF2-40B4-BE49-F238E27FC236}">
                  <a16:creationId xmlns:a16="http://schemas.microsoft.com/office/drawing/2014/main" id="{60CD88F0-8368-80AE-12FA-AFFC896C879F}"/>
                </a:ext>
              </a:extLst>
            </p:cNvPr>
            <p:cNvSpPr/>
            <p:nvPr/>
          </p:nvSpPr>
          <p:spPr>
            <a:xfrm>
              <a:off x="20630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3" name="Freeform 52 2">
              <a:extLst>
                <a:ext uri="{FF2B5EF4-FFF2-40B4-BE49-F238E27FC236}">
                  <a16:creationId xmlns:a16="http://schemas.microsoft.com/office/drawing/2014/main" id="{898C4915-CFAD-C370-2C93-5D4FB2EFF26E}"/>
                </a:ext>
              </a:extLst>
            </p:cNvPr>
            <p:cNvSpPr/>
            <p:nvPr/>
          </p:nvSpPr>
          <p:spPr>
            <a:xfrm>
              <a:off x="19868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4" name="Freeform 53 2">
              <a:extLst>
                <a:ext uri="{FF2B5EF4-FFF2-40B4-BE49-F238E27FC236}">
                  <a16:creationId xmlns:a16="http://schemas.microsoft.com/office/drawing/2014/main" id="{4848CF9E-18DD-38B7-232E-25A4205EB3BD}"/>
                </a:ext>
              </a:extLst>
            </p:cNvPr>
            <p:cNvSpPr/>
            <p:nvPr/>
          </p:nvSpPr>
          <p:spPr>
            <a:xfrm>
              <a:off x="18344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5" name="Freeform 54 2">
              <a:extLst>
                <a:ext uri="{FF2B5EF4-FFF2-40B4-BE49-F238E27FC236}">
                  <a16:creationId xmlns:a16="http://schemas.microsoft.com/office/drawing/2014/main" id="{0329C642-FA89-9ED4-0587-E8C4F35C7A88}"/>
                </a:ext>
              </a:extLst>
            </p:cNvPr>
            <p:cNvSpPr/>
            <p:nvPr/>
          </p:nvSpPr>
          <p:spPr>
            <a:xfrm>
              <a:off x="16820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6" name="Freeform 55 1">
              <a:extLst>
                <a:ext uri="{FF2B5EF4-FFF2-40B4-BE49-F238E27FC236}">
                  <a16:creationId xmlns:a16="http://schemas.microsoft.com/office/drawing/2014/main" id="{A38049F0-FD03-45BF-F6CA-1CB7D91D7274}"/>
                </a:ext>
              </a:extLst>
            </p:cNvPr>
            <p:cNvSpPr/>
            <p:nvPr/>
          </p:nvSpPr>
          <p:spPr>
            <a:xfrm>
              <a:off x="17582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7" name="Freeform 56 1">
              <a:extLst>
                <a:ext uri="{FF2B5EF4-FFF2-40B4-BE49-F238E27FC236}">
                  <a16:creationId xmlns:a16="http://schemas.microsoft.com/office/drawing/2014/main" id="{75B20B9D-0F2F-E855-0114-0016DCEFE2C5}"/>
                </a:ext>
              </a:extLst>
            </p:cNvPr>
            <p:cNvSpPr/>
            <p:nvPr/>
          </p:nvSpPr>
          <p:spPr>
            <a:xfrm>
              <a:off x="17582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8" name="Freeform 57 2">
              <a:extLst>
                <a:ext uri="{FF2B5EF4-FFF2-40B4-BE49-F238E27FC236}">
                  <a16:creationId xmlns:a16="http://schemas.microsoft.com/office/drawing/2014/main" id="{382D9B94-7B05-8667-0D31-E2AF0FD4DA45}"/>
                </a:ext>
              </a:extLst>
            </p:cNvPr>
            <p:cNvSpPr/>
            <p:nvPr/>
          </p:nvSpPr>
          <p:spPr>
            <a:xfrm>
              <a:off x="16820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9" name="Freeform: Shape 58">
              <a:extLst>
                <a:ext uri="{FF2B5EF4-FFF2-40B4-BE49-F238E27FC236}">
                  <a16:creationId xmlns:a16="http://schemas.microsoft.com/office/drawing/2014/main" id="{D3987F24-8CAB-D36E-CF18-42C1F9DDBEE1}"/>
                </a:ext>
              </a:extLst>
            </p:cNvPr>
            <p:cNvSpPr/>
            <p:nvPr/>
          </p:nvSpPr>
          <p:spPr>
            <a:xfrm>
              <a:off x="18344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0" name="Freeform: Shape 59">
              <a:extLst>
                <a:ext uri="{FF2B5EF4-FFF2-40B4-BE49-F238E27FC236}">
                  <a16:creationId xmlns:a16="http://schemas.microsoft.com/office/drawing/2014/main" id="{1BAB2C27-9165-DC11-4CF2-588F66CAA21A}"/>
                </a:ext>
              </a:extLst>
            </p:cNvPr>
            <p:cNvSpPr/>
            <p:nvPr/>
          </p:nvSpPr>
          <p:spPr>
            <a:xfrm>
              <a:off x="19106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1" name="Freeform: Shape 60">
              <a:extLst>
                <a:ext uri="{FF2B5EF4-FFF2-40B4-BE49-F238E27FC236}">
                  <a16:creationId xmlns:a16="http://schemas.microsoft.com/office/drawing/2014/main" id="{00E223BA-485B-4840-64FC-6FEEB21E8881}"/>
                </a:ext>
              </a:extLst>
            </p:cNvPr>
            <p:cNvSpPr/>
            <p:nvPr/>
          </p:nvSpPr>
          <p:spPr>
            <a:xfrm>
              <a:off x="19868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62" name="Freeform: Shape 61">
              <a:extLst>
                <a:ext uri="{FF2B5EF4-FFF2-40B4-BE49-F238E27FC236}">
                  <a16:creationId xmlns:a16="http://schemas.microsoft.com/office/drawing/2014/main" id="{FE6AE29D-D1E2-A980-94CA-E9F56214977D}"/>
                </a:ext>
              </a:extLst>
            </p:cNvPr>
            <p:cNvSpPr/>
            <p:nvPr/>
          </p:nvSpPr>
          <p:spPr>
            <a:xfrm>
              <a:off x="20630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3" name="Freeform: Shape 62">
              <a:extLst>
                <a:ext uri="{FF2B5EF4-FFF2-40B4-BE49-F238E27FC236}">
                  <a16:creationId xmlns:a16="http://schemas.microsoft.com/office/drawing/2014/main" id="{FD550D63-6477-7FFE-8BB5-74025624DEE8}"/>
                </a:ext>
              </a:extLst>
            </p:cNvPr>
            <p:cNvSpPr/>
            <p:nvPr/>
          </p:nvSpPr>
          <p:spPr>
            <a:xfrm>
              <a:off x="1767776" y="3631143"/>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4" name="Freeform: Shape 63">
              <a:extLst>
                <a:ext uri="{FF2B5EF4-FFF2-40B4-BE49-F238E27FC236}">
                  <a16:creationId xmlns:a16="http://schemas.microsoft.com/office/drawing/2014/main" id="{C7A28D87-1576-F74A-C235-3557B20A7C42}"/>
                </a:ext>
              </a:extLst>
            </p:cNvPr>
            <p:cNvSpPr/>
            <p:nvPr/>
          </p:nvSpPr>
          <p:spPr>
            <a:xfrm>
              <a:off x="1634426" y="3497793"/>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rgbClr val="000000"/>
            </a:solidFill>
            <a:ln w="9525" cap="flat">
              <a:noFill/>
              <a:prstDash val="solid"/>
              <a:miter/>
            </a:ln>
          </p:spPr>
          <p:txBody>
            <a:bodyPr rtlCol="0" anchor="ctr"/>
            <a:lstStyle/>
            <a:p>
              <a:endParaRPr lang="en-GB">
                <a:solidFill>
                  <a:schemeClr val="tx1"/>
                </a:solidFill>
              </a:endParaRPr>
            </a:p>
          </p:txBody>
        </p:sp>
      </p:grpSp>
      <p:sp>
        <p:nvSpPr>
          <p:cNvPr id="65" name="TextBox 64">
            <a:extLst>
              <a:ext uri="{FF2B5EF4-FFF2-40B4-BE49-F238E27FC236}">
                <a16:creationId xmlns:a16="http://schemas.microsoft.com/office/drawing/2014/main" id="{8D97AA6D-57BD-258B-32E9-4F414063FDDD}"/>
              </a:ext>
            </a:extLst>
          </p:cNvPr>
          <p:cNvSpPr txBox="1"/>
          <p:nvPr/>
        </p:nvSpPr>
        <p:spPr>
          <a:xfrm>
            <a:off x="4578192" y="4600562"/>
            <a:ext cx="1345240" cy="830997"/>
          </a:xfrm>
          <a:prstGeom prst="rect">
            <a:avLst/>
          </a:prstGeom>
          <a:noFill/>
        </p:spPr>
        <p:txBody>
          <a:bodyPr wrap="none" rtlCol="0">
            <a:spAutoFit/>
          </a:bodyPr>
          <a:lstStyle/>
          <a:p>
            <a:pPr algn="ctr"/>
            <a:r>
              <a:rPr lang="it-IT" sz="1600" b="1" dirty="0">
                <a:solidFill>
                  <a:schemeClr val="tx1"/>
                </a:solidFill>
              </a:rPr>
              <a:t>Carrier </a:t>
            </a:r>
          </a:p>
          <a:p>
            <a:pPr algn="ctr"/>
            <a:r>
              <a:rPr lang="it-IT" sz="1600" b="1" dirty="0">
                <a:solidFill>
                  <a:schemeClr val="tx1"/>
                </a:solidFill>
              </a:rPr>
              <a:t>frequency</a:t>
            </a:r>
          </a:p>
          <a:p>
            <a:pPr algn="ctr"/>
            <a:r>
              <a:rPr lang="it-IT" sz="1600" b="1" dirty="0">
                <a:solidFill>
                  <a:schemeClr val="tx1"/>
                </a:solidFill>
              </a:rPr>
              <a:t>Offset (CFO)</a:t>
            </a:r>
            <a:endParaRPr lang="en-US" sz="1600" b="1" dirty="0">
              <a:solidFill>
                <a:schemeClr val="tx1"/>
              </a:solidFill>
            </a:endParaRPr>
          </a:p>
        </p:txBody>
      </p:sp>
      <p:sp>
        <p:nvSpPr>
          <p:cNvPr id="66" name="Isosceles Triangle 65">
            <a:extLst>
              <a:ext uri="{FF2B5EF4-FFF2-40B4-BE49-F238E27FC236}">
                <a16:creationId xmlns:a16="http://schemas.microsoft.com/office/drawing/2014/main" id="{A51C056D-452B-87B3-7E3E-CB36D7DFFD63}"/>
              </a:ext>
            </a:extLst>
          </p:cNvPr>
          <p:cNvSpPr/>
          <p:nvPr/>
        </p:nvSpPr>
        <p:spPr>
          <a:xfrm rot="5400000">
            <a:off x="2747799" y="3819392"/>
            <a:ext cx="2262928" cy="361252"/>
          </a:xfrm>
          <a:prstGeom prst="triangl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9" name="Straight Arrow Connector 68">
            <a:extLst>
              <a:ext uri="{FF2B5EF4-FFF2-40B4-BE49-F238E27FC236}">
                <a16:creationId xmlns:a16="http://schemas.microsoft.com/office/drawing/2014/main" id="{ED9451EC-7626-5FA6-5F1D-B727624E1BEE}"/>
              </a:ext>
            </a:extLst>
          </p:cNvPr>
          <p:cNvCxnSpPr>
            <a:cxnSpLocks/>
          </p:cNvCxnSpPr>
          <p:nvPr/>
        </p:nvCxnSpPr>
        <p:spPr>
          <a:xfrm>
            <a:off x="7725270" y="3479160"/>
            <a:ext cx="0" cy="98309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242C2D7C-DA75-3E8D-1E91-AA64B084C267}"/>
              </a:ext>
            </a:extLst>
          </p:cNvPr>
          <p:cNvSpPr txBox="1"/>
          <p:nvPr/>
        </p:nvSpPr>
        <p:spPr>
          <a:xfrm rot="5400000">
            <a:off x="7517339" y="3743112"/>
            <a:ext cx="811441" cy="338554"/>
          </a:xfrm>
          <a:prstGeom prst="rect">
            <a:avLst/>
          </a:prstGeom>
          <a:noFill/>
        </p:spPr>
        <p:txBody>
          <a:bodyPr wrap="none" rtlCol="0">
            <a:spAutoFit/>
          </a:bodyPr>
          <a:lstStyle/>
          <a:p>
            <a:r>
              <a:rPr lang="it-IT" sz="1600" b="1" dirty="0" err="1">
                <a:solidFill>
                  <a:schemeClr val="tx1"/>
                </a:solidFill>
              </a:rPr>
              <a:t>Extend</a:t>
            </a:r>
            <a:endParaRPr lang="en-US" sz="1600" b="1" dirty="0">
              <a:solidFill>
                <a:schemeClr val="tx1"/>
              </a:solidFill>
            </a:endParaRPr>
          </a:p>
        </p:txBody>
      </p:sp>
      <p:grpSp>
        <p:nvGrpSpPr>
          <p:cNvPr id="116" name="Group 115" descr="\documentclass{article}&#10;\usepackage{amsmath}&#10;\usepackage{amssymb}&#10;\pagestyle{empty}&#10;\begin{document}&#10;&#10;\begin{equation*}&#10;\tau_{o}&#10;\end{equation*}&#10;&#10;&#10;\end{document}" title="IguanaTex Vector Display">
            <a:extLst>
              <a:ext uri="{FF2B5EF4-FFF2-40B4-BE49-F238E27FC236}">
                <a16:creationId xmlns:a16="http://schemas.microsoft.com/office/drawing/2014/main" id="{E5B901CE-3666-2C35-88BF-ED8CE30E42CE}"/>
              </a:ext>
            </a:extLst>
          </p:cNvPr>
          <p:cNvGrpSpPr>
            <a:grpSpLocks noChangeAspect="1"/>
          </p:cNvGrpSpPr>
          <p:nvPr>
            <p:custDataLst>
              <p:tags r:id="rId1"/>
            </p:custDataLst>
          </p:nvPr>
        </p:nvGrpSpPr>
        <p:grpSpPr>
          <a:xfrm>
            <a:off x="4476636" y="2550214"/>
            <a:ext cx="300520" cy="215525"/>
            <a:chOff x="5086367" y="2565400"/>
            <a:chExt cx="157163" cy="112713"/>
          </a:xfrm>
        </p:grpSpPr>
        <p:sp>
          <p:nvSpPr>
            <p:cNvPr id="113" name="Freeform 15 1">
              <a:extLst>
                <a:ext uri="{FF2B5EF4-FFF2-40B4-BE49-F238E27FC236}">
                  <a16:creationId xmlns:a16="http://schemas.microsoft.com/office/drawing/2014/main" id="{162CE5C9-54FD-7493-95C7-04DE53CDE80B}"/>
                </a:ext>
              </a:extLst>
            </p:cNvPr>
            <p:cNvSpPr>
              <a:spLocks/>
            </p:cNvSpPr>
            <p:nvPr>
              <p:custDataLst>
                <p:tags r:id="rId8"/>
              </p:custDataLst>
            </p:nvPr>
          </p:nvSpPr>
          <p:spPr bwMode="auto">
            <a:xfrm>
              <a:off x="5086367" y="2565400"/>
              <a:ext cx="96838" cy="85725"/>
            </a:xfrm>
            <a:custGeom>
              <a:avLst/>
              <a:gdLst>
                <a:gd name="T0" fmla="*/ 133 w 241"/>
                <a:gd name="T1" fmla="*/ 29 h 221"/>
                <a:gd name="T2" fmla="*/ 217 w 241"/>
                <a:gd name="T3" fmla="*/ 29 h 221"/>
                <a:gd name="T4" fmla="*/ 241 w 241"/>
                <a:gd name="T5" fmla="*/ 12 h 221"/>
                <a:gd name="T6" fmla="*/ 221 w 241"/>
                <a:gd name="T7" fmla="*/ 0 h 221"/>
                <a:gd name="T8" fmla="*/ 82 w 241"/>
                <a:gd name="T9" fmla="*/ 0 h 221"/>
                <a:gd name="T10" fmla="*/ 30 w 241"/>
                <a:gd name="T11" fmla="*/ 23 h 221"/>
                <a:gd name="T12" fmla="*/ 0 w 241"/>
                <a:gd name="T13" fmla="*/ 68 h 221"/>
                <a:gd name="T14" fmla="*/ 6 w 241"/>
                <a:gd name="T15" fmla="*/ 73 h 221"/>
                <a:gd name="T16" fmla="*/ 14 w 241"/>
                <a:gd name="T17" fmla="*/ 67 h 221"/>
                <a:gd name="T18" fmla="*/ 77 w 241"/>
                <a:gd name="T19" fmla="*/ 29 h 221"/>
                <a:gd name="T20" fmla="*/ 119 w 241"/>
                <a:gd name="T21" fmla="*/ 29 h 221"/>
                <a:gd name="T22" fmla="*/ 70 w 241"/>
                <a:gd name="T23" fmla="*/ 189 h 221"/>
                <a:gd name="T24" fmla="*/ 65 w 241"/>
                <a:gd name="T25" fmla="*/ 208 h 221"/>
                <a:gd name="T26" fmla="*/ 79 w 241"/>
                <a:gd name="T27" fmla="*/ 221 h 221"/>
                <a:gd name="T28" fmla="*/ 100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1" y="0"/>
                    <a:pt x="221" y="0"/>
                  </a:cubicBezTo>
                  <a:lnTo>
                    <a:pt x="82" y="0"/>
                  </a:lnTo>
                  <a:cubicBezTo>
                    <a:pt x="72" y="0"/>
                    <a:pt x="52" y="0"/>
                    <a:pt x="30" y="23"/>
                  </a:cubicBezTo>
                  <a:cubicBezTo>
                    <a:pt x="14" y="41"/>
                    <a:pt x="0" y="65"/>
                    <a:pt x="0" y="68"/>
                  </a:cubicBezTo>
                  <a:cubicBezTo>
                    <a:pt x="0" y="69"/>
                    <a:pt x="0" y="73"/>
                    <a:pt x="6" y="73"/>
                  </a:cubicBezTo>
                  <a:cubicBezTo>
                    <a:pt x="10" y="73"/>
                    <a:pt x="11" y="71"/>
                    <a:pt x="14" y="67"/>
                  </a:cubicBezTo>
                  <a:cubicBezTo>
                    <a:pt x="38" y="29"/>
                    <a:pt x="67" y="29"/>
                    <a:pt x="77" y="29"/>
                  </a:cubicBezTo>
                  <a:lnTo>
                    <a:pt x="119"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4" name="Freeform 16 1">
              <a:extLst>
                <a:ext uri="{FF2B5EF4-FFF2-40B4-BE49-F238E27FC236}">
                  <a16:creationId xmlns:a16="http://schemas.microsoft.com/office/drawing/2014/main" id="{EF89EA3C-0693-3493-1DC0-93C380806DAC}"/>
                </a:ext>
              </a:extLst>
            </p:cNvPr>
            <p:cNvSpPr>
              <a:spLocks noEditPoints="1"/>
            </p:cNvSpPr>
            <p:nvPr>
              <p:custDataLst>
                <p:tags r:id="rId9"/>
              </p:custDataLst>
            </p:nvPr>
          </p:nvSpPr>
          <p:spPr bwMode="auto">
            <a:xfrm>
              <a:off x="5176855" y="2617788"/>
              <a:ext cx="66675" cy="60325"/>
            </a:xfrm>
            <a:custGeom>
              <a:avLst/>
              <a:gdLst>
                <a:gd name="T0" fmla="*/ 164 w 164"/>
                <a:gd name="T1" fmla="*/ 61 h 157"/>
                <a:gd name="T2" fmla="*/ 101 w 164"/>
                <a:gd name="T3" fmla="*/ 0 h 157"/>
                <a:gd name="T4" fmla="*/ 0 w 164"/>
                <a:gd name="T5" fmla="*/ 96 h 157"/>
                <a:gd name="T6" fmla="*/ 64 w 164"/>
                <a:gd name="T7" fmla="*/ 157 h 157"/>
                <a:gd name="T8" fmla="*/ 164 w 164"/>
                <a:gd name="T9" fmla="*/ 61 h 157"/>
                <a:gd name="T10" fmla="*/ 64 w 164"/>
                <a:gd name="T11" fmla="*/ 147 h 157"/>
                <a:gd name="T12" fmla="*/ 29 w 164"/>
                <a:gd name="T13" fmla="*/ 109 h 157"/>
                <a:gd name="T14" fmla="*/ 49 w 164"/>
                <a:gd name="T15" fmla="*/ 40 h 157"/>
                <a:gd name="T16" fmla="*/ 100 w 164"/>
                <a:gd name="T17" fmla="*/ 10 h 157"/>
                <a:gd name="T18" fmla="*/ 135 w 164"/>
                <a:gd name="T19" fmla="*/ 48 h 157"/>
                <a:gd name="T20" fmla="*/ 116 w 164"/>
                <a:gd name="T21" fmla="*/ 116 h 157"/>
                <a:gd name="T22" fmla="*/ 64 w 164"/>
                <a:gd name="T23" fmla="*/ 1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1" y="0"/>
                  </a:cubicBezTo>
                  <a:cubicBezTo>
                    <a:pt x="49" y="0"/>
                    <a:pt x="0" y="48"/>
                    <a:pt x="0" y="96"/>
                  </a:cubicBezTo>
                  <a:cubicBezTo>
                    <a:pt x="0" y="131"/>
                    <a:pt x="26" y="157"/>
                    <a:pt x="64" y="157"/>
                  </a:cubicBezTo>
                  <a:cubicBezTo>
                    <a:pt x="113" y="157"/>
                    <a:pt x="164" y="111"/>
                    <a:pt x="164" y="61"/>
                  </a:cubicBezTo>
                  <a:close/>
                  <a:moveTo>
                    <a:pt x="64" y="147"/>
                  </a:moveTo>
                  <a:cubicBezTo>
                    <a:pt x="46" y="147"/>
                    <a:pt x="29" y="136"/>
                    <a:pt x="29" y="109"/>
                  </a:cubicBezTo>
                  <a:cubicBezTo>
                    <a:pt x="29" y="94"/>
                    <a:pt x="36" y="60"/>
                    <a:pt x="49" y="40"/>
                  </a:cubicBezTo>
                  <a:cubicBezTo>
                    <a:pt x="64" y="19"/>
                    <a:pt x="85" y="10"/>
                    <a:pt x="100" y="10"/>
                  </a:cubicBezTo>
                  <a:cubicBezTo>
                    <a:pt x="119" y="10"/>
                    <a:pt x="135" y="22"/>
                    <a:pt x="135" y="48"/>
                  </a:cubicBezTo>
                  <a:cubicBezTo>
                    <a:pt x="135" y="57"/>
                    <a:pt x="131" y="91"/>
                    <a:pt x="116" y="116"/>
                  </a:cubicBezTo>
                  <a:cubicBezTo>
                    <a:pt x="102" y="136"/>
                    <a:pt x="81" y="147"/>
                    <a:pt x="64" y="14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grpSp>
        <p:nvGrpSpPr>
          <p:cNvPr id="102" name="Group 101" descr="\documentclass{article}&#10;\usepackage{amsmath}&#10;\usepackage{amssymb}&#10;\pagestyle{empty}&#10;\begin{document}&#10;&#10;\begin{equation*}&#10;\phi_{o}&#10;\end{equation*}&#10;&#10;&#10;\end{document}" title="IguanaTex Vector Display">
            <a:extLst>
              <a:ext uri="{FF2B5EF4-FFF2-40B4-BE49-F238E27FC236}">
                <a16:creationId xmlns:a16="http://schemas.microsoft.com/office/drawing/2014/main" id="{E4AB260B-0B65-B757-34A3-9375EC8C307F}"/>
              </a:ext>
            </a:extLst>
          </p:cNvPr>
          <p:cNvGrpSpPr>
            <a:grpSpLocks noChangeAspect="1"/>
          </p:cNvGrpSpPr>
          <p:nvPr>
            <p:custDataLst>
              <p:tags r:id="rId2"/>
            </p:custDataLst>
          </p:nvPr>
        </p:nvGrpSpPr>
        <p:grpSpPr>
          <a:xfrm>
            <a:off x="4543510" y="3807973"/>
            <a:ext cx="374666" cy="315835"/>
            <a:chOff x="5040313" y="3762375"/>
            <a:chExt cx="192087" cy="161925"/>
          </a:xfrm>
        </p:grpSpPr>
        <p:sp>
          <p:nvSpPr>
            <p:cNvPr id="99" name="Freeform 7 1">
              <a:extLst>
                <a:ext uri="{FF2B5EF4-FFF2-40B4-BE49-F238E27FC236}">
                  <a16:creationId xmlns:a16="http://schemas.microsoft.com/office/drawing/2014/main" id="{28C9178D-77A5-0A53-FBA0-5448BCEC0C4B}"/>
                </a:ext>
              </a:extLst>
            </p:cNvPr>
            <p:cNvSpPr>
              <a:spLocks noEditPoints="1"/>
            </p:cNvSpPr>
            <p:nvPr>
              <p:custDataLst>
                <p:tags r:id="rId6"/>
              </p:custDataLst>
            </p:nvPr>
          </p:nvSpPr>
          <p:spPr bwMode="auto">
            <a:xfrm>
              <a:off x="5040313" y="3762375"/>
              <a:ext cx="109537" cy="161925"/>
            </a:xfrm>
            <a:custGeom>
              <a:avLst/>
              <a:gdLst>
                <a:gd name="T0" fmla="*/ 193 w 261"/>
                <a:gd name="T1" fmla="*/ 12 h 449"/>
                <a:gd name="T2" fmla="*/ 195 w 261"/>
                <a:gd name="T3" fmla="*/ 5 h 449"/>
                <a:gd name="T4" fmla="*/ 189 w 261"/>
                <a:gd name="T5" fmla="*/ 0 h 449"/>
                <a:gd name="T6" fmla="*/ 181 w 261"/>
                <a:gd name="T7" fmla="*/ 10 h 449"/>
                <a:gd name="T8" fmla="*/ 152 w 261"/>
                <a:gd name="T9" fmla="*/ 126 h 449"/>
                <a:gd name="T10" fmla="*/ 0 w 261"/>
                <a:gd name="T11" fmla="*/ 262 h 449"/>
                <a:gd name="T12" fmla="*/ 96 w 261"/>
                <a:gd name="T13" fmla="*/ 353 h 449"/>
                <a:gd name="T14" fmla="*/ 84 w 261"/>
                <a:gd name="T15" fmla="*/ 400 h 449"/>
                <a:gd name="T16" fmla="*/ 73 w 261"/>
                <a:gd name="T17" fmla="*/ 443 h 449"/>
                <a:gd name="T18" fmla="*/ 79 w 261"/>
                <a:gd name="T19" fmla="*/ 449 h 449"/>
                <a:gd name="T20" fmla="*/ 84 w 261"/>
                <a:gd name="T21" fmla="*/ 447 h 449"/>
                <a:gd name="T22" fmla="*/ 90 w 261"/>
                <a:gd name="T23" fmla="*/ 427 h 449"/>
                <a:gd name="T24" fmla="*/ 109 w 261"/>
                <a:gd name="T25" fmla="*/ 353 h 449"/>
                <a:gd name="T26" fmla="*/ 261 w 261"/>
                <a:gd name="T27" fmla="*/ 216 h 449"/>
                <a:gd name="T28" fmla="*/ 165 w 261"/>
                <a:gd name="T29" fmla="*/ 126 h 449"/>
                <a:gd name="T30" fmla="*/ 193 w 261"/>
                <a:gd name="T31" fmla="*/ 12 h 449"/>
                <a:gd name="T32" fmla="*/ 98 w 261"/>
                <a:gd name="T33" fmla="*/ 342 h 449"/>
                <a:gd name="T34" fmla="*/ 32 w 261"/>
                <a:gd name="T35" fmla="*/ 273 h 449"/>
                <a:gd name="T36" fmla="*/ 149 w 261"/>
                <a:gd name="T37" fmla="*/ 136 h 449"/>
                <a:gd name="T38" fmla="*/ 98 w 261"/>
                <a:gd name="T39" fmla="*/ 342 h 449"/>
                <a:gd name="T40" fmla="*/ 162 w 261"/>
                <a:gd name="T41" fmla="*/ 136 h 449"/>
                <a:gd name="T42" fmla="*/ 229 w 261"/>
                <a:gd name="T43" fmla="*/ 205 h 449"/>
                <a:gd name="T44" fmla="*/ 111 w 261"/>
                <a:gd name="T45" fmla="*/ 342 h 449"/>
                <a:gd name="T46" fmla="*/ 162 w 261"/>
                <a:gd name="T47" fmla="*/ 13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 h="449">
                  <a:moveTo>
                    <a:pt x="193" y="12"/>
                  </a:moveTo>
                  <a:cubicBezTo>
                    <a:pt x="193" y="11"/>
                    <a:pt x="195" y="6"/>
                    <a:pt x="195" y="5"/>
                  </a:cubicBezTo>
                  <a:cubicBezTo>
                    <a:pt x="195" y="5"/>
                    <a:pt x="195" y="0"/>
                    <a:pt x="189" y="0"/>
                  </a:cubicBezTo>
                  <a:cubicBezTo>
                    <a:pt x="184" y="0"/>
                    <a:pt x="183" y="2"/>
                    <a:pt x="181" y="10"/>
                  </a:cubicBezTo>
                  <a:lnTo>
                    <a:pt x="152" y="126"/>
                  </a:lnTo>
                  <a:cubicBezTo>
                    <a:pt x="73" y="128"/>
                    <a:pt x="0" y="194"/>
                    <a:pt x="0" y="262"/>
                  </a:cubicBezTo>
                  <a:cubicBezTo>
                    <a:pt x="0" y="310"/>
                    <a:pt x="35" y="349"/>
                    <a:pt x="96" y="353"/>
                  </a:cubicBezTo>
                  <a:cubicBezTo>
                    <a:pt x="92" y="368"/>
                    <a:pt x="88" y="384"/>
                    <a:pt x="84" y="400"/>
                  </a:cubicBezTo>
                  <a:cubicBezTo>
                    <a:pt x="78" y="423"/>
                    <a:pt x="73" y="442"/>
                    <a:pt x="73" y="443"/>
                  </a:cubicBezTo>
                  <a:cubicBezTo>
                    <a:pt x="73" y="448"/>
                    <a:pt x="77" y="449"/>
                    <a:pt x="79" y="449"/>
                  </a:cubicBezTo>
                  <a:cubicBezTo>
                    <a:pt x="82" y="449"/>
                    <a:pt x="83" y="448"/>
                    <a:pt x="84" y="447"/>
                  </a:cubicBezTo>
                  <a:cubicBezTo>
                    <a:pt x="85" y="446"/>
                    <a:pt x="88" y="434"/>
                    <a:pt x="90" y="427"/>
                  </a:cubicBezTo>
                  <a:lnTo>
                    <a:pt x="109" y="353"/>
                  </a:lnTo>
                  <a:cubicBezTo>
                    <a:pt x="189" y="350"/>
                    <a:pt x="261" y="283"/>
                    <a:pt x="261" y="216"/>
                  </a:cubicBezTo>
                  <a:cubicBezTo>
                    <a:pt x="261" y="176"/>
                    <a:pt x="235" y="130"/>
                    <a:pt x="165" y="126"/>
                  </a:cubicBezTo>
                  <a:lnTo>
                    <a:pt x="193" y="12"/>
                  </a:lnTo>
                  <a:close/>
                  <a:moveTo>
                    <a:pt x="98" y="342"/>
                  </a:moveTo>
                  <a:cubicBezTo>
                    <a:pt x="68" y="340"/>
                    <a:pt x="32" y="323"/>
                    <a:pt x="32" y="273"/>
                  </a:cubicBezTo>
                  <a:cubicBezTo>
                    <a:pt x="32" y="213"/>
                    <a:pt x="75" y="143"/>
                    <a:pt x="149" y="136"/>
                  </a:cubicBezTo>
                  <a:lnTo>
                    <a:pt x="98" y="342"/>
                  </a:lnTo>
                  <a:close/>
                  <a:moveTo>
                    <a:pt x="162" y="136"/>
                  </a:moveTo>
                  <a:cubicBezTo>
                    <a:pt x="200" y="138"/>
                    <a:pt x="229" y="161"/>
                    <a:pt x="229" y="205"/>
                  </a:cubicBezTo>
                  <a:cubicBezTo>
                    <a:pt x="229" y="264"/>
                    <a:pt x="186" y="336"/>
                    <a:pt x="111" y="342"/>
                  </a:cubicBezTo>
                  <a:lnTo>
                    <a:pt x="162" y="1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8 1">
              <a:extLst>
                <a:ext uri="{FF2B5EF4-FFF2-40B4-BE49-F238E27FC236}">
                  <a16:creationId xmlns:a16="http://schemas.microsoft.com/office/drawing/2014/main" id="{18BEFA41-7BE7-1834-338E-54C7A3DABC48}"/>
                </a:ext>
              </a:extLst>
            </p:cNvPr>
            <p:cNvSpPr>
              <a:spLocks noEditPoints="1"/>
            </p:cNvSpPr>
            <p:nvPr>
              <p:custDataLst>
                <p:tags r:id="rId7"/>
              </p:custDataLst>
            </p:nvPr>
          </p:nvSpPr>
          <p:spPr bwMode="auto">
            <a:xfrm>
              <a:off x="5162550" y="3857625"/>
              <a:ext cx="69850" cy="57150"/>
            </a:xfrm>
            <a:custGeom>
              <a:avLst/>
              <a:gdLst>
                <a:gd name="T0" fmla="*/ 164 w 164"/>
                <a:gd name="T1" fmla="*/ 62 h 158"/>
                <a:gd name="T2" fmla="*/ 101 w 164"/>
                <a:gd name="T3" fmla="*/ 0 h 158"/>
                <a:gd name="T4" fmla="*/ 0 w 164"/>
                <a:gd name="T5" fmla="*/ 97 h 158"/>
                <a:gd name="T6" fmla="*/ 64 w 164"/>
                <a:gd name="T7" fmla="*/ 158 h 158"/>
                <a:gd name="T8" fmla="*/ 164 w 164"/>
                <a:gd name="T9" fmla="*/ 62 h 158"/>
                <a:gd name="T10" fmla="*/ 64 w 164"/>
                <a:gd name="T11" fmla="*/ 148 h 158"/>
                <a:gd name="T12" fmla="*/ 29 w 164"/>
                <a:gd name="T13" fmla="*/ 109 h 158"/>
                <a:gd name="T14" fmla="*/ 49 w 164"/>
                <a:gd name="T15" fmla="*/ 41 h 158"/>
                <a:gd name="T16" fmla="*/ 100 w 164"/>
                <a:gd name="T17" fmla="*/ 10 h 158"/>
                <a:gd name="T18" fmla="*/ 135 w 164"/>
                <a:gd name="T19" fmla="*/ 49 h 158"/>
                <a:gd name="T20" fmla="*/ 116 w 164"/>
                <a:gd name="T21" fmla="*/ 116 h 158"/>
                <a:gd name="T22" fmla="*/ 64 w 164"/>
                <a:gd name="T23" fmla="*/ 1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8">
                  <a:moveTo>
                    <a:pt x="164" y="62"/>
                  </a:moveTo>
                  <a:cubicBezTo>
                    <a:pt x="164" y="23"/>
                    <a:pt x="135" y="0"/>
                    <a:pt x="101" y="0"/>
                  </a:cubicBezTo>
                  <a:cubicBezTo>
                    <a:pt x="49" y="0"/>
                    <a:pt x="0" y="49"/>
                    <a:pt x="0" y="97"/>
                  </a:cubicBezTo>
                  <a:cubicBezTo>
                    <a:pt x="0" y="132"/>
                    <a:pt x="25" y="158"/>
                    <a:pt x="64" y="158"/>
                  </a:cubicBezTo>
                  <a:cubicBezTo>
                    <a:pt x="113" y="158"/>
                    <a:pt x="164" y="112"/>
                    <a:pt x="164" y="62"/>
                  </a:cubicBezTo>
                  <a:close/>
                  <a:moveTo>
                    <a:pt x="64" y="148"/>
                  </a:moveTo>
                  <a:cubicBezTo>
                    <a:pt x="46" y="148"/>
                    <a:pt x="29" y="137"/>
                    <a:pt x="29" y="109"/>
                  </a:cubicBezTo>
                  <a:cubicBezTo>
                    <a:pt x="29" y="95"/>
                    <a:pt x="36" y="61"/>
                    <a:pt x="49" y="41"/>
                  </a:cubicBezTo>
                  <a:cubicBezTo>
                    <a:pt x="64" y="19"/>
                    <a:pt x="84" y="10"/>
                    <a:pt x="100" y="10"/>
                  </a:cubicBezTo>
                  <a:cubicBezTo>
                    <a:pt x="119" y="10"/>
                    <a:pt x="135" y="23"/>
                    <a:pt x="135" y="49"/>
                  </a:cubicBezTo>
                  <a:cubicBezTo>
                    <a:pt x="135" y="57"/>
                    <a:pt x="131" y="92"/>
                    <a:pt x="116" y="116"/>
                  </a:cubicBezTo>
                  <a:cubicBezTo>
                    <a:pt x="102" y="137"/>
                    <a:pt x="81" y="148"/>
                    <a:pt x="64"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77" name="TextBox 76">
            <a:extLst>
              <a:ext uri="{FF2B5EF4-FFF2-40B4-BE49-F238E27FC236}">
                <a16:creationId xmlns:a16="http://schemas.microsoft.com/office/drawing/2014/main" id="{4F67B7AB-F879-2B70-EE1F-F8E3D440C962}"/>
              </a:ext>
            </a:extLst>
          </p:cNvPr>
          <p:cNvSpPr txBox="1"/>
          <p:nvPr/>
        </p:nvSpPr>
        <p:spPr>
          <a:xfrm>
            <a:off x="7241908" y="5353710"/>
            <a:ext cx="1907381" cy="584775"/>
          </a:xfrm>
          <a:prstGeom prst="rect">
            <a:avLst/>
          </a:prstGeom>
          <a:noFill/>
        </p:spPr>
        <p:txBody>
          <a:bodyPr wrap="none" rtlCol="0">
            <a:spAutoFit/>
          </a:bodyPr>
          <a:lstStyle/>
          <a:p>
            <a:pPr algn="ctr"/>
            <a:r>
              <a:rPr lang="it-IT" sz="1600" b="1" dirty="0">
                <a:solidFill>
                  <a:schemeClr val="tx1"/>
                </a:solidFill>
              </a:rPr>
              <a:t>Channel Frequency</a:t>
            </a:r>
          </a:p>
          <a:p>
            <a:pPr algn="ctr"/>
            <a:r>
              <a:rPr lang="it-IT" sz="1600" b="1" dirty="0" err="1">
                <a:solidFill>
                  <a:schemeClr val="tx1"/>
                </a:solidFill>
              </a:rPr>
              <a:t>Response</a:t>
            </a:r>
            <a:endParaRPr lang="en-US" sz="1600" b="1" dirty="0">
              <a:solidFill>
                <a:schemeClr val="tx1"/>
              </a:solidFill>
            </a:endParaRPr>
          </a:p>
        </p:txBody>
      </p:sp>
      <p:sp>
        <p:nvSpPr>
          <p:cNvPr id="78" name="Rectangle 77">
            <a:extLst>
              <a:ext uri="{FF2B5EF4-FFF2-40B4-BE49-F238E27FC236}">
                <a16:creationId xmlns:a16="http://schemas.microsoft.com/office/drawing/2014/main" id="{916B0FA5-D573-BB85-8020-0F5056A8B912}"/>
              </a:ext>
            </a:extLst>
          </p:cNvPr>
          <p:cNvSpPr/>
          <p:nvPr/>
        </p:nvSpPr>
        <p:spPr>
          <a:xfrm rot="5400000">
            <a:off x="8086942" y="3776677"/>
            <a:ext cx="1249466" cy="446683"/>
          </a:xfrm>
          <a:prstGeom prst="rect">
            <a:avLst/>
          </a:prstGeom>
          <a:pattFill prst="wdUpDiag">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Rectangle 78">
            <a:extLst>
              <a:ext uri="{FF2B5EF4-FFF2-40B4-BE49-F238E27FC236}">
                <a16:creationId xmlns:a16="http://schemas.microsoft.com/office/drawing/2014/main" id="{DBB679E1-51C8-688F-AD1C-BF771E0AF376}"/>
              </a:ext>
            </a:extLst>
          </p:cNvPr>
          <p:cNvSpPr/>
          <p:nvPr/>
        </p:nvSpPr>
        <p:spPr>
          <a:xfrm>
            <a:off x="8495961" y="4625085"/>
            <a:ext cx="433618" cy="485442"/>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80" name="Straight Arrow Connector 79">
            <a:extLst>
              <a:ext uri="{FF2B5EF4-FFF2-40B4-BE49-F238E27FC236}">
                <a16:creationId xmlns:a16="http://schemas.microsoft.com/office/drawing/2014/main" id="{63C1E80B-7DA3-B9FE-786F-A5EB6F70107B}"/>
              </a:ext>
            </a:extLst>
          </p:cNvPr>
          <p:cNvCxnSpPr>
            <a:cxnSpLocks/>
          </p:cNvCxnSpPr>
          <p:nvPr/>
        </p:nvCxnSpPr>
        <p:spPr>
          <a:xfrm>
            <a:off x="8488332" y="2077355"/>
            <a:ext cx="0" cy="316652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64FC4DD-56A8-1507-92C0-3A28C70C2FB5}"/>
              </a:ext>
            </a:extLst>
          </p:cNvPr>
          <p:cNvCxnSpPr>
            <a:cxnSpLocks/>
          </p:cNvCxnSpPr>
          <p:nvPr/>
        </p:nvCxnSpPr>
        <p:spPr>
          <a:xfrm>
            <a:off x="8708410" y="3479159"/>
            <a:ext cx="0" cy="98309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780B8B0E-A5E2-1419-0763-F55405261531}"/>
              </a:ext>
            </a:extLst>
          </p:cNvPr>
          <p:cNvSpPr txBox="1"/>
          <p:nvPr/>
        </p:nvSpPr>
        <p:spPr>
          <a:xfrm rot="5400000">
            <a:off x="8500478" y="3806905"/>
            <a:ext cx="811441" cy="338554"/>
          </a:xfrm>
          <a:prstGeom prst="rect">
            <a:avLst/>
          </a:prstGeom>
          <a:noFill/>
        </p:spPr>
        <p:txBody>
          <a:bodyPr wrap="none" rtlCol="0">
            <a:spAutoFit/>
          </a:bodyPr>
          <a:lstStyle/>
          <a:p>
            <a:r>
              <a:rPr lang="it-IT" sz="1600" b="1" dirty="0" err="1">
                <a:solidFill>
                  <a:schemeClr val="tx1"/>
                </a:solidFill>
              </a:rPr>
              <a:t>Extend</a:t>
            </a:r>
            <a:endParaRPr lang="en-US" sz="1600" b="1" dirty="0">
              <a:solidFill>
                <a:schemeClr val="tx1"/>
              </a:solidFill>
            </a:endParaRPr>
          </a:p>
        </p:txBody>
      </p:sp>
      <p:sp>
        <p:nvSpPr>
          <p:cNvPr id="84" name="Rectangle 83">
            <a:extLst>
              <a:ext uri="{FF2B5EF4-FFF2-40B4-BE49-F238E27FC236}">
                <a16:creationId xmlns:a16="http://schemas.microsoft.com/office/drawing/2014/main" id="{5C8D38D5-2B26-F1C6-747D-3FB9CB1BDC4E}"/>
              </a:ext>
            </a:extLst>
          </p:cNvPr>
          <p:cNvSpPr/>
          <p:nvPr/>
        </p:nvSpPr>
        <p:spPr>
          <a:xfrm>
            <a:off x="9479800" y="2612379"/>
            <a:ext cx="212448" cy="2507674"/>
          </a:xfrm>
          <a:prstGeom prst="rect">
            <a:avLst/>
          </a:prstGeom>
          <a:solidFill>
            <a:schemeClr val="accent3">
              <a:lumMod val="20000"/>
              <a:lumOff val="80000"/>
            </a:schemeClr>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85" name="Rectangle 84">
            <a:extLst>
              <a:ext uri="{FF2B5EF4-FFF2-40B4-BE49-F238E27FC236}">
                <a16:creationId xmlns:a16="http://schemas.microsoft.com/office/drawing/2014/main" id="{BCB5C28E-2553-D149-3DFD-E6FCE0A3237F}"/>
              </a:ext>
            </a:extLst>
          </p:cNvPr>
          <p:cNvSpPr/>
          <p:nvPr/>
        </p:nvSpPr>
        <p:spPr>
          <a:xfrm>
            <a:off x="9720760" y="2612380"/>
            <a:ext cx="192657" cy="2507674"/>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86" name="Straight Arrow Connector 85">
            <a:extLst>
              <a:ext uri="{FF2B5EF4-FFF2-40B4-BE49-F238E27FC236}">
                <a16:creationId xmlns:a16="http://schemas.microsoft.com/office/drawing/2014/main" id="{89312F94-6D8D-67B8-0F2B-E4CFFD426AD2}"/>
              </a:ext>
            </a:extLst>
          </p:cNvPr>
          <p:cNvCxnSpPr>
            <a:cxnSpLocks/>
          </p:cNvCxnSpPr>
          <p:nvPr/>
        </p:nvCxnSpPr>
        <p:spPr>
          <a:xfrm>
            <a:off x="9472171" y="2086881"/>
            <a:ext cx="0" cy="316652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88" name="Graphic 87" descr="Star with solid fill">
            <a:extLst>
              <a:ext uri="{FF2B5EF4-FFF2-40B4-BE49-F238E27FC236}">
                <a16:creationId xmlns:a16="http://schemas.microsoft.com/office/drawing/2014/main" id="{8A408495-BC15-9C6A-A662-9A0B6BD7D4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51386" y="2807469"/>
            <a:ext cx="351474" cy="351474"/>
          </a:xfrm>
          <a:prstGeom prst="rect">
            <a:avLst/>
          </a:prstGeom>
        </p:spPr>
      </p:pic>
      <p:pic>
        <p:nvPicPr>
          <p:cNvPr id="89" name="Graphic 88" descr="Stop with solid fill">
            <a:extLst>
              <a:ext uri="{FF2B5EF4-FFF2-40B4-BE49-F238E27FC236}">
                <a16:creationId xmlns:a16="http://schemas.microsoft.com/office/drawing/2014/main" id="{F7BC2A39-680E-571D-2461-B6BBB61CB6D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79816" y="4734584"/>
            <a:ext cx="257188" cy="257188"/>
          </a:xfrm>
          <a:prstGeom prst="rect">
            <a:avLst/>
          </a:prstGeom>
        </p:spPr>
      </p:pic>
      <p:pic>
        <p:nvPicPr>
          <p:cNvPr id="90" name="Graphic 89" descr="Stop with solid fill">
            <a:extLst>
              <a:ext uri="{FF2B5EF4-FFF2-40B4-BE49-F238E27FC236}">
                <a16:creationId xmlns:a16="http://schemas.microsoft.com/office/drawing/2014/main" id="{2AF368BB-2804-0B98-CC15-68B7594B9A5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754958" y="3763151"/>
            <a:ext cx="126263" cy="126263"/>
          </a:xfrm>
          <a:prstGeom prst="rect">
            <a:avLst/>
          </a:prstGeom>
        </p:spPr>
      </p:pic>
      <p:pic>
        <p:nvPicPr>
          <p:cNvPr id="91" name="Graphic 90" descr="Star with solid fill">
            <a:extLst>
              <a:ext uri="{FF2B5EF4-FFF2-40B4-BE49-F238E27FC236}">
                <a16:creationId xmlns:a16="http://schemas.microsoft.com/office/drawing/2014/main" id="{9DE9F61F-DA62-04DE-CBD6-E2289CD2561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91748" y="3732006"/>
            <a:ext cx="188551" cy="188551"/>
          </a:xfrm>
          <a:prstGeom prst="rect">
            <a:avLst/>
          </a:prstGeom>
        </p:spPr>
      </p:pic>
      <p:sp>
        <p:nvSpPr>
          <p:cNvPr id="120" name="Freeform 7 2" descr="\documentclass{article}&#10;\usepackage{amsmath}&#10;\pagestyle{empty}&#10;&#10;\begin{document}&#10;&#10;$f$&#10;&#10;&#10;\end{document}" title="IguanaTex Vector Display">
            <a:extLst>
              <a:ext uri="{FF2B5EF4-FFF2-40B4-BE49-F238E27FC236}">
                <a16:creationId xmlns:a16="http://schemas.microsoft.com/office/drawing/2014/main" id="{038D1D34-631B-0252-7132-EFEA5BAE123E}"/>
              </a:ext>
            </a:extLst>
          </p:cNvPr>
          <p:cNvSpPr>
            <a:spLocks noChangeAspect="1"/>
          </p:cNvSpPr>
          <p:nvPr>
            <p:custDataLst>
              <p:tags r:id="rId3"/>
            </p:custDataLst>
          </p:nvPr>
        </p:nvSpPr>
        <p:spPr bwMode="auto">
          <a:xfrm>
            <a:off x="8703353" y="1923372"/>
            <a:ext cx="180975" cy="373063"/>
          </a:xfrm>
          <a:custGeom>
            <a:avLst/>
            <a:gdLst>
              <a:gd name="T0" fmla="*/ 157 w 249"/>
              <a:gd name="T1" fmla="*/ 152 h 454"/>
              <a:gd name="T2" fmla="*/ 200 w 249"/>
              <a:gd name="T3" fmla="*/ 152 h 454"/>
              <a:gd name="T4" fmla="*/ 215 w 249"/>
              <a:gd name="T5" fmla="*/ 142 h 454"/>
              <a:gd name="T6" fmla="*/ 202 w 249"/>
              <a:gd name="T7" fmla="*/ 137 h 454"/>
              <a:gd name="T8" fmla="*/ 160 w 249"/>
              <a:gd name="T9" fmla="*/ 137 h 454"/>
              <a:gd name="T10" fmla="*/ 171 w 249"/>
              <a:gd name="T11" fmla="*/ 80 h 454"/>
              <a:gd name="T12" fmla="*/ 183 w 249"/>
              <a:gd name="T13" fmla="*/ 28 h 454"/>
              <a:gd name="T14" fmla="*/ 206 w 249"/>
              <a:gd name="T15" fmla="*/ 11 h 454"/>
              <a:gd name="T16" fmla="*/ 230 w 249"/>
              <a:gd name="T17" fmla="*/ 20 h 454"/>
              <a:gd name="T18" fmla="*/ 204 w 249"/>
              <a:gd name="T19" fmla="*/ 47 h 454"/>
              <a:gd name="T20" fmla="*/ 222 w 249"/>
              <a:gd name="T21" fmla="*/ 64 h 454"/>
              <a:gd name="T22" fmla="*/ 249 w 249"/>
              <a:gd name="T23" fmla="*/ 34 h 454"/>
              <a:gd name="T24" fmla="*/ 206 w 249"/>
              <a:gd name="T25" fmla="*/ 0 h 454"/>
              <a:gd name="T26" fmla="*/ 143 w 249"/>
              <a:gd name="T27" fmla="*/ 58 h 454"/>
              <a:gd name="T28" fmla="*/ 126 w 249"/>
              <a:gd name="T29" fmla="*/ 137 h 454"/>
              <a:gd name="T30" fmla="*/ 92 w 249"/>
              <a:gd name="T31" fmla="*/ 137 h 454"/>
              <a:gd name="T32" fmla="*/ 77 w 249"/>
              <a:gd name="T33" fmla="*/ 146 h 454"/>
              <a:gd name="T34" fmla="*/ 91 w 249"/>
              <a:gd name="T35" fmla="*/ 152 h 454"/>
              <a:gd name="T36" fmla="*/ 124 w 249"/>
              <a:gd name="T37" fmla="*/ 152 h 454"/>
              <a:gd name="T38" fmla="*/ 86 w 249"/>
              <a:gd name="T39" fmla="*/ 349 h 454"/>
              <a:gd name="T40" fmla="*/ 43 w 249"/>
              <a:gd name="T41" fmla="*/ 443 h 454"/>
              <a:gd name="T42" fmla="*/ 19 w 249"/>
              <a:gd name="T43" fmla="*/ 434 h 454"/>
              <a:gd name="T44" fmla="*/ 46 w 249"/>
              <a:gd name="T45" fmla="*/ 407 h 454"/>
              <a:gd name="T46" fmla="*/ 28 w 249"/>
              <a:gd name="T47" fmla="*/ 389 h 454"/>
              <a:gd name="T48" fmla="*/ 0 w 249"/>
              <a:gd name="T49" fmla="*/ 419 h 454"/>
              <a:gd name="T50" fmla="*/ 43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2" y="137"/>
                </a:cubicBezTo>
                <a:lnTo>
                  <a:pt x="160" y="137"/>
                </a:lnTo>
                <a:lnTo>
                  <a:pt x="171" y="80"/>
                </a:lnTo>
                <a:cubicBezTo>
                  <a:pt x="173" y="69"/>
                  <a:pt x="180" y="34"/>
                  <a:pt x="183" y="28"/>
                </a:cubicBezTo>
                <a:cubicBezTo>
                  <a:pt x="187" y="18"/>
                  <a:pt x="196" y="11"/>
                  <a:pt x="206" y="11"/>
                </a:cubicBezTo>
                <a:cubicBezTo>
                  <a:pt x="208" y="11"/>
                  <a:pt x="221" y="11"/>
                  <a:pt x="230" y="20"/>
                </a:cubicBezTo>
                <a:cubicBezTo>
                  <a:pt x="209" y="22"/>
                  <a:pt x="204" y="39"/>
                  <a:pt x="204" y="47"/>
                </a:cubicBezTo>
                <a:cubicBezTo>
                  <a:pt x="204" y="58"/>
                  <a:pt x="212" y="64"/>
                  <a:pt x="222" y="64"/>
                </a:cubicBezTo>
                <a:cubicBezTo>
                  <a:pt x="235" y="64"/>
                  <a:pt x="249" y="53"/>
                  <a:pt x="249" y="34"/>
                </a:cubicBezTo>
                <a:cubicBezTo>
                  <a:pt x="249" y="12"/>
                  <a:pt x="226" y="0"/>
                  <a:pt x="206" y="0"/>
                </a:cubicBezTo>
                <a:cubicBezTo>
                  <a:pt x="189" y="0"/>
                  <a:pt x="158" y="9"/>
                  <a:pt x="143" y="58"/>
                </a:cubicBezTo>
                <a:cubicBezTo>
                  <a:pt x="140" y="69"/>
                  <a:pt x="138" y="74"/>
                  <a:pt x="126" y="137"/>
                </a:cubicBezTo>
                <a:lnTo>
                  <a:pt x="92" y="137"/>
                </a:lnTo>
                <a:cubicBezTo>
                  <a:pt x="82" y="137"/>
                  <a:pt x="77" y="137"/>
                  <a:pt x="77" y="146"/>
                </a:cubicBezTo>
                <a:cubicBezTo>
                  <a:pt x="77" y="152"/>
                  <a:pt x="81" y="152"/>
                  <a:pt x="91" y="152"/>
                </a:cubicBezTo>
                <a:lnTo>
                  <a:pt x="124" y="152"/>
                </a:lnTo>
                <a:lnTo>
                  <a:pt x="86" y="349"/>
                </a:lnTo>
                <a:cubicBezTo>
                  <a:pt x="77" y="397"/>
                  <a:pt x="69" y="443"/>
                  <a:pt x="43" y="443"/>
                </a:cubicBezTo>
                <a:cubicBezTo>
                  <a:pt x="41" y="443"/>
                  <a:pt x="28" y="443"/>
                  <a:pt x="19" y="434"/>
                </a:cubicBezTo>
                <a:cubicBezTo>
                  <a:pt x="42" y="432"/>
                  <a:pt x="46" y="414"/>
                  <a:pt x="46" y="407"/>
                </a:cubicBezTo>
                <a:cubicBezTo>
                  <a:pt x="46" y="395"/>
                  <a:pt x="37" y="389"/>
                  <a:pt x="28" y="389"/>
                </a:cubicBezTo>
                <a:cubicBezTo>
                  <a:pt x="15" y="389"/>
                  <a:pt x="0" y="400"/>
                  <a:pt x="0" y="419"/>
                </a:cubicBezTo>
                <a:cubicBezTo>
                  <a:pt x="0" y="442"/>
                  <a:pt x="22" y="454"/>
                  <a:pt x="43" y="454"/>
                </a:cubicBezTo>
                <a:cubicBezTo>
                  <a:pt x="70" y="454"/>
                  <a:pt x="90" y="424"/>
                  <a:pt x="99" y="405"/>
                </a:cubicBezTo>
                <a:cubicBezTo>
                  <a:pt x="115" y="374"/>
                  <a:pt x="127"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solidFill>
                <a:schemeClr val="tx1"/>
              </a:solidFill>
            </a:endParaRPr>
          </a:p>
        </p:txBody>
      </p:sp>
      <p:sp>
        <p:nvSpPr>
          <p:cNvPr id="121" name="Freeform 7 3" descr="\documentclass{article}&#10;\usepackage{amsmath}&#10;\pagestyle{empty}&#10;&#10;\begin{document}&#10;&#10;$f$&#10;&#10;&#10;\end{document}" title="IguanaTex Vector Display">
            <a:extLst>
              <a:ext uri="{FF2B5EF4-FFF2-40B4-BE49-F238E27FC236}">
                <a16:creationId xmlns:a16="http://schemas.microsoft.com/office/drawing/2014/main" id="{41878489-26D8-2815-C82E-CA479D774128}"/>
              </a:ext>
            </a:extLst>
          </p:cNvPr>
          <p:cNvSpPr>
            <a:spLocks noChangeAspect="1"/>
          </p:cNvSpPr>
          <p:nvPr>
            <p:custDataLst>
              <p:tags r:id="rId4"/>
            </p:custDataLst>
          </p:nvPr>
        </p:nvSpPr>
        <p:spPr bwMode="auto">
          <a:xfrm>
            <a:off x="7634782" y="1923373"/>
            <a:ext cx="180975" cy="373063"/>
          </a:xfrm>
          <a:custGeom>
            <a:avLst/>
            <a:gdLst>
              <a:gd name="T0" fmla="*/ 157 w 249"/>
              <a:gd name="T1" fmla="*/ 152 h 454"/>
              <a:gd name="T2" fmla="*/ 200 w 249"/>
              <a:gd name="T3" fmla="*/ 152 h 454"/>
              <a:gd name="T4" fmla="*/ 215 w 249"/>
              <a:gd name="T5" fmla="*/ 142 h 454"/>
              <a:gd name="T6" fmla="*/ 202 w 249"/>
              <a:gd name="T7" fmla="*/ 137 h 454"/>
              <a:gd name="T8" fmla="*/ 160 w 249"/>
              <a:gd name="T9" fmla="*/ 137 h 454"/>
              <a:gd name="T10" fmla="*/ 171 w 249"/>
              <a:gd name="T11" fmla="*/ 80 h 454"/>
              <a:gd name="T12" fmla="*/ 183 w 249"/>
              <a:gd name="T13" fmla="*/ 28 h 454"/>
              <a:gd name="T14" fmla="*/ 206 w 249"/>
              <a:gd name="T15" fmla="*/ 11 h 454"/>
              <a:gd name="T16" fmla="*/ 230 w 249"/>
              <a:gd name="T17" fmla="*/ 20 h 454"/>
              <a:gd name="T18" fmla="*/ 204 w 249"/>
              <a:gd name="T19" fmla="*/ 47 h 454"/>
              <a:gd name="T20" fmla="*/ 222 w 249"/>
              <a:gd name="T21" fmla="*/ 64 h 454"/>
              <a:gd name="T22" fmla="*/ 249 w 249"/>
              <a:gd name="T23" fmla="*/ 34 h 454"/>
              <a:gd name="T24" fmla="*/ 206 w 249"/>
              <a:gd name="T25" fmla="*/ 0 h 454"/>
              <a:gd name="T26" fmla="*/ 143 w 249"/>
              <a:gd name="T27" fmla="*/ 58 h 454"/>
              <a:gd name="T28" fmla="*/ 126 w 249"/>
              <a:gd name="T29" fmla="*/ 137 h 454"/>
              <a:gd name="T30" fmla="*/ 92 w 249"/>
              <a:gd name="T31" fmla="*/ 137 h 454"/>
              <a:gd name="T32" fmla="*/ 77 w 249"/>
              <a:gd name="T33" fmla="*/ 146 h 454"/>
              <a:gd name="T34" fmla="*/ 91 w 249"/>
              <a:gd name="T35" fmla="*/ 152 h 454"/>
              <a:gd name="T36" fmla="*/ 124 w 249"/>
              <a:gd name="T37" fmla="*/ 152 h 454"/>
              <a:gd name="T38" fmla="*/ 86 w 249"/>
              <a:gd name="T39" fmla="*/ 349 h 454"/>
              <a:gd name="T40" fmla="*/ 43 w 249"/>
              <a:gd name="T41" fmla="*/ 443 h 454"/>
              <a:gd name="T42" fmla="*/ 19 w 249"/>
              <a:gd name="T43" fmla="*/ 434 h 454"/>
              <a:gd name="T44" fmla="*/ 46 w 249"/>
              <a:gd name="T45" fmla="*/ 407 h 454"/>
              <a:gd name="T46" fmla="*/ 28 w 249"/>
              <a:gd name="T47" fmla="*/ 389 h 454"/>
              <a:gd name="T48" fmla="*/ 0 w 249"/>
              <a:gd name="T49" fmla="*/ 419 h 454"/>
              <a:gd name="T50" fmla="*/ 43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2" y="137"/>
                </a:cubicBezTo>
                <a:lnTo>
                  <a:pt x="160" y="137"/>
                </a:lnTo>
                <a:lnTo>
                  <a:pt x="171" y="80"/>
                </a:lnTo>
                <a:cubicBezTo>
                  <a:pt x="173" y="69"/>
                  <a:pt x="180" y="34"/>
                  <a:pt x="183" y="28"/>
                </a:cubicBezTo>
                <a:cubicBezTo>
                  <a:pt x="187" y="18"/>
                  <a:pt x="196" y="11"/>
                  <a:pt x="206" y="11"/>
                </a:cubicBezTo>
                <a:cubicBezTo>
                  <a:pt x="208" y="11"/>
                  <a:pt x="221" y="11"/>
                  <a:pt x="230" y="20"/>
                </a:cubicBezTo>
                <a:cubicBezTo>
                  <a:pt x="209" y="22"/>
                  <a:pt x="204" y="39"/>
                  <a:pt x="204" y="47"/>
                </a:cubicBezTo>
                <a:cubicBezTo>
                  <a:pt x="204" y="58"/>
                  <a:pt x="212" y="64"/>
                  <a:pt x="222" y="64"/>
                </a:cubicBezTo>
                <a:cubicBezTo>
                  <a:pt x="235" y="64"/>
                  <a:pt x="249" y="53"/>
                  <a:pt x="249" y="34"/>
                </a:cubicBezTo>
                <a:cubicBezTo>
                  <a:pt x="249" y="12"/>
                  <a:pt x="226" y="0"/>
                  <a:pt x="206" y="0"/>
                </a:cubicBezTo>
                <a:cubicBezTo>
                  <a:pt x="189" y="0"/>
                  <a:pt x="158" y="9"/>
                  <a:pt x="143" y="58"/>
                </a:cubicBezTo>
                <a:cubicBezTo>
                  <a:pt x="140" y="69"/>
                  <a:pt x="138" y="74"/>
                  <a:pt x="126" y="137"/>
                </a:cubicBezTo>
                <a:lnTo>
                  <a:pt x="92" y="137"/>
                </a:lnTo>
                <a:cubicBezTo>
                  <a:pt x="82" y="137"/>
                  <a:pt x="77" y="137"/>
                  <a:pt x="77" y="146"/>
                </a:cubicBezTo>
                <a:cubicBezTo>
                  <a:pt x="77" y="152"/>
                  <a:pt x="81" y="152"/>
                  <a:pt x="91" y="152"/>
                </a:cubicBezTo>
                <a:lnTo>
                  <a:pt x="124" y="152"/>
                </a:lnTo>
                <a:lnTo>
                  <a:pt x="86" y="349"/>
                </a:lnTo>
                <a:cubicBezTo>
                  <a:pt x="77" y="397"/>
                  <a:pt x="69" y="443"/>
                  <a:pt x="43" y="443"/>
                </a:cubicBezTo>
                <a:cubicBezTo>
                  <a:pt x="41" y="443"/>
                  <a:pt x="28" y="443"/>
                  <a:pt x="19" y="434"/>
                </a:cubicBezTo>
                <a:cubicBezTo>
                  <a:pt x="42" y="432"/>
                  <a:pt x="46" y="414"/>
                  <a:pt x="46" y="407"/>
                </a:cubicBezTo>
                <a:cubicBezTo>
                  <a:pt x="46" y="395"/>
                  <a:pt x="37" y="389"/>
                  <a:pt x="28" y="389"/>
                </a:cubicBezTo>
                <a:cubicBezTo>
                  <a:pt x="15" y="389"/>
                  <a:pt x="0" y="400"/>
                  <a:pt x="0" y="419"/>
                </a:cubicBezTo>
                <a:cubicBezTo>
                  <a:pt x="0" y="442"/>
                  <a:pt x="22" y="454"/>
                  <a:pt x="43" y="454"/>
                </a:cubicBezTo>
                <a:cubicBezTo>
                  <a:pt x="70" y="454"/>
                  <a:pt x="90" y="424"/>
                  <a:pt x="99" y="405"/>
                </a:cubicBezTo>
                <a:cubicBezTo>
                  <a:pt x="115" y="374"/>
                  <a:pt x="127"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b="1" dirty="0">
              <a:solidFill>
                <a:schemeClr val="tx1"/>
              </a:solidFill>
            </a:endParaRPr>
          </a:p>
        </p:txBody>
      </p:sp>
      <p:sp>
        <p:nvSpPr>
          <p:cNvPr id="122" name="Freeform 7 4" descr="\documentclass{article}&#10;\usepackage{amsmath}&#10;\pagestyle{empty}&#10;&#10;\begin{document}&#10;&#10;$f$&#10;&#10;&#10;\end{document}" title="IguanaTex Vector Display">
            <a:extLst>
              <a:ext uri="{FF2B5EF4-FFF2-40B4-BE49-F238E27FC236}">
                <a16:creationId xmlns:a16="http://schemas.microsoft.com/office/drawing/2014/main" id="{A6786C26-CDDD-77D2-A84B-7E93A8AEAEED}"/>
              </a:ext>
            </a:extLst>
          </p:cNvPr>
          <p:cNvSpPr>
            <a:spLocks noChangeAspect="1"/>
          </p:cNvSpPr>
          <p:nvPr>
            <p:custDataLst>
              <p:tags r:id="rId5"/>
            </p:custDataLst>
          </p:nvPr>
        </p:nvSpPr>
        <p:spPr bwMode="auto">
          <a:xfrm>
            <a:off x="9700246" y="1923372"/>
            <a:ext cx="180975" cy="373063"/>
          </a:xfrm>
          <a:custGeom>
            <a:avLst/>
            <a:gdLst>
              <a:gd name="T0" fmla="*/ 157 w 249"/>
              <a:gd name="T1" fmla="*/ 152 h 454"/>
              <a:gd name="T2" fmla="*/ 200 w 249"/>
              <a:gd name="T3" fmla="*/ 152 h 454"/>
              <a:gd name="T4" fmla="*/ 215 w 249"/>
              <a:gd name="T5" fmla="*/ 142 h 454"/>
              <a:gd name="T6" fmla="*/ 202 w 249"/>
              <a:gd name="T7" fmla="*/ 137 h 454"/>
              <a:gd name="T8" fmla="*/ 160 w 249"/>
              <a:gd name="T9" fmla="*/ 137 h 454"/>
              <a:gd name="T10" fmla="*/ 171 w 249"/>
              <a:gd name="T11" fmla="*/ 80 h 454"/>
              <a:gd name="T12" fmla="*/ 183 w 249"/>
              <a:gd name="T13" fmla="*/ 28 h 454"/>
              <a:gd name="T14" fmla="*/ 206 w 249"/>
              <a:gd name="T15" fmla="*/ 11 h 454"/>
              <a:gd name="T16" fmla="*/ 230 w 249"/>
              <a:gd name="T17" fmla="*/ 20 h 454"/>
              <a:gd name="T18" fmla="*/ 204 w 249"/>
              <a:gd name="T19" fmla="*/ 47 h 454"/>
              <a:gd name="T20" fmla="*/ 222 w 249"/>
              <a:gd name="T21" fmla="*/ 64 h 454"/>
              <a:gd name="T22" fmla="*/ 249 w 249"/>
              <a:gd name="T23" fmla="*/ 34 h 454"/>
              <a:gd name="T24" fmla="*/ 206 w 249"/>
              <a:gd name="T25" fmla="*/ 0 h 454"/>
              <a:gd name="T26" fmla="*/ 143 w 249"/>
              <a:gd name="T27" fmla="*/ 58 h 454"/>
              <a:gd name="T28" fmla="*/ 126 w 249"/>
              <a:gd name="T29" fmla="*/ 137 h 454"/>
              <a:gd name="T30" fmla="*/ 92 w 249"/>
              <a:gd name="T31" fmla="*/ 137 h 454"/>
              <a:gd name="T32" fmla="*/ 77 w 249"/>
              <a:gd name="T33" fmla="*/ 146 h 454"/>
              <a:gd name="T34" fmla="*/ 91 w 249"/>
              <a:gd name="T35" fmla="*/ 152 h 454"/>
              <a:gd name="T36" fmla="*/ 124 w 249"/>
              <a:gd name="T37" fmla="*/ 152 h 454"/>
              <a:gd name="T38" fmla="*/ 86 w 249"/>
              <a:gd name="T39" fmla="*/ 349 h 454"/>
              <a:gd name="T40" fmla="*/ 43 w 249"/>
              <a:gd name="T41" fmla="*/ 443 h 454"/>
              <a:gd name="T42" fmla="*/ 19 w 249"/>
              <a:gd name="T43" fmla="*/ 434 h 454"/>
              <a:gd name="T44" fmla="*/ 46 w 249"/>
              <a:gd name="T45" fmla="*/ 407 h 454"/>
              <a:gd name="T46" fmla="*/ 28 w 249"/>
              <a:gd name="T47" fmla="*/ 389 h 454"/>
              <a:gd name="T48" fmla="*/ 0 w 249"/>
              <a:gd name="T49" fmla="*/ 419 h 454"/>
              <a:gd name="T50" fmla="*/ 43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2" y="137"/>
                </a:cubicBezTo>
                <a:lnTo>
                  <a:pt x="160" y="137"/>
                </a:lnTo>
                <a:lnTo>
                  <a:pt x="171" y="80"/>
                </a:lnTo>
                <a:cubicBezTo>
                  <a:pt x="173" y="69"/>
                  <a:pt x="180" y="34"/>
                  <a:pt x="183" y="28"/>
                </a:cubicBezTo>
                <a:cubicBezTo>
                  <a:pt x="187" y="18"/>
                  <a:pt x="196" y="11"/>
                  <a:pt x="206" y="11"/>
                </a:cubicBezTo>
                <a:cubicBezTo>
                  <a:pt x="208" y="11"/>
                  <a:pt x="221" y="11"/>
                  <a:pt x="230" y="20"/>
                </a:cubicBezTo>
                <a:cubicBezTo>
                  <a:pt x="209" y="22"/>
                  <a:pt x="204" y="39"/>
                  <a:pt x="204" y="47"/>
                </a:cubicBezTo>
                <a:cubicBezTo>
                  <a:pt x="204" y="58"/>
                  <a:pt x="212" y="64"/>
                  <a:pt x="222" y="64"/>
                </a:cubicBezTo>
                <a:cubicBezTo>
                  <a:pt x="235" y="64"/>
                  <a:pt x="249" y="53"/>
                  <a:pt x="249" y="34"/>
                </a:cubicBezTo>
                <a:cubicBezTo>
                  <a:pt x="249" y="12"/>
                  <a:pt x="226" y="0"/>
                  <a:pt x="206" y="0"/>
                </a:cubicBezTo>
                <a:cubicBezTo>
                  <a:pt x="189" y="0"/>
                  <a:pt x="158" y="9"/>
                  <a:pt x="143" y="58"/>
                </a:cubicBezTo>
                <a:cubicBezTo>
                  <a:pt x="140" y="69"/>
                  <a:pt x="138" y="74"/>
                  <a:pt x="126" y="137"/>
                </a:cubicBezTo>
                <a:lnTo>
                  <a:pt x="92" y="137"/>
                </a:lnTo>
                <a:cubicBezTo>
                  <a:pt x="82" y="137"/>
                  <a:pt x="77" y="137"/>
                  <a:pt x="77" y="146"/>
                </a:cubicBezTo>
                <a:cubicBezTo>
                  <a:pt x="77" y="152"/>
                  <a:pt x="81" y="152"/>
                  <a:pt x="91" y="152"/>
                </a:cubicBezTo>
                <a:lnTo>
                  <a:pt x="124" y="152"/>
                </a:lnTo>
                <a:lnTo>
                  <a:pt x="86" y="349"/>
                </a:lnTo>
                <a:cubicBezTo>
                  <a:pt x="77" y="397"/>
                  <a:pt x="69" y="443"/>
                  <a:pt x="43" y="443"/>
                </a:cubicBezTo>
                <a:cubicBezTo>
                  <a:pt x="41" y="443"/>
                  <a:pt x="28" y="443"/>
                  <a:pt x="19" y="434"/>
                </a:cubicBezTo>
                <a:cubicBezTo>
                  <a:pt x="42" y="432"/>
                  <a:pt x="46" y="414"/>
                  <a:pt x="46" y="407"/>
                </a:cubicBezTo>
                <a:cubicBezTo>
                  <a:pt x="46" y="395"/>
                  <a:pt x="37" y="389"/>
                  <a:pt x="28" y="389"/>
                </a:cubicBezTo>
                <a:cubicBezTo>
                  <a:pt x="15" y="389"/>
                  <a:pt x="0" y="400"/>
                  <a:pt x="0" y="419"/>
                </a:cubicBezTo>
                <a:cubicBezTo>
                  <a:pt x="0" y="442"/>
                  <a:pt x="22" y="454"/>
                  <a:pt x="43" y="454"/>
                </a:cubicBezTo>
                <a:cubicBezTo>
                  <a:pt x="70" y="454"/>
                  <a:pt x="90" y="424"/>
                  <a:pt x="99" y="405"/>
                </a:cubicBezTo>
                <a:cubicBezTo>
                  <a:pt x="115" y="374"/>
                  <a:pt x="127"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solidFill>
                <a:schemeClr val="tx1"/>
              </a:solidFill>
            </a:endParaRPr>
          </a:p>
        </p:txBody>
      </p:sp>
      <p:sp>
        <p:nvSpPr>
          <p:cNvPr id="3" name="Isosceles Triangle 2">
            <a:extLst>
              <a:ext uri="{FF2B5EF4-FFF2-40B4-BE49-F238E27FC236}">
                <a16:creationId xmlns:a16="http://schemas.microsoft.com/office/drawing/2014/main" id="{6A895EA7-2867-349D-F751-053B3A2B443D}"/>
              </a:ext>
            </a:extLst>
          </p:cNvPr>
          <p:cNvSpPr/>
          <p:nvPr/>
        </p:nvSpPr>
        <p:spPr>
          <a:xfrm rot="5400000">
            <a:off x="5553958" y="3819392"/>
            <a:ext cx="2262928" cy="361252"/>
          </a:xfrm>
          <a:prstGeom prst="triangl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5" name="Slide Number Placeholder 3">
            <a:extLst>
              <a:ext uri="{FF2B5EF4-FFF2-40B4-BE49-F238E27FC236}">
                <a16:creationId xmlns:a16="http://schemas.microsoft.com/office/drawing/2014/main" id="{241A693D-B4BC-064B-B7E2-0D36892F6386}"/>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3215704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70" grpId="0"/>
      <p:bldP spid="77" grpId="0"/>
      <p:bldP spid="78" grpId="0" animBg="1"/>
      <p:bldP spid="79" grpId="0" animBg="1"/>
      <p:bldP spid="83" grpId="0"/>
      <p:bldP spid="84" grpId="0" animBg="1"/>
      <p:bldP spid="85" grpId="0" animBg="1"/>
      <p:bldP spid="120" grpId="0" animBg="1"/>
      <p:bldP spid="121" grpId="0" animBg="1"/>
      <p:bldP spid="1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1F925-A8E7-931D-BCBF-A0343E4B31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1AC266-E719-D113-09CB-4D4C2845EE81}"/>
              </a:ext>
            </a:extLst>
          </p:cNvPr>
          <p:cNvSpPr>
            <a:spLocks noGrp="1"/>
          </p:cNvSpPr>
          <p:nvPr>
            <p:ph type="title"/>
          </p:nvPr>
        </p:nvSpPr>
        <p:spPr/>
        <p:txBody>
          <a:bodyPr/>
          <a:lstStyle/>
          <a:p>
            <a:r>
              <a:rPr lang="en-US" dirty="0"/>
              <a:t>Coherent multiband processing</a:t>
            </a:r>
            <a:endParaRPr lang="en-GB" dirty="0"/>
          </a:p>
        </p:txBody>
      </p:sp>
      <p:sp>
        <p:nvSpPr>
          <p:cNvPr id="4" name="Slide Number Placeholder 3">
            <a:extLst>
              <a:ext uri="{FF2B5EF4-FFF2-40B4-BE49-F238E27FC236}">
                <a16:creationId xmlns:a16="http://schemas.microsoft.com/office/drawing/2014/main" id="{C84C8D54-E689-304F-A0E1-F44011A18467}"/>
              </a:ext>
            </a:extLst>
          </p:cNvPr>
          <p:cNvSpPr>
            <a:spLocks noGrp="1"/>
          </p:cNvSpPr>
          <p:nvPr>
            <p:ph type="sldNum" idx="12"/>
          </p:nvPr>
        </p:nvSpPr>
        <p:spPr>
          <a:xfrm>
            <a:off x="8654119" y="3917880"/>
            <a:ext cx="704849" cy="363537"/>
          </a:xfrm>
        </p:spPr>
        <p:txBody>
          <a:bodyPr/>
          <a:lstStyle/>
          <a:p>
            <a:r>
              <a:rPr lang="en-GB">
                <a:solidFill>
                  <a:schemeClr val="tx1"/>
                </a:solidFill>
              </a:rPr>
              <a:t>Slide </a:t>
            </a:r>
            <a:fld id="{440F5867-744E-4AA6-B0ED-4C44D2DFBB7B}" type="slidenum">
              <a:rPr lang="en-GB" smtClean="0">
                <a:solidFill>
                  <a:schemeClr val="tx1"/>
                </a:solidFill>
              </a:rPr>
              <a:pPr/>
              <a:t>15</a:t>
            </a:fld>
            <a:endParaRPr lang="en-GB" dirty="0">
              <a:solidFill>
                <a:schemeClr val="tx1"/>
              </a:solidFill>
            </a:endParaRPr>
          </a:p>
        </p:txBody>
      </p:sp>
      <p:sp>
        <p:nvSpPr>
          <p:cNvPr id="5" name="Footer Placeholder 4">
            <a:extLst>
              <a:ext uri="{FF2B5EF4-FFF2-40B4-BE49-F238E27FC236}">
                <a16:creationId xmlns:a16="http://schemas.microsoft.com/office/drawing/2014/main" id="{6C6E7221-ECAE-88D2-C040-FE9F4F6D8B6E}"/>
              </a:ext>
            </a:extLst>
          </p:cNvPr>
          <p:cNvSpPr>
            <a:spLocks noGrp="1"/>
          </p:cNvSpPr>
          <p:nvPr>
            <p:ph type="ftr" idx="14"/>
          </p:nvPr>
        </p:nvSpPr>
        <p:spPr/>
        <p:txBody>
          <a:bodyPr/>
          <a:lstStyle/>
          <a:p>
            <a:r>
              <a:rPr lang="en-GB">
                <a:solidFill>
                  <a:schemeClr val="tx1"/>
                </a:solidFill>
              </a:rPr>
              <a:t>Jacopo Pegoraro, University of Padova</a:t>
            </a:r>
            <a:endParaRPr lang="en-GB" dirty="0">
              <a:solidFill>
                <a:schemeClr val="tx1"/>
              </a:solidFill>
            </a:endParaRPr>
          </a:p>
        </p:txBody>
      </p:sp>
      <p:sp>
        <p:nvSpPr>
          <p:cNvPr id="6" name="Date Placeholder 5">
            <a:extLst>
              <a:ext uri="{FF2B5EF4-FFF2-40B4-BE49-F238E27FC236}">
                <a16:creationId xmlns:a16="http://schemas.microsoft.com/office/drawing/2014/main" id="{2E1B109E-61DF-9A38-A948-DE5966DE1096}"/>
              </a:ext>
            </a:extLst>
          </p:cNvPr>
          <p:cNvSpPr>
            <a:spLocks noGrp="1"/>
          </p:cNvSpPr>
          <p:nvPr>
            <p:ph type="dt" idx="15"/>
          </p:nvPr>
        </p:nvSpPr>
        <p:spPr/>
        <p:txBody>
          <a:bodyPr/>
          <a:lstStyle/>
          <a:p>
            <a:r>
              <a:rPr lang="en-US">
                <a:solidFill>
                  <a:schemeClr val="tx1"/>
                </a:solidFill>
              </a:rPr>
              <a:t>July 2025</a:t>
            </a:r>
            <a:endParaRPr lang="en-GB" dirty="0">
              <a:solidFill>
                <a:schemeClr val="tx1"/>
              </a:solidFill>
            </a:endParaRPr>
          </a:p>
        </p:txBody>
      </p:sp>
      <p:sp>
        <p:nvSpPr>
          <p:cNvPr id="7" name="TextBox 6">
            <a:extLst>
              <a:ext uri="{FF2B5EF4-FFF2-40B4-BE49-F238E27FC236}">
                <a16:creationId xmlns:a16="http://schemas.microsoft.com/office/drawing/2014/main" id="{B0570FEB-72E3-BEF0-1291-0FFDBD4FA9E0}"/>
              </a:ext>
            </a:extLst>
          </p:cNvPr>
          <p:cNvSpPr txBox="1"/>
          <p:nvPr/>
        </p:nvSpPr>
        <p:spPr>
          <a:xfrm>
            <a:off x="1183651" y="3204080"/>
            <a:ext cx="621106" cy="369332"/>
          </a:xfrm>
          <a:prstGeom prst="rect">
            <a:avLst/>
          </a:prstGeom>
          <a:noFill/>
        </p:spPr>
        <p:txBody>
          <a:bodyPr wrap="square" rtlCol="0">
            <a:spAutoFit/>
          </a:bodyPr>
          <a:lstStyle/>
          <a:p>
            <a:r>
              <a:rPr lang="en-US" sz="1800" b="1" dirty="0">
                <a:solidFill>
                  <a:schemeClr val="tx1"/>
                </a:solidFill>
              </a:rPr>
              <a:t>TX</a:t>
            </a:r>
            <a:endParaRPr lang="en-GB" sz="1600" b="1" dirty="0">
              <a:solidFill>
                <a:schemeClr val="tx1"/>
              </a:solidFill>
            </a:endParaRPr>
          </a:p>
        </p:txBody>
      </p:sp>
      <p:sp>
        <p:nvSpPr>
          <p:cNvPr id="8" name="TextBox 7">
            <a:extLst>
              <a:ext uri="{FF2B5EF4-FFF2-40B4-BE49-F238E27FC236}">
                <a16:creationId xmlns:a16="http://schemas.microsoft.com/office/drawing/2014/main" id="{BA303070-0A21-7D3A-EFFB-7A122E69ACD5}"/>
              </a:ext>
            </a:extLst>
          </p:cNvPr>
          <p:cNvSpPr txBox="1"/>
          <p:nvPr/>
        </p:nvSpPr>
        <p:spPr>
          <a:xfrm>
            <a:off x="2627076" y="3198986"/>
            <a:ext cx="775765" cy="369332"/>
          </a:xfrm>
          <a:prstGeom prst="rect">
            <a:avLst/>
          </a:prstGeom>
          <a:noFill/>
        </p:spPr>
        <p:txBody>
          <a:bodyPr wrap="square" rtlCol="0">
            <a:spAutoFit/>
          </a:bodyPr>
          <a:lstStyle/>
          <a:p>
            <a:r>
              <a:rPr lang="en-US" sz="1800" b="1" dirty="0">
                <a:solidFill>
                  <a:schemeClr val="tx1"/>
                </a:solidFill>
              </a:rPr>
              <a:t>RX</a:t>
            </a:r>
            <a:endParaRPr lang="en-GB" sz="1600" b="1" dirty="0">
              <a:solidFill>
                <a:schemeClr val="tx1"/>
              </a:solidFill>
            </a:endParaRPr>
          </a:p>
        </p:txBody>
      </p:sp>
      <p:sp>
        <p:nvSpPr>
          <p:cNvPr id="9" name="TextBox 8">
            <a:extLst>
              <a:ext uri="{FF2B5EF4-FFF2-40B4-BE49-F238E27FC236}">
                <a16:creationId xmlns:a16="http://schemas.microsoft.com/office/drawing/2014/main" id="{EECD581D-91BC-5955-C35A-3255AA431AB5}"/>
              </a:ext>
            </a:extLst>
          </p:cNvPr>
          <p:cNvSpPr txBox="1"/>
          <p:nvPr/>
        </p:nvSpPr>
        <p:spPr>
          <a:xfrm>
            <a:off x="4367808" y="3345242"/>
            <a:ext cx="1834733" cy="338554"/>
          </a:xfrm>
          <a:prstGeom prst="rect">
            <a:avLst/>
          </a:prstGeom>
          <a:noFill/>
        </p:spPr>
        <p:txBody>
          <a:bodyPr wrap="none" rtlCol="0">
            <a:spAutoFit/>
          </a:bodyPr>
          <a:lstStyle/>
          <a:p>
            <a:r>
              <a:rPr lang="it-IT" sz="1600" b="1" dirty="0">
                <a:solidFill>
                  <a:schemeClr val="tx1"/>
                </a:solidFill>
              </a:rPr>
              <a:t>Timing offset (TO)</a:t>
            </a:r>
            <a:endParaRPr lang="en-US" sz="1600" b="1" dirty="0">
              <a:solidFill>
                <a:schemeClr val="tx1"/>
              </a:solidFill>
            </a:endParaRPr>
          </a:p>
        </p:txBody>
      </p:sp>
      <p:cxnSp>
        <p:nvCxnSpPr>
          <p:cNvPr id="10" name="Straight Arrow Connector 9">
            <a:extLst>
              <a:ext uri="{FF2B5EF4-FFF2-40B4-BE49-F238E27FC236}">
                <a16:creationId xmlns:a16="http://schemas.microsoft.com/office/drawing/2014/main" id="{5EBFF735-EAB6-3868-5C39-D3184AB8AE8B}"/>
              </a:ext>
            </a:extLst>
          </p:cNvPr>
          <p:cNvCxnSpPr/>
          <p:nvPr/>
        </p:nvCxnSpPr>
        <p:spPr>
          <a:xfrm>
            <a:off x="4691858" y="4461204"/>
            <a:ext cx="1135288"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89BAEA9-A8C1-BCE3-B001-1863900CC736}"/>
              </a:ext>
            </a:extLst>
          </p:cNvPr>
          <p:cNvCxnSpPr>
            <a:cxnSpLocks/>
          </p:cNvCxnSpPr>
          <p:nvPr/>
        </p:nvCxnSpPr>
        <p:spPr>
          <a:xfrm flipV="1">
            <a:off x="5334561" y="3915082"/>
            <a:ext cx="0" cy="546121"/>
          </a:xfrm>
          <a:prstGeom prst="straightConnector1">
            <a:avLst/>
          </a:prstGeom>
          <a:ln w="38100">
            <a:solidFill>
              <a:srgbClr val="188ACA"/>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0E70393-6E93-62B4-8CB8-32C43FB21476}"/>
              </a:ext>
            </a:extLst>
          </p:cNvPr>
          <p:cNvCxnSpPr>
            <a:cxnSpLocks/>
          </p:cNvCxnSpPr>
          <p:nvPr/>
        </p:nvCxnSpPr>
        <p:spPr>
          <a:xfrm flipV="1">
            <a:off x="5058636" y="3915082"/>
            <a:ext cx="0" cy="543402"/>
          </a:xfrm>
          <a:prstGeom prst="straightConnector1">
            <a:avLst/>
          </a:prstGeom>
          <a:ln w="38100">
            <a:solidFill>
              <a:srgbClr val="E1F2FB"/>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F415829-29CF-B21C-15A4-F64041149586}"/>
              </a:ext>
            </a:extLst>
          </p:cNvPr>
          <p:cNvCxnSpPr>
            <a:cxnSpLocks/>
          </p:cNvCxnSpPr>
          <p:nvPr/>
        </p:nvCxnSpPr>
        <p:spPr>
          <a:xfrm flipV="1">
            <a:off x="5179958" y="3915082"/>
            <a:ext cx="0" cy="543402"/>
          </a:xfrm>
          <a:prstGeom prst="straightConnector1">
            <a:avLst/>
          </a:prstGeom>
          <a:ln w="38100">
            <a:solidFill>
              <a:srgbClr val="7DC6E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83C7BD-E59F-1167-BBC2-1EEC63989689}"/>
              </a:ext>
            </a:extLst>
          </p:cNvPr>
          <p:cNvCxnSpPr>
            <a:cxnSpLocks/>
          </p:cNvCxnSpPr>
          <p:nvPr/>
        </p:nvCxnSpPr>
        <p:spPr>
          <a:xfrm flipV="1">
            <a:off x="5229280" y="3915082"/>
            <a:ext cx="6360" cy="546121"/>
          </a:xfrm>
          <a:prstGeom prst="straightConnector1">
            <a:avLst/>
          </a:prstGeom>
          <a:ln w="38100">
            <a:solidFill>
              <a:srgbClr val="0A3953"/>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A7CCD5A3-BFB7-1C76-7055-5B40FB98ADD9}"/>
              </a:ext>
            </a:extLst>
          </p:cNvPr>
          <p:cNvGrpSpPr/>
          <p:nvPr/>
        </p:nvGrpSpPr>
        <p:grpSpPr>
          <a:xfrm>
            <a:off x="4474664" y="2538494"/>
            <a:ext cx="1643701" cy="772000"/>
            <a:chOff x="2872126" y="3726237"/>
            <a:chExt cx="1557484" cy="950624"/>
          </a:xfrm>
        </p:grpSpPr>
        <p:cxnSp>
          <p:nvCxnSpPr>
            <p:cNvPr id="16" name="Straight Arrow Connector 15">
              <a:extLst>
                <a:ext uri="{FF2B5EF4-FFF2-40B4-BE49-F238E27FC236}">
                  <a16:creationId xmlns:a16="http://schemas.microsoft.com/office/drawing/2014/main" id="{48EC1F1B-EAE9-F087-06AC-B6DD950D7FE4}"/>
                </a:ext>
              </a:extLst>
            </p:cNvPr>
            <p:cNvCxnSpPr>
              <a:cxnSpLocks/>
            </p:cNvCxnSpPr>
            <p:nvPr/>
          </p:nvCxnSpPr>
          <p:spPr>
            <a:xfrm>
              <a:off x="2872126" y="4510646"/>
              <a:ext cx="1557484"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Freeform 33 1">
              <a:extLst>
                <a:ext uri="{FF2B5EF4-FFF2-40B4-BE49-F238E27FC236}">
                  <a16:creationId xmlns:a16="http://schemas.microsoft.com/office/drawing/2014/main" id="{EEEB8EC4-94F8-1BB7-27AA-CC552A0AEFBA}"/>
                </a:ext>
              </a:extLst>
            </p:cNvPr>
            <p:cNvSpPr/>
            <p:nvPr/>
          </p:nvSpPr>
          <p:spPr>
            <a:xfrm>
              <a:off x="3092452" y="3730891"/>
              <a:ext cx="1083501" cy="945970"/>
            </a:xfrm>
            <a:custGeom>
              <a:avLst/>
              <a:gdLst>
                <a:gd name="connsiteX0" fmla="*/ 0 w 1083501"/>
                <a:gd name="connsiteY0" fmla="*/ 801682 h 945970"/>
                <a:gd name="connsiteX1" fmla="*/ 93945 w 1083501"/>
                <a:gd name="connsiteY1" fmla="*/ 670158 h 945970"/>
                <a:gd name="connsiteX2" fmla="*/ 231732 w 1083501"/>
                <a:gd name="connsiteY2" fmla="*/ 883101 h 945970"/>
                <a:gd name="connsiteX3" fmla="*/ 350729 w 1083501"/>
                <a:gd name="connsiteY3" fmla="*/ 563687 h 945970"/>
                <a:gd name="connsiteX4" fmla="*/ 469726 w 1083501"/>
                <a:gd name="connsiteY4" fmla="*/ 933205 h 945970"/>
                <a:gd name="connsiteX5" fmla="*/ 563671 w 1083501"/>
                <a:gd name="connsiteY5" fmla="*/ 16 h 945970"/>
                <a:gd name="connsiteX6" fmla="*/ 663880 w 1083501"/>
                <a:gd name="connsiteY6" fmla="*/ 908153 h 945970"/>
                <a:gd name="connsiteX7" fmla="*/ 764088 w 1083501"/>
                <a:gd name="connsiteY7" fmla="*/ 595002 h 945970"/>
                <a:gd name="connsiteX8" fmla="*/ 864296 w 1083501"/>
                <a:gd name="connsiteY8" fmla="*/ 895627 h 945970"/>
                <a:gd name="connsiteX9" fmla="*/ 983293 w 1083501"/>
                <a:gd name="connsiteY9" fmla="*/ 632580 h 945970"/>
                <a:gd name="connsiteX10" fmla="*/ 1083501 w 1083501"/>
                <a:gd name="connsiteY10" fmla="*/ 858049 h 9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501" h="945970">
                  <a:moveTo>
                    <a:pt x="0" y="801682"/>
                  </a:moveTo>
                  <a:cubicBezTo>
                    <a:pt x="27661" y="729135"/>
                    <a:pt x="55323" y="656588"/>
                    <a:pt x="93945" y="670158"/>
                  </a:cubicBezTo>
                  <a:cubicBezTo>
                    <a:pt x="132567" y="683728"/>
                    <a:pt x="188935" y="900846"/>
                    <a:pt x="231732" y="883101"/>
                  </a:cubicBezTo>
                  <a:cubicBezTo>
                    <a:pt x="274529" y="865356"/>
                    <a:pt x="311063" y="555336"/>
                    <a:pt x="350729" y="563687"/>
                  </a:cubicBezTo>
                  <a:cubicBezTo>
                    <a:pt x="390395" y="572038"/>
                    <a:pt x="434236" y="1027150"/>
                    <a:pt x="469726" y="933205"/>
                  </a:cubicBezTo>
                  <a:cubicBezTo>
                    <a:pt x="505216" y="839260"/>
                    <a:pt x="531312" y="4191"/>
                    <a:pt x="563671" y="16"/>
                  </a:cubicBezTo>
                  <a:cubicBezTo>
                    <a:pt x="596030" y="-4159"/>
                    <a:pt x="630477" y="808989"/>
                    <a:pt x="663880" y="908153"/>
                  </a:cubicBezTo>
                  <a:cubicBezTo>
                    <a:pt x="697283" y="1007317"/>
                    <a:pt x="730685" y="597090"/>
                    <a:pt x="764088" y="595002"/>
                  </a:cubicBezTo>
                  <a:cubicBezTo>
                    <a:pt x="797491" y="592914"/>
                    <a:pt x="827762" y="889364"/>
                    <a:pt x="864296" y="895627"/>
                  </a:cubicBezTo>
                  <a:cubicBezTo>
                    <a:pt x="900830" y="901890"/>
                    <a:pt x="946759" y="638843"/>
                    <a:pt x="983293" y="632580"/>
                  </a:cubicBezTo>
                  <a:cubicBezTo>
                    <a:pt x="1019827" y="626317"/>
                    <a:pt x="1051664" y="742183"/>
                    <a:pt x="1083501" y="858049"/>
                  </a:cubicBezTo>
                </a:path>
              </a:pathLst>
            </a:custGeom>
            <a:noFill/>
            <a:ln w="28575">
              <a:solidFill>
                <a:srgbClr val="188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Freeform 17 1">
              <a:extLst>
                <a:ext uri="{FF2B5EF4-FFF2-40B4-BE49-F238E27FC236}">
                  <a16:creationId xmlns:a16="http://schemas.microsoft.com/office/drawing/2014/main" id="{0C8E7CE6-6862-232E-B6F8-59E17548BBBC}"/>
                </a:ext>
              </a:extLst>
            </p:cNvPr>
            <p:cNvSpPr/>
            <p:nvPr/>
          </p:nvSpPr>
          <p:spPr>
            <a:xfrm>
              <a:off x="2970579" y="3730891"/>
              <a:ext cx="1083501" cy="945970"/>
            </a:xfrm>
            <a:custGeom>
              <a:avLst/>
              <a:gdLst>
                <a:gd name="connsiteX0" fmla="*/ 0 w 1083501"/>
                <a:gd name="connsiteY0" fmla="*/ 801682 h 945970"/>
                <a:gd name="connsiteX1" fmla="*/ 93945 w 1083501"/>
                <a:gd name="connsiteY1" fmla="*/ 670158 h 945970"/>
                <a:gd name="connsiteX2" fmla="*/ 231732 w 1083501"/>
                <a:gd name="connsiteY2" fmla="*/ 883101 h 945970"/>
                <a:gd name="connsiteX3" fmla="*/ 350729 w 1083501"/>
                <a:gd name="connsiteY3" fmla="*/ 563687 h 945970"/>
                <a:gd name="connsiteX4" fmla="*/ 469726 w 1083501"/>
                <a:gd name="connsiteY4" fmla="*/ 933205 h 945970"/>
                <a:gd name="connsiteX5" fmla="*/ 563671 w 1083501"/>
                <a:gd name="connsiteY5" fmla="*/ 16 h 945970"/>
                <a:gd name="connsiteX6" fmla="*/ 663880 w 1083501"/>
                <a:gd name="connsiteY6" fmla="*/ 908153 h 945970"/>
                <a:gd name="connsiteX7" fmla="*/ 764088 w 1083501"/>
                <a:gd name="connsiteY7" fmla="*/ 595002 h 945970"/>
                <a:gd name="connsiteX8" fmla="*/ 864296 w 1083501"/>
                <a:gd name="connsiteY8" fmla="*/ 895627 h 945970"/>
                <a:gd name="connsiteX9" fmla="*/ 983293 w 1083501"/>
                <a:gd name="connsiteY9" fmla="*/ 632580 h 945970"/>
                <a:gd name="connsiteX10" fmla="*/ 1083501 w 1083501"/>
                <a:gd name="connsiteY10" fmla="*/ 858049 h 94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3501" h="945970">
                  <a:moveTo>
                    <a:pt x="0" y="801682"/>
                  </a:moveTo>
                  <a:cubicBezTo>
                    <a:pt x="27661" y="729135"/>
                    <a:pt x="55323" y="656588"/>
                    <a:pt x="93945" y="670158"/>
                  </a:cubicBezTo>
                  <a:cubicBezTo>
                    <a:pt x="132567" y="683728"/>
                    <a:pt x="188935" y="900846"/>
                    <a:pt x="231732" y="883101"/>
                  </a:cubicBezTo>
                  <a:cubicBezTo>
                    <a:pt x="274529" y="865356"/>
                    <a:pt x="311063" y="555336"/>
                    <a:pt x="350729" y="563687"/>
                  </a:cubicBezTo>
                  <a:cubicBezTo>
                    <a:pt x="390395" y="572038"/>
                    <a:pt x="434236" y="1027150"/>
                    <a:pt x="469726" y="933205"/>
                  </a:cubicBezTo>
                  <a:cubicBezTo>
                    <a:pt x="505216" y="839260"/>
                    <a:pt x="531312" y="4191"/>
                    <a:pt x="563671" y="16"/>
                  </a:cubicBezTo>
                  <a:cubicBezTo>
                    <a:pt x="596030" y="-4159"/>
                    <a:pt x="630477" y="808989"/>
                    <a:pt x="663880" y="908153"/>
                  </a:cubicBezTo>
                  <a:cubicBezTo>
                    <a:pt x="697283" y="1007317"/>
                    <a:pt x="730685" y="597090"/>
                    <a:pt x="764088" y="595002"/>
                  </a:cubicBezTo>
                  <a:cubicBezTo>
                    <a:pt x="797491" y="592914"/>
                    <a:pt x="827762" y="889364"/>
                    <a:pt x="864296" y="895627"/>
                  </a:cubicBezTo>
                  <a:cubicBezTo>
                    <a:pt x="900830" y="901890"/>
                    <a:pt x="946759" y="638843"/>
                    <a:pt x="983293" y="632580"/>
                  </a:cubicBezTo>
                  <a:cubicBezTo>
                    <a:pt x="1019827" y="626317"/>
                    <a:pt x="1051664" y="742183"/>
                    <a:pt x="1083501" y="858049"/>
                  </a:cubicBezTo>
                </a:path>
              </a:pathLst>
            </a:custGeom>
            <a:noFill/>
            <a:ln w="28575">
              <a:solidFill>
                <a:srgbClr val="0A3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Oval 18">
              <a:extLst>
                <a:ext uri="{FF2B5EF4-FFF2-40B4-BE49-F238E27FC236}">
                  <a16:creationId xmlns:a16="http://schemas.microsoft.com/office/drawing/2014/main" id="{1B902445-938C-0627-0544-B504B30E7305}"/>
                </a:ext>
              </a:extLst>
            </p:cNvPr>
            <p:cNvSpPr/>
            <p:nvPr/>
          </p:nvSpPr>
          <p:spPr>
            <a:xfrm>
              <a:off x="3634201" y="3726237"/>
              <a:ext cx="53041" cy="71697"/>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0" name="Straight Connector 19">
              <a:extLst>
                <a:ext uri="{FF2B5EF4-FFF2-40B4-BE49-F238E27FC236}">
                  <a16:creationId xmlns:a16="http://schemas.microsoft.com/office/drawing/2014/main" id="{44AF0784-ACE8-F3F8-4F4D-221AAF8D5B77}"/>
                </a:ext>
              </a:extLst>
            </p:cNvPr>
            <p:cNvCxnSpPr>
              <a:cxnSpLocks/>
            </p:cNvCxnSpPr>
            <p:nvPr/>
          </p:nvCxnSpPr>
          <p:spPr>
            <a:xfrm>
              <a:off x="3660962" y="3776610"/>
              <a:ext cx="0" cy="7340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A01B506B-519B-836D-34E1-D9DAD78BAB66}"/>
              </a:ext>
            </a:extLst>
          </p:cNvPr>
          <p:cNvGrpSpPr/>
          <p:nvPr/>
        </p:nvGrpSpPr>
        <p:grpSpPr>
          <a:xfrm>
            <a:off x="1660721" y="3109442"/>
            <a:ext cx="385790" cy="549043"/>
            <a:chOff x="4862107" y="1438138"/>
            <a:chExt cx="422398" cy="620221"/>
          </a:xfrm>
        </p:grpSpPr>
        <p:sp>
          <p:nvSpPr>
            <p:cNvPr id="22" name="Freeform 52 1">
              <a:extLst>
                <a:ext uri="{FF2B5EF4-FFF2-40B4-BE49-F238E27FC236}">
                  <a16:creationId xmlns:a16="http://schemas.microsoft.com/office/drawing/2014/main" id="{367C462D-967F-359B-6DB0-75AE64C65D22}"/>
                </a:ext>
              </a:extLst>
            </p:cNvPr>
            <p:cNvSpPr/>
            <p:nvPr/>
          </p:nvSpPr>
          <p:spPr>
            <a:xfrm>
              <a:off x="4862107" y="1550778"/>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3" name="Freeform 53 1">
              <a:extLst>
                <a:ext uri="{FF2B5EF4-FFF2-40B4-BE49-F238E27FC236}">
                  <a16:creationId xmlns:a16="http://schemas.microsoft.com/office/drawing/2014/main" id="{F8A8168F-6BDF-A3BC-06BB-F03BB8915B48}"/>
                </a:ext>
              </a:extLst>
            </p:cNvPr>
            <p:cNvSpPr/>
            <p:nvPr/>
          </p:nvSpPr>
          <p:spPr>
            <a:xfrm>
              <a:off x="4950811" y="1438138"/>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4" name="Freeform 54 1">
              <a:extLst>
                <a:ext uri="{FF2B5EF4-FFF2-40B4-BE49-F238E27FC236}">
                  <a16:creationId xmlns:a16="http://schemas.microsoft.com/office/drawing/2014/main" id="{C71BCD3E-F509-8B33-4AFB-1D1F5E46D0DE}"/>
                </a:ext>
              </a:extLst>
            </p:cNvPr>
            <p:cNvSpPr/>
            <p:nvPr/>
          </p:nvSpPr>
          <p:spPr>
            <a:xfrm>
              <a:off x="4950811" y="1927416"/>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5" name="Freeform: Shape 24">
              <a:extLst>
                <a:ext uri="{FF2B5EF4-FFF2-40B4-BE49-F238E27FC236}">
                  <a16:creationId xmlns:a16="http://schemas.microsoft.com/office/drawing/2014/main" id="{4ABEDD4C-DB01-80A0-940E-59003FAAE374}"/>
                </a:ext>
              </a:extLst>
            </p:cNvPr>
            <p:cNvSpPr/>
            <p:nvPr/>
          </p:nvSpPr>
          <p:spPr>
            <a:xfrm>
              <a:off x="5073306" y="1635258"/>
              <a:ext cx="101375" cy="199935"/>
            </a:xfrm>
            <a:custGeom>
              <a:avLst/>
              <a:gdLst>
                <a:gd name="connsiteX0" fmla="*/ 28160 w 101375"/>
                <a:gd name="connsiteY0" fmla="*/ 0 h 199935"/>
                <a:gd name="connsiteX1" fmla="*/ 0 w 101375"/>
                <a:gd name="connsiteY1" fmla="*/ 0 h 199935"/>
                <a:gd name="connsiteX2" fmla="*/ 0 w 101375"/>
                <a:gd name="connsiteY2" fmla="*/ 112640 h 199935"/>
                <a:gd name="connsiteX3" fmla="*/ 4224 w 101375"/>
                <a:gd name="connsiteY3" fmla="*/ 122495 h 199935"/>
                <a:gd name="connsiteX4" fmla="*/ 81664 w 101375"/>
                <a:gd name="connsiteY4" fmla="*/ 199935 h 199935"/>
                <a:gd name="connsiteX5" fmla="*/ 101376 w 101375"/>
                <a:gd name="connsiteY5" fmla="*/ 180223 h 199935"/>
                <a:gd name="connsiteX6" fmla="*/ 28160 w 101375"/>
                <a:gd name="connsiteY6" fmla="*/ 107008 h 199935"/>
                <a:gd name="connsiteX7" fmla="*/ 28160 w 101375"/>
                <a:gd name="connsiteY7" fmla="*/ 0 h 19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5" h="199935">
                  <a:moveTo>
                    <a:pt x="28160" y="0"/>
                  </a:moveTo>
                  <a:lnTo>
                    <a:pt x="0" y="0"/>
                  </a:lnTo>
                  <a:lnTo>
                    <a:pt x="0" y="112640"/>
                  </a:lnTo>
                  <a:cubicBezTo>
                    <a:pt x="0" y="116159"/>
                    <a:pt x="1408" y="119679"/>
                    <a:pt x="4224" y="122495"/>
                  </a:cubicBezTo>
                  <a:lnTo>
                    <a:pt x="81664" y="199935"/>
                  </a:lnTo>
                  <a:lnTo>
                    <a:pt x="101376" y="180223"/>
                  </a:lnTo>
                  <a:lnTo>
                    <a:pt x="28160" y="107008"/>
                  </a:lnTo>
                  <a:lnTo>
                    <a:pt x="28160" y="0"/>
                  </a:lnTo>
                  <a:close/>
                </a:path>
              </a:pathLst>
            </a:custGeom>
            <a:solidFill>
              <a:schemeClr val="accent5">
                <a:lumMod val="50000"/>
              </a:schemeClr>
            </a:solidFill>
            <a:ln w="6945" cap="flat">
              <a:noFill/>
              <a:prstDash val="solid"/>
              <a:miter/>
            </a:ln>
          </p:spPr>
          <p:txBody>
            <a:bodyPr rtlCol="0" anchor="ctr"/>
            <a:lstStyle/>
            <a:p>
              <a:endParaRPr lang="en-US" dirty="0">
                <a:solidFill>
                  <a:schemeClr val="tx1"/>
                </a:solidFill>
              </a:endParaRPr>
            </a:p>
          </p:txBody>
        </p:sp>
      </p:grpSp>
      <p:grpSp>
        <p:nvGrpSpPr>
          <p:cNvPr id="26" name="Group 25">
            <a:extLst>
              <a:ext uri="{FF2B5EF4-FFF2-40B4-BE49-F238E27FC236}">
                <a16:creationId xmlns:a16="http://schemas.microsoft.com/office/drawing/2014/main" id="{28314D5F-2F21-5D54-644D-2BAF3EC39880}"/>
              </a:ext>
            </a:extLst>
          </p:cNvPr>
          <p:cNvGrpSpPr/>
          <p:nvPr/>
        </p:nvGrpSpPr>
        <p:grpSpPr>
          <a:xfrm>
            <a:off x="2239406" y="3114338"/>
            <a:ext cx="385790" cy="550551"/>
            <a:chOff x="4792605" y="1863655"/>
            <a:chExt cx="422398" cy="620221"/>
          </a:xfrm>
        </p:grpSpPr>
        <p:sp>
          <p:nvSpPr>
            <p:cNvPr id="27" name="Freeform 57 1">
              <a:extLst>
                <a:ext uri="{FF2B5EF4-FFF2-40B4-BE49-F238E27FC236}">
                  <a16:creationId xmlns:a16="http://schemas.microsoft.com/office/drawing/2014/main" id="{AC9045B3-A52D-880E-BEBE-FCD46E605D84}"/>
                </a:ext>
              </a:extLst>
            </p:cNvPr>
            <p:cNvSpPr/>
            <p:nvPr/>
          </p:nvSpPr>
          <p:spPr>
            <a:xfrm>
              <a:off x="4792605" y="1976295"/>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8" name="Freeform 58 1">
              <a:extLst>
                <a:ext uri="{FF2B5EF4-FFF2-40B4-BE49-F238E27FC236}">
                  <a16:creationId xmlns:a16="http://schemas.microsoft.com/office/drawing/2014/main" id="{65C8F078-736B-CCA2-6479-540D31C68783}"/>
                </a:ext>
              </a:extLst>
            </p:cNvPr>
            <p:cNvSpPr/>
            <p:nvPr/>
          </p:nvSpPr>
          <p:spPr>
            <a:xfrm>
              <a:off x="4881309" y="1863655"/>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sp>
          <p:nvSpPr>
            <p:cNvPr id="29" name="Freeform 59 1">
              <a:extLst>
                <a:ext uri="{FF2B5EF4-FFF2-40B4-BE49-F238E27FC236}">
                  <a16:creationId xmlns:a16="http://schemas.microsoft.com/office/drawing/2014/main" id="{66744483-B5A7-DB00-1856-B1E0E87FC016}"/>
                </a:ext>
              </a:extLst>
            </p:cNvPr>
            <p:cNvSpPr/>
            <p:nvPr/>
          </p:nvSpPr>
          <p:spPr>
            <a:xfrm>
              <a:off x="4881309" y="2352933"/>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a:solidFill>
                  <a:schemeClr val="tx1"/>
                </a:solidFill>
              </a:endParaRPr>
            </a:p>
          </p:txBody>
        </p:sp>
        <p:grpSp>
          <p:nvGrpSpPr>
            <p:cNvPr id="30" name="Group 29">
              <a:extLst>
                <a:ext uri="{FF2B5EF4-FFF2-40B4-BE49-F238E27FC236}">
                  <a16:creationId xmlns:a16="http://schemas.microsoft.com/office/drawing/2014/main" id="{A3BE41A7-1E46-43D2-FEF0-12D4D6F70067}"/>
                </a:ext>
              </a:extLst>
            </p:cNvPr>
            <p:cNvGrpSpPr/>
            <p:nvPr/>
          </p:nvGrpSpPr>
          <p:grpSpPr>
            <a:xfrm>
              <a:off x="4906257" y="2057833"/>
              <a:ext cx="122042" cy="131892"/>
              <a:chOff x="4907519" y="3877998"/>
              <a:chExt cx="122042" cy="131892"/>
            </a:xfrm>
          </p:grpSpPr>
          <p:cxnSp>
            <p:nvCxnSpPr>
              <p:cNvPr id="31" name="Straight Connector 30">
                <a:extLst>
                  <a:ext uri="{FF2B5EF4-FFF2-40B4-BE49-F238E27FC236}">
                    <a16:creationId xmlns:a16="http://schemas.microsoft.com/office/drawing/2014/main" id="{E29DC5C2-4909-04E7-E58E-D60C1FA43E63}"/>
                  </a:ext>
                </a:extLst>
              </p:cNvPr>
              <p:cNvCxnSpPr>
                <a:cxnSpLocks/>
              </p:cNvCxnSpPr>
              <p:nvPr/>
            </p:nvCxnSpPr>
            <p:spPr>
              <a:xfrm>
                <a:off x="5023790" y="3877998"/>
                <a:ext cx="0" cy="1318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1B5F464-4615-BC5D-56E8-8F38CFD33B67}"/>
                  </a:ext>
                </a:extLst>
              </p:cNvPr>
              <p:cNvCxnSpPr>
                <a:cxnSpLocks/>
              </p:cNvCxnSpPr>
              <p:nvPr/>
            </p:nvCxnSpPr>
            <p:spPr>
              <a:xfrm>
                <a:off x="4907519" y="4000722"/>
                <a:ext cx="12204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33" name="TextBox 32">
            <a:extLst>
              <a:ext uri="{FF2B5EF4-FFF2-40B4-BE49-F238E27FC236}">
                <a16:creationId xmlns:a16="http://schemas.microsoft.com/office/drawing/2014/main" id="{E8FAEE72-939D-14CC-394E-EFE3C820CB54}"/>
              </a:ext>
            </a:extLst>
          </p:cNvPr>
          <p:cNvSpPr txBox="1"/>
          <p:nvPr/>
        </p:nvSpPr>
        <p:spPr>
          <a:xfrm>
            <a:off x="769481" y="2602854"/>
            <a:ext cx="2594172" cy="400110"/>
          </a:xfrm>
          <a:prstGeom prst="rect">
            <a:avLst/>
          </a:prstGeom>
          <a:noFill/>
        </p:spPr>
        <p:txBody>
          <a:bodyPr wrap="none" rtlCol="0">
            <a:spAutoFit/>
          </a:bodyPr>
          <a:lstStyle/>
          <a:p>
            <a:r>
              <a:rPr lang="it-IT" sz="2000" b="1" dirty="0">
                <a:solidFill>
                  <a:schemeClr val="tx1"/>
                </a:solidFill>
              </a:rPr>
              <a:t>Clock/LO </a:t>
            </a:r>
            <a:r>
              <a:rPr lang="it-IT" sz="2000" b="1" dirty="0" err="1">
                <a:solidFill>
                  <a:schemeClr val="tx1"/>
                </a:solidFill>
              </a:rPr>
              <a:t>asynchrony</a:t>
            </a:r>
            <a:endParaRPr lang="en-US" sz="2000" b="1" dirty="0">
              <a:solidFill>
                <a:schemeClr val="tx1"/>
              </a:solidFill>
            </a:endParaRPr>
          </a:p>
        </p:txBody>
      </p:sp>
      <p:sp>
        <p:nvSpPr>
          <p:cNvPr id="34" name="Rectangle 33">
            <a:extLst>
              <a:ext uri="{FF2B5EF4-FFF2-40B4-BE49-F238E27FC236}">
                <a16:creationId xmlns:a16="http://schemas.microsoft.com/office/drawing/2014/main" id="{822974DF-B95E-ABBC-F83D-5938D7A3BD8E}"/>
              </a:ext>
            </a:extLst>
          </p:cNvPr>
          <p:cNvSpPr/>
          <p:nvPr/>
        </p:nvSpPr>
        <p:spPr>
          <a:xfrm rot="5400000">
            <a:off x="7103802" y="3776678"/>
            <a:ext cx="1249466" cy="446683"/>
          </a:xfrm>
          <a:prstGeom prst="rect">
            <a:avLst/>
          </a:prstGeom>
          <a:pattFill prst="wdUpDiag">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FE20C40-28AD-B992-521E-617CA09F1ECF}"/>
              </a:ext>
            </a:extLst>
          </p:cNvPr>
          <p:cNvSpPr/>
          <p:nvPr/>
        </p:nvSpPr>
        <p:spPr>
          <a:xfrm>
            <a:off x="7512821" y="2602854"/>
            <a:ext cx="439056" cy="772433"/>
          </a:xfrm>
          <a:prstGeom prst="rect">
            <a:avLst/>
          </a:prstGeom>
          <a:solidFill>
            <a:schemeClr val="accent3">
              <a:lumMod val="20000"/>
              <a:lumOff val="80000"/>
            </a:schemeClr>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36" name="Straight Arrow Connector 35">
            <a:extLst>
              <a:ext uri="{FF2B5EF4-FFF2-40B4-BE49-F238E27FC236}">
                <a16:creationId xmlns:a16="http://schemas.microsoft.com/office/drawing/2014/main" id="{C37BB394-CEEF-123B-B583-44BFF9D675D8}"/>
              </a:ext>
            </a:extLst>
          </p:cNvPr>
          <p:cNvCxnSpPr>
            <a:cxnSpLocks/>
          </p:cNvCxnSpPr>
          <p:nvPr/>
        </p:nvCxnSpPr>
        <p:spPr>
          <a:xfrm>
            <a:off x="7505192" y="2077356"/>
            <a:ext cx="0" cy="316652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3E0EF55-32D3-0632-A9C4-E9172E11C4FB}"/>
              </a:ext>
            </a:extLst>
          </p:cNvPr>
          <p:cNvSpPr txBox="1"/>
          <p:nvPr/>
        </p:nvSpPr>
        <p:spPr>
          <a:xfrm>
            <a:off x="788531" y="4062148"/>
            <a:ext cx="2663101" cy="400110"/>
          </a:xfrm>
          <a:prstGeom prst="rect">
            <a:avLst/>
          </a:prstGeom>
          <a:noFill/>
        </p:spPr>
        <p:txBody>
          <a:bodyPr wrap="none" rtlCol="0">
            <a:spAutoFit/>
          </a:bodyPr>
          <a:lstStyle/>
          <a:p>
            <a:r>
              <a:rPr lang="it-IT" sz="2000" b="1" dirty="0">
                <a:solidFill>
                  <a:schemeClr val="tx1"/>
                </a:solidFill>
              </a:rPr>
              <a:t>Hardware non/</a:t>
            </a:r>
            <a:r>
              <a:rPr lang="it-IT" sz="2000" b="1" dirty="0" err="1">
                <a:solidFill>
                  <a:schemeClr val="tx1"/>
                </a:solidFill>
              </a:rPr>
              <a:t>ideality</a:t>
            </a:r>
            <a:endParaRPr lang="en-US" sz="2000" b="1" dirty="0">
              <a:solidFill>
                <a:schemeClr val="tx1"/>
              </a:solidFill>
            </a:endParaRPr>
          </a:p>
        </p:txBody>
      </p:sp>
      <p:grpSp>
        <p:nvGrpSpPr>
          <p:cNvPr id="38" name="Group 37">
            <a:extLst>
              <a:ext uri="{FF2B5EF4-FFF2-40B4-BE49-F238E27FC236}">
                <a16:creationId xmlns:a16="http://schemas.microsoft.com/office/drawing/2014/main" id="{982C122B-FC53-E9E9-990C-B3C7F812554F}"/>
              </a:ext>
            </a:extLst>
          </p:cNvPr>
          <p:cNvGrpSpPr/>
          <p:nvPr/>
        </p:nvGrpSpPr>
        <p:grpSpPr>
          <a:xfrm>
            <a:off x="1837384" y="4624753"/>
            <a:ext cx="723900" cy="723900"/>
            <a:chOff x="1529651" y="3393018"/>
            <a:chExt cx="723900" cy="723900"/>
          </a:xfrm>
        </p:grpSpPr>
        <p:sp>
          <p:nvSpPr>
            <p:cNvPr id="39" name="Freeform: Shape 38">
              <a:extLst>
                <a:ext uri="{FF2B5EF4-FFF2-40B4-BE49-F238E27FC236}">
                  <a16:creationId xmlns:a16="http://schemas.microsoft.com/office/drawing/2014/main" id="{E0EB3920-1E59-CD26-6BFA-5F9D611EB537}"/>
                </a:ext>
              </a:extLst>
            </p:cNvPr>
            <p:cNvSpPr/>
            <p:nvPr/>
          </p:nvSpPr>
          <p:spPr>
            <a:xfrm>
              <a:off x="1529651" y="36216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0" name="Freeform 93 1">
              <a:extLst>
                <a:ext uri="{FF2B5EF4-FFF2-40B4-BE49-F238E27FC236}">
                  <a16:creationId xmlns:a16="http://schemas.microsoft.com/office/drawing/2014/main" id="{B6A89F85-B72D-7883-0058-8F420974527E}"/>
                </a:ext>
              </a:extLst>
            </p:cNvPr>
            <p:cNvSpPr/>
            <p:nvPr/>
          </p:nvSpPr>
          <p:spPr>
            <a:xfrm>
              <a:off x="1529651" y="3545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1" name="Freeform: Shape 40">
              <a:extLst>
                <a:ext uri="{FF2B5EF4-FFF2-40B4-BE49-F238E27FC236}">
                  <a16:creationId xmlns:a16="http://schemas.microsoft.com/office/drawing/2014/main" id="{8DA38B03-60A9-F7AB-5240-FDAD27C82005}"/>
                </a:ext>
              </a:extLst>
            </p:cNvPr>
            <p:cNvSpPr/>
            <p:nvPr/>
          </p:nvSpPr>
          <p:spPr>
            <a:xfrm>
              <a:off x="1529651" y="36978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2" name="Freeform: Shape 41">
              <a:extLst>
                <a:ext uri="{FF2B5EF4-FFF2-40B4-BE49-F238E27FC236}">
                  <a16:creationId xmlns:a16="http://schemas.microsoft.com/office/drawing/2014/main" id="{2825F2B8-7224-132C-3DA5-E2EE594992CF}"/>
                </a:ext>
              </a:extLst>
            </p:cNvPr>
            <p:cNvSpPr/>
            <p:nvPr/>
          </p:nvSpPr>
          <p:spPr>
            <a:xfrm>
              <a:off x="1529651" y="3926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43" name="Freeform: Shape 42">
              <a:extLst>
                <a:ext uri="{FF2B5EF4-FFF2-40B4-BE49-F238E27FC236}">
                  <a16:creationId xmlns:a16="http://schemas.microsoft.com/office/drawing/2014/main" id="{3BB6216C-DFC1-0B87-6418-10528563229E}"/>
                </a:ext>
              </a:extLst>
            </p:cNvPr>
            <p:cNvSpPr/>
            <p:nvPr/>
          </p:nvSpPr>
          <p:spPr>
            <a:xfrm>
              <a:off x="1529651" y="38502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44" name="Freeform: Shape 43">
              <a:extLst>
                <a:ext uri="{FF2B5EF4-FFF2-40B4-BE49-F238E27FC236}">
                  <a16:creationId xmlns:a16="http://schemas.microsoft.com/office/drawing/2014/main" id="{9770ABA2-B34C-5322-53A3-599560ABD4C7}"/>
                </a:ext>
              </a:extLst>
            </p:cNvPr>
            <p:cNvSpPr/>
            <p:nvPr/>
          </p:nvSpPr>
          <p:spPr>
            <a:xfrm>
              <a:off x="1529651" y="37740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5" name="Freeform: Shape 44">
              <a:extLst>
                <a:ext uri="{FF2B5EF4-FFF2-40B4-BE49-F238E27FC236}">
                  <a16:creationId xmlns:a16="http://schemas.microsoft.com/office/drawing/2014/main" id="{6331AD7D-1EE6-F355-24E8-35DF49700CC7}"/>
                </a:ext>
              </a:extLst>
            </p:cNvPr>
            <p:cNvSpPr/>
            <p:nvPr/>
          </p:nvSpPr>
          <p:spPr>
            <a:xfrm>
              <a:off x="2186876" y="38502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6" name="Freeform 45 1">
              <a:extLst>
                <a:ext uri="{FF2B5EF4-FFF2-40B4-BE49-F238E27FC236}">
                  <a16:creationId xmlns:a16="http://schemas.microsoft.com/office/drawing/2014/main" id="{F85DE011-32BE-47A7-C24A-92ADA61CC9BB}"/>
                </a:ext>
              </a:extLst>
            </p:cNvPr>
            <p:cNvSpPr/>
            <p:nvPr/>
          </p:nvSpPr>
          <p:spPr>
            <a:xfrm>
              <a:off x="2186876" y="3926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7" name="Freeform 46 1">
              <a:extLst>
                <a:ext uri="{FF2B5EF4-FFF2-40B4-BE49-F238E27FC236}">
                  <a16:creationId xmlns:a16="http://schemas.microsoft.com/office/drawing/2014/main" id="{1AEF2511-B687-C001-D5F4-4E32D7EF8C52}"/>
                </a:ext>
              </a:extLst>
            </p:cNvPr>
            <p:cNvSpPr/>
            <p:nvPr/>
          </p:nvSpPr>
          <p:spPr>
            <a:xfrm>
              <a:off x="2186876" y="37740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8" name="Freeform 47 1">
              <a:extLst>
                <a:ext uri="{FF2B5EF4-FFF2-40B4-BE49-F238E27FC236}">
                  <a16:creationId xmlns:a16="http://schemas.microsoft.com/office/drawing/2014/main" id="{EFA3914C-AC74-9039-E260-889F16F27E9A}"/>
                </a:ext>
              </a:extLst>
            </p:cNvPr>
            <p:cNvSpPr/>
            <p:nvPr/>
          </p:nvSpPr>
          <p:spPr>
            <a:xfrm>
              <a:off x="2186876" y="35454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49" name="Freeform 48 1">
              <a:extLst>
                <a:ext uri="{FF2B5EF4-FFF2-40B4-BE49-F238E27FC236}">
                  <a16:creationId xmlns:a16="http://schemas.microsoft.com/office/drawing/2014/main" id="{F7FE69D5-2CEE-6C43-4F2A-28DCA09ED29B}"/>
                </a:ext>
              </a:extLst>
            </p:cNvPr>
            <p:cNvSpPr/>
            <p:nvPr/>
          </p:nvSpPr>
          <p:spPr>
            <a:xfrm>
              <a:off x="2186876" y="36978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0" name="Freeform 49 1">
              <a:extLst>
                <a:ext uri="{FF2B5EF4-FFF2-40B4-BE49-F238E27FC236}">
                  <a16:creationId xmlns:a16="http://schemas.microsoft.com/office/drawing/2014/main" id="{04C8D9C3-0FB8-AE86-A4BF-0AB1D151B646}"/>
                </a:ext>
              </a:extLst>
            </p:cNvPr>
            <p:cNvSpPr/>
            <p:nvPr/>
          </p:nvSpPr>
          <p:spPr>
            <a:xfrm>
              <a:off x="2186876" y="3621618"/>
              <a:ext cx="66675" cy="38100"/>
            </a:xfrm>
            <a:custGeom>
              <a:avLst/>
              <a:gdLst>
                <a:gd name="connsiteX0" fmla="*/ 0 w 66675"/>
                <a:gd name="connsiteY0" fmla="*/ 0 h 38100"/>
                <a:gd name="connsiteX1" fmla="*/ 66675 w 66675"/>
                <a:gd name="connsiteY1" fmla="*/ 0 h 38100"/>
                <a:gd name="connsiteX2" fmla="*/ 66675 w 66675"/>
                <a:gd name="connsiteY2" fmla="*/ 38100 h 38100"/>
                <a:gd name="connsiteX3" fmla="*/ 0 w 66675"/>
                <a:gd name="connsiteY3" fmla="*/ 38100 h 38100"/>
              </a:gdLst>
              <a:ahLst/>
              <a:cxnLst>
                <a:cxn ang="0">
                  <a:pos x="connsiteX0" y="connsiteY0"/>
                </a:cxn>
                <a:cxn ang="0">
                  <a:pos x="connsiteX1" y="connsiteY1"/>
                </a:cxn>
                <a:cxn ang="0">
                  <a:pos x="connsiteX2" y="connsiteY2"/>
                </a:cxn>
                <a:cxn ang="0">
                  <a:pos x="connsiteX3" y="connsiteY3"/>
                </a:cxn>
              </a:cxnLst>
              <a:rect l="l" t="t" r="r" b="b"/>
              <a:pathLst>
                <a:path w="66675" h="38100">
                  <a:moveTo>
                    <a:pt x="0" y="0"/>
                  </a:moveTo>
                  <a:lnTo>
                    <a:pt x="66675" y="0"/>
                  </a:lnTo>
                  <a:lnTo>
                    <a:pt x="66675" y="38100"/>
                  </a:lnTo>
                  <a:lnTo>
                    <a:pt x="0" y="3810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1" name="Freeform 50 1">
              <a:extLst>
                <a:ext uri="{FF2B5EF4-FFF2-40B4-BE49-F238E27FC236}">
                  <a16:creationId xmlns:a16="http://schemas.microsoft.com/office/drawing/2014/main" id="{B85E37ED-5244-2005-96A5-D7F87D8C51AF}"/>
                </a:ext>
              </a:extLst>
            </p:cNvPr>
            <p:cNvSpPr/>
            <p:nvPr/>
          </p:nvSpPr>
          <p:spPr>
            <a:xfrm>
              <a:off x="19106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2" name="Freeform 51 1">
              <a:extLst>
                <a:ext uri="{FF2B5EF4-FFF2-40B4-BE49-F238E27FC236}">
                  <a16:creationId xmlns:a16="http://schemas.microsoft.com/office/drawing/2014/main" id="{32BC6567-0049-13DA-F096-D38EE38D75AD}"/>
                </a:ext>
              </a:extLst>
            </p:cNvPr>
            <p:cNvSpPr/>
            <p:nvPr/>
          </p:nvSpPr>
          <p:spPr>
            <a:xfrm>
              <a:off x="20630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3" name="Freeform 52 2">
              <a:extLst>
                <a:ext uri="{FF2B5EF4-FFF2-40B4-BE49-F238E27FC236}">
                  <a16:creationId xmlns:a16="http://schemas.microsoft.com/office/drawing/2014/main" id="{161CEAEB-C8C3-9704-6156-E942951F97DA}"/>
                </a:ext>
              </a:extLst>
            </p:cNvPr>
            <p:cNvSpPr/>
            <p:nvPr/>
          </p:nvSpPr>
          <p:spPr>
            <a:xfrm>
              <a:off x="19868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4" name="Freeform 53 2">
              <a:extLst>
                <a:ext uri="{FF2B5EF4-FFF2-40B4-BE49-F238E27FC236}">
                  <a16:creationId xmlns:a16="http://schemas.microsoft.com/office/drawing/2014/main" id="{96BC420B-0E46-7E17-3F0F-96EBFBB75889}"/>
                </a:ext>
              </a:extLst>
            </p:cNvPr>
            <p:cNvSpPr/>
            <p:nvPr/>
          </p:nvSpPr>
          <p:spPr>
            <a:xfrm>
              <a:off x="18344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5" name="Freeform 54 2">
              <a:extLst>
                <a:ext uri="{FF2B5EF4-FFF2-40B4-BE49-F238E27FC236}">
                  <a16:creationId xmlns:a16="http://schemas.microsoft.com/office/drawing/2014/main" id="{31FC45AC-F64E-F90E-4DC0-E66D42BE815A}"/>
                </a:ext>
              </a:extLst>
            </p:cNvPr>
            <p:cNvSpPr/>
            <p:nvPr/>
          </p:nvSpPr>
          <p:spPr>
            <a:xfrm>
              <a:off x="16820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6" name="Freeform 55 1">
              <a:extLst>
                <a:ext uri="{FF2B5EF4-FFF2-40B4-BE49-F238E27FC236}">
                  <a16:creationId xmlns:a16="http://schemas.microsoft.com/office/drawing/2014/main" id="{FA84470B-BFB4-BE6D-725B-2F2742F16644}"/>
                </a:ext>
              </a:extLst>
            </p:cNvPr>
            <p:cNvSpPr/>
            <p:nvPr/>
          </p:nvSpPr>
          <p:spPr>
            <a:xfrm>
              <a:off x="1758251" y="3393018"/>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7" name="Freeform 56 1">
              <a:extLst>
                <a:ext uri="{FF2B5EF4-FFF2-40B4-BE49-F238E27FC236}">
                  <a16:creationId xmlns:a16="http://schemas.microsoft.com/office/drawing/2014/main" id="{D0208C9E-5ADF-E9F2-8B29-98344BE3C330}"/>
                </a:ext>
              </a:extLst>
            </p:cNvPr>
            <p:cNvSpPr/>
            <p:nvPr/>
          </p:nvSpPr>
          <p:spPr>
            <a:xfrm>
              <a:off x="17582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58" name="Freeform 57 2">
              <a:extLst>
                <a:ext uri="{FF2B5EF4-FFF2-40B4-BE49-F238E27FC236}">
                  <a16:creationId xmlns:a16="http://schemas.microsoft.com/office/drawing/2014/main" id="{B04953AD-96AB-8505-DFC3-463D5ACC04A0}"/>
                </a:ext>
              </a:extLst>
            </p:cNvPr>
            <p:cNvSpPr/>
            <p:nvPr/>
          </p:nvSpPr>
          <p:spPr>
            <a:xfrm>
              <a:off x="16820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59" name="Freeform: Shape 58">
              <a:extLst>
                <a:ext uri="{FF2B5EF4-FFF2-40B4-BE49-F238E27FC236}">
                  <a16:creationId xmlns:a16="http://schemas.microsoft.com/office/drawing/2014/main" id="{F694F14C-B9FB-3ED3-603E-C954BE11C455}"/>
                </a:ext>
              </a:extLst>
            </p:cNvPr>
            <p:cNvSpPr/>
            <p:nvPr/>
          </p:nvSpPr>
          <p:spPr>
            <a:xfrm>
              <a:off x="18344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0" name="Freeform: Shape 59">
              <a:extLst>
                <a:ext uri="{FF2B5EF4-FFF2-40B4-BE49-F238E27FC236}">
                  <a16:creationId xmlns:a16="http://schemas.microsoft.com/office/drawing/2014/main" id="{26655CD5-B67C-C52A-8E08-E5ED15D9C15C}"/>
                </a:ext>
              </a:extLst>
            </p:cNvPr>
            <p:cNvSpPr/>
            <p:nvPr/>
          </p:nvSpPr>
          <p:spPr>
            <a:xfrm>
              <a:off x="19106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1" name="Freeform: Shape 60">
              <a:extLst>
                <a:ext uri="{FF2B5EF4-FFF2-40B4-BE49-F238E27FC236}">
                  <a16:creationId xmlns:a16="http://schemas.microsoft.com/office/drawing/2014/main" id="{D2A77BD9-2440-FA6B-2351-31E61A7CE37C}"/>
                </a:ext>
              </a:extLst>
            </p:cNvPr>
            <p:cNvSpPr/>
            <p:nvPr/>
          </p:nvSpPr>
          <p:spPr>
            <a:xfrm>
              <a:off x="19868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C00000"/>
            </a:solidFill>
            <a:ln w="9525" cap="flat">
              <a:noFill/>
              <a:prstDash val="solid"/>
              <a:miter/>
            </a:ln>
          </p:spPr>
          <p:txBody>
            <a:bodyPr rtlCol="0" anchor="ctr"/>
            <a:lstStyle/>
            <a:p>
              <a:endParaRPr lang="en-GB">
                <a:solidFill>
                  <a:schemeClr val="tx1"/>
                </a:solidFill>
              </a:endParaRPr>
            </a:p>
          </p:txBody>
        </p:sp>
        <p:sp>
          <p:nvSpPr>
            <p:cNvPr id="62" name="Freeform: Shape 61">
              <a:extLst>
                <a:ext uri="{FF2B5EF4-FFF2-40B4-BE49-F238E27FC236}">
                  <a16:creationId xmlns:a16="http://schemas.microsoft.com/office/drawing/2014/main" id="{FB56B84A-67CE-36BE-3402-F77A49261A2D}"/>
                </a:ext>
              </a:extLst>
            </p:cNvPr>
            <p:cNvSpPr/>
            <p:nvPr/>
          </p:nvSpPr>
          <p:spPr>
            <a:xfrm>
              <a:off x="2063051" y="4050243"/>
              <a:ext cx="38100" cy="66675"/>
            </a:xfrm>
            <a:custGeom>
              <a:avLst/>
              <a:gdLst>
                <a:gd name="connsiteX0" fmla="*/ 0 w 38100"/>
                <a:gd name="connsiteY0" fmla="*/ 0 h 66675"/>
                <a:gd name="connsiteX1" fmla="*/ 38100 w 38100"/>
                <a:gd name="connsiteY1" fmla="*/ 0 h 66675"/>
                <a:gd name="connsiteX2" fmla="*/ 38100 w 38100"/>
                <a:gd name="connsiteY2" fmla="*/ 66675 h 66675"/>
                <a:gd name="connsiteX3" fmla="*/ 0 w 38100"/>
                <a:gd name="connsiteY3" fmla="*/ 66675 h 66675"/>
              </a:gdLst>
              <a:ahLst/>
              <a:cxnLst>
                <a:cxn ang="0">
                  <a:pos x="connsiteX0" y="connsiteY0"/>
                </a:cxn>
                <a:cxn ang="0">
                  <a:pos x="connsiteX1" y="connsiteY1"/>
                </a:cxn>
                <a:cxn ang="0">
                  <a:pos x="connsiteX2" y="connsiteY2"/>
                </a:cxn>
                <a:cxn ang="0">
                  <a:pos x="connsiteX3" y="connsiteY3"/>
                </a:cxn>
              </a:cxnLst>
              <a:rect l="l" t="t" r="r" b="b"/>
              <a:pathLst>
                <a:path w="38100" h="66675">
                  <a:moveTo>
                    <a:pt x="0" y="0"/>
                  </a:moveTo>
                  <a:lnTo>
                    <a:pt x="38100" y="0"/>
                  </a:lnTo>
                  <a:lnTo>
                    <a:pt x="38100" y="66675"/>
                  </a:lnTo>
                  <a:lnTo>
                    <a:pt x="0" y="66675"/>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3" name="Freeform: Shape 62">
              <a:extLst>
                <a:ext uri="{FF2B5EF4-FFF2-40B4-BE49-F238E27FC236}">
                  <a16:creationId xmlns:a16="http://schemas.microsoft.com/office/drawing/2014/main" id="{035CC310-8E4F-1625-9DE1-2858778AC278}"/>
                </a:ext>
              </a:extLst>
            </p:cNvPr>
            <p:cNvSpPr/>
            <p:nvPr/>
          </p:nvSpPr>
          <p:spPr>
            <a:xfrm>
              <a:off x="1767776" y="3631143"/>
              <a:ext cx="247650" cy="247650"/>
            </a:xfrm>
            <a:custGeom>
              <a:avLst/>
              <a:gdLst>
                <a:gd name="connsiteX0" fmla="*/ 0 w 247650"/>
                <a:gd name="connsiteY0" fmla="*/ 0 h 247650"/>
                <a:gd name="connsiteX1" fmla="*/ 247650 w 247650"/>
                <a:gd name="connsiteY1" fmla="*/ 0 h 247650"/>
                <a:gd name="connsiteX2" fmla="*/ 247650 w 247650"/>
                <a:gd name="connsiteY2" fmla="*/ 247650 h 247650"/>
                <a:gd name="connsiteX3" fmla="*/ 0 w 247650"/>
                <a:gd name="connsiteY3" fmla="*/ 247650 h 247650"/>
              </a:gdLst>
              <a:ahLst/>
              <a:cxnLst>
                <a:cxn ang="0">
                  <a:pos x="connsiteX0" y="connsiteY0"/>
                </a:cxn>
                <a:cxn ang="0">
                  <a:pos x="connsiteX1" y="connsiteY1"/>
                </a:cxn>
                <a:cxn ang="0">
                  <a:pos x="connsiteX2" y="connsiteY2"/>
                </a:cxn>
                <a:cxn ang="0">
                  <a:pos x="connsiteX3" y="connsiteY3"/>
                </a:cxn>
              </a:cxnLst>
              <a:rect l="l" t="t" r="r" b="b"/>
              <a:pathLst>
                <a:path w="247650" h="247650">
                  <a:moveTo>
                    <a:pt x="0" y="0"/>
                  </a:moveTo>
                  <a:lnTo>
                    <a:pt x="247650" y="0"/>
                  </a:lnTo>
                  <a:lnTo>
                    <a:pt x="247650" y="247650"/>
                  </a:lnTo>
                  <a:lnTo>
                    <a:pt x="0" y="247650"/>
                  </a:lnTo>
                  <a:close/>
                </a:path>
              </a:pathLst>
            </a:custGeom>
            <a:solidFill>
              <a:srgbClr val="000000"/>
            </a:solidFill>
            <a:ln w="9525" cap="flat">
              <a:noFill/>
              <a:prstDash val="solid"/>
              <a:miter/>
            </a:ln>
          </p:spPr>
          <p:txBody>
            <a:bodyPr rtlCol="0" anchor="ctr"/>
            <a:lstStyle/>
            <a:p>
              <a:endParaRPr lang="en-GB">
                <a:solidFill>
                  <a:schemeClr val="tx1"/>
                </a:solidFill>
              </a:endParaRPr>
            </a:p>
          </p:txBody>
        </p:sp>
        <p:sp>
          <p:nvSpPr>
            <p:cNvPr id="64" name="Freeform: Shape 63">
              <a:extLst>
                <a:ext uri="{FF2B5EF4-FFF2-40B4-BE49-F238E27FC236}">
                  <a16:creationId xmlns:a16="http://schemas.microsoft.com/office/drawing/2014/main" id="{72DAB071-EBD0-4586-EE59-1CE02CEAB0C8}"/>
                </a:ext>
              </a:extLst>
            </p:cNvPr>
            <p:cNvSpPr/>
            <p:nvPr/>
          </p:nvSpPr>
          <p:spPr>
            <a:xfrm>
              <a:off x="1634426" y="3497793"/>
              <a:ext cx="514350" cy="514350"/>
            </a:xfrm>
            <a:custGeom>
              <a:avLst/>
              <a:gdLst>
                <a:gd name="connsiteX0" fmla="*/ 476250 w 514350"/>
                <a:gd name="connsiteY0" fmla="*/ 0 h 514350"/>
                <a:gd name="connsiteX1" fmla="*/ 38100 w 514350"/>
                <a:gd name="connsiteY1" fmla="*/ 0 h 514350"/>
                <a:gd name="connsiteX2" fmla="*/ 0 w 514350"/>
                <a:gd name="connsiteY2" fmla="*/ 38100 h 514350"/>
                <a:gd name="connsiteX3" fmla="*/ 0 w 514350"/>
                <a:gd name="connsiteY3" fmla="*/ 476250 h 514350"/>
                <a:gd name="connsiteX4" fmla="*/ 38100 w 514350"/>
                <a:gd name="connsiteY4" fmla="*/ 514350 h 514350"/>
                <a:gd name="connsiteX5" fmla="*/ 476250 w 514350"/>
                <a:gd name="connsiteY5" fmla="*/ 514350 h 514350"/>
                <a:gd name="connsiteX6" fmla="*/ 514350 w 514350"/>
                <a:gd name="connsiteY6" fmla="*/ 476250 h 514350"/>
                <a:gd name="connsiteX7" fmla="*/ 514350 w 514350"/>
                <a:gd name="connsiteY7" fmla="*/ 38100 h 514350"/>
                <a:gd name="connsiteX8" fmla="*/ 476250 w 514350"/>
                <a:gd name="connsiteY8" fmla="*/ 0 h 514350"/>
                <a:gd name="connsiteX9" fmla="*/ 419100 w 514350"/>
                <a:gd name="connsiteY9" fmla="*/ 419100 h 514350"/>
                <a:gd name="connsiteX10" fmla="*/ 95250 w 514350"/>
                <a:gd name="connsiteY10" fmla="*/ 419100 h 514350"/>
                <a:gd name="connsiteX11" fmla="*/ 95250 w 514350"/>
                <a:gd name="connsiteY11" fmla="*/ 95250 h 514350"/>
                <a:gd name="connsiteX12" fmla="*/ 419100 w 514350"/>
                <a:gd name="connsiteY12" fmla="*/ 95250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4350" h="514350">
                  <a:moveTo>
                    <a:pt x="476250" y="0"/>
                  </a:moveTo>
                  <a:lnTo>
                    <a:pt x="38100" y="0"/>
                  </a:lnTo>
                  <a:cubicBezTo>
                    <a:pt x="17058" y="0"/>
                    <a:pt x="0" y="17058"/>
                    <a:pt x="0" y="38100"/>
                  </a:cubicBezTo>
                  <a:lnTo>
                    <a:pt x="0" y="476250"/>
                  </a:lnTo>
                  <a:cubicBezTo>
                    <a:pt x="0" y="497292"/>
                    <a:pt x="17058" y="514350"/>
                    <a:pt x="38100" y="514350"/>
                  </a:cubicBezTo>
                  <a:lnTo>
                    <a:pt x="476250" y="514350"/>
                  </a:lnTo>
                  <a:cubicBezTo>
                    <a:pt x="497292" y="514350"/>
                    <a:pt x="514350" y="497292"/>
                    <a:pt x="514350" y="476250"/>
                  </a:cubicBezTo>
                  <a:lnTo>
                    <a:pt x="514350" y="38100"/>
                  </a:lnTo>
                  <a:cubicBezTo>
                    <a:pt x="514350" y="17058"/>
                    <a:pt x="497292" y="0"/>
                    <a:pt x="476250" y="0"/>
                  </a:cubicBezTo>
                  <a:close/>
                  <a:moveTo>
                    <a:pt x="419100" y="419100"/>
                  </a:moveTo>
                  <a:lnTo>
                    <a:pt x="95250" y="419100"/>
                  </a:lnTo>
                  <a:lnTo>
                    <a:pt x="95250" y="95250"/>
                  </a:lnTo>
                  <a:lnTo>
                    <a:pt x="419100" y="95250"/>
                  </a:lnTo>
                  <a:close/>
                </a:path>
              </a:pathLst>
            </a:custGeom>
            <a:solidFill>
              <a:srgbClr val="000000"/>
            </a:solidFill>
            <a:ln w="9525" cap="flat">
              <a:noFill/>
              <a:prstDash val="solid"/>
              <a:miter/>
            </a:ln>
          </p:spPr>
          <p:txBody>
            <a:bodyPr rtlCol="0" anchor="ctr"/>
            <a:lstStyle/>
            <a:p>
              <a:endParaRPr lang="en-GB">
                <a:solidFill>
                  <a:schemeClr val="tx1"/>
                </a:solidFill>
              </a:endParaRPr>
            </a:p>
          </p:txBody>
        </p:sp>
      </p:grpSp>
      <p:sp>
        <p:nvSpPr>
          <p:cNvPr id="65" name="TextBox 64">
            <a:extLst>
              <a:ext uri="{FF2B5EF4-FFF2-40B4-BE49-F238E27FC236}">
                <a16:creationId xmlns:a16="http://schemas.microsoft.com/office/drawing/2014/main" id="{9D78CDCA-1C37-803F-923A-B1CDC86BA460}"/>
              </a:ext>
            </a:extLst>
          </p:cNvPr>
          <p:cNvSpPr txBox="1"/>
          <p:nvPr/>
        </p:nvSpPr>
        <p:spPr>
          <a:xfrm>
            <a:off x="4578192" y="4600562"/>
            <a:ext cx="1345240" cy="830997"/>
          </a:xfrm>
          <a:prstGeom prst="rect">
            <a:avLst/>
          </a:prstGeom>
          <a:noFill/>
        </p:spPr>
        <p:txBody>
          <a:bodyPr wrap="none" rtlCol="0">
            <a:spAutoFit/>
          </a:bodyPr>
          <a:lstStyle/>
          <a:p>
            <a:pPr algn="ctr"/>
            <a:r>
              <a:rPr lang="it-IT" sz="1600" b="1" dirty="0">
                <a:solidFill>
                  <a:schemeClr val="tx1"/>
                </a:solidFill>
              </a:rPr>
              <a:t>Carrier </a:t>
            </a:r>
          </a:p>
          <a:p>
            <a:pPr algn="ctr"/>
            <a:r>
              <a:rPr lang="it-IT" sz="1600" b="1" dirty="0">
                <a:solidFill>
                  <a:schemeClr val="tx1"/>
                </a:solidFill>
              </a:rPr>
              <a:t>frequency</a:t>
            </a:r>
          </a:p>
          <a:p>
            <a:pPr algn="ctr"/>
            <a:r>
              <a:rPr lang="it-IT" sz="1600" b="1" dirty="0">
                <a:solidFill>
                  <a:schemeClr val="tx1"/>
                </a:solidFill>
              </a:rPr>
              <a:t>Offset (CFO)</a:t>
            </a:r>
            <a:endParaRPr lang="en-US" sz="1600" b="1" dirty="0">
              <a:solidFill>
                <a:schemeClr val="tx1"/>
              </a:solidFill>
            </a:endParaRPr>
          </a:p>
        </p:txBody>
      </p:sp>
      <p:sp>
        <p:nvSpPr>
          <p:cNvPr id="66" name="Isosceles Triangle 65">
            <a:extLst>
              <a:ext uri="{FF2B5EF4-FFF2-40B4-BE49-F238E27FC236}">
                <a16:creationId xmlns:a16="http://schemas.microsoft.com/office/drawing/2014/main" id="{DE010560-EF66-C620-C8FC-6452F70B6071}"/>
              </a:ext>
            </a:extLst>
          </p:cNvPr>
          <p:cNvSpPr/>
          <p:nvPr/>
        </p:nvSpPr>
        <p:spPr>
          <a:xfrm rot="5400000">
            <a:off x="2747799" y="3819392"/>
            <a:ext cx="2262928" cy="361252"/>
          </a:xfrm>
          <a:prstGeom prst="triangl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9" name="Straight Arrow Connector 68">
            <a:extLst>
              <a:ext uri="{FF2B5EF4-FFF2-40B4-BE49-F238E27FC236}">
                <a16:creationId xmlns:a16="http://schemas.microsoft.com/office/drawing/2014/main" id="{E5082C95-EC66-784F-6A8D-4A2EDCA8D703}"/>
              </a:ext>
            </a:extLst>
          </p:cNvPr>
          <p:cNvCxnSpPr>
            <a:cxnSpLocks/>
          </p:cNvCxnSpPr>
          <p:nvPr/>
        </p:nvCxnSpPr>
        <p:spPr>
          <a:xfrm>
            <a:off x="7725270" y="3479160"/>
            <a:ext cx="0" cy="98309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4903940-648C-79F7-489D-710AC34140B7}"/>
              </a:ext>
            </a:extLst>
          </p:cNvPr>
          <p:cNvSpPr txBox="1"/>
          <p:nvPr/>
        </p:nvSpPr>
        <p:spPr>
          <a:xfrm rot="5400000">
            <a:off x="7517339" y="3743112"/>
            <a:ext cx="811441" cy="338554"/>
          </a:xfrm>
          <a:prstGeom prst="rect">
            <a:avLst/>
          </a:prstGeom>
          <a:noFill/>
        </p:spPr>
        <p:txBody>
          <a:bodyPr wrap="none" rtlCol="0">
            <a:spAutoFit/>
          </a:bodyPr>
          <a:lstStyle/>
          <a:p>
            <a:r>
              <a:rPr lang="it-IT" sz="1600" b="1" dirty="0" err="1">
                <a:solidFill>
                  <a:schemeClr val="tx1"/>
                </a:solidFill>
              </a:rPr>
              <a:t>Extend</a:t>
            </a:r>
            <a:endParaRPr lang="en-US" sz="1600" b="1" dirty="0">
              <a:solidFill>
                <a:schemeClr val="tx1"/>
              </a:solidFill>
            </a:endParaRPr>
          </a:p>
        </p:txBody>
      </p:sp>
      <p:grpSp>
        <p:nvGrpSpPr>
          <p:cNvPr id="116" name="Group 115" descr="\documentclass{article}&#10;\usepackage{amsmath}&#10;\usepackage{amssymb}&#10;\pagestyle{empty}&#10;\begin{document}&#10;&#10;\begin{equation*}&#10;\tau_{o}&#10;\end{equation*}&#10;&#10;&#10;\end{document}" title="IguanaTex Vector Display">
            <a:extLst>
              <a:ext uri="{FF2B5EF4-FFF2-40B4-BE49-F238E27FC236}">
                <a16:creationId xmlns:a16="http://schemas.microsoft.com/office/drawing/2014/main" id="{C674B52E-390F-EBFC-BDAB-DF74793D286A}"/>
              </a:ext>
            </a:extLst>
          </p:cNvPr>
          <p:cNvGrpSpPr>
            <a:grpSpLocks noChangeAspect="1"/>
          </p:cNvGrpSpPr>
          <p:nvPr>
            <p:custDataLst>
              <p:tags r:id="rId1"/>
            </p:custDataLst>
          </p:nvPr>
        </p:nvGrpSpPr>
        <p:grpSpPr>
          <a:xfrm>
            <a:off x="4476636" y="2550214"/>
            <a:ext cx="300520" cy="215525"/>
            <a:chOff x="5086367" y="2565400"/>
            <a:chExt cx="157163" cy="112713"/>
          </a:xfrm>
        </p:grpSpPr>
        <p:sp>
          <p:nvSpPr>
            <p:cNvPr id="113" name="Freeform 15 1">
              <a:extLst>
                <a:ext uri="{FF2B5EF4-FFF2-40B4-BE49-F238E27FC236}">
                  <a16:creationId xmlns:a16="http://schemas.microsoft.com/office/drawing/2014/main" id="{1B63991D-11A6-AED9-3798-85F05691EE43}"/>
                </a:ext>
              </a:extLst>
            </p:cNvPr>
            <p:cNvSpPr>
              <a:spLocks/>
            </p:cNvSpPr>
            <p:nvPr>
              <p:custDataLst>
                <p:tags r:id="rId23"/>
              </p:custDataLst>
            </p:nvPr>
          </p:nvSpPr>
          <p:spPr bwMode="auto">
            <a:xfrm>
              <a:off x="5086367" y="2565400"/>
              <a:ext cx="96838" cy="85725"/>
            </a:xfrm>
            <a:custGeom>
              <a:avLst/>
              <a:gdLst>
                <a:gd name="T0" fmla="*/ 133 w 241"/>
                <a:gd name="T1" fmla="*/ 29 h 221"/>
                <a:gd name="T2" fmla="*/ 217 w 241"/>
                <a:gd name="T3" fmla="*/ 29 h 221"/>
                <a:gd name="T4" fmla="*/ 241 w 241"/>
                <a:gd name="T5" fmla="*/ 12 h 221"/>
                <a:gd name="T6" fmla="*/ 221 w 241"/>
                <a:gd name="T7" fmla="*/ 0 h 221"/>
                <a:gd name="T8" fmla="*/ 82 w 241"/>
                <a:gd name="T9" fmla="*/ 0 h 221"/>
                <a:gd name="T10" fmla="*/ 30 w 241"/>
                <a:gd name="T11" fmla="*/ 23 h 221"/>
                <a:gd name="T12" fmla="*/ 0 w 241"/>
                <a:gd name="T13" fmla="*/ 68 h 221"/>
                <a:gd name="T14" fmla="*/ 6 w 241"/>
                <a:gd name="T15" fmla="*/ 73 h 221"/>
                <a:gd name="T16" fmla="*/ 14 w 241"/>
                <a:gd name="T17" fmla="*/ 67 h 221"/>
                <a:gd name="T18" fmla="*/ 77 w 241"/>
                <a:gd name="T19" fmla="*/ 29 h 221"/>
                <a:gd name="T20" fmla="*/ 119 w 241"/>
                <a:gd name="T21" fmla="*/ 29 h 221"/>
                <a:gd name="T22" fmla="*/ 70 w 241"/>
                <a:gd name="T23" fmla="*/ 189 h 221"/>
                <a:gd name="T24" fmla="*/ 65 w 241"/>
                <a:gd name="T25" fmla="*/ 208 h 221"/>
                <a:gd name="T26" fmla="*/ 79 w 241"/>
                <a:gd name="T27" fmla="*/ 221 h 221"/>
                <a:gd name="T28" fmla="*/ 100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1" y="0"/>
                    <a:pt x="221" y="0"/>
                  </a:cubicBezTo>
                  <a:lnTo>
                    <a:pt x="82" y="0"/>
                  </a:lnTo>
                  <a:cubicBezTo>
                    <a:pt x="72" y="0"/>
                    <a:pt x="52" y="0"/>
                    <a:pt x="30" y="23"/>
                  </a:cubicBezTo>
                  <a:cubicBezTo>
                    <a:pt x="14" y="41"/>
                    <a:pt x="0" y="65"/>
                    <a:pt x="0" y="68"/>
                  </a:cubicBezTo>
                  <a:cubicBezTo>
                    <a:pt x="0" y="69"/>
                    <a:pt x="0" y="73"/>
                    <a:pt x="6" y="73"/>
                  </a:cubicBezTo>
                  <a:cubicBezTo>
                    <a:pt x="10" y="73"/>
                    <a:pt x="11" y="71"/>
                    <a:pt x="14" y="67"/>
                  </a:cubicBezTo>
                  <a:cubicBezTo>
                    <a:pt x="38" y="29"/>
                    <a:pt x="67" y="29"/>
                    <a:pt x="77" y="29"/>
                  </a:cubicBezTo>
                  <a:lnTo>
                    <a:pt x="119"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14" name="Freeform 16 1">
              <a:extLst>
                <a:ext uri="{FF2B5EF4-FFF2-40B4-BE49-F238E27FC236}">
                  <a16:creationId xmlns:a16="http://schemas.microsoft.com/office/drawing/2014/main" id="{9D9C935B-1B12-47C7-007E-C9C2CCB25416}"/>
                </a:ext>
              </a:extLst>
            </p:cNvPr>
            <p:cNvSpPr>
              <a:spLocks noEditPoints="1"/>
            </p:cNvSpPr>
            <p:nvPr>
              <p:custDataLst>
                <p:tags r:id="rId24"/>
              </p:custDataLst>
            </p:nvPr>
          </p:nvSpPr>
          <p:spPr bwMode="auto">
            <a:xfrm>
              <a:off x="5176855" y="2617788"/>
              <a:ext cx="66675" cy="60325"/>
            </a:xfrm>
            <a:custGeom>
              <a:avLst/>
              <a:gdLst>
                <a:gd name="T0" fmla="*/ 164 w 164"/>
                <a:gd name="T1" fmla="*/ 61 h 157"/>
                <a:gd name="T2" fmla="*/ 101 w 164"/>
                <a:gd name="T3" fmla="*/ 0 h 157"/>
                <a:gd name="T4" fmla="*/ 0 w 164"/>
                <a:gd name="T5" fmla="*/ 96 h 157"/>
                <a:gd name="T6" fmla="*/ 64 w 164"/>
                <a:gd name="T7" fmla="*/ 157 h 157"/>
                <a:gd name="T8" fmla="*/ 164 w 164"/>
                <a:gd name="T9" fmla="*/ 61 h 157"/>
                <a:gd name="T10" fmla="*/ 64 w 164"/>
                <a:gd name="T11" fmla="*/ 147 h 157"/>
                <a:gd name="T12" fmla="*/ 29 w 164"/>
                <a:gd name="T13" fmla="*/ 109 h 157"/>
                <a:gd name="T14" fmla="*/ 49 w 164"/>
                <a:gd name="T15" fmla="*/ 40 h 157"/>
                <a:gd name="T16" fmla="*/ 100 w 164"/>
                <a:gd name="T17" fmla="*/ 10 h 157"/>
                <a:gd name="T18" fmla="*/ 135 w 164"/>
                <a:gd name="T19" fmla="*/ 48 h 157"/>
                <a:gd name="T20" fmla="*/ 116 w 164"/>
                <a:gd name="T21" fmla="*/ 116 h 157"/>
                <a:gd name="T22" fmla="*/ 64 w 164"/>
                <a:gd name="T23" fmla="*/ 1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1" y="0"/>
                  </a:cubicBezTo>
                  <a:cubicBezTo>
                    <a:pt x="49" y="0"/>
                    <a:pt x="0" y="48"/>
                    <a:pt x="0" y="96"/>
                  </a:cubicBezTo>
                  <a:cubicBezTo>
                    <a:pt x="0" y="131"/>
                    <a:pt x="26" y="157"/>
                    <a:pt x="64" y="157"/>
                  </a:cubicBezTo>
                  <a:cubicBezTo>
                    <a:pt x="113" y="157"/>
                    <a:pt x="164" y="111"/>
                    <a:pt x="164" y="61"/>
                  </a:cubicBezTo>
                  <a:close/>
                  <a:moveTo>
                    <a:pt x="64" y="147"/>
                  </a:moveTo>
                  <a:cubicBezTo>
                    <a:pt x="46" y="147"/>
                    <a:pt x="29" y="136"/>
                    <a:pt x="29" y="109"/>
                  </a:cubicBezTo>
                  <a:cubicBezTo>
                    <a:pt x="29" y="94"/>
                    <a:pt x="36" y="60"/>
                    <a:pt x="49" y="40"/>
                  </a:cubicBezTo>
                  <a:cubicBezTo>
                    <a:pt x="64" y="19"/>
                    <a:pt x="85" y="10"/>
                    <a:pt x="100" y="10"/>
                  </a:cubicBezTo>
                  <a:cubicBezTo>
                    <a:pt x="119" y="10"/>
                    <a:pt x="135" y="22"/>
                    <a:pt x="135" y="48"/>
                  </a:cubicBezTo>
                  <a:cubicBezTo>
                    <a:pt x="135" y="57"/>
                    <a:pt x="131" y="91"/>
                    <a:pt x="116" y="116"/>
                  </a:cubicBezTo>
                  <a:cubicBezTo>
                    <a:pt x="102" y="136"/>
                    <a:pt x="81" y="147"/>
                    <a:pt x="64" y="14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grpSp>
        <p:nvGrpSpPr>
          <p:cNvPr id="102" name="Group 101" descr="\documentclass{article}&#10;\usepackage{amsmath}&#10;\usepackage{amssymb}&#10;\pagestyle{empty}&#10;\begin{document}&#10;&#10;\begin{equation*}&#10;\phi_{o}&#10;\end{equation*}&#10;&#10;&#10;\end{document}" title="IguanaTex Vector Display">
            <a:extLst>
              <a:ext uri="{FF2B5EF4-FFF2-40B4-BE49-F238E27FC236}">
                <a16:creationId xmlns:a16="http://schemas.microsoft.com/office/drawing/2014/main" id="{2CF5B261-3BF4-0ECB-8F4A-B12926F76E76}"/>
              </a:ext>
            </a:extLst>
          </p:cNvPr>
          <p:cNvGrpSpPr>
            <a:grpSpLocks noChangeAspect="1"/>
          </p:cNvGrpSpPr>
          <p:nvPr>
            <p:custDataLst>
              <p:tags r:id="rId2"/>
            </p:custDataLst>
          </p:nvPr>
        </p:nvGrpSpPr>
        <p:grpSpPr>
          <a:xfrm>
            <a:off x="4543510" y="3807973"/>
            <a:ext cx="374666" cy="315835"/>
            <a:chOff x="5040313" y="3762375"/>
            <a:chExt cx="192087" cy="161925"/>
          </a:xfrm>
        </p:grpSpPr>
        <p:sp>
          <p:nvSpPr>
            <p:cNvPr id="99" name="Freeform 7 1">
              <a:extLst>
                <a:ext uri="{FF2B5EF4-FFF2-40B4-BE49-F238E27FC236}">
                  <a16:creationId xmlns:a16="http://schemas.microsoft.com/office/drawing/2014/main" id="{4A8574CC-546A-FC0D-102F-43EB2E9CA055}"/>
                </a:ext>
              </a:extLst>
            </p:cNvPr>
            <p:cNvSpPr>
              <a:spLocks noEditPoints="1"/>
            </p:cNvSpPr>
            <p:nvPr>
              <p:custDataLst>
                <p:tags r:id="rId21"/>
              </p:custDataLst>
            </p:nvPr>
          </p:nvSpPr>
          <p:spPr bwMode="auto">
            <a:xfrm>
              <a:off x="5040313" y="3762375"/>
              <a:ext cx="109537" cy="161925"/>
            </a:xfrm>
            <a:custGeom>
              <a:avLst/>
              <a:gdLst>
                <a:gd name="T0" fmla="*/ 193 w 261"/>
                <a:gd name="T1" fmla="*/ 12 h 449"/>
                <a:gd name="T2" fmla="*/ 195 w 261"/>
                <a:gd name="T3" fmla="*/ 5 h 449"/>
                <a:gd name="T4" fmla="*/ 189 w 261"/>
                <a:gd name="T5" fmla="*/ 0 h 449"/>
                <a:gd name="T6" fmla="*/ 181 w 261"/>
                <a:gd name="T7" fmla="*/ 10 h 449"/>
                <a:gd name="T8" fmla="*/ 152 w 261"/>
                <a:gd name="T9" fmla="*/ 126 h 449"/>
                <a:gd name="T10" fmla="*/ 0 w 261"/>
                <a:gd name="T11" fmla="*/ 262 h 449"/>
                <a:gd name="T12" fmla="*/ 96 w 261"/>
                <a:gd name="T13" fmla="*/ 353 h 449"/>
                <a:gd name="T14" fmla="*/ 84 w 261"/>
                <a:gd name="T15" fmla="*/ 400 h 449"/>
                <a:gd name="T16" fmla="*/ 73 w 261"/>
                <a:gd name="T17" fmla="*/ 443 h 449"/>
                <a:gd name="T18" fmla="*/ 79 w 261"/>
                <a:gd name="T19" fmla="*/ 449 h 449"/>
                <a:gd name="T20" fmla="*/ 84 w 261"/>
                <a:gd name="T21" fmla="*/ 447 h 449"/>
                <a:gd name="T22" fmla="*/ 90 w 261"/>
                <a:gd name="T23" fmla="*/ 427 h 449"/>
                <a:gd name="T24" fmla="*/ 109 w 261"/>
                <a:gd name="T25" fmla="*/ 353 h 449"/>
                <a:gd name="T26" fmla="*/ 261 w 261"/>
                <a:gd name="T27" fmla="*/ 216 h 449"/>
                <a:gd name="T28" fmla="*/ 165 w 261"/>
                <a:gd name="T29" fmla="*/ 126 h 449"/>
                <a:gd name="T30" fmla="*/ 193 w 261"/>
                <a:gd name="T31" fmla="*/ 12 h 449"/>
                <a:gd name="T32" fmla="*/ 98 w 261"/>
                <a:gd name="T33" fmla="*/ 342 h 449"/>
                <a:gd name="T34" fmla="*/ 32 w 261"/>
                <a:gd name="T35" fmla="*/ 273 h 449"/>
                <a:gd name="T36" fmla="*/ 149 w 261"/>
                <a:gd name="T37" fmla="*/ 136 h 449"/>
                <a:gd name="T38" fmla="*/ 98 w 261"/>
                <a:gd name="T39" fmla="*/ 342 h 449"/>
                <a:gd name="T40" fmla="*/ 162 w 261"/>
                <a:gd name="T41" fmla="*/ 136 h 449"/>
                <a:gd name="T42" fmla="*/ 229 w 261"/>
                <a:gd name="T43" fmla="*/ 205 h 449"/>
                <a:gd name="T44" fmla="*/ 111 w 261"/>
                <a:gd name="T45" fmla="*/ 342 h 449"/>
                <a:gd name="T46" fmla="*/ 162 w 261"/>
                <a:gd name="T47" fmla="*/ 136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1" h="449">
                  <a:moveTo>
                    <a:pt x="193" y="12"/>
                  </a:moveTo>
                  <a:cubicBezTo>
                    <a:pt x="193" y="11"/>
                    <a:pt x="195" y="6"/>
                    <a:pt x="195" y="5"/>
                  </a:cubicBezTo>
                  <a:cubicBezTo>
                    <a:pt x="195" y="5"/>
                    <a:pt x="195" y="0"/>
                    <a:pt x="189" y="0"/>
                  </a:cubicBezTo>
                  <a:cubicBezTo>
                    <a:pt x="184" y="0"/>
                    <a:pt x="183" y="2"/>
                    <a:pt x="181" y="10"/>
                  </a:cubicBezTo>
                  <a:lnTo>
                    <a:pt x="152" y="126"/>
                  </a:lnTo>
                  <a:cubicBezTo>
                    <a:pt x="73" y="128"/>
                    <a:pt x="0" y="194"/>
                    <a:pt x="0" y="262"/>
                  </a:cubicBezTo>
                  <a:cubicBezTo>
                    <a:pt x="0" y="310"/>
                    <a:pt x="35" y="349"/>
                    <a:pt x="96" y="353"/>
                  </a:cubicBezTo>
                  <a:cubicBezTo>
                    <a:pt x="92" y="368"/>
                    <a:pt x="88" y="384"/>
                    <a:pt x="84" y="400"/>
                  </a:cubicBezTo>
                  <a:cubicBezTo>
                    <a:pt x="78" y="423"/>
                    <a:pt x="73" y="442"/>
                    <a:pt x="73" y="443"/>
                  </a:cubicBezTo>
                  <a:cubicBezTo>
                    <a:pt x="73" y="448"/>
                    <a:pt x="77" y="449"/>
                    <a:pt x="79" y="449"/>
                  </a:cubicBezTo>
                  <a:cubicBezTo>
                    <a:pt x="82" y="449"/>
                    <a:pt x="83" y="448"/>
                    <a:pt x="84" y="447"/>
                  </a:cubicBezTo>
                  <a:cubicBezTo>
                    <a:pt x="85" y="446"/>
                    <a:pt x="88" y="434"/>
                    <a:pt x="90" y="427"/>
                  </a:cubicBezTo>
                  <a:lnTo>
                    <a:pt x="109" y="353"/>
                  </a:lnTo>
                  <a:cubicBezTo>
                    <a:pt x="189" y="350"/>
                    <a:pt x="261" y="283"/>
                    <a:pt x="261" y="216"/>
                  </a:cubicBezTo>
                  <a:cubicBezTo>
                    <a:pt x="261" y="176"/>
                    <a:pt x="235" y="130"/>
                    <a:pt x="165" y="126"/>
                  </a:cubicBezTo>
                  <a:lnTo>
                    <a:pt x="193" y="12"/>
                  </a:lnTo>
                  <a:close/>
                  <a:moveTo>
                    <a:pt x="98" y="342"/>
                  </a:moveTo>
                  <a:cubicBezTo>
                    <a:pt x="68" y="340"/>
                    <a:pt x="32" y="323"/>
                    <a:pt x="32" y="273"/>
                  </a:cubicBezTo>
                  <a:cubicBezTo>
                    <a:pt x="32" y="213"/>
                    <a:pt x="75" y="143"/>
                    <a:pt x="149" y="136"/>
                  </a:cubicBezTo>
                  <a:lnTo>
                    <a:pt x="98" y="342"/>
                  </a:lnTo>
                  <a:close/>
                  <a:moveTo>
                    <a:pt x="162" y="136"/>
                  </a:moveTo>
                  <a:cubicBezTo>
                    <a:pt x="200" y="138"/>
                    <a:pt x="229" y="161"/>
                    <a:pt x="229" y="205"/>
                  </a:cubicBezTo>
                  <a:cubicBezTo>
                    <a:pt x="229" y="264"/>
                    <a:pt x="186" y="336"/>
                    <a:pt x="111" y="342"/>
                  </a:cubicBezTo>
                  <a:lnTo>
                    <a:pt x="162" y="13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sp>
          <p:nvSpPr>
            <p:cNvPr id="100" name="Freeform 8 1">
              <a:extLst>
                <a:ext uri="{FF2B5EF4-FFF2-40B4-BE49-F238E27FC236}">
                  <a16:creationId xmlns:a16="http://schemas.microsoft.com/office/drawing/2014/main" id="{0396155F-AC05-ABA7-0FAE-D27B2EE4EDF8}"/>
                </a:ext>
              </a:extLst>
            </p:cNvPr>
            <p:cNvSpPr>
              <a:spLocks noEditPoints="1"/>
            </p:cNvSpPr>
            <p:nvPr>
              <p:custDataLst>
                <p:tags r:id="rId22"/>
              </p:custDataLst>
            </p:nvPr>
          </p:nvSpPr>
          <p:spPr bwMode="auto">
            <a:xfrm>
              <a:off x="5162550" y="3857625"/>
              <a:ext cx="69850" cy="57150"/>
            </a:xfrm>
            <a:custGeom>
              <a:avLst/>
              <a:gdLst>
                <a:gd name="T0" fmla="*/ 164 w 164"/>
                <a:gd name="T1" fmla="*/ 62 h 158"/>
                <a:gd name="T2" fmla="*/ 101 w 164"/>
                <a:gd name="T3" fmla="*/ 0 h 158"/>
                <a:gd name="T4" fmla="*/ 0 w 164"/>
                <a:gd name="T5" fmla="*/ 97 h 158"/>
                <a:gd name="T6" fmla="*/ 64 w 164"/>
                <a:gd name="T7" fmla="*/ 158 h 158"/>
                <a:gd name="T8" fmla="*/ 164 w 164"/>
                <a:gd name="T9" fmla="*/ 62 h 158"/>
                <a:gd name="T10" fmla="*/ 64 w 164"/>
                <a:gd name="T11" fmla="*/ 148 h 158"/>
                <a:gd name="T12" fmla="*/ 29 w 164"/>
                <a:gd name="T13" fmla="*/ 109 h 158"/>
                <a:gd name="T14" fmla="*/ 49 w 164"/>
                <a:gd name="T15" fmla="*/ 41 h 158"/>
                <a:gd name="T16" fmla="*/ 100 w 164"/>
                <a:gd name="T17" fmla="*/ 10 h 158"/>
                <a:gd name="T18" fmla="*/ 135 w 164"/>
                <a:gd name="T19" fmla="*/ 49 h 158"/>
                <a:gd name="T20" fmla="*/ 116 w 164"/>
                <a:gd name="T21" fmla="*/ 116 h 158"/>
                <a:gd name="T22" fmla="*/ 64 w 164"/>
                <a:gd name="T23" fmla="*/ 14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8">
                  <a:moveTo>
                    <a:pt x="164" y="62"/>
                  </a:moveTo>
                  <a:cubicBezTo>
                    <a:pt x="164" y="23"/>
                    <a:pt x="135" y="0"/>
                    <a:pt x="101" y="0"/>
                  </a:cubicBezTo>
                  <a:cubicBezTo>
                    <a:pt x="49" y="0"/>
                    <a:pt x="0" y="49"/>
                    <a:pt x="0" y="97"/>
                  </a:cubicBezTo>
                  <a:cubicBezTo>
                    <a:pt x="0" y="132"/>
                    <a:pt x="25" y="158"/>
                    <a:pt x="64" y="158"/>
                  </a:cubicBezTo>
                  <a:cubicBezTo>
                    <a:pt x="113" y="158"/>
                    <a:pt x="164" y="112"/>
                    <a:pt x="164" y="62"/>
                  </a:cubicBezTo>
                  <a:close/>
                  <a:moveTo>
                    <a:pt x="64" y="148"/>
                  </a:moveTo>
                  <a:cubicBezTo>
                    <a:pt x="46" y="148"/>
                    <a:pt x="29" y="137"/>
                    <a:pt x="29" y="109"/>
                  </a:cubicBezTo>
                  <a:cubicBezTo>
                    <a:pt x="29" y="95"/>
                    <a:pt x="36" y="61"/>
                    <a:pt x="49" y="41"/>
                  </a:cubicBezTo>
                  <a:cubicBezTo>
                    <a:pt x="64" y="19"/>
                    <a:pt x="84" y="10"/>
                    <a:pt x="100" y="10"/>
                  </a:cubicBezTo>
                  <a:cubicBezTo>
                    <a:pt x="119" y="10"/>
                    <a:pt x="135" y="23"/>
                    <a:pt x="135" y="49"/>
                  </a:cubicBezTo>
                  <a:cubicBezTo>
                    <a:pt x="135" y="57"/>
                    <a:pt x="131" y="92"/>
                    <a:pt x="116" y="116"/>
                  </a:cubicBezTo>
                  <a:cubicBezTo>
                    <a:pt x="102" y="137"/>
                    <a:pt x="81" y="148"/>
                    <a:pt x="64"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solidFill>
                  <a:schemeClr val="tx1"/>
                </a:solidFill>
              </a:endParaRPr>
            </a:p>
          </p:txBody>
        </p:sp>
      </p:grpSp>
      <p:sp>
        <p:nvSpPr>
          <p:cNvPr id="77" name="TextBox 76">
            <a:extLst>
              <a:ext uri="{FF2B5EF4-FFF2-40B4-BE49-F238E27FC236}">
                <a16:creationId xmlns:a16="http://schemas.microsoft.com/office/drawing/2014/main" id="{F2847825-B3F7-012D-419A-E14438317467}"/>
              </a:ext>
            </a:extLst>
          </p:cNvPr>
          <p:cNvSpPr txBox="1"/>
          <p:nvPr/>
        </p:nvSpPr>
        <p:spPr>
          <a:xfrm>
            <a:off x="7241908" y="5353710"/>
            <a:ext cx="1907381" cy="584775"/>
          </a:xfrm>
          <a:prstGeom prst="rect">
            <a:avLst/>
          </a:prstGeom>
          <a:noFill/>
        </p:spPr>
        <p:txBody>
          <a:bodyPr wrap="none" rtlCol="0">
            <a:spAutoFit/>
          </a:bodyPr>
          <a:lstStyle/>
          <a:p>
            <a:pPr algn="ctr"/>
            <a:r>
              <a:rPr lang="it-IT" sz="1600" b="1" dirty="0">
                <a:solidFill>
                  <a:schemeClr val="tx1"/>
                </a:solidFill>
              </a:rPr>
              <a:t>Channel Frequency</a:t>
            </a:r>
          </a:p>
          <a:p>
            <a:pPr algn="ctr"/>
            <a:r>
              <a:rPr lang="it-IT" sz="1600" b="1" dirty="0" err="1">
                <a:solidFill>
                  <a:schemeClr val="tx1"/>
                </a:solidFill>
              </a:rPr>
              <a:t>Response</a:t>
            </a:r>
            <a:endParaRPr lang="en-US" sz="1600" b="1" dirty="0">
              <a:solidFill>
                <a:schemeClr val="tx1"/>
              </a:solidFill>
            </a:endParaRPr>
          </a:p>
        </p:txBody>
      </p:sp>
      <p:sp>
        <p:nvSpPr>
          <p:cNvPr id="78" name="Rectangle 77">
            <a:extLst>
              <a:ext uri="{FF2B5EF4-FFF2-40B4-BE49-F238E27FC236}">
                <a16:creationId xmlns:a16="http://schemas.microsoft.com/office/drawing/2014/main" id="{FD1C4119-3571-0A70-4B8C-67E1E5C5CD1E}"/>
              </a:ext>
            </a:extLst>
          </p:cNvPr>
          <p:cNvSpPr/>
          <p:nvPr/>
        </p:nvSpPr>
        <p:spPr>
          <a:xfrm rot="5400000">
            <a:off x="8086942" y="3776677"/>
            <a:ext cx="1249466" cy="446683"/>
          </a:xfrm>
          <a:prstGeom prst="rect">
            <a:avLst/>
          </a:prstGeom>
          <a:pattFill prst="wdUpDiag">
            <a:fgClr>
              <a:schemeClr val="bg2">
                <a:lumMod val="40000"/>
                <a:lumOff val="6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9" name="Rectangle 78">
            <a:extLst>
              <a:ext uri="{FF2B5EF4-FFF2-40B4-BE49-F238E27FC236}">
                <a16:creationId xmlns:a16="http://schemas.microsoft.com/office/drawing/2014/main" id="{254F0FA4-91F5-B9BC-8A93-322AD7F44814}"/>
              </a:ext>
            </a:extLst>
          </p:cNvPr>
          <p:cNvSpPr/>
          <p:nvPr/>
        </p:nvSpPr>
        <p:spPr>
          <a:xfrm>
            <a:off x="8495961" y="4625085"/>
            <a:ext cx="433618" cy="485442"/>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80" name="Straight Arrow Connector 79">
            <a:extLst>
              <a:ext uri="{FF2B5EF4-FFF2-40B4-BE49-F238E27FC236}">
                <a16:creationId xmlns:a16="http://schemas.microsoft.com/office/drawing/2014/main" id="{C9AA35AE-1750-3C7D-4C23-185EE6AEF76D}"/>
              </a:ext>
            </a:extLst>
          </p:cNvPr>
          <p:cNvCxnSpPr>
            <a:cxnSpLocks/>
          </p:cNvCxnSpPr>
          <p:nvPr/>
        </p:nvCxnSpPr>
        <p:spPr>
          <a:xfrm>
            <a:off x="8488332" y="2077355"/>
            <a:ext cx="0" cy="316652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D25C7BA-BBB8-2851-47A0-CFE9E996CBF1}"/>
              </a:ext>
            </a:extLst>
          </p:cNvPr>
          <p:cNvCxnSpPr>
            <a:cxnSpLocks/>
          </p:cNvCxnSpPr>
          <p:nvPr/>
        </p:nvCxnSpPr>
        <p:spPr>
          <a:xfrm>
            <a:off x="8708410" y="3479159"/>
            <a:ext cx="0" cy="98309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025B8371-3AF2-6078-E155-DCAA60D6F3BC}"/>
              </a:ext>
            </a:extLst>
          </p:cNvPr>
          <p:cNvSpPr txBox="1"/>
          <p:nvPr/>
        </p:nvSpPr>
        <p:spPr>
          <a:xfrm rot="5400000">
            <a:off x="8500478" y="3806905"/>
            <a:ext cx="811441" cy="338554"/>
          </a:xfrm>
          <a:prstGeom prst="rect">
            <a:avLst/>
          </a:prstGeom>
          <a:noFill/>
        </p:spPr>
        <p:txBody>
          <a:bodyPr wrap="none" rtlCol="0">
            <a:spAutoFit/>
          </a:bodyPr>
          <a:lstStyle/>
          <a:p>
            <a:r>
              <a:rPr lang="it-IT" sz="1600" b="1" dirty="0" err="1">
                <a:solidFill>
                  <a:schemeClr val="tx1"/>
                </a:solidFill>
              </a:rPr>
              <a:t>Extend</a:t>
            </a:r>
            <a:endParaRPr lang="en-US" sz="1600" b="1" dirty="0">
              <a:solidFill>
                <a:schemeClr val="tx1"/>
              </a:solidFill>
            </a:endParaRPr>
          </a:p>
        </p:txBody>
      </p:sp>
      <p:sp>
        <p:nvSpPr>
          <p:cNvPr id="84" name="Rectangle 83">
            <a:extLst>
              <a:ext uri="{FF2B5EF4-FFF2-40B4-BE49-F238E27FC236}">
                <a16:creationId xmlns:a16="http://schemas.microsoft.com/office/drawing/2014/main" id="{E6D3CBA2-79B9-7E7F-3D0A-0840D28B3D1D}"/>
              </a:ext>
            </a:extLst>
          </p:cNvPr>
          <p:cNvSpPr/>
          <p:nvPr/>
        </p:nvSpPr>
        <p:spPr>
          <a:xfrm>
            <a:off x="9479800" y="2612379"/>
            <a:ext cx="212448" cy="2507674"/>
          </a:xfrm>
          <a:prstGeom prst="rect">
            <a:avLst/>
          </a:prstGeom>
          <a:solidFill>
            <a:schemeClr val="accent3">
              <a:lumMod val="20000"/>
              <a:lumOff val="80000"/>
            </a:schemeClr>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sp>
        <p:nvSpPr>
          <p:cNvPr id="85" name="Rectangle 84">
            <a:extLst>
              <a:ext uri="{FF2B5EF4-FFF2-40B4-BE49-F238E27FC236}">
                <a16:creationId xmlns:a16="http://schemas.microsoft.com/office/drawing/2014/main" id="{8968F1EA-A4C5-1404-B6EB-C26E6A6F0468}"/>
              </a:ext>
            </a:extLst>
          </p:cNvPr>
          <p:cNvSpPr/>
          <p:nvPr/>
        </p:nvSpPr>
        <p:spPr>
          <a:xfrm>
            <a:off x="9720760" y="2612380"/>
            <a:ext cx="192657" cy="2507674"/>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tx1"/>
              </a:solidFill>
            </a:endParaRPr>
          </a:p>
        </p:txBody>
      </p:sp>
      <p:cxnSp>
        <p:nvCxnSpPr>
          <p:cNvPr id="86" name="Straight Arrow Connector 85">
            <a:extLst>
              <a:ext uri="{FF2B5EF4-FFF2-40B4-BE49-F238E27FC236}">
                <a16:creationId xmlns:a16="http://schemas.microsoft.com/office/drawing/2014/main" id="{CDFFAF97-DF1C-9BB7-8134-0E8E768B1B30}"/>
              </a:ext>
            </a:extLst>
          </p:cNvPr>
          <p:cNvCxnSpPr>
            <a:cxnSpLocks/>
          </p:cNvCxnSpPr>
          <p:nvPr/>
        </p:nvCxnSpPr>
        <p:spPr>
          <a:xfrm>
            <a:off x="9472171" y="2086881"/>
            <a:ext cx="0" cy="3166522"/>
          </a:xfrm>
          <a:prstGeom prst="straightConnector1">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88" name="Graphic 87" descr="Star with solid fill">
            <a:extLst>
              <a:ext uri="{FF2B5EF4-FFF2-40B4-BE49-F238E27FC236}">
                <a16:creationId xmlns:a16="http://schemas.microsoft.com/office/drawing/2014/main" id="{B8E346F5-234C-3C7A-E8E7-BA5BF9F00E7F}"/>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7551386" y="2807469"/>
            <a:ext cx="351474" cy="351474"/>
          </a:xfrm>
          <a:prstGeom prst="rect">
            <a:avLst/>
          </a:prstGeom>
        </p:spPr>
      </p:pic>
      <p:pic>
        <p:nvPicPr>
          <p:cNvPr id="89" name="Graphic 88" descr="Stop with solid fill">
            <a:extLst>
              <a:ext uri="{FF2B5EF4-FFF2-40B4-BE49-F238E27FC236}">
                <a16:creationId xmlns:a16="http://schemas.microsoft.com/office/drawing/2014/main" id="{72F1741D-75AF-2F62-205E-D30D5BCDDC0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579816" y="4734584"/>
            <a:ext cx="257188" cy="257188"/>
          </a:xfrm>
          <a:prstGeom prst="rect">
            <a:avLst/>
          </a:prstGeom>
        </p:spPr>
      </p:pic>
      <p:pic>
        <p:nvPicPr>
          <p:cNvPr id="90" name="Graphic 89" descr="Stop with solid fill">
            <a:extLst>
              <a:ext uri="{FF2B5EF4-FFF2-40B4-BE49-F238E27FC236}">
                <a16:creationId xmlns:a16="http://schemas.microsoft.com/office/drawing/2014/main" id="{88B71F84-37BF-B2A9-3D20-C9BD3DC7D56E}"/>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754958" y="3763151"/>
            <a:ext cx="126263" cy="126263"/>
          </a:xfrm>
          <a:prstGeom prst="rect">
            <a:avLst/>
          </a:prstGeom>
        </p:spPr>
      </p:pic>
      <p:pic>
        <p:nvPicPr>
          <p:cNvPr id="91" name="Graphic 90" descr="Star with solid fill">
            <a:extLst>
              <a:ext uri="{FF2B5EF4-FFF2-40B4-BE49-F238E27FC236}">
                <a16:creationId xmlns:a16="http://schemas.microsoft.com/office/drawing/2014/main" id="{9C7C311A-4A62-9A49-1588-694448698C6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9491748" y="3732006"/>
            <a:ext cx="188551" cy="188551"/>
          </a:xfrm>
          <a:prstGeom prst="rect">
            <a:avLst/>
          </a:prstGeom>
        </p:spPr>
      </p:pic>
      <p:sp>
        <p:nvSpPr>
          <p:cNvPr id="120" name="Freeform 7 2" descr="\documentclass{article}&#10;\usepackage{amsmath}&#10;\pagestyle{empty}&#10;&#10;\begin{document}&#10;&#10;$f$&#10;&#10;&#10;\end{document}" title="IguanaTex Vector Display">
            <a:extLst>
              <a:ext uri="{FF2B5EF4-FFF2-40B4-BE49-F238E27FC236}">
                <a16:creationId xmlns:a16="http://schemas.microsoft.com/office/drawing/2014/main" id="{B3661D91-5704-DBC9-26B6-612314755250}"/>
              </a:ext>
            </a:extLst>
          </p:cNvPr>
          <p:cNvSpPr>
            <a:spLocks noChangeAspect="1"/>
          </p:cNvSpPr>
          <p:nvPr>
            <p:custDataLst>
              <p:tags r:id="rId3"/>
            </p:custDataLst>
          </p:nvPr>
        </p:nvSpPr>
        <p:spPr bwMode="auto">
          <a:xfrm>
            <a:off x="8703353" y="1923372"/>
            <a:ext cx="180975" cy="373063"/>
          </a:xfrm>
          <a:custGeom>
            <a:avLst/>
            <a:gdLst>
              <a:gd name="T0" fmla="*/ 157 w 249"/>
              <a:gd name="T1" fmla="*/ 152 h 454"/>
              <a:gd name="T2" fmla="*/ 200 w 249"/>
              <a:gd name="T3" fmla="*/ 152 h 454"/>
              <a:gd name="T4" fmla="*/ 215 w 249"/>
              <a:gd name="T5" fmla="*/ 142 h 454"/>
              <a:gd name="T6" fmla="*/ 202 w 249"/>
              <a:gd name="T7" fmla="*/ 137 h 454"/>
              <a:gd name="T8" fmla="*/ 160 w 249"/>
              <a:gd name="T9" fmla="*/ 137 h 454"/>
              <a:gd name="T10" fmla="*/ 171 w 249"/>
              <a:gd name="T11" fmla="*/ 80 h 454"/>
              <a:gd name="T12" fmla="*/ 183 w 249"/>
              <a:gd name="T13" fmla="*/ 28 h 454"/>
              <a:gd name="T14" fmla="*/ 206 w 249"/>
              <a:gd name="T15" fmla="*/ 11 h 454"/>
              <a:gd name="T16" fmla="*/ 230 w 249"/>
              <a:gd name="T17" fmla="*/ 20 h 454"/>
              <a:gd name="T18" fmla="*/ 204 w 249"/>
              <a:gd name="T19" fmla="*/ 47 h 454"/>
              <a:gd name="T20" fmla="*/ 222 w 249"/>
              <a:gd name="T21" fmla="*/ 64 h 454"/>
              <a:gd name="T22" fmla="*/ 249 w 249"/>
              <a:gd name="T23" fmla="*/ 34 h 454"/>
              <a:gd name="T24" fmla="*/ 206 w 249"/>
              <a:gd name="T25" fmla="*/ 0 h 454"/>
              <a:gd name="T26" fmla="*/ 143 w 249"/>
              <a:gd name="T27" fmla="*/ 58 h 454"/>
              <a:gd name="T28" fmla="*/ 126 w 249"/>
              <a:gd name="T29" fmla="*/ 137 h 454"/>
              <a:gd name="T30" fmla="*/ 92 w 249"/>
              <a:gd name="T31" fmla="*/ 137 h 454"/>
              <a:gd name="T32" fmla="*/ 77 w 249"/>
              <a:gd name="T33" fmla="*/ 146 h 454"/>
              <a:gd name="T34" fmla="*/ 91 w 249"/>
              <a:gd name="T35" fmla="*/ 152 h 454"/>
              <a:gd name="T36" fmla="*/ 124 w 249"/>
              <a:gd name="T37" fmla="*/ 152 h 454"/>
              <a:gd name="T38" fmla="*/ 86 w 249"/>
              <a:gd name="T39" fmla="*/ 349 h 454"/>
              <a:gd name="T40" fmla="*/ 43 w 249"/>
              <a:gd name="T41" fmla="*/ 443 h 454"/>
              <a:gd name="T42" fmla="*/ 19 w 249"/>
              <a:gd name="T43" fmla="*/ 434 h 454"/>
              <a:gd name="T44" fmla="*/ 46 w 249"/>
              <a:gd name="T45" fmla="*/ 407 h 454"/>
              <a:gd name="T46" fmla="*/ 28 w 249"/>
              <a:gd name="T47" fmla="*/ 389 h 454"/>
              <a:gd name="T48" fmla="*/ 0 w 249"/>
              <a:gd name="T49" fmla="*/ 419 h 454"/>
              <a:gd name="T50" fmla="*/ 43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2" y="137"/>
                </a:cubicBezTo>
                <a:lnTo>
                  <a:pt x="160" y="137"/>
                </a:lnTo>
                <a:lnTo>
                  <a:pt x="171" y="80"/>
                </a:lnTo>
                <a:cubicBezTo>
                  <a:pt x="173" y="69"/>
                  <a:pt x="180" y="34"/>
                  <a:pt x="183" y="28"/>
                </a:cubicBezTo>
                <a:cubicBezTo>
                  <a:pt x="187" y="18"/>
                  <a:pt x="196" y="11"/>
                  <a:pt x="206" y="11"/>
                </a:cubicBezTo>
                <a:cubicBezTo>
                  <a:pt x="208" y="11"/>
                  <a:pt x="221" y="11"/>
                  <a:pt x="230" y="20"/>
                </a:cubicBezTo>
                <a:cubicBezTo>
                  <a:pt x="209" y="22"/>
                  <a:pt x="204" y="39"/>
                  <a:pt x="204" y="47"/>
                </a:cubicBezTo>
                <a:cubicBezTo>
                  <a:pt x="204" y="58"/>
                  <a:pt x="212" y="64"/>
                  <a:pt x="222" y="64"/>
                </a:cubicBezTo>
                <a:cubicBezTo>
                  <a:pt x="235" y="64"/>
                  <a:pt x="249" y="53"/>
                  <a:pt x="249" y="34"/>
                </a:cubicBezTo>
                <a:cubicBezTo>
                  <a:pt x="249" y="12"/>
                  <a:pt x="226" y="0"/>
                  <a:pt x="206" y="0"/>
                </a:cubicBezTo>
                <a:cubicBezTo>
                  <a:pt x="189" y="0"/>
                  <a:pt x="158" y="9"/>
                  <a:pt x="143" y="58"/>
                </a:cubicBezTo>
                <a:cubicBezTo>
                  <a:pt x="140" y="69"/>
                  <a:pt x="138" y="74"/>
                  <a:pt x="126" y="137"/>
                </a:cubicBezTo>
                <a:lnTo>
                  <a:pt x="92" y="137"/>
                </a:lnTo>
                <a:cubicBezTo>
                  <a:pt x="82" y="137"/>
                  <a:pt x="77" y="137"/>
                  <a:pt x="77" y="146"/>
                </a:cubicBezTo>
                <a:cubicBezTo>
                  <a:pt x="77" y="152"/>
                  <a:pt x="81" y="152"/>
                  <a:pt x="91" y="152"/>
                </a:cubicBezTo>
                <a:lnTo>
                  <a:pt x="124" y="152"/>
                </a:lnTo>
                <a:lnTo>
                  <a:pt x="86" y="349"/>
                </a:lnTo>
                <a:cubicBezTo>
                  <a:pt x="77" y="397"/>
                  <a:pt x="69" y="443"/>
                  <a:pt x="43" y="443"/>
                </a:cubicBezTo>
                <a:cubicBezTo>
                  <a:pt x="41" y="443"/>
                  <a:pt x="28" y="443"/>
                  <a:pt x="19" y="434"/>
                </a:cubicBezTo>
                <a:cubicBezTo>
                  <a:pt x="42" y="432"/>
                  <a:pt x="46" y="414"/>
                  <a:pt x="46" y="407"/>
                </a:cubicBezTo>
                <a:cubicBezTo>
                  <a:pt x="46" y="395"/>
                  <a:pt x="37" y="389"/>
                  <a:pt x="28" y="389"/>
                </a:cubicBezTo>
                <a:cubicBezTo>
                  <a:pt x="15" y="389"/>
                  <a:pt x="0" y="400"/>
                  <a:pt x="0" y="419"/>
                </a:cubicBezTo>
                <a:cubicBezTo>
                  <a:pt x="0" y="442"/>
                  <a:pt x="22" y="454"/>
                  <a:pt x="43" y="454"/>
                </a:cubicBezTo>
                <a:cubicBezTo>
                  <a:pt x="70" y="454"/>
                  <a:pt x="90" y="424"/>
                  <a:pt x="99" y="405"/>
                </a:cubicBezTo>
                <a:cubicBezTo>
                  <a:pt x="115" y="374"/>
                  <a:pt x="127"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solidFill>
                <a:schemeClr val="tx1"/>
              </a:solidFill>
            </a:endParaRPr>
          </a:p>
        </p:txBody>
      </p:sp>
      <p:sp>
        <p:nvSpPr>
          <p:cNvPr id="121" name="Freeform 7 3" descr="\documentclass{article}&#10;\usepackage{amsmath}&#10;\pagestyle{empty}&#10;&#10;\begin{document}&#10;&#10;$f$&#10;&#10;&#10;\end{document}" title="IguanaTex Vector Display">
            <a:extLst>
              <a:ext uri="{FF2B5EF4-FFF2-40B4-BE49-F238E27FC236}">
                <a16:creationId xmlns:a16="http://schemas.microsoft.com/office/drawing/2014/main" id="{4B687973-5436-43EE-97E1-7F3004334DF7}"/>
              </a:ext>
            </a:extLst>
          </p:cNvPr>
          <p:cNvSpPr>
            <a:spLocks noChangeAspect="1"/>
          </p:cNvSpPr>
          <p:nvPr>
            <p:custDataLst>
              <p:tags r:id="rId4"/>
            </p:custDataLst>
          </p:nvPr>
        </p:nvSpPr>
        <p:spPr bwMode="auto">
          <a:xfrm>
            <a:off x="7634782" y="1923373"/>
            <a:ext cx="180975" cy="373063"/>
          </a:xfrm>
          <a:custGeom>
            <a:avLst/>
            <a:gdLst>
              <a:gd name="T0" fmla="*/ 157 w 249"/>
              <a:gd name="T1" fmla="*/ 152 h 454"/>
              <a:gd name="T2" fmla="*/ 200 w 249"/>
              <a:gd name="T3" fmla="*/ 152 h 454"/>
              <a:gd name="T4" fmla="*/ 215 w 249"/>
              <a:gd name="T5" fmla="*/ 142 h 454"/>
              <a:gd name="T6" fmla="*/ 202 w 249"/>
              <a:gd name="T7" fmla="*/ 137 h 454"/>
              <a:gd name="T8" fmla="*/ 160 w 249"/>
              <a:gd name="T9" fmla="*/ 137 h 454"/>
              <a:gd name="T10" fmla="*/ 171 w 249"/>
              <a:gd name="T11" fmla="*/ 80 h 454"/>
              <a:gd name="T12" fmla="*/ 183 w 249"/>
              <a:gd name="T13" fmla="*/ 28 h 454"/>
              <a:gd name="T14" fmla="*/ 206 w 249"/>
              <a:gd name="T15" fmla="*/ 11 h 454"/>
              <a:gd name="T16" fmla="*/ 230 w 249"/>
              <a:gd name="T17" fmla="*/ 20 h 454"/>
              <a:gd name="T18" fmla="*/ 204 w 249"/>
              <a:gd name="T19" fmla="*/ 47 h 454"/>
              <a:gd name="T20" fmla="*/ 222 w 249"/>
              <a:gd name="T21" fmla="*/ 64 h 454"/>
              <a:gd name="T22" fmla="*/ 249 w 249"/>
              <a:gd name="T23" fmla="*/ 34 h 454"/>
              <a:gd name="T24" fmla="*/ 206 w 249"/>
              <a:gd name="T25" fmla="*/ 0 h 454"/>
              <a:gd name="T26" fmla="*/ 143 w 249"/>
              <a:gd name="T27" fmla="*/ 58 h 454"/>
              <a:gd name="T28" fmla="*/ 126 w 249"/>
              <a:gd name="T29" fmla="*/ 137 h 454"/>
              <a:gd name="T30" fmla="*/ 92 w 249"/>
              <a:gd name="T31" fmla="*/ 137 h 454"/>
              <a:gd name="T32" fmla="*/ 77 w 249"/>
              <a:gd name="T33" fmla="*/ 146 h 454"/>
              <a:gd name="T34" fmla="*/ 91 w 249"/>
              <a:gd name="T35" fmla="*/ 152 h 454"/>
              <a:gd name="T36" fmla="*/ 124 w 249"/>
              <a:gd name="T37" fmla="*/ 152 h 454"/>
              <a:gd name="T38" fmla="*/ 86 w 249"/>
              <a:gd name="T39" fmla="*/ 349 h 454"/>
              <a:gd name="T40" fmla="*/ 43 w 249"/>
              <a:gd name="T41" fmla="*/ 443 h 454"/>
              <a:gd name="T42" fmla="*/ 19 w 249"/>
              <a:gd name="T43" fmla="*/ 434 h 454"/>
              <a:gd name="T44" fmla="*/ 46 w 249"/>
              <a:gd name="T45" fmla="*/ 407 h 454"/>
              <a:gd name="T46" fmla="*/ 28 w 249"/>
              <a:gd name="T47" fmla="*/ 389 h 454"/>
              <a:gd name="T48" fmla="*/ 0 w 249"/>
              <a:gd name="T49" fmla="*/ 419 h 454"/>
              <a:gd name="T50" fmla="*/ 43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2" y="137"/>
                </a:cubicBezTo>
                <a:lnTo>
                  <a:pt x="160" y="137"/>
                </a:lnTo>
                <a:lnTo>
                  <a:pt x="171" y="80"/>
                </a:lnTo>
                <a:cubicBezTo>
                  <a:pt x="173" y="69"/>
                  <a:pt x="180" y="34"/>
                  <a:pt x="183" y="28"/>
                </a:cubicBezTo>
                <a:cubicBezTo>
                  <a:pt x="187" y="18"/>
                  <a:pt x="196" y="11"/>
                  <a:pt x="206" y="11"/>
                </a:cubicBezTo>
                <a:cubicBezTo>
                  <a:pt x="208" y="11"/>
                  <a:pt x="221" y="11"/>
                  <a:pt x="230" y="20"/>
                </a:cubicBezTo>
                <a:cubicBezTo>
                  <a:pt x="209" y="22"/>
                  <a:pt x="204" y="39"/>
                  <a:pt x="204" y="47"/>
                </a:cubicBezTo>
                <a:cubicBezTo>
                  <a:pt x="204" y="58"/>
                  <a:pt x="212" y="64"/>
                  <a:pt x="222" y="64"/>
                </a:cubicBezTo>
                <a:cubicBezTo>
                  <a:pt x="235" y="64"/>
                  <a:pt x="249" y="53"/>
                  <a:pt x="249" y="34"/>
                </a:cubicBezTo>
                <a:cubicBezTo>
                  <a:pt x="249" y="12"/>
                  <a:pt x="226" y="0"/>
                  <a:pt x="206" y="0"/>
                </a:cubicBezTo>
                <a:cubicBezTo>
                  <a:pt x="189" y="0"/>
                  <a:pt x="158" y="9"/>
                  <a:pt x="143" y="58"/>
                </a:cubicBezTo>
                <a:cubicBezTo>
                  <a:pt x="140" y="69"/>
                  <a:pt x="138" y="74"/>
                  <a:pt x="126" y="137"/>
                </a:cubicBezTo>
                <a:lnTo>
                  <a:pt x="92" y="137"/>
                </a:lnTo>
                <a:cubicBezTo>
                  <a:pt x="82" y="137"/>
                  <a:pt x="77" y="137"/>
                  <a:pt x="77" y="146"/>
                </a:cubicBezTo>
                <a:cubicBezTo>
                  <a:pt x="77" y="152"/>
                  <a:pt x="81" y="152"/>
                  <a:pt x="91" y="152"/>
                </a:cubicBezTo>
                <a:lnTo>
                  <a:pt x="124" y="152"/>
                </a:lnTo>
                <a:lnTo>
                  <a:pt x="86" y="349"/>
                </a:lnTo>
                <a:cubicBezTo>
                  <a:pt x="77" y="397"/>
                  <a:pt x="69" y="443"/>
                  <a:pt x="43" y="443"/>
                </a:cubicBezTo>
                <a:cubicBezTo>
                  <a:pt x="41" y="443"/>
                  <a:pt x="28" y="443"/>
                  <a:pt x="19" y="434"/>
                </a:cubicBezTo>
                <a:cubicBezTo>
                  <a:pt x="42" y="432"/>
                  <a:pt x="46" y="414"/>
                  <a:pt x="46" y="407"/>
                </a:cubicBezTo>
                <a:cubicBezTo>
                  <a:pt x="46" y="395"/>
                  <a:pt x="37" y="389"/>
                  <a:pt x="28" y="389"/>
                </a:cubicBezTo>
                <a:cubicBezTo>
                  <a:pt x="15" y="389"/>
                  <a:pt x="0" y="400"/>
                  <a:pt x="0" y="419"/>
                </a:cubicBezTo>
                <a:cubicBezTo>
                  <a:pt x="0" y="442"/>
                  <a:pt x="22" y="454"/>
                  <a:pt x="43" y="454"/>
                </a:cubicBezTo>
                <a:cubicBezTo>
                  <a:pt x="70" y="454"/>
                  <a:pt x="90" y="424"/>
                  <a:pt x="99" y="405"/>
                </a:cubicBezTo>
                <a:cubicBezTo>
                  <a:pt x="115" y="374"/>
                  <a:pt x="127"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b="1" dirty="0">
              <a:solidFill>
                <a:schemeClr val="tx1"/>
              </a:solidFill>
            </a:endParaRPr>
          </a:p>
        </p:txBody>
      </p:sp>
      <p:sp>
        <p:nvSpPr>
          <p:cNvPr id="122" name="Freeform 7 4" descr="\documentclass{article}&#10;\usepackage{amsmath}&#10;\pagestyle{empty}&#10;&#10;\begin{document}&#10;&#10;$f$&#10;&#10;&#10;\end{document}" title="IguanaTex Vector Display">
            <a:extLst>
              <a:ext uri="{FF2B5EF4-FFF2-40B4-BE49-F238E27FC236}">
                <a16:creationId xmlns:a16="http://schemas.microsoft.com/office/drawing/2014/main" id="{2DEFAA3B-298C-4601-23FB-A812A1366314}"/>
              </a:ext>
            </a:extLst>
          </p:cNvPr>
          <p:cNvSpPr>
            <a:spLocks noChangeAspect="1"/>
          </p:cNvSpPr>
          <p:nvPr>
            <p:custDataLst>
              <p:tags r:id="rId5"/>
            </p:custDataLst>
          </p:nvPr>
        </p:nvSpPr>
        <p:spPr bwMode="auto">
          <a:xfrm>
            <a:off x="9700246" y="1923372"/>
            <a:ext cx="180975" cy="373063"/>
          </a:xfrm>
          <a:custGeom>
            <a:avLst/>
            <a:gdLst>
              <a:gd name="T0" fmla="*/ 157 w 249"/>
              <a:gd name="T1" fmla="*/ 152 h 454"/>
              <a:gd name="T2" fmla="*/ 200 w 249"/>
              <a:gd name="T3" fmla="*/ 152 h 454"/>
              <a:gd name="T4" fmla="*/ 215 w 249"/>
              <a:gd name="T5" fmla="*/ 142 h 454"/>
              <a:gd name="T6" fmla="*/ 202 w 249"/>
              <a:gd name="T7" fmla="*/ 137 h 454"/>
              <a:gd name="T8" fmla="*/ 160 w 249"/>
              <a:gd name="T9" fmla="*/ 137 h 454"/>
              <a:gd name="T10" fmla="*/ 171 w 249"/>
              <a:gd name="T11" fmla="*/ 80 h 454"/>
              <a:gd name="T12" fmla="*/ 183 w 249"/>
              <a:gd name="T13" fmla="*/ 28 h 454"/>
              <a:gd name="T14" fmla="*/ 206 w 249"/>
              <a:gd name="T15" fmla="*/ 11 h 454"/>
              <a:gd name="T16" fmla="*/ 230 w 249"/>
              <a:gd name="T17" fmla="*/ 20 h 454"/>
              <a:gd name="T18" fmla="*/ 204 w 249"/>
              <a:gd name="T19" fmla="*/ 47 h 454"/>
              <a:gd name="T20" fmla="*/ 222 w 249"/>
              <a:gd name="T21" fmla="*/ 64 h 454"/>
              <a:gd name="T22" fmla="*/ 249 w 249"/>
              <a:gd name="T23" fmla="*/ 34 h 454"/>
              <a:gd name="T24" fmla="*/ 206 w 249"/>
              <a:gd name="T25" fmla="*/ 0 h 454"/>
              <a:gd name="T26" fmla="*/ 143 w 249"/>
              <a:gd name="T27" fmla="*/ 58 h 454"/>
              <a:gd name="T28" fmla="*/ 126 w 249"/>
              <a:gd name="T29" fmla="*/ 137 h 454"/>
              <a:gd name="T30" fmla="*/ 92 w 249"/>
              <a:gd name="T31" fmla="*/ 137 h 454"/>
              <a:gd name="T32" fmla="*/ 77 w 249"/>
              <a:gd name="T33" fmla="*/ 146 h 454"/>
              <a:gd name="T34" fmla="*/ 91 w 249"/>
              <a:gd name="T35" fmla="*/ 152 h 454"/>
              <a:gd name="T36" fmla="*/ 124 w 249"/>
              <a:gd name="T37" fmla="*/ 152 h 454"/>
              <a:gd name="T38" fmla="*/ 86 w 249"/>
              <a:gd name="T39" fmla="*/ 349 h 454"/>
              <a:gd name="T40" fmla="*/ 43 w 249"/>
              <a:gd name="T41" fmla="*/ 443 h 454"/>
              <a:gd name="T42" fmla="*/ 19 w 249"/>
              <a:gd name="T43" fmla="*/ 434 h 454"/>
              <a:gd name="T44" fmla="*/ 46 w 249"/>
              <a:gd name="T45" fmla="*/ 407 h 454"/>
              <a:gd name="T46" fmla="*/ 28 w 249"/>
              <a:gd name="T47" fmla="*/ 389 h 454"/>
              <a:gd name="T48" fmla="*/ 0 w 249"/>
              <a:gd name="T49" fmla="*/ 419 h 454"/>
              <a:gd name="T50" fmla="*/ 43 w 249"/>
              <a:gd name="T51" fmla="*/ 454 h 454"/>
              <a:gd name="T52" fmla="*/ 99 w 249"/>
              <a:gd name="T53" fmla="*/ 405 h 454"/>
              <a:gd name="T54" fmla="*/ 127 w 249"/>
              <a:gd name="T55" fmla="*/ 310 h 454"/>
              <a:gd name="T56" fmla="*/ 157 w 249"/>
              <a:gd name="T57" fmla="*/ 152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4">
                <a:moveTo>
                  <a:pt x="157" y="152"/>
                </a:moveTo>
                <a:lnTo>
                  <a:pt x="200" y="152"/>
                </a:lnTo>
                <a:cubicBezTo>
                  <a:pt x="210" y="152"/>
                  <a:pt x="215" y="152"/>
                  <a:pt x="215" y="142"/>
                </a:cubicBezTo>
                <a:cubicBezTo>
                  <a:pt x="215" y="137"/>
                  <a:pt x="210" y="137"/>
                  <a:pt x="202" y="137"/>
                </a:cubicBezTo>
                <a:lnTo>
                  <a:pt x="160" y="137"/>
                </a:lnTo>
                <a:lnTo>
                  <a:pt x="171" y="80"/>
                </a:lnTo>
                <a:cubicBezTo>
                  <a:pt x="173" y="69"/>
                  <a:pt x="180" y="34"/>
                  <a:pt x="183" y="28"/>
                </a:cubicBezTo>
                <a:cubicBezTo>
                  <a:pt x="187" y="18"/>
                  <a:pt x="196" y="11"/>
                  <a:pt x="206" y="11"/>
                </a:cubicBezTo>
                <a:cubicBezTo>
                  <a:pt x="208" y="11"/>
                  <a:pt x="221" y="11"/>
                  <a:pt x="230" y="20"/>
                </a:cubicBezTo>
                <a:cubicBezTo>
                  <a:pt x="209" y="22"/>
                  <a:pt x="204" y="39"/>
                  <a:pt x="204" y="47"/>
                </a:cubicBezTo>
                <a:cubicBezTo>
                  <a:pt x="204" y="58"/>
                  <a:pt x="212" y="64"/>
                  <a:pt x="222" y="64"/>
                </a:cubicBezTo>
                <a:cubicBezTo>
                  <a:pt x="235" y="64"/>
                  <a:pt x="249" y="53"/>
                  <a:pt x="249" y="34"/>
                </a:cubicBezTo>
                <a:cubicBezTo>
                  <a:pt x="249" y="12"/>
                  <a:pt x="226" y="0"/>
                  <a:pt x="206" y="0"/>
                </a:cubicBezTo>
                <a:cubicBezTo>
                  <a:pt x="189" y="0"/>
                  <a:pt x="158" y="9"/>
                  <a:pt x="143" y="58"/>
                </a:cubicBezTo>
                <a:cubicBezTo>
                  <a:pt x="140" y="69"/>
                  <a:pt x="138" y="74"/>
                  <a:pt x="126" y="137"/>
                </a:cubicBezTo>
                <a:lnTo>
                  <a:pt x="92" y="137"/>
                </a:lnTo>
                <a:cubicBezTo>
                  <a:pt x="82" y="137"/>
                  <a:pt x="77" y="137"/>
                  <a:pt x="77" y="146"/>
                </a:cubicBezTo>
                <a:cubicBezTo>
                  <a:pt x="77" y="152"/>
                  <a:pt x="81" y="152"/>
                  <a:pt x="91" y="152"/>
                </a:cubicBezTo>
                <a:lnTo>
                  <a:pt x="124" y="152"/>
                </a:lnTo>
                <a:lnTo>
                  <a:pt x="86" y="349"/>
                </a:lnTo>
                <a:cubicBezTo>
                  <a:pt x="77" y="397"/>
                  <a:pt x="69" y="443"/>
                  <a:pt x="43" y="443"/>
                </a:cubicBezTo>
                <a:cubicBezTo>
                  <a:pt x="41" y="443"/>
                  <a:pt x="28" y="443"/>
                  <a:pt x="19" y="434"/>
                </a:cubicBezTo>
                <a:cubicBezTo>
                  <a:pt x="42" y="432"/>
                  <a:pt x="46" y="414"/>
                  <a:pt x="46" y="407"/>
                </a:cubicBezTo>
                <a:cubicBezTo>
                  <a:pt x="46" y="395"/>
                  <a:pt x="37" y="389"/>
                  <a:pt x="28" y="389"/>
                </a:cubicBezTo>
                <a:cubicBezTo>
                  <a:pt x="15" y="389"/>
                  <a:pt x="0" y="400"/>
                  <a:pt x="0" y="419"/>
                </a:cubicBezTo>
                <a:cubicBezTo>
                  <a:pt x="0" y="442"/>
                  <a:pt x="22" y="454"/>
                  <a:pt x="43" y="454"/>
                </a:cubicBezTo>
                <a:cubicBezTo>
                  <a:pt x="70" y="454"/>
                  <a:pt x="90" y="424"/>
                  <a:pt x="99" y="405"/>
                </a:cubicBezTo>
                <a:cubicBezTo>
                  <a:pt x="115" y="374"/>
                  <a:pt x="127" y="314"/>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solidFill>
                <a:schemeClr val="tx1"/>
              </a:solidFill>
            </a:endParaRPr>
          </a:p>
        </p:txBody>
      </p:sp>
      <p:sp>
        <p:nvSpPr>
          <p:cNvPr id="3" name="Isosceles Triangle 2">
            <a:extLst>
              <a:ext uri="{FF2B5EF4-FFF2-40B4-BE49-F238E27FC236}">
                <a16:creationId xmlns:a16="http://schemas.microsoft.com/office/drawing/2014/main" id="{B215A400-9EAE-CB48-AFA2-B0B9F739059B}"/>
              </a:ext>
            </a:extLst>
          </p:cNvPr>
          <p:cNvSpPr/>
          <p:nvPr/>
        </p:nvSpPr>
        <p:spPr>
          <a:xfrm rot="5400000">
            <a:off x="5553958" y="3819392"/>
            <a:ext cx="2262928" cy="361252"/>
          </a:xfrm>
          <a:prstGeom prst="triangle">
            <a:avLst/>
          </a:prstGeom>
          <a:solidFill>
            <a:schemeClr val="bg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67" name="Straight Arrow Connector 66">
            <a:extLst>
              <a:ext uri="{FF2B5EF4-FFF2-40B4-BE49-F238E27FC236}">
                <a16:creationId xmlns:a16="http://schemas.microsoft.com/office/drawing/2014/main" id="{5F67BCE5-E5CA-79AC-FB6F-21150803616B}"/>
              </a:ext>
            </a:extLst>
          </p:cNvPr>
          <p:cNvCxnSpPr>
            <a:cxnSpLocks/>
          </p:cNvCxnSpPr>
          <p:nvPr/>
        </p:nvCxnSpPr>
        <p:spPr>
          <a:xfrm>
            <a:off x="9261316" y="3514474"/>
            <a:ext cx="0" cy="983098"/>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803C679F-55B6-AA24-8F02-3D76D97FD2A8}"/>
              </a:ext>
            </a:extLst>
          </p:cNvPr>
          <p:cNvCxnSpPr>
            <a:cxnSpLocks/>
          </p:cNvCxnSpPr>
          <p:nvPr/>
        </p:nvCxnSpPr>
        <p:spPr>
          <a:xfrm>
            <a:off x="10244456" y="3514473"/>
            <a:ext cx="0" cy="983098"/>
          </a:xfrm>
          <a:prstGeom prst="straightConnector1">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218BC263-128C-9FCA-78A6-263A76D5671F}"/>
              </a:ext>
            </a:extLst>
          </p:cNvPr>
          <p:cNvSpPr txBox="1"/>
          <p:nvPr/>
        </p:nvSpPr>
        <p:spPr>
          <a:xfrm rot="5400000">
            <a:off x="10008473" y="3778425"/>
            <a:ext cx="867545" cy="338554"/>
          </a:xfrm>
          <a:prstGeom prst="rect">
            <a:avLst/>
          </a:prstGeom>
          <a:noFill/>
        </p:spPr>
        <p:txBody>
          <a:bodyPr wrap="none" rtlCol="0">
            <a:spAutoFit/>
          </a:bodyPr>
          <a:lstStyle/>
          <a:p>
            <a:r>
              <a:rPr lang="it-IT" sz="1600" b="1" dirty="0" err="1"/>
              <a:t>Extend</a:t>
            </a:r>
            <a:endParaRPr lang="en-US" sz="1600" b="1" dirty="0"/>
          </a:p>
        </p:txBody>
      </p:sp>
      <p:cxnSp>
        <p:nvCxnSpPr>
          <p:cNvPr id="74" name="Straight Arrow Connector 73">
            <a:extLst>
              <a:ext uri="{FF2B5EF4-FFF2-40B4-BE49-F238E27FC236}">
                <a16:creationId xmlns:a16="http://schemas.microsoft.com/office/drawing/2014/main" id="{7112A623-89B7-D9E7-714B-9951A328A6AC}"/>
              </a:ext>
            </a:extLst>
          </p:cNvPr>
          <p:cNvCxnSpPr>
            <a:cxnSpLocks/>
          </p:cNvCxnSpPr>
          <p:nvPr/>
        </p:nvCxnSpPr>
        <p:spPr>
          <a:xfrm flipV="1">
            <a:off x="7367410" y="3904798"/>
            <a:ext cx="0" cy="546121"/>
          </a:xfrm>
          <a:prstGeom prst="straightConnector1">
            <a:avLst/>
          </a:prstGeom>
          <a:ln w="38100">
            <a:solidFill>
              <a:srgbClr val="188ACA"/>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F460446-E023-B4BC-2604-C53B823962D0}"/>
              </a:ext>
            </a:extLst>
          </p:cNvPr>
          <p:cNvSpPr txBox="1"/>
          <p:nvPr/>
        </p:nvSpPr>
        <p:spPr>
          <a:xfrm>
            <a:off x="7338274" y="3266471"/>
            <a:ext cx="3474404" cy="1260000"/>
          </a:xfrm>
          <a:prstGeom prst="rect">
            <a:avLst/>
          </a:prstGeom>
          <a:solidFill>
            <a:schemeClr val="bg1"/>
          </a:solidFill>
          <a:ln w="38100">
            <a:solidFill>
              <a:srgbClr val="C00000"/>
            </a:solidFill>
          </a:ln>
        </p:spPr>
        <p:txBody>
          <a:bodyPr wrap="square" rtlCol="0">
            <a:spAutoFit/>
          </a:bodyPr>
          <a:lstStyle/>
          <a:p>
            <a:pPr algn="ctr"/>
            <a:r>
              <a:rPr lang="en-US" sz="2400" b="1" dirty="0">
                <a:solidFill>
                  <a:srgbClr val="C00000"/>
                </a:solidFill>
              </a:rPr>
              <a:t>Phase mismatch</a:t>
            </a:r>
            <a:endParaRPr lang="en-GB" sz="2400" dirty="0">
              <a:solidFill>
                <a:srgbClr val="C00000"/>
              </a:solidFill>
            </a:endParaRPr>
          </a:p>
        </p:txBody>
      </p:sp>
      <p:pic>
        <p:nvPicPr>
          <p:cNvPr id="76" name="Graphic 75" descr="Warning with solid fill">
            <a:extLst>
              <a:ext uri="{FF2B5EF4-FFF2-40B4-BE49-F238E27FC236}">
                <a16:creationId xmlns:a16="http://schemas.microsoft.com/office/drawing/2014/main" id="{80CB3F03-249E-07F9-F522-E5685EAD4711}"/>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7446875" y="3332817"/>
            <a:ext cx="304800" cy="304800"/>
          </a:xfrm>
          <a:prstGeom prst="rect">
            <a:avLst/>
          </a:prstGeom>
        </p:spPr>
      </p:pic>
      <p:pic>
        <p:nvPicPr>
          <p:cNvPr id="81" name="Graphic 80" descr="Warning with solid fill">
            <a:extLst>
              <a:ext uri="{FF2B5EF4-FFF2-40B4-BE49-F238E27FC236}">
                <a16:creationId xmlns:a16="http://schemas.microsoft.com/office/drawing/2014/main" id="{53968DAC-EB12-6658-A474-FA00832CC12E}"/>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0394293" y="3332817"/>
            <a:ext cx="304800" cy="304800"/>
          </a:xfrm>
          <a:prstGeom prst="rect">
            <a:avLst/>
          </a:prstGeom>
        </p:spPr>
      </p:pic>
      <p:sp>
        <p:nvSpPr>
          <p:cNvPr id="87" name="Rectangle 86">
            <a:extLst>
              <a:ext uri="{FF2B5EF4-FFF2-40B4-BE49-F238E27FC236}">
                <a16:creationId xmlns:a16="http://schemas.microsoft.com/office/drawing/2014/main" id="{89DF1CC1-50D2-2342-EFE5-FD44FC159518}"/>
              </a:ext>
            </a:extLst>
          </p:cNvPr>
          <p:cNvSpPr/>
          <p:nvPr/>
        </p:nvSpPr>
        <p:spPr>
          <a:xfrm>
            <a:off x="7475516" y="3964457"/>
            <a:ext cx="481086" cy="308083"/>
          </a:xfrm>
          <a:prstGeom prst="rect">
            <a:avLst/>
          </a:prstGeom>
          <a:solidFill>
            <a:schemeClr val="accent3">
              <a:lumMod val="20000"/>
              <a:lumOff val="80000"/>
            </a:schemeClr>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0A3953"/>
              </a:solidFill>
            </a:endParaRPr>
          </a:p>
        </p:txBody>
      </p:sp>
      <p:sp>
        <p:nvSpPr>
          <p:cNvPr id="92" name="Rectangle 91">
            <a:extLst>
              <a:ext uri="{FF2B5EF4-FFF2-40B4-BE49-F238E27FC236}">
                <a16:creationId xmlns:a16="http://schemas.microsoft.com/office/drawing/2014/main" id="{B319FFE9-D45C-DAFD-D5D0-F12EB485F51D}"/>
              </a:ext>
            </a:extLst>
          </p:cNvPr>
          <p:cNvSpPr/>
          <p:nvPr/>
        </p:nvSpPr>
        <p:spPr>
          <a:xfrm>
            <a:off x="8321168" y="3964457"/>
            <a:ext cx="433618" cy="308084"/>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595C"/>
              </a:solidFill>
            </a:endParaRPr>
          </a:p>
        </p:txBody>
      </p:sp>
      <p:grpSp>
        <p:nvGrpSpPr>
          <p:cNvPr id="254" name="Group 253">
            <a:extLst>
              <a:ext uri="{FF2B5EF4-FFF2-40B4-BE49-F238E27FC236}">
                <a16:creationId xmlns:a16="http://schemas.microsoft.com/office/drawing/2014/main" id="{19BF13D3-7E6B-3943-DDE8-A3FF2B81BA55}"/>
              </a:ext>
            </a:extLst>
          </p:cNvPr>
          <p:cNvGrpSpPr/>
          <p:nvPr>
            <p:custDataLst>
              <p:tags r:id="rId6"/>
            </p:custDataLst>
          </p:nvPr>
        </p:nvGrpSpPr>
        <p:grpSpPr>
          <a:xfrm>
            <a:off x="8833452" y="3883440"/>
            <a:ext cx="1866900" cy="331787"/>
            <a:chOff x="5778500" y="7720013"/>
            <a:chExt cx="1866900" cy="331787"/>
          </a:xfrm>
        </p:grpSpPr>
        <p:sp>
          <p:nvSpPr>
            <p:cNvPr id="225" name="Oval 64">
              <a:extLst>
                <a:ext uri="{FF2B5EF4-FFF2-40B4-BE49-F238E27FC236}">
                  <a16:creationId xmlns:a16="http://schemas.microsoft.com/office/drawing/2014/main" id="{08A59975-A25A-E289-A8F7-51E8A20B99F1}"/>
                </a:ext>
              </a:extLst>
            </p:cNvPr>
            <p:cNvSpPr>
              <a:spLocks noChangeArrowheads="1"/>
            </p:cNvSpPr>
            <p:nvPr>
              <p:custDataLst>
                <p:tags r:id="rId8"/>
              </p:custDataLst>
            </p:nvPr>
          </p:nvSpPr>
          <p:spPr bwMode="auto">
            <a:xfrm>
              <a:off x="5778500" y="7937500"/>
              <a:ext cx="36513" cy="39687"/>
            </a:xfrm>
            <a:prstGeom prst="ellipse">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Freeform 65">
              <a:extLst>
                <a:ext uri="{FF2B5EF4-FFF2-40B4-BE49-F238E27FC236}">
                  <a16:creationId xmlns:a16="http://schemas.microsoft.com/office/drawing/2014/main" id="{7818CD0B-4450-A069-1478-C66A7AA6C6BB}"/>
                </a:ext>
              </a:extLst>
            </p:cNvPr>
            <p:cNvSpPr>
              <a:spLocks noEditPoints="1"/>
            </p:cNvSpPr>
            <p:nvPr>
              <p:custDataLst>
                <p:tags r:id="rId9"/>
              </p:custDataLst>
            </p:nvPr>
          </p:nvSpPr>
          <p:spPr bwMode="auto">
            <a:xfrm>
              <a:off x="5861050" y="7886700"/>
              <a:ext cx="130175" cy="165100"/>
            </a:xfrm>
            <a:custGeom>
              <a:avLst/>
              <a:gdLst>
                <a:gd name="T0" fmla="*/ 70 w 191"/>
                <a:gd name="T1" fmla="*/ 106 h 226"/>
                <a:gd name="T2" fmla="*/ 146 w 191"/>
                <a:gd name="T3" fmla="*/ 94 h 226"/>
                <a:gd name="T4" fmla="*/ 184 w 191"/>
                <a:gd name="T5" fmla="*/ 43 h 226"/>
                <a:gd name="T6" fmla="*/ 130 w 191"/>
                <a:gd name="T7" fmla="*/ 0 h 226"/>
                <a:gd name="T8" fmla="*/ 0 w 191"/>
                <a:gd name="T9" fmla="*/ 136 h 226"/>
                <a:gd name="T10" fmla="*/ 78 w 191"/>
                <a:gd name="T11" fmla="*/ 226 h 226"/>
                <a:gd name="T12" fmla="*/ 191 w 191"/>
                <a:gd name="T13" fmla="*/ 168 h 226"/>
                <a:gd name="T14" fmla="*/ 185 w 191"/>
                <a:gd name="T15" fmla="*/ 161 h 226"/>
                <a:gd name="T16" fmla="*/ 179 w 191"/>
                <a:gd name="T17" fmla="*/ 166 h 226"/>
                <a:gd name="T18" fmla="*/ 79 w 191"/>
                <a:gd name="T19" fmla="*/ 215 h 226"/>
                <a:gd name="T20" fmla="*/ 36 w 191"/>
                <a:gd name="T21" fmla="*/ 158 h 226"/>
                <a:gd name="T22" fmla="*/ 44 w 191"/>
                <a:gd name="T23" fmla="*/ 106 h 226"/>
                <a:gd name="T24" fmla="*/ 70 w 191"/>
                <a:gd name="T25" fmla="*/ 106 h 226"/>
                <a:gd name="T26" fmla="*/ 47 w 191"/>
                <a:gd name="T27" fmla="*/ 95 h 226"/>
                <a:gd name="T28" fmla="*/ 130 w 191"/>
                <a:gd name="T29" fmla="*/ 11 h 226"/>
                <a:gd name="T30" fmla="*/ 167 w 191"/>
                <a:gd name="T31" fmla="*/ 43 h 226"/>
                <a:gd name="T32" fmla="*/ 67 w 191"/>
                <a:gd name="T33" fmla="*/ 95 h 226"/>
                <a:gd name="T34" fmla="*/ 47 w 191"/>
                <a:gd name="T35" fmla="*/ 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26">
                  <a:moveTo>
                    <a:pt x="70" y="106"/>
                  </a:moveTo>
                  <a:cubicBezTo>
                    <a:pt x="84" y="106"/>
                    <a:pt x="121" y="105"/>
                    <a:pt x="146" y="94"/>
                  </a:cubicBezTo>
                  <a:cubicBezTo>
                    <a:pt x="181" y="79"/>
                    <a:pt x="184" y="50"/>
                    <a:pt x="184" y="43"/>
                  </a:cubicBezTo>
                  <a:cubicBezTo>
                    <a:pt x="184" y="21"/>
                    <a:pt x="165" y="0"/>
                    <a:pt x="130" y="0"/>
                  </a:cubicBezTo>
                  <a:cubicBezTo>
                    <a:pt x="75" y="0"/>
                    <a:pt x="0" y="49"/>
                    <a:pt x="0" y="136"/>
                  </a:cubicBezTo>
                  <a:cubicBezTo>
                    <a:pt x="0" y="187"/>
                    <a:pt x="29" y="226"/>
                    <a:pt x="78" y="226"/>
                  </a:cubicBezTo>
                  <a:cubicBezTo>
                    <a:pt x="149" y="226"/>
                    <a:pt x="191" y="174"/>
                    <a:pt x="191" y="168"/>
                  </a:cubicBezTo>
                  <a:cubicBezTo>
                    <a:pt x="191" y="165"/>
                    <a:pt x="188" y="161"/>
                    <a:pt x="185" y="161"/>
                  </a:cubicBezTo>
                  <a:cubicBezTo>
                    <a:pt x="183" y="161"/>
                    <a:pt x="182" y="162"/>
                    <a:pt x="179" y="166"/>
                  </a:cubicBezTo>
                  <a:cubicBezTo>
                    <a:pt x="139" y="215"/>
                    <a:pt x="85" y="215"/>
                    <a:pt x="79" y="215"/>
                  </a:cubicBezTo>
                  <a:cubicBezTo>
                    <a:pt x="40" y="215"/>
                    <a:pt x="36" y="174"/>
                    <a:pt x="36" y="158"/>
                  </a:cubicBezTo>
                  <a:cubicBezTo>
                    <a:pt x="36" y="152"/>
                    <a:pt x="36" y="136"/>
                    <a:pt x="44" y="106"/>
                  </a:cubicBezTo>
                  <a:lnTo>
                    <a:pt x="70" y="106"/>
                  </a:lnTo>
                  <a:close/>
                  <a:moveTo>
                    <a:pt x="47" y="95"/>
                  </a:moveTo>
                  <a:cubicBezTo>
                    <a:pt x="66" y="19"/>
                    <a:pt x="117" y="11"/>
                    <a:pt x="130" y="11"/>
                  </a:cubicBezTo>
                  <a:cubicBezTo>
                    <a:pt x="154" y="11"/>
                    <a:pt x="167" y="26"/>
                    <a:pt x="167" y="43"/>
                  </a:cubicBezTo>
                  <a:cubicBezTo>
                    <a:pt x="167" y="95"/>
                    <a:pt x="87" y="95"/>
                    <a:pt x="67" y="95"/>
                  </a:cubicBezTo>
                  <a:lnTo>
                    <a:pt x="47" y="9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Freeform 66">
              <a:extLst>
                <a:ext uri="{FF2B5EF4-FFF2-40B4-BE49-F238E27FC236}">
                  <a16:creationId xmlns:a16="http://schemas.microsoft.com/office/drawing/2014/main" id="{92022F74-BF8E-9705-3CCD-E7AEC9926EAD}"/>
                </a:ext>
              </a:extLst>
            </p:cNvPr>
            <p:cNvSpPr>
              <a:spLocks noEditPoints="1"/>
            </p:cNvSpPr>
            <p:nvPr>
              <p:custDataLst>
                <p:tags r:id="rId10"/>
              </p:custDataLst>
            </p:nvPr>
          </p:nvSpPr>
          <p:spPr bwMode="auto">
            <a:xfrm>
              <a:off x="6003925" y="7729538"/>
              <a:ext cx="104775" cy="220662"/>
            </a:xfrm>
            <a:custGeom>
              <a:avLst/>
              <a:gdLst>
                <a:gd name="T0" fmla="*/ 153 w 153"/>
                <a:gd name="T1" fmla="*/ 13 h 302"/>
                <a:gd name="T2" fmla="*/ 139 w 153"/>
                <a:gd name="T3" fmla="*/ 0 h 302"/>
                <a:gd name="T4" fmla="*/ 119 w 153"/>
                <a:gd name="T5" fmla="*/ 19 h 302"/>
                <a:gd name="T6" fmla="*/ 133 w 153"/>
                <a:gd name="T7" fmla="*/ 32 h 302"/>
                <a:gd name="T8" fmla="*/ 153 w 153"/>
                <a:gd name="T9" fmla="*/ 13 h 302"/>
                <a:gd name="T10" fmla="*/ 79 w 153"/>
                <a:gd name="T11" fmla="*/ 248 h 302"/>
                <a:gd name="T12" fmla="*/ 34 w 153"/>
                <a:gd name="T13" fmla="*/ 293 h 302"/>
                <a:gd name="T14" fmla="*/ 21 w 153"/>
                <a:gd name="T15" fmla="*/ 290 h 302"/>
                <a:gd name="T16" fmla="*/ 33 w 153"/>
                <a:gd name="T17" fmla="*/ 273 h 302"/>
                <a:gd name="T18" fmla="*/ 20 w 153"/>
                <a:gd name="T19" fmla="*/ 260 h 302"/>
                <a:gd name="T20" fmla="*/ 0 w 153"/>
                <a:gd name="T21" fmla="*/ 280 h 302"/>
                <a:gd name="T22" fmla="*/ 34 w 153"/>
                <a:gd name="T23" fmla="*/ 302 h 302"/>
                <a:gd name="T24" fmla="*/ 107 w 153"/>
                <a:gd name="T25" fmla="*/ 247 h 302"/>
                <a:gd name="T26" fmla="*/ 138 w 153"/>
                <a:gd name="T27" fmla="*/ 122 h 302"/>
                <a:gd name="T28" fmla="*/ 140 w 153"/>
                <a:gd name="T29" fmla="*/ 110 h 302"/>
                <a:gd name="T30" fmla="*/ 103 w 153"/>
                <a:gd name="T31" fmla="*/ 77 h 302"/>
                <a:gd name="T32" fmla="*/ 42 w 153"/>
                <a:gd name="T33" fmla="*/ 131 h 302"/>
                <a:gd name="T34" fmla="*/ 48 w 153"/>
                <a:gd name="T35" fmla="*/ 135 h 302"/>
                <a:gd name="T36" fmla="*/ 55 w 153"/>
                <a:gd name="T37" fmla="*/ 129 h 302"/>
                <a:gd name="T38" fmla="*/ 102 w 153"/>
                <a:gd name="T39" fmla="*/ 87 h 302"/>
                <a:gd name="T40" fmla="*/ 114 w 153"/>
                <a:gd name="T41" fmla="*/ 104 h 302"/>
                <a:gd name="T42" fmla="*/ 112 w 153"/>
                <a:gd name="T43" fmla="*/ 115 h 302"/>
                <a:gd name="T44" fmla="*/ 79 w 153"/>
                <a:gd name="T45" fmla="*/ 24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302">
                  <a:moveTo>
                    <a:pt x="153" y="13"/>
                  </a:moveTo>
                  <a:cubicBezTo>
                    <a:pt x="153" y="7"/>
                    <a:pt x="148" y="0"/>
                    <a:pt x="139" y="0"/>
                  </a:cubicBezTo>
                  <a:cubicBezTo>
                    <a:pt x="129" y="0"/>
                    <a:pt x="119" y="10"/>
                    <a:pt x="119" y="19"/>
                  </a:cubicBezTo>
                  <a:cubicBezTo>
                    <a:pt x="119" y="25"/>
                    <a:pt x="124" y="32"/>
                    <a:pt x="133" y="32"/>
                  </a:cubicBezTo>
                  <a:cubicBezTo>
                    <a:pt x="143" y="32"/>
                    <a:pt x="153" y="23"/>
                    <a:pt x="153" y="13"/>
                  </a:cubicBezTo>
                  <a:close/>
                  <a:moveTo>
                    <a:pt x="79" y="248"/>
                  </a:moveTo>
                  <a:cubicBezTo>
                    <a:pt x="73" y="272"/>
                    <a:pt x="55" y="293"/>
                    <a:pt x="34" y="293"/>
                  </a:cubicBezTo>
                  <a:cubicBezTo>
                    <a:pt x="29" y="293"/>
                    <a:pt x="25" y="292"/>
                    <a:pt x="21" y="290"/>
                  </a:cubicBezTo>
                  <a:cubicBezTo>
                    <a:pt x="31" y="286"/>
                    <a:pt x="33" y="278"/>
                    <a:pt x="33" y="273"/>
                  </a:cubicBezTo>
                  <a:cubicBezTo>
                    <a:pt x="33" y="264"/>
                    <a:pt x="27" y="260"/>
                    <a:pt x="20" y="260"/>
                  </a:cubicBezTo>
                  <a:cubicBezTo>
                    <a:pt x="9" y="260"/>
                    <a:pt x="0" y="269"/>
                    <a:pt x="0" y="280"/>
                  </a:cubicBezTo>
                  <a:cubicBezTo>
                    <a:pt x="0" y="294"/>
                    <a:pt x="13" y="302"/>
                    <a:pt x="34" y="302"/>
                  </a:cubicBezTo>
                  <a:cubicBezTo>
                    <a:pt x="55" y="302"/>
                    <a:pt x="96" y="290"/>
                    <a:pt x="107" y="247"/>
                  </a:cubicBezTo>
                  <a:lnTo>
                    <a:pt x="138" y="122"/>
                  </a:lnTo>
                  <a:cubicBezTo>
                    <a:pt x="139" y="118"/>
                    <a:pt x="140" y="115"/>
                    <a:pt x="140" y="110"/>
                  </a:cubicBezTo>
                  <a:cubicBezTo>
                    <a:pt x="140" y="91"/>
                    <a:pt x="124" y="77"/>
                    <a:pt x="103" y="77"/>
                  </a:cubicBezTo>
                  <a:cubicBezTo>
                    <a:pt x="64" y="77"/>
                    <a:pt x="42" y="126"/>
                    <a:pt x="42" y="131"/>
                  </a:cubicBezTo>
                  <a:cubicBezTo>
                    <a:pt x="42" y="135"/>
                    <a:pt x="47" y="135"/>
                    <a:pt x="48" y="135"/>
                  </a:cubicBezTo>
                  <a:cubicBezTo>
                    <a:pt x="52" y="135"/>
                    <a:pt x="52" y="134"/>
                    <a:pt x="55" y="129"/>
                  </a:cubicBezTo>
                  <a:cubicBezTo>
                    <a:pt x="63" y="109"/>
                    <a:pt x="81" y="87"/>
                    <a:pt x="102" y="87"/>
                  </a:cubicBezTo>
                  <a:cubicBezTo>
                    <a:pt x="110" y="87"/>
                    <a:pt x="114" y="93"/>
                    <a:pt x="114" y="104"/>
                  </a:cubicBezTo>
                  <a:cubicBezTo>
                    <a:pt x="114" y="108"/>
                    <a:pt x="113" y="113"/>
                    <a:pt x="112" y="115"/>
                  </a:cubicBezTo>
                  <a:lnTo>
                    <a:pt x="79" y="2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Freeform 67">
              <a:extLst>
                <a:ext uri="{FF2B5EF4-FFF2-40B4-BE49-F238E27FC236}">
                  <a16:creationId xmlns:a16="http://schemas.microsoft.com/office/drawing/2014/main" id="{52D00434-C1C1-BEE4-3BF0-D37F24EAC936}"/>
                </a:ext>
              </a:extLst>
            </p:cNvPr>
            <p:cNvSpPr>
              <a:spLocks noEditPoints="1"/>
            </p:cNvSpPr>
            <p:nvPr>
              <p:custDataLst>
                <p:tags r:id="rId11"/>
              </p:custDataLst>
            </p:nvPr>
          </p:nvSpPr>
          <p:spPr bwMode="auto">
            <a:xfrm>
              <a:off x="6146800" y="7721600"/>
              <a:ext cx="138113" cy="228600"/>
            </a:xfrm>
            <a:custGeom>
              <a:avLst/>
              <a:gdLst>
                <a:gd name="T0" fmla="*/ 147 w 201"/>
                <a:gd name="T1" fmla="*/ 4 h 313"/>
                <a:gd name="T2" fmla="*/ 141 w 201"/>
                <a:gd name="T3" fmla="*/ 0 h 313"/>
                <a:gd name="T4" fmla="*/ 134 w 201"/>
                <a:gd name="T5" fmla="*/ 8 h 313"/>
                <a:gd name="T6" fmla="*/ 115 w 201"/>
                <a:gd name="T7" fmla="*/ 88 h 313"/>
                <a:gd name="T8" fmla="*/ 0 w 201"/>
                <a:gd name="T9" fmla="*/ 181 h 313"/>
                <a:gd name="T10" fmla="*/ 75 w 201"/>
                <a:gd name="T11" fmla="*/ 246 h 313"/>
                <a:gd name="T12" fmla="*/ 67 w 201"/>
                <a:gd name="T13" fmla="*/ 279 h 313"/>
                <a:gd name="T14" fmla="*/ 59 w 201"/>
                <a:gd name="T15" fmla="*/ 309 h 313"/>
                <a:gd name="T16" fmla="*/ 65 w 201"/>
                <a:gd name="T17" fmla="*/ 313 h 313"/>
                <a:gd name="T18" fmla="*/ 72 w 201"/>
                <a:gd name="T19" fmla="*/ 305 h 313"/>
                <a:gd name="T20" fmla="*/ 87 w 201"/>
                <a:gd name="T21" fmla="*/ 246 h 313"/>
                <a:gd name="T22" fmla="*/ 201 w 201"/>
                <a:gd name="T23" fmla="*/ 152 h 313"/>
                <a:gd name="T24" fmla="*/ 127 w 201"/>
                <a:gd name="T25" fmla="*/ 88 h 313"/>
                <a:gd name="T26" fmla="*/ 147 w 201"/>
                <a:gd name="T27" fmla="*/ 4 h 313"/>
                <a:gd name="T28" fmla="*/ 77 w 201"/>
                <a:gd name="T29" fmla="*/ 236 h 313"/>
                <a:gd name="T30" fmla="*/ 26 w 201"/>
                <a:gd name="T31" fmla="*/ 187 h 313"/>
                <a:gd name="T32" fmla="*/ 112 w 201"/>
                <a:gd name="T33" fmla="*/ 98 h 313"/>
                <a:gd name="T34" fmla="*/ 77 w 201"/>
                <a:gd name="T35" fmla="*/ 236 h 313"/>
                <a:gd name="T36" fmla="*/ 124 w 201"/>
                <a:gd name="T37" fmla="*/ 98 h 313"/>
                <a:gd name="T38" fmla="*/ 176 w 201"/>
                <a:gd name="T39" fmla="*/ 147 h 313"/>
                <a:gd name="T40" fmla="*/ 89 w 201"/>
                <a:gd name="T41" fmla="*/ 236 h 313"/>
                <a:gd name="T42" fmla="*/ 124 w 201"/>
                <a:gd name="T43" fmla="*/ 9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313">
                  <a:moveTo>
                    <a:pt x="147" y="4"/>
                  </a:moveTo>
                  <a:cubicBezTo>
                    <a:pt x="147" y="0"/>
                    <a:pt x="143" y="0"/>
                    <a:pt x="141" y="0"/>
                  </a:cubicBezTo>
                  <a:cubicBezTo>
                    <a:pt x="136" y="0"/>
                    <a:pt x="136" y="2"/>
                    <a:pt x="134" y="8"/>
                  </a:cubicBezTo>
                  <a:lnTo>
                    <a:pt x="115" y="88"/>
                  </a:lnTo>
                  <a:cubicBezTo>
                    <a:pt x="53" y="90"/>
                    <a:pt x="0" y="135"/>
                    <a:pt x="0" y="181"/>
                  </a:cubicBezTo>
                  <a:cubicBezTo>
                    <a:pt x="0" y="221"/>
                    <a:pt x="36" y="245"/>
                    <a:pt x="75" y="246"/>
                  </a:cubicBezTo>
                  <a:cubicBezTo>
                    <a:pt x="72" y="257"/>
                    <a:pt x="70" y="268"/>
                    <a:pt x="67" y="279"/>
                  </a:cubicBezTo>
                  <a:cubicBezTo>
                    <a:pt x="63" y="295"/>
                    <a:pt x="59" y="308"/>
                    <a:pt x="59" y="309"/>
                  </a:cubicBezTo>
                  <a:cubicBezTo>
                    <a:pt x="59" y="313"/>
                    <a:pt x="64" y="313"/>
                    <a:pt x="65" y="313"/>
                  </a:cubicBezTo>
                  <a:cubicBezTo>
                    <a:pt x="70" y="313"/>
                    <a:pt x="71" y="312"/>
                    <a:pt x="72" y="305"/>
                  </a:cubicBezTo>
                  <a:lnTo>
                    <a:pt x="87" y="246"/>
                  </a:lnTo>
                  <a:cubicBezTo>
                    <a:pt x="147" y="244"/>
                    <a:pt x="201" y="200"/>
                    <a:pt x="201" y="152"/>
                  </a:cubicBezTo>
                  <a:cubicBezTo>
                    <a:pt x="201" y="116"/>
                    <a:pt x="169" y="90"/>
                    <a:pt x="127" y="88"/>
                  </a:cubicBezTo>
                  <a:lnTo>
                    <a:pt x="147" y="4"/>
                  </a:lnTo>
                  <a:close/>
                  <a:moveTo>
                    <a:pt x="77" y="236"/>
                  </a:moveTo>
                  <a:cubicBezTo>
                    <a:pt x="50" y="235"/>
                    <a:pt x="26" y="220"/>
                    <a:pt x="26" y="187"/>
                  </a:cubicBezTo>
                  <a:cubicBezTo>
                    <a:pt x="26" y="152"/>
                    <a:pt x="52" y="103"/>
                    <a:pt x="112" y="98"/>
                  </a:cubicBezTo>
                  <a:lnTo>
                    <a:pt x="77" y="236"/>
                  </a:lnTo>
                  <a:close/>
                  <a:moveTo>
                    <a:pt x="124" y="98"/>
                  </a:moveTo>
                  <a:cubicBezTo>
                    <a:pt x="151" y="99"/>
                    <a:pt x="176" y="113"/>
                    <a:pt x="176" y="147"/>
                  </a:cubicBezTo>
                  <a:cubicBezTo>
                    <a:pt x="176" y="185"/>
                    <a:pt x="146" y="231"/>
                    <a:pt x="89" y="236"/>
                  </a:cubicBezTo>
                  <a:lnTo>
                    <a:pt x="124" y="9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Freeform 68">
              <a:extLst>
                <a:ext uri="{FF2B5EF4-FFF2-40B4-BE49-F238E27FC236}">
                  <a16:creationId xmlns:a16="http://schemas.microsoft.com/office/drawing/2014/main" id="{E9CA9EE0-B188-55D6-3AE8-3FAEAE7A0147}"/>
                </a:ext>
              </a:extLst>
            </p:cNvPr>
            <p:cNvSpPr>
              <a:spLocks noEditPoints="1"/>
            </p:cNvSpPr>
            <p:nvPr>
              <p:custDataLst>
                <p:tags r:id="rId12"/>
              </p:custDataLst>
            </p:nvPr>
          </p:nvSpPr>
          <p:spPr bwMode="auto">
            <a:xfrm>
              <a:off x="6313488" y="7854950"/>
              <a:ext cx="88900" cy="82550"/>
            </a:xfrm>
            <a:custGeom>
              <a:avLst/>
              <a:gdLst>
                <a:gd name="T0" fmla="*/ 130 w 130"/>
                <a:gd name="T1" fmla="*/ 45 h 113"/>
                <a:gd name="T2" fmla="*/ 78 w 130"/>
                <a:gd name="T3" fmla="*/ 0 h 113"/>
                <a:gd name="T4" fmla="*/ 0 w 130"/>
                <a:gd name="T5" fmla="*/ 68 h 113"/>
                <a:gd name="T6" fmla="*/ 52 w 130"/>
                <a:gd name="T7" fmla="*/ 113 h 113"/>
                <a:gd name="T8" fmla="*/ 130 w 130"/>
                <a:gd name="T9" fmla="*/ 45 h 113"/>
                <a:gd name="T10" fmla="*/ 52 w 130"/>
                <a:gd name="T11" fmla="*/ 104 h 113"/>
                <a:gd name="T12" fmla="*/ 23 w 130"/>
                <a:gd name="T13" fmla="*/ 75 h 113"/>
                <a:gd name="T14" fmla="*/ 39 w 130"/>
                <a:gd name="T15" fmla="*/ 27 h 113"/>
                <a:gd name="T16" fmla="*/ 78 w 130"/>
                <a:gd name="T17" fmla="*/ 9 h 113"/>
                <a:gd name="T18" fmla="*/ 108 w 130"/>
                <a:gd name="T19" fmla="*/ 38 h 113"/>
                <a:gd name="T20" fmla="*/ 92 w 130"/>
                <a:gd name="T21" fmla="*/ 83 h 113"/>
                <a:gd name="T22" fmla="*/ 52 w 130"/>
                <a:gd name="T23"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113">
                  <a:moveTo>
                    <a:pt x="130" y="45"/>
                  </a:moveTo>
                  <a:cubicBezTo>
                    <a:pt x="130" y="21"/>
                    <a:pt x="110" y="0"/>
                    <a:pt x="78" y="0"/>
                  </a:cubicBezTo>
                  <a:cubicBezTo>
                    <a:pt x="37" y="0"/>
                    <a:pt x="0" y="34"/>
                    <a:pt x="0" y="68"/>
                  </a:cubicBezTo>
                  <a:cubicBezTo>
                    <a:pt x="0" y="93"/>
                    <a:pt x="20" y="113"/>
                    <a:pt x="52" y="113"/>
                  </a:cubicBezTo>
                  <a:cubicBezTo>
                    <a:pt x="93" y="113"/>
                    <a:pt x="130" y="79"/>
                    <a:pt x="130" y="45"/>
                  </a:cubicBezTo>
                  <a:close/>
                  <a:moveTo>
                    <a:pt x="52" y="104"/>
                  </a:moveTo>
                  <a:cubicBezTo>
                    <a:pt x="40" y="104"/>
                    <a:pt x="23" y="99"/>
                    <a:pt x="23" y="75"/>
                  </a:cubicBezTo>
                  <a:cubicBezTo>
                    <a:pt x="23" y="68"/>
                    <a:pt x="26" y="43"/>
                    <a:pt x="39" y="27"/>
                  </a:cubicBezTo>
                  <a:cubicBezTo>
                    <a:pt x="49" y="16"/>
                    <a:pt x="64" y="9"/>
                    <a:pt x="78" y="9"/>
                  </a:cubicBezTo>
                  <a:cubicBezTo>
                    <a:pt x="91" y="9"/>
                    <a:pt x="108" y="16"/>
                    <a:pt x="108" y="38"/>
                  </a:cubicBezTo>
                  <a:cubicBezTo>
                    <a:pt x="108" y="45"/>
                    <a:pt x="105" y="68"/>
                    <a:pt x="92" y="83"/>
                  </a:cubicBezTo>
                  <a:cubicBezTo>
                    <a:pt x="81" y="98"/>
                    <a:pt x="65" y="104"/>
                    <a:pt x="52" y="10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Freeform 69">
              <a:extLst>
                <a:ext uri="{FF2B5EF4-FFF2-40B4-BE49-F238E27FC236}">
                  <a16:creationId xmlns:a16="http://schemas.microsoft.com/office/drawing/2014/main" id="{6645FE6B-822A-0777-FBD6-C8971C0B1CDD}"/>
                </a:ext>
              </a:extLst>
            </p:cNvPr>
            <p:cNvSpPr>
              <a:spLocks noEditPoints="1"/>
            </p:cNvSpPr>
            <p:nvPr>
              <p:custDataLst>
                <p:tags r:id="rId13"/>
              </p:custDataLst>
            </p:nvPr>
          </p:nvSpPr>
          <p:spPr bwMode="auto">
            <a:xfrm>
              <a:off x="6464300" y="7886700"/>
              <a:ext cx="131763" cy="165100"/>
            </a:xfrm>
            <a:custGeom>
              <a:avLst/>
              <a:gdLst>
                <a:gd name="T0" fmla="*/ 70 w 192"/>
                <a:gd name="T1" fmla="*/ 106 h 226"/>
                <a:gd name="T2" fmla="*/ 147 w 192"/>
                <a:gd name="T3" fmla="*/ 94 h 226"/>
                <a:gd name="T4" fmla="*/ 184 w 192"/>
                <a:gd name="T5" fmla="*/ 43 h 226"/>
                <a:gd name="T6" fmla="*/ 131 w 192"/>
                <a:gd name="T7" fmla="*/ 0 h 226"/>
                <a:gd name="T8" fmla="*/ 0 w 192"/>
                <a:gd name="T9" fmla="*/ 136 h 226"/>
                <a:gd name="T10" fmla="*/ 78 w 192"/>
                <a:gd name="T11" fmla="*/ 226 h 226"/>
                <a:gd name="T12" fmla="*/ 192 w 192"/>
                <a:gd name="T13" fmla="*/ 168 h 226"/>
                <a:gd name="T14" fmla="*/ 186 w 192"/>
                <a:gd name="T15" fmla="*/ 161 h 226"/>
                <a:gd name="T16" fmla="*/ 179 w 192"/>
                <a:gd name="T17" fmla="*/ 166 h 226"/>
                <a:gd name="T18" fmla="*/ 79 w 192"/>
                <a:gd name="T19" fmla="*/ 215 h 226"/>
                <a:gd name="T20" fmla="*/ 36 w 192"/>
                <a:gd name="T21" fmla="*/ 158 h 226"/>
                <a:gd name="T22" fmla="*/ 44 w 192"/>
                <a:gd name="T23" fmla="*/ 106 h 226"/>
                <a:gd name="T24" fmla="*/ 70 w 192"/>
                <a:gd name="T25" fmla="*/ 106 h 226"/>
                <a:gd name="T26" fmla="*/ 47 w 192"/>
                <a:gd name="T27" fmla="*/ 95 h 226"/>
                <a:gd name="T28" fmla="*/ 131 w 192"/>
                <a:gd name="T29" fmla="*/ 11 h 226"/>
                <a:gd name="T30" fmla="*/ 168 w 192"/>
                <a:gd name="T31" fmla="*/ 43 h 226"/>
                <a:gd name="T32" fmla="*/ 67 w 192"/>
                <a:gd name="T33" fmla="*/ 95 h 226"/>
                <a:gd name="T34" fmla="*/ 47 w 192"/>
                <a:gd name="T35" fmla="*/ 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226">
                  <a:moveTo>
                    <a:pt x="70" y="106"/>
                  </a:moveTo>
                  <a:cubicBezTo>
                    <a:pt x="85" y="106"/>
                    <a:pt x="122" y="105"/>
                    <a:pt x="147" y="94"/>
                  </a:cubicBezTo>
                  <a:cubicBezTo>
                    <a:pt x="182" y="79"/>
                    <a:pt x="184" y="50"/>
                    <a:pt x="184" y="43"/>
                  </a:cubicBezTo>
                  <a:cubicBezTo>
                    <a:pt x="184" y="21"/>
                    <a:pt x="165" y="0"/>
                    <a:pt x="131" y="0"/>
                  </a:cubicBezTo>
                  <a:cubicBezTo>
                    <a:pt x="75" y="0"/>
                    <a:pt x="0" y="49"/>
                    <a:pt x="0" y="136"/>
                  </a:cubicBezTo>
                  <a:cubicBezTo>
                    <a:pt x="0" y="187"/>
                    <a:pt x="30" y="226"/>
                    <a:pt x="78" y="226"/>
                  </a:cubicBezTo>
                  <a:cubicBezTo>
                    <a:pt x="150" y="226"/>
                    <a:pt x="192" y="174"/>
                    <a:pt x="192" y="168"/>
                  </a:cubicBezTo>
                  <a:cubicBezTo>
                    <a:pt x="192" y="165"/>
                    <a:pt x="189" y="161"/>
                    <a:pt x="186" y="161"/>
                  </a:cubicBezTo>
                  <a:cubicBezTo>
                    <a:pt x="183" y="161"/>
                    <a:pt x="182" y="162"/>
                    <a:pt x="179" y="166"/>
                  </a:cubicBezTo>
                  <a:cubicBezTo>
                    <a:pt x="140" y="215"/>
                    <a:pt x="85" y="215"/>
                    <a:pt x="79" y="215"/>
                  </a:cubicBezTo>
                  <a:cubicBezTo>
                    <a:pt x="41" y="215"/>
                    <a:pt x="36" y="174"/>
                    <a:pt x="36" y="158"/>
                  </a:cubicBezTo>
                  <a:cubicBezTo>
                    <a:pt x="36" y="152"/>
                    <a:pt x="37" y="136"/>
                    <a:pt x="44" y="106"/>
                  </a:cubicBezTo>
                  <a:lnTo>
                    <a:pt x="70" y="106"/>
                  </a:lnTo>
                  <a:close/>
                  <a:moveTo>
                    <a:pt x="47" y="95"/>
                  </a:moveTo>
                  <a:cubicBezTo>
                    <a:pt x="67" y="19"/>
                    <a:pt x="118" y="11"/>
                    <a:pt x="131" y="11"/>
                  </a:cubicBezTo>
                  <a:cubicBezTo>
                    <a:pt x="154" y="11"/>
                    <a:pt x="168" y="26"/>
                    <a:pt x="168" y="43"/>
                  </a:cubicBezTo>
                  <a:cubicBezTo>
                    <a:pt x="168" y="95"/>
                    <a:pt x="88" y="95"/>
                    <a:pt x="67" y="95"/>
                  </a:cubicBezTo>
                  <a:lnTo>
                    <a:pt x="47" y="9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Freeform 70">
              <a:extLst>
                <a:ext uri="{FF2B5EF4-FFF2-40B4-BE49-F238E27FC236}">
                  <a16:creationId xmlns:a16="http://schemas.microsoft.com/office/drawing/2014/main" id="{75C79AE6-FE08-5464-33BB-E0E0BCAAC6E2}"/>
                </a:ext>
              </a:extLst>
            </p:cNvPr>
            <p:cNvSpPr>
              <a:spLocks/>
            </p:cNvSpPr>
            <p:nvPr>
              <p:custDataLst>
                <p:tags r:id="rId14"/>
              </p:custDataLst>
            </p:nvPr>
          </p:nvSpPr>
          <p:spPr bwMode="auto">
            <a:xfrm>
              <a:off x="6634163" y="7827963"/>
              <a:ext cx="161925" cy="12700"/>
            </a:xfrm>
            <a:custGeom>
              <a:avLst/>
              <a:gdLst>
                <a:gd name="T0" fmla="*/ 222 w 236"/>
                <a:gd name="T1" fmla="*/ 17 h 17"/>
                <a:gd name="T2" fmla="*/ 236 w 236"/>
                <a:gd name="T3" fmla="*/ 9 h 17"/>
                <a:gd name="T4" fmla="*/ 222 w 236"/>
                <a:gd name="T5" fmla="*/ 0 h 17"/>
                <a:gd name="T6" fmla="*/ 14 w 236"/>
                <a:gd name="T7" fmla="*/ 0 h 17"/>
                <a:gd name="T8" fmla="*/ 0 w 236"/>
                <a:gd name="T9" fmla="*/ 9 h 17"/>
                <a:gd name="T10" fmla="*/ 14 w 236"/>
                <a:gd name="T11" fmla="*/ 17 h 17"/>
                <a:gd name="T12" fmla="*/ 222 w 2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6" h="17">
                  <a:moveTo>
                    <a:pt x="222" y="17"/>
                  </a:moveTo>
                  <a:cubicBezTo>
                    <a:pt x="227" y="17"/>
                    <a:pt x="236" y="17"/>
                    <a:pt x="236" y="9"/>
                  </a:cubicBezTo>
                  <a:cubicBezTo>
                    <a:pt x="236" y="0"/>
                    <a:pt x="228" y="0"/>
                    <a:pt x="222" y="0"/>
                  </a:cubicBezTo>
                  <a:lnTo>
                    <a:pt x="14" y="0"/>
                  </a:lnTo>
                  <a:cubicBezTo>
                    <a:pt x="8" y="0"/>
                    <a:pt x="0" y="0"/>
                    <a:pt x="0" y="9"/>
                  </a:cubicBezTo>
                  <a:cubicBezTo>
                    <a:pt x="0" y="17"/>
                    <a:pt x="8" y="17"/>
                    <a:pt x="14" y="17"/>
                  </a:cubicBezTo>
                  <a:lnTo>
                    <a:pt x="22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Freeform 71">
              <a:extLst>
                <a:ext uri="{FF2B5EF4-FFF2-40B4-BE49-F238E27FC236}">
                  <a16:creationId xmlns:a16="http://schemas.microsoft.com/office/drawing/2014/main" id="{07D18A94-42B1-81C2-6D77-986C346C9634}"/>
                </a:ext>
              </a:extLst>
            </p:cNvPr>
            <p:cNvSpPr>
              <a:spLocks noEditPoints="1"/>
            </p:cNvSpPr>
            <p:nvPr>
              <p:custDataLst>
                <p:tags r:id="rId15"/>
              </p:custDataLst>
            </p:nvPr>
          </p:nvSpPr>
          <p:spPr bwMode="auto">
            <a:xfrm>
              <a:off x="6821488" y="7729538"/>
              <a:ext cx="104775" cy="220662"/>
            </a:xfrm>
            <a:custGeom>
              <a:avLst/>
              <a:gdLst>
                <a:gd name="T0" fmla="*/ 153 w 153"/>
                <a:gd name="T1" fmla="*/ 13 h 302"/>
                <a:gd name="T2" fmla="*/ 139 w 153"/>
                <a:gd name="T3" fmla="*/ 0 h 302"/>
                <a:gd name="T4" fmla="*/ 119 w 153"/>
                <a:gd name="T5" fmla="*/ 19 h 302"/>
                <a:gd name="T6" fmla="*/ 133 w 153"/>
                <a:gd name="T7" fmla="*/ 32 h 302"/>
                <a:gd name="T8" fmla="*/ 153 w 153"/>
                <a:gd name="T9" fmla="*/ 13 h 302"/>
                <a:gd name="T10" fmla="*/ 79 w 153"/>
                <a:gd name="T11" fmla="*/ 248 h 302"/>
                <a:gd name="T12" fmla="*/ 34 w 153"/>
                <a:gd name="T13" fmla="*/ 293 h 302"/>
                <a:gd name="T14" fmla="*/ 21 w 153"/>
                <a:gd name="T15" fmla="*/ 290 h 302"/>
                <a:gd name="T16" fmla="*/ 33 w 153"/>
                <a:gd name="T17" fmla="*/ 273 h 302"/>
                <a:gd name="T18" fmla="*/ 20 w 153"/>
                <a:gd name="T19" fmla="*/ 260 h 302"/>
                <a:gd name="T20" fmla="*/ 0 w 153"/>
                <a:gd name="T21" fmla="*/ 280 h 302"/>
                <a:gd name="T22" fmla="*/ 34 w 153"/>
                <a:gd name="T23" fmla="*/ 302 h 302"/>
                <a:gd name="T24" fmla="*/ 107 w 153"/>
                <a:gd name="T25" fmla="*/ 247 h 302"/>
                <a:gd name="T26" fmla="*/ 138 w 153"/>
                <a:gd name="T27" fmla="*/ 122 h 302"/>
                <a:gd name="T28" fmla="*/ 140 w 153"/>
                <a:gd name="T29" fmla="*/ 110 h 302"/>
                <a:gd name="T30" fmla="*/ 103 w 153"/>
                <a:gd name="T31" fmla="*/ 77 h 302"/>
                <a:gd name="T32" fmla="*/ 42 w 153"/>
                <a:gd name="T33" fmla="*/ 131 h 302"/>
                <a:gd name="T34" fmla="*/ 47 w 153"/>
                <a:gd name="T35" fmla="*/ 135 h 302"/>
                <a:gd name="T36" fmla="*/ 54 w 153"/>
                <a:gd name="T37" fmla="*/ 129 h 302"/>
                <a:gd name="T38" fmla="*/ 102 w 153"/>
                <a:gd name="T39" fmla="*/ 87 h 302"/>
                <a:gd name="T40" fmla="*/ 113 w 153"/>
                <a:gd name="T41" fmla="*/ 104 h 302"/>
                <a:gd name="T42" fmla="*/ 112 w 153"/>
                <a:gd name="T43" fmla="*/ 115 h 302"/>
                <a:gd name="T44" fmla="*/ 79 w 153"/>
                <a:gd name="T45" fmla="*/ 24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302">
                  <a:moveTo>
                    <a:pt x="153" y="13"/>
                  </a:moveTo>
                  <a:cubicBezTo>
                    <a:pt x="153" y="7"/>
                    <a:pt x="148" y="0"/>
                    <a:pt x="139" y="0"/>
                  </a:cubicBezTo>
                  <a:cubicBezTo>
                    <a:pt x="129" y="0"/>
                    <a:pt x="119" y="10"/>
                    <a:pt x="119" y="19"/>
                  </a:cubicBezTo>
                  <a:cubicBezTo>
                    <a:pt x="119" y="25"/>
                    <a:pt x="123" y="32"/>
                    <a:pt x="133" y="32"/>
                  </a:cubicBezTo>
                  <a:cubicBezTo>
                    <a:pt x="143" y="32"/>
                    <a:pt x="153" y="23"/>
                    <a:pt x="153" y="13"/>
                  </a:cubicBezTo>
                  <a:close/>
                  <a:moveTo>
                    <a:pt x="79" y="248"/>
                  </a:moveTo>
                  <a:cubicBezTo>
                    <a:pt x="73" y="272"/>
                    <a:pt x="54" y="293"/>
                    <a:pt x="34" y="293"/>
                  </a:cubicBezTo>
                  <a:cubicBezTo>
                    <a:pt x="29" y="293"/>
                    <a:pt x="25" y="292"/>
                    <a:pt x="21" y="290"/>
                  </a:cubicBezTo>
                  <a:cubicBezTo>
                    <a:pt x="30" y="286"/>
                    <a:pt x="33" y="278"/>
                    <a:pt x="33" y="273"/>
                  </a:cubicBezTo>
                  <a:cubicBezTo>
                    <a:pt x="33" y="264"/>
                    <a:pt x="27" y="260"/>
                    <a:pt x="20" y="260"/>
                  </a:cubicBezTo>
                  <a:cubicBezTo>
                    <a:pt x="9" y="260"/>
                    <a:pt x="0" y="269"/>
                    <a:pt x="0" y="280"/>
                  </a:cubicBezTo>
                  <a:cubicBezTo>
                    <a:pt x="0" y="294"/>
                    <a:pt x="13" y="302"/>
                    <a:pt x="34" y="302"/>
                  </a:cubicBezTo>
                  <a:cubicBezTo>
                    <a:pt x="55" y="302"/>
                    <a:pt x="96" y="290"/>
                    <a:pt x="107" y="247"/>
                  </a:cubicBezTo>
                  <a:lnTo>
                    <a:pt x="138" y="122"/>
                  </a:lnTo>
                  <a:cubicBezTo>
                    <a:pt x="139" y="118"/>
                    <a:pt x="140" y="115"/>
                    <a:pt x="140" y="110"/>
                  </a:cubicBezTo>
                  <a:cubicBezTo>
                    <a:pt x="140" y="91"/>
                    <a:pt x="123" y="77"/>
                    <a:pt x="103" y="77"/>
                  </a:cubicBezTo>
                  <a:cubicBezTo>
                    <a:pt x="64" y="77"/>
                    <a:pt x="42" y="126"/>
                    <a:pt x="42" y="131"/>
                  </a:cubicBezTo>
                  <a:cubicBezTo>
                    <a:pt x="42" y="135"/>
                    <a:pt x="46" y="135"/>
                    <a:pt x="47" y="135"/>
                  </a:cubicBezTo>
                  <a:cubicBezTo>
                    <a:pt x="52" y="135"/>
                    <a:pt x="52" y="134"/>
                    <a:pt x="54" y="129"/>
                  </a:cubicBezTo>
                  <a:cubicBezTo>
                    <a:pt x="63" y="109"/>
                    <a:pt x="81" y="87"/>
                    <a:pt x="102" y="87"/>
                  </a:cubicBezTo>
                  <a:cubicBezTo>
                    <a:pt x="110" y="87"/>
                    <a:pt x="113" y="93"/>
                    <a:pt x="113" y="104"/>
                  </a:cubicBezTo>
                  <a:cubicBezTo>
                    <a:pt x="113" y="108"/>
                    <a:pt x="113" y="113"/>
                    <a:pt x="112" y="115"/>
                  </a:cubicBezTo>
                  <a:lnTo>
                    <a:pt x="79" y="2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Freeform 72">
              <a:extLst>
                <a:ext uri="{FF2B5EF4-FFF2-40B4-BE49-F238E27FC236}">
                  <a16:creationId xmlns:a16="http://schemas.microsoft.com/office/drawing/2014/main" id="{2857B7B9-A918-6A93-7509-FFE191404D35}"/>
                </a:ext>
              </a:extLst>
            </p:cNvPr>
            <p:cNvSpPr>
              <a:spLocks/>
            </p:cNvSpPr>
            <p:nvPr>
              <p:custDataLst>
                <p:tags r:id="rId16"/>
              </p:custDataLst>
            </p:nvPr>
          </p:nvSpPr>
          <p:spPr bwMode="auto">
            <a:xfrm>
              <a:off x="6962775" y="7729538"/>
              <a:ext cx="106363" cy="168275"/>
            </a:xfrm>
            <a:custGeom>
              <a:avLst/>
              <a:gdLst>
                <a:gd name="T0" fmla="*/ 154 w 154"/>
                <a:gd name="T1" fmla="*/ 169 h 232"/>
                <a:gd name="T2" fmla="*/ 142 w 154"/>
                <a:gd name="T3" fmla="*/ 169 h 232"/>
                <a:gd name="T4" fmla="*/ 133 w 154"/>
                <a:gd name="T5" fmla="*/ 200 h 232"/>
                <a:gd name="T6" fmla="*/ 98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9 h 232"/>
                <a:gd name="T32" fmla="*/ 0 w 154"/>
                <a:gd name="T33" fmla="*/ 232 h 232"/>
                <a:gd name="T34" fmla="*/ 143 w 154"/>
                <a:gd name="T35" fmla="*/ 232 h 232"/>
                <a:gd name="T36" fmla="*/ 154 w 154"/>
                <a:gd name="T37"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9"/>
                  </a:moveTo>
                  <a:lnTo>
                    <a:pt x="142" y="169"/>
                  </a:lnTo>
                  <a:cubicBezTo>
                    <a:pt x="141" y="176"/>
                    <a:pt x="137" y="197"/>
                    <a:pt x="133" y="200"/>
                  </a:cubicBezTo>
                  <a:cubicBezTo>
                    <a:pt x="130" y="202"/>
                    <a:pt x="103" y="202"/>
                    <a:pt x="98" y="202"/>
                  </a:cubicBezTo>
                  <a:lnTo>
                    <a:pt x="34" y="202"/>
                  </a:lnTo>
                  <a:cubicBezTo>
                    <a:pt x="71" y="170"/>
                    <a:pt x="83" y="160"/>
                    <a:pt x="104" y="144"/>
                  </a:cubicBezTo>
                  <a:cubicBezTo>
                    <a:pt x="130" y="123"/>
                    <a:pt x="154" y="102"/>
                    <a:pt x="154" y="68"/>
                  </a:cubicBezTo>
                  <a:cubicBezTo>
                    <a:pt x="154" y="26"/>
                    <a:pt x="117" y="0"/>
                    <a:pt x="72" y="0"/>
                  </a:cubicBezTo>
                  <a:cubicBezTo>
                    <a:pt x="29" y="0"/>
                    <a:pt x="0" y="31"/>
                    <a:pt x="0" y="63"/>
                  </a:cubicBezTo>
                  <a:cubicBezTo>
                    <a:pt x="0" y="81"/>
                    <a:pt x="15" y="82"/>
                    <a:pt x="18" y="82"/>
                  </a:cubicBezTo>
                  <a:cubicBezTo>
                    <a:pt x="26" y="82"/>
                    <a:pt x="37" y="76"/>
                    <a:pt x="37" y="64"/>
                  </a:cubicBezTo>
                  <a:cubicBezTo>
                    <a:pt x="37" y="58"/>
                    <a:pt x="34" y="45"/>
                    <a:pt x="16" y="45"/>
                  </a:cubicBezTo>
                  <a:cubicBezTo>
                    <a:pt x="27" y="21"/>
                    <a:pt x="50" y="13"/>
                    <a:pt x="67" y="13"/>
                  </a:cubicBezTo>
                  <a:cubicBezTo>
                    <a:pt x="102" y="13"/>
                    <a:pt x="120" y="40"/>
                    <a:pt x="120" y="68"/>
                  </a:cubicBezTo>
                  <a:cubicBezTo>
                    <a:pt x="120" y="99"/>
                    <a:pt x="98" y="123"/>
                    <a:pt x="87" y="135"/>
                  </a:cubicBezTo>
                  <a:lnTo>
                    <a:pt x="3" y="219"/>
                  </a:lnTo>
                  <a:cubicBezTo>
                    <a:pt x="0" y="222"/>
                    <a:pt x="0" y="222"/>
                    <a:pt x="0" y="232"/>
                  </a:cubicBezTo>
                  <a:lnTo>
                    <a:pt x="143" y="232"/>
                  </a:lnTo>
                  <a:lnTo>
                    <a:pt x="154" y="16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Freeform 73">
              <a:extLst>
                <a:ext uri="{FF2B5EF4-FFF2-40B4-BE49-F238E27FC236}">
                  <a16:creationId xmlns:a16="http://schemas.microsoft.com/office/drawing/2014/main" id="{B6B6B3B9-E581-26E4-C166-0FB61633C837}"/>
                </a:ext>
              </a:extLst>
            </p:cNvPr>
            <p:cNvSpPr>
              <a:spLocks/>
            </p:cNvSpPr>
            <p:nvPr>
              <p:custDataLst>
                <p:tags r:id="rId17"/>
              </p:custDataLst>
            </p:nvPr>
          </p:nvSpPr>
          <p:spPr bwMode="auto">
            <a:xfrm>
              <a:off x="7094538" y="7789863"/>
              <a:ext cx="142875" cy="111125"/>
            </a:xfrm>
            <a:custGeom>
              <a:avLst/>
              <a:gdLst>
                <a:gd name="T0" fmla="*/ 93 w 209"/>
                <a:gd name="T1" fmla="*/ 23 h 154"/>
                <a:gd name="T2" fmla="*/ 134 w 209"/>
                <a:gd name="T3" fmla="*/ 23 h 154"/>
                <a:gd name="T4" fmla="*/ 121 w 209"/>
                <a:gd name="T5" fmla="*/ 104 h 154"/>
                <a:gd name="T6" fmla="*/ 125 w 209"/>
                <a:gd name="T7" fmla="*/ 135 h 154"/>
                <a:gd name="T8" fmla="*/ 141 w 209"/>
                <a:gd name="T9" fmla="*/ 154 h 154"/>
                <a:gd name="T10" fmla="*/ 157 w 209"/>
                <a:gd name="T11" fmla="*/ 138 h 154"/>
                <a:gd name="T12" fmla="*/ 154 w 209"/>
                <a:gd name="T13" fmla="*/ 130 h 154"/>
                <a:gd name="T14" fmla="*/ 141 w 209"/>
                <a:gd name="T15" fmla="*/ 69 h 154"/>
                <a:gd name="T16" fmla="*/ 146 w 209"/>
                <a:gd name="T17" fmla="*/ 23 h 154"/>
                <a:gd name="T18" fmla="*/ 190 w 209"/>
                <a:gd name="T19" fmla="*/ 23 h 154"/>
                <a:gd name="T20" fmla="*/ 203 w 209"/>
                <a:gd name="T21" fmla="*/ 21 h 154"/>
                <a:gd name="T22" fmla="*/ 209 w 209"/>
                <a:gd name="T23" fmla="*/ 10 h 154"/>
                <a:gd name="T24" fmla="*/ 194 w 209"/>
                <a:gd name="T25" fmla="*/ 0 h 154"/>
                <a:gd name="T26" fmla="*/ 62 w 209"/>
                <a:gd name="T27" fmla="*/ 0 h 154"/>
                <a:gd name="T28" fmla="*/ 23 w 209"/>
                <a:gd name="T29" fmla="*/ 18 h 154"/>
                <a:gd name="T30" fmla="*/ 0 w 209"/>
                <a:gd name="T31" fmla="*/ 48 h 154"/>
                <a:gd name="T32" fmla="*/ 6 w 209"/>
                <a:gd name="T33" fmla="*/ 52 h 154"/>
                <a:gd name="T34" fmla="*/ 12 w 209"/>
                <a:gd name="T35" fmla="*/ 48 h 154"/>
                <a:gd name="T36" fmla="*/ 59 w 209"/>
                <a:gd name="T37" fmla="*/ 23 h 154"/>
                <a:gd name="T38" fmla="*/ 80 w 209"/>
                <a:gd name="T39" fmla="*/ 23 h 154"/>
                <a:gd name="T40" fmla="*/ 40 w 209"/>
                <a:gd name="T41" fmla="*/ 124 h 154"/>
                <a:gd name="T42" fmla="*/ 34 w 209"/>
                <a:gd name="T43" fmla="*/ 137 h 154"/>
                <a:gd name="T44" fmla="*/ 33 w 209"/>
                <a:gd name="T45" fmla="*/ 142 h 154"/>
                <a:gd name="T46" fmla="*/ 45 w 209"/>
                <a:gd name="T47" fmla="*/ 154 h 154"/>
                <a:gd name="T48" fmla="*/ 71 w 209"/>
                <a:gd name="T49" fmla="*/ 107 h 154"/>
                <a:gd name="T50" fmla="*/ 93 w 209"/>
                <a:gd name="T51" fmla="*/ 2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154">
                  <a:moveTo>
                    <a:pt x="93" y="23"/>
                  </a:moveTo>
                  <a:lnTo>
                    <a:pt x="134" y="23"/>
                  </a:lnTo>
                  <a:cubicBezTo>
                    <a:pt x="129" y="44"/>
                    <a:pt x="121" y="76"/>
                    <a:pt x="121" y="104"/>
                  </a:cubicBezTo>
                  <a:cubicBezTo>
                    <a:pt x="121" y="118"/>
                    <a:pt x="123" y="127"/>
                    <a:pt x="125" y="135"/>
                  </a:cubicBezTo>
                  <a:cubicBezTo>
                    <a:pt x="131" y="152"/>
                    <a:pt x="135" y="154"/>
                    <a:pt x="141" y="154"/>
                  </a:cubicBezTo>
                  <a:cubicBezTo>
                    <a:pt x="149" y="154"/>
                    <a:pt x="157" y="146"/>
                    <a:pt x="157" y="138"/>
                  </a:cubicBezTo>
                  <a:cubicBezTo>
                    <a:pt x="157" y="135"/>
                    <a:pt x="156" y="134"/>
                    <a:pt x="154" y="130"/>
                  </a:cubicBezTo>
                  <a:cubicBezTo>
                    <a:pt x="148" y="117"/>
                    <a:pt x="141" y="97"/>
                    <a:pt x="141" y="69"/>
                  </a:cubicBezTo>
                  <a:cubicBezTo>
                    <a:pt x="141" y="62"/>
                    <a:pt x="141" y="48"/>
                    <a:pt x="146" y="23"/>
                  </a:cubicBezTo>
                  <a:lnTo>
                    <a:pt x="190" y="23"/>
                  </a:lnTo>
                  <a:cubicBezTo>
                    <a:pt x="196" y="23"/>
                    <a:pt x="199" y="23"/>
                    <a:pt x="203" y="21"/>
                  </a:cubicBezTo>
                  <a:cubicBezTo>
                    <a:pt x="208" y="17"/>
                    <a:pt x="209" y="12"/>
                    <a:pt x="209" y="10"/>
                  </a:cubicBezTo>
                  <a:cubicBezTo>
                    <a:pt x="209" y="0"/>
                    <a:pt x="200" y="0"/>
                    <a:pt x="194" y="0"/>
                  </a:cubicBezTo>
                  <a:lnTo>
                    <a:pt x="62" y="0"/>
                  </a:lnTo>
                  <a:cubicBezTo>
                    <a:pt x="48" y="0"/>
                    <a:pt x="38" y="3"/>
                    <a:pt x="23" y="18"/>
                  </a:cubicBezTo>
                  <a:cubicBezTo>
                    <a:pt x="13" y="26"/>
                    <a:pt x="0" y="44"/>
                    <a:pt x="0" y="48"/>
                  </a:cubicBezTo>
                  <a:cubicBezTo>
                    <a:pt x="0" y="52"/>
                    <a:pt x="4" y="52"/>
                    <a:pt x="6" y="52"/>
                  </a:cubicBezTo>
                  <a:cubicBezTo>
                    <a:pt x="10" y="52"/>
                    <a:pt x="10" y="51"/>
                    <a:pt x="12" y="48"/>
                  </a:cubicBezTo>
                  <a:cubicBezTo>
                    <a:pt x="30" y="23"/>
                    <a:pt x="52" y="23"/>
                    <a:pt x="59" y="23"/>
                  </a:cubicBezTo>
                  <a:lnTo>
                    <a:pt x="80" y="23"/>
                  </a:lnTo>
                  <a:cubicBezTo>
                    <a:pt x="70" y="62"/>
                    <a:pt x="51" y="103"/>
                    <a:pt x="40" y="124"/>
                  </a:cubicBezTo>
                  <a:cubicBezTo>
                    <a:pt x="38" y="129"/>
                    <a:pt x="35" y="136"/>
                    <a:pt x="34" y="137"/>
                  </a:cubicBezTo>
                  <a:cubicBezTo>
                    <a:pt x="33" y="139"/>
                    <a:pt x="33" y="140"/>
                    <a:pt x="33" y="142"/>
                  </a:cubicBezTo>
                  <a:cubicBezTo>
                    <a:pt x="33" y="148"/>
                    <a:pt x="37" y="154"/>
                    <a:pt x="45" y="154"/>
                  </a:cubicBezTo>
                  <a:cubicBezTo>
                    <a:pt x="59" y="154"/>
                    <a:pt x="63" y="138"/>
                    <a:pt x="71" y="107"/>
                  </a:cubicBezTo>
                  <a:lnTo>
                    <a:pt x="93" y="2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Freeform 74">
              <a:extLst>
                <a:ext uri="{FF2B5EF4-FFF2-40B4-BE49-F238E27FC236}">
                  <a16:creationId xmlns:a16="http://schemas.microsoft.com/office/drawing/2014/main" id="{5532AAD3-E1CA-59D3-D833-99CC9BF21803}"/>
                </a:ext>
              </a:extLst>
            </p:cNvPr>
            <p:cNvSpPr>
              <a:spLocks/>
            </p:cNvSpPr>
            <p:nvPr>
              <p:custDataLst>
                <p:tags r:id="rId18"/>
              </p:custDataLst>
            </p:nvPr>
          </p:nvSpPr>
          <p:spPr bwMode="auto">
            <a:xfrm>
              <a:off x="7269163" y="7720013"/>
              <a:ext cx="127000" cy="230187"/>
            </a:xfrm>
            <a:custGeom>
              <a:avLst/>
              <a:gdLst>
                <a:gd name="T0" fmla="*/ 117 w 185"/>
                <a:gd name="T1" fmla="*/ 108 h 317"/>
                <a:gd name="T2" fmla="*/ 151 w 185"/>
                <a:gd name="T3" fmla="*/ 108 h 317"/>
                <a:gd name="T4" fmla="*/ 162 w 185"/>
                <a:gd name="T5" fmla="*/ 101 h 317"/>
                <a:gd name="T6" fmla="*/ 152 w 185"/>
                <a:gd name="T7" fmla="*/ 96 h 317"/>
                <a:gd name="T8" fmla="*/ 119 w 185"/>
                <a:gd name="T9" fmla="*/ 96 h 317"/>
                <a:gd name="T10" fmla="*/ 133 w 185"/>
                <a:gd name="T11" fmla="*/ 25 h 317"/>
                <a:gd name="T12" fmla="*/ 151 w 185"/>
                <a:gd name="T13" fmla="*/ 10 h 317"/>
                <a:gd name="T14" fmla="*/ 167 w 185"/>
                <a:gd name="T15" fmla="*/ 14 h 317"/>
                <a:gd name="T16" fmla="*/ 152 w 185"/>
                <a:gd name="T17" fmla="*/ 34 h 317"/>
                <a:gd name="T18" fmla="*/ 165 w 185"/>
                <a:gd name="T19" fmla="*/ 47 h 317"/>
                <a:gd name="T20" fmla="*/ 185 w 185"/>
                <a:gd name="T21" fmla="*/ 25 h 317"/>
                <a:gd name="T22" fmla="*/ 151 w 185"/>
                <a:gd name="T23" fmla="*/ 0 h 317"/>
                <a:gd name="T24" fmla="*/ 109 w 185"/>
                <a:gd name="T25" fmla="*/ 27 h 317"/>
                <a:gd name="T26" fmla="*/ 92 w 185"/>
                <a:gd name="T27" fmla="*/ 96 h 317"/>
                <a:gd name="T28" fmla="*/ 64 w 185"/>
                <a:gd name="T29" fmla="*/ 96 h 317"/>
                <a:gd name="T30" fmla="*/ 53 w 185"/>
                <a:gd name="T31" fmla="*/ 103 h 317"/>
                <a:gd name="T32" fmla="*/ 63 w 185"/>
                <a:gd name="T33" fmla="*/ 108 h 317"/>
                <a:gd name="T34" fmla="*/ 89 w 185"/>
                <a:gd name="T35" fmla="*/ 108 h 317"/>
                <a:gd name="T36" fmla="*/ 58 w 185"/>
                <a:gd name="T37" fmla="*/ 273 h 317"/>
                <a:gd name="T38" fmla="*/ 34 w 185"/>
                <a:gd name="T39" fmla="*/ 308 h 317"/>
                <a:gd name="T40" fmla="*/ 19 w 185"/>
                <a:gd name="T41" fmla="*/ 303 h 317"/>
                <a:gd name="T42" fmla="*/ 34 w 185"/>
                <a:gd name="T43" fmla="*/ 284 h 317"/>
                <a:gd name="T44" fmla="*/ 20 w 185"/>
                <a:gd name="T45" fmla="*/ 271 h 317"/>
                <a:gd name="T46" fmla="*/ 0 w 185"/>
                <a:gd name="T47" fmla="*/ 293 h 317"/>
                <a:gd name="T48" fmla="*/ 34 w 185"/>
                <a:gd name="T49" fmla="*/ 317 h 317"/>
                <a:gd name="T50" fmla="*/ 76 w 185"/>
                <a:gd name="T51" fmla="*/ 287 h 317"/>
                <a:gd name="T52" fmla="*/ 97 w 185"/>
                <a:gd name="T53" fmla="*/ 216 h 317"/>
                <a:gd name="T54" fmla="*/ 117 w 185"/>
                <a:gd name="T55" fmla="*/ 10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7">
                  <a:moveTo>
                    <a:pt x="117" y="108"/>
                  </a:moveTo>
                  <a:lnTo>
                    <a:pt x="151" y="108"/>
                  </a:lnTo>
                  <a:cubicBezTo>
                    <a:pt x="158" y="108"/>
                    <a:pt x="162" y="108"/>
                    <a:pt x="162" y="101"/>
                  </a:cubicBezTo>
                  <a:cubicBezTo>
                    <a:pt x="162" y="96"/>
                    <a:pt x="158" y="96"/>
                    <a:pt x="152" y="96"/>
                  </a:cubicBezTo>
                  <a:lnTo>
                    <a:pt x="119" y="96"/>
                  </a:lnTo>
                  <a:cubicBezTo>
                    <a:pt x="127" y="51"/>
                    <a:pt x="130" y="35"/>
                    <a:pt x="133" y="25"/>
                  </a:cubicBezTo>
                  <a:cubicBezTo>
                    <a:pt x="134" y="18"/>
                    <a:pt x="142" y="10"/>
                    <a:pt x="151" y="10"/>
                  </a:cubicBezTo>
                  <a:cubicBezTo>
                    <a:pt x="151" y="10"/>
                    <a:pt x="160" y="10"/>
                    <a:pt x="167" y="14"/>
                  </a:cubicBezTo>
                  <a:cubicBezTo>
                    <a:pt x="153" y="19"/>
                    <a:pt x="152" y="32"/>
                    <a:pt x="152" y="34"/>
                  </a:cubicBezTo>
                  <a:cubicBezTo>
                    <a:pt x="152" y="41"/>
                    <a:pt x="157" y="47"/>
                    <a:pt x="165" y="47"/>
                  </a:cubicBezTo>
                  <a:cubicBezTo>
                    <a:pt x="175" y="47"/>
                    <a:pt x="185" y="38"/>
                    <a:pt x="185" y="25"/>
                  </a:cubicBezTo>
                  <a:cubicBezTo>
                    <a:pt x="185" y="9"/>
                    <a:pt x="168" y="0"/>
                    <a:pt x="151" y="0"/>
                  </a:cubicBezTo>
                  <a:cubicBezTo>
                    <a:pt x="135" y="0"/>
                    <a:pt x="118" y="9"/>
                    <a:pt x="109" y="27"/>
                  </a:cubicBezTo>
                  <a:cubicBezTo>
                    <a:pt x="102" y="40"/>
                    <a:pt x="99" y="55"/>
                    <a:pt x="92" y="96"/>
                  </a:cubicBezTo>
                  <a:lnTo>
                    <a:pt x="64" y="96"/>
                  </a:lnTo>
                  <a:cubicBezTo>
                    <a:pt x="57" y="96"/>
                    <a:pt x="53" y="96"/>
                    <a:pt x="53" y="103"/>
                  </a:cubicBezTo>
                  <a:cubicBezTo>
                    <a:pt x="53" y="108"/>
                    <a:pt x="57" y="108"/>
                    <a:pt x="63" y="108"/>
                  </a:cubicBezTo>
                  <a:lnTo>
                    <a:pt x="89" y="108"/>
                  </a:lnTo>
                  <a:cubicBezTo>
                    <a:pt x="89" y="110"/>
                    <a:pt x="67" y="236"/>
                    <a:pt x="58" y="273"/>
                  </a:cubicBezTo>
                  <a:cubicBezTo>
                    <a:pt x="57" y="281"/>
                    <a:pt x="51" y="308"/>
                    <a:pt x="34" y="308"/>
                  </a:cubicBezTo>
                  <a:cubicBezTo>
                    <a:pt x="34" y="308"/>
                    <a:pt x="25" y="308"/>
                    <a:pt x="19" y="303"/>
                  </a:cubicBezTo>
                  <a:cubicBezTo>
                    <a:pt x="33" y="299"/>
                    <a:pt x="34" y="286"/>
                    <a:pt x="34" y="284"/>
                  </a:cubicBezTo>
                  <a:cubicBezTo>
                    <a:pt x="34" y="277"/>
                    <a:pt x="28" y="271"/>
                    <a:pt x="20" y="271"/>
                  </a:cubicBezTo>
                  <a:cubicBezTo>
                    <a:pt x="11" y="271"/>
                    <a:pt x="0" y="279"/>
                    <a:pt x="0" y="293"/>
                  </a:cubicBezTo>
                  <a:cubicBezTo>
                    <a:pt x="0" y="308"/>
                    <a:pt x="17" y="317"/>
                    <a:pt x="34" y="317"/>
                  </a:cubicBezTo>
                  <a:cubicBezTo>
                    <a:pt x="56" y="317"/>
                    <a:pt x="72" y="294"/>
                    <a:pt x="76" y="287"/>
                  </a:cubicBezTo>
                  <a:cubicBezTo>
                    <a:pt x="88" y="263"/>
                    <a:pt x="96" y="220"/>
                    <a:pt x="97" y="216"/>
                  </a:cubicBezTo>
                  <a:lnTo>
                    <a:pt x="117" y="1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Freeform 75">
              <a:extLst>
                <a:ext uri="{FF2B5EF4-FFF2-40B4-BE49-F238E27FC236}">
                  <a16:creationId xmlns:a16="http://schemas.microsoft.com/office/drawing/2014/main" id="{082AEF8C-67F1-85F2-0E83-375A4CFAED92}"/>
                </a:ext>
              </a:extLst>
            </p:cNvPr>
            <p:cNvSpPr>
              <a:spLocks/>
            </p:cNvSpPr>
            <p:nvPr>
              <p:custDataLst>
                <p:tags r:id="rId19"/>
              </p:custDataLst>
            </p:nvPr>
          </p:nvSpPr>
          <p:spPr bwMode="auto">
            <a:xfrm>
              <a:off x="7423150" y="7789863"/>
              <a:ext cx="128588" cy="111125"/>
            </a:xfrm>
            <a:custGeom>
              <a:avLst/>
              <a:gdLst>
                <a:gd name="T0" fmla="*/ 104 w 187"/>
                <a:gd name="T1" fmla="*/ 23 h 154"/>
                <a:gd name="T2" fmla="*/ 169 w 187"/>
                <a:gd name="T3" fmla="*/ 23 h 154"/>
                <a:gd name="T4" fmla="*/ 187 w 187"/>
                <a:gd name="T5" fmla="*/ 10 h 154"/>
                <a:gd name="T6" fmla="*/ 172 w 187"/>
                <a:gd name="T7" fmla="*/ 0 h 154"/>
                <a:gd name="T8" fmla="*/ 62 w 187"/>
                <a:gd name="T9" fmla="*/ 0 h 154"/>
                <a:gd name="T10" fmla="*/ 23 w 187"/>
                <a:gd name="T11" fmla="*/ 17 h 154"/>
                <a:gd name="T12" fmla="*/ 0 w 187"/>
                <a:gd name="T13" fmla="*/ 48 h 154"/>
                <a:gd name="T14" fmla="*/ 6 w 187"/>
                <a:gd name="T15" fmla="*/ 52 h 154"/>
                <a:gd name="T16" fmla="*/ 12 w 187"/>
                <a:gd name="T17" fmla="*/ 48 h 154"/>
                <a:gd name="T18" fmla="*/ 59 w 187"/>
                <a:gd name="T19" fmla="*/ 23 h 154"/>
                <a:gd name="T20" fmla="*/ 90 w 187"/>
                <a:gd name="T21" fmla="*/ 23 h 154"/>
                <a:gd name="T22" fmla="*/ 56 w 187"/>
                <a:gd name="T23" fmla="*/ 135 h 154"/>
                <a:gd name="T24" fmla="*/ 54 w 187"/>
                <a:gd name="T25" fmla="*/ 143 h 154"/>
                <a:gd name="T26" fmla="*/ 65 w 187"/>
                <a:gd name="T27" fmla="*/ 154 h 154"/>
                <a:gd name="T28" fmla="*/ 82 w 187"/>
                <a:gd name="T29" fmla="*/ 137 h 154"/>
                <a:gd name="T30" fmla="*/ 104 w 187"/>
                <a:gd name="T31" fmla="*/ 2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54">
                  <a:moveTo>
                    <a:pt x="104" y="23"/>
                  </a:moveTo>
                  <a:lnTo>
                    <a:pt x="169" y="23"/>
                  </a:lnTo>
                  <a:cubicBezTo>
                    <a:pt x="172" y="23"/>
                    <a:pt x="187" y="23"/>
                    <a:pt x="187" y="10"/>
                  </a:cubicBezTo>
                  <a:cubicBezTo>
                    <a:pt x="187" y="0"/>
                    <a:pt x="178" y="0"/>
                    <a:pt x="172" y="0"/>
                  </a:cubicBezTo>
                  <a:lnTo>
                    <a:pt x="62" y="0"/>
                  </a:lnTo>
                  <a:cubicBezTo>
                    <a:pt x="52" y="0"/>
                    <a:pt x="41" y="0"/>
                    <a:pt x="23" y="17"/>
                  </a:cubicBezTo>
                  <a:cubicBezTo>
                    <a:pt x="13" y="26"/>
                    <a:pt x="0" y="45"/>
                    <a:pt x="0" y="48"/>
                  </a:cubicBezTo>
                  <a:cubicBezTo>
                    <a:pt x="0" y="52"/>
                    <a:pt x="4" y="52"/>
                    <a:pt x="6" y="52"/>
                  </a:cubicBezTo>
                  <a:cubicBezTo>
                    <a:pt x="10" y="52"/>
                    <a:pt x="10" y="51"/>
                    <a:pt x="12" y="48"/>
                  </a:cubicBezTo>
                  <a:cubicBezTo>
                    <a:pt x="30" y="23"/>
                    <a:pt x="51" y="23"/>
                    <a:pt x="59" y="23"/>
                  </a:cubicBezTo>
                  <a:lnTo>
                    <a:pt x="90" y="23"/>
                  </a:lnTo>
                  <a:lnTo>
                    <a:pt x="56" y="135"/>
                  </a:lnTo>
                  <a:cubicBezTo>
                    <a:pt x="54" y="141"/>
                    <a:pt x="54" y="141"/>
                    <a:pt x="54" y="143"/>
                  </a:cubicBezTo>
                  <a:cubicBezTo>
                    <a:pt x="54" y="153"/>
                    <a:pt x="63" y="154"/>
                    <a:pt x="65" y="154"/>
                  </a:cubicBezTo>
                  <a:cubicBezTo>
                    <a:pt x="79" y="154"/>
                    <a:pt x="81" y="142"/>
                    <a:pt x="82" y="137"/>
                  </a:cubicBezTo>
                  <a:lnTo>
                    <a:pt x="104" y="2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Freeform 76">
              <a:extLst>
                <a:ext uri="{FF2B5EF4-FFF2-40B4-BE49-F238E27FC236}">
                  <a16:creationId xmlns:a16="http://schemas.microsoft.com/office/drawing/2014/main" id="{CAC7D9ED-8DD8-3483-D888-8F885F40572F}"/>
                </a:ext>
              </a:extLst>
            </p:cNvPr>
            <p:cNvSpPr>
              <a:spLocks noEditPoints="1"/>
            </p:cNvSpPr>
            <p:nvPr>
              <p:custDataLst>
                <p:tags r:id="rId20"/>
              </p:custDataLst>
            </p:nvPr>
          </p:nvSpPr>
          <p:spPr bwMode="auto">
            <a:xfrm>
              <a:off x="7556500" y="7854950"/>
              <a:ext cx="88900" cy="82550"/>
            </a:xfrm>
            <a:custGeom>
              <a:avLst/>
              <a:gdLst>
                <a:gd name="T0" fmla="*/ 131 w 131"/>
                <a:gd name="T1" fmla="*/ 45 h 113"/>
                <a:gd name="T2" fmla="*/ 79 w 131"/>
                <a:gd name="T3" fmla="*/ 0 h 113"/>
                <a:gd name="T4" fmla="*/ 0 w 131"/>
                <a:gd name="T5" fmla="*/ 68 h 113"/>
                <a:gd name="T6" fmla="*/ 52 w 131"/>
                <a:gd name="T7" fmla="*/ 113 h 113"/>
                <a:gd name="T8" fmla="*/ 131 w 131"/>
                <a:gd name="T9" fmla="*/ 45 h 113"/>
                <a:gd name="T10" fmla="*/ 53 w 131"/>
                <a:gd name="T11" fmla="*/ 104 h 113"/>
                <a:gd name="T12" fmla="*/ 23 w 131"/>
                <a:gd name="T13" fmla="*/ 75 h 113"/>
                <a:gd name="T14" fmla="*/ 40 w 131"/>
                <a:gd name="T15" fmla="*/ 27 h 113"/>
                <a:gd name="T16" fmla="*/ 78 w 131"/>
                <a:gd name="T17" fmla="*/ 9 h 113"/>
                <a:gd name="T18" fmla="*/ 108 w 131"/>
                <a:gd name="T19" fmla="*/ 38 h 113"/>
                <a:gd name="T20" fmla="*/ 93 w 131"/>
                <a:gd name="T21" fmla="*/ 83 h 113"/>
                <a:gd name="T22" fmla="*/ 53 w 131"/>
                <a:gd name="T23"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 h="113">
                  <a:moveTo>
                    <a:pt x="131" y="45"/>
                  </a:moveTo>
                  <a:cubicBezTo>
                    <a:pt x="131" y="21"/>
                    <a:pt x="110" y="0"/>
                    <a:pt x="79" y="0"/>
                  </a:cubicBezTo>
                  <a:cubicBezTo>
                    <a:pt x="37" y="0"/>
                    <a:pt x="0" y="34"/>
                    <a:pt x="0" y="68"/>
                  </a:cubicBezTo>
                  <a:cubicBezTo>
                    <a:pt x="0" y="93"/>
                    <a:pt x="21" y="113"/>
                    <a:pt x="52" y="113"/>
                  </a:cubicBezTo>
                  <a:cubicBezTo>
                    <a:pt x="94" y="113"/>
                    <a:pt x="131" y="79"/>
                    <a:pt x="131" y="45"/>
                  </a:cubicBezTo>
                  <a:close/>
                  <a:moveTo>
                    <a:pt x="53" y="104"/>
                  </a:moveTo>
                  <a:cubicBezTo>
                    <a:pt x="41" y="104"/>
                    <a:pt x="23" y="99"/>
                    <a:pt x="23" y="75"/>
                  </a:cubicBezTo>
                  <a:cubicBezTo>
                    <a:pt x="23" y="68"/>
                    <a:pt x="26" y="43"/>
                    <a:pt x="40" y="27"/>
                  </a:cubicBezTo>
                  <a:cubicBezTo>
                    <a:pt x="49" y="16"/>
                    <a:pt x="64" y="9"/>
                    <a:pt x="78" y="9"/>
                  </a:cubicBezTo>
                  <a:cubicBezTo>
                    <a:pt x="92" y="9"/>
                    <a:pt x="108" y="16"/>
                    <a:pt x="108" y="38"/>
                  </a:cubicBezTo>
                  <a:cubicBezTo>
                    <a:pt x="108" y="45"/>
                    <a:pt x="105" y="68"/>
                    <a:pt x="93" y="83"/>
                  </a:cubicBezTo>
                  <a:cubicBezTo>
                    <a:pt x="81" y="98"/>
                    <a:pt x="65" y="104"/>
                    <a:pt x="53" y="10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10" name="Freeform 85">
            <a:extLst>
              <a:ext uri="{FF2B5EF4-FFF2-40B4-BE49-F238E27FC236}">
                <a16:creationId xmlns:a16="http://schemas.microsoft.com/office/drawing/2014/main" id="{A6701B45-8224-09BB-E655-EDC9C67BC232}"/>
              </a:ext>
            </a:extLst>
          </p:cNvPr>
          <p:cNvSpPr>
            <a:spLocks noChangeAspect="1" noEditPoints="1"/>
          </p:cNvSpPr>
          <p:nvPr>
            <p:custDataLst>
              <p:tags r:id="rId7"/>
            </p:custDataLst>
          </p:nvPr>
        </p:nvSpPr>
        <p:spPr bwMode="auto">
          <a:xfrm>
            <a:off x="8038470" y="4083134"/>
            <a:ext cx="176476" cy="82210"/>
          </a:xfrm>
          <a:custGeom>
            <a:avLst/>
            <a:gdLst>
              <a:gd name="T0" fmla="*/ 256 w 256"/>
              <a:gd name="T1" fmla="*/ 28 h 130"/>
              <a:gd name="T2" fmla="*/ 256 w 256"/>
              <a:gd name="T3" fmla="*/ 0 h 130"/>
              <a:gd name="T4" fmla="*/ 0 w 256"/>
              <a:gd name="T5" fmla="*/ 0 h 130"/>
              <a:gd name="T6" fmla="*/ 0 w 256"/>
              <a:gd name="T7" fmla="*/ 28 h 130"/>
              <a:gd name="T8" fmla="*/ 256 w 256"/>
              <a:gd name="T9" fmla="*/ 28 h 130"/>
              <a:gd name="T10" fmla="*/ 256 w 256"/>
              <a:gd name="T11" fmla="*/ 130 h 130"/>
              <a:gd name="T12" fmla="*/ 256 w 256"/>
              <a:gd name="T13" fmla="*/ 102 h 130"/>
              <a:gd name="T14" fmla="*/ 0 w 256"/>
              <a:gd name="T15" fmla="*/ 102 h 130"/>
              <a:gd name="T16" fmla="*/ 0 w 256"/>
              <a:gd name="T17" fmla="*/ 130 h 130"/>
              <a:gd name="T18" fmla="*/ 256 w 256"/>
              <a:gd name="T1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6" h="130">
                <a:moveTo>
                  <a:pt x="256" y="28"/>
                </a:moveTo>
                <a:lnTo>
                  <a:pt x="256" y="0"/>
                </a:lnTo>
                <a:lnTo>
                  <a:pt x="0" y="0"/>
                </a:lnTo>
                <a:lnTo>
                  <a:pt x="0" y="28"/>
                </a:lnTo>
                <a:lnTo>
                  <a:pt x="256" y="28"/>
                </a:lnTo>
                <a:close/>
                <a:moveTo>
                  <a:pt x="256" y="130"/>
                </a:moveTo>
                <a:lnTo>
                  <a:pt x="256" y="102"/>
                </a:lnTo>
                <a:lnTo>
                  <a:pt x="0" y="102"/>
                </a:lnTo>
                <a:lnTo>
                  <a:pt x="0" y="130"/>
                </a:lnTo>
                <a:lnTo>
                  <a:pt x="256" y="13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Slide Number Placeholder 3">
            <a:extLst>
              <a:ext uri="{FF2B5EF4-FFF2-40B4-BE49-F238E27FC236}">
                <a16:creationId xmlns:a16="http://schemas.microsoft.com/office/drawing/2014/main" id="{76A5F95E-7BE8-97C1-7C33-6015D468CAA0}"/>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15</a:t>
            </a:fld>
            <a:endParaRPr lang="en-GB" dirty="0"/>
          </a:p>
        </p:txBody>
      </p:sp>
    </p:spTree>
    <p:extLst>
      <p:ext uri="{BB962C8B-B14F-4D97-AF65-F5344CB8AC3E}">
        <p14:creationId xmlns:p14="http://schemas.microsoft.com/office/powerpoint/2010/main" val="2303369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98764-D95E-F961-1C25-8052E45B42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966204-C2E9-412E-5EBF-C57902664BB9}"/>
              </a:ext>
            </a:extLst>
          </p:cNvPr>
          <p:cNvSpPr>
            <a:spLocks noGrp="1"/>
          </p:cNvSpPr>
          <p:nvPr>
            <p:ph type="title"/>
          </p:nvPr>
        </p:nvSpPr>
        <p:spPr>
          <a:xfrm>
            <a:off x="784336" y="445789"/>
            <a:ext cx="10478447" cy="1061600"/>
          </a:xfrm>
        </p:spPr>
        <p:txBody>
          <a:bodyPr/>
          <a:lstStyle/>
          <a:p>
            <a:pPr algn="l"/>
            <a:r>
              <a:rPr lang="en-US" sz="3600" dirty="0"/>
              <a:t>Our high-resolution multiband sensing approach</a:t>
            </a:r>
            <a:endParaRPr lang="en-GB" sz="3600" dirty="0"/>
          </a:p>
        </p:txBody>
      </p:sp>
      <p:sp>
        <p:nvSpPr>
          <p:cNvPr id="121" name="Arrow: Right 120">
            <a:extLst>
              <a:ext uri="{FF2B5EF4-FFF2-40B4-BE49-F238E27FC236}">
                <a16:creationId xmlns:a16="http://schemas.microsoft.com/office/drawing/2014/main" id="{B32530F5-39AE-CA63-CB6B-28494C71DA95}"/>
              </a:ext>
            </a:extLst>
          </p:cNvPr>
          <p:cNvSpPr/>
          <p:nvPr/>
        </p:nvSpPr>
        <p:spPr>
          <a:xfrm>
            <a:off x="1374928" y="3695987"/>
            <a:ext cx="2119427" cy="369332"/>
          </a:xfrm>
          <a:prstGeom prst="rightArrow">
            <a:avLst>
              <a:gd name="adj1" fmla="val 60526"/>
              <a:gd name="adj2" fmla="val 27428"/>
            </a:avLst>
          </a:prstGeom>
          <a:solidFill>
            <a:srgbClr val="3C3C3C"/>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23" name="TextBox 122">
            <a:extLst>
              <a:ext uri="{FF2B5EF4-FFF2-40B4-BE49-F238E27FC236}">
                <a16:creationId xmlns:a16="http://schemas.microsoft.com/office/drawing/2014/main" id="{7A2CAA8A-9740-304E-62BF-FA823992AF25}"/>
              </a:ext>
            </a:extLst>
          </p:cNvPr>
          <p:cNvSpPr txBox="1"/>
          <p:nvPr/>
        </p:nvSpPr>
        <p:spPr>
          <a:xfrm>
            <a:off x="1476402" y="3335185"/>
            <a:ext cx="1803444" cy="830997"/>
          </a:xfrm>
          <a:prstGeom prst="rect">
            <a:avLst/>
          </a:prstGeom>
          <a:solidFill>
            <a:schemeClr val="bg1"/>
          </a:solidFill>
          <a:ln w="38100">
            <a:solidFill>
              <a:schemeClr val="tx2">
                <a:lumMod val="25000"/>
              </a:schemeClr>
            </a:solidFill>
          </a:ln>
        </p:spPr>
        <p:txBody>
          <a:bodyPr wrap="square" rtlCol="0">
            <a:spAutoFit/>
          </a:bodyPr>
          <a:lstStyle/>
          <a:p>
            <a:pPr algn="ctr"/>
            <a:r>
              <a:rPr lang="en-US" sz="1600" b="1" dirty="0">
                <a:solidFill>
                  <a:schemeClr val="tx2">
                    <a:lumMod val="25000"/>
                  </a:schemeClr>
                </a:solidFill>
              </a:rPr>
              <a:t>1) Compressed sensing coherent </a:t>
            </a:r>
          </a:p>
          <a:p>
            <a:pPr algn="ctr"/>
            <a:r>
              <a:rPr lang="en-US" sz="1600" b="1" dirty="0">
                <a:solidFill>
                  <a:schemeClr val="tx2">
                    <a:lumMod val="25000"/>
                  </a:schemeClr>
                </a:solidFill>
              </a:rPr>
              <a:t>combination</a:t>
            </a:r>
          </a:p>
        </p:txBody>
      </p:sp>
      <p:sp>
        <p:nvSpPr>
          <p:cNvPr id="50" name="Freeform 164 1"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E09EBF1F-B48F-02E0-5868-EE951A1C2A20}"/>
              </a:ext>
            </a:extLst>
          </p:cNvPr>
          <p:cNvSpPr>
            <a:spLocks noChangeAspect="1"/>
          </p:cNvSpPr>
          <p:nvPr>
            <p:custDataLst>
              <p:tags r:id="rId1"/>
            </p:custDataLst>
          </p:nvPr>
        </p:nvSpPr>
        <p:spPr bwMode="auto">
          <a:xfrm>
            <a:off x="470148" y="1599365"/>
            <a:ext cx="208625" cy="395881"/>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51" name="Straight Arrow Connector 50">
            <a:extLst>
              <a:ext uri="{FF2B5EF4-FFF2-40B4-BE49-F238E27FC236}">
                <a16:creationId xmlns:a16="http://schemas.microsoft.com/office/drawing/2014/main" id="{2C6F8890-1ECF-9B50-5805-D0762A3C85A2}"/>
              </a:ext>
            </a:extLst>
          </p:cNvPr>
          <p:cNvCxnSpPr>
            <a:cxnSpLocks/>
          </p:cNvCxnSpPr>
          <p:nvPr/>
        </p:nvCxnSpPr>
        <p:spPr>
          <a:xfrm rot="5400000" flipH="1" flipV="1">
            <a:off x="-1485012" y="3982384"/>
            <a:ext cx="4548877" cy="100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3E903F7E-9ADD-D152-3DC3-E50668A00213}"/>
              </a:ext>
            </a:extLst>
          </p:cNvPr>
          <p:cNvCxnSpPr/>
          <p:nvPr/>
        </p:nvCxnSpPr>
        <p:spPr>
          <a:xfrm rot="5400000">
            <a:off x="784336" y="2801044"/>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D9743DD6-3FAF-3CF9-1A37-17F7E22B2280}"/>
              </a:ext>
            </a:extLst>
          </p:cNvPr>
          <p:cNvCxnSpPr/>
          <p:nvPr/>
        </p:nvCxnSpPr>
        <p:spPr>
          <a:xfrm rot="5400000">
            <a:off x="787785" y="5267704"/>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848EA9CC-1F8E-F986-1247-186EA0E9143A}"/>
              </a:ext>
            </a:extLst>
          </p:cNvPr>
          <p:cNvSpPr/>
          <p:nvPr/>
        </p:nvSpPr>
        <p:spPr>
          <a:xfrm rot="5400000">
            <a:off x="803991" y="2667651"/>
            <a:ext cx="393651" cy="380971"/>
          </a:xfrm>
          <a:prstGeom prst="rect">
            <a:avLst/>
          </a:prstGeom>
          <a:pattFill prst="wdUpDiag">
            <a:fgClr>
              <a:schemeClr val="bg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9" name="Rectangle 58">
            <a:extLst>
              <a:ext uri="{FF2B5EF4-FFF2-40B4-BE49-F238E27FC236}">
                <a16:creationId xmlns:a16="http://schemas.microsoft.com/office/drawing/2014/main" id="{F30E0D81-96DF-6F98-D558-FB0F17EC0FB4}"/>
              </a:ext>
            </a:extLst>
          </p:cNvPr>
          <p:cNvSpPr/>
          <p:nvPr/>
        </p:nvSpPr>
        <p:spPr>
          <a:xfrm rot="5400000">
            <a:off x="917972" y="2949367"/>
            <a:ext cx="169779" cy="380968"/>
          </a:xfrm>
          <a:prstGeom prst="rect">
            <a:avLst/>
          </a:prstGeom>
          <a:solidFill>
            <a:srgbClr val="0A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0" name="Rectangle 59">
            <a:extLst>
              <a:ext uri="{FF2B5EF4-FFF2-40B4-BE49-F238E27FC236}">
                <a16:creationId xmlns:a16="http://schemas.microsoft.com/office/drawing/2014/main" id="{31E8A693-D059-BCA3-DDFB-1D7BAB60E028}"/>
              </a:ext>
            </a:extLst>
          </p:cNvPr>
          <p:cNvSpPr/>
          <p:nvPr/>
        </p:nvSpPr>
        <p:spPr>
          <a:xfrm rot="5400000">
            <a:off x="924104" y="2222329"/>
            <a:ext cx="160013" cy="380971"/>
          </a:xfrm>
          <a:prstGeom prst="rect">
            <a:avLst/>
          </a:prstGeom>
          <a:pattFill prst="wdUpDiag">
            <a:fgClr>
              <a:schemeClr val="bg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1" name="Rectangle 60">
            <a:extLst>
              <a:ext uri="{FF2B5EF4-FFF2-40B4-BE49-F238E27FC236}">
                <a16:creationId xmlns:a16="http://schemas.microsoft.com/office/drawing/2014/main" id="{154AF8A5-BFB7-0A99-192B-941208445718}"/>
              </a:ext>
            </a:extLst>
          </p:cNvPr>
          <p:cNvSpPr/>
          <p:nvPr/>
        </p:nvSpPr>
        <p:spPr>
          <a:xfrm rot="5400000">
            <a:off x="859520" y="3178235"/>
            <a:ext cx="290541" cy="380971"/>
          </a:xfrm>
          <a:prstGeom prst="rect">
            <a:avLst/>
          </a:prstGeom>
          <a:pattFill prst="wdUpDiag">
            <a:fgClr>
              <a:schemeClr val="bg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2" name="Rectangle 61">
            <a:extLst>
              <a:ext uri="{FF2B5EF4-FFF2-40B4-BE49-F238E27FC236}">
                <a16:creationId xmlns:a16="http://schemas.microsoft.com/office/drawing/2014/main" id="{312B4DD5-7F63-1A0A-A1EF-DFA3ACD8A3FD}"/>
              </a:ext>
            </a:extLst>
          </p:cNvPr>
          <p:cNvSpPr/>
          <p:nvPr/>
        </p:nvSpPr>
        <p:spPr>
          <a:xfrm rot="5400000">
            <a:off x="917972" y="2387228"/>
            <a:ext cx="169779" cy="380968"/>
          </a:xfrm>
          <a:prstGeom prst="rect">
            <a:avLst/>
          </a:prstGeom>
          <a:solidFill>
            <a:srgbClr val="0A3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3" name="Rectangle 62">
            <a:extLst>
              <a:ext uri="{FF2B5EF4-FFF2-40B4-BE49-F238E27FC236}">
                <a16:creationId xmlns:a16="http://schemas.microsoft.com/office/drawing/2014/main" id="{8D3E74FB-4601-9C85-8F76-FB14347FED2A}"/>
              </a:ext>
            </a:extLst>
          </p:cNvPr>
          <p:cNvSpPr/>
          <p:nvPr/>
        </p:nvSpPr>
        <p:spPr>
          <a:xfrm rot="5400000">
            <a:off x="800145" y="5206029"/>
            <a:ext cx="389312" cy="380971"/>
          </a:xfrm>
          <a:prstGeom prst="rect">
            <a:avLst/>
          </a:prstGeom>
          <a:pattFill prst="wdUpDiag">
            <a:fgClr>
              <a:schemeClr val="bg2">
                <a:lumMod val="7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4" name="Rectangle 63">
            <a:extLst>
              <a:ext uri="{FF2B5EF4-FFF2-40B4-BE49-F238E27FC236}">
                <a16:creationId xmlns:a16="http://schemas.microsoft.com/office/drawing/2014/main" id="{A2BFC9BB-DD7C-D93C-5944-0E31DDF4D380}"/>
              </a:ext>
            </a:extLst>
          </p:cNvPr>
          <p:cNvSpPr/>
          <p:nvPr/>
        </p:nvSpPr>
        <p:spPr>
          <a:xfrm rot="5400000">
            <a:off x="913583" y="5480093"/>
            <a:ext cx="158811" cy="380968"/>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7" name="Rectangle 66">
            <a:extLst>
              <a:ext uri="{FF2B5EF4-FFF2-40B4-BE49-F238E27FC236}">
                <a16:creationId xmlns:a16="http://schemas.microsoft.com/office/drawing/2014/main" id="{213310A2-792B-E1E7-2FE3-BDE490D32305}"/>
              </a:ext>
            </a:extLst>
          </p:cNvPr>
          <p:cNvSpPr/>
          <p:nvPr/>
        </p:nvSpPr>
        <p:spPr>
          <a:xfrm rot="5400000">
            <a:off x="879720" y="4896180"/>
            <a:ext cx="230389" cy="380968"/>
          </a:xfrm>
          <a:prstGeom prst="rect">
            <a:avLst/>
          </a:prstGeom>
          <a:solidFill>
            <a:srgbClr val="FF59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31" name="TextBox 130">
            <a:extLst>
              <a:ext uri="{FF2B5EF4-FFF2-40B4-BE49-F238E27FC236}">
                <a16:creationId xmlns:a16="http://schemas.microsoft.com/office/drawing/2014/main" id="{985A50D7-EB6F-9A0A-BBC0-A4659D9222D2}"/>
              </a:ext>
            </a:extLst>
          </p:cNvPr>
          <p:cNvSpPr txBox="1"/>
          <p:nvPr/>
        </p:nvSpPr>
        <p:spPr>
          <a:xfrm>
            <a:off x="933744" y="2030144"/>
            <a:ext cx="641522" cy="338554"/>
          </a:xfrm>
          <a:prstGeom prst="rect">
            <a:avLst/>
          </a:prstGeom>
          <a:noFill/>
        </p:spPr>
        <p:txBody>
          <a:bodyPr wrap="none" rtlCol="0">
            <a:spAutoFit/>
          </a:bodyPr>
          <a:lstStyle/>
          <a:p>
            <a:r>
              <a:rPr lang="en-US" sz="1600" b="1" dirty="0"/>
              <a:t>Gaps</a:t>
            </a:r>
            <a:endParaRPr lang="en-GB" sz="1600" b="1" dirty="0"/>
          </a:p>
        </p:txBody>
      </p:sp>
      <p:sp>
        <p:nvSpPr>
          <p:cNvPr id="132" name="TextBox 131">
            <a:extLst>
              <a:ext uri="{FF2B5EF4-FFF2-40B4-BE49-F238E27FC236}">
                <a16:creationId xmlns:a16="http://schemas.microsoft.com/office/drawing/2014/main" id="{1E08C9AE-CDBC-005B-BA7D-9653A1FA8996}"/>
              </a:ext>
            </a:extLst>
          </p:cNvPr>
          <p:cNvSpPr txBox="1"/>
          <p:nvPr/>
        </p:nvSpPr>
        <p:spPr>
          <a:xfrm>
            <a:off x="887176" y="4637854"/>
            <a:ext cx="641522" cy="338554"/>
          </a:xfrm>
          <a:prstGeom prst="rect">
            <a:avLst/>
          </a:prstGeom>
          <a:noFill/>
        </p:spPr>
        <p:txBody>
          <a:bodyPr wrap="none" rtlCol="0">
            <a:spAutoFit/>
          </a:bodyPr>
          <a:lstStyle/>
          <a:p>
            <a:r>
              <a:rPr lang="en-US" sz="1600" b="1" dirty="0"/>
              <a:t>Gaps</a:t>
            </a:r>
            <a:endParaRPr lang="en-GB" sz="1600" b="1" dirty="0"/>
          </a:p>
        </p:txBody>
      </p:sp>
      <p:sp>
        <p:nvSpPr>
          <p:cNvPr id="4" name="Freeform 164 1"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38F93860-F305-086F-4120-272E66D053D8}"/>
              </a:ext>
            </a:extLst>
          </p:cNvPr>
          <p:cNvSpPr>
            <a:spLocks noChangeAspect="1"/>
          </p:cNvSpPr>
          <p:nvPr>
            <p:custDataLst>
              <p:tags r:id="rId2"/>
            </p:custDataLst>
          </p:nvPr>
        </p:nvSpPr>
        <p:spPr bwMode="auto">
          <a:xfrm>
            <a:off x="3409097" y="1599365"/>
            <a:ext cx="208625" cy="395881"/>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5" name="Straight Arrow Connector 4">
            <a:extLst>
              <a:ext uri="{FF2B5EF4-FFF2-40B4-BE49-F238E27FC236}">
                <a16:creationId xmlns:a16="http://schemas.microsoft.com/office/drawing/2014/main" id="{FD07AF57-38F6-9E63-241A-60F1A2DD7C19}"/>
              </a:ext>
            </a:extLst>
          </p:cNvPr>
          <p:cNvCxnSpPr>
            <a:cxnSpLocks/>
          </p:cNvCxnSpPr>
          <p:nvPr/>
        </p:nvCxnSpPr>
        <p:spPr>
          <a:xfrm rot="5400000" flipH="1" flipV="1">
            <a:off x="1453938" y="3982384"/>
            <a:ext cx="4548877" cy="100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6509482-B50F-A8C1-87AA-613FC5234F9C}"/>
              </a:ext>
            </a:extLst>
          </p:cNvPr>
          <p:cNvCxnSpPr/>
          <p:nvPr/>
        </p:nvCxnSpPr>
        <p:spPr>
          <a:xfrm rot="5400000">
            <a:off x="3723285" y="2801044"/>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9C9A35D-0D84-34E5-0096-49E272FB21C3}"/>
              </a:ext>
            </a:extLst>
          </p:cNvPr>
          <p:cNvCxnSpPr/>
          <p:nvPr/>
        </p:nvCxnSpPr>
        <p:spPr>
          <a:xfrm rot="5400000">
            <a:off x="3726735" y="5267704"/>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CD281106-5DBE-F5DC-64A9-4EB8D329F62E}"/>
              </a:ext>
            </a:extLst>
          </p:cNvPr>
          <p:cNvSpPr/>
          <p:nvPr/>
        </p:nvSpPr>
        <p:spPr>
          <a:xfrm>
            <a:off x="3732739" y="2332810"/>
            <a:ext cx="388000" cy="1181180"/>
          </a:xfrm>
          <a:prstGeom prst="rect">
            <a:avLst/>
          </a:prstGeom>
          <a:solidFill>
            <a:srgbClr val="DAE3F3"/>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A3953"/>
              </a:solidFill>
            </a:endParaRPr>
          </a:p>
        </p:txBody>
      </p:sp>
      <p:sp>
        <p:nvSpPr>
          <p:cNvPr id="21" name="Rectangle 20">
            <a:extLst>
              <a:ext uri="{FF2B5EF4-FFF2-40B4-BE49-F238E27FC236}">
                <a16:creationId xmlns:a16="http://schemas.microsoft.com/office/drawing/2014/main" id="{1EAF7E56-F81F-BA50-97C4-D22FB6123557}"/>
              </a:ext>
            </a:extLst>
          </p:cNvPr>
          <p:cNvSpPr/>
          <p:nvPr/>
        </p:nvSpPr>
        <p:spPr>
          <a:xfrm>
            <a:off x="3722989" y="4971471"/>
            <a:ext cx="388000" cy="778512"/>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FF595C"/>
              </a:solidFill>
            </a:endParaRPr>
          </a:p>
        </p:txBody>
      </p:sp>
      <p:cxnSp>
        <p:nvCxnSpPr>
          <p:cNvPr id="22" name="Straight Arrow Connector 21">
            <a:extLst>
              <a:ext uri="{FF2B5EF4-FFF2-40B4-BE49-F238E27FC236}">
                <a16:creationId xmlns:a16="http://schemas.microsoft.com/office/drawing/2014/main" id="{E702AEE9-9934-E3F0-825E-AE83A481455A}"/>
              </a:ext>
            </a:extLst>
          </p:cNvPr>
          <p:cNvCxnSpPr>
            <a:cxnSpLocks/>
            <a:stCxn id="21" idx="0"/>
            <a:endCxn id="20" idx="2"/>
          </p:cNvCxnSpPr>
          <p:nvPr/>
        </p:nvCxnSpPr>
        <p:spPr>
          <a:xfrm flipV="1">
            <a:off x="3916990" y="3513990"/>
            <a:ext cx="9749" cy="1457481"/>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Graphic 22" descr="Close with solid fill">
            <a:extLst>
              <a:ext uri="{FF2B5EF4-FFF2-40B4-BE49-F238E27FC236}">
                <a16:creationId xmlns:a16="http://schemas.microsoft.com/office/drawing/2014/main" id="{DA83DE8B-7AF7-FAEF-C9A1-6D207E4C5F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3749119" y="4055606"/>
            <a:ext cx="355239" cy="355239"/>
          </a:xfrm>
          <a:prstGeom prst="rect">
            <a:avLst/>
          </a:prstGeom>
        </p:spPr>
      </p:pic>
      <p:sp>
        <p:nvSpPr>
          <p:cNvPr id="29" name="Freeform 164 1"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6D6A6D7D-7925-FE07-0966-FF79D463EB07}"/>
              </a:ext>
            </a:extLst>
          </p:cNvPr>
          <p:cNvSpPr>
            <a:spLocks noChangeAspect="1"/>
          </p:cNvSpPr>
          <p:nvPr>
            <p:custDataLst>
              <p:tags r:id="rId3"/>
            </p:custDataLst>
          </p:nvPr>
        </p:nvSpPr>
        <p:spPr bwMode="auto">
          <a:xfrm>
            <a:off x="6415400" y="1599365"/>
            <a:ext cx="208625" cy="395881"/>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30" name="Straight Arrow Connector 29">
            <a:extLst>
              <a:ext uri="{FF2B5EF4-FFF2-40B4-BE49-F238E27FC236}">
                <a16:creationId xmlns:a16="http://schemas.microsoft.com/office/drawing/2014/main" id="{799E75D5-91BB-4F16-106D-F667F8E1180B}"/>
              </a:ext>
            </a:extLst>
          </p:cNvPr>
          <p:cNvCxnSpPr>
            <a:cxnSpLocks/>
          </p:cNvCxnSpPr>
          <p:nvPr/>
        </p:nvCxnSpPr>
        <p:spPr>
          <a:xfrm rot="5400000" flipH="1" flipV="1">
            <a:off x="4460240" y="3982384"/>
            <a:ext cx="4548877" cy="100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5411A63-7164-EE62-DD4A-6A5FED92698F}"/>
              </a:ext>
            </a:extLst>
          </p:cNvPr>
          <p:cNvCxnSpPr/>
          <p:nvPr/>
        </p:nvCxnSpPr>
        <p:spPr>
          <a:xfrm rot="5400000">
            <a:off x="6729588" y="2801044"/>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3B6FE16E-47A8-4B3E-C8F1-7C9E8FA233A7}"/>
              </a:ext>
            </a:extLst>
          </p:cNvPr>
          <p:cNvCxnSpPr/>
          <p:nvPr/>
        </p:nvCxnSpPr>
        <p:spPr>
          <a:xfrm rot="5400000">
            <a:off x="6733037" y="5267704"/>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D5EEF09B-DF14-ABB9-B4ED-0D1836F3401A}"/>
              </a:ext>
            </a:extLst>
          </p:cNvPr>
          <p:cNvSpPr/>
          <p:nvPr/>
        </p:nvSpPr>
        <p:spPr>
          <a:xfrm>
            <a:off x="6739041" y="2332810"/>
            <a:ext cx="388000" cy="1181180"/>
          </a:xfrm>
          <a:prstGeom prst="rect">
            <a:avLst/>
          </a:prstGeom>
          <a:solidFill>
            <a:srgbClr val="E6FCFE"/>
          </a:solidFill>
          <a:ln>
            <a:solidFill>
              <a:srgbClr val="087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87E8B"/>
              </a:solidFill>
            </a:endParaRPr>
          </a:p>
        </p:txBody>
      </p:sp>
      <p:sp>
        <p:nvSpPr>
          <p:cNvPr id="68" name="Rectangle 67">
            <a:extLst>
              <a:ext uri="{FF2B5EF4-FFF2-40B4-BE49-F238E27FC236}">
                <a16:creationId xmlns:a16="http://schemas.microsoft.com/office/drawing/2014/main" id="{CA3CCBC4-9E2B-DD07-0FC0-EC0EB32480AA}"/>
              </a:ext>
            </a:extLst>
          </p:cNvPr>
          <p:cNvSpPr/>
          <p:nvPr/>
        </p:nvSpPr>
        <p:spPr>
          <a:xfrm>
            <a:off x="6729292" y="4971471"/>
            <a:ext cx="388000" cy="778512"/>
          </a:xfrm>
          <a:prstGeom prst="rect">
            <a:avLst/>
          </a:prstGeom>
          <a:solidFill>
            <a:srgbClr val="E6FCFE"/>
          </a:solidFill>
          <a:ln>
            <a:solidFill>
              <a:srgbClr val="087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87E8B"/>
              </a:solidFill>
            </a:endParaRPr>
          </a:p>
        </p:txBody>
      </p:sp>
      <p:cxnSp>
        <p:nvCxnSpPr>
          <p:cNvPr id="70" name="Straight Arrow Connector 69">
            <a:extLst>
              <a:ext uri="{FF2B5EF4-FFF2-40B4-BE49-F238E27FC236}">
                <a16:creationId xmlns:a16="http://schemas.microsoft.com/office/drawing/2014/main" id="{09F05D21-80E1-1195-4332-75893A8DC0EA}"/>
              </a:ext>
            </a:extLst>
          </p:cNvPr>
          <p:cNvCxnSpPr>
            <a:cxnSpLocks/>
            <a:stCxn id="68" idx="0"/>
            <a:endCxn id="66" idx="2"/>
          </p:cNvCxnSpPr>
          <p:nvPr/>
        </p:nvCxnSpPr>
        <p:spPr>
          <a:xfrm flipV="1">
            <a:off x="6923292" y="3513990"/>
            <a:ext cx="9749" cy="1457481"/>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2" name="Graphic 151" descr="Checkmark with solid fill">
            <a:extLst>
              <a:ext uri="{FF2B5EF4-FFF2-40B4-BE49-F238E27FC236}">
                <a16:creationId xmlns:a16="http://schemas.microsoft.com/office/drawing/2014/main" id="{6613CFF7-D7D9-89E6-03A8-696CDCE74A3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95635" y="3959003"/>
            <a:ext cx="392171" cy="437205"/>
          </a:xfrm>
          <a:prstGeom prst="rect">
            <a:avLst/>
          </a:prstGeom>
        </p:spPr>
      </p:pic>
      <p:sp>
        <p:nvSpPr>
          <p:cNvPr id="80" name="Freeform 164 1"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3CFB8B3E-85DC-714C-717D-73B09C01B372}"/>
              </a:ext>
            </a:extLst>
          </p:cNvPr>
          <p:cNvSpPr>
            <a:spLocks noChangeAspect="1"/>
          </p:cNvSpPr>
          <p:nvPr>
            <p:custDataLst>
              <p:tags r:id="rId4"/>
            </p:custDataLst>
          </p:nvPr>
        </p:nvSpPr>
        <p:spPr bwMode="auto">
          <a:xfrm>
            <a:off x="9339242" y="1599364"/>
            <a:ext cx="208625" cy="395881"/>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82" name="Straight Arrow Connector 81">
            <a:extLst>
              <a:ext uri="{FF2B5EF4-FFF2-40B4-BE49-F238E27FC236}">
                <a16:creationId xmlns:a16="http://schemas.microsoft.com/office/drawing/2014/main" id="{95B6B0B0-F276-532B-A38F-2C64A542B01B}"/>
              </a:ext>
            </a:extLst>
          </p:cNvPr>
          <p:cNvCxnSpPr>
            <a:cxnSpLocks/>
          </p:cNvCxnSpPr>
          <p:nvPr/>
        </p:nvCxnSpPr>
        <p:spPr>
          <a:xfrm rot="5400000" flipH="1" flipV="1">
            <a:off x="7384083" y="3982383"/>
            <a:ext cx="4548877" cy="100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A421E1A-9187-94EF-0C55-43EEF6B80752}"/>
              </a:ext>
            </a:extLst>
          </p:cNvPr>
          <p:cNvCxnSpPr/>
          <p:nvPr/>
        </p:nvCxnSpPr>
        <p:spPr>
          <a:xfrm rot="5400000">
            <a:off x="9653431" y="2801042"/>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E5C3619-9CCA-9A54-7DE6-05A6FFC7EAE1}"/>
              </a:ext>
            </a:extLst>
          </p:cNvPr>
          <p:cNvCxnSpPr/>
          <p:nvPr/>
        </p:nvCxnSpPr>
        <p:spPr>
          <a:xfrm rot="5400000">
            <a:off x="9656880" y="5267702"/>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47E08C8D-F687-A305-A6B6-218B019F7771}"/>
              </a:ext>
            </a:extLst>
          </p:cNvPr>
          <p:cNvSpPr/>
          <p:nvPr/>
        </p:nvSpPr>
        <p:spPr>
          <a:xfrm>
            <a:off x="9662884" y="2332809"/>
            <a:ext cx="388000" cy="3418423"/>
          </a:xfrm>
          <a:prstGeom prst="rect">
            <a:avLst/>
          </a:prstGeom>
          <a:solidFill>
            <a:srgbClr val="E6FCFE"/>
          </a:solidFill>
          <a:ln>
            <a:solidFill>
              <a:srgbClr val="087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rgbClr val="087E8B"/>
              </a:solidFill>
            </a:endParaRPr>
          </a:p>
        </p:txBody>
      </p:sp>
      <p:pic>
        <p:nvPicPr>
          <p:cNvPr id="92" name="Graphic 91" descr="Arrow Right with solid fill">
            <a:extLst>
              <a:ext uri="{FF2B5EF4-FFF2-40B4-BE49-F238E27FC236}">
                <a16:creationId xmlns:a16="http://schemas.microsoft.com/office/drawing/2014/main" id="{22CF1B17-9168-D54F-34A1-CF1F43DAA09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5400000">
            <a:off x="9536212" y="3706940"/>
            <a:ext cx="642981" cy="642981"/>
          </a:xfrm>
          <a:prstGeom prst="rect">
            <a:avLst/>
          </a:prstGeom>
        </p:spPr>
      </p:pic>
      <p:sp>
        <p:nvSpPr>
          <p:cNvPr id="93" name="Arrow: Right 92">
            <a:extLst>
              <a:ext uri="{FF2B5EF4-FFF2-40B4-BE49-F238E27FC236}">
                <a16:creationId xmlns:a16="http://schemas.microsoft.com/office/drawing/2014/main" id="{930DD38D-F713-5B34-63A5-458A77D3A9B8}"/>
              </a:ext>
            </a:extLst>
          </p:cNvPr>
          <p:cNvSpPr/>
          <p:nvPr/>
        </p:nvSpPr>
        <p:spPr>
          <a:xfrm>
            <a:off x="4261659" y="3695987"/>
            <a:ext cx="2220620" cy="369332"/>
          </a:xfrm>
          <a:prstGeom prst="rightArrow">
            <a:avLst>
              <a:gd name="adj1" fmla="val 60526"/>
              <a:gd name="adj2" fmla="val 27428"/>
            </a:avLst>
          </a:prstGeom>
          <a:solidFill>
            <a:srgbClr val="3C3C3C"/>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a:extLst>
              <a:ext uri="{FF2B5EF4-FFF2-40B4-BE49-F238E27FC236}">
                <a16:creationId xmlns:a16="http://schemas.microsoft.com/office/drawing/2014/main" id="{E2EEF73E-763E-5EA5-7686-07C6B7FA1EBC}"/>
              </a:ext>
            </a:extLst>
          </p:cNvPr>
          <p:cNvSpPr txBox="1"/>
          <p:nvPr/>
        </p:nvSpPr>
        <p:spPr>
          <a:xfrm>
            <a:off x="4358284" y="3560767"/>
            <a:ext cx="1925257" cy="584775"/>
          </a:xfrm>
          <a:prstGeom prst="rect">
            <a:avLst/>
          </a:prstGeom>
          <a:solidFill>
            <a:schemeClr val="bg1"/>
          </a:solidFill>
          <a:ln w="38100">
            <a:solidFill>
              <a:schemeClr val="tx2">
                <a:lumMod val="25000"/>
              </a:schemeClr>
            </a:solidFill>
          </a:ln>
        </p:spPr>
        <p:txBody>
          <a:bodyPr wrap="square" rtlCol="0">
            <a:spAutoFit/>
          </a:bodyPr>
          <a:lstStyle/>
          <a:p>
            <a:pPr algn="ctr"/>
            <a:r>
              <a:rPr lang="en-US" sz="1600" b="1" dirty="0">
                <a:solidFill>
                  <a:schemeClr val="tx2">
                    <a:lumMod val="25000"/>
                  </a:schemeClr>
                </a:solidFill>
              </a:rPr>
              <a:t>2) Phase offsets compensation</a:t>
            </a:r>
            <a:endParaRPr lang="en-GB" sz="1600" b="1" dirty="0">
              <a:solidFill>
                <a:schemeClr val="tx2">
                  <a:lumMod val="25000"/>
                </a:schemeClr>
              </a:solidFill>
            </a:endParaRPr>
          </a:p>
        </p:txBody>
      </p:sp>
      <p:sp>
        <p:nvSpPr>
          <p:cNvPr id="95" name="Arrow: Right 94">
            <a:extLst>
              <a:ext uri="{FF2B5EF4-FFF2-40B4-BE49-F238E27FC236}">
                <a16:creationId xmlns:a16="http://schemas.microsoft.com/office/drawing/2014/main" id="{F08E7BDC-44B3-5E12-EFD8-160DCB1E95BC}"/>
              </a:ext>
            </a:extLst>
          </p:cNvPr>
          <p:cNvSpPr/>
          <p:nvPr/>
        </p:nvSpPr>
        <p:spPr>
          <a:xfrm>
            <a:off x="7333985" y="3695987"/>
            <a:ext cx="2082012" cy="369332"/>
          </a:xfrm>
          <a:prstGeom prst="rightArrow">
            <a:avLst>
              <a:gd name="adj1" fmla="val 60526"/>
              <a:gd name="adj2" fmla="val 27428"/>
            </a:avLst>
          </a:prstGeom>
          <a:solidFill>
            <a:srgbClr val="3C3C3C"/>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6" name="TextBox 95">
            <a:extLst>
              <a:ext uri="{FF2B5EF4-FFF2-40B4-BE49-F238E27FC236}">
                <a16:creationId xmlns:a16="http://schemas.microsoft.com/office/drawing/2014/main" id="{5DBBDA10-69B0-7AD8-1D7B-FA8BB1077F3F}"/>
              </a:ext>
            </a:extLst>
          </p:cNvPr>
          <p:cNvSpPr txBox="1"/>
          <p:nvPr/>
        </p:nvSpPr>
        <p:spPr>
          <a:xfrm>
            <a:off x="7425289" y="3429000"/>
            <a:ext cx="1777776" cy="830997"/>
          </a:xfrm>
          <a:prstGeom prst="rect">
            <a:avLst/>
          </a:prstGeom>
          <a:solidFill>
            <a:schemeClr val="bg1"/>
          </a:solidFill>
          <a:ln w="38100">
            <a:solidFill>
              <a:schemeClr val="tx2">
                <a:lumMod val="25000"/>
              </a:schemeClr>
            </a:solidFill>
          </a:ln>
        </p:spPr>
        <p:txBody>
          <a:bodyPr wrap="square" rtlCol="0">
            <a:spAutoFit/>
          </a:bodyPr>
          <a:lstStyle/>
          <a:p>
            <a:pPr algn="ctr"/>
            <a:r>
              <a:rPr lang="en-US" sz="1600" b="1" dirty="0">
                <a:solidFill>
                  <a:schemeClr val="tx2">
                    <a:lumMod val="25000"/>
                  </a:schemeClr>
                </a:solidFill>
              </a:rPr>
              <a:t>3) Single-band aided </a:t>
            </a:r>
            <a:r>
              <a:rPr lang="en-US" sz="1600" b="1" dirty="0" err="1">
                <a:solidFill>
                  <a:schemeClr val="tx2">
                    <a:lumMod val="25000"/>
                  </a:schemeClr>
                </a:solidFill>
              </a:rPr>
              <a:t>fullband</a:t>
            </a:r>
            <a:r>
              <a:rPr lang="en-US" sz="1600" b="1" dirty="0">
                <a:solidFill>
                  <a:schemeClr val="tx2">
                    <a:lumMod val="25000"/>
                  </a:schemeClr>
                </a:solidFill>
              </a:rPr>
              <a:t> combination</a:t>
            </a:r>
            <a:endParaRPr lang="en-GB" sz="1600" b="1" dirty="0">
              <a:solidFill>
                <a:schemeClr val="tx2">
                  <a:lumMod val="25000"/>
                </a:schemeClr>
              </a:solidFill>
            </a:endParaRPr>
          </a:p>
        </p:txBody>
      </p:sp>
      <p:sp>
        <p:nvSpPr>
          <p:cNvPr id="99" name="TextBox 98">
            <a:extLst>
              <a:ext uri="{FF2B5EF4-FFF2-40B4-BE49-F238E27FC236}">
                <a16:creationId xmlns:a16="http://schemas.microsoft.com/office/drawing/2014/main" id="{2C0712DF-A774-D1B4-04B4-4DFDF01C5A31}"/>
              </a:ext>
            </a:extLst>
          </p:cNvPr>
          <p:cNvSpPr txBox="1"/>
          <p:nvPr/>
        </p:nvSpPr>
        <p:spPr>
          <a:xfrm>
            <a:off x="10440906" y="3341514"/>
            <a:ext cx="1511279" cy="1077218"/>
          </a:xfrm>
          <a:prstGeom prst="rect">
            <a:avLst/>
          </a:prstGeom>
          <a:solidFill>
            <a:schemeClr val="bg1"/>
          </a:solidFill>
          <a:ln w="38100">
            <a:solidFill>
              <a:schemeClr val="tx2">
                <a:lumMod val="25000"/>
              </a:schemeClr>
            </a:solidFill>
          </a:ln>
        </p:spPr>
        <p:txBody>
          <a:bodyPr wrap="square" rtlCol="0">
            <a:spAutoFit/>
          </a:bodyPr>
          <a:lstStyle/>
          <a:p>
            <a:pPr algn="ctr"/>
            <a:r>
              <a:rPr lang="en-US" sz="1600" b="1" dirty="0">
                <a:solidFill>
                  <a:schemeClr val="tx2">
                    <a:lumMod val="25000"/>
                  </a:schemeClr>
                </a:solidFill>
              </a:rPr>
              <a:t>4) Moving average temporal aggregation</a:t>
            </a:r>
            <a:endParaRPr lang="en-GB" sz="1600" b="1" dirty="0">
              <a:solidFill>
                <a:schemeClr val="tx2">
                  <a:lumMod val="25000"/>
                </a:schemeClr>
              </a:solidFill>
            </a:endParaRPr>
          </a:p>
        </p:txBody>
      </p:sp>
      <p:pic>
        <p:nvPicPr>
          <p:cNvPr id="3" name="Graphic 2" descr="Star with solid fill">
            <a:extLst>
              <a:ext uri="{FF2B5EF4-FFF2-40B4-BE49-F238E27FC236}">
                <a16:creationId xmlns:a16="http://schemas.microsoft.com/office/drawing/2014/main" id="{2F3A188F-01CF-FEA6-E870-3B72C6685D8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6322" y="2696777"/>
            <a:ext cx="394465" cy="394465"/>
          </a:xfrm>
          <a:prstGeom prst="rect">
            <a:avLst/>
          </a:prstGeom>
        </p:spPr>
      </p:pic>
      <p:pic>
        <p:nvPicPr>
          <p:cNvPr id="6" name="Graphic 5" descr="Stop with solid fill">
            <a:extLst>
              <a:ext uri="{FF2B5EF4-FFF2-40B4-BE49-F238E27FC236}">
                <a16:creationId xmlns:a16="http://schemas.microsoft.com/office/drawing/2014/main" id="{9711016F-88F3-243C-584F-2DB89F53A49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783418" y="5245945"/>
            <a:ext cx="267143" cy="267143"/>
          </a:xfrm>
          <a:prstGeom prst="rect">
            <a:avLst/>
          </a:prstGeom>
        </p:spPr>
      </p:pic>
      <p:pic>
        <p:nvPicPr>
          <p:cNvPr id="8" name="Graphic 7" descr="Star with solid fill">
            <a:extLst>
              <a:ext uri="{FF2B5EF4-FFF2-40B4-BE49-F238E27FC236}">
                <a16:creationId xmlns:a16="http://schemas.microsoft.com/office/drawing/2014/main" id="{574357B2-E1B9-385A-EDD7-986EA578F4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735804" y="2696777"/>
            <a:ext cx="394465" cy="394465"/>
          </a:xfrm>
          <a:prstGeom prst="rect">
            <a:avLst/>
          </a:prstGeom>
        </p:spPr>
      </p:pic>
      <p:pic>
        <p:nvPicPr>
          <p:cNvPr id="9" name="Graphic 8" descr="Stop with solid fill">
            <a:extLst>
              <a:ext uri="{FF2B5EF4-FFF2-40B4-BE49-F238E27FC236}">
                <a16:creationId xmlns:a16="http://schemas.microsoft.com/office/drawing/2014/main" id="{88F0B9FC-ECEB-3275-17C9-A2063EF87EA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792899" y="5245945"/>
            <a:ext cx="267143" cy="267143"/>
          </a:xfrm>
          <a:prstGeom prst="rect">
            <a:avLst/>
          </a:prstGeom>
        </p:spPr>
      </p:pic>
      <p:pic>
        <p:nvPicPr>
          <p:cNvPr id="10" name="Graphic 9" descr="Star with solid fill">
            <a:extLst>
              <a:ext uri="{FF2B5EF4-FFF2-40B4-BE49-F238E27FC236}">
                <a16:creationId xmlns:a16="http://schemas.microsoft.com/office/drawing/2014/main" id="{AB45441B-9253-DEA1-FA3B-DFFEFB2F3145}"/>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662853" y="2677930"/>
            <a:ext cx="394465" cy="394465"/>
          </a:xfrm>
          <a:prstGeom prst="rect">
            <a:avLst/>
          </a:prstGeom>
        </p:spPr>
      </p:pic>
      <p:pic>
        <p:nvPicPr>
          <p:cNvPr id="11" name="Graphic 10" descr="Stop with solid fill">
            <a:extLst>
              <a:ext uri="{FF2B5EF4-FFF2-40B4-BE49-F238E27FC236}">
                <a16:creationId xmlns:a16="http://schemas.microsoft.com/office/drawing/2014/main" id="{9BB4A1DA-ECD8-D5B3-8E2D-0C85AA41F5F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719949" y="5227098"/>
            <a:ext cx="267143" cy="267143"/>
          </a:xfrm>
          <a:prstGeom prst="rect">
            <a:avLst/>
          </a:prstGeom>
        </p:spPr>
      </p:pic>
      <p:sp>
        <p:nvSpPr>
          <p:cNvPr id="12" name="Date Placeholder 5">
            <a:extLst>
              <a:ext uri="{FF2B5EF4-FFF2-40B4-BE49-F238E27FC236}">
                <a16:creationId xmlns:a16="http://schemas.microsoft.com/office/drawing/2014/main" id="{0B5CE538-7AC2-FE6D-D002-FDD3DC560CD8}"/>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13" name="Footer Placeholder 4">
            <a:extLst>
              <a:ext uri="{FF2B5EF4-FFF2-40B4-BE49-F238E27FC236}">
                <a16:creationId xmlns:a16="http://schemas.microsoft.com/office/drawing/2014/main" id="{ACAE3F3B-F151-5221-71C4-6A1AFC78A576}"/>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15" name="Slide Number Placeholder 3">
            <a:extLst>
              <a:ext uri="{FF2B5EF4-FFF2-40B4-BE49-F238E27FC236}">
                <a16:creationId xmlns:a16="http://schemas.microsoft.com/office/drawing/2014/main" id="{7C9CA40B-475B-622A-FC96-525BB896BA61}"/>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16</a:t>
            </a:fld>
            <a:endParaRPr lang="en-GB" dirty="0"/>
          </a:p>
        </p:txBody>
      </p:sp>
    </p:spTree>
    <p:extLst>
      <p:ext uri="{BB962C8B-B14F-4D97-AF65-F5344CB8AC3E}">
        <p14:creationId xmlns:p14="http://schemas.microsoft.com/office/powerpoint/2010/main" val="68710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27FEC-97BE-3037-84E6-63B54D4ED587}"/>
            </a:ext>
          </a:extLst>
        </p:cNvPr>
        <p:cNvGrpSpPr/>
        <p:nvPr/>
      </p:nvGrpSpPr>
      <p:grpSpPr>
        <a:xfrm>
          <a:off x="0" y="0"/>
          <a:ext cx="0" cy="0"/>
          <a:chOff x="0" y="0"/>
          <a:chExt cx="0" cy="0"/>
        </a:xfrm>
      </p:grpSpPr>
      <p:sp>
        <p:nvSpPr>
          <p:cNvPr id="579" name="Rectangle: Rounded Corners 578">
            <a:extLst>
              <a:ext uri="{FF2B5EF4-FFF2-40B4-BE49-F238E27FC236}">
                <a16:creationId xmlns:a16="http://schemas.microsoft.com/office/drawing/2014/main" id="{BAD928A7-1276-1599-9198-98E1AC999030}"/>
              </a:ext>
            </a:extLst>
          </p:cNvPr>
          <p:cNvSpPr/>
          <p:nvPr/>
        </p:nvSpPr>
        <p:spPr>
          <a:xfrm>
            <a:off x="3304943" y="1359847"/>
            <a:ext cx="3901617" cy="5004200"/>
          </a:xfrm>
          <a:prstGeom prst="roundRect">
            <a:avLst>
              <a:gd name="adj" fmla="val 5698"/>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2" name="Title 1">
            <a:extLst>
              <a:ext uri="{FF2B5EF4-FFF2-40B4-BE49-F238E27FC236}">
                <a16:creationId xmlns:a16="http://schemas.microsoft.com/office/drawing/2014/main" id="{68105C28-640B-3A75-BB06-C0F5F9D699FB}"/>
              </a:ext>
            </a:extLst>
          </p:cNvPr>
          <p:cNvSpPr>
            <a:spLocks noGrp="1"/>
          </p:cNvSpPr>
          <p:nvPr>
            <p:ph type="title"/>
          </p:nvPr>
        </p:nvSpPr>
        <p:spPr>
          <a:xfrm>
            <a:off x="908445" y="610340"/>
            <a:ext cx="7516648" cy="636249"/>
          </a:xfrm>
        </p:spPr>
        <p:txBody>
          <a:bodyPr/>
          <a:lstStyle/>
          <a:p>
            <a:pPr algn="l"/>
            <a:r>
              <a:rPr lang="en-US" dirty="0"/>
              <a:t>Phase offsets compensation</a:t>
            </a:r>
            <a:endParaRPr lang="en-GB" dirty="0"/>
          </a:p>
        </p:txBody>
      </p:sp>
      <p:sp>
        <p:nvSpPr>
          <p:cNvPr id="4" name="Freeform 164 1 1"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818CA6BA-14CB-9295-D4AA-961A8033D6DE}"/>
              </a:ext>
            </a:extLst>
          </p:cNvPr>
          <p:cNvSpPr>
            <a:spLocks noChangeAspect="1"/>
          </p:cNvSpPr>
          <p:nvPr>
            <p:custDataLst>
              <p:tags r:id="rId1"/>
            </p:custDataLst>
          </p:nvPr>
        </p:nvSpPr>
        <p:spPr bwMode="auto">
          <a:xfrm>
            <a:off x="3374334" y="1595454"/>
            <a:ext cx="208625" cy="395881"/>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5" name="Straight Arrow Connector 4">
            <a:extLst>
              <a:ext uri="{FF2B5EF4-FFF2-40B4-BE49-F238E27FC236}">
                <a16:creationId xmlns:a16="http://schemas.microsoft.com/office/drawing/2014/main" id="{437CA863-2AA3-2886-00EC-B77718BB470B}"/>
              </a:ext>
            </a:extLst>
          </p:cNvPr>
          <p:cNvCxnSpPr>
            <a:cxnSpLocks/>
          </p:cNvCxnSpPr>
          <p:nvPr/>
        </p:nvCxnSpPr>
        <p:spPr>
          <a:xfrm rot="5400000" flipH="1" flipV="1">
            <a:off x="1419175" y="3978473"/>
            <a:ext cx="4548877" cy="100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06704FD-9A6B-0528-0E4C-1354598749F4}"/>
              </a:ext>
            </a:extLst>
          </p:cNvPr>
          <p:cNvCxnSpPr/>
          <p:nvPr/>
        </p:nvCxnSpPr>
        <p:spPr>
          <a:xfrm rot="5400000">
            <a:off x="3688522" y="2797133"/>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F7E9B8B-8D7D-DE81-BFEE-4CA9064E3741}"/>
              </a:ext>
            </a:extLst>
          </p:cNvPr>
          <p:cNvCxnSpPr/>
          <p:nvPr/>
        </p:nvCxnSpPr>
        <p:spPr>
          <a:xfrm rot="5400000">
            <a:off x="3691972" y="5263793"/>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F3A0D123-16F8-4A6C-D1E6-94AFEAED44AD}"/>
              </a:ext>
            </a:extLst>
          </p:cNvPr>
          <p:cNvSpPr/>
          <p:nvPr/>
        </p:nvSpPr>
        <p:spPr>
          <a:xfrm>
            <a:off x="3697976" y="2328899"/>
            <a:ext cx="388000" cy="1181180"/>
          </a:xfrm>
          <a:prstGeom prst="rect">
            <a:avLst/>
          </a:prstGeom>
          <a:solidFill>
            <a:srgbClr val="DAE3F3"/>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A3953"/>
              </a:solidFill>
            </a:endParaRPr>
          </a:p>
        </p:txBody>
      </p:sp>
      <p:sp>
        <p:nvSpPr>
          <p:cNvPr id="21" name="Rectangle 20">
            <a:extLst>
              <a:ext uri="{FF2B5EF4-FFF2-40B4-BE49-F238E27FC236}">
                <a16:creationId xmlns:a16="http://schemas.microsoft.com/office/drawing/2014/main" id="{4AF1121E-8B81-1934-28CA-A2ED0EB018E2}"/>
              </a:ext>
            </a:extLst>
          </p:cNvPr>
          <p:cNvSpPr/>
          <p:nvPr/>
        </p:nvSpPr>
        <p:spPr>
          <a:xfrm>
            <a:off x="3688226" y="4967560"/>
            <a:ext cx="388000" cy="778512"/>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FF595C"/>
              </a:solidFill>
            </a:endParaRPr>
          </a:p>
        </p:txBody>
      </p:sp>
      <p:cxnSp>
        <p:nvCxnSpPr>
          <p:cNvPr id="22" name="Straight Arrow Connector 21">
            <a:extLst>
              <a:ext uri="{FF2B5EF4-FFF2-40B4-BE49-F238E27FC236}">
                <a16:creationId xmlns:a16="http://schemas.microsoft.com/office/drawing/2014/main" id="{E77887E5-B9CC-8F7C-DFBD-9D1307B18117}"/>
              </a:ext>
            </a:extLst>
          </p:cNvPr>
          <p:cNvCxnSpPr>
            <a:cxnSpLocks/>
            <a:stCxn id="21" idx="0"/>
            <a:endCxn id="20" idx="2"/>
          </p:cNvCxnSpPr>
          <p:nvPr/>
        </p:nvCxnSpPr>
        <p:spPr>
          <a:xfrm flipV="1">
            <a:off x="3882227" y="3510079"/>
            <a:ext cx="9749" cy="1457481"/>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3" name="Graphic 22" descr="Close with solid fill">
            <a:extLst>
              <a:ext uri="{FF2B5EF4-FFF2-40B4-BE49-F238E27FC236}">
                <a16:creationId xmlns:a16="http://schemas.microsoft.com/office/drawing/2014/main" id="{28A342E4-75A7-1AC9-8618-D67C76A8B5E1}"/>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rot="5400000">
            <a:off x="3714356" y="4051695"/>
            <a:ext cx="355239" cy="355239"/>
          </a:xfrm>
          <a:prstGeom prst="rect">
            <a:avLst/>
          </a:prstGeom>
        </p:spPr>
      </p:pic>
      <p:sp>
        <p:nvSpPr>
          <p:cNvPr id="93" name="Arrow: Right 92">
            <a:extLst>
              <a:ext uri="{FF2B5EF4-FFF2-40B4-BE49-F238E27FC236}">
                <a16:creationId xmlns:a16="http://schemas.microsoft.com/office/drawing/2014/main" id="{FDCAC5BE-3B5A-965F-6EA8-8BFFEDB72B44}"/>
              </a:ext>
            </a:extLst>
          </p:cNvPr>
          <p:cNvSpPr/>
          <p:nvPr/>
        </p:nvSpPr>
        <p:spPr>
          <a:xfrm>
            <a:off x="4226896" y="3692076"/>
            <a:ext cx="2220620" cy="369332"/>
          </a:xfrm>
          <a:prstGeom prst="rightArrow">
            <a:avLst>
              <a:gd name="adj1" fmla="val 60526"/>
              <a:gd name="adj2" fmla="val 27428"/>
            </a:avLst>
          </a:prstGeom>
          <a:solidFill>
            <a:srgbClr val="3C3C3C"/>
          </a:solidFill>
          <a:ln>
            <a:solidFill>
              <a:schemeClr val="tx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a:extLst>
              <a:ext uri="{FF2B5EF4-FFF2-40B4-BE49-F238E27FC236}">
                <a16:creationId xmlns:a16="http://schemas.microsoft.com/office/drawing/2014/main" id="{033EAC6D-4731-BF42-CB11-07330D52DC7A}"/>
              </a:ext>
            </a:extLst>
          </p:cNvPr>
          <p:cNvSpPr txBox="1"/>
          <p:nvPr/>
        </p:nvSpPr>
        <p:spPr>
          <a:xfrm>
            <a:off x="4323521" y="3556856"/>
            <a:ext cx="1925257" cy="584775"/>
          </a:xfrm>
          <a:prstGeom prst="rect">
            <a:avLst/>
          </a:prstGeom>
          <a:solidFill>
            <a:schemeClr val="bg1"/>
          </a:solidFill>
          <a:ln w="38100">
            <a:solidFill>
              <a:schemeClr val="tx2">
                <a:lumMod val="25000"/>
              </a:schemeClr>
            </a:solidFill>
          </a:ln>
        </p:spPr>
        <p:txBody>
          <a:bodyPr wrap="square" rtlCol="0">
            <a:spAutoFit/>
          </a:bodyPr>
          <a:lstStyle/>
          <a:p>
            <a:pPr algn="ctr"/>
            <a:r>
              <a:rPr lang="en-US" sz="1600" b="1" dirty="0">
                <a:solidFill>
                  <a:schemeClr val="tx2">
                    <a:lumMod val="25000"/>
                  </a:schemeClr>
                </a:solidFill>
              </a:rPr>
              <a:t>2) Phase offsets compensation</a:t>
            </a:r>
            <a:endParaRPr lang="en-GB" sz="1600" b="1" dirty="0">
              <a:solidFill>
                <a:schemeClr val="tx2">
                  <a:lumMod val="25000"/>
                </a:schemeClr>
              </a:solidFill>
            </a:endParaRPr>
          </a:p>
        </p:txBody>
      </p:sp>
      <p:sp>
        <p:nvSpPr>
          <p:cNvPr id="3" name="Rectangle: Rounded Corners 2">
            <a:extLst>
              <a:ext uri="{FF2B5EF4-FFF2-40B4-BE49-F238E27FC236}">
                <a16:creationId xmlns:a16="http://schemas.microsoft.com/office/drawing/2014/main" id="{E64C94CB-EE05-782B-B11F-30240773BF2E}"/>
              </a:ext>
            </a:extLst>
          </p:cNvPr>
          <p:cNvSpPr/>
          <p:nvPr/>
        </p:nvSpPr>
        <p:spPr>
          <a:xfrm>
            <a:off x="6380636" y="2368006"/>
            <a:ext cx="5500137" cy="717166"/>
          </a:xfrm>
          <a:prstGeom prst="roundRect">
            <a:avLst>
              <a:gd name="adj" fmla="val 2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4">
              <a:lnSpc>
                <a:spcPct val="150000"/>
              </a:lnSpc>
            </a:pPr>
            <a:r>
              <a:rPr lang="en-US" b="1" dirty="0">
                <a:solidFill>
                  <a:schemeClr val="tx1"/>
                </a:solidFill>
              </a:rPr>
              <a:t>Optimization problem</a:t>
            </a:r>
          </a:p>
          <a:p>
            <a:pPr lvl="4">
              <a:lnSpc>
                <a:spcPct val="150000"/>
              </a:lnSpc>
            </a:pPr>
            <a:endParaRPr lang="en-US" b="1" dirty="0">
              <a:solidFill>
                <a:schemeClr val="tx1"/>
              </a:solidFill>
            </a:endParaRPr>
          </a:p>
          <a:p>
            <a:pPr lvl="4">
              <a:lnSpc>
                <a:spcPct val="150000"/>
              </a:lnSpc>
            </a:pPr>
            <a:endParaRPr lang="en-US" b="1" dirty="0">
              <a:solidFill>
                <a:schemeClr val="tx1"/>
              </a:solidFill>
            </a:endParaRPr>
          </a:p>
          <a:p>
            <a:pPr marL="380990" lvl="3" indent="-380990">
              <a:lnSpc>
                <a:spcPct val="150000"/>
              </a:lnSpc>
              <a:buFont typeface="Arial" panose="020B0604020202020204" pitchFamily="34" charset="0"/>
              <a:buChar char="•"/>
            </a:pPr>
            <a:endParaRPr lang="en-US" b="1" dirty="0">
              <a:solidFill>
                <a:schemeClr val="tx1"/>
              </a:solidFill>
            </a:endParaRPr>
          </a:p>
        </p:txBody>
      </p:sp>
      <p:sp>
        <p:nvSpPr>
          <p:cNvPr id="6" name="Rectangle: Rounded Corners 5">
            <a:extLst>
              <a:ext uri="{FF2B5EF4-FFF2-40B4-BE49-F238E27FC236}">
                <a16:creationId xmlns:a16="http://schemas.microsoft.com/office/drawing/2014/main" id="{A4C5B1FE-5E78-9EEE-259F-8045B993C11F}"/>
              </a:ext>
            </a:extLst>
          </p:cNvPr>
          <p:cNvSpPr/>
          <p:nvPr/>
        </p:nvSpPr>
        <p:spPr>
          <a:xfrm>
            <a:off x="39657" y="1375971"/>
            <a:ext cx="3249585" cy="4648257"/>
          </a:xfrm>
          <a:prstGeom prst="roundRect">
            <a:avLst>
              <a:gd name="adj" fmla="val 266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2">
              <a:lnSpc>
                <a:spcPct val="150000"/>
              </a:lnSpc>
            </a:pPr>
            <a:r>
              <a:rPr lang="en-US" b="1" dirty="0">
                <a:solidFill>
                  <a:schemeClr val="tx1"/>
                </a:solidFill>
              </a:rPr>
              <a:t>Initialization</a:t>
            </a:r>
          </a:p>
          <a:p>
            <a:pPr lvl="2" algn="ctr">
              <a:lnSpc>
                <a:spcPct val="150000"/>
              </a:lnSpc>
            </a:pPr>
            <a:endParaRPr lang="en-US" b="1" dirty="0">
              <a:solidFill>
                <a:srgbClr val="0A3953"/>
              </a:solidFill>
            </a:endParaRPr>
          </a:p>
          <a:p>
            <a:pPr lvl="2" algn="ctr">
              <a:lnSpc>
                <a:spcPct val="150000"/>
              </a:lnSpc>
            </a:pPr>
            <a:endParaRPr lang="en-US" b="1" dirty="0">
              <a:solidFill>
                <a:srgbClr val="0A3953"/>
              </a:solidFill>
            </a:endParaRPr>
          </a:p>
          <a:p>
            <a:pPr lvl="2" algn="ctr">
              <a:lnSpc>
                <a:spcPct val="150000"/>
              </a:lnSpc>
            </a:pPr>
            <a:endParaRPr lang="en-US" b="1" dirty="0">
              <a:solidFill>
                <a:srgbClr val="0A3953"/>
              </a:solidFill>
            </a:endParaRPr>
          </a:p>
          <a:p>
            <a:pPr lvl="2" algn="ctr">
              <a:lnSpc>
                <a:spcPct val="150000"/>
              </a:lnSpc>
            </a:pPr>
            <a:endParaRPr lang="en-US" b="1" dirty="0">
              <a:solidFill>
                <a:srgbClr val="0A3953"/>
              </a:solidFill>
            </a:endParaRPr>
          </a:p>
          <a:p>
            <a:pPr lvl="4" algn="ctr"/>
            <a:endParaRPr lang="en-US" b="1" dirty="0">
              <a:solidFill>
                <a:srgbClr val="0A3953"/>
              </a:solidFill>
            </a:endParaRPr>
          </a:p>
          <a:p>
            <a:pPr marL="380990" lvl="3" indent="-380990" algn="ctr">
              <a:buFont typeface="Arial" panose="020B0604020202020204" pitchFamily="34" charset="0"/>
              <a:buChar char="•"/>
            </a:pPr>
            <a:endParaRPr lang="en-US" b="1" dirty="0">
              <a:solidFill>
                <a:srgbClr val="0A3953"/>
              </a:solidFill>
            </a:endParaRPr>
          </a:p>
        </p:txBody>
      </p:sp>
      <p:cxnSp>
        <p:nvCxnSpPr>
          <p:cNvPr id="117" name="Straight Connector 116">
            <a:extLst>
              <a:ext uri="{FF2B5EF4-FFF2-40B4-BE49-F238E27FC236}">
                <a16:creationId xmlns:a16="http://schemas.microsoft.com/office/drawing/2014/main" id="{B648ADBD-8793-BE3A-5D81-F1C383B871AE}"/>
              </a:ext>
            </a:extLst>
          </p:cNvPr>
          <p:cNvCxnSpPr>
            <a:cxnSpLocks/>
          </p:cNvCxnSpPr>
          <p:nvPr/>
        </p:nvCxnSpPr>
        <p:spPr>
          <a:xfrm>
            <a:off x="1754644" y="2757806"/>
            <a:ext cx="0" cy="287070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18" name="Freeform 13 1 1">
            <a:extLst>
              <a:ext uri="{FF2B5EF4-FFF2-40B4-BE49-F238E27FC236}">
                <a16:creationId xmlns:a16="http://schemas.microsoft.com/office/drawing/2014/main" id="{B7CAC192-94E8-7904-D658-E3EDED18F5A5}"/>
              </a:ext>
            </a:extLst>
          </p:cNvPr>
          <p:cNvSpPr/>
          <p:nvPr/>
        </p:nvSpPr>
        <p:spPr>
          <a:xfrm>
            <a:off x="908445" y="4077669"/>
            <a:ext cx="1785528" cy="1495455"/>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208822 w 1920240"/>
              <a:gd name="connsiteY19" fmla="*/ 1261246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208822 w 1920240"/>
              <a:gd name="connsiteY19" fmla="*/ 1261246 h 1310661"/>
              <a:gd name="connsiteX20" fmla="*/ 1712976 w 1920240"/>
              <a:gd name="connsiteY20" fmla="*/ 1243605 h 1310661"/>
              <a:gd name="connsiteX21" fmla="*/ 1204879 w 1920240"/>
              <a:gd name="connsiteY21" fmla="*/ 1259851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208822 w 1920240"/>
              <a:gd name="connsiteY19" fmla="*/ 1261246 h 1310661"/>
              <a:gd name="connsiteX20" fmla="*/ 1208404 w 1920240"/>
              <a:gd name="connsiteY20" fmla="*/ 1261361 h 1310661"/>
              <a:gd name="connsiteX21" fmla="*/ 1204879 w 1920240"/>
              <a:gd name="connsiteY21" fmla="*/ 1259851 h 1310661"/>
              <a:gd name="connsiteX22" fmla="*/ 1920240 w 1920240"/>
              <a:gd name="connsiteY22" fmla="*/ 1231413 h 1310661"/>
              <a:gd name="connsiteX0" fmla="*/ 0 w 1217691"/>
              <a:gd name="connsiteY0" fmla="*/ 1164357 h 1310661"/>
              <a:gd name="connsiteX1" fmla="*/ 67056 w 1217691"/>
              <a:gd name="connsiteY1" fmla="*/ 1310661 h 1310661"/>
              <a:gd name="connsiteX2" fmla="*/ 158496 w 1217691"/>
              <a:gd name="connsiteY2" fmla="*/ 1164357 h 1310661"/>
              <a:gd name="connsiteX3" fmla="*/ 286512 w 1217691"/>
              <a:gd name="connsiteY3" fmla="*/ 1225317 h 1310661"/>
              <a:gd name="connsiteX4" fmla="*/ 432816 w 1217691"/>
              <a:gd name="connsiteY4" fmla="*/ 1194837 h 1310661"/>
              <a:gd name="connsiteX5" fmla="*/ 499872 w 1217691"/>
              <a:gd name="connsiteY5" fmla="*/ 1267989 h 1310661"/>
              <a:gd name="connsiteX6" fmla="*/ 530352 w 1217691"/>
              <a:gd name="connsiteY6" fmla="*/ 1121685 h 1310661"/>
              <a:gd name="connsiteX7" fmla="*/ 579120 w 1217691"/>
              <a:gd name="connsiteY7" fmla="*/ 21 h 1310661"/>
              <a:gd name="connsiteX8" fmla="*/ 633984 w 1217691"/>
              <a:gd name="connsiteY8" fmla="*/ 1152165 h 1310661"/>
              <a:gd name="connsiteX9" fmla="*/ 682752 w 1217691"/>
              <a:gd name="connsiteY9" fmla="*/ 1018053 h 1310661"/>
              <a:gd name="connsiteX10" fmla="*/ 719328 w 1217691"/>
              <a:gd name="connsiteY10" fmla="*/ 1243605 h 1310661"/>
              <a:gd name="connsiteX11" fmla="*/ 804672 w 1217691"/>
              <a:gd name="connsiteY11" fmla="*/ 1158261 h 1310661"/>
              <a:gd name="connsiteX12" fmla="*/ 938784 w 1217691"/>
              <a:gd name="connsiteY12" fmla="*/ 1243605 h 1310661"/>
              <a:gd name="connsiteX13" fmla="*/ 1011936 w 1217691"/>
              <a:gd name="connsiteY13" fmla="*/ 822981 h 1310661"/>
              <a:gd name="connsiteX14" fmla="*/ 1042416 w 1217691"/>
              <a:gd name="connsiteY14" fmla="*/ 1255797 h 1310661"/>
              <a:gd name="connsiteX15" fmla="*/ 1097280 w 1217691"/>
              <a:gd name="connsiteY15" fmla="*/ 1200933 h 1310661"/>
              <a:gd name="connsiteX16" fmla="*/ 1207008 w 1217691"/>
              <a:gd name="connsiteY16" fmla="*/ 1261893 h 1310661"/>
              <a:gd name="connsiteX17" fmla="*/ 1206433 w 1217691"/>
              <a:gd name="connsiteY17" fmla="*/ 1261145 h 1310661"/>
              <a:gd name="connsiteX18" fmla="*/ 1210245 w 1217691"/>
              <a:gd name="connsiteY18" fmla="*/ 1260470 h 1310661"/>
              <a:gd name="connsiteX19" fmla="*/ 1208822 w 1217691"/>
              <a:gd name="connsiteY19" fmla="*/ 1261246 h 1310661"/>
              <a:gd name="connsiteX20" fmla="*/ 1208404 w 1217691"/>
              <a:gd name="connsiteY20" fmla="*/ 1261361 h 1310661"/>
              <a:gd name="connsiteX21" fmla="*/ 1204879 w 1217691"/>
              <a:gd name="connsiteY21" fmla="*/ 1259851 h 1310661"/>
              <a:gd name="connsiteX22" fmla="*/ 1207607 w 1217691"/>
              <a:gd name="connsiteY22" fmla="*/ 126225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7691"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88816" y="1251858"/>
                  <a:pt x="1207008" y="1261893"/>
                </a:cubicBezTo>
                <a:cubicBezTo>
                  <a:pt x="1225200" y="1271928"/>
                  <a:pt x="1205894" y="1261382"/>
                  <a:pt x="1206433" y="1261145"/>
                </a:cubicBezTo>
                <a:cubicBezTo>
                  <a:pt x="1206972" y="1260908"/>
                  <a:pt x="1209847" y="1260453"/>
                  <a:pt x="1210245" y="1260470"/>
                </a:cubicBezTo>
                <a:cubicBezTo>
                  <a:pt x="1210643" y="1260487"/>
                  <a:pt x="1209129" y="1261098"/>
                  <a:pt x="1208822" y="1261246"/>
                </a:cubicBezTo>
                <a:cubicBezTo>
                  <a:pt x="1208515" y="1261394"/>
                  <a:pt x="1208543" y="1261323"/>
                  <a:pt x="1208404" y="1261361"/>
                </a:cubicBezTo>
                <a:cubicBezTo>
                  <a:pt x="1207747" y="1261129"/>
                  <a:pt x="1170335" y="1261883"/>
                  <a:pt x="1204879" y="1259851"/>
                </a:cubicBezTo>
                <a:cubicBezTo>
                  <a:pt x="1239423" y="1257819"/>
                  <a:pt x="1191351" y="1252093"/>
                  <a:pt x="1207607" y="1262253"/>
                </a:cubicBezTo>
              </a:path>
            </a:pathLst>
          </a:custGeom>
          <a:noFill/>
          <a:ln w="28575">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397" name="Rectangle 396">
            <a:extLst>
              <a:ext uri="{FF2B5EF4-FFF2-40B4-BE49-F238E27FC236}">
                <a16:creationId xmlns:a16="http://schemas.microsoft.com/office/drawing/2014/main" id="{2EE70D20-618E-41C9-90FB-D5C97288368A}"/>
              </a:ext>
            </a:extLst>
          </p:cNvPr>
          <p:cNvSpPr/>
          <p:nvPr/>
        </p:nvSpPr>
        <p:spPr>
          <a:xfrm>
            <a:off x="7312172" y="3144370"/>
            <a:ext cx="4653371" cy="1174091"/>
          </a:xfrm>
          <a:prstGeom prst="rect">
            <a:avLst/>
          </a:prstGeom>
          <a:solidFill>
            <a:schemeClr val="bg1"/>
          </a:solidFill>
          <a:ln>
            <a:solidFill>
              <a:schemeClr val="tx2">
                <a:lumMod val="2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dirty="0"/>
          </a:p>
        </p:txBody>
      </p:sp>
      <p:cxnSp>
        <p:nvCxnSpPr>
          <p:cNvPr id="119" name="Straight Arrow Connector 118">
            <a:extLst>
              <a:ext uri="{FF2B5EF4-FFF2-40B4-BE49-F238E27FC236}">
                <a16:creationId xmlns:a16="http://schemas.microsoft.com/office/drawing/2014/main" id="{004849AF-DC0C-FDC4-C1E7-B298F151C0B9}"/>
              </a:ext>
            </a:extLst>
          </p:cNvPr>
          <p:cNvCxnSpPr>
            <a:cxnSpLocks/>
          </p:cNvCxnSpPr>
          <p:nvPr/>
        </p:nvCxnSpPr>
        <p:spPr>
          <a:xfrm flipV="1">
            <a:off x="919643" y="4102875"/>
            <a:ext cx="0" cy="153165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0" name="Straight Arrow Connector 119">
            <a:extLst>
              <a:ext uri="{FF2B5EF4-FFF2-40B4-BE49-F238E27FC236}">
                <a16:creationId xmlns:a16="http://schemas.microsoft.com/office/drawing/2014/main" id="{8313A9BA-1D83-BF98-23E7-7BFBC353B65B}"/>
              </a:ext>
            </a:extLst>
          </p:cNvPr>
          <p:cNvCxnSpPr>
            <a:cxnSpLocks/>
          </p:cNvCxnSpPr>
          <p:nvPr/>
        </p:nvCxnSpPr>
        <p:spPr>
          <a:xfrm>
            <a:off x="898368" y="5628513"/>
            <a:ext cx="187656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2" name="Rectangle 121">
            <a:extLst>
              <a:ext uri="{FF2B5EF4-FFF2-40B4-BE49-F238E27FC236}">
                <a16:creationId xmlns:a16="http://schemas.microsoft.com/office/drawing/2014/main" id="{CA8AB6C0-E680-323D-4B89-DF12D53EE71C}"/>
              </a:ext>
            </a:extLst>
          </p:cNvPr>
          <p:cNvSpPr/>
          <p:nvPr/>
        </p:nvSpPr>
        <p:spPr>
          <a:xfrm>
            <a:off x="2484523" y="5405421"/>
            <a:ext cx="357176" cy="1457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cxnSp>
        <p:nvCxnSpPr>
          <p:cNvPr id="124" name="Straight Connector 123">
            <a:extLst>
              <a:ext uri="{FF2B5EF4-FFF2-40B4-BE49-F238E27FC236}">
                <a16:creationId xmlns:a16="http://schemas.microsoft.com/office/drawing/2014/main" id="{0943A2D0-2AE3-B00F-0FE8-25275B13DCD1}"/>
              </a:ext>
            </a:extLst>
          </p:cNvPr>
          <p:cNvCxnSpPr>
            <a:cxnSpLocks/>
          </p:cNvCxnSpPr>
          <p:nvPr/>
        </p:nvCxnSpPr>
        <p:spPr>
          <a:xfrm>
            <a:off x="1287137" y="2506442"/>
            <a:ext cx="9703" cy="3112117"/>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25" name="Freeform: Shape 124">
            <a:extLst>
              <a:ext uri="{FF2B5EF4-FFF2-40B4-BE49-F238E27FC236}">
                <a16:creationId xmlns:a16="http://schemas.microsoft.com/office/drawing/2014/main" id="{8ECF241D-C063-98EA-1ABE-4EB6F181F51E}"/>
              </a:ext>
            </a:extLst>
          </p:cNvPr>
          <p:cNvSpPr/>
          <p:nvPr/>
        </p:nvSpPr>
        <p:spPr>
          <a:xfrm>
            <a:off x="898368" y="2471586"/>
            <a:ext cx="1793641" cy="1308697"/>
          </a:xfrm>
          <a:custGeom>
            <a:avLst/>
            <a:gdLst>
              <a:gd name="connsiteX0" fmla="*/ 0 w 3677920"/>
              <a:gd name="connsiteY0" fmla="*/ 2169466 h 2311940"/>
              <a:gd name="connsiteX1" fmla="*/ 127000 w 3677920"/>
              <a:gd name="connsiteY1" fmla="*/ 2078026 h 2311940"/>
              <a:gd name="connsiteX2" fmla="*/ 228600 w 3677920"/>
              <a:gd name="connsiteY2" fmla="*/ 2103426 h 2311940"/>
              <a:gd name="connsiteX3" fmla="*/ 320040 w 3677920"/>
              <a:gd name="connsiteY3" fmla="*/ 2083106 h 2311940"/>
              <a:gd name="connsiteX4" fmla="*/ 396240 w 3677920"/>
              <a:gd name="connsiteY4" fmla="*/ 2291386 h 2311940"/>
              <a:gd name="connsiteX5" fmla="*/ 447040 w 3677920"/>
              <a:gd name="connsiteY5" fmla="*/ 1742746 h 2311940"/>
              <a:gd name="connsiteX6" fmla="*/ 518160 w 3677920"/>
              <a:gd name="connsiteY6" fmla="*/ 61266 h 2311940"/>
              <a:gd name="connsiteX7" fmla="*/ 574040 w 3677920"/>
              <a:gd name="connsiteY7" fmla="*/ 482906 h 2311940"/>
              <a:gd name="connsiteX8" fmla="*/ 604520 w 3677920"/>
              <a:gd name="connsiteY8" fmla="*/ 1590346 h 2311940"/>
              <a:gd name="connsiteX9" fmla="*/ 655320 w 3677920"/>
              <a:gd name="connsiteY9" fmla="*/ 2276146 h 2311940"/>
              <a:gd name="connsiteX10" fmla="*/ 685800 w 3677920"/>
              <a:gd name="connsiteY10" fmla="*/ 2072946 h 2311940"/>
              <a:gd name="connsiteX11" fmla="*/ 736600 w 3677920"/>
              <a:gd name="connsiteY11" fmla="*/ 1641146 h 2311940"/>
              <a:gd name="connsiteX12" fmla="*/ 767080 w 3677920"/>
              <a:gd name="connsiteY12" fmla="*/ 1956106 h 2311940"/>
              <a:gd name="connsiteX13" fmla="*/ 792480 w 3677920"/>
              <a:gd name="connsiteY13" fmla="*/ 2205026 h 2311940"/>
              <a:gd name="connsiteX14" fmla="*/ 883920 w 3677920"/>
              <a:gd name="connsiteY14" fmla="*/ 2006906 h 2311940"/>
              <a:gd name="connsiteX15" fmla="*/ 995680 w 3677920"/>
              <a:gd name="connsiteY15" fmla="*/ 2067866 h 2311940"/>
              <a:gd name="connsiteX16" fmla="*/ 1082040 w 3677920"/>
              <a:gd name="connsiteY16" fmla="*/ 2022146 h 2311940"/>
              <a:gd name="connsiteX17" fmla="*/ 1168400 w 3677920"/>
              <a:gd name="connsiteY17" fmla="*/ 2245666 h 2311940"/>
              <a:gd name="connsiteX18" fmla="*/ 1346200 w 3677920"/>
              <a:gd name="connsiteY18" fmla="*/ 1219506 h 2311940"/>
              <a:gd name="connsiteX19" fmla="*/ 1386840 w 3677920"/>
              <a:gd name="connsiteY19" fmla="*/ 1737666 h 2311940"/>
              <a:gd name="connsiteX20" fmla="*/ 1442720 w 3677920"/>
              <a:gd name="connsiteY20" fmla="*/ 2281226 h 2311940"/>
              <a:gd name="connsiteX21" fmla="*/ 1518920 w 3677920"/>
              <a:gd name="connsiteY21" fmla="*/ 2128826 h 2311940"/>
              <a:gd name="connsiteX22" fmla="*/ 1737360 w 3677920"/>
              <a:gd name="connsiteY22" fmla="*/ 2281226 h 2311940"/>
              <a:gd name="connsiteX23" fmla="*/ 1945640 w 3677920"/>
              <a:gd name="connsiteY23" fmla="*/ 2037386 h 2311940"/>
              <a:gd name="connsiteX24" fmla="*/ 2143760 w 3677920"/>
              <a:gd name="connsiteY24" fmla="*/ 2164386 h 2311940"/>
              <a:gd name="connsiteX25" fmla="*/ 2392680 w 3677920"/>
              <a:gd name="connsiteY25" fmla="*/ 2286306 h 2311940"/>
              <a:gd name="connsiteX26" fmla="*/ 2529840 w 3677920"/>
              <a:gd name="connsiteY26" fmla="*/ 2210106 h 2311940"/>
              <a:gd name="connsiteX27" fmla="*/ 2575560 w 3677920"/>
              <a:gd name="connsiteY27" fmla="*/ 1813866 h 2311940"/>
              <a:gd name="connsiteX28" fmla="*/ 2626360 w 3677920"/>
              <a:gd name="connsiteY28" fmla="*/ 2042466 h 2311940"/>
              <a:gd name="connsiteX29" fmla="*/ 2722880 w 3677920"/>
              <a:gd name="connsiteY29" fmla="*/ 2255826 h 2311940"/>
              <a:gd name="connsiteX30" fmla="*/ 2895600 w 3677920"/>
              <a:gd name="connsiteY30" fmla="*/ 2194866 h 2311940"/>
              <a:gd name="connsiteX31" fmla="*/ 3124200 w 3677920"/>
              <a:gd name="connsiteY31" fmla="*/ 2189786 h 2311940"/>
              <a:gd name="connsiteX32" fmla="*/ 3251200 w 3677920"/>
              <a:gd name="connsiteY32" fmla="*/ 2311706 h 2311940"/>
              <a:gd name="connsiteX33" fmla="*/ 3439160 w 3677920"/>
              <a:gd name="connsiteY33" fmla="*/ 2154226 h 2311940"/>
              <a:gd name="connsiteX34" fmla="*/ 3677920 w 3677920"/>
              <a:gd name="connsiteY34" fmla="*/ 2291386 h 2311940"/>
              <a:gd name="connsiteX0" fmla="*/ 0 w 3525520"/>
              <a:gd name="connsiteY0" fmla="*/ 2169466 h 2311940"/>
              <a:gd name="connsiteX1" fmla="*/ 127000 w 3525520"/>
              <a:gd name="connsiteY1" fmla="*/ 2078026 h 2311940"/>
              <a:gd name="connsiteX2" fmla="*/ 228600 w 3525520"/>
              <a:gd name="connsiteY2" fmla="*/ 2103426 h 2311940"/>
              <a:gd name="connsiteX3" fmla="*/ 320040 w 3525520"/>
              <a:gd name="connsiteY3" fmla="*/ 2083106 h 2311940"/>
              <a:gd name="connsiteX4" fmla="*/ 396240 w 3525520"/>
              <a:gd name="connsiteY4" fmla="*/ 2291386 h 2311940"/>
              <a:gd name="connsiteX5" fmla="*/ 447040 w 3525520"/>
              <a:gd name="connsiteY5" fmla="*/ 1742746 h 2311940"/>
              <a:gd name="connsiteX6" fmla="*/ 518160 w 3525520"/>
              <a:gd name="connsiteY6" fmla="*/ 61266 h 2311940"/>
              <a:gd name="connsiteX7" fmla="*/ 574040 w 3525520"/>
              <a:gd name="connsiteY7" fmla="*/ 482906 h 2311940"/>
              <a:gd name="connsiteX8" fmla="*/ 604520 w 3525520"/>
              <a:gd name="connsiteY8" fmla="*/ 1590346 h 2311940"/>
              <a:gd name="connsiteX9" fmla="*/ 655320 w 3525520"/>
              <a:gd name="connsiteY9" fmla="*/ 2276146 h 2311940"/>
              <a:gd name="connsiteX10" fmla="*/ 685800 w 3525520"/>
              <a:gd name="connsiteY10" fmla="*/ 2072946 h 2311940"/>
              <a:gd name="connsiteX11" fmla="*/ 736600 w 3525520"/>
              <a:gd name="connsiteY11" fmla="*/ 1641146 h 2311940"/>
              <a:gd name="connsiteX12" fmla="*/ 767080 w 3525520"/>
              <a:gd name="connsiteY12" fmla="*/ 1956106 h 2311940"/>
              <a:gd name="connsiteX13" fmla="*/ 792480 w 3525520"/>
              <a:gd name="connsiteY13" fmla="*/ 2205026 h 2311940"/>
              <a:gd name="connsiteX14" fmla="*/ 883920 w 3525520"/>
              <a:gd name="connsiteY14" fmla="*/ 2006906 h 2311940"/>
              <a:gd name="connsiteX15" fmla="*/ 995680 w 3525520"/>
              <a:gd name="connsiteY15" fmla="*/ 2067866 h 2311940"/>
              <a:gd name="connsiteX16" fmla="*/ 1082040 w 3525520"/>
              <a:gd name="connsiteY16" fmla="*/ 2022146 h 2311940"/>
              <a:gd name="connsiteX17" fmla="*/ 1168400 w 3525520"/>
              <a:gd name="connsiteY17" fmla="*/ 2245666 h 2311940"/>
              <a:gd name="connsiteX18" fmla="*/ 1346200 w 3525520"/>
              <a:gd name="connsiteY18" fmla="*/ 1219506 h 2311940"/>
              <a:gd name="connsiteX19" fmla="*/ 1386840 w 3525520"/>
              <a:gd name="connsiteY19" fmla="*/ 1737666 h 2311940"/>
              <a:gd name="connsiteX20" fmla="*/ 1442720 w 3525520"/>
              <a:gd name="connsiteY20" fmla="*/ 2281226 h 2311940"/>
              <a:gd name="connsiteX21" fmla="*/ 1518920 w 3525520"/>
              <a:gd name="connsiteY21" fmla="*/ 2128826 h 2311940"/>
              <a:gd name="connsiteX22" fmla="*/ 1737360 w 3525520"/>
              <a:gd name="connsiteY22" fmla="*/ 2281226 h 2311940"/>
              <a:gd name="connsiteX23" fmla="*/ 1945640 w 3525520"/>
              <a:gd name="connsiteY23" fmla="*/ 2037386 h 2311940"/>
              <a:gd name="connsiteX24" fmla="*/ 2143760 w 3525520"/>
              <a:gd name="connsiteY24" fmla="*/ 2164386 h 2311940"/>
              <a:gd name="connsiteX25" fmla="*/ 2392680 w 3525520"/>
              <a:gd name="connsiteY25" fmla="*/ 2286306 h 2311940"/>
              <a:gd name="connsiteX26" fmla="*/ 2529840 w 3525520"/>
              <a:gd name="connsiteY26" fmla="*/ 2210106 h 2311940"/>
              <a:gd name="connsiteX27" fmla="*/ 2575560 w 3525520"/>
              <a:gd name="connsiteY27" fmla="*/ 1813866 h 2311940"/>
              <a:gd name="connsiteX28" fmla="*/ 2626360 w 3525520"/>
              <a:gd name="connsiteY28" fmla="*/ 2042466 h 2311940"/>
              <a:gd name="connsiteX29" fmla="*/ 2722880 w 3525520"/>
              <a:gd name="connsiteY29" fmla="*/ 2255826 h 2311940"/>
              <a:gd name="connsiteX30" fmla="*/ 2895600 w 3525520"/>
              <a:gd name="connsiteY30" fmla="*/ 2194866 h 2311940"/>
              <a:gd name="connsiteX31" fmla="*/ 3124200 w 3525520"/>
              <a:gd name="connsiteY31" fmla="*/ 2189786 h 2311940"/>
              <a:gd name="connsiteX32" fmla="*/ 3251200 w 3525520"/>
              <a:gd name="connsiteY32" fmla="*/ 2311706 h 2311940"/>
              <a:gd name="connsiteX33" fmla="*/ 3439160 w 3525520"/>
              <a:gd name="connsiteY33" fmla="*/ 2154226 h 2311940"/>
              <a:gd name="connsiteX34" fmla="*/ 3525520 w 3525520"/>
              <a:gd name="connsiteY34" fmla="*/ 2230426 h 2311940"/>
              <a:gd name="connsiteX0" fmla="*/ 0 w 3525520"/>
              <a:gd name="connsiteY0" fmla="*/ 2169466 h 2322538"/>
              <a:gd name="connsiteX1" fmla="*/ 127000 w 3525520"/>
              <a:gd name="connsiteY1" fmla="*/ 2078026 h 2322538"/>
              <a:gd name="connsiteX2" fmla="*/ 228600 w 3525520"/>
              <a:gd name="connsiteY2" fmla="*/ 2103426 h 2322538"/>
              <a:gd name="connsiteX3" fmla="*/ 320040 w 3525520"/>
              <a:gd name="connsiteY3" fmla="*/ 2083106 h 2322538"/>
              <a:gd name="connsiteX4" fmla="*/ 396240 w 3525520"/>
              <a:gd name="connsiteY4" fmla="*/ 2291386 h 2322538"/>
              <a:gd name="connsiteX5" fmla="*/ 447040 w 3525520"/>
              <a:gd name="connsiteY5" fmla="*/ 1742746 h 2322538"/>
              <a:gd name="connsiteX6" fmla="*/ 518160 w 3525520"/>
              <a:gd name="connsiteY6" fmla="*/ 61266 h 2322538"/>
              <a:gd name="connsiteX7" fmla="*/ 574040 w 3525520"/>
              <a:gd name="connsiteY7" fmla="*/ 482906 h 2322538"/>
              <a:gd name="connsiteX8" fmla="*/ 604520 w 3525520"/>
              <a:gd name="connsiteY8" fmla="*/ 1590346 h 2322538"/>
              <a:gd name="connsiteX9" fmla="*/ 655320 w 3525520"/>
              <a:gd name="connsiteY9" fmla="*/ 2276146 h 2322538"/>
              <a:gd name="connsiteX10" fmla="*/ 685800 w 3525520"/>
              <a:gd name="connsiteY10" fmla="*/ 2072946 h 2322538"/>
              <a:gd name="connsiteX11" fmla="*/ 736600 w 3525520"/>
              <a:gd name="connsiteY11" fmla="*/ 1641146 h 2322538"/>
              <a:gd name="connsiteX12" fmla="*/ 767080 w 3525520"/>
              <a:gd name="connsiteY12" fmla="*/ 1956106 h 2322538"/>
              <a:gd name="connsiteX13" fmla="*/ 792480 w 3525520"/>
              <a:gd name="connsiteY13" fmla="*/ 2205026 h 2322538"/>
              <a:gd name="connsiteX14" fmla="*/ 883920 w 3525520"/>
              <a:gd name="connsiteY14" fmla="*/ 2006906 h 2322538"/>
              <a:gd name="connsiteX15" fmla="*/ 995680 w 3525520"/>
              <a:gd name="connsiteY15" fmla="*/ 2067866 h 2322538"/>
              <a:gd name="connsiteX16" fmla="*/ 1082040 w 3525520"/>
              <a:gd name="connsiteY16" fmla="*/ 2022146 h 2322538"/>
              <a:gd name="connsiteX17" fmla="*/ 1168400 w 3525520"/>
              <a:gd name="connsiteY17" fmla="*/ 2245666 h 2322538"/>
              <a:gd name="connsiteX18" fmla="*/ 1346200 w 3525520"/>
              <a:gd name="connsiteY18" fmla="*/ 1219506 h 2322538"/>
              <a:gd name="connsiteX19" fmla="*/ 1386840 w 3525520"/>
              <a:gd name="connsiteY19" fmla="*/ 1737666 h 2322538"/>
              <a:gd name="connsiteX20" fmla="*/ 1442720 w 3525520"/>
              <a:gd name="connsiteY20" fmla="*/ 2281226 h 2322538"/>
              <a:gd name="connsiteX21" fmla="*/ 1518920 w 3525520"/>
              <a:gd name="connsiteY21" fmla="*/ 2128826 h 2322538"/>
              <a:gd name="connsiteX22" fmla="*/ 1737360 w 3525520"/>
              <a:gd name="connsiteY22" fmla="*/ 2281226 h 2322538"/>
              <a:gd name="connsiteX23" fmla="*/ 1945640 w 3525520"/>
              <a:gd name="connsiteY23" fmla="*/ 2037386 h 2322538"/>
              <a:gd name="connsiteX24" fmla="*/ 2143760 w 3525520"/>
              <a:gd name="connsiteY24" fmla="*/ 2164386 h 2322538"/>
              <a:gd name="connsiteX25" fmla="*/ 2392680 w 3525520"/>
              <a:gd name="connsiteY25" fmla="*/ 2286306 h 2322538"/>
              <a:gd name="connsiteX26" fmla="*/ 2529840 w 3525520"/>
              <a:gd name="connsiteY26" fmla="*/ 2210106 h 2322538"/>
              <a:gd name="connsiteX27" fmla="*/ 2575560 w 3525520"/>
              <a:gd name="connsiteY27" fmla="*/ 1813866 h 2322538"/>
              <a:gd name="connsiteX28" fmla="*/ 2626360 w 3525520"/>
              <a:gd name="connsiteY28" fmla="*/ 2042466 h 2322538"/>
              <a:gd name="connsiteX29" fmla="*/ 2722880 w 3525520"/>
              <a:gd name="connsiteY29" fmla="*/ 2255826 h 2322538"/>
              <a:gd name="connsiteX30" fmla="*/ 2895600 w 3525520"/>
              <a:gd name="connsiteY30" fmla="*/ 2194866 h 2322538"/>
              <a:gd name="connsiteX31" fmla="*/ 3124200 w 3525520"/>
              <a:gd name="connsiteY31" fmla="*/ 2189786 h 2322538"/>
              <a:gd name="connsiteX32" fmla="*/ 3251200 w 3525520"/>
              <a:gd name="connsiteY32" fmla="*/ 2311706 h 2322538"/>
              <a:gd name="connsiteX33" fmla="*/ 3263900 w 3525520"/>
              <a:gd name="connsiteY33" fmla="*/ 2314246 h 2322538"/>
              <a:gd name="connsiteX34" fmla="*/ 3525520 w 3525520"/>
              <a:gd name="connsiteY34" fmla="*/ 2230426 h 2322538"/>
              <a:gd name="connsiteX0" fmla="*/ 0 w 3289300"/>
              <a:gd name="connsiteY0" fmla="*/ 2169466 h 2322538"/>
              <a:gd name="connsiteX1" fmla="*/ 127000 w 3289300"/>
              <a:gd name="connsiteY1" fmla="*/ 2078026 h 2322538"/>
              <a:gd name="connsiteX2" fmla="*/ 228600 w 3289300"/>
              <a:gd name="connsiteY2" fmla="*/ 2103426 h 2322538"/>
              <a:gd name="connsiteX3" fmla="*/ 320040 w 3289300"/>
              <a:gd name="connsiteY3" fmla="*/ 2083106 h 2322538"/>
              <a:gd name="connsiteX4" fmla="*/ 396240 w 3289300"/>
              <a:gd name="connsiteY4" fmla="*/ 2291386 h 2322538"/>
              <a:gd name="connsiteX5" fmla="*/ 447040 w 3289300"/>
              <a:gd name="connsiteY5" fmla="*/ 1742746 h 2322538"/>
              <a:gd name="connsiteX6" fmla="*/ 518160 w 3289300"/>
              <a:gd name="connsiteY6" fmla="*/ 61266 h 2322538"/>
              <a:gd name="connsiteX7" fmla="*/ 574040 w 3289300"/>
              <a:gd name="connsiteY7" fmla="*/ 482906 h 2322538"/>
              <a:gd name="connsiteX8" fmla="*/ 604520 w 3289300"/>
              <a:gd name="connsiteY8" fmla="*/ 1590346 h 2322538"/>
              <a:gd name="connsiteX9" fmla="*/ 655320 w 3289300"/>
              <a:gd name="connsiteY9" fmla="*/ 2276146 h 2322538"/>
              <a:gd name="connsiteX10" fmla="*/ 685800 w 3289300"/>
              <a:gd name="connsiteY10" fmla="*/ 2072946 h 2322538"/>
              <a:gd name="connsiteX11" fmla="*/ 736600 w 3289300"/>
              <a:gd name="connsiteY11" fmla="*/ 1641146 h 2322538"/>
              <a:gd name="connsiteX12" fmla="*/ 767080 w 3289300"/>
              <a:gd name="connsiteY12" fmla="*/ 1956106 h 2322538"/>
              <a:gd name="connsiteX13" fmla="*/ 792480 w 3289300"/>
              <a:gd name="connsiteY13" fmla="*/ 2205026 h 2322538"/>
              <a:gd name="connsiteX14" fmla="*/ 883920 w 3289300"/>
              <a:gd name="connsiteY14" fmla="*/ 2006906 h 2322538"/>
              <a:gd name="connsiteX15" fmla="*/ 995680 w 3289300"/>
              <a:gd name="connsiteY15" fmla="*/ 2067866 h 2322538"/>
              <a:gd name="connsiteX16" fmla="*/ 1082040 w 3289300"/>
              <a:gd name="connsiteY16" fmla="*/ 2022146 h 2322538"/>
              <a:gd name="connsiteX17" fmla="*/ 1168400 w 3289300"/>
              <a:gd name="connsiteY17" fmla="*/ 2245666 h 2322538"/>
              <a:gd name="connsiteX18" fmla="*/ 1346200 w 3289300"/>
              <a:gd name="connsiteY18" fmla="*/ 1219506 h 2322538"/>
              <a:gd name="connsiteX19" fmla="*/ 1386840 w 3289300"/>
              <a:gd name="connsiteY19" fmla="*/ 1737666 h 2322538"/>
              <a:gd name="connsiteX20" fmla="*/ 1442720 w 3289300"/>
              <a:gd name="connsiteY20" fmla="*/ 2281226 h 2322538"/>
              <a:gd name="connsiteX21" fmla="*/ 1518920 w 3289300"/>
              <a:gd name="connsiteY21" fmla="*/ 2128826 h 2322538"/>
              <a:gd name="connsiteX22" fmla="*/ 1737360 w 3289300"/>
              <a:gd name="connsiteY22" fmla="*/ 2281226 h 2322538"/>
              <a:gd name="connsiteX23" fmla="*/ 1945640 w 3289300"/>
              <a:gd name="connsiteY23" fmla="*/ 2037386 h 2322538"/>
              <a:gd name="connsiteX24" fmla="*/ 2143760 w 3289300"/>
              <a:gd name="connsiteY24" fmla="*/ 2164386 h 2322538"/>
              <a:gd name="connsiteX25" fmla="*/ 2392680 w 3289300"/>
              <a:gd name="connsiteY25" fmla="*/ 2286306 h 2322538"/>
              <a:gd name="connsiteX26" fmla="*/ 2529840 w 3289300"/>
              <a:gd name="connsiteY26" fmla="*/ 2210106 h 2322538"/>
              <a:gd name="connsiteX27" fmla="*/ 2575560 w 3289300"/>
              <a:gd name="connsiteY27" fmla="*/ 1813866 h 2322538"/>
              <a:gd name="connsiteX28" fmla="*/ 2626360 w 3289300"/>
              <a:gd name="connsiteY28" fmla="*/ 2042466 h 2322538"/>
              <a:gd name="connsiteX29" fmla="*/ 2722880 w 3289300"/>
              <a:gd name="connsiteY29" fmla="*/ 2255826 h 2322538"/>
              <a:gd name="connsiteX30" fmla="*/ 2895600 w 3289300"/>
              <a:gd name="connsiteY30" fmla="*/ 2194866 h 2322538"/>
              <a:gd name="connsiteX31" fmla="*/ 3124200 w 3289300"/>
              <a:gd name="connsiteY31" fmla="*/ 2189786 h 2322538"/>
              <a:gd name="connsiteX32" fmla="*/ 3251200 w 3289300"/>
              <a:gd name="connsiteY32" fmla="*/ 2311706 h 2322538"/>
              <a:gd name="connsiteX33" fmla="*/ 3263900 w 3289300"/>
              <a:gd name="connsiteY33" fmla="*/ 2314246 h 2322538"/>
              <a:gd name="connsiteX34" fmla="*/ 3289300 w 3289300"/>
              <a:gd name="connsiteY34" fmla="*/ 2321866 h 2322538"/>
              <a:gd name="connsiteX0" fmla="*/ 0 w 3276735"/>
              <a:gd name="connsiteY0" fmla="*/ 2169466 h 2322538"/>
              <a:gd name="connsiteX1" fmla="*/ 127000 w 3276735"/>
              <a:gd name="connsiteY1" fmla="*/ 2078026 h 2322538"/>
              <a:gd name="connsiteX2" fmla="*/ 228600 w 3276735"/>
              <a:gd name="connsiteY2" fmla="*/ 2103426 h 2322538"/>
              <a:gd name="connsiteX3" fmla="*/ 320040 w 3276735"/>
              <a:gd name="connsiteY3" fmla="*/ 2083106 h 2322538"/>
              <a:gd name="connsiteX4" fmla="*/ 396240 w 3276735"/>
              <a:gd name="connsiteY4" fmla="*/ 2291386 h 2322538"/>
              <a:gd name="connsiteX5" fmla="*/ 447040 w 3276735"/>
              <a:gd name="connsiteY5" fmla="*/ 1742746 h 2322538"/>
              <a:gd name="connsiteX6" fmla="*/ 518160 w 3276735"/>
              <a:gd name="connsiteY6" fmla="*/ 61266 h 2322538"/>
              <a:gd name="connsiteX7" fmla="*/ 574040 w 3276735"/>
              <a:gd name="connsiteY7" fmla="*/ 482906 h 2322538"/>
              <a:gd name="connsiteX8" fmla="*/ 604520 w 3276735"/>
              <a:gd name="connsiteY8" fmla="*/ 1590346 h 2322538"/>
              <a:gd name="connsiteX9" fmla="*/ 655320 w 3276735"/>
              <a:gd name="connsiteY9" fmla="*/ 2276146 h 2322538"/>
              <a:gd name="connsiteX10" fmla="*/ 685800 w 3276735"/>
              <a:gd name="connsiteY10" fmla="*/ 2072946 h 2322538"/>
              <a:gd name="connsiteX11" fmla="*/ 736600 w 3276735"/>
              <a:gd name="connsiteY11" fmla="*/ 1641146 h 2322538"/>
              <a:gd name="connsiteX12" fmla="*/ 767080 w 3276735"/>
              <a:gd name="connsiteY12" fmla="*/ 1956106 h 2322538"/>
              <a:gd name="connsiteX13" fmla="*/ 792480 w 3276735"/>
              <a:gd name="connsiteY13" fmla="*/ 2205026 h 2322538"/>
              <a:gd name="connsiteX14" fmla="*/ 883920 w 3276735"/>
              <a:gd name="connsiteY14" fmla="*/ 2006906 h 2322538"/>
              <a:gd name="connsiteX15" fmla="*/ 995680 w 3276735"/>
              <a:gd name="connsiteY15" fmla="*/ 2067866 h 2322538"/>
              <a:gd name="connsiteX16" fmla="*/ 1082040 w 3276735"/>
              <a:gd name="connsiteY16" fmla="*/ 2022146 h 2322538"/>
              <a:gd name="connsiteX17" fmla="*/ 1168400 w 3276735"/>
              <a:gd name="connsiteY17" fmla="*/ 2245666 h 2322538"/>
              <a:gd name="connsiteX18" fmla="*/ 1346200 w 3276735"/>
              <a:gd name="connsiteY18" fmla="*/ 1219506 h 2322538"/>
              <a:gd name="connsiteX19" fmla="*/ 1386840 w 3276735"/>
              <a:gd name="connsiteY19" fmla="*/ 1737666 h 2322538"/>
              <a:gd name="connsiteX20" fmla="*/ 1442720 w 3276735"/>
              <a:gd name="connsiteY20" fmla="*/ 2281226 h 2322538"/>
              <a:gd name="connsiteX21" fmla="*/ 1518920 w 3276735"/>
              <a:gd name="connsiteY21" fmla="*/ 2128826 h 2322538"/>
              <a:gd name="connsiteX22" fmla="*/ 1737360 w 3276735"/>
              <a:gd name="connsiteY22" fmla="*/ 2281226 h 2322538"/>
              <a:gd name="connsiteX23" fmla="*/ 1945640 w 3276735"/>
              <a:gd name="connsiteY23" fmla="*/ 2037386 h 2322538"/>
              <a:gd name="connsiteX24" fmla="*/ 2143760 w 3276735"/>
              <a:gd name="connsiteY24" fmla="*/ 2164386 h 2322538"/>
              <a:gd name="connsiteX25" fmla="*/ 2392680 w 3276735"/>
              <a:gd name="connsiteY25" fmla="*/ 2286306 h 2322538"/>
              <a:gd name="connsiteX26" fmla="*/ 2529840 w 3276735"/>
              <a:gd name="connsiteY26" fmla="*/ 2210106 h 2322538"/>
              <a:gd name="connsiteX27" fmla="*/ 2575560 w 3276735"/>
              <a:gd name="connsiteY27" fmla="*/ 1813866 h 2322538"/>
              <a:gd name="connsiteX28" fmla="*/ 2626360 w 3276735"/>
              <a:gd name="connsiteY28" fmla="*/ 2042466 h 2322538"/>
              <a:gd name="connsiteX29" fmla="*/ 2722880 w 3276735"/>
              <a:gd name="connsiteY29" fmla="*/ 2255826 h 2322538"/>
              <a:gd name="connsiteX30" fmla="*/ 2895600 w 3276735"/>
              <a:gd name="connsiteY30" fmla="*/ 2194866 h 2322538"/>
              <a:gd name="connsiteX31" fmla="*/ 3124200 w 3276735"/>
              <a:gd name="connsiteY31" fmla="*/ 2189786 h 2322538"/>
              <a:gd name="connsiteX32" fmla="*/ 3251200 w 3276735"/>
              <a:gd name="connsiteY32" fmla="*/ 2311706 h 2322538"/>
              <a:gd name="connsiteX33" fmla="*/ 3263900 w 3276735"/>
              <a:gd name="connsiteY33" fmla="*/ 2314246 h 2322538"/>
              <a:gd name="connsiteX34" fmla="*/ 3167380 w 3276735"/>
              <a:gd name="connsiteY34" fmla="*/ 2253286 h 2322538"/>
              <a:gd name="connsiteX0" fmla="*/ 0 w 3257948"/>
              <a:gd name="connsiteY0" fmla="*/ 2169466 h 2311768"/>
              <a:gd name="connsiteX1" fmla="*/ 127000 w 3257948"/>
              <a:gd name="connsiteY1" fmla="*/ 2078026 h 2311768"/>
              <a:gd name="connsiteX2" fmla="*/ 228600 w 3257948"/>
              <a:gd name="connsiteY2" fmla="*/ 2103426 h 2311768"/>
              <a:gd name="connsiteX3" fmla="*/ 320040 w 3257948"/>
              <a:gd name="connsiteY3" fmla="*/ 2083106 h 2311768"/>
              <a:gd name="connsiteX4" fmla="*/ 396240 w 3257948"/>
              <a:gd name="connsiteY4" fmla="*/ 2291386 h 2311768"/>
              <a:gd name="connsiteX5" fmla="*/ 447040 w 3257948"/>
              <a:gd name="connsiteY5" fmla="*/ 1742746 h 2311768"/>
              <a:gd name="connsiteX6" fmla="*/ 518160 w 3257948"/>
              <a:gd name="connsiteY6" fmla="*/ 61266 h 2311768"/>
              <a:gd name="connsiteX7" fmla="*/ 574040 w 3257948"/>
              <a:gd name="connsiteY7" fmla="*/ 482906 h 2311768"/>
              <a:gd name="connsiteX8" fmla="*/ 604520 w 3257948"/>
              <a:gd name="connsiteY8" fmla="*/ 1590346 h 2311768"/>
              <a:gd name="connsiteX9" fmla="*/ 655320 w 3257948"/>
              <a:gd name="connsiteY9" fmla="*/ 2276146 h 2311768"/>
              <a:gd name="connsiteX10" fmla="*/ 685800 w 3257948"/>
              <a:gd name="connsiteY10" fmla="*/ 2072946 h 2311768"/>
              <a:gd name="connsiteX11" fmla="*/ 736600 w 3257948"/>
              <a:gd name="connsiteY11" fmla="*/ 1641146 h 2311768"/>
              <a:gd name="connsiteX12" fmla="*/ 767080 w 3257948"/>
              <a:gd name="connsiteY12" fmla="*/ 1956106 h 2311768"/>
              <a:gd name="connsiteX13" fmla="*/ 792480 w 3257948"/>
              <a:gd name="connsiteY13" fmla="*/ 2205026 h 2311768"/>
              <a:gd name="connsiteX14" fmla="*/ 883920 w 3257948"/>
              <a:gd name="connsiteY14" fmla="*/ 2006906 h 2311768"/>
              <a:gd name="connsiteX15" fmla="*/ 995680 w 3257948"/>
              <a:gd name="connsiteY15" fmla="*/ 2067866 h 2311768"/>
              <a:gd name="connsiteX16" fmla="*/ 1082040 w 3257948"/>
              <a:gd name="connsiteY16" fmla="*/ 2022146 h 2311768"/>
              <a:gd name="connsiteX17" fmla="*/ 1168400 w 3257948"/>
              <a:gd name="connsiteY17" fmla="*/ 2245666 h 2311768"/>
              <a:gd name="connsiteX18" fmla="*/ 1346200 w 3257948"/>
              <a:gd name="connsiteY18" fmla="*/ 1219506 h 2311768"/>
              <a:gd name="connsiteX19" fmla="*/ 1386840 w 3257948"/>
              <a:gd name="connsiteY19" fmla="*/ 1737666 h 2311768"/>
              <a:gd name="connsiteX20" fmla="*/ 1442720 w 3257948"/>
              <a:gd name="connsiteY20" fmla="*/ 2281226 h 2311768"/>
              <a:gd name="connsiteX21" fmla="*/ 1518920 w 3257948"/>
              <a:gd name="connsiteY21" fmla="*/ 2128826 h 2311768"/>
              <a:gd name="connsiteX22" fmla="*/ 1737360 w 3257948"/>
              <a:gd name="connsiteY22" fmla="*/ 2281226 h 2311768"/>
              <a:gd name="connsiteX23" fmla="*/ 1945640 w 3257948"/>
              <a:gd name="connsiteY23" fmla="*/ 2037386 h 2311768"/>
              <a:gd name="connsiteX24" fmla="*/ 2143760 w 3257948"/>
              <a:gd name="connsiteY24" fmla="*/ 2164386 h 2311768"/>
              <a:gd name="connsiteX25" fmla="*/ 2392680 w 3257948"/>
              <a:gd name="connsiteY25" fmla="*/ 2286306 h 2311768"/>
              <a:gd name="connsiteX26" fmla="*/ 2529840 w 3257948"/>
              <a:gd name="connsiteY26" fmla="*/ 2210106 h 2311768"/>
              <a:gd name="connsiteX27" fmla="*/ 2575560 w 3257948"/>
              <a:gd name="connsiteY27" fmla="*/ 1813866 h 2311768"/>
              <a:gd name="connsiteX28" fmla="*/ 2626360 w 3257948"/>
              <a:gd name="connsiteY28" fmla="*/ 2042466 h 2311768"/>
              <a:gd name="connsiteX29" fmla="*/ 2722880 w 3257948"/>
              <a:gd name="connsiteY29" fmla="*/ 2255826 h 2311768"/>
              <a:gd name="connsiteX30" fmla="*/ 2895600 w 3257948"/>
              <a:gd name="connsiteY30" fmla="*/ 2194866 h 2311768"/>
              <a:gd name="connsiteX31" fmla="*/ 3124200 w 3257948"/>
              <a:gd name="connsiteY31" fmla="*/ 2189786 h 2311768"/>
              <a:gd name="connsiteX32" fmla="*/ 3251200 w 3257948"/>
              <a:gd name="connsiteY32" fmla="*/ 2311706 h 2311768"/>
              <a:gd name="connsiteX33" fmla="*/ 2921000 w 3257948"/>
              <a:gd name="connsiteY33" fmla="*/ 2207566 h 2311768"/>
              <a:gd name="connsiteX34" fmla="*/ 3167380 w 3257948"/>
              <a:gd name="connsiteY34" fmla="*/ 2253286 h 2311768"/>
              <a:gd name="connsiteX0" fmla="*/ 0 w 3257948"/>
              <a:gd name="connsiteY0" fmla="*/ 2169466 h 2311768"/>
              <a:gd name="connsiteX1" fmla="*/ 127000 w 3257948"/>
              <a:gd name="connsiteY1" fmla="*/ 2078026 h 2311768"/>
              <a:gd name="connsiteX2" fmla="*/ 228600 w 3257948"/>
              <a:gd name="connsiteY2" fmla="*/ 2103426 h 2311768"/>
              <a:gd name="connsiteX3" fmla="*/ 320040 w 3257948"/>
              <a:gd name="connsiteY3" fmla="*/ 2083106 h 2311768"/>
              <a:gd name="connsiteX4" fmla="*/ 396240 w 3257948"/>
              <a:gd name="connsiteY4" fmla="*/ 2291386 h 2311768"/>
              <a:gd name="connsiteX5" fmla="*/ 447040 w 3257948"/>
              <a:gd name="connsiteY5" fmla="*/ 1742746 h 2311768"/>
              <a:gd name="connsiteX6" fmla="*/ 518160 w 3257948"/>
              <a:gd name="connsiteY6" fmla="*/ 61266 h 2311768"/>
              <a:gd name="connsiteX7" fmla="*/ 574040 w 3257948"/>
              <a:gd name="connsiteY7" fmla="*/ 482906 h 2311768"/>
              <a:gd name="connsiteX8" fmla="*/ 604520 w 3257948"/>
              <a:gd name="connsiteY8" fmla="*/ 1590346 h 2311768"/>
              <a:gd name="connsiteX9" fmla="*/ 655320 w 3257948"/>
              <a:gd name="connsiteY9" fmla="*/ 2276146 h 2311768"/>
              <a:gd name="connsiteX10" fmla="*/ 685800 w 3257948"/>
              <a:gd name="connsiteY10" fmla="*/ 2072946 h 2311768"/>
              <a:gd name="connsiteX11" fmla="*/ 736600 w 3257948"/>
              <a:gd name="connsiteY11" fmla="*/ 1641146 h 2311768"/>
              <a:gd name="connsiteX12" fmla="*/ 767080 w 3257948"/>
              <a:gd name="connsiteY12" fmla="*/ 1956106 h 2311768"/>
              <a:gd name="connsiteX13" fmla="*/ 792480 w 3257948"/>
              <a:gd name="connsiteY13" fmla="*/ 2205026 h 2311768"/>
              <a:gd name="connsiteX14" fmla="*/ 883920 w 3257948"/>
              <a:gd name="connsiteY14" fmla="*/ 2006906 h 2311768"/>
              <a:gd name="connsiteX15" fmla="*/ 995680 w 3257948"/>
              <a:gd name="connsiteY15" fmla="*/ 2067866 h 2311768"/>
              <a:gd name="connsiteX16" fmla="*/ 1082040 w 3257948"/>
              <a:gd name="connsiteY16" fmla="*/ 2022146 h 2311768"/>
              <a:gd name="connsiteX17" fmla="*/ 1168400 w 3257948"/>
              <a:gd name="connsiteY17" fmla="*/ 2245666 h 2311768"/>
              <a:gd name="connsiteX18" fmla="*/ 1346200 w 3257948"/>
              <a:gd name="connsiteY18" fmla="*/ 1219506 h 2311768"/>
              <a:gd name="connsiteX19" fmla="*/ 1386840 w 3257948"/>
              <a:gd name="connsiteY19" fmla="*/ 1737666 h 2311768"/>
              <a:gd name="connsiteX20" fmla="*/ 1442720 w 3257948"/>
              <a:gd name="connsiteY20" fmla="*/ 2281226 h 2311768"/>
              <a:gd name="connsiteX21" fmla="*/ 1518920 w 3257948"/>
              <a:gd name="connsiteY21" fmla="*/ 2128826 h 2311768"/>
              <a:gd name="connsiteX22" fmla="*/ 1737360 w 3257948"/>
              <a:gd name="connsiteY22" fmla="*/ 2281226 h 2311768"/>
              <a:gd name="connsiteX23" fmla="*/ 1945640 w 3257948"/>
              <a:gd name="connsiteY23" fmla="*/ 2037386 h 2311768"/>
              <a:gd name="connsiteX24" fmla="*/ 2143760 w 3257948"/>
              <a:gd name="connsiteY24" fmla="*/ 2164386 h 2311768"/>
              <a:gd name="connsiteX25" fmla="*/ 2392680 w 3257948"/>
              <a:gd name="connsiteY25" fmla="*/ 2286306 h 2311768"/>
              <a:gd name="connsiteX26" fmla="*/ 2529840 w 3257948"/>
              <a:gd name="connsiteY26" fmla="*/ 2210106 h 2311768"/>
              <a:gd name="connsiteX27" fmla="*/ 2575560 w 3257948"/>
              <a:gd name="connsiteY27" fmla="*/ 1813866 h 2311768"/>
              <a:gd name="connsiteX28" fmla="*/ 2626360 w 3257948"/>
              <a:gd name="connsiteY28" fmla="*/ 2042466 h 2311768"/>
              <a:gd name="connsiteX29" fmla="*/ 2722880 w 3257948"/>
              <a:gd name="connsiteY29" fmla="*/ 2255826 h 2311768"/>
              <a:gd name="connsiteX30" fmla="*/ 2895600 w 3257948"/>
              <a:gd name="connsiteY30" fmla="*/ 2194866 h 2311768"/>
              <a:gd name="connsiteX31" fmla="*/ 3124200 w 3257948"/>
              <a:gd name="connsiteY31" fmla="*/ 2189786 h 2311768"/>
              <a:gd name="connsiteX32" fmla="*/ 3251200 w 3257948"/>
              <a:gd name="connsiteY32" fmla="*/ 2311706 h 2311768"/>
              <a:gd name="connsiteX33" fmla="*/ 2921000 w 3257948"/>
              <a:gd name="connsiteY33" fmla="*/ 2207566 h 2311768"/>
              <a:gd name="connsiteX34" fmla="*/ 3167380 w 3257948"/>
              <a:gd name="connsiteY34" fmla="*/ 2253286 h 2311768"/>
              <a:gd name="connsiteX0" fmla="*/ 0 w 3167380"/>
              <a:gd name="connsiteY0" fmla="*/ 2169466 h 2300224"/>
              <a:gd name="connsiteX1" fmla="*/ 127000 w 3167380"/>
              <a:gd name="connsiteY1" fmla="*/ 2078026 h 2300224"/>
              <a:gd name="connsiteX2" fmla="*/ 228600 w 3167380"/>
              <a:gd name="connsiteY2" fmla="*/ 2103426 h 2300224"/>
              <a:gd name="connsiteX3" fmla="*/ 320040 w 3167380"/>
              <a:gd name="connsiteY3" fmla="*/ 2083106 h 2300224"/>
              <a:gd name="connsiteX4" fmla="*/ 396240 w 3167380"/>
              <a:gd name="connsiteY4" fmla="*/ 2291386 h 2300224"/>
              <a:gd name="connsiteX5" fmla="*/ 447040 w 3167380"/>
              <a:gd name="connsiteY5" fmla="*/ 1742746 h 2300224"/>
              <a:gd name="connsiteX6" fmla="*/ 518160 w 3167380"/>
              <a:gd name="connsiteY6" fmla="*/ 61266 h 2300224"/>
              <a:gd name="connsiteX7" fmla="*/ 574040 w 3167380"/>
              <a:gd name="connsiteY7" fmla="*/ 482906 h 2300224"/>
              <a:gd name="connsiteX8" fmla="*/ 604520 w 3167380"/>
              <a:gd name="connsiteY8" fmla="*/ 1590346 h 2300224"/>
              <a:gd name="connsiteX9" fmla="*/ 655320 w 3167380"/>
              <a:gd name="connsiteY9" fmla="*/ 2276146 h 2300224"/>
              <a:gd name="connsiteX10" fmla="*/ 685800 w 3167380"/>
              <a:gd name="connsiteY10" fmla="*/ 2072946 h 2300224"/>
              <a:gd name="connsiteX11" fmla="*/ 736600 w 3167380"/>
              <a:gd name="connsiteY11" fmla="*/ 1641146 h 2300224"/>
              <a:gd name="connsiteX12" fmla="*/ 767080 w 3167380"/>
              <a:gd name="connsiteY12" fmla="*/ 1956106 h 2300224"/>
              <a:gd name="connsiteX13" fmla="*/ 792480 w 3167380"/>
              <a:gd name="connsiteY13" fmla="*/ 2205026 h 2300224"/>
              <a:gd name="connsiteX14" fmla="*/ 883920 w 3167380"/>
              <a:gd name="connsiteY14" fmla="*/ 2006906 h 2300224"/>
              <a:gd name="connsiteX15" fmla="*/ 995680 w 3167380"/>
              <a:gd name="connsiteY15" fmla="*/ 2067866 h 2300224"/>
              <a:gd name="connsiteX16" fmla="*/ 1082040 w 3167380"/>
              <a:gd name="connsiteY16" fmla="*/ 2022146 h 2300224"/>
              <a:gd name="connsiteX17" fmla="*/ 1168400 w 3167380"/>
              <a:gd name="connsiteY17" fmla="*/ 2245666 h 2300224"/>
              <a:gd name="connsiteX18" fmla="*/ 1346200 w 3167380"/>
              <a:gd name="connsiteY18" fmla="*/ 1219506 h 2300224"/>
              <a:gd name="connsiteX19" fmla="*/ 1386840 w 3167380"/>
              <a:gd name="connsiteY19" fmla="*/ 1737666 h 2300224"/>
              <a:gd name="connsiteX20" fmla="*/ 1442720 w 3167380"/>
              <a:gd name="connsiteY20" fmla="*/ 2281226 h 2300224"/>
              <a:gd name="connsiteX21" fmla="*/ 1518920 w 3167380"/>
              <a:gd name="connsiteY21" fmla="*/ 2128826 h 2300224"/>
              <a:gd name="connsiteX22" fmla="*/ 1737360 w 3167380"/>
              <a:gd name="connsiteY22" fmla="*/ 2281226 h 2300224"/>
              <a:gd name="connsiteX23" fmla="*/ 1945640 w 3167380"/>
              <a:gd name="connsiteY23" fmla="*/ 2037386 h 2300224"/>
              <a:gd name="connsiteX24" fmla="*/ 2143760 w 3167380"/>
              <a:gd name="connsiteY24" fmla="*/ 2164386 h 2300224"/>
              <a:gd name="connsiteX25" fmla="*/ 2392680 w 3167380"/>
              <a:gd name="connsiteY25" fmla="*/ 2286306 h 2300224"/>
              <a:gd name="connsiteX26" fmla="*/ 2529840 w 3167380"/>
              <a:gd name="connsiteY26" fmla="*/ 2210106 h 2300224"/>
              <a:gd name="connsiteX27" fmla="*/ 2575560 w 3167380"/>
              <a:gd name="connsiteY27" fmla="*/ 1813866 h 2300224"/>
              <a:gd name="connsiteX28" fmla="*/ 2626360 w 3167380"/>
              <a:gd name="connsiteY28" fmla="*/ 2042466 h 2300224"/>
              <a:gd name="connsiteX29" fmla="*/ 2722880 w 3167380"/>
              <a:gd name="connsiteY29" fmla="*/ 2255826 h 2300224"/>
              <a:gd name="connsiteX30" fmla="*/ 2895600 w 3167380"/>
              <a:gd name="connsiteY30" fmla="*/ 2194866 h 2300224"/>
              <a:gd name="connsiteX31" fmla="*/ 3124200 w 3167380"/>
              <a:gd name="connsiteY31" fmla="*/ 2189786 h 2300224"/>
              <a:gd name="connsiteX32" fmla="*/ 2397760 w 3167380"/>
              <a:gd name="connsiteY32" fmla="*/ 2286306 h 2300224"/>
              <a:gd name="connsiteX33" fmla="*/ 2921000 w 3167380"/>
              <a:gd name="connsiteY33" fmla="*/ 2207566 h 2300224"/>
              <a:gd name="connsiteX34" fmla="*/ 3167380 w 3167380"/>
              <a:gd name="connsiteY34" fmla="*/ 2253286 h 2300224"/>
              <a:gd name="connsiteX0" fmla="*/ 0 w 3141173"/>
              <a:gd name="connsiteY0" fmla="*/ 2169466 h 2300224"/>
              <a:gd name="connsiteX1" fmla="*/ 127000 w 3141173"/>
              <a:gd name="connsiteY1" fmla="*/ 2078026 h 2300224"/>
              <a:gd name="connsiteX2" fmla="*/ 228600 w 3141173"/>
              <a:gd name="connsiteY2" fmla="*/ 2103426 h 2300224"/>
              <a:gd name="connsiteX3" fmla="*/ 320040 w 3141173"/>
              <a:gd name="connsiteY3" fmla="*/ 2083106 h 2300224"/>
              <a:gd name="connsiteX4" fmla="*/ 396240 w 3141173"/>
              <a:gd name="connsiteY4" fmla="*/ 2291386 h 2300224"/>
              <a:gd name="connsiteX5" fmla="*/ 447040 w 3141173"/>
              <a:gd name="connsiteY5" fmla="*/ 1742746 h 2300224"/>
              <a:gd name="connsiteX6" fmla="*/ 518160 w 3141173"/>
              <a:gd name="connsiteY6" fmla="*/ 61266 h 2300224"/>
              <a:gd name="connsiteX7" fmla="*/ 574040 w 3141173"/>
              <a:gd name="connsiteY7" fmla="*/ 482906 h 2300224"/>
              <a:gd name="connsiteX8" fmla="*/ 604520 w 3141173"/>
              <a:gd name="connsiteY8" fmla="*/ 1590346 h 2300224"/>
              <a:gd name="connsiteX9" fmla="*/ 655320 w 3141173"/>
              <a:gd name="connsiteY9" fmla="*/ 2276146 h 2300224"/>
              <a:gd name="connsiteX10" fmla="*/ 685800 w 3141173"/>
              <a:gd name="connsiteY10" fmla="*/ 2072946 h 2300224"/>
              <a:gd name="connsiteX11" fmla="*/ 736600 w 3141173"/>
              <a:gd name="connsiteY11" fmla="*/ 1641146 h 2300224"/>
              <a:gd name="connsiteX12" fmla="*/ 767080 w 3141173"/>
              <a:gd name="connsiteY12" fmla="*/ 1956106 h 2300224"/>
              <a:gd name="connsiteX13" fmla="*/ 792480 w 3141173"/>
              <a:gd name="connsiteY13" fmla="*/ 2205026 h 2300224"/>
              <a:gd name="connsiteX14" fmla="*/ 883920 w 3141173"/>
              <a:gd name="connsiteY14" fmla="*/ 2006906 h 2300224"/>
              <a:gd name="connsiteX15" fmla="*/ 995680 w 3141173"/>
              <a:gd name="connsiteY15" fmla="*/ 2067866 h 2300224"/>
              <a:gd name="connsiteX16" fmla="*/ 1082040 w 3141173"/>
              <a:gd name="connsiteY16" fmla="*/ 2022146 h 2300224"/>
              <a:gd name="connsiteX17" fmla="*/ 1168400 w 3141173"/>
              <a:gd name="connsiteY17" fmla="*/ 2245666 h 2300224"/>
              <a:gd name="connsiteX18" fmla="*/ 1346200 w 3141173"/>
              <a:gd name="connsiteY18" fmla="*/ 1219506 h 2300224"/>
              <a:gd name="connsiteX19" fmla="*/ 1386840 w 3141173"/>
              <a:gd name="connsiteY19" fmla="*/ 1737666 h 2300224"/>
              <a:gd name="connsiteX20" fmla="*/ 1442720 w 3141173"/>
              <a:gd name="connsiteY20" fmla="*/ 2281226 h 2300224"/>
              <a:gd name="connsiteX21" fmla="*/ 1518920 w 3141173"/>
              <a:gd name="connsiteY21" fmla="*/ 2128826 h 2300224"/>
              <a:gd name="connsiteX22" fmla="*/ 1737360 w 3141173"/>
              <a:gd name="connsiteY22" fmla="*/ 2281226 h 2300224"/>
              <a:gd name="connsiteX23" fmla="*/ 1945640 w 3141173"/>
              <a:gd name="connsiteY23" fmla="*/ 2037386 h 2300224"/>
              <a:gd name="connsiteX24" fmla="*/ 2143760 w 3141173"/>
              <a:gd name="connsiteY24" fmla="*/ 2164386 h 2300224"/>
              <a:gd name="connsiteX25" fmla="*/ 2392680 w 3141173"/>
              <a:gd name="connsiteY25" fmla="*/ 2286306 h 2300224"/>
              <a:gd name="connsiteX26" fmla="*/ 2529840 w 3141173"/>
              <a:gd name="connsiteY26" fmla="*/ 2210106 h 2300224"/>
              <a:gd name="connsiteX27" fmla="*/ 2575560 w 3141173"/>
              <a:gd name="connsiteY27" fmla="*/ 1813866 h 2300224"/>
              <a:gd name="connsiteX28" fmla="*/ 2626360 w 3141173"/>
              <a:gd name="connsiteY28" fmla="*/ 2042466 h 2300224"/>
              <a:gd name="connsiteX29" fmla="*/ 2722880 w 3141173"/>
              <a:gd name="connsiteY29" fmla="*/ 2255826 h 2300224"/>
              <a:gd name="connsiteX30" fmla="*/ 2895600 w 3141173"/>
              <a:gd name="connsiteY30" fmla="*/ 2194866 h 2300224"/>
              <a:gd name="connsiteX31" fmla="*/ 3124200 w 3141173"/>
              <a:gd name="connsiteY31" fmla="*/ 2189786 h 2300224"/>
              <a:gd name="connsiteX32" fmla="*/ 2397760 w 3141173"/>
              <a:gd name="connsiteY32" fmla="*/ 2286306 h 2300224"/>
              <a:gd name="connsiteX33" fmla="*/ 2921000 w 3141173"/>
              <a:gd name="connsiteY33" fmla="*/ 2207566 h 2300224"/>
              <a:gd name="connsiteX34" fmla="*/ 2407920 w 3141173"/>
              <a:gd name="connsiteY34" fmla="*/ 2291386 h 2300224"/>
              <a:gd name="connsiteX0" fmla="*/ 0 w 2926311"/>
              <a:gd name="connsiteY0" fmla="*/ 2169466 h 2300224"/>
              <a:gd name="connsiteX1" fmla="*/ 127000 w 2926311"/>
              <a:gd name="connsiteY1" fmla="*/ 2078026 h 2300224"/>
              <a:gd name="connsiteX2" fmla="*/ 228600 w 2926311"/>
              <a:gd name="connsiteY2" fmla="*/ 2103426 h 2300224"/>
              <a:gd name="connsiteX3" fmla="*/ 320040 w 2926311"/>
              <a:gd name="connsiteY3" fmla="*/ 2083106 h 2300224"/>
              <a:gd name="connsiteX4" fmla="*/ 396240 w 2926311"/>
              <a:gd name="connsiteY4" fmla="*/ 2291386 h 2300224"/>
              <a:gd name="connsiteX5" fmla="*/ 447040 w 2926311"/>
              <a:gd name="connsiteY5" fmla="*/ 1742746 h 2300224"/>
              <a:gd name="connsiteX6" fmla="*/ 518160 w 2926311"/>
              <a:gd name="connsiteY6" fmla="*/ 61266 h 2300224"/>
              <a:gd name="connsiteX7" fmla="*/ 574040 w 2926311"/>
              <a:gd name="connsiteY7" fmla="*/ 482906 h 2300224"/>
              <a:gd name="connsiteX8" fmla="*/ 604520 w 2926311"/>
              <a:gd name="connsiteY8" fmla="*/ 1590346 h 2300224"/>
              <a:gd name="connsiteX9" fmla="*/ 655320 w 2926311"/>
              <a:gd name="connsiteY9" fmla="*/ 2276146 h 2300224"/>
              <a:gd name="connsiteX10" fmla="*/ 685800 w 2926311"/>
              <a:gd name="connsiteY10" fmla="*/ 2072946 h 2300224"/>
              <a:gd name="connsiteX11" fmla="*/ 736600 w 2926311"/>
              <a:gd name="connsiteY11" fmla="*/ 1641146 h 2300224"/>
              <a:gd name="connsiteX12" fmla="*/ 767080 w 2926311"/>
              <a:gd name="connsiteY12" fmla="*/ 1956106 h 2300224"/>
              <a:gd name="connsiteX13" fmla="*/ 792480 w 2926311"/>
              <a:gd name="connsiteY13" fmla="*/ 2205026 h 2300224"/>
              <a:gd name="connsiteX14" fmla="*/ 883920 w 2926311"/>
              <a:gd name="connsiteY14" fmla="*/ 2006906 h 2300224"/>
              <a:gd name="connsiteX15" fmla="*/ 995680 w 2926311"/>
              <a:gd name="connsiteY15" fmla="*/ 2067866 h 2300224"/>
              <a:gd name="connsiteX16" fmla="*/ 1082040 w 2926311"/>
              <a:gd name="connsiteY16" fmla="*/ 2022146 h 2300224"/>
              <a:gd name="connsiteX17" fmla="*/ 1168400 w 2926311"/>
              <a:gd name="connsiteY17" fmla="*/ 2245666 h 2300224"/>
              <a:gd name="connsiteX18" fmla="*/ 1346200 w 2926311"/>
              <a:gd name="connsiteY18" fmla="*/ 1219506 h 2300224"/>
              <a:gd name="connsiteX19" fmla="*/ 1386840 w 2926311"/>
              <a:gd name="connsiteY19" fmla="*/ 1737666 h 2300224"/>
              <a:gd name="connsiteX20" fmla="*/ 1442720 w 2926311"/>
              <a:gd name="connsiteY20" fmla="*/ 2281226 h 2300224"/>
              <a:gd name="connsiteX21" fmla="*/ 1518920 w 2926311"/>
              <a:gd name="connsiteY21" fmla="*/ 2128826 h 2300224"/>
              <a:gd name="connsiteX22" fmla="*/ 1737360 w 2926311"/>
              <a:gd name="connsiteY22" fmla="*/ 2281226 h 2300224"/>
              <a:gd name="connsiteX23" fmla="*/ 1945640 w 2926311"/>
              <a:gd name="connsiteY23" fmla="*/ 2037386 h 2300224"/>
              <a:gd name="connsiteX24" fmla="*/ 2143760 w 2926311"/>
              <a:gd name="connsiteY24" fmla="*/ 2164386 h 2300224"/>
              <a:gd name="connsiteX25" fmla="*/ 2392680 w 2926311"/>
              <a:gd name="connsiteY25" fmla="*/ 2286306 h 2300224"/>
              <a:gd name="connsiteX26" fmla="*/ 2529840 w 2926311"/>
              <a:gd name="connsiteY26" fmla="*/ 2210106 h 2300224"/>
              <a:gd name="connsiteX27" fmla="*/ 2575560 w 2926311"/>
              <a:gd name="connsiteY27" fmla="*/ 1813866 h 2300224"/>
              <a:gd name="connsiteX28" fmla="*/ 2626360 w 2926311"/>
              <a:gd name="connsiteY28" fmla="*/ 2042466 h 2300224"/>
              <a:gd name="connsiteX29" fmla="*/ 2722880 w 2926311"/>
              <a:gd name="connsiteY29" fmla="*/ 2255826 h 2300224"/>
              <a:gd name="connsiteX30" fmla="*/ 2895600 w 2926311"/>
              <a:gd name="connsiteY30" fmla="*/ 2194866 h 2300224"/>
              <a:gd name="connsiteX31" fmla="*/ 2405380 w 2926311"/>
              <a:gd name="connsiteY31" fmla="*/ 2286306 h 2300224"/>
              <a:gd name="connsiteX32" fmla="*/ 2397760 w 2926311"/>
              <a:gd name="connsiteY32" fmla="*/ 2286306 h 2300224"/>
              <a:gd name="connsiteX33" fmla="*/ 2921000 w 2926311"/>
              <a:gd name="connsiteY33" fmla="*/ 2207566 h 2300224"/>
              <a:gd name="connsiteX34" fmla="*/ 2407920 w 2926311"/>
              <a:gd name="connsiteY34" fmla="*/ 2291386 h 2300224"/>
              <a:gd name="connsiteX0" fmla="*/ 0 w 2905212"/>
              <a:gd name="connsiteY0" fmla="*/ 2169466 h 2300224"/>
              <a:gd name="connsiteX1" fmla="*/ 127000 w 2905212"/>
              <a:gd name="connsiteY1" fmla="*/ 2078026 h 2300224"/>
              <a:gd name="connsiteX2" fmla="*/ 228600 w 2905212"/>
              <a:gd name="connsiteY2" fmla="*/ 2103426 h 2300224"/>
              <a:gd name="connsiteX3" fmla="*/ 320040 w 2905212"/>
              <a:gd name="connsiteY3" fmla="*/ 2083106 h 2300224"/>
              <a:gd name="connsiteX4" fmla="*/ 396240 w 2905212"/>
              <a:gd name="connsiteY4" fmla="*/ 2291386 h 2300224"/>
              <a:gd name="connsiteX5" fmla="*/ 447040 w 2905212"/>
              <a:gd name="connsiteY5" fmla="*/ 1742746 h 2300224"/>
              <a:gd name="connsiteX6" fmla="*/ 518160 w 2905212"/>
              <a:gd name="connsiteY6" fmla="*/ 61266 h 2300224"/>
              <a:gd name="connsiteX7" fmla="*/ 574040 w 2905212"/>
              <a:gd name="connsiteY7" fmla="*/ 482906 h 2300224"/>
              <a:gd name="connsiteX8" fmla="*/ 604520 w 2905212"/>
              <a:gd name="connsiteY8" fmla="*/ 1590346 h 2300224"/>
              <a:gd name="connsiteX9" fmla="*/ 655320 w 2905212"/>
              <a:gd name="connsiteY9" fmla="*/ 2276146 h 2300224"/>
              <a:gd name="connsiteX10" fmla="*/ 685800 w 2905212"/>
              <a:gd name="connsiteY10" fmla="*/ 2072946 h 2300224"/>
              <a:gd name="connsiteX11" fmla="*/ 736600 w 2905212"/>
              <a:gd name="connsiteY11" fmla="*/ 1641146 h 2300224"/>
              <a:gd name="connsiteX12" fmla="*/ 767080 w 2905212"/>
              <a:gd name="connsiteY12" fmla="*/ 1956106 h 2300224"/>
              <a:gd name="connsiteX13" fmla="*/ 792480 w 2905212"/>
              <a:gd name="connsiteY13" fmla="*/ 2205026 h 2300224"/>
              <a:gd name="connsiteX14" fmla="*/ 883920 w 2905212"/>
              <a:gd name="connsiteY14" fmla="*/ 2006906 h 2300224"/>
              <a:gd name="connsiteX15" fmla="*/ 995680 w 2905212"/>
              <a:gd name="connsiteY15" fmla="*/ 2067866 h 2300224"/>
              <a:gd name="connsiteX16" fmla="*/ 1082040 w 2905212"/>
              <a:gd name="connsiteY16" fmla="*/ 2022146 h 2300224"/>
              <a:gd name="connsiteX17" fmla="*/ 1168400 w 2905212"/>
              <a:gd name="connsiteY17" fmla="*/ 2245666 h 2300224"/>
              <a:gd name="connsiteX18" fmla="*/ 1346200 w 2905212"/>
              <a:gd name="connsiteY18" fmla="*/ 1219506 h 2300224"/>
              <a:gd name="connsiteX19" fmla="*/ 1386840 w 2905212"/>
              <a:gd name="connsiteY19" fmla="*/ 1737666 h 2300224"/>
              <a:gd name="connsiteX20" fmla="*/ 1442720 w 2905212"/>
              <a:gd name="connsiteY20" fmla="*/ 2281226 h 2300224"/>
              <a:gd name="connsiteX21" fmla="*/ 1518920 w 2905212"/>
              <a:gd name="connsiteY21" fmla="*/ 2128826 h 2300224"/>
              <a:gd name="connsiteX22" fmla="*/ 1737360 w 2905212"/>
              <a:gd name="connsiteY22" fmla="*/ 2281226 h 2300224"/>
              <a:gd name="connsiteX23" fmla="*/ 1945640 w 2905212"/>
              <a:gd name="connsiteY23" fmla="*/ 2037386 h 2300224"/>
              <a:gd name="connsiteX24" fmla="*/ 2143760 w 2905212"/>
              <a:gd name="connsiteY24" fmla="*/ 2164386 h 2300224"/>
              <a:gd name="connsiteX25" fmla="*/ 2392680 w 2905212"/>
              <a:gd name="connsiteY25" fmla="*/ 2286306 h 2300224"/>
              <a:gd name="connsiteX26" fmla="*/ 2529840 w 2905212"/>
              <a:gd name="connsiteY26" fmla="*/ 2210106 h 2300224"/>
              <a:gd name="connsiteX27" fmla="*/ 2575560 w 2905212"/>
              <a:gd name="connsiteY27" fmla="*/ 1813866 h 2300224"/>
              <a:gd name="connsiteX28" fmla="*/ 2626360 w 2905212"/>
              <a:gd name="connsiteY28" fmla="*/ 2042466 h 2300224"/>
              <a:gd name="connsiteX29" fmla="*/ 2722880 w 2905212"/>
              <a:gd name="connsiteY29" fmla="*/ 2255826 h 2300224"/>
              <a:gd name="connsiteX30" fmla="*/ 2895600 w 2905212"/>
              <a:gd name="connsiteY30" fmla="*/ 2194866 h 2300224"/>
              <a:gd name="connsiteX31" fmla="*/ 2405380 w 2905212"/>
              <a:gd name="connsiteY31" fmla="*/ 2286306 h 2300224"/>
              <a:gd name="connsiteX32" fmla="*/ 2397760 w 2905212"/>
              <a:gd name="connsiteY32" fmla="*/ 2286306 h 2300224"/>
              <a:gd name="connsiteX33" fmla="*/ 2402840 w 2905212"/>
              <a:gd name="connsiteY33" fmla="*/ 2293926 h 2300224"/>
              <a:gd name="connsiteX34" fmla="*/ 2407920 w 2905212"/>
              <a:gd name="connsiteY34" fmla="*/ 2291386 h 2300224"/>
              <a:gd name="connsiteX0" fmla="*/ 0 w 2730022"/>
              <a:gd name="connsiteY0" fmla="*/ 2169466 h 2300224"/>
              <a:gd name="connsiteX1" fmla="*/ 127000 w 2730022"/>
              <a:gd name="connsiteY1" fmla="*/ 2078026 h 2300224"/>
              <a:gd name="connsiteX2" fmla="*/ 228600 w 2730022"/>
              <a:gd name="connsiteY2" fmla="*/ 2103426 h 2300224"/>
              <a:gd name="connsiteX3" fmla="*/ 320040 w 2730022"/>
              <a:gd name="connsiteY3" fmla="*/ 2083106 h 2300224"/>
              <a:gd name="connsiteX4" fmla="*/ 396240 w 2730022"/>
              <a:gd name="connsiteY4" fmla="*/ 2291386 h 2300224"/>
              <a:gd name="connsiteX5" fmla="*/ 447040 w 2730022"/>
              <a:gd name="connsiteY5" fmla="*/ 1742746 h 2300224"/>
              <a:gd name="connsiteX6" fmla="*/ 518160 w 2730022"/>
              <a:gd name="connsiteY6" fmla="*/ 61266 h 2300224"/>
              <a:gd name="connsiteX7" fmla="*/ 574040 w 2730022"/>
              <a:gd name="connsiteY7" fmla="*/ 482906 h 2300224"/>
              <a:gd name="connsiteX8" fmla="*/ 604520 w 2730022"/>
              <a:gd name="connsiteY8" fmla="*/ 1590346 h 2300224"/>
              <a:gd name="connsiteX9" fmla="*/ 655320 w 2730022"/>
              <a:gd name="connsiteY9" fmla="*/ 2276146 h 2300224"/>
              <a:gd name="connsiteX10" fmla="*/ 685800 w 2730022"/>
              <a:gd name="connsiteY10" fmla="*/ 2072946 h 2300224"/>
              <a:gd name="connsiteX11" fmla="*/ 736600 w 2730022"/>
              <a:gd name="connsiteY11" fmla="*/ 1641146 h 2300224"/>
              <a:gd name="connsiteX12" fmla="*/ 767080 w 2730022"/>
              <a:gd name="connsiteY12" fmla="*/ 1956106 h 2300224"/>
              <a:gd name="connsiteX13" fmla="*/ 792480 w 2730022"/>
              <a:gd name="connsiteY13" fmla="*/ 2205026 h 2300224"/>
              <a:gd name="connsiteX14" fmla="*/ 883920 w 2730022"/>
              <a:gd name="connsiteY14" fmla="*/ 2006906 h 2300224"/>
              <a:gd name="connsiteX15" fmla="*/ 995680 w 2730022"/>
              <a:gd name="connsiteY15" fmla="*/ 2067866 h 2300224"/>
              <a:gd name="connsiteX16" fmla="*/ 1082040 w 2730022"/>
              <a:gd name="connsiteY16" fmla="*/ 2022146 h 2300224"/>
              <a:gd name="connsiteX17" fmla="*/ 1168400 w 2730022"/>
              <a:gd name="connsiteY17" fmla="*/ 2245666 h 2300224"/>
              <a:gd name="connsiteX18" fmla="*/ 1346200 w 2730022"/>
              <a:gd name="connsiteY18" fmla="*/ 1219506 h 2300224"/>
              <a:gd name="connsiteX19" fmla="*/ 1386840 w 2730022"/>
              <a:gd name="connsiteY19" fmla="*/ 1737666 h 2300224"/>
              <a:gd name="connsiteX20" fmla="*/ 1442720 w 2730022"/>
              <a:gd name="connsiteY20" fmla="*/ 2281226 h 2300224"/>
              <a:gd name="connsiteX21" fmla="*/ 1518920 w 2730022"/>
              <a:gd name="connsiteY21" fmla="*/ 2128826 h 2300224"/>
              <a:gd name="connsiteX22" fmla="*/ 1737360 w 2730022"/>
              <a:gd name="connsiteY22" fmla="*/ 2281226 h 2300224"/>
              <a:gd name="connsiteX23" fmla="*/ 1945640 w 2730022"/>
              <a:gd name="connsiteY23" fmla="*/ 2037386 h 2300224"/>
              <a:gd name="connsiteX24" fmla="*/ 2143760 w 2730022"/>
              <a:gd name="connsiteY24" fmla="*/ 2164386 h 2300224"/>
              <a:gd name="connsiteX25" fmla="*/ 2392680 w 2730022"/>
              <a:gd name="connsiteY25" fmla="*/ 2286306 h 2300224"/>
              <a:gd name="connsiteX26" fmla="*/ 2529840 w 2730022"/>
              <a:gd name="connsiteY26" fmla="*/ 2210106 h 2300224"/>
              <a:gd name="connsiteX27" fmla="*/ 2575560 w 2730022"/>
              <a:gd name="connsiteY27" fmla="*/ 1813866 h 2300224"/>
              <a:gd name="connsiteX28" fmla="*/ 2626360 w 2730022"/>
              <a:gd name="connsiteY28" fmla="*/ 2042466 h 2300224"/>
              <a:gd name="connsiteX29" fmla="*/ 2722880 w 2730022"/>
              <a:gd name="connsiteY29" fmla="*/ 2255826 h 2300224"/>
              <a:gd name="connsiteX30" fmla="*/ 2413000 w 2730022"/>
              <a:gd name="connsiteY30" fmla="*/ 2299006 h 2300224"/>
              <a:gd name="connsiteX31" fmla="*/ 2405380 w 2730022"/>
              <a:gd name="connsiteY31" fmla="*/ 2286306 h 2300224"/>
              <a:gd name="connsiteX32" fmla="*/ 2397760 w 2730022"/>
              <a:gd name="connsiteY32" fmla="*/ 2286306 h 2300224"/>
              <a:gd name="connsiteX33" fmla="*/ 2402840 w 2730022"/>
              <a:gd name="connsiteY33" fmla="*/ 2293926 h 2300224"/>
              <a:gd name="connsiteX34" fmla="*/ 2407920 w 2730022"/>
              <a:gd name="connsiteY34" fmla="*/ 2291386 h 2300224"/>
              <a:gd name="connsiteX0" fmla="*/ 0 w 2633903"/>
              <a:gd name="connsiteY0" fmla="*/ 2169466 h 2311015"/>
              <a:gd name="connsiteX1" fmla="*/ 127000 w 2633903"/>
              <a:gd name="connsiteY1" fmla="*/ 2078026 h 2311015"/>
              <a:gd name="connsiteX2" fmla="*/ 228600 w 2633903"/>
              <a:gd name="connsiteY2" fmla="*/ 2103426 h 2311015"/>
              <a:gd name="connsiteX3" fmla="*/ 320040 w 2633903"/>
              <a:gd name="connsiteY3" fmla="*/ 2083106 h 2311015"/>
              <a:gd name="connsiteX4" fmla="*/ 396240 w 2633903"/>
              <a:gd name="connsiteY4" fmla="*/ 2291386 h 2311015"/>
              <a:gd name="connsiteX5" fmla="*/ 447040 w 2633903"/>
              <a:gd name="connsiteY5" fmla="*/ 1742746 h 2311015"/>
              <a:gd name="connsiteX6" fmla="*/ 518160 w 2633903"/>
              <a:gd name="connsiteY6" fmla="*/ 61266 h 2311015"/>
              <a:gd name="connsiteX7" fmla="*/ 574040 w 2633903"/>
              <a:gd name="connsiteY7" fmla="*/ 482906 h 2311015"/>
              <a:gd name="connsiteX8" fmla="*/ 604520 w 2633903"/>
              <a:gd name="connsiteY8" fmla="*/ 1590346 h 2311015"/>
              <a:gd name="connsiteX9" fmla="*/ 655320 w 2633903"/>
              <a:gd name="connsiteY9" fmla="*/ 2276146 h 2311015"/>
              <a:gd name="connsiteX10" fmla="*/ 685800 w 2633903"/>
              <a:gd name="connsiteY10" fmla="*/ 2072946 h 2311015"/>
              <a:gd name="connsiteX11" fmla="*/ 736600 w 2633903"/>
              <a:gd name="connsiteY11" fmla="*/ 1641146 h 2311015"/>
              <a:gd name="connsiteX12" fmla="*/ 767080 w 2633903"/>
              <a:gd name="connsiteY12" fmla="*/ 1956106 h 2311015"/>
              <a:gd name="connsiteX13" fmla="*/ 792480 w 2633903"/>
              <a:gd name="connsiteY13" fmla="*/ 2205026 h 2311015"/>
              <a:gd name="connsiteX14" fmla="*/ 883920 w 2633903"/>
              <a:gd name="connsiteY14" fmla="*/ 2006906 h 2311015"/>
              <a:gd name="connsiteX15" fmla="*/ 995680 w 2633903"/>
              <a:gd name="connsiteY15" fmla="*/ 2067866 h 2311015"/>
              <a:gd name="connsiteX16" fmla="*/ 1082040 w 2633903"/>
              <a:gd name="connsiteY16" fmla="*/ 2022146 h 2311015"/>
              <a:gd name="connsiteX17" fmla="*/ 1168400 w 2633903"/>
              <a:gd name="connsiteY17" fmla="*/ 2245666 h 2311015"/>
              <a:gd name="connsiteX18" fmla="*/ 1346200 w 2633903"/>
              <a:gd name="connsiteY18" fmla="*/ 1219506 h 2311015"/>
              <a:gd name="connsiteX19" fmla="*/ 1386840 w 2633903"/>
              <a:gd name="connsiteY19" fmla="*/ 1737666 h 2311015"/>
              <a:gd name="connsiteX20" fmla="*/ 1442720 w 2633903"/>
              <a:gd name="connsiteY20" fmla="*/ 2281226 h 2311015"/>
              <a:gd name="connsiteX21" fmla="*/ 1518920 w 2633903"/>
              <a:gd name="connsiteY21" fmla="*/ 2128826 h 2311015"/>
              <a:gd name="connsiteX22" fmla="*/ 1737360 w 2633903"/>
              <a:gd name="connsiteY22" fmla="*/ 2281226 h 2311015"/>
              <a:gd name="connsiteX23" fmla="*/ 1945640 w 2633903"/>
              <a:gd name="connsiteY23" fmla="*/ 2037386 h 2311015"/>
              <a:gd name="connsiteX24" fmla="*/ 2143760 w 2633903"/>
              <a:gd name="connsiteY24" fmla="*/ 2164386 h 2311015"/>
              <a:gd name="connsiteX25" fmla="*/ 2392680 w 2633903"/>
              <a:gd name="connsiteY25" fmla="*/ 2286306 h 2311015"/>
              <a:gd name="connsiteX26" fmla="*/ 2529840 w 2633903"/>
              <a:gd name="connsiteY26" fmla="*/ 2210106 h 2311015"/>
              <a:gd name="connsiteX27" fmla="*/ 2575560 w 2633903"/>
              <a:gd name="connsiteY27" fmla="*/ 1813866 h 2311015"/>
              <a:gd name="connsiteX28" fmla="*/ 2626360 w 2633903"/>
              <a:gd name="connsiteY28" fmla="*/ 2042466 h 2311015"/>
              <a:gd name="connsiteX29" fmla="*/ 2400300 w 2633903"/>
              <a:gd name="connsiteY29" fmla="*/ 2288846 h 2311015"/>
              <a:gd name="connsiteX30" fmla="*/ 2413000 w 2633903"/>
              <a:gd name="connsiteY30" fmla="*/ 2299006 h 2311015"/>
              <a:gd name="connsiteX31" fmla="*/ 2405380 w 2633903"/>
              <a:gd name="connsiteY31" fmla="*/ 2286306 h 2311015"/>
              <a:gd name="connsiteX32" fmla="*/ 2397760 w 2633903"/>
              <a:gd name="connsiteY32" fmla="*/ 2286306 h 2311015"/>
              <a:gd name="connsiteX33" fmla="*/ 2402840 w 2633903"/>
              <a:gd name="connsiteY33" fmla="*/ 2293926 h 2311015"/>
              <a:gd name="connsiteX34" fmla="*/ 2407920 w 2633903"/>
              <a:gd name="connsiteY34" fmla="*/ 2291386 h 2311015"/>
              <a:gd name="connsiteX0" fmla="*/ 0 w 2636089"/>
              <a:gd name="connsiteY0" fmla="*/ 2169466 h 2331880"/>
              <a:gd name="connsiteX1" fmla="*/ 127000 w 2636089"/>
              <a:gd name="connsiteY1" fmla="*/ 2078026 h 2331880"/>
              <a:gd name="connsiteX2" fmla="*/ 228600 w 2636089"/>
              <a:gd name="connsiteY2" fmla="*/ 2103426 h 2331880"/>
              <a:gd name="connsiteX3" fmla="*/ 320040 w 2636089"/>
              <a:gd name="connsiteY3" fmla="*/ 2083106 h 2331880"/>
              <a:gd name="connsiteX4" fmla="*/ 396240 w 2636089"/>
              <a:gd name="connsiteY4" fmla="*/ 2291386 h 2331880"/>
              <a:gd name="connsiteX5" fmla="*/ 447040 w 2636089"/>
              <a:gd name="connsiteY5" fmla="*/ 1742746 h 2331880"/>
              <a:gd name="connsiteX6" fmla="*/ 518160 w 2636089"/>
              <a:gd name="connsiteY6" fmla="*/ 61266 h 2331880"/>
              <a:gd name="connsiteX7" fmla="*/ 574040 w 2636089"/>
              <a:gd name="connsiteY7" fmla="*/ 482906 h 2331880"/>
              <a:gd name="connsiteX8" fmla="*/ 604520 w 2636089"/>
              <a:gd name="connsiteY8" fmla="*/ 1590346 h 2331880"/>
              <a:gd name="connsiteX9" fmla="*/ 655320 w 2636089"/>
              <a:gd name="connsiteY9" fmla="*/ 2276146 h 2331880"/>
              <a:gd name="connsiteX10" fmla="*/ 685800 w 2636089"/>
              <a:gd name="connsiteY10" fmla="*/ 2072946 h 2331880"/>
              <a:gd name="connsiteX11" fmla="*/ 736600 w 2636089"/>
              <a:gd name="connsiteY11" fmla="*/ 1641146 h 2331880"/>
              <a:gd name="connsiteX12" fmla="*/ 767080 w 2636089"/>
              <a:gd name="connsiteY12" fmla="*/ 1956106 h 2331880"/>
              <a:gd name="connsiteX13" fmla="*/ 792480 w 2636089"/>
              <a:gd name="connsiteY13" fmla="*/ 2205026 h 2331880"/>
              <a:gd name="connsiteX14" fmla="*/ 883920 w 2636089"/>
              <a:gd name="connsiteY14" fmla="*/ 2006906 h 2331880"/>
              <a:gd name="connsiteX15" fmla="*/ 995680 w 2636089"/>
              <a:gd name="connsiteY15" fmla="*/ 2067866 h 2331880"/>
              <a:gd name="connsiteX16" fmla="*/ 1082040 w 2636089"/>
              <a:gd name="connsiteY16" fmla="*/ 2022146 h 2331880"/>
              <a:gd name="connsiteX17" fmla="*/ 1168400 w 2636089"/>
              <a:gd name="connsiteY17" fmla="*/ 2245666 h 2331880"/>
              <a:gd name="connsiteX18" fmla="*/ 1346200 w 2636089"/>
              <a:gd name="connsiteY18" fmla="*/ 1219506 h 2331880"/>
              <a:gd name="connsiteX19" fmla="*/ 1386840 w 2636089"/>
              <a:gd name="connsiteY19" fmla="*/ 1737666 h 2331880"/>
              <a:gd name="connsiteX20" fmla="*/ 1442720 w 2636089"/>
              <a:gd name="connsiteY20" fmla="*/ 2281226 h 2331880"/>
              <a:gd name="connsiteX21" fmla="*/ 1518920 w 2636089"/>
              <a:gd name="connsiteY21" fmla="*/ 2128826 h 2331880"/>
              <a:gd name="connsiteX22" fmla="*/ 1737360 w 2636089"/>
              <a:gd name="connsiteY22" fmla="*/ 2281226 h 2331880"/>
              <a:gd name="connsiteX23" fmla="*/ 1945640 w 2636089"/>
              <a:gd name="connsiteY23" fmla="*/ 2037386 h 2331880"/>
              <a:gd name="connsiteX24" fmla="*/ 2143760 w 2636089"/>
              <a:gd name="connsiteY24" fmla="*/ 2164386 h 2331880"/>
              <a:gd name="connsiteX25" fmla="*/ 2392680 w 2636089"/>
              <a:gd name="connsiteY25" fmla="*/ 2286306 h 2331880"/>
              <a:gd name="connsiteX26" fmla="*/ 2400300 w 2636089"/>
              <a:gd name="connsiteY26" fmla="*/ 2293926 h 2331880"/>
              <a:gd name="connsiteX27" fmla="*/ 2575560 w 2636089"/>
              <a:gd name="connsiteY27" fmla="*/ 1813866 h 2331880"/>
              <a:gd name="connsiteX28" fmla="*/ 2626360 w 2636089"/>
              <a:gd name="connsiteY28" fmla="*/ 2042466 h 2331880"/>
              <a:gd name="connsiteX29" fmla="*/ 2400300 w 2636089"/>
              <a:gd name="connsiteY29" fmla="*/ 2288846 h 2331880"/>
              <a:gd name="connsiteX30" fmla="*/ 2413000 w 2636089"/>
              <a:gd name="connsiteY30" fmla="*/ 2299006 h 2331880"/>
              <a:gd name="connsiteX31" fmla="*/ 2405380 w 2636089"/>
              <a:gd name="connsiteY31" fmla="*/ 2286306 h 2331880"/>
              <a:gd name="connsiteX32" fmla="*/ 2397760 w 2636089"/>
              <a:gd name="connsiteY32" fmla="*/ 2286306 h 2331880"/>
              <a:gd name="connsiteX33" fmla="*/ 2402840 w 2636089"/>
              <a:gd name="connsiteY33" fmla="*/ 2293926 h 2331880"/>
              <a:gd name="connsiteX34" fmla="*/ 2407920 w 2636089"/>
              <a:gd name="connsiteY34" fmla="*/ 2291386 h 2331880"/>
              <a:gd name="connsiteX0" fmla="*/ 0 w 2626362"/>
              <a:gd name="connsiteY0" fmla="*/ 2169466 h 2311015"/>
              <a:gd name="connsiteX1" fmla="*/ 127000 w 2626362"/>
              <a:gd name="connsiteY1" fmla="*/ 2078026 h 2311015"/>
              <a:gd name="connsiteX2" fmla="*/ 228600 w 2626362"/>
              <a:gd name="connsiteY2" fmla="*/ 2103426 h 2311015"/>
              <a:gd name="connsiteX3" fmla="*/ 320040 w 2626362"/>
              <a:gd name="connsiteY3" fmla="*/ 2083106 h 2311015"/>
              <a:gd name="connsiteX4" fmla="*/ 396240 w 2626362"/>
              <a:gd name="connsiteY4" fmla="*/ 2291386 h 2311015"/>
              <a:gd name="connsiteX5" fmla="*/ 447040 w 2626362"/>
              <a:gd name="connsiteY5" fmla="*/ 1742746 h 2311015"/>
              <a:gd name="connsiteX6" fmla="*/ 518160 w 2626362"/>
              <a:gd name="connsiteY6" fmla="*/ 61266 h 2311015"/>
              <a:gd name="connsiteX7" fmla="*/ 574040 w 2626362"/>
              <a:gd name="connsiteY7" fmla="*/ 482906 h 2311015"/>
              <a:gd name="connsiteX8" fmla="*/ 604520 w 2626362"/>
              <a:gd name="connsiteY8" fmla="*/ 1590346 h 2311015"/>
              <a:gd name="connsiteX9" fmla="*/ 655320 w 2626362"/>
              <a:gd name="connsiteY9" fmla="*/ 2276146 h 2311015"/>
              <a:gd name="connsiteX10" fmla="*/ 685800 w 2626362"/>
              <a:gd name="connsiteY10" fmla="*/ 2072946 h 2311015"/>
              <a:gd name="connsiteX11" fmla="*/ 736600 w 2626362"/>
              <a:gd name="connsiteY11" fmla="*/ 1641146 h 2311015"/>
              <a:gd name="connsiteX12" fmla="*/ 767080 w 2626362"/>
              <a:gd name="connsiteY12" fmla="*/ 1956106 h 2311015"/>
              <a:gd name="connsiteX13" fmla="*/ 792480 w 2626362"/>
              <a:gd name="connsiteY13" fmla="*/ 2205026 h 2311015"/>
              <a:gd name="connsiteX14" fmla="*/ 883920 w 2626362"/>
              <a:gd name="connsiteY14" fmla="*/ 2006906 h 2311015"/>
              <a:gd name="connsiteX15" fmla="*/ 995680 w 2626362"/>
              <a:gd name="connsiteY15" fmla="*/ 2067866 h 2311015"/>
              <a:gd name="connsiteX16" fmla="*/ 1082040 w 2626362"/>
              <a:gd name="connsiteY16" fmla="*/ 2022146 h 2311015"/>
              <a:gd name="connsiteX17" fmla="*/ 1168400 w 2626362"/>
              <a:gd name="connsiteY17" fmla="*/ 2245666 h 2311015"/>
              <a:gd name="connsiteX18" fmla="*/ 1346200 w 2626362"/>
              <a:gd name="connsiteY18" fmla="*/ 1219506 h 2311015"/>
              <a:gd name="connsiteX19" fmla="*/ 1386840 w 2626362"/>
              <a:gd name="connsiteY19" fmla="*/ 1737666 h 2311015"/>
              <a:gd name="connsiteX20" fmla="*/ 1442720 w 2626362"/>
              <a:gd name="connsiteY20" fmla="*/ 2281226 h 2311015"/>
              <a:gd name="connsiteX21" fmla="*/ 1518920 w 2626362"/>
              <a:gd name="connsiteY21" fmla="*/ 2128826 h 2311015"/>
              <a:gd name="connsiteX22" fmla="*/ 1737360 w 2626362"/>
              <a:gd name="connsiteY22" fmla="*/ 2281226 h 2311015"/>
              <a:gd name="connsiteX23" fmla="*/ 1945640 w 2626362"/>
              <a:gd name="connsiteY23" fmla="*/ 2037386 h 2311015"/>
              <a:gd name="connsiteX24" fmla="*/ 2143760 w 2626362"/>
              <a:gd name="connsiteY24" fmla="*/ 2164386 h 2311015"/>
              <a:gd name="connsiteX25" fmla="*/ 2392680 w 2626362"/>
              <a:gd name="connsiteY25" fmla="*/ 2286306 h 2311015"/>
              <a:gd name="connsiteX26" fmla="*/ 2400300 w 2626362"/>
              <a:gd name="connsiteY26" fmla="*/ 2293926 h 2311015"/>
              <a:gd name="connsiteX27" fmla="*/ 2395220 w 2626362"/>
              <a:gd name="connsiteY27" fmla="*/ 2291386 h 2311015"/>
              <a:gd name="connsiteX28" fmla="*/ 2626360 w 2626362"/>
              <a:gd name="connsiteY28" fmla="*/ 2042466 h 2311015"/>
              <a:gd name="connsiteX29" fmla="*/ 2400300 w 2626362"/>
              <a:gd name="connsiteY29" fmla="*/ 2288846 h 2311015"/>
              <a:gd name="connsiteX30" fmla="*/ 2413000 w 2626362"/>
              <a:gd name="connsiteY30" fmla="*/ 2299006 h 2311015"/>
              <a:gd name="connsiteX31" fmla="*/ 2405380 w 2626362"/>
              <a:gd name="connsiteY31" fmla="*/ 2286306 h 2311015"/>
              <a:gd name="connsiteX32" fmla="*/ 2397760 w 2626362"/>
              <a:gd name="connsiteY32" fmla="*/ 2286306 h 2311015"/>
              <a:gd name="connsiteX33" fmla="*/ 2402840 w 2626362"/>
              <a:gd name="connsiteY33" fmla="*/ 2293926 h 2311015"/>
              <a:gd name="connsiteX34" fmla="*/ 2407920 w 2626362"/>
              <a:gd name="connsiteY34" fmla="*/ 2291386 h 2311015"/>
              <a:gd name="connsiteX0" fmla="*/ 0 w 2422636"/>
              <a:gd name="connsiteY0" fmla="*/ 2169466 h 2300224"/>
              <a:gd name="connsiteX1" fmla="*/ 127000 w 2422636"/>
              <a:gd name="connsiteY1" fmla="*/ 2078026 h 2300224"/>
              <a:gd name="connsiteX2" fmla="*/ 228600 w 2422636"/>
              <a:gd name="connsiteY2" fmla="*/ 2103426 h 2300224"/>
              <a:gd name="connsiteX3" fmla="*/ 320040 w 2422636"/>
              <a:gd name="connsiteY3" fmla="*/ 2083106 h 2300224"/>
              <a:gd name="connsiteX4" fmla="*/ 396240 w 2422636"/>
              <a:gd name="connsiteY4" fmla="*/ 2291386 h 2300224"/>
              <a:gd name="connsiteX5" fmla="*/ 447040 w 2422636"/>
              <a:gd name="connsiteY5" fmla="*/ 1742746 h 2300224"/>
              <a:gd name="connsiteX6" fmla="*/ 518160 w 2422636"/>
              <a:gd name="connsiteY6" fmla="*/ 61266 h 2300224"/>
              <a:gd name="connsiteX7" fmla="*/ 574040 w 2422636"/>
              <a:gd name="connsiteY7" fmla="*/ 482906 h 2300224"/>
              <a:gd name="connsiteX8" fmla="*/ 604520 w 2422636"/>
              <a:gd name="connsiteY8" fmla="*/ 1590346 h 2300224"/>
              <a:gd name="connsiteX9" fmla="*/ 655320 w 2422636"/>
              <a:gd name="connsiteY9" fmla="*/ 2276146 h 2300224"/>
              <a:gd name="connsiteX10" fmla="*/ 685800 w 2422636"/>
              <a:gd name="connsiteY10" fmla="*/ 2072946 h 2300224"/>
              <a:gd name="connsiteX11" fmla="*/ 736600 w 2422636"/>
              <a:gd name="connsiteY11" fmla="*/ 1641146 h 2300224"/>
              <a:gd name="connsiteX12" fmla="*/ 767080 w 2422636"/>
              <a:gd name="connsiteY12" fmla="*/ 1956106 h 2300224"/>
              <a:gd name="connsiteX13" fmla="*/ 792480 w 2422636"/>
              <a:gd name="connsiteY13" fmla="*/ 2205026 h 2300224"/>
              <a:gd name="connsiteX14" fmla="*/ 883920 w 2422636"/>
              <a:gd name="connsiteY14" fmla="*/ 2006906 h 2300224"/>
              <a:gd name="connsiteX15" fmla="*/ 995680 w 2422636"/>
              <a:gd name="connsiteY15" fmla="*/ 2067866 h 2300224"/>
              <a:gd name="connsiteX16" fmla="*/ 1082040 w 2422636"/>
              <a:gd name="connsiteY16" fmla="*/ 2022146 h 2300224"/>
              <a:gd name="connsiteX17" fmla="*/ 1168400 w 2422636"/>
              <a:gd name="connsiteY17" fmla="*/ 2245666 h 2300224"/>
              <a:gd name="connsiteX18" fmla="*/ 1346200 w 2422636"/>
              <a:gd name="connsiteY18" fmla="*/ 1219506 h 2300224"/>
              <a:gd name="connsiteX19" fmla="*/ 1386840 w 2422636"/>
              <a:gd name="connsiteY19" fmla="*/ 1737666 h 2300224"/>
              <a:gd name="connsiteX20" fmla="*/ 1442720 w 2422636"/>
              <a:gd name="connsiteY20" fmla="*/ 2281226 h 2300224"/>
              <a:gd name="connsiteX21" fmla="*/ 1518920 w 2422636"/>
              <a:gd name="connsiteY21" fmla="*/ 2128826 h 2300224"/>
              <a:gd name="connsiteX22" fmla="*/ 1737360 w 2422636"/>
              <a:gd name="connsiteY22" fmla="*/ 2281226 h 2300224"/>
              <a:gd name="connsiteX23" fmla="*/ 1945640 w 2422636"/>
              <a:gd name="connsiteY23" fmla="*/ 2037386 h 2300224"/>
              <a:gd name="connsiteX24" fmla="*/ 2143760 w 2422636"/>
              <a:gd name="connsiteY24" fmla="*/ 2164386 h 2300224"/>
              <a:gd name="connsiteX25" fmla="*/ 2392680 w 2422636"/>
              <a:gd name="connsiteY25" fmla="*/ 2286306 h 2300224"/>
              <a:gd name="connsiteX26" fmla="*/ 2400300 w 2422636"/>
              <a:gd name="connsiteY26" fmla="*/ 2293926 h 2300224"/>
              <a:gd name="connsiteX27" fmla="*/ 2395220 w 2422636"/>
              <a:gd name="connsiteY27" fmla="*/ 2291386 h 2300224"/>
              <a:gd name="connsiteX28" fmla="*/ 2392680 w 2422636"/>
              <a:gd name="connsiteY28" fmla="*/ 2291386 h 2300224"/>
              <a:gd name="connsiteX29" fmla="*/ 2400300 w 2422636"/>
              <a:gd name="connsiteY29" fmla="*/ 2288846 h 2300224"/>
              <a:gd name="connsiteX30" fmla="*/ 2413000 w 2422636"/>
              <a:gd name="connsiteY30" fmla="*/ 2299006 h 2300224"/>
              <a:gd name="connsiteX31" fmla="*/ 2405380 w 2422636"/>
              <a:gd name="connsiteY31" fmla="*/ 2286306 h 2300224"/>
              <a:gd name="connsiteX32" fmla="*/ 2397760 w 2422636"/>
              <a:gd name="connsiteY32" fmla="*/ 2286306 h 2300224"/>
              <a:gd name="connsiteX33" fmla="*/ 2402840 w 2422636"/>
              <a:gd name="connsiteY33" fmla="*/ 2293926 h 2300224"/>
              <a:gd name="connsiteX34" fmla="*/ 2407920 w 2422636"/>
              <a:gd name="connsiteY34" fmla="*/ 2291386 h 23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2636" h="2300224">
                <a:moveTo>
                  <a:pt x="0" y="2169466"/>
                </a:moveTo>
                <a:cubicBezTo>
                  <a:pt x="44450" y="2129249"/>
                  <a:pt x="88900" y="2089033"/>
                  <a:pt x="127000" y="2078026"/>
                </a:cubicBezTo>
                <a:cubicBezTo>
                  <a:pt x="165100" y="2067019"/>
                  <a:pt x="196427" y="2102579"/>
                  <a:pt x="228600" y="2103426"/>
                </a:cubicBezTo>
                <a:cubicBezTo>
                  <a:pt x="260773" y="2104273"/>
                  <a:pt x="292100" y="2051779"/>
                  <a:pt x="320040" y="2083106"/>
                </a:cubicBezTo>
                <a:cubicBezTo>
                  <a:pt x="347980" y="2114433"/>
                  <a:pt x="375073" y="2348113"/>
                  <a:pt x="396240" y="2291386"/>
                </a:cubicBezTo>
                <a:cubicBezTo>
                  <a:pt x="417407" y="2234659"/>
                  <a:pt x="426720" y="2114433"/>
                  <a:pt x="447040" y="1742746"/>
                </a:cubicBezTo>
                <a:cubicBezTo>
                  <a:pt x="467360" y="1371059"/>
                  <a:pt x="496993" y="271239"/>
                  <a:pt x="518160" y="61266"/>
                </a:cubicBezTo>
                <a:cubicBezTo>
                  <a:pt x="539327" y="-148707"/>
                  <a:pt x="559647" y="228059"/>
                  <a:pt x="574040" y="482906"/>
                </a:cubicBezTo>
                <a:cubicBezTo>
                  <a:pt x="588433" y="737753"/>
                  <a:pt x="590973" y="1291473"/>
                  <a:pt x="604520" y="1590346"/>
                </a:cubicBezTo>
                <a:cubicBezTo>
                  <a:pt x="618067" y="1889219"/>
                  <a:pt x="641773" y="2195713"/>
                  <a:pt x="655320" y="2276146"/>
                </a:cubicBezTo>
                <a:cubicBezTo>
                  <a:pt x="668867" y="2356579"/>
                  <a:pt x="672253" y="2178779"/>
                  <a:pt x="685800" y="2072946"/>
                </a:cubicBezTo>
                <a:cubicBezTo>
                  <a:pt x="699347" y="1967113"/>
                  <a:pt x="723053" y="1660619"/>
                  <a:pt x="736600" y="1641146"/>
                </a:cubicBezTo>
                <a:cubicBezTo>
                  <a:pt x="750147" y="1621673"/>
                  <a:pt x="757767" y="1862126"/>
                  <a:pt x="767080" y="1956106"/>
                </a:cubicBezTo>
                <a:cubicBezTo>
                  <a:pt x="776393" y="2050086"/>
                  <a:pt x="773007" y="2196559"/>
                  <a:pt x="792480" y="2205026"/>
                </a:cubicBezTo>
                <a:cubicBezTo>
                  <a:pt x="811953" y="2213493"/>
                  <a:pt x="850053" y="2029766"/>
                  <a:pt x="883920" y="2006906"/>
                </a:cubicBezTo>
                <a:cubicBezTo>
                  <a:pt x="917787" y="1984046"/>
                  <a:pt x="962660" y="2065326"/>
                  <a:pt x="995680" y="2067866"/>
                </a:cubicBezTo>
                <a:cubicBezTo>
                  <a:pt x="1028700" y="2070406"/>
                  <a:pt x="1053253" y="1992513"/>
                  <a:pt x="1082040" y="2022146"/>
                </a:cubicBezTo>
                <a:cubicBezTo>
                  <a:pt x="1110827" y="2051779"/>
                  <a:pt x="1124373" y="2379439"/>
                  <a:pt x="1168400" y="2245666"/>
                </a:cubicBezTo>
                <a:cubicBezTo>
                  <a:pt x="1212427" y="2111893"/>
                  <a:pt x="1309793" y="1304173"/>
                  <a:pt x="1346200" y="1219506"/>
                </a:cubicBezTo>
                <a:cubicBezTo>
                  <a:pt x="1382607" y="1134839"/>
                  <a:pt x="1370753" y="1560713"/>
                  <a:pt x="1386840" y="1737666"/>
                </a:cubicBezTo>
                <a:cubicBezTo>
                  <a:pt x="1402927" y="1914619"/>
                  <a:pt x="1420707" y="2216033"/>
                  <a:pt x="1442720" y="2281226"/>
                </a:cubicBezTo>
                <a:cubicBezTo>
                  <a:pt x="1464733" y="2346419"/>
                  <a:pt x="1469813" y="2128826"/>
                  <a:pt x="1518920" y="2128826"/>
                </a:cubicBezTo>
                <a:cubicBezTo>
                  <a:pt x="1568027" y="2128826"/>
                  <a:pt x="1666240" y="2296466"/>
                  <a:pt x="1737360" y="2281226"/>
                </a:cubicBezTo>
                <a:cubicBezTo>
                  <a:pt x="1808480" y="2265986"/>
                  <a:pt x="1877907" y="2056859"/>
                  <a:pt x="1945640" y="2037386"/>
                </a:cubicBezTo>
                <a:cubicBezTo>
                  <a:pt x="2013373" y="2017913"/>
                  <a:pt x="2069253" y="2122899"/>
                  <a:pt x="2143760" y="2164386"/>
                </a:cubicBezTo>
                <a:cubicBezTo>
                  <a:pt x="2218267" y="2205873"/>
                  <a:pt x="2349923" y="2264716"/>
                  <a:pt x="2392680" y="2286306"/>
                </a:cubicBezTo>
                <a:cubicBezTo>
                  <a:pt x="2435437" y="2307896"/>
                  <a:pt x="2399877" y="2293079"/>
                  <a:pt x="2400300" y="2293926"/>
                </a:cubicBezTo>
                <a:cubicBezTo>
                  <a:pt x="2400723" y="2294773"/>
                  <a:pt x="2396490" y="2291809"/>
                  <a:pt x="2395220" y="2291386"/>
                </a:cubicBezTo>
                <a:cubicBezTo>
                  <a:pt x="2393950" y="2290963"/>
                  <a:pt x="2391833" y="2291809"/>
                  <a:pt x="2392680" y="2291386"/>
                </a:cubicBezTo>
                <a:cubicBezTo>
                  <a:pt x="2393527" y="2290963"/>
                  <a:pt x="2396913" y="2287576"/>
                  <a:pt x="2400300" y="2288846"/>
                </a:cubicBezTo>
                <a:cubicBezTo>
                  <a:pt x="2403687" y="2290116"/>
                  <a:pt x="2412153" y="2299429"/>
                  <a:pt x="2413000" y="2299006"/>
                </a:cubicBezTo>
                <a:cubicBezTo>
                  <a:pt x="2413847" y="2298583"/>
                  <a:pt x="2407920" y="2288423"/>
                  <a:pt x="2405380" y="2286306"/>
                </a:cubicBezTo>
                <a:cubicBezTo>
                  <a:pt x="2402840" y="2284189"/>
                  <a:pt x="2398183" y="2285036"/>
                  <a:pt x="2397760" y="2286306"/>
                </a:cubicBezTo>
                <a:cubicBezTo>
                  <a:pt x="2397337" y="2287576"/>
                  <a:pt x="2331720" y="2297313"/>
                  <a:pt x="2402840" y="2293926"/>
                </a:cubicBezTo>
                <a:cubicBezTo>
                  <a:pt x="2473960" y="2290539"/>
                  <a:pt x="2324100" y="2221112"/>
                  <a:pt x="2407920" y="2291386"/>
                </a:cubicBezTo>
              </a:path>
            </a:pathLst>
          </a:custGeom>
          <a:noFill/>
          <a:ln w="28575">
            <a:solidFill>
              <a:srgbClr val="0A395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cxnSp>
        <p:nvCxnSpPr>
          <p:cNvPr id="126" name="Straight Arrow Connector 125">
            <a:extLst>
              <a:ext uri="{FF2B5EF4-FFF2-40B4-BE49-F238E27FC236}">
                <a16:creationId xmlns:a16="http://schemas.microsoft.com/office/drawing/2014/main" id="{97A8BCC0-21CF-084A-2946-622AF8E6F2E6}"/>
              </a:ext>
            </a:extLst>
          </p:cNvPr>
          <p:cNvCxnSpPr>
            <a:cxnSpLocks/>
          </p:cNvCxnSpPr>
          <p:nvPr/>
        </p:nvCxnSpPr>
        <p:spPr>
          <a:xfrm flipV="1">
            <a:off x="921811" y="2335260"/>
            <a:ext cx="0" cy="155685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7" name="Straight Arrow Connector 126">
            <a:extLst>
              <a:ext uri="{FF2B5EF4-FFF2-40B4-BE49-F238E27FC236}">
                <a16:creationId xmlns:a16="http://schemas.microsoft.com/office/drawing/2014/main" id="{F732843C-B72F-BEF4-0BE9-CEE8CD54CEDC}"/>
              </a:ext>
            </a:extLst>
          </p:cNvPr>
          <p:cNvCxnSpPr>
            <a:cxnSpLocks/>
          </p:cNvCxnSpPr>
          <p:nvPr/>
        </p:nvCxnSpPr>
        <p:spPr>
          <a:xfrm>
            <a:off x="921811" y="3891773"/>
            <a:ext cx="179579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9" name="Rectangle 128">
            <a:extLst>
              <a:ext uri="{FF2B5EF4-FFF2-40B4-BE49-F238E27FC236}">
                <a16:creationId xmlns:a16="http://schemas.microsoft.com/office/drawing/2014/main" id="{3D050564-78C9-C6A4-F42A-B803A542A72F}"/>
              </a:ext>
            </a:extLst>
          </p:cNvPr>
          <p:cNvSpPr/>
          <p:nvPr/>
        </p:nvSpPr>
        <p:spPr>
          <a:xfrm>
            <a:off x="2524653" y="3687845"/>
            <a:ext cx="341803" cy="1481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30" name="TextBox 129">
            <a:extLst>
              <a:ext uri="{FF2B5EF4-FFF2-40B4-BE49-F238E27FC236}">
                <a16:creationId xmlns:a16="http://schemas.microsoft.com/office/drawing/2014/main" id="{479EA884-B212-99BB-2EF5-FD9C21C85E30}"/>
              </a:ext>
            </a:extLst>
          </p:cNvPr>
          <p:cNvSpPr txBox="1"/>
          <p:nvPr/>
        </p:nvSpPr>
        <p:spPr>
          <a:xfrm>
            <a:off x="2464456" y="3976799"/>
            <a:ext cx="686406" cy="338554"/>
          </a:xfrm>
          <a:prstGeom prst="rect">
            <a:avLst/>
          </a:prstGeom>
          <a:noFill/>
        </p:spPr>
        <p:txBody>
          <a:bodyPr wrap="none" rtlCol="0">
            <a:spAutoFit/>
          </a:bodyPr>
          <a:lstStyle/>
          <a:p>
            <a:r>
              <a:rPr lang="en-US" sz="1600" b="1" dirty="0"/>
              <a:t>Delay</a:t>
            </a:r>
            <a:endParaRPr lang="en-GB" sz="1600" b="1" dirty="0"/>
          </a:p>
        </p:txBody>
      </p:sp>
      <p:sp>
        <p:nvSpPr>
          <p:cNvPr id="133" name="TextBox 132">
            <a:extLst>
              <a:ext uri="{FF2B5EF4-FFF2-40B4-BE49-F238E27FC236}">
                <a16:creationId xmlns:a16="http://schemas.microsoft.com/office/drawing/2014/main" id="{73FC8164-0536-3EBA-9AE4-66CB6A453B7D}"/>
              </a:ext>
            </a:extLst>
          </p:cNvPr>
          <p:cNvSpPr txBox="1"/>
          <p:nvPr/>
        </p:nvSpPr>
        <p:spPr>
          <a:xfrm>
            <a:off x="2481281" y="5685674"/>
            <a:ext cx="686406" cy="338554"/>
          </a:xfrm>
          <a:prstGeom prst="rect">
            <a:avLst/>
          </a:prstGeom>
          <a:noFill/>
        </p:spPr>
        <p:txBody>
          <a:bodyPr wrap="none" rtlCol="0">
            <a:spAutoFit/>
          </a:bodyPr>
          <a:lstStyle/>
          <a:p>
            <a:r>
              <a:rPr lang="en-US" sz="1600" b="1" dirty="0"/>
              <a:t>Delay</a:t>
            </a:r>
            <a:endParaRPr lang="en-GB" sz="1600" b="1" dirty="0"/>
          </a:p>
        </p:txBody>
      </p:sp>
      <p:sp>
        <p:nvSpPr>
          <p:cNvPr id="134" name="TextBox 133">
            <a:extLst>
              <a:ext uri="{FF2B5EF4-FFF2-40B4-BE49-F238E27FC236}">
                <a16:creationId xmlns:a16="http://schemas.microsoft.com/office/drawing/2014/main" id="{4734EDBB-A6A3-1ECD-D7E1-6177EF3EE161}"/>
              </a:ext>
            </a:extLst>
          </p:cNvPr>
          <p:cNvSpPr txBox="1"/>
          <p:nvPr/>
        </p:nvSpPr>
        <p:spPr>
          <a:xfrm>
            <a:off x="183177" y="2199844"/>
            <a:ext cx="649537" cy="338554"/>
          </a:xfrm>
          <a:prstGeom prst="rect">
            <a:avLst/>
          </a:prstGeom>
          <a:noFill/>
        </p:spPr>
        <p:txBody>
          <a:bodyPr wrap="none" rtlCol="0">
            <a:spAutoFit/>
          </a:bodyPr>
          <a:lstStyle/>
          <a:p>
            <a:r>
              <a:rPr lang="en-US" sz="1600" b="1" dirty="0"/>
              <a:t>|CIR|</a:t>
            </a:r>
            <a:endParaRPr lang="en-GB" sz="1600" b="1" dirty="0"/>
          </a:p>
        </p:txBody>
      </p:sp>
      <p:sp>
        <p:nvSpPr>
          <p:cNvPr id="135" name="TextBox 134">
            <a:extLst>
              <a:ext uri="{FF2B5EF4-FFF2-40B4-BE49-F238E27FC236}">
                <a16:creationId xmlns:a16="http://schemas.microsoft.com/office/drawing/2014/main" id="{5AEEEC33-4731-1D4B-AF21-0AFBD9C63AC1}"/>
              </a:ext>
            </a:extLst>
          </p:cNvPr>
          <p:cNvSpPr txBox="1"/>
          <p:nvPr/>
        </p:nvSpPr>
        <p:spPr>
          <a:xfrm>
            <a:off x="189593" y="4096916"/>
            <a:ext cx="649537" cy="338554"/>
          </a:xfrm>
          <a:prstGeom prst="rect">
            <a:avLst/>
          </a:prstGeom>
          <a:noFill/>
        </p:spPr>
        <p:txBody>
          <a:bodyPr wrap="none" rtlCol="0">
            <a:spAutoFit/>
          </a:bodyPr>
          <a:lstStyle/>
          <a:p>
            <a:r>
              <a:rPr lang="en-US" sz="1600" b="1" dirty="0"/>
              <a:t>|CIR|</a:t>
            </a:r>
            <a:endParaRPr lang="en-GB" sz="1600" b="1" dirty="0"/>
          </a:p>
        </p:txBody>
      </p:sp>
      <p:sp>
        <p:nvSpPr>
          <p:cNvPr id="144" name="TextBox 143">
            <a:extLst>
              <a:ext uri="{FF2B5EF4-FFF2-40B4-BE49-F238E27FC236}">
                <a16:creationId xmlns:a16="http://schemas.microsoft.com/office/drawing/2014/main" id="{2EBFF79F-AA1E-B3E0-8FE8-3D91D82FB683}"/>
              </a:ext>
            </a:extLst>
          </p:cNvPr>
          <p:cNvSpPr txBox="1"/>
          <p:nvPr/>
        </p:nvSpPr>
        <p:spPr>
          <a:xfrm>
            <a:off x="308725" y="5868531"/>
            <a:ext cx="2927375" cy="359009"/>
          </a:xfrm>
          <a:prstGeom prst="rect">
            <a:avLst/>
          </a:prstGeom>
          <a:solidFill>
            <a:schemeClr val="bg1"/>
          </a:solidFill>
          <a:ln w="38100">
            <a:solidFill>
              <a:srgbClr val="C00000"/>
            </a:solidFill>
          </a:ln>
        </p:spPr>
        <p:txBody>
          <a:bodyPr wrap="square" rtlCol="0">
            <a:spAutoFit/>
          </a:bodyPr>
          <a:lstStyle/>
          <a:p>
            <a:pPr algn="ctr"/>
            <a:r>
              <a:rPr lang="en-US" sz="1733" b="1" dirty="0">
                <a:solidFill>
                  <a:srgbClr val="C00000"/>
                </a:solidFill>
              </a:rPr>
              <a:t>TO is shared by all paths</a:t>
            </a:r>
            <a:endParaRPr lang="en-GB" sz="1733" b="1" dirty="0">
              <a:solidFill>
                <a:srgbClr val="C00000"/>
              </a:solidFill>
            </a:endParaRPr>
          </a:p>
        </p:txBody>
      </p:sp>
      <p:grpSp>
        <p:nvGrpSpPr>
          <p:cNvPr id="40" name="Group 39" descr="\documentclass{article}&#10;\usepackage{amsmath}&#10;\usepackage{amssymb}&#10;\pagestyle{empty}&#10;&#10;\begin{document}&#10;&#10;\begin{equation*}&#10;\approx\tau_{o}&#10;\end{equation*}&#10;&#10;&#10;\end{document}" title="IguanaTex Vector Display">
            <a:extLst>
              <a:ext uri="{FF2B5EF4-FFF2-40B4-BE49-F238E27FC236}">
                <a16:creationId xmlns:a16="http://schemas.microsoft.com/office/drawing/2014/main" id="{6B1785CF-85B3-57A9-147E-C0BC0BD04246}"/>
              </a:ext>
            </a:extLst>
          </p:cNvPr>
          <p:cNvGrpSpPr>
            <a:grpSpLocks noChangeAspect="1"/>
          </p:cNvGrpSpPr>
          <p:nvPr>
            <p:custDataLst>
              <p:tags r:id="rId2"/>
            </p:custDataLst>
          </p:nvPr>
        </p:nvGrpSpPr>
        <p:grpSpPr>
          <a:xfrm>
            <a:off x="1650680" y="2324484"/>
            <a:ext cx="822798" cy="326575"/>
            <a:chOff x="1587500" y="2386013"/>
            <a:chExt cx="923925" cy="366713"/>
          </a:xfrm>
        </p:grpSpPr>
        <p:sp>
          <p:nvSpPr>
            <p:cNvPr id="36" name="Freeform 16">
              <a:extLst>
                <a:ext uri="{FF2B5EF4-FFF2-40B4-BE49-F238E27FC236}">
                  <a16:creationId xmlns:a16="http://schemas.microsoft.com/office/drawing/2014/main" id="{7BD41516-E955-63C6-B0C2-B11EC0C7592B}"/>
                </a:ext>
              </a:extLst>
            </p:cNvPr>
            <p:cNvSpPr>
              <a:spLocks noEditPoints="1"/>
            </p:cNvSpPr>
            <p:nvPr>
              <p:custDataLst>
                <p:tags r:id="rId27"/>
              </p:custDataLst>
            </p:nvPr>
          </p:nvSpPr>
          <p:spPr bwMode="auto">
            <a:xfrm>
              <a:off x="1587500" y="2386013"/>
              <a:ext cx="341313" cy="244475"/>
            </a:xfrm>
            <a:custGeom>
              <a:avLst/>
              <a:gdLst>
                <a:gd name="T0" fmla="*/ 333 w 333"/>
                <a:gd name="T1" fmla="*/ 15 h 213"/>
                <a:gd name="T2" fmla="*/ 326 w 333"/>
                <a:gd name="T3" fmla="*/ 0 h 213"/>
                <a:gd name="T4" fmla="*/ 319 w 333"/>
                <a:gd name="T5" fmla="*/ 14 h 213"/>
                <a:gd name="T6" fmla="*/ 250 w 333"/>
                <a:gd name="T7" fmla="*/ 69 h 213"/>
                <a:gd name="T8" fmla="*/ 170 w 333"/>
                <a:gd name="T9" fmla="*/ 36 h 213"/>
                <a:gd name="T10" fmla="*/ 84 w 333"/>
                <a:gd name="T11" fmla="*/ 0 h 213"/>
                <a:gd name="T12" fmla="*/ 0 w 333"/>
                <a:gd name="T13" fmla="*/ 81 h 213"/>
                <a:gd name="T14" fmla="*/ 7 w 333"/>
                <a:gd name="T15" fmla="*/ 96 h 213"/>
                <a:gd name="T16" fmla="*/ 14 w 333"/>
                <a:gd name="T17" fmla="*/ 85 h 213"/>
                <a:gd name="T18" fmla="*/ 84 w 333"/>
                <a:gd name="T19" fmla="*/ 28 h 213"/>
                <a:gd name="T20" fmla="*/ 164 w 333"/>
                <a:gd name="T21" fmla="*/ 61 h 213"/>
                <a:gd name="T22" fmla="*/ 250 w 333"/>
                <a:gd name="T23" fmla="*/ 97 h 213"/>
                <a:gd name="T24" fmla="*/ 333 w 333"/>
                <a:gd name="T25" fmla="*/ 15 h 213"/>
                <a:gd name="T26" fmla="*/ 333 w 333"/>
                <a:gd name="T27" fmla="*/ 132 h 213"/>
                <a:gd name="T28" fmla="*/ 326 w 333"/>
                <a:gd name="T29" fmla="*/ 117 h 213"/>
                <a:gd name="T30" fmla="*/ 319 w 333"/>
                <a:gd name="T31" fmla="*/ 130 h 213"/>
                <a:gd name="T32" fmla="*/ 250 w 333"/>
                <a:gd name="T33" fmla="*/ 185 h 213"/>
                <a:gd name="T34" fmla="*/ 170 w 333"/>
                <a:gd name="T35" fmla="*/ 152 h 213"/>
                <a:gd name="T36" fmla="*/ 84 w 333"/>
                <a:gd name="T37" fmla="*/ 116 h 213"/>
                <a:gd name="T38" fmla="*/ 0 w 333"/>
                <a:gd name="T39" fmla="*/ 198 h 213"/>
                <a:gd name="T40" fmla="*/ 7 w 333"/>
                <a:gd name="T41" fmla="*/ 213 h 213"/>
                <a:gd name="T42" fmla="*/ 14 w 333"/>
                <a:gd name="T43" fmla="*/ 201 h 213"/>
                <a:gd name="T44" fmla="*/ 84 w 333"/>
                <a:gd name="T45" fmla="*/ 144 h 213"/>
                <a:gd name="T46" fmla="*/ 164 w 333"/>
                <a:gd name="T47" fmla="*/ 177 h 213"/>
                <a:gd name="T48" fmla="*/ 250 w 333"/>
                <a:gd name="T49" fmla="*/ 213 h 213"/>
                <a:gd name="T50" fmla="*/ 333 w 333"/>
                <a:gd name="T51" fmla="*/ 13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 h="213">
                  <a:moveTo>
                    <a:pt x="333" y="15"/>
                  </a:moveTo>
                  <a:cubicBezTo>
                    <a:pt x="333" y="5"/>
                    <a:pt x="330" y="0"/>
                    <a:pt x="326" y="0"/>
                  </a:cubicBezTo>
                  <a:cubicBezTo>
                    <a:pt x="324" y="0"/>
                    <a:pt x="320" y="2"/>
                    <a:pt x="319" y="14"/>
                  </a:cubicBezTo>
                  <a:cubicBezTo>
                    <a:pt x="317" y="48"/>
                    <a:pt x="282" y="69"/>
                    <a:pt x="250" y="69"/>
                  </a:cubicBezTo>
                  <a:cubicBezTo>
                    <a:pt x="221" y="69"/>
                    <a:pt x="196" y="53"/>
                    <a:pt x="170" y="36"/>
                  </a:cubicBezTo>
                  <a:cubicBezTo>
                    <a:pt x="143" y="18"/>
                    <a:pt x="116" y="0"/>
                    <a:pt x="84" y="0"/>
                  </a:cubicBezTo>
                  <a:cubicBezTo>
                    <a:pt x="37" y="0"/>
                    <a:pt x="0" y="35"/>
                    <a:pt x="0" y="81"/>
                  </a:cubicBezTo>
                  <a:cubicBezTo>
                    <a:pt x="0" y="92"/>
                    <a:pt x="4" y="96"/>
                    <a:pt x="7" y="96"/>
                  </a:cubicBezTo>
                  <a:cubicBezTo>
                    <a:pt x="12" y="96"/>
                    <a:pt x="14" y="87"/>
                    <a:pt x="14" y="85"/>
                  </a:cubicBezTo>
                  <a:cubicBezTo>
                    <a:pt x="17" y="43"/>
                    <a:pt x="58" y="28"/>
                    <a:pt x="84" y="28"/>
                  </a:cubicBezTo>
                  <a:cubicBezTo>
                    <a:pt x="113" y="28"/>
                    <a:pt x="138" y="43"/>
                    <a:pt x="164" y="61"/>
                  </a:cubicBezTo>
                  <a:cubicBezTo>
                    <a:pt x="191" y="79"/>
                    <a:pt x="218" y="97"/>
                    <a:pt x="250" y="97"/>
                  </a:cubicBezTo>
                  <a:cubicBezTo>
                    <a:pt x="296" y="97"/>
                    <a:pt x="333" y="61"/>
                    <a:pt x="333" y="15"/>
                  </a:cubicBezTo>
                  <a:close/>
                  <a:moveTo>
                    <a:pt x="333" y="132"/>
                  </a:moveTo>
                  <a:cubicBezTo>
                    <a:pt x="333" y="118"/>
                    <a:pt x="327" y="117"/>
                    <a:pt x="326" y="117"/>
                  </a:cubicBezTo>
                  <a:cubicBezTo>
                    <a:pt x="324" y="117"/>
                    <a:pt x="320" y="119"/>
                    <a:pt x="319" y="130"/>
                  </a:cubicBezTo>
                  <a:cubicBezTo>
                    <a:pt x="317" y="165"/>
                    <a:pt x="282" y="185"/>
                    <a:pt x="250" y="185"/>
                  </a:cubicBezTo>
                  <a:cubicBezTo>
                    <a:pt x="221" y="185"/>
                    <a:pt x="196" y="170"/>
                    <a:pt x="170" y="152"/>
                  </a:cubicBezTo>
                  <a:cubicBezTo>
                    <a:pt x="143" y="134"/>
                    <a:pt x="116" y="116"/>
                    <a:pt x="84" y="116"/>
                  </a:cubicBezTo>
                  <a:cubicBezTo>
                    <a:pt x="37" y="116"/>
                    <a:pt x="0" y="152"/>
                    <a:pt x="0" y="198"/>
                  </a:cubicBezTo>
                  <a:cubicBezTo>
                    <a:pt x="0" y="209"/>
                    <a:pt x="4" y="213"/>
                    <a:pt x="7" y="213"/>
                  </a:cubicBezTo>
                  <a:cubicBezTo>
                    <a:pt x="12" y="213"/>
                    <a:pt x="14" y="203"/>
                    <a:pt x="14" y="201"/>
                  </a:cubicBezTo>
                  <a:cubicBezTo>
                    <a:pt x="17" y="159"/>
                    <a:pt x="58" y="144"/>
                    <a:pt x="84" y="144"/>
                  </a:cubicBezTo>
                  <a:cubicBezTo>
                    <a:pt x="113" y="144"/>
                    <a:pt x="138" y="160"/>
                    <a:pt x="164" y="177"/>
                  </a:cubicBezTo>
                  <a:cubicBezTo>
                    <a:pt x="191" y="195"/>
                    <a:pt x="218" y="213"/>
                    <a:pt x="250" y="213"/>
                  </a:cubicBezTo>
                  <a:cubicBezTo>
                    <a:pt x="297" y="213"/>
                    <a:pt x="333" y="176"/>
                    <a:pt x="333" y="1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37" name="Freeform 17">
              <a:extLst>
                <a:ext uri="{FF2B5EF4-FFF2-40B4-BE49-F238E27FC236}">
                  <a16:creationId xmlns:a16="http://schemas.microsoft.com/office/drawing/2014/main" id="{5520301B-2549-D5E6-C0AD-96F85B6557B3}"/>
                </a:ext>
              </a:extLst>
            </p:cNvPr>
            <p:cNvSpPr>
              <a:spLocks/>
            </p:cNvSpPr>
            <p:nvPr>
              <p:custDataLst>
                <p:tags r:id="rId28"/>
              </p:custDataLst>
            </p:nvPr>
          </p:nvSpPr>
          <p:spPr bwMode="auto">
            <a:xfrm>
              <a:off x="2112963" y="2416176"/>
              <a:ext cx="246063" cy="254000"/>
            </a:xfrm>
            <a:custGeom>
              <a:avLst/>
              <a:gdLst>
                <a:gd name="T0" fmla="*/ 133 w 241"/>
                <a:gd name="T1" fmla="*/ 29 h 221"/>
                <a:gd name="T2" fmla="*/ 217 w 241"/>
                <a:gd name="T3" fmla="*/ 29 h 221"/>
                <a:gd name="T4" fmla="*/ 241 w 241"/>
                <a:gd name="T5" fmla="*/ 12 h 221"/>
                <a:gd name="T6" fmla="*/ 221 w 241"/>
                <a:gd name="T7" fmla="*/ 0 h 221"/>
                <a:gd name="T8" fmla="*/ 82 w 241"/>
                <a:gd name="T9" fmla="*/ 0 h 221"/>
                <a:gd name="T10" fmla="*/ 30 w 241"/>
                <a:gd name="T11" fmla="*/ 23 h 221"/>
                <a:gd name="T12" fmla="*/ 0 w 241"/>
                <a:gd name="T13" fmla="*/ 68 h 221"/>
                <a:gd name="T14" fmla="*/ 6 w 241"/>
                <a:gd name="T15" fmla="*/ 73 h 221"/>
                <a:gd name="T16" fmla="*/ 14 w 241"/>
                <a:gd name="T17" fmla="*/ 67 h 221"/>
                <a:gd name="T18" fmla="*/ 77 w 241"/>
                <a:gd name="T19" fmla="*/ 29 h 221"/>
                <a:gd name="T20" fmla="*/ 119 w 241"/>
                <a:gd name="T21" fmla="*/ 29 h 221"/>
                <a:gd name="T22" fmla="*/ 70 w 241"/>
                <a:gd name="T23" fmla="*/ 189 h 221"/>
                <a:gd name="T24" fmla="*/ 65 w 241"/>
                <a:gd name="T25" fmla="*/ 208 h 221"/>
                <a:gd name="T26" fmla="*/ 79 w 241"/>
                <a:gd name="T27" fmla="*/ 221 h 221"/>
                <a:gd name="T28" fmla="*/ 100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1" y="0"/>
                    <a:pt x="221" y="0"/>
                  </a:cubicBezTo>
                  <a:lnTo>
                    <a:pt x="82" y="0"/>
                  </a:lnTo>
                  <a:cubicBezTo>
                    <a:pt x="72" y="0"/>
                    <a:pt x="52" y="0"/>
                    <a:pt x="30" y="23"/>
                  </a:cubicBezTo>
                  <a:cubicBezTo>
                    <a:pt x="14" y="41"/>
                    <a:pt x="0" y="65"/>
                    <a:pt x="0" y="68"/>
                  </a:cubicBezTo>
                  <a:cubicBezTo>
                    <a:pt x="0" y="69"/>
                    <a:pt x="0" y="73"/>
                    <a:pt x="6" y="73"/>
                  </a:cubicBezTo>
                  <a:cubicBezTo>
                    <a:pt x="10" y="73"/>
                    <a:pt x="11" y="71"/>
                    <a:pt x="14" y="67"/>
                  </a:cubicBezTo>
                  <a:cubicBezTo>
                    <a:pt x="38" y="29"/>
                    <a:pt x="67" y="29"/>
                    <a:pt x="77" y="29"/>
                  </a:cubicBezTo>
                  <a:lnTo>
                    <a:pt x="119"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38" name="Freeform 18">
              <a:extLst>
                <a:ext uri="{FF2B5EF4-FFF2-40B4-BE49-F238E27FC236}">
                  <a16:creationId xmlns:a16="http://schemas.microsoft.com/office/drawing/2014/main" id="{EC983EDC-9369-7127-9D4C-AF6B5FE313FA}"/>
                </a:ext>
              </a:extLst>
            </p:cNvPr>
            <p:cNvSpPr>
              <a:spLocks noEditPoints="1"/>
            </p:cNvSpPr>
            <p:nvPr>
              <p:custDataLst>
                <p:tags r:id="rId29"/>
              </p:custDataLst>
            </p:nvPr>
          </p:nvSpPr>
          <p:spPr bwMode="auto">
            <a:xfrm>
              <a:off x="2343150" y="2571751"/>
              <a:ext cx="168275" cy="180975"/>
            </a:xfrm>
            <a:custGeom>
              <a:avLst/>
              <a:gdLst>
                <a:gd name="T0" fmla="*/ 164 w 164"/>
                <a:gd name="T1" fmla="*/ 61 h 157"/>
                <a:gd name="T2" fmla="*/ 101 w 164"/>
                <a:gd name="T3" fmla="*/ 0 h 157"/>
                <a:gd name="T4" fmla="*/ 0 w 164"/>
                <a:gd name="T5" fmla="*/ 96 h 157"/>
                <a:gd name="T6" fmla="*/ 64 w 164"/>
                <a:gd name="T7" fmla="*/ 157 h 157"/>
                <a:gd name="T8" fmla="*/ 164 w 164"/>
                <a:gd name="T9" fmla="*/ 61 h 157"/>
                <a:gd name="T10" fmla="*/ 64 w 164"/>
                <a:gd name="T11" fmla="*/ 147 h 157"/>
                <a:gd name="T12" fmla="*/ 29 w 164"/>
                <a:gd name="T13" fmla="*/ 109 h 157"/>
                <a:gd name="T14" fmla="*/ 49 w 164"/>
                <a:gd name="T15" fmla="*/ 40 h 157"/>
                <a:gd name="T16" fmla="*/ 100 w 164"/>
                <a:gd name="T17" fmla="*/ 10 h 157"/>
                <a:gd name="T18" fmla="*/ 135 w 164"/>
                <a:gd name="T19" fmla="*/ 48 h 157"/>
                <a:gd name="T20" fmla="*/ 116 w 164"/>
                <a:gd name="T21" fmla="*/ 116 h 157"/>
                <a:gd name="T22" fmla="*/ 64 w 164"/>
                <a:gd name="T23" fmla="*/ 14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1" y="0"/>
                  </a:cubicBezTo>
                  <a:cubicBezTo>
                    <a:pt x="49" y="0"/>
                    <a:pt x="0" y="48"/>
                    <a:pt x="0" y="96"/>
                  </a:cubicBezTo>
                  <a:cubicBezTo>
                    <a:pt x="0" y="131"/>
                    <a:pt x="25" y="157"/>
                    <a:pt x="64" y="157"/>
                  </a:cubicBezTo>
                  <a:cubicBezTo>
                    <a:pt x="113" y="157"/>
                    <a:pt x="164" y="111"/>
                    <a:pt x="164" y="61"/>
                  </a:cubicBezTo>
                  <a:close/>
                  <a:moveTo>
                    <a:pt x="64" y="147"/>
                  </a:moveTo>
                  <a:cubicBezTo>
                    <a:pt x="46" y="147"/>
                    <a:pt x="29" y="136"/>
                    <a:pt x="29" y="109"/>
                  </a:cubicBezTo>
                  <a:cubicBezTo>
                    <a:pt x="29" y="94"/>
                    <a:pt x="36" y="60"/>
                    <a:pt x="49" y="40"/>
                  </a:cubicBezTo>
                  <a:cubicBezTo>
                    <a:pt x="64" y="19"/>
                    <a:pt x="84" y="10"/>
                    <a:pt x="100" y="10"/>
                  </a:cubicBezTo>
                  <a:cubicBezTo>
                    <a:pt x="119" y="10"/>
                    <a:pt x="135" y="22"/>
                    <a:pt x="135" y="48"/>
                  </a:cubicBezTo>
                  <a:cubicBezTo>
                    <a:pt x="135" y="57"/>
                    <a:pt x="131" y="91"/>
                    <a:pt x="116" y="116"/>
                  </a:cubicBezTo>
                  <a:cubicBezTo>
                    <a:pt x="102" y="136"/>
                    <a:pt x="81" y="147"/>
                    <a:pt x="64" y="14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grpSp>
      <p:cxnSp>
        <p:nvCxnSpPr>
          <p:cNvPr id="148" name="Straight Arrow Connector 147">
            <a:extLst>
              <a:ext uri="{FF2B5EF4-FFF2-40B4-BE49-F238E27FC236}">
                <a16:creationId xmlns:a16="http://schemas.microsoft.com/office/drawing/2014/main" id="{25A57874-8513-0B3D-794F-A8354FAC2DC2}"/>
              </a:ext>
            </a:extLst>
          </p:cNvPr>
          <p:cNvCxnSpPr>
            <a:cxnSpLocks/>
          </p:cNvCxnSpPr>
          <p:nvPr/>
        </p:nvCxnSpPr>
        <p:spPr>
          <a:xfrm flipH="1">
            <a:off x="1286495" y="2978560"/>
            <a:ext cx="468149"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23" name="Freeform 164 1 2"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6AEF49FD-80F7-1A93-9423-4C8379E3ABEB}"/>
              </a:ext>
            </a:extLst>
          </p:cNvPr>
          <p:cNvSpPr>
            <a:spLocks noChangeAspect="1"/>
          </p:cNvSpPr>
          <p:nvPr>
            <p:custDataLst>
              <p:tags r:id="rId3"/>
            </p:custDataLst>
          </p:nvPr>
        </p:nvSpPr>
        <p:spPr bwMode="auto">
          <a:xfrm>
            <a:off x="6380637" y="1595454"/>
            <a:ext cx="208625" cy="395881"/>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324" name="Straight Arrow Connector 323">
            <a:extLst>
              <a:ext uri="{FF2B5EF4-FFF2-40B4-BE49-F238E27FC236}">
                <a16:creationId xmlns:a16="http://schemas.microsoft.com/office/drawing/2014/main" id="{78136D10-ADDA-5A75-5BCF-CAC8695361FB}"/>
              </a:ext>
            </a:extLst>
          </p:cNvPr>
          <p:cNvCxnSpPr>
            <a:cxnSpLocks/>
          </p:cNvCxnSpPr>
          <p:nvPr/>
        </p:nvCxnSpPr>
        <p:spPr>
          <a:xfrm rot="5400000" flipH="1" flipV="1">
            <a:off x="4425477" y="3978473"/>
            <a:ext cx="4548877" cy="10083"/>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4985F340-9E3B-A399-76E0-0F9C0D50F270}"/>
              </a:ext>
            </a:extLst>
          </p:cNvPr>
          <p:cNvCxnSpPr/>
          <p:nvPr/>
        </p:nvCxnSpPr>
        <p:spPr>
          <a:xfrm flipH="1" flipV="1">
            <a:off x="6601857" y="2890101"/>
            <a:ext cx="57435" cy="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1992D875-9C0B-56DE-B18A-A1F537225BB6}"/>
              </a:ext>
            </a:extLst>
          </p:cNvPr>
          <p:cNvCxnSpPr/>
          <p:nvPr/>
        </p:nvCxnSpPr>
        <p:spPr>
          <a:xfrm rot="5400000">
            <a:off x="6698274" y="5263793"/>
            <a:ext cx="0" cy="185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7" name="Rectangle 326">
            <a:extLst>
              <a:ext uri="{FF2B5EF4-FFF2-40B4-BE49-F238E27FC236}">
                <a16:creationId xmlns:a16="http://schemas.microsoft.com/office/drawing/2014/main" id="{010D9870-91D5-9B66-94C2-ADE2C0C4AB2B}"/>
              </a:ext>
            </a:extLst>
          </p:cNvPr>
          <p:cNvSpPr/>
          <p:nvPr/>
        </p:nvSpPr>
        <p:spPr>
          <a:xfrm>
            <a:off x="6704278" y="2328899"/>
            <a:ext cx="388000" cy="1181180"/>
          </a:xfrm>
          <a:prstGeom prst="rect">
            <a:avLst/>
          </a:prstGeom>
          <a:solidFill>
            <a:srgbClr val="E6FCFE"/>
          </a:solidFill>
          <a:ln>
            <a:solidFill>
              <a:srgbClr val="087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87E8B"/>
              </a:solidFill>
            </a:endParaRPr>
          </a:p>
        </p:txBody>
      </p:sp>
      <p:sp>
        <p:nvSpPr>
          <p:cNvPr id="328" name="Rectangle 327">
            <a:extLst>
              <a:ext uri="{FF2B5EF4-FFF2-40B4-BE49-F238E27FC236}">
                <a16:creationId xmlns:a16="http://schemas.microsoft.com/office/drawing/2014/main" id="{6ADF9587-FB69-BF04-CC9E-9CB7DCD0DB69}"/>
              </a:ext>
            </a:extLst>
          </p:cNvPr>
          <p:cNvSpPr/>
          <p:nvPr/>
        </p:nvSpPr>
        <p:spPr>
          <a:xfrm>
            <a:off x="6694529" y="4967560"/>
            <a:ext cx="388000" cy="778512"/>
          </a:xfrm>
          <a:prstGeom prst="rect">
            <a:avLst/>
          </a:prstGeom>
          <a:solidFill>
            <a:srgbClr val="E6FCFE"/>
          </a:solidFill>
          <a:ln>
            <a:solidFill>
              <a:srgbClr val="087E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87E8B"/>
              </a:solidFill>
            </a:endParaRPr>
          </a:p>
        </p:txBody>
      </p:sp>
      <p:cxnSp>
        <p:nvCxnSpPr>
          <p:cNvPr id="329" name="Straight Arrow Connector 328">
            <a:extLst>
              <a:ext uri="{FF2B5EF4-FFF2-40B4-BE49-F238E27FC236}">
                <a16:creationId xmlns:a16="http://schemas.microsoft.com/office/drawing/2014/main" id="{F1679B9E-19E7-33C4-74FD-1EFD0D706FDB}"/>
              </a:ext>
            </a:extLst>
          </p:cNvPr>
          <p:cNvCxnSpPr>
            <a:cxnSpLocks/>
            <a:stCxn id="328" idx="0"/>
            <a:endCxn id="327" idx="2"/>
          </p:cNvCxnSpPr>
          <p:nvPr/>
        </p:nvCxnSpPr>
        <p:spPr>
          <a:xfrm flipV="1">
            <a:off x="6888529" y="3510079"/>
            <a:ext cx="9749" cy="1457481"/>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330" name="Graphic 329" descr="Checkmark with solid fill">
            <a:extLst>
              <a:ext uri="{FF2B5EF4-FFF2-40B4-BE49-F238E27FC236}">
                <a16:creationId xmlns:a16="http://schemas.microsoft.com/office/drawing/2014/main" id="{EAEE3663-CC3A-7525-B76B-20E67825814A}"/>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6760872" y="3955092"/>
            <a:ext cx="392171" cy="437205"/>
          </a:xfrm>
          <a:prstGeom prst="rect">
            <a:avLst/>
          </a:prstGeom>
        </p:spPr>
      </p:pic>
      <p:grpSp>
        <p:nvGrpSpPr>
          <p:cNvPr id="75" name="Group 74" descr="\documentclass{article}&#10;\usepackage{amsmath}&#10;\usepackage{amssymb}&#10;\pagestyle{empty}&#10;&#10;\begin{document}&#10;&#10;\begin{equation*}\label{eq:nls-offset}&#10;\min_{\tau, \phi} \left|\quad\,\, - e^{-j\phi}e^{j2\pi f\tau }\quad\,\,\right|^2&#10;\end{equation*}&#10;&#10;&#10;\end{document}" title="IguanaTex Vector Display">
            <a:extLst>
              <a:ext uri="{FF2B5EF4-FFF2-40B4-BE49-F238E27FC236}">
                <a16:creationId xmlns:a16="http://schemas.microsoft.com/office/drawing/2014/main" id="{F58E05C6-6004-4AF8-3223-F32F4275AC90}"/>
              </a:ext>
            </a:extLst>
          </p:cNvPr>
          <p:cNvGrpSpPr>
            <a:grpSpLocks noChangeAspect="1"/>
          </p:cNvGrpSpPr>
          <p:nvPr>
            <p:custDataLst>
              <p:tags r:id="rId4"/>
            </p:custDataLst>
          </p:nvPr>
        </p:nvGrpSpPr>
        <p:grpSpPr>
          <a:xfrm>
            <a:off x="7477127" y="3318079"/>
            <a:ext cx="4403648" cy="812596"/>
            <a:chOff x="7477126" y="3255962"/>
            <a:chExt cx="4740275" cy="874713"/>
          </a:xfrm>
        </p:grpSpPr>
        <p:sp>
          <p:nvSpPr>
            <p:cNvPr id="52" name="Freeform 25">
              <a:extLst>
                <a:ext uri="{FF2B5EF4-FFF2-40B4-BE49-F238E27FC236}">
                  <a16:creationId xmlns:a16="http://schemas.microsoft.com/office/drawing/2014/main" id="{46743613-13DC-9034-0796-890E482DB7B1}"/>
                </a:ext>
              </a:extLst>
            </p:cNvPr>
            <p:cNvSpPr>
              <a:spLocks/>
            </p:cNvSpPr>
            <p:nvPr>
              <p:custDataLst>
                <p:tags r:id="rId5"/>
              </p:custDataLst>
            </p:nvPr>
          </p:nvSpPr>
          <p:spPr bwMode="auto">
            <a:xfrm>
              <a:off x="7477126" y="3563937"/>
              <a:ext cx="338138" cy="203200"/>
            </a:xfrm>
            <a:custGeom>
              <a:avLst/>
              <a:gdLst>
                <a:gd name="T0" fmla="*/ 39 w 389"/>
                <a:gd name="T1" fmla="*/ 49 h 221"/>
                <a:gd name="T2" fmla="*/ 39 w 389"/>
                <a:gd name="T3" fmla="*/ 183 h 221"/>
                <a:gd name="T4" fmla="*/ 0 w 389"/>
                <a:gd name="T5" fmla="*/ 206 h 221"/>
                <a:gd name="T6" fmla="*/ 0 w 389"/>
                <a:gd name="T7" fmla="*/ 221 h 221"/>
                <a:gd name="T8" fmla="*/ 56 w 389"/>
                <a:gd name="T9" fmla="*/ 219 h 221"/>
                <a:gd name="T10" fmla="*/ 112 w 389"/>
                <a:gd name="T11" fmla="*/ 221 h 221"/>
                <a:gd name="T12" fmla="*/ 112 w 389"/>
                <a:gd name="T13" fmla="*/ 206 h 221"/>
                <a:gd name="T14" fmla="*/ 73 w 389"/>
                <a:gd name="T15" fmla="*/ 183 h 221"/>
                <a:gd name="T16" fmla="*/ 73 w 389"/>
                <a:gd name="T17" fmla="*/ 91 h 221"/>
                <a:gd name="T18" fmla="*/ 140 w 389"/>
                <a:gd name="T19" fmla="*/ 11 h 221"/>
                <a:gd name="T20" fmla="*/ 177 w 389"/>
                <a:gd name="T21" fmla="*/ 67 h 221"/>
                <a:gd name="T22" fmla="*/ 177 w 389"/>
                <a:gd name="T23" fmla="*/ 183 h 221"/>
                <a:gd name="T24" fmla="*/ 138 w 389"/>
                <a:gd name="T25" fmla="*/ 206 h 221"/>
                <a:gd name="T26" fmla="*/ 138 w 389"/>
                <a:gd name="T27" fmla="*/ 221 h 221"/>
                <a:gd name="T28" fmla="*/ 195 w 389"/>
                <a:gd name="T29" fmla="*/ 219 h 221"/>
                <a:gd name="T30" fmla="*/ 251 w 389"/>
                <a:gd name="T31" fmla="*/ 221 h 221"/>
                <a:gd name="T32" fmla="*/ 251 w 389"/>
                <a:gd name="T33" fmla="*/ 206 h 221"/>
                <a:gd name="T34" fmla="*/ 212 w 389"/>
                <a:gd name="T35" fmla="*/ 183 h 221"/>
                <a:gd name="T36" fmla="*/ 212 w 389"/>
                <a:gd name="T37" fmla="*/ 91 h 221"/>
                <a:gd name="T38" fmla="*/ 279 w 389"/>
                <a:gd name="T39" fmla="*/ 11 h 221"/>
                <a:gd name="T40" fmla="*/ 316 w 389"/>
                <a:gd name="T41" fmla="*/ 67 h 221"/>
                <a:gd name="T42" fmla="*/ 316 w 389"/>
                <a:gd name="T43" fmla="*/ 183 h 221"/>
                <a:gd name="T44" fmla="*/ 277 w 389"/>
                <a:gd name="T45" fmla="*/ 206 h 221"/>
                <a:gd name="T46" fmla="*/ 277 w 389"/>
                <a:gd name="T47" fmla="*/ 221 h 221"/>
                <a:gd name="T48" fmla="*/ 333 w 389"/>
                <a:gd name="T49" fmla="*/ 219 h 221"/>
                <a:gd name="T50" fmla="*/ 389 w 389"/>
                <a:gd name="T51" fmla="*/ 221 h 221"/>
                <a:gd name="T52" fmla="*/ 389 w 389"/>
                <a:gd name="T53" fmla="*/ 206 h 221"/>
                <a:gd name="T54" fmla="*/ 350 w 389"/>
                <a:gd name="T55" fmla="*/ 191 h 221"/>
                <a:gd name="T56" fmla="*/ 350 w 389"/>
                <a:gd name="T57" fmla="*/ 95 h 221"/>
                <a:gd name="T58" fmla="*/ 335 w 389"/>
                <a:gd name="T59" fmla="*/ 19 h 221"/>
                <a:gd name="T60" fmla="*/ 282 w 389"/>
                <a:gd name="T61" fmla="*/ 0 h 221"/>
                <a:gd name="T62" fmla="*/ 210 w 389"/>
                <a:gd name="T63" fmla="*/ 49 h 221"/>
                <a:gd name="T64" fmla="*/ 144 w 389"/>
                <a:gd name="T65" fmla="*/ 0 h 221"/>
                <a:gd name="T66" fmla="*/ 70 w 389"/>
                <a:gd name="T67" fmla="*/ 53 h 221"/>
                <a:gd name="T68" fmla="*/ 70 w 389"/>
                <a:gd name="T69" fmla="*/ 0 h 221"/>
                <a:gd name="T70" fmla="*/ 0 w 389"/>
                <a:gd name="T71" fmla="*/ 6 h 221"/>
                <a:gd name="T72" fmla="*/ 0 w 389"/>
                <a:gd name="T73" fmla="*/ 21 h 221"/>
                <a:gd name="T74" fmla="*/ 39 w 389"/>
                <a:gd name="T75"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9" h="221">
                  <a:moveTo>
                    <a:pt x="39" y="49"/>
                  </a:moveTo>
                  <a:lnTo>
                    <a:pt x="39" y="183"/>
                  </a:lnTo>
                  <a:cubicBezTo>
                    <a:pt x="39" y="206"/>
                    <a:pt x="33" y="206"/>
                    <a:pt x="0" y="206"/>
                  </a:cubicBezTo>
                  <a:lnTo>
                    <a:pt x="0" y="221"/>
                  </a:lnTo>
                  <a:cubicBezTo>
                    <a:pt x="17" y="220"/>
                    <a:pt x="43" y="219"/>
                    <a:pt x="56" y="219"/>
                  </a:cubicBezTo>
                  <a:cubicBezTo>
                    <a:pt x="69" y="219"/>
                    <a:pt x="95" y="220"/>
                    <a:pt x="112" y="221"/>
                  </a:cubicBezTo>
                  <a:lnTo>
                    <a:pt x="112" y="206"/>
                  </a:lnTo>
                  <a:cubicBezTo>
                    <a:pt x="79" y="206"/>
                    <a:pt x="73" y="206"/>
                    <a:pt x="73" y="183"/>
                  </a:cubicBezTo>
                  <a:lnTo>
                    <a:pt x="73" y="91"/>
                  </a:lnTo>
                  <a:cubicBezTo>
                    <a:pt x="73" y="39"/>
                    <a:pt x="108" y="11"/>
                    <a:pt x="140" y="11"/>
                  </a:cubicBezTo>
                  <a:cubicBezTo>
                    <a:pt x="172" y="11"/>
                    <a:pt x="177" y="38"/>
                    <a:pt x="177" y="67"/>
                  </a:cubicBezTo>
                  <a:lnTo>
                    <a:pt x="177" y="183"/>
                  </a:lnTo>
                  <a:cubicBezTo>
                    <a:pt x="177" y="206"/>
                    <a:pt x="172" y="206"/>
                    <a:pt x="138" y="206"/>
                  </a:cubicBezTo>
                  <a:lnTo>
                    <a:pt x="138" y="221"/>
                  </a:lnTo>
                  <a:cubicBezTo>
                    <a:pt x="156" y="220"/>
                    <a:pt x="181" y="219"/>
                    <a:pt x="195" y="219"/>
                  </a:cubicBezTo>
                  <a:cubicBezTo>
                    <a:pt x="208" y="219"/>
                    <a:pt x="234" y="220"/>
                    <a:pt x="251" y="221"/>
                  </a:cubicBezTo>
                  <a:lnTo>
                    <a:pt x="251" y="206"/>
                  </a:lnTo>
                  <a:cubicBezTo>
                    <a:pt x="217" y="206"/>
                    <a:pt x="212" y="206"/>
                    <a:pt x="212" y="183"/>
                  </a:cubicBezTo>
                  <a:lnTo>
                    <a:pt x="212" y="91"/>
                  </a:lnTo>
                  <a:cubicBezTo>
                    <a:pt x="212" y="39"/>
                    <a:pt x="247" y="11"/>
                    <a:pt x="279" y="11"/>
                  </a:cubicBezTo>
                  <a:cubicBezTo>
                    <a:pt x="310" y="11"/>
                    <a:pt x="316" y="38"/>
                    <a:pt x="316" y="67"/>
                  </a:cubicBezTo>
                  <a:lnTo>
                    <a:pt x="316" y="183"/>
                  </a:lnTo>
                  <a:cubicBezTo>
                    <a:pt x="316" y="206"/>
                    <a:pt x="310" y="206"/>
                    <a:pt x="277" y="206"/>
                  </a:cubicBezTo>
                  <a:lnTo>
                    <a:pt x="277" y="221"/>
                  </a:lnTo>
                  <a:cubicBezTo>
                    <a:pt x="294" y="220"/>
                    <a:pt x="320" y="219"/>
                    <a:pt x="333" y="219"/>
                  </a:cubicBezTo>
                  <a:cubicBezTo>
                    <a:pt x="346" y="219"/>
                    <a:pt x="372" y="220"/>
                    <a:pt x="389" y="221"/>
                  </a:cubicBezTo>
                  <a:lnTo>
                    <a:pt x="389" y="206"/>
                  </a:lnTo>
                  <a:cubicBezTo>
                    <a:pt x="363" y="206"/>
                    <a:pt x="351" y="206"/>
                    <a:pt x="350" y="191"/>
                  </a:cubicBezTo>
                  <a:lnTo>
                    <a:pt x="350" y="95"/>
                  </a:lnTo>
                  <a:cubicBezTo>
                    <a:pt x="350" y="52"/>
                    <a:pt x="350" y="37"/>
                    <a:pt x="335" y="19"/>
                  </a:cubicBezTo>
                  <a:cubicBezTo>
                    <a:pt x="328" y="10"/>
                    <a:pt x="311" y="0"/>
                    <a:pt x="282" y="0"/>
                  </a:cubicBezTo>
                  <a:cubicBezTo>
                    <a:pt x="241" y="0"/>
                    <a:pt x="219" y="30"/>
                    <a:pt x="210" y="49"/>
                  </a:cubicBezTo>
                  <a:cubicBezTo>
                    <a:pt x="203" y="6"/>
                    <a:pt x="166" y="0"/>
                    <a:pt x="144" y="0"/>
                  </a:cubicBezTo>
                  <a:cubicBezTo>
                    <a:pt x="107" y="0"/>
                    <a:pt x="84" y="22"/>
                    <a:pt x="70" y="53"/>
                  </a:cubicBezTo>
                  <a:lnTo>
                    <a:pt x="70"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3" name="Freeform 26">
              <a:extLst>
                <a:ext uri="{FF2B5EF4-FFF2-40B4-BE49-F238E27FC236}">
                  <a16:creationId xmlns:a16="http://schemas.microsoft.com/office/drawing/2014/main" id="{47075E00-C92F-CB62-E540-B4FCEC4C9AF3}"/>
                </a:ext>
              </a:extLst>
            </p:cNvPr>
            <p:cNvSpPr>
              <a:spLocks noEditPoints="1"/>
            </p:cNvSpPr>
            <p:nvPr>
              <p:custDataLst>
                <p:tags r:id="rId6"/>
              </p:custDataLst>
            </p:nvPr>
          </p:nvSpPr>
          <p:spPr bwMode="auto">
            <a:xfrm>
              <a:off x="7837489" y="3460750"/>
              <a:ext cx="93663" cy="306388"/>
            </a:xfrm>
            <a:custGeom>
              <a:avLst/>
              <a:gdLst>
                <a:gd name="T0" fmla="*/ 72 w 107"/>
                <a:gd name="T1" fmla="*/ 113 h 334"/>
                <a:gd name="T2" fmla="*/ 2 w 107"/>
                <a:gd name="T3" fmla="*/ 119 h 334"/>
                <a:gd name="T4" fmla="*/ 2 w 107"/>
                <a:gd name="T5" fmla="*/ 134 h 334"/>
                <a:gd name="T6" fmla="*/ 39 w 107"/>
                <a:gd name="T7" fmla="*/ 162 h 334"/>
                <a:gd name="T8" fmla="*/ 39 w 107"/>
                <a:gd name="T9" fmla="*/ 296 h 334"/>
                <a:gd name="T10" fmla="*/ 0 w 107"/>
                <a:gd name="T11" fmla="*/ 319 h 334"/>
                <a:gd name="T12" fmla="*/ 0 w 107"/>
                <a:gd name="T13" fmla="*/ 334 h 334"/>
                <a:gd name="T14" fmla="*/ 55 w 107"/>
                <a:gd name="T15" fmla="*/ 332 h 334"/>
                <a:gd name="T16" fmla="*/ 107 w 107"/>
                <a:gd name="T17" fmla="*/ 334 h 334"/>
                <a:gd name="T18" fmla="*/ 107 w 107"/>
                <a:gd name="T19" fmla="*/ 319 h 334"/>
                <a:gd name="T20" fmla="*/ 72 w 107"/>
                <a:gd name="T21" fmla="*/ 297 h 334"/>
                <a:gd name="T22" fmla="*/ 72 w 107"/>
                <a:gd name="T23" fmla="*/ 113 h 334"/>
                <a:gd name="T24" fmla="*/ 74 w 107"/>
                <a:gd name="T25" fmla="*/ 27 h 334"/>
                <a:gd name="T26" fmla="*/ 48 w 107"/>
                <a:gd name="T27" fmla="*/ 0 h 334"/>
                <a:gd name="T28" fmla="*/ 21 w 107"/>
                <a:gd name="T29" fmla="*/ 27 h 334"/>
                <a:gd name="T30" fmla="*/ 48 w 107"/>
                <a:gd name="T31" fmla="*/ 53 h 334"/>
                <a:gd name="T32" fmla="*/ 74 w 107"/>
                <a:gd name="T33" fmla="*/ 2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334">
                  <a:moveTo>
                    <a:pt x="72" y="113"/>
                  </a:moveTo>
                  <a:lnTo>
                    <a:pt x="2" y="119"/>
                  </a:lnTo>
                  <a:lnTo>
                    <a:pt x="2" y="134"/>
                  </a:lnTo>
                  <a:cubicBezTo>
                    <a:pt x="35" y="134"/>
                    <a:pt x="39" y="137"/>
                    <a:pt x="39" y="162"/>
                  </a:cubicBezTo>
                  <a:lnTo>
                    <a:pt x="39" y="296"/>
                  </a:lnTo>
                  <a:cubicBezTo>
                    <a:pt x="39" y="319"/>
                    <a:pt x="34" y="319"/>
                    <a:pt x="0" y="319"/>
                  </a:cubicBezTo>
                  <a:lnTo>
                    <a:pt x="0" y="334"/>
                  </a:lnTo>
                  <a:cubicBezTo>
                    <a:pt x="16" y="333"/>
                    <a:pt x="43" y="332"/>
                    <a:pt x="55" y="332"/>
                  </a:cubicBezTo>
                  <a:cubicBezTo>
                    <a:pt x="73" y="332"/>
                    <a:pt x="90" y="333"/>
                    <a:pt x="107" y="334"/>
                  </a:cubicBezTo>
                  <a:lnTo>
                    <a:pt x="107" y="319"/>
                  </a:lnTo>
                  <a:cubicBezTo>
                    <a:pt x="74" y="319"/>
                    <a:pt x="72" y="316"/>
                    <a:pt x="72" y="297"/>
                  </a:cubicBezTo>
                  <a:lnTo>
                    <a:pt x="72" y="113"/>
                  </a:lnTo>
                  <a:close/>
                  <a:moveTo>
                    <a:pt x="74" y="27"/>
                  </a:moveTo>
                  <a:cubicBezTo>
                    <a:pt x="74" y="11"/>
                    <a:pt x="62" y="0"/>
                    <a:pt x="48" y="0"/>
                  </a:cubicBezTo>
                  <a:cubicBezTo>
                    <a:pt x="32" y="0"/>
                    <a:pt x="21" y="14"/>
                    <a:pt x="21" y="27"/>
                  </a:cubicBezTo>
                  <a:cubicBezTo>
                    <a:pt x="21" y="40"/>
                    <a:pt x="32" y="53"/>
                    <a:pt x="48" y="53"/>
                  </a:cubicBezTo>
                  <a:cubicBezTo>
                    <a:pt x="62" y="53"/>
                    <a:pt x="74" y="43"/>
                    <a:pt x="74" y="27"/>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4" name="Freeform 27">
              <a:extLst>
                <a:ext uri="{FF2B5EF4-FFF2-40B4-BE49-F238E27FC236}">
                  <a16:creationId xmlns:a16="http://schemas.microsoft.com/office/drawing/2014/main" id="{8A026DAB-D7CE-8E6C-407F-AA8A3089E6E5}"/>
                </a:ext>
              </a:extLst>
            </p:cNvPr>
            <p:cNvSpPr>
              <a:spLocks/>
            </p:cNvSpPr>
            <p:nvPr>
              <p:custDataLst>
                <p:tags r:id="rId7"/>
              </p:custDataLst>
            </p:nvPr>
          </p:nvSpPr>
          <p:spPr bwMode="auto">
            <a:xfrm>
              <a:off x="7958139" y="3563937"/>
              <a:ext cx="217488" cy="203200"/>
            </a:xfrm>
            <a:custGeom>
              <a:avLst/>
              <a:gdLst>
                <a:gd name="T0" fmla="*/ 39 w 251"/>
                <a:gd name="T1" fmla="*/ 49 h 221"/>
                <a:gd name="T2" fmla="*/ 39 w 251"/>
                <a:gd name="T3" fmla="*/ 183 h 221"/>
                <a:gd name="T4" fmla="*/ 0 w 251"/>
                <a:gd name="T5" fmla="*/ 206 h 221"/>
                <a:gd name="T6" fmla="*/ 0 w 251"/>
                <a:gd name="T7" fmla="*/ 221 h 221"/>
                <a:gd name="T8" fmla="*/ 57 w 251"/>
                <a:gd name="T9" fmla="*/ 219 h 221"/>
                <a:gd name="T10" fmla="*/ 112 w 251"/>
                <a:gd name="T11" fmla="*/ 221 h 221"/>
                <a:gd name="T12" fmla="*/ 112 w 251"/>
                <a:gd name="T13" fmla="*/ 206 h 221"/>
                <a:gd name="T14" fmla="*/ 74 w 251"/>
                <a:gd name="T15" fmla="*/ 183 h 221"/>
                <a:gd name="T16" fmla="*/ 74 w 251"/>
                <a:gd name="T17" fmla="*/ 91 h 221"/>
                <a:gd name="T18" fmla="*/ 141 w 251"/>
                <a:gd name="T19" fmla="*/ 11 h 221"/>
                <a:gd name="T20" fmla="*/ 178 w 251"/>
                <a:gd name="T21" fmla="*/ 67 h 221"/>
                <a:gd name="T22" fmla="*/ 178 w 251"/>
                <a:gd name="T23" fmla="*/ 183 h 221"/>
                <a:gd name="T24" fmla="*/ 139 w 251"/>
                <a:gd name="T25" fmla="*/ 206 h 221"/>
                <a:gd name="T26" fmla="*/ 139 w 251"/>
                <a:gd name="T27" fmla="*/ 221 h 221"/>
                <a:gd name="T28" fmla="*/ 195 w 251"/>
                <a:gd name="T29" fmla="*/ 219 h 221"/>
                <a:gd name="T30" fmla="*/ 251 w 251"/>
                <a:gd name="T31" fmla="*/ 221 h 221"/>
                <a:gd name="T32" fmla="*/ 251 w 251"/>
                <a:gd name="T33" fmla="*/ 206 h 221"/>
                <a:gd name="T34" fmla="*/ 212 w 251"/>
                <a:gd name="T35" fmla="*/ 191 h 221"/>
                <a:gd name="T36" fmla="*/ 212 w 251"/>
                <a:gd name="T37" fmla="*/ 95 h 221"/>
                <a:gd name="T38" fmla="*/ 197 w 251"/>
                <a:gd name="T39" fmla="*/ 19 h 221"/>
                <a:gd name="T40" fmla="*/ 144 w 251"/>
                <a:gd name="T41" fmla="*/ 0 h 221"/>
                <a:gd name="T42" fmla="*/ 71 w 251"/>
                <a:gd name="T43" fmla="*/ 53 h 221"/>
                <a:gd name="T44" fmla="*/ 71 w 251"/>
                <a:gd name="T45" fmla="*/ 0 h 221"/>
                <a:gd name="T46" fmla="*/ 0 w 251"/>
                <a:gd name="T47" fmla="*/ 6 h 221"/>
                <a:gd name="T48" fmla="*/ 0 w 251"/>
                <a:gd name="T49" fmla="*/ 21 h 221"/>
                <a:gd name="T50" fmla="*/ 39 w 251"/>
                <a:gd name="T51" fmla="*/ 4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1" h="221">
                  <a:moveTo>
                    <a:pt x="39" y="49"/>
                  </a:moveTo>
                  <a:lnTo>
                    <a:pt x="39" y="183"/>
                  </a:lnTo>
                  <a:cubicBezTo>
                    <a:pt x="39" y="206"/>
                    <a:pt x="34" y="206"/>
                    <a:pt x="0" y="206"/>
                  </a:cubicBezTo>
                  <a:lnTo>
                    <a:pt x="0" y="221"/>
                  </a:lnTo>
                  <a:cubicBezTo>
                    <a:pt x="18" y="220"/>
                    <a:pt x="43" y="219"/>
                    <a:pt x="57" y="219"/>
                  </a:cubicBezTo>
                  <a:cubicBezTo>
                    <a:pt x="70" y="219"/>
                    <a:pt x="95" y="220"/>
                    <a:pt x="112" y="221"/>
                  </a:cubicBezTo>
                  <a:lnTo>
                    <a:pt x="112" y="206"/>
                  </a:lnTo>
                  <a:cubicBezTo>
                    <a:pt x="79" y="206"/>
                    <a:pt x="74" y="206"/>
                    <a:pt x="74" y="183"/>
                  </a:cubicBezTo>
                  <a:lnTo>
                    <a:pt x="74" y="91"/>
                  </a:lnTo>
                  <a:cubicBezTo>
                    <a:pt x="74" y="39"/>
                    <a:pt x="109" y="11"/>
                    <a:pt x="141" y="11"/>
                  </a:cubicBezTo>
                  <a:cubicBezTo>
                    <a:pt x="172" y="11"/>
                    <a:pt x="178" y="38"/>
                    <a:pt x="178" y="67"/>
                  </a:cubicBezTo>
                  <a:lnTo>
                    <a:pt x="178" y="183"/>
                  </a:lnTo>
                  <a:cubicBezTo>
                    <a:pt x="178" y="206"/>
                    <a:pt x="172" y="206"/>
                    <a:pt x="139" y="206"/>
                  </a:cubicBezTo>
                  <a:lnTo>
                    <a:pt x="139" y="221"/>
                  </a:lnTo>
                  <a:cubicBezTo>
                    <a:pt x="156" y="220"/>
                    <a:pt x="182" y="219"/>
                    <a:pt x="195" y="219"/>
                  </a:cubicBezTo>
                  <a:cubicBezTo>
                    <a:pt x="208" y="219"/>
                    <a:pt x="234" y="220"/>
                    <a:pt x="251" y="221"/>
                  </a:cubicBezTo>
                  <a:lnTo>
                    <a:pt x="251" y="206"/>
                  </a:lnTo>
                  <a:cubicBezTo>
                    <a:pt x="225" y="206"/>
                    <a:pt x="213" y="206"/>
                    <a:pt x="212" y="191"/>
                  </a:cubicBezTo>
                  <a:lnTo>
                    <a:pt x="212" y="95"/>
                  </a:lnTo>
                  <a:cubicBezTo>
                    <a:pt x="212" y="52"/>
                    <a:pt x="212" y="37"/>
                    <a:pt x="197" y="19"/>
                  </a:cubicBezTo>
                  <a:cubicBezTo>
                    <a:pt x="190" y="10"/>
                    <a:pt x="173" y="0"/>
                    <a:pt x="144" y="0"/>
                  </a:cubicBezTo>
                  <a:cubicBezTo>
                    <a:pt x="108" y="0"/>
                    <a:pt x="84" y="22"/>
                    <a:pt x="71" y="53"/>
                  </a:cubicBezTo>
                  <a:lnTo>
                    <a:pt x="71" y="0"/>
                  </a:lnTo>
                  <a:lnTo>
                    <a:pt x="0" y="6"/>
                  </a:lnTo>
                  <a:lnTo>
                    <a:pt x="0" y="21"/>
                  </a:lnTo>
                  <a:cubicBezTo>
                    <a:pt x="35" y="21"/>
                    <a:pt x="39" y="25"/>
                    <a:pt x="39" y="49"/>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5" name="Freeform 28">
              <a:extLst>
                <a:ext uri="{FF2B5EF4-FFF2-40B4-BE49-F238E27FC236}">
                  <a16:creationId xmlns:a16="http://schemas.microsoft.com/office/drawing/2014/main" id="{AE9CADC4-15D4-340A-3786-FE52D746B71F}"/>
                </a:ext>
              </a:extLst>
            </p:cNvPr>
            <p:cNvSpPr>
              <a:spLocks/>
            </p:cNvSpPr>
            <p:nvPr>
              <p:custDataLst>
                <p:tags r:id="rId8"/>
              </p:custDataLst>
            </p:nvPr>
          </p:nvSpPr>
          <p:spPr bwMode="auto">
            <a:xfrm>
              <a:off x="7593014" y="3927475"/>
              <a:ext cx="163513" cy="141288"/>
            </a:xfrm>
            <a:custGeom>
              <a:avLst/>
              <a:gdLst>
                <a:gd name="T0" fmla="*/ 104 w 188"/>
                <a:gd name="T1" fmla="*/ 24 h 155"/>
                <a:gd name="T2" fmla="*/ 169 w 188"/>
                <a:gd name="T3" fmla="*/ 24 h 155"/>
                <a:gd name="T4" fmla="*/ 188 w 188"/>
                <a:gd name="T5" fmla="*/ 10 h 155"/>
                <a:gd name="T6" fmla="*/ 173 w 188"/>
                <a:gd name="T7" fmla="*/ 0 h 155"/>
                <a:gd name="T8" fmla="*/ 63 w 188"/>
                <a:gd name="T9" fmla="*/ 0 h 155"/>
                <a:gd name="T10" fmla="*/ 23 w 188"/>
                <a:gd name="T11" fmla="*/ 18 h 155"/>
                <a:gd name="T12" fmla="*/ 0 w 188"/>
                <a:gd name="T13" fmla="*/ 48 h 155"/>
                <a:gd name="T14" fmla="*/ 6 w 188"/>
                <a:gd name="T15" fmla="*/ 52 h 155"/>
                <a:gd name="T16" fmla="*/ 13 w 188"/>
                <a:gd name="T17" fmla="*/ 48 h 155"/>
                <a:gd name="T18" fmla="*/ 60 w 188"/>
                <a:gd name="T19" fmla="*/ 24 h 155"/>
                <a:gd name="T20" fmla="*/ 91 w 188"/>
                <a:gd name="T21" fmla="*/ 24 h 155"/>
                <a:gd name="T22" fmla="*/ 56 w 188"/>
                <a:gd name="T23" fmla="*/ 136 h 155"/>
                <a:gd name="T24" fmla="*/ 54 w 188"/>
                <a:gd name="T25" fmla="*/ 144 h 155"/>
                <a:gd name="T26" fmla="*/ 66 w 188"/>
                <a:gd name="T27" fmla="*/ 155 h 155"/>
                <a:gd name="T28" fmla="*/ 83 w 188"/>
                <a:gd name="T29" fmla="*/ 137 h 155"/>
                <a:gd name="T30" fmla="*/ 104 w 188"/>
                <a:gd name="T3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55">
                  <a:moveTo>
                    <a:pt x="104" y="24"/>
                  </a:moveTo>
                  <a:lnTo>
                    <a:pt x="169" y="24"/>
                  </a:lnTo>
                  <a:cubicBezTo>
                    <a:pt x="173" y="24"/>
                    <a:pt x="188" y="24"/>
                    <a:pt x="188" y="10"/>
                  </a:cubicBezTo>
                  <a:cubicBezTo>
                    <a:pt x="188" y="0"/>
                    <a:pt x="179" y="0"/>
                    <a:pt x="173" y="0"/>
                  </a:cubicBezTo>
                  <a:lnTo>
                    <a:pt x="63" y="0"/>
                  </a:lnTo>
                  <a:cubicBezTo>
                    <a:pt x="53" y="0"/>
                    <a:pt x="42" y="1"/>
                    <a:pt x="23" y="18"/>
                  </a:cubicBezTo>
                  <a:cubicBezTo>
                    <a:pt x="13" y="27"/>
                    <a:pt x="0" y="45"/>
                    <a:pt x="0" y="48"/>
                  </a:cubicBezTo>
                  <a:cubicBezTo>
                    <a:pt x="0" y="52"/>
                    <a:pt x="5" y="52"/>
                    <a:pt x="6" y="52"/>
                  </a:cubicBezTo>
                  <a:cubicBezTo>
                    <a:pt x="10" y="52"/>
                    <a:pt x="10" y="51"/>
                    <a:pt x="13" y="48"/>
                  </a:cubicBezTo>
                  <a:cubicBezTo>
                    <a:pt x="30" y="24"/>
                    <a:pt x="52" y="24"/>
                    <a:pt x="60" y="24"/>
                  </a:cubicBezTo>
                  <a:lnTo>
                    <a:pt x="91" y="24"/>
                  </a:lnTo>
                  <a:lnTo>
                    <a:pt x="56" y="136"/>
                  </a:lnTo>
                  <a:cubicBezTo>
                    <a:pt x="54" y="141"/>
                    <a:pt x="54" y="141"/>
                    <a:pt x="54" y="144"/>
                  </a:cubicBezTo>
                  <a:cubicBezTo>
                    <a:pt x="54" y="153"/>
                    <a:pt x="63" y="155"/>
                    <a:pt x="66" y="155"/>
                  </a:cubicBezTo>
                  <a:cubicBezTo>
                    <a:pt x="79" y="155"/>
                    <a:pt x="82" y="142"/>
                    <a:pt x="83" y="137"/>
                  </a:cubicBezTo>
                  <a:lnTo>
                    <a:pt x="104" y="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6" name="Freeform 29">
              <a:extLst>
                <a:ext uri="{FF2B5EF4-FFF2-40B4-BE49-F238E27FC236}">
                  <a16:creationId xmlns:a16="http://schemas.microsoft.com/office/drawing/2014/main" id="{0B3042EF-29B7-28BC-3EBA-94CA2A5AE5CC}"/>
                </a:ext>
              </a:extLst>
            </p:cNvPr>
            <p:cNvSpPr>
              <a:spLocks/>
            </p:cNvSpPr>
            <p:nvPr>
              <p:custDataLst>
                <p:tags r:id="rId9"/>
              </p:custDataLst>
            </p:nvPr>
          </p:nvSpPr>
          <p:spPr bwMode="auto">
            <a:xfrm>
              <a:off x="7789864" y="4027487"/>
              <a:ext cx="39688" cy="100013"/>
            </a:xfrm>
            <a:custGeom>
              <a:avLst/>
              <a:gdLst>
                <a:gd name="T0" fmla="*/ 35 w 45"/>
                <a:gd name="T1" fmla="*/ 35 h 108"/>
                <a:gd name="T2" fmla="*/ 8 w 45"/>
                <a:gd name="T3" fmla="*/ 99 h 108"/>
                <a:gd name="T4" fmla="*/ 5 w 45"/>
                <a:gd name="T5" fmla="*/ 103 h 108"/>
                <a:gd name="T6" fmla="*/ 10 w 45"/>
                <a:gd name="T7" fmla="*/ 108 h 108"/>
                <a:gd name="T8" fmla="*/ 45 w 45"/>
                <a:gd name="T9" fmla="*/ 38 h 108"/>
                <a:gd name="T10" fmla="*/ 20 w 45"/>
                <a:gd name="T11" fmla="*/ 0 h 108"/>
                <a:gd name="T12" fmla="*/ 0 w 45"/>
                <a:gd name="T13" fmla="*/ 20 h 108"/>
                <a:gd name="T14" fmla="*/ 20 w 45"/>
                <a:gd name="T15" fmla="*/ 41 h 108"/>
                <a:gd name="T16" fmla="*/ 35 w 45"/>
                <a:gd name="T17" fmla="*/ 3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08">
                  <a:moveTo>
                    <a:pt x="35" y="35"/>
                  </a:moveTo>
                  <a:cubicBezTo>
                    <a:pt x="35" y="54"/>
                    <a:pt x="31" y="76"/>
                    <a:pt x="8" y="99"/>
                  </a:cubicBezTo>
                  <a:cubicBezTo>
                    <a:pt x="6" y="100"/>
                    <a:pt x="5" y="101"/>
                    <a:pt x="5" y="103"/>
                  </a:cubicBezTo>
                  <a:cubicBezTo>
                    <a:pt x="5" y="105"/>
                    <a:pt x="8" y="108"/>
                    <a:pt x="10" y="108"/>
                  </a:cubicBezTo>
                  <a:cubicBezTo>
                    <a:pt x="15" y="108"/>
                    <a:pt x="45" y="80"/>
                    <a:pt x="45" y="38"/>
                  </a:cubicBezTo>
                  <a:cubicBezTo>
                    <a:pt x="45" y="17"/>
                    <a:pt x="36" y="0"/>
                    <a:pt x="20" y="0"/>
                  </a:cubicBezTo>
                  <a:cubicBezTo>
                    <a:pt x="9" y="0"/>
                    <a:pt x="0" y="9"/>
                    <a:pt x="0" y="20"/>
                  </a:cubicBezTo>
                  <a:cubicBezTo>
                    <a:pt x="0" y="31"/>
                    <a:pt x="8" y="41"/>
                    <a:pt x="20" y="41"/>
                  </a:cubicBezTo>
                  <a:cubicBezTo>
                    <a:pt x="29" y="41"/>
                    <a:pt x="34" y="35"/>
                    <a:pt x="35" y="3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7" name="Freeform 30">
              <a:extLst>
                <a:ext uri="{FF2B5EF4-FFF2-40B4-BE49-F238E27FC236}">
                  <a16:creationId xmlns:a16="http://schemas.microsoft.com/office/drawing/2014/main" id="{2E33E2BD-F11F-3F53-4223-D0990424C307}"/>
                </a:ext>
              </a:extLst>
            </p:cNvPr>
            <p:cNvSpPr>
              <a:spLocks noEditPoints="1"/>
            </p:cNvSpPr>
            <p:nvPr>
              <p:custDataLst>
                <p:tags r:id="rId10"/>
              </p:custDataLst>
            </p:nvPr>
          </p:nvSpPr>
          <p:spPr bwMode="auto">
            <a:xfrm>
              <a:off x="7880351" y="3843337"/>
              <a:ext cx="174625" cy="287338"/>
            </a:xfrm>
            <a:custGeom>
              <a:avLst/>
              <a:gdLst>
                <a:gd name="T0" fmla="*/ 147 w 201"/>
                <a:gd name="T1" fmla="*/ 5 h 314"/>
                <a:gd name="T2" fmla="*/ 141 w 201"/>
                <a:gd name="T3" fmla="*/ 0 h 314"/>
                <a:gd name="T4" fmla="*/ 134 w 201"/>
                <a:gd name="T5" fmla="*/ 8 h 314"/>
                <a:gd name="T6" fmla="*/ 114 w 201"/>
                <a:gd name="T7" fmla="*/ 88 h 314"/>
                <a:gd name="T8" fmla="*/ 0 w 201"/>
                <a:gd name="T9" fmla="*/ 182 h 314"/>
                <a:gd name="T10" fmla="*/ 75 w 201"/>
                <a:gd name="T11" fmla="*/ 246 h 314"/>
                <a:gd name="T12" fmla="*/ 67 w 201"/>
                <a:gd name="T13" fmla="*/ 279 h 314"/>
                <a:gd name="T14" fmla="*/ 59 w 201"/>
                <a:gd name="T15" fmla="*/ 310 h 314"/>
                <a:gd name="T16" fmla="*/ 65 w 201"/>
                <a:gd name="T17" fmla="*/ 314 h 314"/>
                <a:gd name="T18" fmla="*/ 72 w 201"/>
                <a:gd name="T19" fmla="*/ 305 h 314"/>
                <a:gd name="T20" fmla="*/ 87 w 201"/>
                <a:gd name="T21" fmla="*/ 247 h 314"/>
                <a:gd name="T22" fmla="*/ 201 w 201"/>
                <a:gd name="T23" fmla="*/ 153 h 314"/>
                <a:gd name="T24" fmla="*/ 127 w 201"/>
                <a:gd name="T25" fmla="*/ 88 h 314"/>
                <a:gd name="T26" fmla="*/ 147 w 201"/>
                <a:gd name="T27" fmla="*/ 5 h 314"/>
                <a:gd name="T28" fmla="*/ 77 w 201"/>
                <a:gd name="T29" fmla="*/ 237 h 314"/>
                <a:gd name="T30" fmla="*/ 25 w 201"/>
                <a:gd name="T31" fmla="*/ 188 h 314"/>
                <a:gd name="T32" fmla="*/ 112 w 201"/>
                <a:gd name="T33" fmla="*/ 98 h 314"/>
                <a:gd name="T34" fmla="*/ 77 w 201"/>
                <a:gd name="T35" fmla="*/ 237 h 314"/>
                <a:gd name="T36" fmla="*/ 124 w 201"/>
                <a:gd name="T37" fmla="*/ 98 h 314"/>
                <a:gd name="T38" fmla="*/ 176 w 201"/>
                <a:gd name="T39" fmla="*/ 147 h 314"/>
                <a:gd name="T40" fmla="*/ 89 w 201"/>
                <a:gd name="T41" fmla="*/ 237 h 314"/>
                <a:gd name="T42" fmla="*/ 124 w 201"/>
                <a:gd name="T43" fmla="*/ 98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314">
                  <a:moveTo>
                    <a:pt x="147" y="5"/>
                  </a:moveTo>
                  <a:cubicBezTo>
                    <a:pt x="147" y="0"/>
                    <a:pt x="143" y="0"/>
                    <a:pt x="141" y="0"/>
                  </a:cubicBezTo>
                  <a:cubicBezTo>
                    <a:pt x="136" y="0"/>
                    <a:pt x="136" y="2"/>
                    <a:pt x="134" y="8"/>
                  </a:cubicBezTo>
                  <a:lnTo>
                    <a:pt x="114" y="88"/>
                  </a:lnTo>
                  <a:cubicBezTo>
                    <a:pt x="53" y="91"/>
                    <a:pt x="0" y="135"/>
                    <a:pt x="0" y="182"/>
                  </a:cubicBezTo>
                  <a:cubicBezTo>
                    <a:pt x="0" y="221"/>
                    <a:pt x="36" y="245"/>
                    <a:pt x="75" y="246"/>
                  </a:cubicBezTo>
                  <a:cubicBezTo>
                    <a:pt x="72" y="257"/>
                    <a:pt x="69" y="268"/>
                    <a:pt x="67" y="279"/>
                  </a:cubicBezTo>
                  <a:cubicBezTo>
                    <a:pt x="62" y="296"/>
                    <a:pt x="59" y="308"/>
                    <a:pt x="59" y="310"/>
                  </a:cubicBezTo>
                  <a:cubicBezTo>
                    <a:pt x="59" y="314"/>
                    <a:pt x="64" y="314"/>
                    <a:pt x="65" y="314"/>
                  </a:cubicBezTo>
                  <a:cubicBezTo>
                    <a:pt x="70" y="314"/>
                    <a:pt x="70" y="313"/>
                    <a:pt x="72" y="305"/>
                  </a:cubicBezTo>
                  <a:lnTo>
                    <a:pt x="87" y="247"/>
                  </a:lnTo>
                  <a:cubicBezTo>
                    <a:pt x="146" y="244"/>
                    <a:pt x="201" y="200"/>
                    <a:pt x="201" y="153"/>
                  </a:cubicBezTo>
                  <a:cubicBezTo>
                    <a:pt x="201" y="116"/>
                    <a:pt x="169" y="90"/>
                    <a:pt x="127" y="88"/>
                  </a:cubicBezTo>
                  <a:lnTo>
                    <a:pt x="147" y="5"/>
                  </a:lnTo>
                  <a:close/>
                  <a:moveTo>
                    <a:pt x="77" y="237"/>
                  </a:moveTo>
                  <a:cubicBezTo>
                    <a:pt x="50" y="235"/>
                    <a:pt x="25" y="221"/>
                    <a:pt x="25" y="188"/>
                  </a:cubicBezTo>
                  <a:cubicBezTo>
                    <a:pt x="25" y="153"/>
                    <a:pt x="52" y="104"/>
                    <a:pt x="112" y="98"/>
                  </a:cubicBezTo>
                  <a:lnTo>
                    <a:pt x="77" y="237"/>
                  </a:lnTo>
                  <a:close/>
                  <a:moveTo>
                    <a:pt x="124" y="98"/>
                  </a:moveTo>
                  <a:cubicBezTo>
                    <a:pt x="151" y="99"/>
                    <a:pt x="176" y="114"/>
                    <a:pt x="176" y="147"/>
                  </a:cubicBezTo>
                  <a:cubicBezTo>
                    <a:pt x="176" y="185"/>
                    <a:pt x="146" y="232"/>
                    <a:pt x="89" y="237"/>
                  </a:cubicBezTo>
                  <a:lnTo>
                    <a:pt x="124" y="9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8" name="Freeform 31">
              <a:extLst>
                <a:ext uri="{FF2B5EF4-FFF2-40B4-BE49-F238E27FC236}">
                  <a16:creationId xmlns:a16="http://schemas.microsoft.com/office/drawing/2014/main" id="{FD43ECF6-56F5-2827-008F-89F46AF9A7E1}"/>
                </a:ext>
              </a:extLst>
            </p:cNvPr>
            <p:cNvSpPr>
              <a:spLocks/>
            </p:cNvSpPr>
            <p:nvPr>
              <p:custDataLst>
                <p:tags r:id="rId11"/>
              </p:custDataLst>
            </p:nvPr>
          </p:nvSpPr>
          <p:spPr bwMode="auto">
            <a:xfrm>
              <a:off x="8318501" y="3368675"/>
              <a:ext cx="19050" cy="293688"/>
            </a:xfrm>
            <a:custGeom>
              <a:avLst/>
              <a:gdLst>
                <a:gd name="T0" fmla="*/ 0 w 22"/>
                <a:gd name="T1" fmla="*/ 302 h 320"/>
                <a:gd name="T2" fmla="*/ 11 w 22"/>
                <a:gd name="T3" fmla="*/ 320 h 320"/>
                <a:gd name="T4" fmla="*/ 22 w 22"/>
                <a:gd name="T5" fmla="*/ 302 h 320"/>
                <a:gd name="T6" fmla="*/ 22 w 22"/>
                <a:gd name="T7" fmla="*/ 18 h 320"/>
                <a:gd name="T8" fmla="*/ 11 w 22"/>
                <a:gd name="T9" fmla="*/ 0 h 320"/>
                <a:gd name="T10" fmla="*/ 0 w 22"/>
                <a:gd name="T11" fmla="*/ 18 h 320"/>
                <a:gd name="T12" fmla="*/ 0 w 22"/>
                <a:gd name="T13" fmla="*/ 302 h 320"/>
              </a:gdLst>
              <a:ahLst/>
              <a:cxnLst>
                <a:cxn ang="0">
                  <a:pos x="T0" y="T1"/>
                </a:cxn>
                <a:cxn ang="0">
                  <a:pos x="T2" y="T3"/>
                </a:cxn>
                <a:cxn ang="0">
                  <a:pos x="T4" y="T5"/>
                </a:cxn>
                <a:cxn ang="0">
                  <a:pos x="T6" y="T7"/>
                </a:cxn>
                <a:cxn ang="0">
                  <a:pos x="T8" y="T9"/>
                </a:cxn>
                <a:cxn ang="0">
                  <a:pos x="T10" y="T11"/>
                </a:cxn>
                <a:cxn ang="0">
                  <a:pos x="T12" y="T13"/>
                </a:cxn>
              </a:cxnLst>
              <a:rect l="0" t="0" r="r" b="b"/>
              <a:pathLst>
                <a:path w="22" h="320">
                  <a:moveTo>
                    <a:pt x="0" y="302"/>
                  </a:moveTo>
                  <a:cubicBezTo>
                    <a:pt x="0" y="310"/>
                    <a:pt x="0" y="320"/>
                    <a:pt x="11" y="320"/>
                  </a:cubicBezTo>
                  <a:cubicBezTo>
                    <a:pt x="22" y="320"/>
                    <a:pt x="22" y="310"/>
                    <a:pt x="22" y="302"/>
                  </a:cubicBezTo>
                  <a:lnTo>
                    <a:pt x="22" y="18"/>
                  </a:lnTo>
                  <a:cubicBezTo>
                    <a:pt x="22" y="10"/>
                    <a:pt x="22" y="0"/>
                    <a:pt x="11" y="0"/>
                  </a:cubicBezTo>
                  <a:cubicBezTo>
                    <a:pt x="0" y="0"/>
                    <a:pt x="0" y="10"/>
                    <a:pt x="0" y="18"/>
                  </a:cubicBezTo>
                  <a:lnTo>
                    <a:pt x="0" y="30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59" name="Freeform 32">
              <a:extLst>
                <a:ext uri="{FF2B5EF4-FFF2-40B4-BE49-F238E27FC236}">
                  <a16:creationId xmlns:a16="http://schemas.microsoft.com/office/drawing/2014/main" id="{F15E0DBB-6B12-BC8A-DDF4-A9B7798B6945}"/>
                </a:ext>
              </a:extLst>
            </p:cNvPr>
            <p:cNvSpPr>
              <a:spLocks/>
            </p:cNvSpPr>
            <p:nvPr>
              <p:custDataLst>
                <p:tags r:id="rId12"/>
              </p:custDataLst>
            </p:nvPr>
          </p:nvSpPr>
          <p:spPr bwMode="auto">
            <a:xfrm>
              <a:off x="8318501" y="3643312"/>
              <a:ext cx="19050" cy="293688"/>
            </a:xfrm>
            <a:custGeom>
              <a:avLst/>
              <a:gdLst>
                <a:gd name="T0" fmla="*/ 0 w 22"/>
                <a:gd name="T1" fmla="*/ 302 h 320"/>
                <a:gd name="T2" fmla="*/ 11 w 22"/>
                <a:gd name="T3" fmla="*/ 320 h 320"/>
                <a:gd name="T4" fmla="*/ 22 w 22"/>
                <a:gd name="T5" fmla="*/ 302 h 320"/>
                <a:gd name="T6" fmla="*/ 22 w 22"/>
                <a:gd name="T7" fmla="*/ 18 h 320"/>
                <a:gd name="T8" fmla="*/ 11 w 22"/>
                <a:gd name="T9" fmla="*/ 0 h 320"/>
                <a:gd name="T10" fmla="*/ 0 w 22"/>
                <a:gd name="T11" fmla="*/ 18 h 320"/>
                <a:gd name="T12" fmla="*/ 0 w 22"/>
                <a:gd name="T13" fmla="*/ 302 h 320"/>
              </a:gdLst>
              <a:ahLst/>
              <a:cxnLst>
                <a:cxn ang="0">
                  <a:pos x="T0" y="T1"/>
                </a:cxn>
                <a:cxn ang="0">
                  <a:pos x="T2" y="T3"/>
                </a:cxn>
                <a:cxn ang="0">
                  <a:pos x="T4" y="T5"/>
                </a:cxn>
                <a:cxn ang="0">
                  <a:pos x="T6" y="T7"/>
                </a:cxn>
                <a:cxn ang="0">
                  <a:pos x="T8" y="T9"/>
                </a:cxn>
                <a:cxn ang="0">
                  <a:pos x="T10" y="T11"/>
                </a:cxn>
                <a:cxn ang="0">
                  <a:pos x="T12" y="T13"/>
                </a:cxn>
              </a:cxnLst>
              <a:rect l="0" t="0" r="r" b="b"/>
              <a:pathLst>
                <a:path w="22" h="320">
                  <a:moveTo>
                    <a:pt x="0" y="302"/>
                  </a:moveTo>
                  <a:cubicBezTo>
                    <a:pt x="0" y="310"/>
                    <a:pt x="0" y="320"/>
                    <a:pt x="11" y="320"/>
                  </a:cubicBezTo>
                  <a:cubicBezTo>
                    <a:pt x="22" y="320"/>
                    <a:pt x="22" y="310"/>
                    <a:pt x="22" y="302"/>
                  </a:cubicBezTo>
                  <a:lnTo>
                    <a:pt x="22" y="18"/>
                  </a:lnTo>
                  <a:cubicBezTo>
                    <a:pt x="22" y="10"/>
                    <a:pt x="22" y="0"/>
                    <a:pt x="11" y="0"/>
                  </a:cubicBezTo>
                  <a:cubicBezTo>
                    <a:pt x="0" y="0"/>
                    <a:pt x="0" y="10"/>
                    <a:pt x="0" y="18"/>
                  </a:cubicBezTo>
                  <a:lnTo>
                    <a:pt x="0" y="30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0" name="Freeform 33">
              <a:extLst>
                <a:ext uri="{FF2B5EF4-FFF2-40B4-BE49-F238E27FC236}">
                  <a16:creationId xmlns:a16="http://schemas.microsoft.com/office/drawing/2014/main" id="{8EF9EFD8-3091-A9EB-82AE-E67B9D7E4A6A}"/>
                </a:ext>
              </a:extLst>
            </p:cNvPr>
            <p:cNvSpPr>
              <a:spLocks/>
            </p:cNvSpPr>
            <p:nvPr>
              <p:custDataLst>
                <p:tags r:id="rId13"/>
              </p:custDataLst>
            </p:nvPr>
          </p:nvSpPr>
          <p:spPr bwMode="auto">
            <a:xfrm>
              <a:off x="9013826" y="3643312"/>
              <a:ext cx="265113" cy="1746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1" name="Freeform 34">
              <a:extLst>
                <a:ext uri="{FF2B5EF4-FFF2-40B4-BE49-F238E27FC236}">
                  <a16:creationId xmlns:a16="http://schemas.microsoft.com/office/drawing/2014/main" id="{B9B7CEB7-1626-8A56-FC52-FAC3346ACC93}"/>
                </a:ext>
              </a:extLst>
            </p:cNvPr>
            <p:cNvSpPr>
              <a:spLocks noEditPoints="1"/>
            </p:cNvSpPr>
            <p:nvPr>
              <p:custDataLst>
                <p:tags r:id="rId14"/>
              </p:custDataLst>
            </p:nvPr>
          </p:nvSpPr>
          <p:spPr bwMode="auto">
            <a:xfrm>
              <a:off x="9334501" y="3563937"/>
              <a:ext cx="165100" cy="207963"/>
            </a:xfrm>
            <a:custGeom>
              <a:avLst/>
              <a:gdLst>
                <a:gd name="T0" fmla="*/ 70 w 191"/>
                <a:gd name="T1" fmla="*/ 106 h 226"/>
                <a:gd name="T2" fmla="*/ 146 w 191"/>
                <a:gd name="T3" fmla="*/ 94 h 226"/>
                <a:gd name="T4" fmla="*/ 184 w 191"/>
                <a:gd name="T5" fmla="*/ 43 h 226"/>
                <a:gd name="T6" fmla="*/ 131 w 191"/>
                <a:gd name="T7" fmla="*/ 0 h 226"/>
                <a:gd name="T8" fmla="*/ 0 w 191"/>
                <a:gd name="T9" fmla="*/ 136 h 226"/>
                <a:gd name="T10" fmla="*/ 78 w 191"/>
                <a:gd name="T11" fmla="*/ 226 h 226"/>
                <a:gd name="T12" fmla="*/ 191 w 191"/>
                <a:gd name="T13" fmla="*/ 168 h 226"/>
                <a:gd name="T14" fmla="*/ 185 w 191"/>
                <a:gd name="T15" fmla="*/ 161 h 226"/>
                <a:gd name="T16" fmla="*/ 179 w 191"/>
                <a:gd name="T17" fmla="*/ 166 h 226"/>
                <a:gd name="T18" fmla="*/ 79 w 191"/>
                <a:gd name="T19" fmla="*/ 216 h 226"/>
                <a:gd name="T20" fmla="*/ 36 w 191"/>
                <a:gd name="T21" fmla="*/ 158 h 226"/>
                <a:gd name="T22" fmla="*/ 44 w 191"/>
                <a:gd name="T23" fmla="*/ 106 h 226"/>
                <a:gd name="T24" fmla="*/ 70 w 191"/>
                <a:gd name="T25" fmla="*/ 106 h 226"/>
                <a:gd name="T26" fmla="*/ 47 w 191"/>
                <a:gd name="T27" fmla="*/ 95 h 226"/>
                <a:gd name="T28" fmla="*/ 131 w 191"/>
                <a:gd name="T29" fmla="*/ 11 h 226"/>
                <a:gd name="T30" fmla="*/ 167 w 191"/>
                <a:gd name="T31" fmla="*/ 43 h 226"/>
                <a:gd name="T32" fmla="*/ 67 w 191"/>
                <a:gd name="T33" fmla="*/ 95 h 226"/>
                <a:gd name="T34" fmla="*/ 47 w 191"/>
                <a:gd name="T35" fmla="*/ 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26">
                  <a:moveTo>
                    <a:pt x="70" y="106"/>
                  </a:moveTo>
                  <a:cubicBezTo>
                    <a:pt x="85" y="106"/>
                    <a:pt x="122" y="105"/>
                    <a:pt x="146" y="94"/>
                  </a:cubicBezTo>
                  <a:cubicBezTo>
                    <a:pt x="181" y="79"/>
                    <a:pt x="184" y="50"/>
                    <a:pt x="184" y="43"/>
                  </a:cubicBezTo>
                  <a:cubicBezTo>
                    <a:pt x="184" y="21"/>
                    <a:pt x="165" y="0"/>
                    <a:pt x="131" y="0"/>
                  </a:cubicBezTo>
                  <a:cubicBezTo>
                    <a:pt x="75" y="0"/>
                    <a:pt x="0" y="49"/>
                    <a:pt x="0" y="136"/>
                  </a:cubicBezTo>
                  <a:cubicBezTo>
                    <a:pt x="0" y="187"/>
                    <a:pt x="29" y="226"/>
                    <a:pt x="78" y="226"/>
                  </a:cubicBezTo>
                  <a:cubicBezTo>
                    <a:pt x="149" y="226"/>
                    <a:pt x="191" y="174"/>
                    <a:pt x="191" y="168"/>
                  </a:cubicBezTo>
                  <a:cubicBezTo>
                    <a:pt x="191" y="165"/>
                    <a:pt x="188" y="161"/>
                    <a:pt x="185" y="161"/>
                  </a:cubicBezTo>
                  <a:cubicBezTo>
                    <a:pt x="183" y="161"/>
                    <a:pt x="182" y="162"/>
                    <a:pt x="179" y="166"/>
                  </a:cubicBezTo>
                  <a:cubicBezTo>
                    <a:pt x="139" y="216"/>
                    <a:pt x="85" y="216"/>
                    <a:pt x="79" y="216"/>
                  </a:cubicBezTo>
                  <a:cubicBezTo>
                    <a:pt x="40" y="216"/>
                    <a:pt x="36" y="174"/>
                    <a:pt x="36" y="158"/>
                  </a:cubicBezTo>
                  <a:cubicBezTo>
                    <a:pt x="36" y="152"/>
                    <a:pt x="36" y="136"/>
                    <a:pt x="44" y="106"/>
                  </a:cubicBezTo>
                  <a:lnTo>
                    <a:pt x="70" y="106"/>
                  </a:lnTo>
                  <a:close/>
                  <a:moveTo>
                    <a:pt x="47" y="95"/>
                  </a:moveTo>
                  <a:cubicBezTo>
                    <a:pt x="66" y="19"/>
                    <a:pt x="118" y="11"/>
                    <a:pt x="131" y="11"/>
                  </a:cubicBezTo>
                  <a:cubicBezTo>
                    <a:pt x="154" y="11"/>
                    <a:pt x="167" y="26"/>
                    <a:pt x="167" y="43"/>
                  </a:cubicBezTo>
                  <a:cubicBezTo>
                    <a:pt x="167" y="95"/>
                    <a:pt x="88" y="95"/>
                    <a:pt x="67" y="95"/>
                  </a:cubicBezTo>
                  <a:lnTo>
                    <a:pt x="47" y="9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2" name="Freeform 35">
              <a:extLst>
                <a:ext uri="{FF2B5EF4-FFF2-40B4-BE49-F238E27FC236}">
                  <a16:creationId xmlns:a16="http://schemas.microsoft.com/office/drawing/2014/main" id="{CBD594E6-4634-16CC-DC82-2EB0C6F031D2}"/>
                </a:ext>
              </a:extLst>
            </p:cNvPr>
            <p:cNvSpPr>
              <a:spLocks/>
            </p:cNvSpPr>
            <p:nvPr>
              <p:custDataLst>
                <p:tags r:id="rId15"/>
              </p:custDataLst>
            </p:nvPr>
          </p:nvSpPr>
          <p:spPr bwMode="auto">
            <a:xfrm>
              <a:off x="9548814" y="3490912"/>
              <a:ext cx="204788" cy="14288"/>
            </a:xfrm>
            <a:custGeom>
              <a:avLst/>
              <a:gdLst>
                <a:gd name="T0" fmla="*/ 222 w 236"/>
                <a:gd name="T1" fmla="*/ 17 h 17"/>
                <a:gd name="T2" fmla="*/ 236 w 236"/>
                <a:gd name="T3" fmla="*/ 9 h 17"/>
                <a:gd name="T4" fmla="*/ 222 w 236"/>
                <a:gd name="T5" fmla="*/ 0 h 17"/>
                <a:gd name="T6" fmla="*/ 14 w 236"/>
                <a:gd name="T7" fmla="*/ 0 h 17"/>
                <a:gd name="T8" fmla="*/ 0 w 236"/>
                <a:gd name="T9" fmla="*/ 9 h 17"/>
                <a:gd name="T10" fmla="*/ 14 w 236"/>
                <a:gd name="T11" fmla="*/ 17 h 17"/>
                <a:gd name="T12" fmla="*/ 222 w 236"/>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36" h="17">
                  <a:moveTo>
                    <a:pt x="222" y="17"/>
                  </a:moveTo>
                  <a:cubicBezTo>
                    <a:pt x="228" y="17"/>
                    <a:pt x="236" y="17"/>
                    <a:pt x="236" y="9"/>
                  </a:cubicBezTo>
                  <a:cubicBezTo>
                    <a:pt x="236" y="0"/>
                    <a:pt x="228" y="0"/>
                    <a:pt x="222" y="0"/>
                  </a:cubicBezTo>
                  <a:lnTo>
                    <a:pt x="14" y="0"/>
                  </a:lnTo>
                  <a:cubicBezTo>
                    <a:pt x="9" y="0"/>
                    <a:pt x="0" y="0"/>
                    <a:pt x="0" y="9"/>
                  </a:cubicBezTo>
                  <a:cubicBezTo>
                    <a:pt x="0" y="17"/>
                    <a:pt x="8" y="17"/>
                    <a:pt x="14" y="17"/>
                  </a:cubicBezTo>
                  <a:lnTo>
                    <a:pt x="222" y="1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3" name="Freeform 36">
              <a:extLst>
                <a:ext uri="{FF2B5EF4-FFF2-40B4-BE49-F238E27FC236}">
                  <a16:creationId xmlns:a16="http://schemas.microsoft.com/office/drawing/2014/main" id="{60C68811-3EC1-EB4F-7A54-3F20F5A007C5}"/>
                </a:ext>
              </a:extLst>
            </p:cNvPr>
            <p:cNvSpPr>
              <a:spLocks noEditPoints="1"/>
            </p:cNvSpPr>
            <p:nvPr>
              <p:custDataLst>
                <p:tags r:id="rId16"/>
              </p:custDataLst>
            </p:nvPr>
          </p:nvSpPr>
          <p:spPr bwMode="auto">
            <a:xfrm>
              <a:off x="9786939" y="3367087"/>
              <a:ext cx="131763" cy="276225"/>
            </a:xfrm>
            <a:custGeom>
              <a:avLst/>
              <a:gdLst>
                <a:gd name="T0" fmla="*/ 153 w 153"/>
                <a:gd name="T1" fmla="*/ 13 h 302"/>
                <a:gd name="T2" fmla="*/ 139 w 153"/>
                <a:gd name="T3" fmla="*/ 0 h 302"/>
                <a:gd name="T4" fmla="*/ 120 w 153"/>
                <a:gd name="T5" fmla="*/ 19 h 302"/>
                <a:gd name="T6" fmla="*/ 134 w 153"/>
                <a:gd name="T7" fmla="*/ 32 h 302"/>
                <a:gd name="T8" fmla="*/ 153 w 153"/>
                <a:gd name="T9" fmla="*/ 13 h 302"/>
                <a:gd name="T10" fmla="*/ 79 w 153"/>
                <a:gd name="T11" fmla="*/ 248 h 302"/>
                <a:gd name="T12" fmla="*/ 34 w 153"/>
                <a:gd name="T13" fmla="*/ 293 h 302"/>
                <a:gd name="T14" fmla="*/ 22 w 153"/>
                <a:gd name="T15" fmla="*/ 291 h 302"/>
                <a:gd name="T16" fmla="*/ 34 w 153"/>
                <a:gd name="T17" fmla="*/ 273 h 302"/>
                <a:gd name="T18" fmla="*/ 20 w 153"/>
                <a:gd name="T19" fmla="*/ 260 h 302"/>
                <a:gd name="T20" fmla="*/ 0 w 153"/>
                <a:gd name="T21" fmla="*/ 280 h 302"/>
                <a:gd name="T22" fmla="*/ 35 w 153"/>
                <a:gd name="T23" fmla="*/ 302 h 302"/>
                <a:gd name="T24" fmla="*/ 107 w 153"/>
                <a:gd name="T25" fmla="*/ 247 h 302"/>
                <a:gd name="T26" fmla="*/ 139 w 153"/>
                <a:gd name="T27" fmla="*/ 122 h 302"/>
                <a:gd name="T28" fmla="*/ 140 w 153"/>
                <a:gd name="T29" fmla="*/ 110 h 302"/>
                <a:gd name="T30" fmla="*/ 103 w 153"/>
                <a:gd name="T31" fmla="*/ 77 h 302"/>
                <a:gd name="T32" fmla="*/ 42 w 153"/>
                <a:gd name="T33" fmla="*/ 131 h 302"/>
                <a:gd name="T34" fmla="*/ 48 w 153"/>
                <a:gd name="T35" fmla="*/ 135 h 302"/>
                <a:gd name="T36" fmla="*/ 55 w 153"/>
                <a:gd name="T37" fmla="*/ 129 h 302"/>
                <a:gd name="T38" fmla="*/ 102 w 153"/>
                <a:gd name="T39" fmla="*/ 87 h 302"/>
                <a:gd name="T40" fmla="*/ 114 w 153"/>
                <a:gd name="T41" fmla="*/ 104 h 302"/>
                <a:gd name="T42" fmla="*/ 113 w 153"/>
                <a:gd name="T43" fmla="*/ 115 h 302"/>
                <a:gd name="T44" fmla="*/ 79 w 153"/>
                <a:gd name="T45" fmla="*/ 24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302">
                  <a:moveTo>
                    <a:pt x="153" y="13"/>
                  </a:moveTo>
                  <a:cubicBezTo>
                    <a:pt x="153" y="7"/>
                    <a:pt x="149" y="0"/>
                    <a:pt x="139" y="0"/>
                  </a:cubicBezTo>
                  <a:cubicBezTo>
                    <a:pt x="129" y="0"/>
                    <a:pt x="120" y="10"/>
                    <a:pt x="120" y="19"/>
                  </a:cubicBezTo>
                  <a:cubicBezTo>
                    <a:pt x="120" y="25"/>
                    <a:pt x="124" y="32"/>
                    <a:pt x="134" y="32"/>
                  </a:cubicBezTo>
                  <a:cubicBezTo>
                    <a:pt x="143" y="32"/>
                    <a:pt x="153" y="23"/>
                    <a:pt x="153" y="13"/>
                  </a:cubicBezTo>
                  <a:close/>
                  <a:moveTo>
                    <a:pt x="79" y="248"/>
                  </a:moveTo>
                  <a:cubicBezTo>
                    <a:pt x="73" y="272"/>
                    <a:pt x="55" y="293"/>
                    <a:pt x="34" y="293"/>
                  </a:cubicBezTo>
                  <a:cubicBezTo>
                    <a:pt x="30" y="293"/>
                    <a:pt x="26" y="292"/>
                    <a:pt x="22" y="291"/>
                  </a:cubicBezTo>
                  <a:cubicBezTo>
                    <a:pt x="31" y="286"/>
                    <a:pt x="34" y="278"/>
                    <a:pt x="34" y="273"/>
                  </a:cubicBezTo>
                  <a:cubicBezTo>
                    <a:pt x="34" y="264"/>
                    <a:pt x="27" y="260"/>
                    <a:pt x="20" y="260"/>
                  </a:cubicBezTo>
                  <a:cubicBezTo>
                    <a:pt x="9" y="260"/>
                    <a:pt x="0" y="269"/>
                    <a:pt x="0" y="280"/>
                  </a:cubicBezTo>
                  <a:cubicBezTo>
                    <a:pt x="0" y="294"/>
                    <a:pt x="14" y="302"/>
                    <a:pt x="35" y="302"/>
                  </a:cubicBezTo>
                  <a:cubicBezTo>
                    <a:pt x="56" y="302"/>
                    <a:pt x="96" y="290"/>
                    <a:pt x="107" y="247"/>
                  </a:cubicBezTo>
                  <a:lnTo>
                    <a:pt x="139" y="122"/>
                  </a:lnTo>
                  <a:cubicBezTo>
                    <a:pt x="140" y="118"/>
                    <a:pt x="140" y="115"/>
                    <a:pt x="140" y="110"/>
                  </a:cubicBezTo>
                  <a:cubicBezTo>
                    <a:pt x="140" y="91"/>
                    <a:pt x="124" y="77"/>
                    <a:pt x="103" y="77"/>
                  </a:cubicBezTo>
                  <a:cubicBezTo>
                    <a:pt x="64" y="77"/>
                    <a:pt x="42" y="126"/>
                    <a:pt x="42" y="131"/>
                  </a:cubicBezTo>
                  <a:cubicBezTo>
                    <a:pt x="42" y="135"/>
                    <a:pt x="47" y="135"/>
                    <a:pt x="48" y="135"/>
                  </a:cubicBezTo>
                  <a:cubicBezTo>
                    <a:pt x="52" y="135"/>
                    <a:pt x="52" y="134"/>
                    <a:pt x="55" y="129"/>
                  </a:cubicBezTo>
                  <a:cubicBezTo>
                    <a:pt x="64" y="109"/>
                    <a:pt x="82" y="87"/>
                    <a:pt x="102" y="87"/>
                  </a:cubicBezTo>
                  <a:cubicBezTo>
                    <a:pt x="111" y="87"/>
                    <a:pt x="114" y="93"/>
                    <a:pt x="114" y="104"/>
                  </a:cubicBezTo>
                  <a:cubicBezTo>
                    <a:pt x="114" y="108"/>
                    <a:pt x="113" y="113"/>
                    <a:pt x="113" y="115"/>
                  </a:cubicBezTo>
                  <a:lnTo>
                    <a:pt x="79" y="2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4" name="Freeform 37">
              <a:extLst>
                <a:ext uri="{FF2B5EF4-FFF2-40B4-BE49-F238E27FC236}">
                  <a16:creationId xmlns:a16="http://schemas.microsoft.com/office/drawing/2014/main" id="{20A52EA6-808B-2D50-7181-6DB8EB23B852}"/>
                </a:ext>
              </a:extLst>
            </p:cNvPr>
            <p:cNvSpPr>
              <a:spLocks noEditPoints="1"/>
            </p:cNvSpPr>
            <p:nvPr>
              <p:custDataLst>
                <p:tags r:id="rId17"/>
              </p:custDataLst>
            </p:nvPr>
          </p:nvSpPr>
          <p:spPr bwMode="auto">
            <a:xfrm>
              <a:off x="9967914" y="3355975"/>
              <a:ext cx="174625" cy="287338"/>
            </a:xfrm>
            <a:custGeom>
              <a:avLst/>
              <a:gdLst>
                <a:gd name="T0" fmla="*/ 147 w 201"/>
                <a:gd name="T1" fmla="*/ 5 h 313"/>
                <a:gd name="T2" fmla="*/ 141 w 201"/>
                <a:gd name="T3" fmla="*/ 0 h 313"/>
                <a:gd name="T4" fmla="*/ 134 w 201"/>
                <a:gd name="T5" fmla="*/ 8 h 313"/>
                <a:gd name="T6" fmla="*/ 114 w 201"/>
                <a:gd name="T7" fmla="*/ 88 h 313"/>
                <a:gd name="T8" fmla="*/ 0 w 201"/>
                <a:gd name="T9" fmla="*/ 181 h 313"/>
                <a:gd name="T10" fmla="*/ 74 w 201"/>
                <a:gd name="T11" fmla="*/ 246 h 313"/>
                <a:gd name="T12" fmla="*/ 66 w 201"/>
                <a:gd name="T13" fmla="*/ 279 h 313"/>
                <a:gd name="T14" fmla="*/ 59 w 201"/>
                <a:gd name="T15" fmla="*/ 309 h 313"/>
                <a:gd name="T16" fmla="*/ 64 w 201"/>
                <a:gd name="T17" fmla="*/ 313 h 313"/>
                <a:gd name="T18" fmla="*/ 72 w 201"/>
                <a:gd name="T19" fmla="*/ 305 h 313"/>
                <a:gd name="T20" fmla="*/ 86 w 201"/>
                <a:gd name="T21" fmla="*/ 246 h 313"/>
                <a:gd name="T22" fmla="*/ 201 w 201"/>
                <a:gd name="T23" fmla="*/ 153 h 313"/>
                <a:gd name="T24" fmla="*/ 126 w 201"/>
                <a:gd name="T25" fmla="*/ 88 h 313"/>
                <a:gd name="T26" fmla="*/ 147 w 201"/>
                <a:gd name="T27" fmla="*/ 5 h 313"/>
                <a:gd name="T28" fmla="*/ 77 w 201"/>
                <a:gd name="T29" fmla="*/ 236 h 313"/>
                <a:gd name="T30" fmla="*/ 25 w 201"/>
                <a:gd name="T31" fmla="*/ 187 h 313"/>
                <a:gd name="T32" fmla="*/ 111 w 201"/>
                <a:gd name="T33" fmla="*/ 98 h 313"/>
                <a:gd name="T34" fmla="*/ 77 w 201"/>
                <a:gd name="T35" fmla="*/ 236 h 313"/>
                <a:gd name="T36" fmla="*/ 123 w 201"/>
                <a:gd name="T37" fmla="*/ 98 h 313"/>
                <a:gd name="T38" fmla="*/ 175 w 201"/>
                <a:gd name="T39" fmla="*/ 147 h 313"/>
                <a:gd name="T40" fmla="*/ 89 w 201"/>
                <a:gd name="T41" fmla="*/ 236 h 313"/>
                <a:gd name="T42" fmla="*/ 123 w 201"/>
                <a:gd name="T43" fmla="*/ 9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1" h="313">
                  <a:moveTo>
                    <a:pt x="147" y="5"/>
                  </a:moveTo>
                  <a:cubicBezTo>
                    <a:pt x="147" y="0"/>
                    <a:pt x="143" y="0"/>
                    <a:pt x="141" y="0"/>
                  </a:cubicBezTo>
                  <a:cubicBezTo>
                    <a:pt x="136" y="0"/>
                    <a:pt x="135" y="2"/>
                    <a:pt x="134" y="8"/>
                  </a:cubicBezTo>
                  <a:lnTo>
                    <a:pt x="114" y="88"/>
                  </a:lnTo>
                  <a:cubicBezTo>
                    <a:pt x="52" y="90"/>
                    <a:pt x="0" y="135"/>
                    <a:pt x="0" y="181"/>
                  </a:cubicBezTo>
                  <a:cubicBezTo>
                    <a:pt x="0" y="221"/>
                    <a:pt x="36" y="245"/>
                    <a:pt x="74" y="246"/>
                  </a:cubicBezTo>
                  <a:cubicBezTo>
                    <a:pt x="71" y="257"/>
                    <a:pt x="69" y="268"/>
                    <a:pt x="66" y="279"/>
                  </a:cubicBezTo>
                  <a:cubicBezTo>
                    <a:pt x="62" y="295"/>
                    <a:pt x="59" y="308"/>
                    <a:pt x="59" y="309"/>
                  </a:cubicBezTo>
                  <a:cubicBezTo>
                    <a:pt x="59" y="313"/>
                    <a:pt x="63" y="313"/>
                    <a:pt x="64" y="313"/>
                  </a:cubicBezTo>
                  <a:cubicBezTo>
                    <a:pt x="70" y="313"/>
                    <a:pt x="70" y="312"/>
                    <a:pt x="72" y="305"/>
                  </a:cubicBezTo>
                  <a:lnTo>
                    <a:pt x="86" y="246"/>
                  </a:lnTo>
                  <a:cubicBezTo>
                    <a:pt x="146" y="244"/>
                    <a:pt x="201" y="200"/>
                    <a:pt x="201" y="153"/>
                  </a:cubicBezTo>
                  <a:cubicBezTo>
                    <a:pt x="201" y="116"/>
                    <a:pt x="169" y="90"/>
                    <a:pt x="126" y="88"/>
                  </a:cubicBezTo>
                  <a:lnTo>
                    <a:pt x="147" y="5"/>
                  </a:lnTo>
                  <a:close/>
                  <a:moveTo>
                    <a:pt x="77" y="236"/>
                  </a:moveTo>
                  <a:cubicBezTo>
                    <a:pt x="50" y="235"/>
                    <a:pt x="25" y="220"/>
                    <a:pt x="25" y="187"/>
                  </a:cubicBezTo>
                  <a:cubicBezTo>
                    <a:pt x="25" y="153"/>
                    <a:pt x="52" y="103"/>
                    <a:pt x="111" y="98"/>
                  </a:cubicBezTo>
                  <a:lnTo>
                    <a:pt x="77" y="236"/>
                  </a:lnTo>
                  <a:close/>
                  <a:moveTo>
                    <a:pt x="123" y="98"/>
                  </a:moveTo>
                  <a:cubicBezTo>
                    <a:pt x="150" y="99"/>
                    <a:pt x="175" y="113"/>
                    <a:pt x="175" y="147"/>
                  </a:cubicBezTo>
                  <a:cubicBezTo>
                    <a:pt x="175" y="185"/>
                    <a:pt x="145" y="231"/>
                    <a:pt x="89" y="236"/>
                  </a:cubicBezTo>
                  <a:lnTo>
                    <a:pt x="123" y="9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5" name="Freeform 38">
              <a:extLst>
                <a:ext uri="{FF2B5EF4-FFF2-40B4-BE49-F238E27FC236}">
                  <a16:creationId xmlns:a16="http://schemas.microsoft.com/office/drawing/2014/main" id="{CA95818D-438F-9B93-7371-27485D0EF724}"/>
                </a:ext>
              </a:extLst>
            </p:cNvPr>
            <p:cNvSpPr>
              <a:spLocks noEditPoints="1"/>
            </p:cNvSpPr>
            <p:nvPr>
              <p:custDataLst>
                <p:tags r:id="rId18"/>
              </p:custDataLst>
            </p:nvPr>
          </p:nvSpPr>
          <p:spPr bwMode="auto">
            <a:xfrm>
              <a:off x="10196514" y="3563937"/>
              <a:ext cx="166688" cy="207963"/>
            </a:xfrm>
            <a:custGeom>
              <a:avLst/>
              <a:gdLst>
                <a:gd name="T0" fmla="*/ 70 w 191"/>
                <a:gd name="T1" fmla="*/ 106 h 226"/>
                <a:gd name="T2" fmla="*/ 146 w 191"/>
                <a:gd name="T3" fmla="*/ 94 h 226"/>
                <a:gd name="T4" fmla="*/ 184 w 191"/>
                <a:gd name="T5" fmla="*/ 43 h 226"/>
                <a:gd name="T6" fmla="*/ 130 w 191"/>
                <a:gd name="T7" fmla="*/ 0 h 226"/>
                <a:gd name="T8" fmla="*/ 0 w 191"/>
                <a:gd name="T9" fmla="*/ 136 h 226"/>
                <a:gd name="T10" fmla="*/ 78 w 191"/>
                <a:gd name="T11" fmla="*/ 226 h 226"/>
                <a:gd name="T12" fmla="*/ 191 w 191"/>
                <a:gd name="T13" fmla="*/ 168 h 226"/>
                <a:gd name="T14" fmla="*/ 185 w 191"/>
                <a:gd name="T15" fmla="*/ 161 h 226"/>
                <a:gd name="T16" fmla="*/ 179 w 191"/>
                <a:gd name="T17" fmla="*/ 166 h 226"/>
                <a:gd name="T18" fmla="*/ 79 w 191"/>
                <a:gd name="T19" fmla="*/ 216 h 226"/>
                <a:gd name="T20" fmla="*/ 35 w 191"/>
                <a:gd name="T21" fmla="*/ 158 h 226"/>
                <a:gd name="T22" fmla="*/ 43 w 191"/>
                <a:gd name="T23" fmla="*/ 106 h 226"/>
                <a:gd name="T24" fmla="*/ 70 w 191"/>
                <a:gd name="T25" fmla="*/ 106 h 226"/>
                <a:gd name="T26" fmla="*/ 46 w 191"/>
                <a:gd name="T27" fmla="*/ 95 h 226"/>
                <a:gd name="T28" fmla="*/ 130 w 191"/>
                <a:gd name="T29" fmla="*/ 11 h 226"/>
                <a:gd name="T30" fmla="*/ 167 w 191"/>
                <a:gd name="T31" fmla="*/ 43 h 226"/>
                <a:gd name="T32" fmla="*/ 67 w 191"/>
                <a:gd name="T33" fmla="*/ 95 h 226"/>
                <a:gd name="T34" fmla="*/ 46 w 191"/>
                <a:gd name="T35" fmla="*/ 9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1" h="226">
                  <a:moveTo>
                    <a:pt x="70" y="106"/>
                  </a:moveTo>
                  <a:cubicBezTo>
                    <a:pt x="84" y="106"/>
                    <a:pt x="121" y="105"/>
                    <a:pt x="146" y="94"/>
                  </a:cubicBezTo>
                  <a:cubicBezTo>
                    <a:pt x="181" y="79"/>
                    <a:pt x="184" y="50"/>
                    <a:pt x="184" y="43"/>
                  </a:cubicBezTo>
                  <a:cubicBezTo>
                    <a:pt x="184" y="21"/>
                    <a:pt x="165" y="0"/>
                    <a:pt x="130" y="0"/>
                  </a:cubicBezTo>
                  <a:cubicBezTo>
                    <a:pt x="75" y="0"/>
                    <a:pt x="0" y="49"/>
                    <a:pt x="0" y="136"/>
                  </a:cubicBezTo>
                  <a:cubicBezTo>
                    <a:pt x="0" y="187"/>
                    <a:pt x="29" y="226"/>
                    <a:pt x="78" y="226"/>
                  </a:cubicBezTo>
                  <a:cubicBezTo>
                    <a:pt x="149" y="226"/>
                    <a:pt x="191" y="174"/>
                    <a:pt x="191" y="168"/>
                  </a:cubicBezTo>
                  <a:cubicBezTo>
                    <a:pt x="191" y="165"/>
                    <a:pt x="188" y="161"/>
                    <a:pt x="185" y="161"/>
                  </a:cubicBezTo>
                  <a:cubicBezTo>
                    <a:pt x="183" y="161"/>
                    <a:pt x="182" y="162"/>
                    <a:pt x="179" y="166"/>
                  </a:cubicBezTo>
                  <a:cubicBezTo>
                    <a:pt x="139" y="216"/>
                    <a:pt x="85" y="216"/>
                    <a:pt x="79" y="216"/>
                  </a:cubicBezTo>
                  <a:cubicBezTo>
                    <a:pt x="40" y="216"/>
                    <a:pt x="35" y="174"/>
                    <a:pt x="35" y="158"/>
                  </a:cubicBezTo>
                  <a:cubicBezTo>
                    <a:pt x="35" y="152"/>
                    <a:pt x="36" y="136"/>
                    <a:pt x="43" y="106"/>
                  </a:cubicBezTo>
                  <a:lnTo>
                    <a:pt x="70" y="106"/>
                  </a:lnTo>
                  <a:close/>
                  <a:moveTo>
                    <a:pt x="46" y="95"/>
                  </a:moveTo>
                  <a:cubicBezTo>
                    <a:pt x="66" y="19"/>
                    <a:pt x="117" y="11"/>
                    <a:pt x="130" y="11"/>
                  </a:cubicBezTo>
                  <a:cubicBezTo>
                    <a:pt x="154" y="11"/>
                    <a:pt x="167" y="26"/>
                    <a:pt x="167" y="43"/>
                  </a:cubicBezTo>
                  <a:cubicBezTo>
                    <a:pt x="167" y="95"/>
                    <a:pt x="87" y="95"/>
                    <a:pt x="67" y="95"/>
                  </a:cubicBezTo>
                  <a:lnTo>
                    <a:pt x="46" y="9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6" name="Freeform 39">
              <a:extLst>
                <a:ext uri="{FF2B5EF4-FFF2-40B4-BE49-F238E27FC236}">
                  <a16:creationId xmlns:a16="http://schemas.microsoft.com/office/drawing/2014/main" id="{DC5496C3-0F86-2D25-62A6-8B16E2BADC6F}"/>
                </a:ext>
              </a:extLst>
            </p:cNvPr>
            <p:cNvSpPr>
              <a:spLocks noEditPoints="1"/>
            </p:cNvSpPr>
            <p:nvPr>
              <p:custDataLst>
                <p:tags r:id="rId19"/>
              </p:custDataLst>
            </p:nvPr>
          </p:nvSpPr>
          <p:spPr bwMode="auto">
            <a:xfrm>
              <a:off x="10379076" y="3367087"/>
              <a:ext cx="131763" cy="276225"/>
            </a:xfrm>
            <a:custGeom>
              <a:avLst/>
              <a:gdLst>
                <a:gd name="T0" fmla="*/ 153 w 153"/>
                <a:gd name="T1" fmla="*/ 13 h 302"/>
                <a:gd name="T2" fmla="*/ 139 w 153"/>
                <a:gd name="T3" fmla="*/ 0 h 302"/>
                <a:gd name="T4" fmla="*/ 119 w 153"/>
                <a:gd name="T5" fmla="*/ 19 h 302"/>
                <a:gd name="T6" fmla="*/ 133 w 153"/>
                <a:gd name="T7" fmla="*/ 32 h 302"/>
                <a:gd name="T8" fmla="*/ 153 w 153"/>
                <a:gd name="T9" fmla="*/ 13 h 302"/>
                <a:gd name="T10" fmla="*/ 79 w 153"/>
                <a:gd name="T11" fmla="*/ 248 h 302"/>
                <a:gd name="T12" fmla="*/ 34 w 153"/>
                <a:gd name="T13" fmla="*/ 293 h 302"/>
                <a:gd name="T14" fmla="*/ 21 w 153"/>
                <a:gd name="T15" fmla="*/ 291 h 302"/>
                <a:gd name="T16" fmla="*/ 33 w 153"/>
                <a:gd name="T17" fmla="*/ 273 h 302"/>
                <a:gd name="T18" fmla="*/ 20 w 153"/>
                <a:gd name="T19" fmla="*/ 260 h 302"/>
                <a:gd name="T20" fmla="*/ 0 w 153"/>
                <a:gd name="T21" fmla="*/ 280 h 302"/>
                <a:gd name="T22" fmla="*/ 34 w 153"/>
                <a:gd name="T23" fmla="*/ 302 h 302"/>
                <a:gd name="T24" fmla="*/ 107 w 153"/>
                <a:gd name="T25" fmla="*/ 247 h 302"/>
                <a:gd name="T26" fmla="*/ 138 w 153"/>
                <a:gd name="T27" fmla="*/ 122 h 302"/>
                <a:gd name="T28" fmla="*/ 140 w 153"/>
                <a:gd name="T29" fmla="*/ 110 h 302"/>
                <a:gd name="T30" fmla="*/ 103 w 153"/>
                <a:gd name="T31" fmla="*/ 77 h 302"/>
                <a:gd name="T32" fmla="*/ 42 w 153"/>
                <a:gd name="T33" fmla="*/ 131 h 302"/>
                <a:gd name="T34" fmla="*/ 47 w 153"/>
                <a:gd name="T35" fmla="*/ 135 h 302"/>
                <a:gd name="T36" fmla="*/ 54 w 153"/>
                <a:gd name="T37" fmla="*/ 129 h 302"/>
                <a:gd name="T38" fmla="*/ 101 w 153"/>
                <a:gd name="T39" fmla="*/ 87 h 302"/>
                <a:gd name="T40" fmla="*/ 113 w 153"/>
                <a:gd name="T41" fmla="*/ 104 h 302"/>
                <a:gd name="T42" fmla="*/ 112 w 153"/>
                <a:gd name="T43" fmla="*/ 115 h 302"/>
                <a:gd name="T44" fmla="*/ 79 w 153"/>
                <a:gd name="T45" fmla="*/ 24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302">
                  <a:moveTo>
                    <a:pt x="153" y="13"/>
                  </a:moveTo>
                  <a:cubicBezTo>
                    <a:pt x="153" y="7"/>
                    <a:pt x="148" y="0"/>
                    <a:pt x="139" y="0"/>
                  </a:cubicBezTo>
                  <a:cubicBezTo>
                    <a:pt x="129" y="0"/>
                    <a:pt x="119" y="10"/>
                    <a:pt x="119" y="19"/>
                  </a:cubicBezTo>
                  <a:cubicBezTo>
                    <a:pt x="119" y="25"/>
                    <a:pt x="123" y="32"/>
                    <a:pt x="133" y="32"/>
                  </a:cubicBezTo>
                  <a:cubicBezTo>
                    <a:pt x="143" y="32"/>
                    <a:pt x="153" y="23"/>
                    <a:pt x="153" y="13"/>
                  </a:cubicBezTo>
                  <a:close/>
                  <a:moveTo>
                    <a:pt x="79" y="248"/>
                  </a:moveTo>
                  <a:cubicBezTo>
                    <a:pt x="73" y="272"/>
                    <a:pt x="54" y="293"/>
                    <a:pt x="34" y="293"/>
                  </a:cubicBezTo>
                  <a:cubicBezTo>
                    <a:pt x="29" y="293"/>
                    <a:pt x="25" y="292"/>
                    <a:pt x="21" y="291"/>
                  </a:cubicBezTo>
                  <a:cubicBezTo>
                    <a:pt x="30" y="286"/>
                    <a:pt x="33" y="278"/>
                    <a:pt x="33" y="273"/>
                  </a:cubicBezTo>
                  <a:cubicBezTo>
                    <a:pt x="33" y="264"/>
                    <a:pt x="27" y="260"/>
                    <a:pt x="20" y="260"/>
                  </a:cubicBezTo>
                  <a:cubicBezTo>
                    <a:pt x="9" y="260"/>
                    <a:pt x="0" y="269"/>
                    <a:pt x="0" y="280"/>
                  </a:cubicBezTo>
                  <a:cubicBezTo>
                    <a:pt x="0" y="294"/>
                    <a:pt x="13" y="302"/>
                    <a:pt x="34" y="302"/>
                  </a:cubicBezTo>
                  <a:cubicBezTo>
                    <a:pt x="55" y="302"/>
                    <a:pt x="96" y="290"/>
                    <a:pt x="107" y="247"/>
                  </a:cubicBezTo>
                  <a:lnTo>
                    <a:pt x="138" y="122"/>
                  </a:lnTo>
                  <a:cubicBezTo>
                    <a:pt x="139" y="118"/>
                    <a:pt x="140" y="115"/>
                    <a:pt x="140" y="110"/>
                  </a:cubicBezTo>
                  <a:cubicBezTo>
                    <a:pt x="140" y="91"/>
                    <a:pt x="123" y="77"/>
                    <a:pt x="103" y="77"/>
                  </a:cubicBezTo>
                  <a:cubicBezTo>
                    <a:pt x="64" y="77"/>
                    <a:pt x="42" y="126"/>
                    <a:pt x="42" y="131"/>
                  </a:cubicBezTo>
                  <a:cubicBezTo>
                    <a:pt x="42" y="135"/>
                    <a:pt x="46" y="135"/>
                    <a:pt x="47" y="135"/>
                  </a:cubicBezTo>
                  <a:cubicBezTo>
                    <a:pt x="52" y="135"/>
                    <a:pt x="52" y="134"/>
                    <a:pt x="54" y="129"/>
                  </a:cubicBezTo>
                  <a:cubicBezTo>
                    <a:pt x="63" y="109"/>
                    <a:pt x="81" y="87"/>
                    <a:pt x="101" y="87"/>
                  </a:cubicBezTo>
                  <a:cubicBezTo>
                    <a:pt x="110" y="87"/>
                    <a:pt x="113" y="93"/>
                    <a:pt x="113" y="104"/>
                  </a:cubicBezTo>
                  <a:cubicBezTo>
                    <a:pt x="113" y="108"/>
                    <a:pt x="113" y="113"/>
                    <a:pt x="112" y="115"/>
                  </a:cubicBezTo>
                  <a:lnTo>
                    <a:pt x="79" y="24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7" name="Freeform 40">
              <a:extLst>
                <a:ext uri="{FF2B5EF4-FFF2-40B4-BE49-F238E27FC236}">
                  <a16:creationId xmlns:a16="http://schemas.microsoft.com/office/drawing/2014/main" id="{B56193F1-1D74-EFAC-A0CF-1DBA3A4F9A1E}"/>
                </a:ext>
              </a:extLst>
            </p:cNvPr>
            <p:cNvSpPr>
              <a:spLocks/>
            </p:cNvSpPr>
            <p:nvPr>
              <p:custDataLst>
                <p:tags r:id="rId20"/>
              </p:custDataLst>
            </p:nvPr>
          </p:nvSpPr>
          <p:spPr bwMode="auto">
            <a:xfrm>
              <a:off x="10558464" y="3365500"/>
              <a:ext cx="133350" cy="212725"/>
            </a:xfrm>
            <a:custGeom>
              <a:avLst/>
              <a:gdLst>
                <a:gd name="T0" fmla="*/ 154 w 154"/>
                <a:gd name="T1" fmla="*/ 169 h 232"/>
                <a:gd name="T2" fmla="*/ 142 w 154"/>
                <a:gd name="T3" fmla="*/ 169 h 232"/>
                <a:gd name="T4" fmla="*/ 133 w 154"/>
                <a:gd name="T5" fmla="*/ 200 h 232"/>
                <a:gd name="T6" fmla="*/ 98 w 154"/>
                <a:gd name="T7" fmla="*/ 203 h 232"/>
                <a:gd name="T8" fmla="*/ 34 w 154"/>
                <a:gd name="T9" fmla="*/ 203 h 232"/>
                <a:gd name="T10" fmla="*/ 104 w 154"/>
                <a:gd name="T11" fmla="*/ 144 h 232"/>
                <a:gd name="T12" fmla="*/ 154 w 154"/>
                <a:gd name="T13" fmla="*/ 69 h 232"/>
                <a:gd name="T14" fmla="*/ 72 w 154"/>
                <a:gd name="T15" fmla="*/ 0 h 232"/>
                <a:gd name="T16" fmla="*/ 0 w 154"/>
                <a:gd name="T17" fmla="*/ 63 h 232"/>
                <a:gd name="T18" fmla="*/ 18 w 154"/>
                <a:gd name="T19" fmla="*/ 82 h 232"/>
                <a:gd name="T20" fmla="*/ 37 w 154"/>
                <a:gd name="T21" fmla="*/ 64 h 232"/>
                <a:gd name="T22" fmla="*/ 16 w 154"/>
                <a:gd name="T23" fmla="*/ 46 h 232"/>
                <a:gd name="T24" fmla="*/ 67 w 154"/>
                <a:gd name="T25" fmla="*/ 13 h 232"/>
                <a:gd name="T26" fmla="*/ 120 w 154"/>
                <a:gd name="T27" fmla="*/ 69 h 232"/>
                <a:gd name="T28" fmla="*/ 87 w 154"/>
                <a:gd name="T29" fmla="*/ 136 h 232"/>
                <a:gd name="T30" fmla="*/ 3 w 154"/>
                <a:gd name="T31" fmla="*/ 219 h 232"/>
                <a:gd name="T32" fmla="*/ 0 w 154"/>
                <a:gd name="T33" fmla="*/ 232 h 232"/>
                <a:gd name="T34" fmla="*/ 143 w 154"/>
                <a:gd name="T35" fmla="*/ 232 h 232"/>
                <a:gd name="T36" fmla="*/ 154 w 154"/>
                <a:gd name="T37"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9"/>
                  </a:moveTo>
                  <a:lnTo>
                    <a:pt x="142" y="169"/>
                  </a:lnTo>
                  <a:cubicBezTo>
                    <a:pt x="141" y="176"/>
                    <a:pt x="137" y="197"/>
                    <a:pt x="133" y="200"/>
                  </a:cubicBezTo>
                  <a:cubicBezTo>
                    <a:pt x="130" y="203"/>
                    <a:pt x="103" y="203"/>
                    <a:pt x="98" y="203"/>
                  </a:cubicBezTo>
                  <a:lnTo>
                    <a:pt x="34" y="203"/>
                  </a:lnTo>
                  <a:cubicBezTo>
                    <a:pt x="71" y="170"/>
                    <a:pt x="83" y="160"/>
                    <a:pt x="104" y="144"/>
                  </a:cubicBezTo>
                  <a:cubicBezTo>
                    <a:pt x="130" y="123"/>
                    <a:pt x="154" y="102"/>
                    <a:pt x="154" y="69"/>
                  </a:cubicBezTo>
                  <a:cubicBezTo>
                    <a:pt x="154" y="26"/>
                    <a:pt x="117" y="0"/>
                    <a:pt x="72" y="0"/>
                  </a:cubicBezTo>
                  <a:cubicBezTo>
                    <a:pt x="29" y="0"/>
                    <a:pt x="0" y="31"/>
                    <a:pt x="0" y="63"/>
                  </a:cubicBezTo>
                  <a:cubicBezTo>
                    <a:pt x="0" y="81"/>
                    <a:pt x="15" y="82"/>
                    <a:pt x="18" y="82"/>
                  </a:cubicBezTo>
                  <a:cubicBezTo>
                    <a:pt x="26" y="82"/>
                    <a:pt x="37" y="77"/>
                    <a:pt x="37" y="64"/>
                  </a:cubicBezTo>
                  <a:cubicBezTo>
                    <a:pt x="37" y="58"/>
                    <a:pt x="34" y="46"/>
                    <a:pt x="16" y="46"/>
                  </a:cubicBezTo>
                  <a:cubicBezTo>
                    <a:pt x="27" y="21"/>
                    <a:pt x="50" y="13"/>
                    <a:pt x="67" y="13"/>
                  </a:cubicBezTo>
                  <a:cubicBezTo>
                    <a:pt x="102" y="13"/>
                    <a:pt x="120" y="40"/>
                    <a:pt x="120" y="69"/>
                  </a:cubicBezTo>
                  <a:cubicBezTo>
                    <a:pt x="120" y="99"/>
                    <a:pt x="98" y="123"/>
                    <a:pt x="87" y="136"/>
                  </a:cubicBezTo>
                  <a:lnTo>
                    <a:pt x="3" y="219"/>
                  </a:lnTo>
                  <a:cubicBezTo>
                    <a:pt x="0" y="222"/>
                    <a:pt x="0" y="222"/>
                    <a:pt x="0" y="232"/>
                  </a:cubicBezTo>
                  <a:lnTo>
                    <a:pt x="143" y="232"/>
                  </a:lnTo>
                  <a:lnTo>
                    <a:pt x="154" y="16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8" name="Freeform 41">
              <a:extLst>
                <a:ext uri="{FF2B5EF4-FFF2-40B4-BE49-F238E27FC236}">
                  <a16:creationId xmlns:a16="http://schemas.microsoft.com/office/drawing/2014/main" id="{85CE4451-20ED-99DD-6636-58AF5014561A}"/>
                </a:ext>
              </a:extLst>
            </p:cNvPr>
            <p:cNvSpPr>
              <a:spLocks/>
            </p:cNvSpPr>
            <p:nvPr>
              <p:custDataLst>
                <p:tags r:id="rId21"/>
              </p:custDataLst>
            </p:nvPr>
          </p:nvSpPr>
          <p:spPr bwMode="auto">
            <a:xfrm>
              <a:off x="10725151" y="3440112"/>
              <a:ext cx="180975" cy="141288"/>
            </a:xfrm>
            <a:custGeom>
              <a:avLst/>
              <a:gdLst>
                <a:gd name="T0" fmla="*/ 93 w 209"/>
                <a:gd name="T1" fmla="*/ 24 h 154"/>
                <a:gd name="T2" fmla="*/ 134 w 209"/>
                <a:gd name="T3" fmla="*/ 24 h 154"/>
                <a:gd name="T4" fmla="*/ 121 w 209"/>
                <a:gd name="T5" fmla="*/ 104 h 154"/>
                <a:gd name="T6" fmla="*/ 125 w 209"/>
                <a:gd name="T7" fmla="*/ 135 h 154"/>
                <a:gd name="T8" fmla="*/ 141 w 209"/>
                <a:gd name="T9" fmla="*/ 154 h 154"/>
                <a:gd name="T10" fmla="*/ 157 w 209"/>
                <a:gd name="T11" fmla="*/ 138 h 154"/>
                <a:gd name="T12" fmla="*/ 154 w 209"/>
                <a:gd name="T13" fmla="*/ 130 h 154"/>
                <a:gd name="T14" fmla="*/ 141 w 209"/>
                <a:gd name="T15" fmla="*/ 69 h 154"/>
                <a:gd name="T16" fmla="*/ 146 w 209"/>
                <a:gd name="T17" fmla="*/ 24 h 154"/>
                <a:gd name="T18" fmla="*/ 190 w 209"/>
                <a:gd name="T19" fmla="*/ 24 h 154"/>
                <a:gd name="T20" fmla="*/ 203 w 209"/>
                <a:gd name="T21" fmla="*/ 21 h 154"/>
                <a:gd name="T22" fmla="*/ 209 w 209"/>
                <a:gd name="T23" fmla="*/ 10 h 154"/>
                <a:gd name="T24" fmla="*/ 194 w 209"/>
                <a:gd name="T25" fmla="*/ 0 h 154"/>
                <a:gd name="T26" fmla="*/ 62 w 209"/>
                <a:gd name="T27" fmla="*/ 0 h 154"/>
                <a:gd name="T28" fmla="*/ 23 w 209"/>
                <a:gd name="T29" fmla="*/ 18 h 154"/>
                <a:gd name="T30" fmla="*/ 0 w 209"/>
                <a:gd name="T31" fmla="*/ 48 h 154"/>
                <a:gd name="T32" fmla="*/ 6 w 209"/>
                <a:gd name="T33" fmla="*/ 52 h 154"/>
                <a:gd name="T34" fmla="*/ 12 w 209"/>
                <a:gd name="T35" fmla="*/ 48 h 154"/>
                <a:gd name="T36" fmla="*/ 59 w 209"/>
                <a:gd name="T37" fmla="*/ 24 h 154"/>
                <a:gd name="T38" fmla="*/ 80 w 209"/>
                <a:gd name="T39" fmla="*/ 24 h 154"/>
                <a:gd name="T40" fmla="*/ 40 w 209"/>
                <a:gd name="T41" fmla="*/ 124 h 154"/>
                <a:gd name="T42" fmla="*/ 34 w 209"/>
                <a:gd name="T43" fmla="*/ 137 h 154"/>
                <a:gd name="T44" fmla="*/ 33 w 209"/>
                <a:gd name="T45" fmla="*/ 143 h 154"/>
                <a:gd name="T46" fmla="*/ 45 w 209"/>
                <a:gd name="T47" fmla="*/ 154 h 154"/>
                <a:gd name="T48" fmla="*/ 71 w 209"/>
                <a:gd name="T49" fmla="*/ 107 h 154"/>
                <a:gd name="T50" fmla="*/ 93 w 209"/>
                <a:gd name="T51"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154">
                  <a:moveTo>
                    <a:pt x="93" y="24"/>
                  </a:moveTo>
                  <a:lnTo>
                    <a:pt x="134" y="24"/>
                  </a:lnTo>
                  <a:cubicBezTo>
                    <a:pt x="129" y="44"/>
                    <a:pt x="121" y="76"/>
                    <a:pt x="121" y="104"/>
                  </a:cubicBezTo>
                  <a:cubicBezTo>
                    <a:pt x="121" y="118"/>
                    <a:pt x="123" y="127"/>
                    <a:pt x="125" y="135"/>
                  </a:cubicBezTo>
                  <a:cubicBezTo>
                    <a:pt x="131" y="152"/>
                    <a:pt x="135" y="154"/>
                    <a:pt x="141" y="154"/>
                  </a:cubicBezTo>
                  <a:cubicBezTo>
                    <a:pt x="149" y="154"/>
                    <a:pt x="157" y="146"/>
                    <a:pt x="157" y="138"/>
                  </a:cubicBezTo>
                  <a:cubicBezTo>
                    <a:pt x="157" y="135"/>
                    <a:pt x="156" y="134"/>
                    <a:pt x="154" y="130"/>
                  </a:cubicBezTo>
                  <a:cubicBezTo>
                    <a:pt x="148" y="117"/>
                    <a:pt x="141" y="98"/>
                    <a:pt x="141" y="69"/>
                  </a:cubicBezTo>
                  <a:cubicBezTo>
                    <a:pt x="141" y="62"/>
                    <a:pt x="141" y="48"/>
                    <a:pt x="146" y="24"/>
                  </a:cubicBezTo>
                  <a:lnTo>
                    <a:pt x="190" y="24"/>
                  </a:lnTo>
                  <a:cubicBezTo>
                    <a:pt x="196" y="24"/>
                    <a:pt x="199" y="24"/>
                    <a:pt x="203" y="21"/>
                  </a:cubicBezTo>
                  <a:cubicBezTo>
                    <a:pt x="208" y="17"/>
                    <a:pt x="209" y="12"/>
                    <a:pt x="209" y="10"/>
                  </a:cubicBezTo>
                  <a:cubicBezTo>
                    <a:pt x="209" y="0"/>
                    <a:pt x="200" y="0"/>
                    <a:pt x="194" y="0"/>
                  </a:cubicBezTo>
                  <a:lnTo>
                    <a:pt x="62" y="0"/>
                  </a:lnTo>
                  <a:cubicBezTo>
                    <a:pt x="48" y="0"/>
                    <a:pt x="38" y="3"/>
                    <a:pt x="23" y="18"/>
                  </a:cubicBezTo>
                  <a:cubicBezTo>
                    <a:pt x="13" y="26"/>
                    <a:pt x="0" y="44"/>
                    <a:pt x="0" y="48"/>
                  </a:cubicBezTo>
                  <a:cubicBezTo>
                    <a:pt x="0" y="52"/>
                    <a:pt x="4" y="52"/>
                    <a:pt x="6" y="52"/>
                  </a:cubicBezTo>
                  <a:cubicBezTo>
                    <a:pt x="10" y="52"/>
                    <a:pt x="10" y="51"/>
                    <a:pt x="12" y="48"/>
                  </a:cubicBezTo>
                  <a:cubicBezTo>
                    <a:pt x="30" y="24"/>
                    <a:pt x="51" y="24"/>
                    <a:pt x="59" y="24"/>
                  </a:cubicBezTo>
                  <a:lnTo>
                    <a:pt x="80" y="24"/>
                  </a:lnTo>
                  <a:cubicBezTo>
                    <a:pt x="70" y="62"/>
                    <a:pt x="51" y="103"/>
                    <a:pt x="40" y="124"/>
                  </a:cubicBezTo>
                  <a:cubicBezTo>
                    <a:pt x="38" y="129"/>
                    <a:pt x="35" y="136"/>
                    <a:pt x="34" y="137"/>
                  </a:cubicBezTo>
                  <a:cubicBezTo>
                    <a:pt x="33" y="139"/>
                    <a:pt x="33" y="140"/>
                    <a:pt x="33" y="143"/>
                  </a:cubicBezTo>
                  <a:cubicBezTo>
                    <a:pt x="33" y="148"/>
                    <a:pt x="37" y="154"/>
                    <a:pt x="45" y="154"/>
                  </a:cubicBezTo>
                  <a:cubicBezTo>
                    <a:pt x="59" y="154"/>
                    <a:pt x="63" y="138"/>
                    <a:pt x="71" y="107"/>
                  </a:cubicBezTo>
                  <a:lnTo>
                    <a:pt x="93" y="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69" name="Freeform 42">
              <a:extLst>
                <a:ext uri="{FF2B5EF4-FFF2-40B4-BE49-F238E27FC236}">
                  <a16:creationId xmlns:a16="http://schemas.microsoft.com/office/drawing/2014/main" id="{8E16AFD1-B6E8-1153-92C3-11466F8E395D}"/>
                </a:ext>
              </a:extLst>
            </p:cNvPr>
            <p:cNvSpPr>
              <a:spLocks/>
            </p:cNvSpPr>
            <p:nvPr>
              <p:custDataLst>
                <p:tags r:id="rId22"/>
              </p:custDataLst>
            </p:nvPr>
          </p:nvSpPr>
          <p:spPr bwMode="auto">
            <a:xfrm>
              <a:off x="10947401" y="3354387"/>
              <a:ext cx="160338" cy="288925"/>
            </a:xfrm>
            <a:custGeom>
              <a:avLst/>
              <a:gdLst>
                <a:gd name="T0" fmla="*/ 117 w 185"/>
                <a:gd name="T1" fmla="*/ 107 h 316"/>
                <a:gd name="T2" fmla="*/ 151 w 185"/>
                <a:gd name="T3" fmla="*/ 107 h 316"/>
                <a:gd name="T4" fmla="*/ 162 w 185"/>
                <a:gd name="T5" fmla="*/ 100 h 316"/>
                <a:gd name="T6" fmla="*/ 151 w 185"/>
                <a:gd name="T7" fmla="*/ 95 h 316"/>
                <a:gd name="T8" fmla="*/ 119 w 185"/>
                <a:gd name="T9" fmla="*/ 95 h 316"/>
                <a:gd name="T10" fmla="*/ 133 w 185"/>
                <a:gd name="T11" fmla="*/ 24 h 316"/>
                <a:gd name="T12" fmla="*/ 150 w 185"/>
                <a:gd name="T13" fmla="*/ 9 h 316"/>
                <a:gd name="T14" fmla="*/ 167 w 185"/>
                <a:gd name="T15" fmla="*/ 13 h 316"/>
                <a:gd name="T16" fmla="*/ 151 w 185"/>
                <a:gd name="T17" fmla="*/ 33 h 316"/>
                <a:gd name="T18" fmla="*/ 165 w 185"/>
                <a:gd name="T19" fmla="*/ 46 h 316"/>
                <a:gd name="T20" fmla="*/ 185 w 185"/>
                <a:gd name="T21" fmla="*/ 24 h 316"/>
                <a:gd name="T22" fmla="*/ 150 w 185"/>
                <a:gd name="T23" fmla="*/ 0 h 316"/>
                <a:gd name="T24" fmla="*/ 109 w 185"/>
                <a:gd name="T25" fmla="*/ 26 h 316"/>
                <a:gd name="T26" fmla="*/ 92 w 185"/>
                <a:gd name="T27" fmla="*/ 95 h 316"/>
                <a:gd name="T28" fmla="*/ 64 w 185"/>
                <a:gd name="T29" fmla="*/ 95 h 316"/>
                <a:gd name="T30" fmla="*/ 52 w 185"/>
                <a:gd name="T31" fmla="*/ 102 h 316"/>
                <a:gd name="T32" fmla="*/ 63 w 185"/>
                <a:gd name="T33" fmla="*/ 107 h 316"/>
                <a:gd name="T34" fmla="*/ 89 w 185"/>
                <a:gd name="T35" fmla="*/ 107 h 316"/>
                <a:gd name="T36" fmla="*/ 58 w 185"/>
                <a:gd name="T37" fmla="*/ 272 h 316"/>
                <a:gd name="T38" fmla="*/ 34 w 185"/>
                <a:gd name="T39" fmla="*/ 307 h 316"/>
                <a:gd name="T40" fmla="*/ 19 w 185"/>
                <a:gd name="T41" fmla="*/ 302 h 316"/>
                <a:gd name="T42" fmla="*/ 34 w 185"/>
                <a:gd name="T43" fmla="*/ 283 h 316"/>
                <a:gd name="T44" fmla="*/ 20 w 185"/>
                <a:gd name="T45" fmla="*/ 270 h 316"/>
                <a:gd name="T46" fmla="*/ 0 w 185"/>
                <a:gd name="T47" fmla="*/ 292 h 316"/>
                <a:gd name="T48" fmla="*/ 34 w 185"/>
                <a:gd name="T49" fmla="*/ 316 h 316"/>
                <a:gd name="T50" fmla="*/ 76 w 185"/>
                <a:gd name="T51" fmla="*/ 286 h 316"/>
                <a:gd name="T52" fmla="*/ 97 w 185"/>
                <a:gd name="T53" fmla="*/ 215 h 316"/>
                <a:gd name="T54" fmla="*/ 117 w 185"/>
                <a:gd name="T55" fmla="*/ 107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 h="316">
                  <a:moveTo>
                    <a:pt x="117" y="107"/>
                  </a:moveTo>
                  <a:lnTo>
                    <a:pt x="151" y="107"/>
                  </a:lnTo>
                  <a:cubicBezTo>
                    <a:pt x="158" y="107"/>
                    <a:pt x="162" y="107"/>
                    <a:pt x="162" y="100"/>
                  </a:cubicBezTo>
                  <a:cubicBezTo>
                    <a:pt x="162" y="95"/>
                    <a:pt x="158" y="95"/>
                    <a:pt x="151" y="95"/>
                  </a:cubicBezTo>
                  <a:lnTo>
                    <a:pt x="119" y="95"/>
                  </a:lnTo>
                  <a:cubicBezTo>
                    <a:pt x="127" y="50"/>
                    <a:pt x="130" y="34"/>
                    <a:pt x="133" y="24"/>
                  </a:cubicBezTo>
                  <a:cubicBezTo>
                    <a:pt x="134" y="17"/>
                    <a:pt x="142" y="9"/>
                    <a:pt x="150" y="9"/>
                  </a:cubicBezTo>
                  <a:cubicBezTo>
                    <a:pt x="151" y="9"/>
                    <a:pt x="160" y="9"/>
                    <a:pt x="167" y="13"/>
                  </a:cubicBezTo>
                  <a:cubicBezTo>
                    <a:pt x="153" y="18"/>
                    <a:pt x="151" y="31"/>
                    <a:pt x="151" y="33"/>
                  </a:cubicBezTo>
                  <a:cubicBezTo>
                    <a:pt x="151" y="40"/>
                    <a:pt x="157" y="46"/>
                    <a:pt x="165" y="46"/>
                  </a:cubicBezTo>
                  <a:cubicBezTo>
                    <a:pt x="175" y="46"/>
                    <a:pt x="185" y="38"/>
                    <a:pt x="185" y="24"/>
                  </a:cubicBezTo>
                  <a:cubicBezTo>
                    <a:pt x="185" y="8"/>
                    <a:pt x="168" y="0"/>
                    <a:pt x="150" y="0"/>
                  </a:cubicBezTo>
                  <a:cubicBezTo>
                    <a:pt x="135" y="0"/>
                    <a:pt x="118" y="8"/>
                    <a:pt x="109" y="26"/>
                  </a:cubicBezTo>
                  <a:cubicBezTo>
                    <a:pt x="102" y="39"/>
                    <a:pt x="99" y="54"/>
                    <a:pt x="92" y="95"/>
                  </a:cubicBezTo>
                  <a:lnTo>
                    <a:pt x="64" y="95"/>
                  </a:lnTo>
                  <a:cubicBezTo>
                    <a:pt x="57" y="95"/>
                    <a:pt x="52" y="95"/>
                    <a:pt x="52" y="102"/>
                  </a:cubicBezTo>
                  <a:cubicBezTo>
                    <a:pt x="52" y="107"/>
                    <a:pt x="57" y="107"/>
                    <a:pt x="63" y="107"/>
                  </a:cubicBezTo>
                  <a:lnTo>
                    <a:pt x="89" y="107"/>
                  </a:lnTo>
                  <a:cubicBezTo>
                    <a:pt x="89" y="109"/>
                    <a:pt x="67" y="235"/>
                    <a:pt x="58" y="272"/>
                  </a:cubicBezTo>
                  <a:cubicBezTo>
                    <a:pt x="57" y="280"/>
                    <a:pt x="51" y="307"/>
                    <a:pt x="34" y="307"/>
                  </a:cubicBezTo>
                  <a:cubicBezTo>
                    <a:pt x="34" y="307"/>
                    <a:pt x="25" y="307"/>
                    <a:pt x="19" y="302"/>
                  </a:cubicBezTo>
                  <a:cubicBezTo>
                    <a:pt x="33" y="298"/>
                    <a:pt x="34" y="285"/>
                    <a:pt x="34" y="283"/>
                  </a:cubicBezTo>
                  <a:cubicBezTo>
                    <a:pt x="34" y="276"/>
                    <a:pt x="28" y="270"/>
                    <a:pt x="20" y="270"/>
                  </a:cubicBezTo>
                  <a:cubicBezTo>
                    <a:pt x="11" y="270"/>
                    <a:pt x="0" y="278"/>
                    <a:pt x="0" y="292"/>
                  </a:cubicBezTo>
                  <a:cubicBezTo>
                    <a:pt x="0" y="307"/>
                    <a:pt x="17" y="316"/>
                    <a:pt x="34" y="316"/>
                  </a:cubicBezTo>
                  <a:cubicBezTo>
                    <a:pt x="56" y="316"/>
                    <a:pt x="72" y="293"/>
                    <a:pt x="76" y="286"/>
                  </a:cubicBezTo>
                  <a:cubicBezTo>
                    <a:pt x="88" y="262"/>
                    <a:pt x="96" y="219"/>
                    <a:pt x="97" y="215"/>
                  </a:cubicBezTo>
                  <a:lnTo>
                    <a:pt x="117" y="10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70" name="Freeform 43">
              <a:extLst>
                <a:ext uri="{FF2B5EF4-FFF2-40B4-BE49-F238E27FC236}">
                  <a16:creationId xmlns:a16="http://schemas.microsoft.com/office/drawing/2014/main" id="{AD2A2762-43F3-3ABA-CC22-519163123799}"/>
                </a:ext>
              </a:extLst>
            </p:cNvPr>
            <p:cNvSpPr>
              <a:spLocks/>
            </p:cNvSpPr>
            <p:nvPr>
              <p:custDataLst>
                <p:tags r:id="rId23"/>
              </p:custDataLst>
            </p:nvPr>
          </p:nvSpPr>
          <p:spPr bwMode="auto">
            <a:xfrm>
              <a:off x="11141076" y="3440112"/>
              <a:ext cx="161925" cy="141288"/>
            </a:xfrm>
            <a:custGeom>
              <a:avLst/>
              <a:gdLst>
                <a:gd name="T0" fmla="*/ 104 w 187"/>
                <a:gd name="T1" fmla="*/ 24 h 154"/>
                <a:gd name="T2" fmla="*/ 168 w 187"/>
                <a:gd name="T3" fmla="*/ 24 h 154"/>
                <a:gd name="T4" fmla="*/ 187 w 187"/>
                <a:gd name="T5" fmla="*/ 10 h 154"/>
                <a:gd name="T6" fmla="*/ 172 w 187"/>
                <a:gd name="T7" fmla="*/ 0 h 154"/>
                <a:gd name="T8" fmla="*/ 62 w 187"/>
                <a:gd name="T9" fmla="*/ 0 h 154"/>
                <a:gd name="T10" fmla="*/ 23 w 187"/>
                <a:gd name="T11" fmla="*/ 17 h 154"/>
                <a:gd name="T12" fmla="*/ 0 w 187"/>
                <a:gd name="T13" fmla="*/ 48 h 154"/>
                <a:gd name="T14" fmla="*/ 6 w 187"/>
                <a:gd name="T15" fmla="*/ 52 h 154"/>
                <a:gd name="T16" fmla="*/ 12 w 187"/>
                <a:gd name="T17" fmla="*/ 48 h 154"/>
                <a:gd name="T18" fmla="*/ 59 w 187"/>
                <a:gd name="T19" fmla="*/ 24 h 154"/>
                <a:gd name="T20" fmla="*/ 90 w 187"/>
                <a:gd name="T21" fmla="*/ 24 h 154"/>
                <a:gd name="T22" fmla="*/ 55 w 187"/>
                <a:gd name="T23" fmla="*/ 135 h 154"/>
                <a:gd name="T24" fmla="*/ 54 w 187"/>
                <a:gd name="T25" fmla="*/ 143 h 154"/>
                <a:gd name="T26" fmla="*/ 65 w 187"/>
                <a:gd name="T27" fmla="*/ 154 h 154"/>
                <a:gd name="T28" fmla="*/ 82 w 187"/>
                <a:gd name="T29" fmla="*/ 137 h 154"/>
                <a:gd name="T30" fmla="*/ 104 w 187"/>
                <a:gd name="T31" fmla="*/ 2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7" h="154">
                  <a:moveTo>
                    <a:pt x="104" y="24"/>
                  </a:moveTo>
                  <a:lnTo>
                    <a:pt x="168" y="24"/>
                  </a:lnTo>
                  <a:cubicBezTo>
                    <a:pt x="172" y="24"/>
                    <a:pt x="187" y="24"/>
                    <a:pt x="187" y="10"/>
                  </a:cubicBezTo>
                  <a:cubicBezTo>
                    <a:pt x="187" y="0"/>
                    <a:pt x="178" y="0"/>
                    <a:pt x="172" y="0"/>
                  </a:cubicBezTo>
                  <a:lnTo>
                    <a:pt x="62" y="0"/>
                  </a:lnTo>
                  <a:cubicBezTo>
                    <a:pt x="52" y="0"/>
                    <a:pt x="41" y="0"/>
                    <a:pt x="23" y="17"/>
                  </a:cubicBezTo>
                  <a:cubicBezTo>
                    <a:pt x="13" y="26"/>
                    <a:pt x="0" y="45"/>
                    <a:pt x="0" y="48"/>
                  </a:cubicBezTo>
                  <a:cubicBezTo>
                    <a:pt x="0" y="52"/>
                    <a:pt x="4" y="52"/>
                    <a:pt x="6" y="52"/>
                  </a:cubicBezTo>
                  <a:cubicBezTo>
                    <a:pt x="9" y="52"/>
                    <a:pt x="10" y="51"/>
                    <a:pt x="12" y="48"/>
                  </a:cubicBezTo>
                  <a:cubicBezTo>
                    <a:pt x="30" y="24"/>
                    <a:pt x="51" y="24"/>
                    <a:pt x="59" y="24"/>
                  </a:cubicBezTo>
                  <a:lnTo>
                    <a:pt x="90" y="24"/>
                  </a:lnTo>
                  <a:lnTo>
                    <a:pt x="55" y="135"/>
                  </a:lnTo>
                  <a:cubicBezTo>
                    <a:pt x="54" y="141"/>
                    <a:pt x="54" y="141"/>
                    <a:pt x="54" y="143"/>
                  </a:cubicBezTo>
                  <a:cubicBezTo>
                    <a:pt x="54" y="153"/>
                    <a:pt x="62" y="154"/>
                    <a:pt x="65" y="154"/>
                  </a:cubicBezTo>
                  <a:cubicBezTo>
                    <a:pt x="78" y="154"/>
                    <a:pt x="81" y="142"/>
                    <a:pt x="82" y="137"/>
                  </a:cubicBezTo>
                  <a:lnTo>
                    <a:pt x="104" y="2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71" name="Freeform 44">
              <a:extLst>
                <a:ext uri="{FF2B5EF4-FFF2-40B4-BE49-F238E27FC236}">
                  <a16:creationId xmlns:a16="http://schemas.microsoft.com/office/drawing/2014/main" id="{1DCEAE91-3F69-74D0-C144-8F002D7652C8}"/>
                </a:ext>
              </a:extLst>
            </p:cNvPr>
            <p:cNvSpPr>
              <a:spLocks/>
            </p:cNvSpPr>
            <p:nvPr>
              <p:custDataLst>
                <p:tags r:id="rId24"/>
              </p:custDataLst>
            </p:nvPr>
          </p:nvSpPr>
          <p:spPr bwMode="auto">
            <a:xfrm>
              <a:off x="11982451" y="3368675"/>
              <a:ext cx="19050" cy="293688"/>
            </a:xfrm>
            <a:custGeom>
              <a:avLst/>
              <a:gdLst>
                <a:gd name="T0" fmla="*/ 0 w 22"/>
                <a:gd name="T1" fmla="*/ 302 h 320"/>
                <a:gd name="T2" fmla="*/ 11 w 22"/>
                <a:gd name="T3" fmla="*/ 320 h 320"/>
                <a:gd name="T4" fmla="*/ 22 w 22"/>
                <a:gd name="T5" fmla="*/ 302 h 320"/>
                <a:gd name="T6" fmla="*/ 22 w 22"/>
                <a:gd name="T7" fmla="*/ 18 h 320"/>
                <a:gd name="T8" fmla="*/ 11 w 22"/>
                <a:gd name="T9" fmla="*/ 0 h 320"/>
                <a:gd name="T10" fmla="*/ 0 w 22"/>
                <a:gd name="T11" fmla="*/ 18 h 320"/>
                <a:gd name="T12" fmla="*/ 0 w 22"/>
                <a:gd name="T13" fmla="*/ 302 h 320"/>
              </a:gdLst>
              <a:ahLst/>
              <a:cxnLst>
                <a:cxn ang="0">
                  <a:pos x="T0" y="T1"/>
                </a:cxn>
                <a:cxn ang="0">
                  <a:pos x="T2" y="T3"/>
                </a:cxn>
                <a:cxn ang="0">
                  <a:pos x="T4" y="T5"/>
                </a:cxn>
                <a:cxn ang="0">
                  <a:pos x="T6" y="T7"/>
                </a:cxn>
                <a:cxn ang="0">
                  <a:pos x="T8" y="T9"/>
                </a:cxn>
                <a:cxn ang="0">
                  <a:pos x="T10" y="T11"/>
                </a:cxn>
                <a:cxn ang="0">
                  <a:pos x="T12" y="T13"/>
                </a:cxn>
              </a:cxnLst>
              <a:rect l="0" t="0" r="r" b="b"/>
              <a:pathLst>
                <a:path w="22" h="320">
                  <a:moveTo>
                    <a:pt x="0" y="302"/>
                  </a:moveTo>
                  <a:cubicBezTo>
                    <a:pt x="0" y="310"/>
                    <a:pt x="0" y="320"/>
                    <a:pt x="11" y="320"/>
                  </a:cubicBezTo>
                  <a:cubicBezTo>
                    <a:pt x="22" y="320"/>
                    <a:pt x="22" y="310"/>
                    <a:pt x="22" y="302"/>
                  </a:cubicBezTo>
                  <a:lnTo>
                    <a:pt x="22" y="18"/>
                  </a:lnTo>
                  <a:cubicBezTo>
                    <a:pt x="22" y="10"/>
                    <a:pt x="22" y="0"/>
                    <a:pt x="11" y="0"/>
                  </a:cubicBezTo>
                  <a:cubicBezTo>
                    <a:pt x="0" y="0"/>
                    <a:pt x="0" y="10"/>
                    <a:pt x="0" y="18"/>
                  </a:cubicBezTo>
                  <a:lnTo>
                    <a:pt x="0" y="30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72" name="Freeform 45">
              <a:extLst>
                <a:ext uri="{FF2B5EF4-FFF2-40B4-BE49-F238E27FC236}">
                  <a16:creationId xmlns:a16="http://schemas.microsoft.com/office/drawing/2014/main" id="{F807C9D8-CE98-81E2-9870-785DE1F78819}"/>
                </a:ext>
              </a:extLst>
            </p:cNvPr>
            <p:cNvSpPr>
              <a:spLocks/>
            </p:cNvSpPr>
            <p:nvPr>
              <p:custDataLst>
                <p:tags r:id="rId25"/>
              </p:custDataLst>
            </p:nvPr>
          </p:nvSpPr>
          <p:spPr bwMode="auto">
            <a:xfrm>
              <a:off x="11982451" y="3643312"/>
              <a:ext cx="19050" cy="293688"/>
            </a:xfrm>
            <a:custGeom>
              <a:avLst/>
              <a:gdLst>
                <a:gd name="T0" fmla="*/ 0 w 22"/>
                <a:gd name="T1" fmla="*/ 302 h 320"/>
                <a:gd name="T2" fmla="*/ 11 w 22"/>
                <a:gd name="T3" fmla="*/ 320 h 320"/>
                <a:gd name="T4" fmla="*/ 22 w 22"/>
                <a:gd name="T5" fmla="*/ 302 h 320"/>
                <a:gd name="T6" fmla="*/ 22 w 22"/>
                <a:gd name="T7" fmla="*/ 18 h 320"/>
                <a:gd name="T8" fmla="*/ 11 w 22"/>
                <a:gd name="T9" fmla="*/ 0 h 320"/>
                <a:gd name="T10" fmla="*/ 0 w 22"/>
                <a:gd name="T11" fmla="*/ 18 h 320"/>
                <a:gd name="T12" fmla="*/ 0 w 22"/>
                <a:gd name="T13" fmla="*/ 302 h 320"/>
              </a:gdLst>
              <a:ahLst/>
              <a:cxnLst>
                <a:cxn ang="0">
                  <a:pos x="T0" y="T1"/>
                </a:cxn>
                <a:cxn ang="0">
                  <a:pos x="T2" y="T3"/>
                </a:cxn>
                <a:cxn ang="0">
                  <a:pos x="T4" y="T5"/>
                </a:cxn>
                <a:cxn ang="0">
                  <a:pos x="T6" y="T7"/>
                </a:cxn>
                <a:cxn ang="0">
                  <a:pos x="T8" y="T9"/>
                </a:cxn>
                <a:cxn ang="0">
                  <a:pos x="T10" y="T11"/>
                </a:cxn>
                <a:cxn ang="0">
                  <a:pos x="T12" y="T13"/>
                </a:cxn>
              </a:cxnLst>
              <a:rect l="0" t="0" r="r" b="b"/>
              <a:pathLst>
                <a:path w="22" h="320">
                  <a:moveTo>
                    <a:pt x="0" y="302"/>
                  </a:moveTo>
                  <a:cubicBezTo>
                    <a:pt x="0" y="310"/>
                    <a:pt x="0" y="320"/>
                    <a:pt x="11" y="320"/>
                  </a:cubicBezTo>
                  <a:cubicBezTo>
                    <a:pt x="22" y="320"/>
                    <a:pt x="22" y="310"/>
                    <a:pt x="22" y="302"/>
                  </a:cubicBezTo>
                  <a:lnTo>
                    <a:pt x="22" y="18"/>
                  </a:lnTo>
                  <a:cubicBezTo>
                    <a:pt x="22" y="10"/>
                    <a:pt x="22" y="0"/>
                    <a:pt x="11" y="0"/>
                  </a:cubicBezTo>
                  <a:cubicBezTo>
                    <a:pt x="0" y="0"/>
                    <a:pt x="0" y="10"/>
                    <a:pt x="0" y="18"/>
                  </a:cubicBezTo>
                  <a:lnTo>
                    <a:pt x="0" y="30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sp>
          <p:nvSpPr>
            <p:cNvPr id="73" name="Freeform 46">
              <a:extLst>
                <a:ext uri="{FF2B5EF4-FFF2-40B4-BE49-F238E27FC236}">
                  <a16:creationId xmlns:a16="http://schemas.microsoft.com/office/drawing/2014/main" id="{4060CA7A-2C0C-F666-4996-1EEFB901C039}"/>
                </a:ext>
              </a:extLst>
            </p:cNvPr>
            <p:cNvSpPr>
              <a:spLocks/>
            </p:cNvSpPr>
            <p:nvPr>
              <p:custDataLst>
                <p:tags r:id="rId26"/>
              </p:custDataLst>
            </p:nvPr>
          </p:nvSpPr>
          <p:spPr bwMode="auto">
            <a:xfrm>
              <a:off x="12084051" y="3255962"/>
              <a:ext cx="133350" cy="212725"/>
            </a:xfrm>
            <a:custGeom>
              <a:avLst/>
              <a:gdLst>
                <a:gd name="T0" fmla="*/ 154 w 154"/>
                <a:gd name="T1" fmla="*/ 169 h 232"/>
                <a:gd name="T2" fmla="*/ 142 w 154"/>
                <a:gd name="T3" fmla="*/ 169 h 232"/>
                <a:gd name="T4" fmla="*/ 133 w 154"/>
                <a:gd name="T5" fmla="*/ 200 h 232"/>
                <a:gd name="T6" fmla="*/ 99 w 154"/>
                <a:gd name="T7" fmla="*/ 202 h 232"/>
                <a:gd name="T8" fmla="*/ 35 w 154"/>
                <a:gd name="T9" fmla="*/ 202 h 232"/>
                <a:gd name="T10" fmla="*/ 104 w 154"/>
                <a:gd name="T11" fmla="*/ 144 h 232"/>
                <a:gd name="T12" fmla="*/ 154 w 154"/>
                <a:gd name="T13" fmla="*/ 68 h 232"/>
                <a:gd name="T14" fmla="*/ 73 w 154"/>
                <a:gd name="T15" fmla="*/ 0 h 232"/>
                <a:gd name="T16" fmla="*/ 0 w 154"/>
                <a:gd name="T17" fmla="*/ 63 h 232"/>
                <a:gd name="T18" fmla="*/ 19 w 154"/>
                <a:gd name="T19" fmla="*/ 82 h 232"/>
                <a:gd name="T20" fmla="*/ 37 w 154"/>
                <a:gd name="T21" fmla="*/ 64 h 232"/>
                <a:gd name="T22" fmla="*/ 17 w 154"/>
                <a:gd name="T23" fmla="*/ 45 h 232"/>
                <a:gd name="T24" fmla="*/ 67 w 154"/>
                <a:gd name="T25" fmla="*/ 13 h 232"/>
                <a:gd name="T26" fmla="*/ 120 w 154"/>
                <a:gd name="T27" fmla="*/ 68 h 232"/>
                <a:gd name="T28" fmla="*/ 88 w 154"/>
                <a:gd name="T29" fmla="*/ 135 h 232"/>
                <a:gd name="T30" fmla="*/ 4 w 154"/>
                <a:gd name="T31" fmla="*/ 218 h 232"/>
                <a:gd name="T32" fmla="*/ 0 w 154"/>
                <a:gd name="T33" fmla="*/ 232 h 232"/>
                <a:gd name="T34" fmla="*/ 144 w 154"/>
                <a:gd name="T35" fmla="*/ 232 h 232"/>
                <a:gd name="T36" fmla="*/ 154 w 154"/>
                <a:gd name="T37" fmla="*/ 16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9"/>
                  </a:moveTo>
                  <a:lnTo>
                    <a:pt x="142" y="169"/>
                  </a:lnTo>
                  <a:cubicBezTo>
                    <a:pt x="141" y="176"/>
                    <a:pt x="138" y="197"/>
                    <a:pt x="133" y="200"/>
                  </a:cubicBezTo>
                  <a:cubicBezTo>
                    <a:pt x="131" y="202"/>
                    <a:pt x="104" y="202"/>
                    <a:pt x="99" y="202"/>
                  </a:cubicBezTo>
                  <a:lnTo>
                    <a:pt x="35" y="202"/>
                  </a:lnTo>
                  <a:cubicBezTo>
                    <a:pt x="71" y="170"/>
                    <a:pt x="84" y="160"/>
                    <a:pt x="104" y="144"/>
                  </a:cubicBezTo>
                  <a:cubicBezTo>
                    <a:pt x="130" y="123"/>
                    <a:pt x="154" y="101"/>
                    <a:pt x="154" y="68"/>
                  </a:cubicBezTo>
                  <a:cubicBezTo>
                    <a:pt x="154" y="26"/>
                    <a:pt x="117" y="0"/>
                    <a:pt x="73" y="0"/>
                  </a:cubicBezTo>
                  <a:cubicBezTo>
                    <a:pt x="29" y="0"/>
                    <a:pt x="0" y="31"/>
                    <a:pt x="0" y="63"/>
                  </a:cubicBezTo>
                  <a:cubicBezTo>
                    <a:pt x="0" y="81"/>
                    <a:pt x="15" y="82"/>
                    <a:pt x="19" y="82"/>
                  </a:cubicBezTo>
                  <a:cubicBezTo>
                    <a:pt x="27" y="82"/>
                    <a:pt x="37" y="76"/>
                    <a:pt x="37" y="64"/>
                  </a:cubicBezTo>
                  <a:cubicBezTo>
                    <a:pt x="37" y="58"/>
                    <a:pt x="35" y="45"/>
                    <a:pt x="17" y="45"/>
                  </a:cubicBezTo>
                  <a:cubicBezTo>
                    <a:pt x="27" y="21"/>
                    <a:pt x="51" y="13"/>
                    <a:pt x="67" y="13"/>
                  </a:cubicBezTo>
                  <a:cubicBezTo>
                    <a:pt x="102" y="13"/>
                    <a:pt x="120" y="40"/>
                    <a:pt x="120" y="68"/>
                  </a:cubicBezTo>
                  <a:cubicBezTo>
                    <a:pt x="120" y="99"/>
                    <a:pt x="99" y="123"/>
                    <a:pt x="88" y="135"/>
                  </a:cubicBezTo>
                  <a:lnTo>
                    <a:pt x="4" y="218"/>
                  </a:lnTo>
                  <a:cubicBezTo>
                    <a:pt x="0" y="222"/>
                    <a:pt x="0" y="222"/>
                    <a:pt x="0" y="232"/>
                  </a:cubicBezTo>
                  <a:lnTo>
                    <a:pt x="144" y="232"/>
                  </a:lnTo>
                  <a:lnTo>
                    <a:pt x="154" y="16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a:p>
          </p:txBody>
        </p:sp>
      </p:grpSp>
      <p:sp>
        <p:nvSpPr>
          <p:cNvPr id="128" name="Rectangle 127 2">
            <a:extLst>
              <a:ext uri="{FF2B5EF4-FFF2-40B4-BE49-F238E27FC236}">
                <a16:creationId xmlns:a16="http://schemas.microsoft.com/office/drawing/2014/main" id="{4469601B-3ACC-B255-2BEA-2FCC1B861243}"/>
              </a:ext>
            </a:extLst>
          </p:cNvPr>
          <p:cNvSpPr/>
          <p:nvPr/>
        </p:nvSpPr>
        <p:spPr>
          <a:xfrm>
            <a:off x="2640677" y="3678292"/>
            <a:ext cx="112264" cy="1690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78" name="TextBox 577">
            <a:extLst>
              <a:ext uri="{FF2B5EF4-FFF2-40B4-BE49-F238E27FC236}">
                <a16:creationId xmlns:a16="http://schemas.microsoft.com/office/drawing/2014/main" id="{35CDA0B7-8BB2-A523-5DAF-E0C0283914D7}"/>
              </a:ext>
            </a:extLst>
          </p:cNvPr>
          <p:cNvSpPr txBox="1"/>
          <p:nvPr/>
        </p:nvSpPr>
        <p:spPr>
          <a:xfrm>
            <a:off x="7453918" y="4603795"/>
            <a:ext cx="4442224" cy="913199"/>
          </a:xfrm>
          <a:prstGeom prst="rect">
            <a:avLst/>
          </a:prstGeom>
          <a:solidFill>
            <a:schemeClr val="bg1"/>
          </a:solidFill>
          <a:ln w="38100">
            <a:solidFill>
              <a:srgbClr val="434343"/>
            </a:solidFill>
          </a:ln>
        </p:spPr>
        <p:txBody>
          <a:bodyPr wrap="square" rtlCol="0">
            <a:spAutoFit/>
          </a:bodyPr>
          <a:lstStyle/>
          <a:p>
            <a:pPr algn="ctr"/>
            <a:r>
              <a:rPr lang="en-US" sz="2667" b="1" dirty="0">
                <a:solidFill>
                  <a:srgbClr val="434343"/>
                </a:solidFill>
              </a:rPr>
              <a:t>Find optimal phase rotation and re-modulation</a:t>
            </a:r>
            <a:endParaRPr lang="en-GB" sz="2667" b="1" dirty="0">
              <a:solidFill>
                <a:srgbClr val="434343"/>
              </a:solidFill>
            </a:endParaRPr>
          </a:p>
        </p:txBody>
      </p:sp>
      <p:pic>
        <p:nvPicPr>
          <p:cNvPr id="8" name="Graphic 7" descr="Star with solid fill">
            <a:extLst>
              <a:ext uri="{FF2B5EF4-FFF2-40B4-BE49-F238E27FC236}">
                <a16:creationId xmlns:a16="http://schemas.microsoft.com/office/drawing/2014/main" id="{ACEE0FC3-6A9D-E3F8-FD99-120AD82DA92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3693902" y="2701081"/>
            <a:ext cx="394465" cy="394465"/>
          </a:xfrm>
          <a:prstGeom prst="rect">
            <a:avLst/>
          </a:prstGeom>
        </p:spPr>
      </p:pic>
      <p:pic>
        <p:nvPicPr>
          <p:cNvPr id="9" name="Graphic 8" descr="Stop with solid fill">
            <a:extLst>
              <a:ext uri="{FF2B5EF4-FFF2-40B4-BE49-F238E27FC236}">
                <a16:creationId xmlns:a16="http://schemas.microsoft.com/office/drawing/2014/main" id="{A55865E4-E9AE-C480-DAA2-75729D7BBB4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3750998" y="5250248"/>
            <a:ext cx="267143" cy="267143"/>
          </a:xfrm>
          <a:prstGeom prst="rect">
            <a:avLst/>
          </a:prstGeom>
        </p:spPr>
      </p:pic>
      <p:pic>
        <p:nvPicPr>
          <p:cNvPr id="10" name="Graphic 9" descr="Star with solid fill">
            <a:extLst>
              <a:ext uri="{FF2B5EF4-FFF2-40B4-BE49-F238E27FC236}">
                <a16:creationId xmlns:a16="http://schemas.microsoft.com/office/drawing/2014/main" id="{FC8622DF-5FB8-36C6-39EC-BE950E3BC5A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701395" y="2674021"/>
            <a:ext cx="394465" cy="394465"/>
          </a:xfrm>
          <a:prstGeom prst="rect">
            <a:avLst/>
          </a:prstGeom>
        </p:spPr>
      </p:pic>
      <p:pic>
        <p:nvPicPr>
          <p:cNvPr id="11" name="Graphic 10" descr="Stop with solid fill">
            <a:extLst>
              <a:ext uri="{FF2B5EF4-FFF2-40B4-BE49-F238E27FC236}">
                <a16:creationId xmlns:a16="http://schemas.microsoft.com/office/drawing/2014/main" id="{97E34B8E-20CA-BB33-AC74-19A5A1462D2E}"/>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6758491" y="5223188"/>
            <a:ext cx="267143" cy="267143"/>
          </a:xfrm>
          <a:prstGeom prst="rect">
            <a:avLst/>
          </a:prstGeom>
        </p:spPr>
      </p:pic>
      <p:grpSp>
        <p:nvGrpSpPr>
          <p:cNvPr id="103" name="Group 102">
            <a:extLst>
              <a:ext uri="{FF2B5EF4-FFF2-40B4-BE49-F238E27FC236}">
                <a16:creationId xmlns:a16="http://schemas.microsoft.com/office/drawing/2014/main" id="{ED3A30B4-786E-2742-7112-1DB1D97FEB3F}"/>
              </a:ext>
            </a:extLst>
          </p:cNvPr>
          <p:cNvGrpSpPr/>
          <p:nvPr/>
        </p:nvGrpSpPr>
        <p:grpSpPr>
          <a:xfrm>
            <a:off x="8477699" y="3414397"/>
            <a:ext cx="265049" cy="530632"/>
            <a:chOff x="8440556" y="3361141"/>
            <a:chExt cx="358817" cy="753256"/>
          </a:xfrm>
        </p:grpSpPr>
        <p:sp>
          <p:nvSpPr>
            <p:cNvPr id="322" name="Rectangle 321">
              <a:extLst>
                <a:ext uri="{FF2B5EF4-FFF2-40B4-BE49-F238E27FC236}">
                  <a16:creationId xmlns:a16="http://schemas.microsoft.com/office/drawing/2014/main" id="{CC4E097D-6949-8506-F8CB-FE415CB6DAB5}"/>
                </a:ext>
              </a:extLst>
            </p:cNvPr>
            <p:cNvSpPr/>
            <p:nvPr/>
          </p:nvSpPr>
          <p:spPr>
            <a:xfrm>
              <a:off x="8444233" y="3361141"/>
              <a:ext cx="355140" cy="753256"/>
            </a:xfrm>
            <a:prstGeom prst="rect">
              <a:avLst/>
            </a:prstGeom>
            <a:solidFill>
              <a:srgbClr val="DAE3F3"/>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0A3953"/>
                </a:solidFill>
              </a:endParaRPr>
            </a:p>
          </p:txBody>
        </p:sp>
        <p:pic>
          <p:nvPicPr>
            <p:cNvPr id="12" name="Graphic 11" descr="Star with solid fill">
              <a:extLst>
                <a:ext uri="{FF2B5EF4-FFF2-40B4-BE49-F238E27FC236}">
                  <a16:creationId xmlns:a16="http://schemas.microsoft.com/office/drawing/2014/main" id="{06365CE1-4443-B36C-3E3A-59444019B737}"/>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440556" y="3549842"/>
              <a:ext cx="352037" cy="352037"/>
            </a:xfrm>
            <a:prstGeom prst="rect">
              <a:avLst/>
            </a:prstGeom>
          </p:spPr>
        </p:pic>
      </p:grpSp>
      <p:grpSp>
        <p:nvGrpSpPr>
          <p:cNvPr id="104" name="Group 103">
            <a:extLst>
              <a:ext uri="{FF2B5EF4-FFF2-40B4-BE49-F238E27FC236}">
                <a16:creationId xmlns:a16="http://schemas.microsoft.com/office/drawing/2014/main" id="{0F24CA3D-52B7-BB90-7625-13D6A910CBB2}"/>
              </a:ext>
            </a:extLst>
          </p:cNvPr>
          <p:cNvGrpSpPr/>
          <p:nvPr/>
        </p:nvGrpSpPr>
        <p:grpSpPr>
          <a:xfrm>
            <a:off x="11226505" y="3396306"/>
            <a:ext cx="230696" cy="554448"/>
            <a:chOff x="11179628" y="3337325"/>
            <a:chExt cx="333865" cy="777073"/>
          </a:xfrm>
        </p:grpSpPr>
        <p:sp>
          <p:nvSpPr>
            <p:cNvPr id="321" name="Rectangle 320">
              <a:extLst>
                <a:ext uri="{FF2B5EF4-FFF2-40B4-BE49-F238E27FC236}">
                  <a16:creationId xmlns:a16="http://schemas.microsoft.com/office/drawing/2014/main" id="{06F1A6E7-40CA-A84E-0522-6167B8E79EDA}"/>
                </a:ext>
              </a:extLst>
            </p:cNvPr>
            <p:cNvSpPr/>
            <p:nvPr/>
          </p:nvSpPr>
          <p:spPr>
            <a:xfrm>
              <a:off x="11179628" y="3337325"/>
              <a:ext cx="333865" cy="777073"/>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b="1" dirty="0">
                <a:solidFill>
                  <a:srgbClr val="FF595C"/>
                </a:solidFill>
              </a:endParaRPr>
            </a:p>
          </p:txBody>
        </p:sp>
        <p:pic>
          <p:nvPicPr>
            <p:cNvPr id="13" name="Graphic 12" descr="Stop with solid fill">
              <a:extLst>
                <a:ext uri="{FF2B5EF4-FFF2-40B4-BE49-F238E27FC236}">
                  <a16:creationId xmlns:a16="http://schemas.microsoft.com/office/drawing/2014/main" id="{B1591520-787D-42C8-BEA9-3441C9E3455A}"/>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1216090" y="3580201"/>
              <a:ext cx="267143" cy="267143"/>
            </a:xfrm>
            <a:prstGeom prst="rect">
              <a:avLst/>
            </a:prstGeom>
          </p:spPr>
        </p:pic>
      </p:grpSp>
      <p:sp>
        <p:nvSpPr>
          <p:cNvPr id="105" name="Date Placeholder 5">
            <a:extLst>
              <a:ext uri="{FF2B5EF4-FFF2-40B4-BE49-F238E27FC236}">
                <a16:creationId xmlns:a16="http://schemas.microsoft.com/office/drawing/2014/main" id="{FFC5BA3B-567F-FC7F-F69F-D7FFDF57C28B}"/>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106" name="Footer Placeholder 4">
            <a:extLst>
              <a:ext uri="{FF2B5EF4-FFF2-40B4-BE49-F238E27FC236}">
                <a16:creationId xmlns:a16="http://schemas.microsoft.com/office/drawing/2014/main" id="{9442204D-54C7-7948-C7AB-891E0D492A7B}"/>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107" name="Slide Number Placeholder 3">
            <a:extLst>
              <a:ext uri="{FF2B5EF4-FFF2-40B4-BE49-F238E27FC236}">
                <a16:creationId xmlns:a16="http://schemas.microsoft.com/office/drawing/2014/main" id="{8868CCD1-8242-87E5-6BDA-CA40D422FDBD}"/>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72665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9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18" grpId="0" animBg="1"/>
      <p:bldP spid="397" grpId="0" animBg="1"/>
      <p:bldP spid="122" grpId="0" animBg="1"/>
      <p:bldP spid="125" grpId="0" animBg="1"/>
      <p:bldP spid="129" grpId="0" animBg="1"/>
      <p:bldP spid="130" grpId="0"/>
      <p:bldP spid="133" grpId="0"/>
      <p:bldP spid="134" grpId="0"/>
      <p:bldP spid="135" grpId="0"/>
      <p:bldP spid="144" grpId="0" animBg="1"/>
      <p:bldP spid="128" grpId="0" animBg="1"/>
      <p:bldP spid="5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room&#10;&#10;Description automatically generated">
            <a:extLst>
              <a:ext uri="{FF2B5EF4-FFF2-40B4-BE49-F238E27FC236}">
                <a16:creationId xmlns:a16="http://schemas.microsoft.com/office/drawing/2014/main" id="{3E3642EA-D575-FADD-5BF1-80AA3EF2722F}"/>
              </a:ext>
            </a:extLst>
          </p:cNvPr>
          <p:cNvPicPr>
            <a:picLocks noChangeAspect="1"/>
          </p:cNvPicPr>
          <p:nvPr/>
        </p:nvPicPr>
        <p:blipFill>
          <a:blip r:embed="rId2"/>
          <a:stretch>
            <a:fillRect/>
          </a:stretch>
        </p:blipFill>
        <p:spPr>
          <a:xfrm>
            <a:off x="6347026" y="1461390"/>
            <a:ext cx="5729932" cy="4833287"/>
          </a:xfrm>
          <a:prstGeom prst="rect">
            <a:avLst/>
          </a:prstGeom>
        </p:spPr>
      </p:pic>
      <p:sp>
        <p:nvSpPr>
          <p:cNvPr id="2" name="Title 1">
            <a:extLst>
              <a:ext uri="{FF2B5EF4-FFF2-40B4-BE49-F238E27FC236}">
                <a16:creationId xmlns:a16="http://schemas.microsoft.com/office/drawing/2014/main" id="{E716F5ED-96C7-9A70-9A1B-C95B5E7E401C}"/>
              </a:ext>
            </a:extLst>
          </p:cNvPr>
          <p:cNvSpPr>
            <a:spLocks noGrp="1"/>
          </p:cNvSpPr>
          <p:nvPr>
            <p:ph type="title"/>
          </p:nvPr>
        </p:nvSpPr>
        <p:spPr>
          <a:xfrm>
            <a:off x="914401" y="685801"/>
            <a:ext cx="10361084" cy="594357"/>
          </a:xfrm>
        </p:spPr>
        <p:txBody>
          <a:bodyPr/>
          <a:lstStyle/>
          <a:p>
            <a:r>
              <a:rPr lang="en-US" dirty="0"/>
              <a:t>Experimental setup (60 GHz band)</a:t>
            </a:r>
            <a:endParaRPr lang="en-GB" dirty="0"/>
          </a:p>
        </p:txBody>
      </p:sp>
      <p:pic>
        <p:nvPicPr>
          <p:cNvPr id="36" name="Picture 35" descr="A close-up of a circuit board&#10;&#10;Description automatically generated">
            <a:extLst>
              <a:ext uri="{FF2B5EF4-FFF2-40B4-BE49-F238E27FC236}">
                <a16:creationId xmlns:a16="http://schemas.microsoft.com/office/drawing/2014/main" id="{8B5A72F1-0FCC-E5CA-21B5-430283912BA8}"/>
              </a:ext>
            </a:extLst>
          </p:cNvPr>
          <p:cNvPicPr>
            <a:picLocks noChangeAspect="1"/>
          </p:cNvPicPr>
          <p:nvPr/>
        </p:nvPicPr>
        <p:blipFill>
          <a:blip r:embed="rId3"/>
          <a:stretch>
            <a:fillRect/>
          </a:stretch>
        </p:blipFill>
        <p:spPr>
          <a:xfrm>
            <a:off x="301704" y="3955427"/>
            <a:ext cx="3248781" cy="2084227"/>
          </a:xfrm>
          <a:prstGeom prst="rect">
            <a:avLst/>
          </a:prstGeom>
        </p:spPr>
      </p:pic>
      <p:sp>
        <p:nvSpPr>
          <p:cNvPr id="39" name="Rectangle: Rounded Corners 38">
            <a:extLst>
              <a:ext uri="{FF2B5EF4-FFF2-40B4-BE49-F238E27FC236}">
                <a16:creationId xmlns:a16="http://schemas.microsoft.com/office/drawing/2014/main" id="{CC94D40C-9877-47B7-F4DC-DF1A85FDB013}"/>
              </a:ext>
            </a:extLst>
          </p:cNvPr>
          <p:cNvSpPr/>
          <p:nvPr/>
        </p:nvSpPr>
        <p:spPr>
          <a:xfrm>
            <a:off x="8483027" y="3373068"/>
            <a:ext cx="813709" cy="828699"/>
          </a:xfrm>
          <a:prstGeom prst="roundRect">
            <a:avLst>
              <a:gd name="adj" fmla="val 0"/>
            </a:avLst>
          </a:prstGeom>
          <a:noFill/>
          <a:ln w="28575">
            <a:solidFill>
              <a:srgbClr val="FF595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0" name="Rectangle: Rounded Corners 39">
            <a:extLst>
              <a:ext uri="{FF2B5EF4-FFF2-40B4-BE49-F238E27FC236}">
                <a16:creationId xmlns:a16="http://schemas.microsoft.com/office/drawing/2014/main" id="{F0C0DD87-E2C8-9A26-353F-5A8DCBFA3B30}"/>
              </a:ext>
            </a:extLst>
          </p:cNvPr>
          <p:cNvSpPr/>
          <p:nvPr/>
        </p:nvSpPr>
        <p:spPr>
          <a:xfrm>
            <a:off x="9296735" y="3377489"/>
            <a:ext cx="709295" cy="828699"/>
          </a:xfrm>
          <a:prstGeom prst="roundRect">
            <a:avLst>
              <a:gd name="adj" fmla="val 0"/>
            </a:avLst>
          </a:prstGeom>
          <a:noFill/>
          <a:ln w="28575">
            <a:solidFill>
              <a:srgbClr val="0A395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41" name="TextBox 40">
            <a:extLst>
              <a:ext uri="{FF2B5EF4-FFF2-40B4-BE49-F238E27FC236}">
                <a16:creationId xmlns:a16="http://schemas.microsoft.com/office/drawing/2014/main" id="{3705D493-08F0-1634-360E-6BD3C8E0C72E}"/>
              </a:ext>
            </a:extLst>
          </p:cNvPr>
          <p:cNvSpPr txBox="1"/>
          <p:nvPr/>
        </p:nvSpPr>
        <p:spPr>
          <a:xfrm>
            <a:off x="8113333" y="2731158"/>
            <a:ext cx="1082348" cy="646331"/>
          </a:xfrm>
          <a:prstGeom prst="rect">
            <a:avLst/>
          </a:prstGeom>
          <a:noFill/>
        </p:spPr>
        <p:txBody>
          <a:bodyPr wrap="none" rtlCol="0">
            <a:spAutoFit/>
          </a:bodyPr>
          <a:lstStyle/>
          <a:p>
            <a:pPr algn="ctr"/>
            <a:r>
              <a:rPr lang="en-US" sz="1800" b="1" dirty="0">
                <a:solidFill>
                  <a:schemeClr val="tx1"/>
                </a:solidFill>
              </a:rPr>
              <a:t>Metal </a:t>
            </a:r>
          </a:p>
          <a:p>
            <a:pPr algn="ctr"/>
            <a:r>
              <a:rPr lang="en-US" sz="1800" b="1" dirty="0">
                <a:solidFill>
                  <a:schemeClr val="tx1"/>
                </a:solidFill>
              </a:rPr>
              <a:t>cylinders</a:t>
            </a:r>
            <a:endParaRPr lang="en-GB" sz="1800" b="1" dirty="0">
              <a:solidFill>
                <a:schemeClr val="tx1"/>
              </a:solidFill>
            </a:endParaRPr>
          </a:p>
        </p:txBody>
      </p:sp>
      <p:sp>
        <p:nvSpPr>
          <p:cNvPr id="42" name="TextBox 41">
            <a:extLst>
              <a:ext uri="{FF2B5EF4-FFF2-40B4-BE49-F238E27FC236}">
                <a16:creationId xmlns:a16="http://schemas.microsoft.com/office/drawing/2014/main" id="{46C04F1C-C1AE-6DC1-C13F-275340783BE0}"/>
              </a:ext>
            </a:extLst>
          </p:cNvPr>
          <p:cNvSpPr txBox="1"/>
          <p:nvPr/>
        </p:nvSpPr>
        <p:spPr>
          <a:xfrm>
            <a:off x="9680468" y="4210609"/>
            <a:ext cx="910827" cy="400110"/>
          </a:xfrm>
          <a:prstGeom prst="rect">
            <a:avLst/>
          </a:prstGeom>
          <a:noFill/>
        </p:spPr>
        <p:txBody>
          <a:bodyPr wrap="none" rtlCol="0">
            <a:spAutoFit/>
          </a:bodyPr>
          <a:lstStyle/>
          <a:p>
            <a:pPr algn="ctr"/>
            <a:r>
              <a:rPr lang="en-US" sz="2000" b="1" dirty="0">
                <a:solidFill>
                  <a:schemeClr val="tx1"/>
                </a:solidFill>
              </a:rPr>
              <a:t>People</a:t>
            </a:r>
            <a:endParaRPr lang="en-GB" sz="2000" b="1" dirty="0">
              <a:solidFill>
                <a:schemeClr val="tx1"/>
              </a:solidFill>
            </a:endParaRPr>
          </a:p>
        </p:txBody>
      </p:sp>
      <p:pic>
        <p:nvPicPr>
          <p:cNvPr id="45" name="Picture 44" descr="A room with a few computers and a table&#10;&#10;Description automatically generated with medium confidence">
            <a:extLst>
              <a:ext uri="{FF2B5EF4-FFF2-40B4-BE49-F238E27FC236}">
                <a16:creationId xmlns:a16="http://schemas.microsoft.com/office/drawing/2014/main" id="{901B26AB-A190-3169-88B7-7FE704581E2B}"/>
              </a:ext>
            </a:extLst>
          </p:cNvPr>
          <p:cNvPicPr>
            <a:picLocks noChangeAspect="1"/>
          </p:cNvPicPr>
          <p:nvPr/>
        </p:nvPicPr>
        <p:blipFill>
          <a:blip r:embed="rId4"/>
          <a:stretch>
            <a:fillRect/>
          </a:stretch>
        </p:blipFill>
        <p:spPr>
          <a:xfrm>
            <a:off x="1283537" y="1424117"/>
            <a:ext cx="3816424" cy="2344546"/>
          </a:xfrm>
          <a:prstGeom prst="rect">
            <a:avLst/>
          </a:prstGeom>
        </p:spPr>
      </p:pic>
      <p:pic>
        <p:nvPicPr>
          <p:cNvPr id="11" name="Picture 10" descr="Two people standing in a room&#10;&#10;Description automatically generated">
            <a:extLst>
              <a:ext uri="{FF2B5EF4-FFF2-40B4-BE49-F238E27FC236}">
                <a16:creationId xmlns:a16="http://schemas.microsoft.com/office/drawing/2014/main" id="{E9BBE6DC-37DA-98DC-E971-B84E2A536A28}"/>
              </a:ext>
            </a:extLst>
          </p:cNvPr>
          <p:cNvPicPr>
            <a:picLocks noChangeAspect="1"/>
          </p:cNvPicPr>
          <p:nvPr/>
        </p:nvPicPr>
        <p:blipFill>
          <a:blip r:embed="rId5"/>
          <a:stretch>
            <a:fillRect/>
          </a:stretch>
        </p:blipFill>
        <p:spPr>
          <a:xfrm>
            <a:off x="3855462" y="3878033"/>
            <a:ext cx="1989513" cy="2490157"/>
          </a:xfrm>
          <a:prstGeom prst="rect">
            <a:avLst/>
          </a:prstGeom>
        </p:spPr>
      </p:pic>
      <p:sp>
        <p:nvSpPr>
          <p:cNvPr id="5" name="Date Placeholder 5">
            <a:extLst>
              <a:ext uri="{FF2B5EF4-FFF2-40B4-BE49-F238E27FC236}">
                <a16:creationId xmlns:a16="http://schemas.microsoft.com/office/drawing/2014/main" id="{193A8842-72A0-EC4F-9C0C-9C847B17EF3E}"/>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6" name="Footer Placeholder 4">
            <a:extLst>
              <a:ext uri="{FF2B5EF4-FFF2-40B4-BE49-F238E27FC236}">
                <a16:creationId xmlns:a16="http://schemas.microsoft.com/office/drawing/2014/main" id="{4367CBB4-D0C7-54DB-2A91-3CFCDA77F393}"/>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7" name="Slide Number Placeholder 3">
            <a:extLst>
              <a:ext uri="{FF2B5EF4-FFF2-40B4-BE49-F238E27FC236}">
                <a16:creationId xmlns:a16="http://schemas.microsoft.com/office/drawing/2014/main" id="{5498BE55-27FC-4E6C-9F9E-F006C4940D8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1121603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2E36C-36A7-8C8C-7D74-49690F104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34EEAC-DAF2-3A58-994D-6DCC304A49F6}"/>
              </a:ext>
            </a:extLst>
          </p:cNvPr>
          <p:cNvSpPr>
            <a:spLocks noGrp="1"/>
          </p:cNvSpPr>
          <p:nvPr>
            <p:ph type="title"/>
          </p:nvPr>
        </p:nvSpPr>
        <p:spPr>
          <a:xfrm>
            <a:off x="914401" y="685802"/>
            <a:ext cx="10361084" cy="594442"/>
          </a:xfrm>
        </p:spPr>
        <p:txBody>
          <a:bodyPr/>
          <a:lstStyle/>
          <a:p>
            <a:pPr algn="l"/>
            <a:r>
              <a:rPr lang="en-US" sz="3600" dirty="0">
                <a:solidFill>
                  <a:schemeClr val="tx1"/>
                </a:solidFill>
              </a:rPr>
              <a:t>Wideband channel reconstruction </a:t>
            </a:r>
            <a:endParaRPr lang="en-GB" sz="3600" dirty="0">
              <a:solidFill>
                <a:schemeClr val="tx1"/>
              </a:solidFill>
            </a:endParaRPr>
          </a:p>
        </p:txBody>
      </p:sp>
      <p:pic>
        <p:nvPicPr>
          <p:cNvPr id="13" name="Picture 12" descr="A graph of a graph showing the results of a high speed test&#10;&#10;Description automatically generated with medium confidence">
            <a:extLst>
              <a:ext uri="{FF2B5EF4-FFF2-40B4-BE49-F238E27FC236}">
                <a16:creationId xmlns:a16="http://schemas.microsoft.com/office/drawing/2014/main" id="{259A6F6F-9753-A313-C8A5-5841D05E5025}"/>
              </a:ext>
            </a:extLst>
          </p:cNvPr>
          <p:cNvPicPr>
            <a:picLocks noChangeAspect="1"/>
          </p:cNvPicPr>
          <p:nvPr/>
        </p:nvPicPr>
        <p:blipFill>
          <a:blip r:embed="rId2"/>
          <a:srcRect b="885"/>
          <a:stretch>
            <a:fillRect/>
          </a:stretch>
        </p:blipFill>
        <p:spPr>
          <a:xfrm>
            <a:off x="1415480" y="1623535"/>
            <a:ext cx="8841217" cy="4757793"/>
          </a:xfrm>
          <a:prstGeom prst="rect">
            <a:avLst/>
          </a:prstGeom>
        </p:spPr>
      </p:pic>
      <p:sp>
        <p:nvSpPr>
          <p:cNvPr id="10" name="Rectangle 9">
            <a:extLst>
              <a:ext uri="{FF2B5EF4-FFF2-40B4-BE49-F238E27FC236}">
                <a16:creationId xmlns:a16="http://schemas.microsoft.com/office/drawing/2014/main" id="{25BE2268-25C6-50D3-2AFC-D8388F2C6936}"/>
              </a:ext>
            </a:extLst>
          </p:cNvPr>
          <p:cNvSpPr/>
          <p:nvPr/>
        </p:nvSpPr>
        <p:spPr>
          <a:xfrm>
            <a:off x="7845335" y="1844824"/>
            <a:ext cx="410905" cy="138549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cxnSp>
        <p:nvCxnSpPr>
          <p:cNvPr id="14" name="Straight Arrow Connector 13">
            <a:extLst>
              <a:ext uri="{FF2B5EF4-FFF2-40B4-BE49-F238E27FC236}">
                <a16:creationId xmlns:a16="http://schemas.microsoft.com/office/drawing/2014/main" id="{BC087F1A-EF60-3891-6E45-A4140C8554F3}"/>
              </a:ext>
            </a:extLst>
          </p:cNvPr>
          <p:cNvCxnSpPr>
            <a:cxnSpLocks/>
          </p:cNvCxnSpPr>
          <p:nvPr/>
        </p:nvCxnSpPr>
        <p:spPr>
          <a:xfrm>
            <a:off x="2383379" y="1700808"/>
            <a:ext cx="7745069"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0E5EBDD-D589-3936-E4BE-921251062F7D}"/>
              </a:ext>
            </a:extLst>
          </p:cNvPr>
          <p:cNvSpPr txBox="1"/>
          <p:nvPr/>
        </p:nvSpPr>
        <p:spPr>
          <a:xfrm>
            <a:off x="5649817" y="1335763"/>
            <a:ext cx="1212191" cy="420564"/>
          </a:xfrm>
          <a:prstGeom prst="rect">
            <a:avLst/>
          </a:prstGeom>
          <a:noFill/>
        </p:spPr>
        <p:txBody>
          <a:bodyPr wrap="none" rtlCol="0">
            <a:spAutoFit/>
          </a:bodyPr>
          <a:lstStyle/>
          <a:p>
            <a:r>
              <a:rPr lang="en-US" sz="2133" b="1" dirty="0">
                <a:solidFill>
                  <a:schemeClr val="tx1"/>
                </a:solidFill>
              </a:rPr>
              <a:t>1.2 GHz </a:t>
            </a:r>
            <a:endParaRPr lang="en-GB" sz="2133" b="1" dirty="0">
              <a:solidFill>
                <a:schemeClr val="tx1"/>
              </a:solidFill>
            </a:endParaRPr>
          </a:p>
        </p:txBody>
      </p:sp>
      <p:cxnSp>
        <p:nvCxnSpPr>
          <p:cNvPr id="22" name="Straight Arrow Connector 21">
            <a:extLst>
              <a:ext uri="{FF2B5EF4-FFF2-40B4-BE49-F238E27FC236}">
                <a16:creationId xmlns:a16="http://schemas.microsoft.com/office/drawing/2014/main" id="{BE810C8F-512B-68EB-49C0-6BC4E37D567C}"/>
              </a:ext>
            </a:extLst>
          </p:cNvPr>
          <p:cNvCxnSpPr>
            <a:cxnSpLocks/>
          </p:cNvCxnSpPr>
          <p:nvPr/>
        </p:nvCxnSpPr>
        <p:spPr>
          <a:xfrm>
            <a:off x="3022069" y="3068960"/>
            <a:ext cx="410905" cy="0"/>
          </a:xfrm>
          <a:prstGeom prst="straightConnector1">
            <a:avLst/>
          </a:prstGeom>
          <a:ln w="28575">
            <a:solidFill>
              <a:srgbClr val="00B05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B31902F-7FF8-A70A-BBC6-4EC1BA62497F}"/>
              </a:ext>
            </a:extLst>
          </p:cNvPr>
          <p:cNvSpPr txBox="1"/>
          <p:nvPr/>
        </p:nvSpPr>
        <p:spPr>
          <a:xfrm>
            <a:off x="2467148" y="3307381"/>
            <a:ext cx="1119217" cy="420564"/>
          </a:xfrm>
          <a:prstGeom prst="rect">
            <a:avLst/>
          </a:prstGeom>
          <a:noFill/>
          <a:ln>
            <a:noFill/>
          </a:ln>
        </p:spPr>
        <p:txBody>
          <a:bodyPr wrap="none" rtlCol="0">
            <a:spAutoFit/>
          </a:bodyPr>
          <a:lstStyle/>
          <a:p>
            <a:r>
              <a:rPr lang="en-US" sz="2133" b="1" dirty="0">
                <a:solidFill>
                  <a:srgbClr val="00B050"/>
                </a:solidFill>
              </a:rPr>
              <a:t>58 MHz</a:t>
            </a:r>
            <a:endParaRPr lang="en-GB" sz="2133" b="1" dirty="0">
              <a:solidFill>
                <a:srgbClr val="00B050"/>
              </a:solidFill>
            </a:endParaRPr>
          </a:p>
        </p:txBody>
      </p:sp>
      <p:sp>
        <p:nvSpPr>
          <p:cNvPr id="3" name="Rectangle 2">
            <a:extLst>
              <a:ext uri="{FF2B5EF4-FFF2-40B4-BE49-F238E27FC236}">
                <a16:creationId xmlns:a16="http://schemas.microsoft.com/office/drawing/2014/main" id="{FD3DDCD1-B958-766B-485A-4AC1ACFD2294}"/>
              </a:ext>
            </a:extLst>
          </p:cNvPr>
          <p:cNvSpPr/>
          <p:nvPr/>
        </p:nvSpPr>
        <p:spPr>
          <a:xfrm>
            <a:off x="8400256" y="1844398"/>
            <a:ext cx="410905" cy="138549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sp>
        <p:nvSpPr>
          <p:cNvPr id="4" name="Rectangle 3">
            <a:extLst>
              <a:ext uri="{FF2B5EF4-FFF2-40B4-BE49-F238E27FC236}">
                <a16:creationId xmlns:a16="http://schemas.microsoft.com/office/drawing/2014/main" id="{A07F91C7-62BF-D2D5-BD10-CBAE9C5B463A}"/>
              </a:ext>
            </a:extLst>
          </p:cNvPr>
          <p:cNvSpPr/>
          <p:nvPr/>
        </p:nvSpPr>
        <p:spPr>
          <a:xfrm>
            <a:off x="2467148" y="1844824"/>
            <a:ext cx="410905" cy="138549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sp>
        <p:nvSpPr>
          <p:cNvPr id="5" name="Rectangle 4">
            <a:extLst>
              <a:ext uri="{FF2B5EF4-FFF2-40B4-BE49-F238E27FC236}">
                <a16:creationId xmlns:a16="http://schemas.microsoft.com/office/drawing/2014/main" id="{CAD6AB39-6358-3E61-529E-2F07E9EDA8E6}"/>
              </a:ext>
            </a:extLst>
          </p:cNvPr>
          <p:cNvSpPr/>
          <p:nvPr/>
        </p:nvSpPr>
        <p:spPr>
          <a:xfrm>
            <a:off x="3022069" y="1844398"/>
            <a:ext cx="410905" cy="1385493"/>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solidFill>
                <a:schemeClr val="tx1"/>
              </a:solidFill>
            </a:endParaRPr>
          </a:p>
        </p:txBody>
      </p:sp>
      <p:sp>
        <p:nvSpPr>
          <p:cNvPr id="11" name="Date Placeholder 5">
            <a:extLst>
              <a:ext uri="{FF2B5EF4-FFF2-40B4-BE49-F238E27FC236}">
                <a16:creationId xmlns:a16="http://schemas.microsoft.com/office/drawing/2014/main" id="{ED175A62-5C00-0E6D-B2D7-34752D440ECC}"/>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15" name="Footer Placeholder 4">
            <a:extLst>
              <a:ext uri="{FF2B5EF4-FFF2-40B4-BE49-F238E27FC236}">
                <a16:creationId xmlns:a16="http://schemas.microsoft.com/office/drawing/2014/main" id="{9A4C1C6A-9776-09EA-2754-02F1A2659FFF}"/>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16" name="Slide Number Placeholder 3">
            <a:extLst>
              <a:ext uri="{FF2B5EF4-FFF2-40B4-BE49-F238E27FC236}">
                <a16:creationId xmlns:a16="http://schemas.microsoft.com/office/drawing/2014/main" id="{36788604-CF2C-196D-139F-5B41FC5A8856}"/>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2586119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63352" y="1981201"/>
            <a:ext cx="11377263" cy="4113213"/>
          </a:xfrm>
          <a:ln/>
        </p:spPr>
        <p:txBody>
          <a:bodyPr/>
          <a:lstStyle/>
          <a:p>
            <a:pPr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800" b="0" dirty="0"/>
              <a:t>      Integrated Sensing And Communication (ISAC) systems are expected to perform accurate radar sensing while having </a:t>
            </a:r>
            <a:r>
              <a:rPr lang="en-US" sz="1800" dirty="0"/>
              <a:t>minimal impact on communication</a:t>
            </a:r>
            <a:r>
              <a:rPr lang="en-US" sz="1800" b="0" dirty="0"/>
              <a:t>. Ideally, sensing should only </a:t>
            </a:r>
            <a:r>
              <a:rPr lang="en-US" sz="1800" b="0" i="1" dirty="0"/>
              <a:t>reuse</a:t>
            </a:r>
            <a:r>
              <a:rPr lang="en-US" sz="1800" b="0" dirty="0"/>
              <a:t> communication resources, especially the spectrum. While multi-static ISAC is ideally suited for wireless networks since it does not require full-duplex, lack of synchronization implies </a:t>
            </a:r>
            <a:r>
              <a:rPr lang="en-US" sz="1800" dirty="0"/>
              <a:t>time-varying timing and frequency offsets that prevent the estimation of sensing parameters</a:t>
            </a:r>
            <a:r>
              <a:rPr lang="en-US" sz="1800" b="0" dirty="0"/>
              <a:t>. We first present how to overcome this challenge using  compensates for the timing offset by exploiting the channel correlation across subsequent packets. An additional challenge is that communication systems often operate on narrow </a:t>
            </a:r>
            <a:r>
              <a:rPr lang="en-US" sz="1800" b="0" dirty="0" err="1"/>
              <a:t>subbands</a:t>
            </a:r>
            <a:r>
              <a:rPr lang="en-US" sz="1800" b="0" dirty="0"/>
              <a:t> with low sensing resolution. Combining contiguous </a:t>
            </a:r>
            <a:r>
              <a:rPr lang="en-US" sz="1800" b="0" dirty="0" err="1"/>
              <a:t>subbands</a:t>
            </a:r>
            <a:r>
              <a:rPr lang="en-US" sz="1800" b="0" dirty="0"/>
              <a:t> has shown significant resolution gain in active localization. However, multiband ISAC remains unexplored due to communication </a:t>
            </a:r>
            <a:r>
              <a:rPr lang="en-US" sz="1800" b="0" dirty="0" err="1"/>
              <a:t>subbands</a:t>
            </a:r>
            <a:r>
              <a:rPr lang="en-US" sz="1800" b="0" dirty="0"/>
              <a:t> being highly sparse (</a:t>
            </a:r>
            <a:r>
              <a:rPr lang="en-US" sz="1800" i="1" dirty="0"/>
              <a:t>non-contiguous</a:t>
            </a:r>
            <a:r>
              <a:rPr lang="en-US" sz="1800" b="0" dirty="0"/>
              <a:t>) and affected by phase offsets that prevent their aggregation (</a:t>
            </a:r>
            <a:r>
              <a:rPr lang="en-US" sz="1800" i="1" dirty="0"/>
              <a:t>incoherent</a:t>
            </a:r>
            <a:r>
              <a:rPr lang="en-US" sz="1800" b="0" dirty="0"/>
              <a:t>). To tackle these problems, we design </a:t>
            </a:r>
            <a:r>
              <a:rPr lang="en-US" sz="1800" b="0" dirty="0" err="1"/>
              <a:t>HiSAC</a:t>
            </a:r>
            <a:r>
              <a:rPr lang="en-US" sz="1800" b="0" dirty="0"/>
              <a:t>, the first </a:t>
            </a:r>
            <a:r>
              <a:rPr lang="en-US" sz="1800" dirty="0"/>
              <a:t>multiband ISAC system </a:t>
            </a:r>
            <a:r>
              <a:rPr lang="en-US" sz="1800" b="0" dirty="0"/>
              <a:t>that combines diverse </a:t>
            </a:r>
            <a:r>
              <a:rPr lang="en-US" sz="1800" b="0" dirty="0" err="1"/>
              <a:t>subbands</a:t>
            </a:r>
            <a:r>
              <a:rPr lang="en-US" sz="1800" b="0" dirty="0"/>
              <a:t> across a wide frequency range to achieve </a:t>
            </a:r>
            <a:r>
              <a:rPr lang="en-US" sz="1800" dirty="0"/>
              <a:t>super-resolved passive ranging</a:t>
            </a:r>
            <a:r>
              <a:rPr lang="en-US" sz="1800" b="0" dirty="0"/>
              <a:t>. To solve the non-contiguity and incoherence of </a:t>
            </a:r>
            <a:r>
              <a:rPr lang="en-US" sz="1800" b="0" dirty="0" err="1"/>
              <a:t>subbands</a:t>
            </a:r>
            <a:r>
              <a:rPr lang="en-US" sz="1800" b="0" dirty="0"/>
              <a:t>, </a:t>
            </a:r>
            <a:r>
              <a:rPr lang="en-US" sz="1800" b="0" dirty="0" err="1"/>
              <a:t>HiSAC</a:t>
            </a:r>
            <a:r>
              <a:rPr lang="en-US" sz="1800" b="0" dirty="0"/>
              <a:t> combines them progressively, exploiting an anchor propagation path between transmitter and receiver in an optimization problem to achieve phase coherence. We implement </a:t>
            </a:r>
            <a:r>
              <a:rPr lang="en-US" sz="1800" b="0" dirty="0" err="1"/>
              <a:t>HiSAC</a:t>
            </a:r>
            <a:r>
              <a:rPr lang="en-US" sz="1800" b="0" dirty="0"/>
              <a:t> on an experimental platform in the millimeter-wave unlicensed band and test it on objects and humans. Our results show it enhances the sensing resolution by up to 20 times compared to single-band processing while occupying the same spectrum.</a:t>
            </a:r>
            <a:endParaRPr lang="en-GB"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Jacopo Pegoraro, University of Padova</a:t>
            </a:r>
            <a:endParaRPr lang="en-GB" dirty="0"/>
          </a:p>
        </p:txBody>
      </p:sp>
      <p:sp>
        <p:nvSpPr>
          <p:cNvPr id="4" name="Date Placeholder 3"/>
          <p:cNvSpPr>
            <a:spLocks noGrp="1"/>
          </p:cNvSpPr>
          <p:nvPr>
            <p:ph type="dt" idx="15"/>
          </p:nvPr>
        </p:nvSpPr>
        <p:spPr/>
        <p:txBody>
          <a:bodyPr/>
          <a:lstStyle/>
          <a:p>
            <a:r>
              <a:rPr lang="en-US"/>
              <a:t>July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2F1C-2900-679E-5855-B19E53308600}"/>
            </a:ext>
          </a:extLst>
        </p:cNvPr>
        <p:cNvGrpSpPr/>
        <p:nvPr/>
      </p:nvGrpSpPr>
      <p:grpSpPr>
        <a:xfrm>
          <a:off x="0" y="0"/>
          <a:ext cx="0" cy="0"/>
          <a:chOff x="0" y="0"/>
          <a:chExt cx="0" cy="0"/>
        </a:xfrm>
      </p:grpSpPr>
      <p:grpSp>
        <p:nvGrpSpPr>
          <p:cNvPr id="29" name="Group 28">
            <a:extLst>
              <a:ext uri="{FF2B5EF4-FFF2-40B4-BE49-F238E27FC236}">
                <a16:creationId xmlns:a16="http://schemas.microsoft.com/office/drawing/2014/main" id="{9B600126-7649-CCB3-9102-E7235FAD6132}"/>
              </a:ext>
            </a:extLst>
          </p:cNvPr>
          <p:cNvGrpSpPr/>
          <p:nvPr/>
        </p:nvGrpSpPr>
        <p:grpSpPr>
          <a:xfrm>
            <a:off x="713405" y="1783045"/>
            <a:ext cx="4831780" cy="4191274"/>
            <a:chOff x="220581" y="1205748"/>
            <a:chExt cx="4225565" cy="3564330"/>
          </a:xfrm>
        </p:grpSpPr>
        <p:pic>
          <p:nvPicPr>
            <p:cNvPr id="27" name="Picture 26" descr="A diagram of a room&#10;&#10;Description automatically generated">
              <a:extLst>
                <a:ext uri="{FF2B5EF4-FFF2-40B4-BE49-F238E27FC236}">
                  <a16:creationId xmlns:a16="http://schemas.microsoft.com/office/drawing/2014/main" id="{159794E6-1C65-0DF8-BF30-3D28FAFECF68}"/>
                </a:ext>
              </a:extLst>
            </p:cNvPr>
            <p:cNvPicPr>
              <a:picLocks noChangeAspect="1"/>
            </p:cNvPicPr>
            <p:nvPr/>
          </p:nvPicPr>
          <p:blipFill>
            <a:blip r:embed="rId2"/>
            <a:stretch>
              <a:fillRect/>
            </a:stretch>
          </p:blipFill>
          <p:spPr>
            <a:xfrm>
              <a:off x="220581" y="1205748"/>
              <a:ext cx="4225565" cy="3564330"/>
            </a:xfrm>
            <a:prstGeom prst="rect">
              <a:avLst/>
            </a:prstGeom>
          </p:spPr>
        </p:pic>
        <p:sp>
          <p:nvSpPr>
            <p:cNvPr id="28" name="Rectangle 27">
              <a:extLst>
                <a:ext uri="{FF2B5EF4-FFF2-40B4-BE49-F238E27FC236}">
                  <a16:creationId xmlns:a16="http://schemas.microsoft.com/office/drawing/2014/main" id="{4B6987B5-B682-8B11-A1A4-B41B43B687B8}"/>
                </a:ext>
              </a:extLst>
            </p:cNvPr>
            <p:cNvSpPr/>
            <p:nvPr/>
          </p:nvSpPr>
          <p:spPr>
            <a:xfrm>
              <a:off x="1458686" y="2039257"/>
              <a:ext cx="2144653" cy="16354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200"/>
            </a:p>
          </p:txBody>
        </p:sp>
      </p:grpSp>
      <p:sp>
        <p:nvSpPr>
          <p:cNvPr id="2" name="Title 1">
            <a:extLst>
              <a:ext uri="{FF2B5EF4-FFF2-40B4-BE49-F238E27FC236}">
                <a16:creationId xmlns:a16="http://schemas.microsoft.com/office/drawing/2014/main" id="{412C1716-9CE3-9F60-C43F-6705EBD0AD49}"/>
              </a:ext>
            </a:extLst>
          </p:cNvPr>
          <p:cNvSpPr>
            <a:spLocks noGrp="1"/>
          </p:cNvSpPr>
          <p:nvPr>
            <p:ph type="title"/>
          </p:nvPr>
        </p:nvSpPr>
        <p:spPr>
          <a:xfrm>
            <a:off x="838234" y="497071"/>
            <a:ext cx="5850888" cy="1061600"/>
          </a:xfrm>
        </p:spPr>
        <p:txBody>
          <a:bodyPr/>
          <a:lstStyle/>
          <a:p>
            <a:pPr algn="l"/>
            <a:r>
              <a:rPr lang="en-US" dirty="0"/>
              <a:t>Moving people sensing</a:t>
            </a:r>
            <a:endParaRPr lang="en-GB" dirty="0"/>
          </a:p>
        </p:txBody>
      </p:sp>
      <p:pic>
        <p:nvPicPr>
          <p:cNvPr id="15" name="Picture 14" descr="A close-up of a graph&#10;&#10;Description automatically generated">
            <a:extLst>
              <a:ext uri="{FF2B5EF4-FFF2-40B4-BE49-F238E27FC236}">
                <a16:creationId xmlns:a16="http://schemas.microsoft.com/office/drawing/2014/main" id="{DA53ED70-3632-FCAA-4FA1-9210AB7B22E0}"/>
              </a:ext>
            </a:extLst>
          </p:cNvPr>
          <p:cNvPicPr>
            <a:picLocks noChangeAspect="1"/>
          </p:cNvPicPr>
          <p:nvPr/>
        </p:nvPicPr>
        <p:blipFill>
          <a:blip r:embed="rId3"/>
          <a:srcRect r="49761" b="11329"/>
          <a:stretch/>
        </p:blipFill>
        <p:spPr>
          <a:xfrm>
            <a:off x="5960988" y="1055465"/>
            <a:ext cx="4057938" cy="2455331"/>
          </a:xfrm>
          <a:prstGeom prst="rect">
            <a:avLst/>
          </a:prstGeom>
        </p:spPr>
      </p:pic>
      <p:pic>
        <p:nvPicPr>
          <p:cNvPr id="6" name="Picture 5" descr="A close-up of a graph&#10;&#10;Description automatically generated">
            <a:extLst>
              <a:ext uri="{FF2B5EF4-FFF2-40B4-BE49-F238E27FC236}">
                <a16:creationId xmlns:a16="http://schemas.microsoft.com/office/drawing/2014/main" id="{BA78A046-AF08-3EA7-AEEA-B14076194AE0}"/>
              </a:ext>
            </a:extLst>
          </p:cNvPr>
          <p:cNvPicPr>
            <a:picLocks noChangeAspect="1"/>
          </p:cNvPicPr>
          <p:nvPr/>
        </p:nvPicPr>
        <p:blipFill>
          <a:blip r:embed="rId3"/>
          <a:srcRect l="49761"/>
          <a:stretch/>
        </p:blipFill>
        <p:spPr>
          <a:xfrm>
            <a:off x="5866198" y="3614334"/>
            <a:ext cx="4057937" cy="2769036"/>
          </a:xfrm>
          <a:prstGeom prst="rect">
            <a:avLst/>
          </a:prstGeom>
        </p:spPr>
      </p:pic>
      <p:sp>
        <p:nvSpPr>
          <p:cNvPr id="8" name="TextBox 7">
            <a:extLst>
              <a:ext uri="{FF2B5EF4-FFF2-40B4-BE49-F238E27FC236}">
                <a16:creationId xmlns:a16="http://schemas.microsoft.com/office/drawing/2014/main" id="{78C18250-67A3-A1FA-5572-D17DFFBE76EB}"/>
              </a:ext>
            </a:extLst>
          </p:cNvPr>
          <p:cNvSpPr txBox="1"/>
          <p:nvPr/>
        </p:nvSpPr>
        <p:spPr>
          <a:xfrm>
            <a:off x="10018926" y="1783045"/>
            <a:ext cx="1943161" cy="830997"/>
          </a:xfrm>
          <a:prstGeom prst="rect">
            <a:avLst/>
          </a:prstGeom>
          <a:noFill/>
        </p:spPr>
        <p:txBody>
          <a:bodyPr wrap="none" rtlCol="0">
            <a:spAutoFit/>
          </a:bodyPr>
          <a:lstStyle/>
          <a:p>
            <a:pPr algn="ctr"/>
            <a:r>
              <a:rPr lang="en-US" b="1" dirty="0">
                <a:solidFill>
                  <a:schemeClr val="tx1"/>
                </a:solidFill>
              </a:rPr>
              <a:t>Full 1.2 GHz </a:t>
            </a:r>
          </a:p>
          <a:p>
            <a:pPr algn="ctr"/>
            <a:r>
              <a:rPr lang="en-US" b="1" dirty="0">
                <a:solidFill>
                  <a:schemeClr val="tx1"/>
                </a:solidFill>
              </a:rPr>
              <a:t>bandwidth</a:t>
            </a:r>
            <a:endParaRPr lang="en-GB" b="1" dirty="0">
              <a:solidFill>
                <a:schemeClr val="tx1"/>
              </a:solidFill>
            </a:endParaRPr>
          </a:p>
        </p:txBody>
      </p:sp>
      <p:cxnSp>
        <p:nvCxnSpPr>
          <p:cNvPr id="14" name="Straight Arrow Connector 13">
            <a:extLst>
              <a:ext uri="{FF2B5EF4-FFF2-40B4-BE49-F238E27FC236}">
                <a16:creationId xmlns:a16="http://schemas.microsoft.com/office/drawing/2014/main" id="{5ED98358-F171-7E92-C324-06E8B4EF3CB7}"/>
              </a:ext>
            </a:extLst>
          </p:cNvPr>
          <p:cNvCxnSpPr/>
          <p:nvPr/>
        </p:nvCxnSpPr>
        <p:spPr>
          <a:xfrm flipV="1">
            <a:off x="8170495" y="1923097"/>
            <a:ext cx="0" cy="5508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5C49219-EA90-F531-C8CD-005426BC007C}"/>
              </a:ext>
            </a:extLst>
          </p:cNvPr>
          <p:cNvCxnSpPr/>
          <p:nvPr/>
        </p:nvCxnSpPr>
        <p:spPr>
          <a:xfrm flipV="1">
            <a:off x="8175011" y="4447955"/>
            <a:ext cx="0" cy="5508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0EE0689-04D8-B20C-A85D-08EED4E73682}"/>
              </a:ext>
            </a:extLst>
          </p:cNvPr>
          <p:cNvCxnSpPr/>
          <p:nvPr/>
        </p:nvCxnSpPr>
        <p:spPr>
          <a:xfrm flipV="1">
            <a:off x="9353768" y="4447955"/>
            <a:ext cx="0" cy="5508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9A30627-EA8B-79B1-3DCF-AAD4D7F017AC}"/>
              </a:ext>
            </a:extLst>
          </p:cNvPr>
          <p:cNvCxnSpPr/>
          <p:nvPr/>
        </p:nvCxnSpPr>
        <p:spPr>
          <a:xfrm flipV="1">
            <a:off x="9376899" y="1923096"/>
            <a:ext cx="0" cy="5508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D9D7EAA-ACBD-C4A9-DBA0-5519EA0E69B1}"/>
              </a:ext>
            </a:extLst>
          </p:cNvPr>
          <p:cNvCxnSpPr/>
          <p:nvPr/>
        </p:nvCxnSpPr>
        <p:spPr>
          <a:xfrm flipV="1">
            <a:off x="7120545" y="4360556"/>
            <a:ext cx="0" cy="5508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B5A8673-98D0-7484-3DF9-1ACE6AC4E310}"/>
              </a:ext>
            </a:extLst>
          </p:cNvPr>
          <p:cNvCxnSpPr/>
          <p:nvPr/>
        </p:nvCxnSpPr>
        <p:spPr>
          <a:xfrm flipV="1">
            <a:off x="7162490" y="1815109"/>
            <a:ext cx="0" cy="550897"/>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DCBC651-BADB-9510-0E0C-BF88156370C2}"/>
              </a:ext>
            </a:extLst>
          </p:cNvPr>
          <p:cNvSpPr txBox="1"/>
          <p:nvPr/>
        </p:nvSpPr>
        <p:spPr>
          <a:xfrm>
            <a:off x="6675704" y="5254813"/>
            <a:ext cx="3213572" cy="461665"/>
          </a:xfrm>
          <a:prstGeom prst="rect">
            <a:avLst/>
          </a:prstGeom>
          <a:noFill/>
        </p:spPr>
        <p:txBody>
          <a:bodyPr wrap="none" rtlCol="0">
            <a:spAutoFit/>
          </a:bodyPr>
          <a:lstStyle/>
          <a:p>
            <a:r>
              <a:rPr lang="en-US" b="1" dirty="0">
                <a:solidFill>
                  <a:srgbClr val="FFC000"/>
                </a:solidFill>
              </a:rPr>
              <a:t>Comparable resolution</a:t>
            </a:r>
            <a:endParaRPr lang="en-GB" b="1" dirty="0">
              <a:solidFill>
                <a:srgbClr val="FFC000"/>
              </a:solidFill>
            </a:endParaRPr>
          </a:p>
        </p:txBody>
      </p:sp>
      <p:cxnSp>
        <p:nvCxnSpPr>
          <p:cNvPr id="13" name="Straight Arrow Connector 12">
            <a:extLst>
              <a:ext uri="{FF2B5EF4-FFF2-40B4-BE49-F238E27FC236}">
                <a16:creationId xmlns:a16="http://schemas.microsoft.com/office/drawing/2014/main" id="{77C668E0-EF8E-E0F9-9E39-F1634638968C}"/>
              </a:ext>
            </a:extLst>
          </p:cNvPr>
          <p:cNvCxnSpPr>
            <a:cxnSpLocks/>
          </p:cNvCxnSpPr>
          <p:nvPr/>
        </p:nvCxnSpPr>
        <p:spPr>
          <a:xfrm>
            <a:off x="2795348" y="3529737"/>
            <a:ext cx="647113" cy="0"/>
          </a:xfrm>
          <a:prstGeom prst="straightConnector1">
            <a:avLst/>
          </a:prstGeom>
          <a:ln w="19050">
            <a:solidFill>
              <a:srgbClr val="0A3953"/>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065488A-5552-AD4C-B7A1-1D3C9F601017}"/>
              </a:ext>
            </a:extLst>
          </p:cNvPr>
          <p:cNvCxnSpPr>
            <a:cxnSpLocks/>
          </p:cNvCxnSpPr>
          <p:nvPr/>
        </p:nvCxnSpPr>
        <p:spPr>
          <a:xfrm flipH="1">
            <a:off x="3246696" y="3878682"/>
            <a:ext cx="625179" cy="0"/>
          </a:xfrm>
          <a:prstGeom prst="straightConnector1">
            <a:avLst/>
          </a:prstGeom>
          <a:ln w="19050">
            <a:solidFill>
              <a:srgbClr val="FF595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9" name="Graphic 8" descr="Walk with solid fill">
            <a:extLst>
              <a:ext uri="{FF2B5EF4-FFF2-40B4-BE49-F238E27FC236}">
                <a16:creationId xmlns:a16="http://schemas.microsoft.com/office/drawing/2014/main" id="{2DDCBE89-74C4-0319-B0A2-E6472B6504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2726" y="3303585"/>
            <a:ext cx="711555" cy="711555"/>
          </a:xfrm>
          <a:prstGeom prst="rect">
            <a:avLst/>
          </a:prstGeom>
        </p:spPr>
      </p:pic>
      <p:pic>
        <p:nvPicPr>
          <p:cNvPr id="12" name="Graphic 11" descr="Walk with solid fill">
            <a:extLst>
              <a:ext uri="{FF2B5EF4-FFF2-40B4-BE49-F238E27FC236}">
                <a16:creationId xmlns:a16="http://schemas.microsoft.com/office/drawing/2014/main" id="{3962F383-474A-C97D-0FBC-CCF9328C08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3559287" y="3652927"/>
            <a:ext cx="711553" cy="711553"/>
          </a:xfrm>
          <a:prstGeom prst="rect">
            <a:avLst/>
          </a:prstGeom>
        </p:spPr>
      </p:pic>
      <p:sp>
        <p:nvSpPr>
          <p:cNvPr id="3" name="TextBox 2">
            <a:extLst>
              <a:ext uri="{FF2B5EF4-FFF2-40B4-BE49-F238E27FC236}">
                <a16:creationId xmlns:a16="http://schemas.microsoft.com/office/drawing/2014/main" id="{AFED8847-FA44-5040-BB28-C5AF819ECF9A}"/>
              </a:ext>
            </a:extLst>
          </p:cNvPr>
          <p:cNvSpPr txBox="1"/>
          <p:nvPr/>
        </p:nvSpPr>
        <p:spPr>
          <a:xfrm>
            <a:off x="10260294" y="4375959"/>
            <a:ext cx="1436612" cy="830997"/>
          </a:xfrm>
          <a:prstGeom prst="rect">
            <a:avLst/>
          </a:prstGeom>
          <a:noFill/>
        </p:spPr>
        <p:txBody>
          <a:bodyPr wrap="none" rtlCol="0">
            <a:spAutoFit/>
          </a:bodyPr>
          <a:lstStyle/>
          <a:p>
            <a:pPr algn="ctr"/>
            <a:r>
              <a:rPr lang="en-US" b="1" dirty="0">
                <a:solidFill>
                  <a:schemeClr val="tx1"/>
                </a:solidFill>
              </a:rPr>
              <a:t>58 MHz </a:t>
            </a:r>
          </a:p>
          <a:p>
            <a:pPr algn="ctr"/>
            <a:r>
              <a:rPr lang="en-US" b="1" dirty="0" err="1">
                <a:solidFill>
                  <a:schemeClr val="tx1"/>
                </a:solidFill>
              </a:rPr>
              <a:t>subbands</a:t>
            </a:r>
            <a:endParaRPr lang="en-GB" b="1" dirty="0">
              <a:solidFill>
                <a:schemeClr val="tx1"/>
              </a:solidFill>
            </a:endParaRPr>
          </a:p>
        </p:txBody>
      </p:sp>
      <p:sp>
        <p:nvSpPr>
          <p:cNvPr id="4" name="Date Placeholder 5">
            <a:extLst>
              <a:ext uri="{FF2B5EF4-FFF2-40B4-BE49-F238E27FC236}">
                <a16:creationId xmlns:a16="http://schemas.microsoft.com/office/drawing/2014/main" id="{6F16D6FC-79B2-D5E0-59B5-2AD5DD1B2772}"/>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5" name="Footer Placeholder 4">
            <a:extLst>
              <a:ext uri="{FF2B5EF4-FFF2-40B4-BE49-F238E27FC236}">
                <a16:creationId xmlns:a16="http://schemas.microsoft.com/office/drawing/2014/main" id="{7D44FE2C-1ABC-AFBA-D9A7-5A256E5FDF75}"/>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7" name="Slide Number Placeholder 3">
            <a:extLst>
              <a:ext uri="{FF2B5EF4-FFF2-40B4-BE49-F238E27FC236}">
                <a16:creationId xmlns:a16="http://schemas.microsoft.com/office/drawing/2014/main" id="{7D5683A3-5677-F979-31BD-667037CF361F}"/>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90168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5D424-52CD-7F52-DC99-4D36F60020D9}"/>
              </a:ext>
            </a:extLst>
          </p:cNvPr>
          <p:cNvSpPr>
            <a:spLocks noGrp="1"/>
          </p:cNvSpPr>
          <p:nvPr>
            <p:ph type="title"/>
          </p:nvPr>
        </p:nvSpPr>
        <p:spPr>
          <a:xfrm>
            <a:off x="914401" y="685802"/>
            <a:ext cx="10361084" cy="653544"/>
          </a:xfrm>
        </p:spPr>
        <p:txBody>
          <a:bodyPr/>
          <a:lstStyle/>
          <a:p>
            <a:pPr algn="l"/>
            <a:r>
              <a:rPr lang="en-US" sz="3600" dirty="0"/>
              <a:t>Cross-technology – 5G-NR &amp; </a:t>
            </a:r>
            <a:r>
              <a:rPr lang="en-US" sz="3600" dirty="0" err="1"/>
              <a:t>WiGig</a:t>
            </a:r>
            <a:endParaRPr lang="en-GB" sz="3600" dirty="0"/>
          </a:p>
        </p:txBody>
      </p:sp>
      <p:pic>
        <p:nvPicPr>
          <p:cNvPr id="5" name="Content Placeholder 4" descr="A graph of a diagram&#10;&#10;Description automatically generated with medium confidence">
            <a:extLst>
              <a:ext uri="{FF2B5EF4-FFF2-40B4-BE49-F238E27FC236}">
                <a16:creationId xmlns:a16="http://schemas.microsoft.com/office/drawing/2014/main" id="{16BFE09E-C3A6-F027-203B-F79C598D5BEA}"/>
              </a:ext>
            </a:extLst>
          </p:cNvPr>
          <p:cNvPicPr>
            <a:picLocks noGrp="1" noChangeAspect="1"/>
          </p:cNvPicPr>
          <p:nvPr>
            <p:ph idx="1"/>
          </p:nvPr>
        </p:nvPicPr>
        <p:blipFill>
          <a:blip r:embed="rId3"/>
          <a:stretch>
            <a:fillRect/>
          </a:stretch>
        </p:blipFill>
        <p:spPr>
          <a:xfrm>
            <a:off x="332853" y="3429001"/>
            <a:ext cx="11362267" cy="3013116"/>
          </a:xfrm>
        </p:spPr>
      </p:pic>
      <p:sp>
        <p:nvSpPr>
          <p:cNvPr id="6" name="Freeform 164 1" descr="\documentclass{article}&#10;\usepackage{amsmath}&#10;\pagestyle{empty}&#10;\RequirePackage[T1]{fontenc} &#10;\RequirePackage[tt=false, type1=true]{libertine} \RequirePackage[varqu]{zi4} &#10;\RequirePackage[libertine]{newtxmath}&#10;\begin{document}&#10;&#10;$f$&#10;&#10;&#10;\end{document}" title="IguanaTex Vector Display">
            <a:extLst>
              <a:ext uri="{FF2B5EF4-FFF2-40B4-BE49-F238E27FC236}">
                <a16:creationId xmlns:a16="http://schemas.microsoft.com/office/drawing/2014/main" id="{720D4EDA-9BED-F828-F20F-8826041454E1}"/>
              </a:ext>
            </a:extLst>
          </p:cNvPr>
          <p:cNvSpPr>
            <a:spLocks noChangeAspect="1"/>
          </p:cNvSpPr>
          <p:nvPr>
            <p:custDataLst>
              <p:tags r:id="rId1"/>
            </p:custDataLst>
          </p:nvPr>
        </p:nvSpPr>
        <p:spPr bwMode="auto">
          <a:xfrm>
            <a:off x="11345429" y="2430321"/>
            <a:ext cx="250084" cy="474552"/>
          </a:xfrm>
          <a:custGeom>
            <a:avLst/>
            <a:gdLst>
              <a:gd name="T0" fmla="*/ 133 w 300"/>
              <a:gd name="T1" fmla="*/ 154 h 467"/>
              <a:gd name="T2" fmla="*/ 112 w 300"/>
              <a:gd name="T3" fmla="*/ 278 h 467"/>
              <a:gd name="T4" fmla="*/ 78 w 300"/>
              <a:gd name="T5" fmla="*/ 436 h 467"/>
              <a:gd name="T6" fmla="*/ 55 w 300"/>
              <a:gd name="T7" fmla="*/ 451 h 467"/>
              <a:gd name="T8" fmla="*/ 41 w 300"/>
              <a:gd name="T9" fmla="*/ 440 h 467"/>
              <a:gd name="T10" fmla="*/ 18 w 300"/>
              <a:gd name="T11" fmla="*/ 426 h 467"/>
              <a:gd name="T12" fmla="*/ 0 w 300"/>
              <a:gd name="T13" fmla="*/ 444 h 467"/>
              <a:gd name="T14" fmla="*/ 46 w 300"/>
              <a:gd name="T15" fmla="*/ 467 h 467"/>
              <a:gd name="T16" fmla="*/ 104 w 300"/>
              <a:gd name="T17" fmla="*/ 436 h 467"/>
              <a:gd name="T18" fmla="*/ 148 w 300"/>
              <a:gd name="T19" fmla="*/ 283 h 467"/>
              <a:gd name="T20" fmla="*/ 172 w 300"/>
              <a:gd name="T21" fmla="*/ 162 h 467"/>
              <a:gd name="T22" fmla="*/ 173 w 300"/>
              <a:gd name="T23" fmla="*/ 154 h 467"/>
              <a:gd name="T24" fmla="*/ 219 w 300"/>
              <a:gd name="T25" fmla="*/ 154 h 467"/>
              <a:gd name="T26" fmla="*/ 232 w 300"/>
              <a:gd name="T27" fmla="*/ 148 h 467"/>
              <a:gd name="T28" fmla="*/ 235 w 300"/>
              <a:gd name="T29" fmla="*/ 137 h 467"/>
              <a:gd name="T30" fmla="*/ 231 w 300"/>
              <a:gd name="T31" fmla="*/ 134 h 467"/>
              <a:gd name="T32" fmla="*/ 177 w 300"/>
              <a:gd name="T33" fmla="*/ 134 h 467"/>
              <a:gd name="T34" fmla="*/ 182 w 300"/>
              <a:gd name="T35" fmla="*/ 106 h 467"/>
              <a:gd name="T36" fmla="*/ 197 w 300"/>
              <a:gd name="T37" fmla="*/ 56 h 467"/>
              <a:gd name="T38" fmla="*/ 238 w 300"/>
              <a:gd name="T39" fmla="*/ 16 h 467"/>
              <a:gd name="T40" fmla="*/ 258 w 300"/>
              <a:gd name="T41" fmla="*/ 29 h 467"/>
              <a:gd name="T42" fmla="*/ 281 w 300"/>
              <a:gd name="T43" fmla="*/ 54 h 467"/>
              <a:gd name="T44" fmla="*/ 300 w 300"/>
              <a:gd name="T45" fmla="*/ 37 h 467"/>
              <a:gd name="T46" fmla="*/ 242 w 300"/>
              <a:gd name="T47" fmla="*/ 0 h 467"/>
              <a:gd name="T48" fmla="*/ 177 w 300"/>
              <a:gd name="T49" fmla="*/ 32 h 467"/>
              <a:gd name="T50" fmla="*/ 138 w 300"/>
              <a:gd name="T51" fmla="*/ 134 h 467"/>
              <a:gd name="T52" fmla="*/ 105 w 300"/>
              <a:gd name="T53" fmla="*/ 136 h 467"/>
              <a:gd name="T54" fmla="*/ 91 w 300"/>
              <a:gd name="T55" fmla="*/ 144 h 467"/>
              <a:gd name="T56" fmla="*/ 89 w 300"/>
              <a:gd name="T57" fmla="*/ 153 h 467"/>
              <a:gd name="T58" fmla="*/ 92 w 300"/>
              <a:gd name="T59" fmla="*/ 154 h 467"/>
              <a:gd name="T60" fmla="*/ 133 w 300"/>
              <a:gd name="T61" fmla="*/ 154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0" h="467">
                <a:moveTo>
                  <a:pt x="133" y="154"/>
                </a:moveTo>
                <a:cubicBezTo>
                  <a:pt x="123" y="210"/>
                  <a:pt x="117" y="240"/>
                  <a:pt x="112" y="278"/>
                </a:cubicBezTo>
                <a:cubicBezTo>
                  <a:pt x="106" y="327"/>
                  <a:pt x="96" y="407"/>
                  <a:pt x="78" y="436"/>
                </a:cubicBezTo>
                <a:cubicBezTo>
                  <a:pt x="73" y="444"/>
                  <a:pt x="63" y="451"/>
                  <a:pt x="55" y="451"/>
                </a:cubicBezTo>
                <a:cubicBezTo>
                  <a:pt x="47" y="451"/>
                  <a:pt x="45" y="446"/>
                  <a:pt x="41" y="440"/>
                </a:cubicBezTo>
                <a:cubicBezTo>
                  <a:pt x="37" y="434"/>
                  <a:pt x="28" y="426"/>
                  <a:pt x="18" y="426"/>
                </a:cubicBezTo>
                <a:cubicBezTo>
                  <a:pt x="4" y="426"/>
                  <a:pt x="0" y="436"/>
                  <a:pt x="0" y="444"/>
                </a:cubicBezTo>
                <a:cubicBezTo>
                  <a:pt x="0" y="455"/>
                  <a:pt x="12" y="467"/>
                  <a:pt x="46" y="467"/>
                </a:cubicBezTo>
                <a:cubicBezTo>
                  <a:pt x="66" y="467"/>
                  <a:pt x="88" y="457"/>
                  <a:pt x="104" y="436"/>
                </a:cubicBezTo>
                <a:cubicBezTo>
                  <a:pt x="118" y="416"/>
                  <a:pt x="129" y="378"/>
                  <a:pt x="148" y="283"/>
                </a:cubicBezTo>
                <a:cubicBezTo>
                  <a:pt x="156" y="244"/>
                  <a:pt x="164" y="204"/>
                  <a:pt x="172" y="162"/>
                </a:cubicBezTo>
                <a:lnTo>
                  <a:pt x="173" y="154"/>
                </a:lnTo>
                <a:lnTo>
                  <a:pt x="219" y="154"/>
                </a:lnTo>
                <a:cubicBezTo>
                  <a:pt x="224" y="154"/>
                  <a:pt x="231" y="152"/>
                  <a:pt x="232" y="148"/>
                </a:cubicBezTo>
                <a:cubicBezTo>
                  <a:pt x="232" y="148"/>
                  <a:pt x="235" y="137"/>
                  <a:pt x="235" y="137"/>
                </a:cubicBezTo>
                <a:cubicBezTo>
                  <a:pt x="235" y="135"/>
                  <a:pt x="234" y="134"/>
                  <a:pt x="231" y="134"/>
                </a:cubicBezTo>
                <a:lnTo>
                  <a:pt x="177" y="134"/>
                </a:lnTo>
                <a:lnTo>
                  <a:pt x="182" y="106"/>
                </a:lnTo>
                <a:cubicBezTo>
                  <a:pt x="187" y="87"/>
                  <a:pt x="191" y="70"/>
                  <a:pt x="197" y="56"/>
                </a:cubicBezTo>
                <a:cubicBezTo>
                  <a:pt x="209" y="25"/>
                  <a:pt x="230" y="16"/>
                  <a:pt x="238" y="16"/>
                </a:cubicBezTo>
                <a:cubicBezTo>
                  <a:pt x="250" y="16"/>
                  <a:pt x="255" y="19"/>
                  <a:pt x="258" y="29"/>
                </a:cubicBezTo>
                <a:cubicBezTo>
                  <a:pt x="260" y="40"/>
                  <a:pt x="264" y="54"/>
                  <a:pt x="281" y="54"/>
                </a:cubicBezTo>
                <a:cubicBezTo>
                  <a:pt x="296" y="54"/>
                  <a:pt x="300" y="42"/>
                  <a:pt x="300" y="37"/>
                </a:cubicBezTo>
                <a:cubicBezTo>
                  <a:pt x="300" y="17"/>
                  <a:pt x="278" y="0"/>
                  <a:pt x="242" y="0"/>
                </a:cubicBezTo>
                <a:cubicBezTo>
                  <a:pt x="228" y="0"/>
                  <a:pt x="198" y="7"/>
                  <a:pt x="177" y="32"/>
                </a:cubicBezTo>
                <a:cubicBezTo>
                  <a:pt x="160" y="52"/>
                  <a:pt x="147" y="91"/>
                  <a:pt x="138" y="134"/>
                </a:cubicBezTo>
                <a:lnTo>
                  <a:pt x="105" y="136"/>
                </a:lnTo>
                <a:cubicBezTo>
                  <a:pt x="95" y="136"/>
                  <a:pt x="92" y="140"/>
                  <a:pt x="91" y="144"/>
                </a:cubicBezTo>
                <a:cubicBezTo>
                  <a:pt x="90" y="146"/>
                  <a:pt x="89" y="152"/>
                  <a:pt x="89" y="153"/>
                </a:cubicBezTo>
                <a:cubicBezTo>
                  <a:pt x="89" y="154"/>
                  <a:pt x="90" y="154"/>
                  <a:pt x="92" y="154"/>
                </a:cubicBezTo>
                <a:lnTo>
                  <a:pt x="133" y="15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3200" dirty="0"/>
          </a:p>
        </p:txBody>
      </p:sp>
      <p:cxnSp>
        <p:nvCxnSpPr>
          <p:cNvPr id="7" name="Straight Arrow Connector 6">
            <a:extLst>
              <a:ext uri="{FF2B5EF4-FFF2-40B4-BE49-F238E27FC236}">
                <a16:creationId xmlns:a16="http://schemas.microsoft.com/office/drawing/2014/main" id="{26F66283-A090-55D3-0669-55C9A2BC7B62}"/>
              </a:ext>
            </a:extLst>
          </p:cNvPr>
          <p:cNvCxnSpPr>
            <a:cxnSpLocks/>
          </p:cNvCxnSpPr>
          <p:nvPr/>
        </p:nvCxnSpPr>
        <p:spPr>
          <a:xfrm flipV="1">
            <a:off x="833990" y="2601392"/>
            <a:ext cx="10400713" cy="13032"/>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37A6FCB-A1D0-DBFE-85B1-BEFF22EE733B}"/>
              </a:ext>
            </a:extLst>
          </p:cNvPr>
          <p:cNvSpPr/>
          <p:nvPr/>
        </p:nvSpPr>
        <p:spPr>
          <a:xfrm>
            <a:off x="1962393" y="1939962"/>
            <a:ext cx="919801" cy="653541"/>
          </a:xfrm>
          <a:prstGeom prst="rect">
            <a:avLst/>
          </a:prstGeom>
          <a:solidFill>
            <a:srgbClr val="DAE3F3"/>
          </a:solidFill>
          <a:ln>
            <a:solidFill>
              <a:srgbClr val="0A395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A3953"/>
                </a:solidFill>
              </a:rPr>
              <a:t>5G-NR </a:t>
            </a:r>
          </a:p>
          <a:p>
            <a:pPr algn="ctr"/>
            <a:r>
              <a:rPr lang="en-US" sz="1600" b="1" dirty="0">
                <a:solidFill>
                  <a:srgbClr val="0A3953"/>
                </a:solidFill>
              </a:rPr>
              <a:t>OFDM</a:t>
            </a:r>
            <a:endParaRPr lang="en-GB" sz="1600" b="1" dirty="0">
              <a:solidFill>
                <a:srgbClr val="0A3953"/>
              </a:solidFill>
            </a:endParaRPr>
          </a:p>
        </p:txBody>
      </p:sp>
      <p:sp>
        <p:nvSpPr>
          <p:cNvPr id="11" name="Rectangle 10">
            <a:extLst>
              <a:ext uri="{FF2B5EF4-FFF2-40B4-BE49-F238E27FC236}">
                <a16:creationId xmlns:a16="http://schemas.microsoft.com/office/drawing/2014/main" id="{05B51E38-4451-19FD-3507-6BC077092298}"/>
              </a:ext>
            </a:extLst>
          </p:cNvPr>
          <p:cNvSpPr/>
          <p:nvPr/>
        </p:nvSpPr>
        <p:spPr>
          <a:xfrm>
            <a:off x="6701085" y="1940526"/>
            <a:ext cx="3763716" cy="653543"/>
          </a:xfrm>
          <a:prstGeom prst="rect">
            <a:avLst/>
          </a:prstGeom>
          <a:solidFill>
            <a:srgbClr val="FFDDDD"/>
          </a:solidFill>
          <a:ln>
            <a:solidFill>
              <a:srgbClr val="FF59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595C"/>
                </a:solidFill>
              </a:rPr>
              <a:t>IEEE 802.11ay SC</a:t>
            </a:r>
            <a:endParaRPr lang="en-GB" b="1" dirty="0">
              <a:solidFill>
                <a:srgbClr val="FF595C"/>
              </a:solidFill>
            </a:endParaRPr>
          </a:p>
        </p:txBody>
      </p:sp>
      <p:cxnSp>
        <p:nvCxnSpPr>
          <p:cNvPr id="12" name="Straight Arrow Connector 11">
            <a:extLst>
              <a:ext uri="{FF2B5EF4-FFF2-40B4-BE49-F238E27FC236}">
                <a16:creationId xmlns:a16="http://schemas.microsoft.com/office/drawing/2014/main" id="{9C8D37AB-55E3-ACA3-C898-FFFBB0259D5D}"/>
              </a:ext>
            </a:extLst>
          </p:cNvPr>
          <p:cNvCxnSpPr>
            <a:cxnSpLocks/>
            <a:stCxn id="11" idx="1"/>
            <a:endCxn id="10" idx="3"/>
          </p:cNvCxnSpPr>
          <p:nvPr/>
        </p:nvCxnSpPr>
        <p:spPr>
          <a:xfrm flipH="1" flipV="1">
            <a:off x="2882193" y="2266732"/>
            <a:ext cx="3818891" cy="565"/>
          </a:xfrm>
          <a:prstGeom prst="straightConnector1">
            <a:avLst/>
          </a:prstGeom>
          <a:ln w="19050">
            <a:solidFill>
              <a:srgbClr val="C0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A9133A4-774F-B9E3-A439-9D73E5C6760D}"/>
              </a:ext>
            </a:extLst>
          </p:cNvPr>
          <p:cNvCxnSpPr>
            <a:cxnSpLocks/>
            <a:stCxn id="10" idx="2"/>
          </p:cNvCxnSpPr>
          <p:nvPr/>
        </p:nvCxnSpPr>
        <p:spPr>
          <a:xfrm>
            <a:off x="2422293" y="2593503"/>
            <a:ext cx="0" cy="9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AF9D044-66F7-4931-5906-C8A54F68AB2D}"/>
              </a:ext>
            </a:extLst>
          </p:cNvPr>
          <p:cNvSpPr txBox="1"/>
          <p:nvPr/>
        </p:nvSpPr>
        <p:spPr>
          <a:xfrm>
            <a:off x="1703512" y="2689440"/>
            <a:ext cx="1568058" cy="461665"/>
          </a:xfrm>
          <a:prstGeom prst="rect">
            <a:avLst/>
          </a:prstGeom>
          <a:noFill/>
        </p:spPr>
        <p:txBody>
          <a:bodyPr wrap="none" rtlCol="0">
            <a:spAutoFit/>
          </a:bodyPr>
          <a:lstStyle/>
          <a:p>
            <a:r>
              <a:rPr lang="en-US" b="1" dirty="0">
                <a:solidFill>
                  <a:schemeClr val="tx1"/>
                </a:solidFill>
              </a:rPr>
              <a:t>59.69 GHz</a:t>
            </a:r>
            <a:endParaRPr lang="en-GB" b="1" dirty="0">
              <a:solidFill>
                <a:schemeClr val="tx1"/>
              </a:solidFill>
            </a:endParaRPr>
          </a:p>
        </p:txBody>
      </p:sp>
      <p:sp>
        <p:nvSpPr>
          <p:cNvPr id="34" name="TextBox 33">
            <a:extLst>
              <a:ext uri="{FF2B5EF4-FFF2-40B4-BE49-F238E27FC236}">
                <a16:creationId xmlns:a16="http://schemas.microsoft.com/office/drawing/2014/main" id="{24D773BC-A896-30B5-4DC0-B705EA72BBE8}"/>
              </a:ext>
            </a:extLst>
          </p:cNvPr>
          <p:cNvSpPr txBox="1"/>
          <p:nvPr/>
        </p:nvSpPr>
        <p:spPr>
          <a:xfrm>
            <a:off x="7934356" y="2667597"/>
            <a:ext cx="1568058" cy="461665"/>
          </a:xfrm>
          <a:prstGeom prst="rect">
            <a:avLst/>
          </a:prstGeom>
          <a:noFill/>
        </p:spPr>
        <p:txBody>
          <a:bodyPr wrap="none" rtlCol="0">
            <a:spAutoFit/>
          </a:bodyPr>
          <a:lstStyle/>
          <a:p>
            <a:r>
              <a:rPr lang="en-US" b="1" dirty="0">
                <a:solidFill>
                  <a:schemeClr val="tx1"/>
                </a:solidFill>
              </a:rPr>
              <a:t>62.64 GHz</a:t>
            </a:r>
            <a:endParaRPr lang="en-GB" b="1" dirty="0">
              <a:solidFill>
                <a:schemeClr val="tx1"/>
              </a:solidFill>
            </a:endParaRPr>
          </a:p>
        </p:txBody>
      </p:sp>
      <p:cxnSp>
        <p:nvCxnSpPr>
          <p:cNvPr id="37" name="Straight Arrow Connector 36">
            <a:extLst>
              <a:ext uri="{FF2B5EF4-FFF2-40B4-BE49-F238E27FC236}">
                <a16:creationId xmlns:a16="http://schemas.microsoft.com/office/drawing/2014/main" id="{EA69E5AC-A00C-65E1-1FE8-2EF723926AD9}"/>
              </a:ext>
            </a:extLst>
          </p:cNvPr>
          <p:cNvCxnSpPr>
            <a:cxnSpLocks/>
          </p:cNvCxnSpPr>
          <p:nvPr/>
        </p:nvCxnSpPr>
        <p:spPr>
          <a:xfrm flipH="1">
            <a:off x="1962392" y="1814419"/>
            <a:ext cx="952259"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8F2D0BA2-ACF2-FAD2-123C-AF6F9B951562}"/>
              </a:ext>
            </a:extLst>
          </p:cNvPr>
          <p:cNvSpPr txBox="1"/>
          <p:nvPr/>
        </p:nvSpPr>
        <p:spPr>
          <a:xfrm>
            <a:off x="1844448" y="1388208"/>
            <a:ext cx="1188146" cy="400110"/>
          </a:xfrm>
          <a:prstGeom prst="rect">
            <a:avLst/>
          </a:prstGeom>
          <a:noFill/>
        </p:spPr>
        <p:txBody>
          <a:bodyPr wrap="none" rtlCol="0">
            <a:spAutoFit/>
          </a:bodyPr>
          <a:lstStyle/>
          <a:p>
            <a:r>
              <a:rPr lang="en-US" sz="2000" b="1" dirty="0">
                <a:solidFill>
                  <a:schemeClr val="tx1"/>
                </a:solidFill>
              </a:rPr>
              <a:t>400 MHz</a:t>
            </a:r>
            <a:endParaRPr lang="en-GB" sz="2000" b="1" dirty="0">
              <a:solidFill>
                <a:schemeClr val="tx1"/>
              </a:solidFill>
            </a:endParaRPr>
          </a:p>
        </p:txBody>
      </p:sp>
      <p:cxnSp>
        <p:nvCxnSpPr>
          <p:cNvPr id="41" name="Straight Arrow Connector 40">
            <a:extLst>
              <a:ext uri="{FF2B5EF4-FFF2-40B4-BE49-F238E27FC236}">
                <a16:creationId xmlns:a16="http://schemas.microsoft.com/office/drawing/2014/main" id="{69E5A96B-EDAE-676C-BC0F-33B160CF0745}"/>
              </a:ext>
            </a:extLst>
          </p:cNvPr>
          <p:cNvCxnSpPr>
            <a:cxnSpLocks/>
          </p:cNvCxnSpPr>
          <p:nvPr/>
        </p:nvCxnSpPr>
        <p:spPr>
          <a:xfrm flipH="1">
            <a:off x="6701085" y="1827025"/>
            <a:ext cx="3763716" cy="0"/>
          </a:xfrm>
          <a:prstGeom prst="straightConnector1">
            <a:avLst/>
          </a:prstGeom>
          <a:ln w="1905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B8805068-B13D-202D-EE07-449F6790260B}"/>
              </a:ext>
            </a:extLst>
          </p:cNvPr>
          <p:cNvSpPr txBox="1"/>
          <p:nvPr/>
        </p:nvSpPr>
        <p:spPr>
          <a:xfrm>
            <a:off x="8040216" y="1386705"/>
            <a:ext cx="1597703" cy="400110"/>
          </a:xfrm>
          <a:prstGeom prst="rect">
            <a:avLst/>
          </a:prstGeom>
          <a:noFill/>
        </p:spPr>
        <p:txBody>
          <a:bodyPr wrap="square" rtlCol="0">
            <a:spAutoFit/>
          </a:bodyPr>
          <a:lstStyle/>
          <a:p>
            <a:r>
              <a:rPr lang="en-US" sz="2000" b="1" dirty="0">
                <a:solidFill>
                  <a:schemeClr val="tx1"/>
                </a:solidFill>
              </a:rPr>
              <a:t>1.76 GHz</a:t>
            </a:r>
            <a:endParaRPr lang="en-GB" sz="2000" b="1" dirty="0">
              <a:solidFill>
                <a:schemeClr val="tx1"/>
              </a:solidFill>
            </a:endParaRPr>
          </a:p>
        </p:txBody>
      </p:sp>
      <p:sp>
        <p:nvSpPr>
          <p:cNvPr id="57" name="TextBox 56">
            <a:extLst>
              <a:ext uri="{FF2B5EF4-FFF2-40B4-BE49-F238E27FC236}">
                <a16:creationId xmlns:a16="http://schemas.microsoft.com/office/drawing/2014/main" id="{BF25DE11-4075-2E49-6175-EE67447ADEC7}"/>
              </a:ext>
            </a:extLst>
          </p:cNvPr>
          <p:cNvSpPr txBox="1"/>
          <p:nvPr/>
        </p:nvSpPr>
        <p:spPr>
          <a:xfrm>
            <a:off x="3801996" y="1881093"/>
            <a:ext cx="1920585" cy="400110"/>
          </a:xfrm>
          <a:prstGeom prst="rect">
            <a:avLst/>
          </a:prstGeom>
          <a:noFill/>
        </p:spPr>
        <p:txBody>
          <a:bodyPr wrap="square" rtlCol="0">
            <a:spAutoFit/>
          </a:bodyPr>
          <a:lstStyle/>
          <a:p>
            <a:r>
              <a:rPr lang="en-US" sz="2000" b="1" dirty="0">
                <a:solidFill>
                  <a:srgbClr val="C00000"/>
                </a:solidFill>
              </a:rPr>
              <a:t>1.86 GHz Gap</a:t>
            </a:r>
            <a:endParaRPr lang="en-GB" sz="2000" b="1" dirty="0">
              <a:solidFill>
                <a:srgbClr val="C00000"/>
              </a:solidFill>
            </a:endParaRPr>
          </a:p>
        </p:txBody>
      </p:sp>
      <p:cxnSp>
        <p:nvCxnSpPr>
          <p:cNvPr id="3" name="Straight Connector 2">
            <a:extLst>
              <a:ext uri="{FF2B5EF4-FFF2-40B4-BE49-F238E27FC236}">
                <a16:creationId xmlns:a16="http://schemas.microsoft.com/office/drawing/2014/main" id="{FEC110B3-4CAA-259B-EC02-BF5C900097E4}"/>
              </a:ext>
            </a:extLst>
          </p:cNvPr>
          <p:cNvCxnSpPr>
            <a:cxnSpLocks/>
          </p:cNvCxnSpPr>
          <p:nvPr/>
        </p:nvCxnSpPr>
        <p:spPr>
          <a:xfrm>
            <a:off x="8718385" y="2614424"/>
            <a:ext cx="0" cy="920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Date Placeholder 5">
            <a:extLst>
              <a:ext uri="{FF2B5EF4-FFF2-40B4-BE49-F238E27FC236}">
                <a16:creationId xmlns:a16="http://schemas.microsoft.com/office/drawing/2014/main" id="{462DE041-3DB1-5CD3-FAD5-C31E82A1CD41}"/>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8" name="Footer Placeholder 4">
            <a:extLst>
              <a:ext uri="{FF2B5EF4-FFF2-40B4-BE49-F238E27FC236}">
                <a16:creationId xmlns:a16="http://schemas.microsoft.com/office/drawing/2014/main" id="{4D840FFB-4C49-BD12-FD20-48CF05F34F35}"/>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9" name="Slide Number Placeholder 3">
            <a:extLst>
              <a:ext uri="{FF2B5EF4-FFF2-40B4-BE49-F238E27FC236}">
                <a16:creationId xmlns:a16="http://schemas.microsoft.com/office/drawing/2014/main" id="{4196B992-2FA9-9CAC-6F0A-0BF27DE02A1C}"/>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201292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349B587A-9FF4-60C7-77DE-5851A1C0FF94}"/>
              </a:ext>
            </a:extLst>
          </p:cNvPr>
          <p:cNvSpPr/>
          <p:nvPr/>
        </p:nvSpPr>
        <p:spPr>
          <a:xfrm>
            <a:off x="609600" y="4441866"/>
            <a:ext cx="10972799" cy="1867454"/>
          </a:xfrm>
          <a:prstGeom prst="roundRect">
            <a:avLst>
              <a:gd name="adj" fmla="val 138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Developments</a:t>
            </a:r>
            <a:endParaRPr lang="en-US" sz="2000" b="1" dirty="0">
              <a:solidFill>
                <a:schemeClr val="tx1"/>
              </a:solidFill>
            </a:endParaRPr>
          </a:p>
          <a:p>
            <a:pPr marL="457189" indent="-457189">
              <a:buFont typeface="Arial" panose="020B0604020202020204" pitchFamily="34" charset="0"/>
              <a:buChar char="•"/>
            </a:pPr>
            <a:endParaRPr lang="en-GB" sz="2000" b="1" dirty="0">
              <a:solidFill>
                <a:schemeClr val="tx1"/>
              </a:solidFill>
            </a:endParaRPr>
          </a:p>
        </p:txBody>
      </p:sp>
      <p:sp>
        <p:nvSpPr>
          <p:cNvPr id="2" name="Title 1">
            <a:extLst>
              <a:ext uri="{FF2B5EF4-FFF2-40B4-BE49-F238E27FC236}">
                <a16:creationId xmlns:a16="http://schemas.microsoft.com/office/drawing/2014/main" id="{0B517D73-C53D-A878-51E9-2CC5DCEE226B}"/>
              </a:ext>
            </a:extLst>
          </p:cNvPr>
          <p:cNvSpPr>
            <a:spLocks noGrp="1"/>
          </p:cNvSpPr>
          <p:nvPr>
            <p:ph type="title"/>
          </p:nvPr>
        </p:nvSpPr>
        <p:spPr/>
        <p:txBody>
          <a:bodyPr/>
          <a:lstStyle/>
          <a:p>
            <a:r>
              <a:rPr lang="it-IT" dirty="0" err="1"/>
              <a:t>Concluding</a:t>
            </a:r>
            <a:r>
              <a:rPr lang="it-IT" dirty="0"/>
              <a:t> </a:t>
            </a:r>
            <a:r>
              <a:rPr lang="it-IT" dirty="0" err="1"/>
              <a:t>remarks</a:t>
            </a:r>
            <a:endParaRPr lang="en-US" dirty="0"/>
          </a:p>
        </p:txBody>
      </p:sp>
      <p:sp>
        <p:nvSpPr>
          <p:cNvPr id="5" name="Rectangle: Rounded Corners 4">
            <a:extLst>
              <a:ext uri="{FF2B5EF4-FFF2-40B4-BE49-F238E27FC236}">
                <a16:creationId xmlns:a16="http://schemas.microsoft.com/office/drawing/2014/main" id="{491D6206-9E63-EF6A-DEA9-B255A0B63887}"/>
              </a:ext>
            </a:extLst>
          </p:cNvPr>
          <p:cNvSpPr/>
          <p:nvPr/>
        </p:nvSpPr>
        <p:spPr>
          <a:xfrm>
            <a:off x="609600" y="1829000"/>
            <a:ext cx="10972799" cy="2522807"/>
          </a:xfrm>
          <a:prstGeom prst="roundRect">
            <a:avLst>
              <a:gd name="adj" fmla="val 1384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tx1"/>
                </a:solidFill>
              </a:rPr>
              <a:t>High-resolution single- and multi-band ISAC</a:t>
            </a:r>
            <a:endParaRPr lang="en-US" sz="2000" b="1" dirty="0">
              <a:solidFill>
                <a:schemeClr val="tx1"/>
              </a:solidFill>
            </a:endParaRPr>
          </a:p>
          <a:p>
            <a:pPr marL="457189" indent="-457189">
              <a:buFont typeface="Arial" panose="020B0604020202020204" pitchFamily="34" charset="0"/>
              <a:buChar char="•"/>
            </a:pPr>
            <a:endParaRPr lang="en-GB" sz="2000" b="1" dirty="0">
              <a:solidFill>
                <a:schemeClr val="tx1"/>
              </a:solidFill>
            </a:endParaRPr>
          </a:p>
        </p:txBody>
      </p:sp>
      <p:sp>
        <p:nvSpPr>
          <p:cNvPr id="6" name="TextBox 5">
            <a:extLst>
              <a:ext uri="{FF2B5EF4-FFF2-40B4-BE49-F238E27FC236}">
                <a16:creationId xmlns:a16="http://schemas.microsoft.com/office/drawing/2014/main" id="{D7C92252-8C96-9A05-AA3B-9AA0CF3BFB61}"/>
              </a:ext>
            </a:extLst>
          </p:cNvPr>
          <p:cNvSpPr txBox="1"/>
          <p:nvPr/>
        </p:nvSpPr>
        <p:spPr>
          <a:xfrm>
            <a:off x="1078087" y="2749356"/>
            <a:ext cx="4098814" cy="543675"/>
          </a:xfrm>
          <a:prstGeom prst="rect">
            <a:avLst/>
          </a:prstGeom>
          <a:solidFill>
            <a:schemeClr val="bg1"/>
          </a:solidFill>
          <a:ln w="38100">
            <a:solidFill>
              <a:srgbClr val="00B050"/>
            </a:solidFill>
            <a:prstDash val="solid"/>
          </a:ln>
        </p:spPr>
        <p:txBody>
          <a:bodyPr wrap="none" rtlCol="0">
            <a:spAutoFit/>
          </a:bodyPr>
          <a:lstStyle/>
          <a:p>
            <a:pPr>
              <a:lnSpc>
                <a:spcPct val="100000"/>
              </a:lnSpc>
              <a:buSzPct val="100000"/>
            </a:pPr>
            <a:r>
              <a:rPr lang="en-US" sz="2933" b="1" dirty="0">
                <a:solidFill>
                  <a:srgbClr val="00B050"/>
                </a:solidFill>
                <a:latin typeface="+mn-lt"/>
              </a:rPr>
              <a:t>3x</a:t>
            </a:r>
            <a:r>
              <a:rPr lang="en-US" sz="2933" b="1" dirty="0">
                <a:solidFill>
                  <a:schemeClr val="tx1"/>
                </a:solidFill>
                <a:latin typeface="+mn-lt"/>
              </a:rPr>
              <a:t> to </a:t>
            </a:r>
            <a:r>
              <a:rPr lang="en-US" sz="2933" b="1" dirty="0">
                <a:solidFill>
                  <a:srgbClr val="00B050"/>
                </a:solidFill>
                <a:latin typeface="+mn-lt"/>
              </a:rPr>
              <a:t>20x</a:t>
            </a:r>
            <a:r>
              <a:rPr lang="en-US" sz="2933" b="1" dirty="0">
                <a:solidFill>
                  <a:schemeClr val="tx1"/>
                </a:solidFill>
                <a:latin typeface="+mn-lt"/>
              </a:rPr>
              <a:t> resolution gain</a:t>
            </a:r>
          </a:p>
        </p:txBody>
      </p:sp>
      <p:sp>
        <p:nvSpPr>
          <p:cNvPr id="7" name="TextBox 6">
            <a:extLst>
              <a:ext uri="{FF2B5EF4-FFF2-40B4-BE49-F238E27FC236}">
                <a16:creationId xmlns:a16="http://schemas.microsoft.com/office/drawing/2014/main" id="{2115F0D2-B633-ABEF-1CE0-8EE787428C07}"/>
              </a:ext>
            </a:extLst>
          </p:cNvPr>
          <p:cNvSpPr txBox="1"/>
          <p:nvPr/>
        </p:nvSpPr>
        <p:spPr>
          <a:xfrm>
            <a:off x="6849976" y="2749356"/>
            <a:ext cx="3937296" cy="543675"/>
          </a:xfrm>
          <a:prstGeom prst="rect">
            <a:avLst/>
          </a:prstGeom>
          <a:solidFill>
            <a:schemeClr val="bg1"/>
          </a:solidFill>
          <a:ln w="38100">
            <a:solidFill>
              <a:srgbClr val="00B050"/>
            </a:solidFill>
            <a:prstDash val="solid"/>
          </a:ln>
        </p:spPr>
        <p:txBody>
          <a:bodyPr wrap="none" rtlCol="0">
            <a:spAutoFit/>
          </a:bodyPr>
          <a:lstStyle/>
          <a:p>
            <a:pPr>
              <a:lnSpc>
                <a:spcPct val="100000"/>
              </a:lnSpc>
              <a:buSzPct val="100000"/>
            </a:pPr>
            <a:r>
              <a:rPr lang="en-US" sz="2933" b="1" dirty="0">
                <a:solidFill>
                  <a:srgbClr val="00B050"/>
                </a:solidFill>
                <a:latin typeface="+mn-lt"/>
              </a:rPr>
              <a:t>No</a:t>
            </a:r>
            <a:r>
              <a:rPr lang="en-US" sz="2933" b="1" dirty="0">
                <a:solidFill>
                  <a:schemeClr val="tx1"/>
                </a:solidFill>
                <a:latin typeface="+mn-lt"/>
              </a:rPr>
              <a:t> additional </a:t>
            </a:r>
            <a:r>
              <a:rPr lang="en-US" sz="2933" b="1" dirty="0">
                <a:solidFill>
                  <a:srgbClr val="00B050"/>
                </a:solidFill>
                <a:latin typeface="+mn-lt"/>
              </a:rPr>
              <a:t>overhead</a:t>
            </a:r>
          </a:p>
        </p:txBody>
      </p:sp>
      <p:sp>
        <p:nvSpPr>
          <p:cNvPr id="8" name="TextBox 7">
            <a:extLst>
              <a:ext uri="{FF2B5EF4-FFF2-40B4-BE49-F238E27FC236}">
                <a16:creationId xmlns:a16="http://schemas.microsoft.com/office/drawing/2014/main" id="{3D8EE478-6D6A-E0F6-1FEC-1362BC4B38AB}"/>
              </a:ext>
            </a:extLst>
          </p:cNvPr>
          <p:cNvSpPr txBox="1"/>
          <p:nvPr/>
        </p:nvSpPr>
        <p:spPr>
          <a:xfrm>
            <a:off x="4360508" y="3517290"/>
            <a:ext cx="2949462" cy="543675"/>
          </a:xfrm>
          <a:prstGeom prst="rect">
            <a:avLst/>
          </a:prstGeom>
          <a:solidFill>
            <a:schemeClr val="bg1"/>
          </a:solidFill>
          <a:ln w="38100">
            <a:solidFill>
              <a:srgbClr val="00B050"/>
            </a:solidFill>
            <a:prstDash val="solid"/>
          </a:ln>
        </p:spPr>
        <p:txBody>
          <a:bodyPr wrap="none" rtlCol="0">
            <a:spAutoFit/>
          </a:bodyPr>
          <a:lstStyle/>
          <a:p>
            <a:pPr>
              <a:lnSpc>
                <a:spcPct val="100000"/>
              </a:lnSpc>
              <a:buSzPct val="100000"/>
            </a:pPr>
            <a:r>
              <a:rPr lang="en-US" sz="2933" b="1" dirty="0">
                <a:solidFill>
                  <a:srgbClr val="00B050"/>
                </a:solidFill>
                <a:latin typeface="+mn-lt"/>
              </a:rPr>
              <a:t>Cross-technology</a:t>
            </a:r>
          </a:p>
        </p:txBody>
      </p:sp>
      <p:sp>
        <p:nvSpPr>
          <p:cNvPr id="10" name="TextBox 9">
            <a:extLst>
              <a:ext uri="{FF2B5EF4-FFF2-40B4-BE49-F238E27FC236}">
                <a16:creationId xmlns:a16="http://schemas.microsoft.com/office/drawing/2014/main" id="{19D3CA8B-638B-93EF-5A39-51102D1EA60F}"/>
              </a:ext>
            </a:extLst>
          </p:cNvPr>
          <p:cNvSpPr txBox="1"/>
          <p:nvPr/>
        </p:nvSpPr>
        <p:spPr>
          <a:xfrm>
            <a:off x="1199455" y="5454498"/>
            <a:ext cx="3683252" cy="543675"/>
          </a:xfrm>
          <a:prstGeom prst="rect">
            <a:avLst/>
          </a:prstGeom>
          <a:solidFill>
            <a:schemeClr val="bg1"/>
          </a:solidFill>
          <a:ln w="38100">
            <a:solidFill>
              <a:srgbClr val="C00000"/>
            </a:solidFill>
            <a:prstDash val="solid"/>
          </a:ln>
        </p:spPr>
        <p:txBody>
          <a:bodyPr wrap="none" rtlCol="0">
            <a:spAutoFit/>
          </a:bodyPr>
          <a:lstStyle/>
          <a:p>
            <a:pPr>
              <a:lnSpc>
                <a:spcPct val="100000"/>
              </a:lnSpc>
              <a:buSzPct val="100000"/>
            </a:pPr>
            <a:r>
              <a:rPr lang="en-US" sz="2933" b="1" dirty="0">
                <a:solidFill>
                  <a:srgbClr val="C00000"/>
                </a:solidFill>
                <a:latin typeface="+mn-lt"/>
              </a:rPr>
              <a:t>Frequency anisotropy</a:t>
            </a:r>
            <a:endParaRPr lang="en-US" sz="2933" dirty="0">
              <a:solidFill>
                <a:schemeClr val="tx1"/>
              </a:solidFill>
              <a:latin typeface="+mn-lt"/>
            </a:endParaRPr>
          </a:p>
        </p:txBody>
      </p:sp>
      <p:sp>
        <p:nvSpPr>
          <p:cNvPr id="11" name="TextBox 10">
            <a:extLst>
              <a:ext uri="{FF2B5EF4-FFF2-40B4-BE49-F238E27FC236}">
                <a16:creationId xmlns:a16="http://schemas.microsoft.com/office/drawing/2014/main" id="{F91335AB-FC00-BEB6-DB30-6ECDA92127E7}"/>
              </a:ext>
            </a:extLst>
          </p:cNvPr>
          <p:cNvSpPr txBox="1"/>
          <p:nvPr/>
        </p:nvSpPr>
        <p:spPr>
          <a:xfrm>
            <a:off x="7464151" y="5472974"/>
            <a:ext cx="3145413" cy="543675"/>
          </a:xfrm>
          <a:prstGeom prst="rect">
            <a:avLst/>
          </a:prstGeom>
          <a:solidFill>
            <a:schemeClr val="bg1"/>
          </a:solidFill>
          <a:ln w="38100">
            <a:solidFill>
              <a:srgbClr val="C00000"/>
            </a:solidFill>
            <a:prstDash val="solid"/>
          </a:ln>
        </p:spPr>
        <p:txBody>
          <a:bodyPr wrap="none" rtlCol="0">
            <a:spAutoFit/>
          </a:bodyPr>
          <a:lstStyle/>
          <a:p>
            <a:pPr>
              <a:lnSpc>
                <a:spcPct val="100000"/>
              </a:lnSpc>
              <a:buSzPct val="100000"/>
            </a:pPr>
            <a:r>
              <a:rPr lang="en-US" sz="2933" b="1" dirty="0">
                <a:solidFill>
                  <a:srgbClr val="C00000"/>
                </a:solidFill>
                <a:latin typeface="+mn-lt"/>
              </a:rPr>
              <a:t>Impact of Doppler</a:t>
            </a:r>
            <a:endParaRPr lang="en-US" sz="2933" dirty="0">
              <a:solidFill>
                <a:srgbClr val="C00000"/>
              </a:solidFill>
              <a:latin typeface="+mn-lt"/>
            </a:endParaRPr>
          </a:p>
        </p:txBody>
      </p:sp>
      <p:sp>
        <p:nvSpPr>
          <p:cNvPr id="3" name="Date Placeholder 5">
            <a:extLst>
              <a:ext uri="{FF2B5EF4-FFF2-40B4-BE49-F238E27FC236}">
                <a16:creationId xmlns:a16="http://schemas.microsoft.com/office/drawing/2014/main" id="{82CC3E6D-F4E6-BD88-1AFD-EF0DFBDD80FE}"/>
              </a:ext>
            </a:extLst>
          </p:cNvPr>
          <p:cNvSpPr>
            <a:spLocks noGrp="1"/>
          </p:cNvSpPr>
          <p:nvPr>
            <p:ph type="dt" idx="15"/>
          </p:nvPr>
        </p:nvSpPr>
        <p:spPr>
          <a:xfrm>
            <a:off x="929217" y="333375"/>
            <a:ext cx="2499764" cy="273050"/>
          </a:xfrm>
        </p:spPr>
        <p:txBody>
          <a:bodyPr/>
          <a:lstStyle/>
          <a:p>
            <a:r>
              <a:rPr lang="en-US">
                <a:solidFill>
                  <a:schemeClr val="tx1"/>
                </a:solidFill>
              </a:rPr>
              <a:t>July 2025</a:t>
            </a:r>
            <a:endParaRPr lang="en-GB" dirty="0">
              <a:solidFill>
                <a:schemeClr val="tx1"/>
              </a:solidFill>
            </a:endParaRPr>
          </a:p>
        </p:txBody>
      </p:sp>
      <p:sp>
        <p:nvSpPr>
          <p:cNvPr id="4" name="Footer Placeholder 4">
            <a:extLst>
              <a:ext uri="{FF2B5EF4-FFF2-40B4-BE49-F238E27FC236}">
                <a16:creationId xmlns:a16="http://schemas.microsoft.com/office/drawing/2014/main" id="{857C1C63-A31B-4BCD-BED7-F9682A22EDC8}"/>
              </a:ext>
            </a:extLst>
          </p:cNvPr>
          <p:cNvSpPr>
            <a:spLocks noGrp="1"/>
          </p:cNvSpPr>
          <p:nvPr>
            <p:ph type="ftr" idx="14"/>
          </p:nvPr>
        </p:nvSpPr>
        <p:spPr>
          <a:xfrm>
            <a:off x="7143757" y="6475414"/>
            <a:ext cx="4246027" cy="180975"/>
          </a:xfrm>
        </p:spPr>
        <p:txBody>
          <a:bodyPr/>
          <a:lstStyle/>
          <a:p>
            <a:r>
              <a:rPr lang="en-GB"/>
              <a:t>Jacopo Pegoraro, University of Padova</a:t>
            </a:r>
            <a:endParaRPr lang="en-GB" dirty="0"/>
          </a:p>
        </p:txBody>
      </p:sp>
      <p:sp>
        <p:nvSpPr>
          <p:cNvPr id="12" name="Slide Number Placeholder 3">
            <a:extLst>
              <a:ext uri="{FF2B5EF4-FFF2-40B4-BE49-F238E27FC236}">
                <a16:creationId xmlns:a16="http://schemas.microsoft.com/office/drawing/2014/main" id="{B3941E1C-8EBF-E277-D046-FCD5CFBAA6DD}"/>
              </a:ext>
            </a:extLst>
          </p:cNvPr>
          <p:cNvSpPr>
            <a:spLocks noGrp="1"/>
          </p:cNvSpPr>
          <p:nvPr>
            <p:ph type="sldNum" idx="12"/>
          </p:nvPr>
        </p:nvSpPr>
        <p:spPr>
          <a:xfrm>
            <a:off x="5793318" y="6475414"/>
            <a:ext cx="704849" cy="363537"/>
          </a:xfrm>
        </p:spPr>
        <p:txBody>
          <a:bodyPr/>
          <a:lstStyle/>
          <a:p>
            <a:r>
              <a:rPr lang="en-GB"/>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75639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p:txBody>
          <a:bodyPr/>
          <a:lstStyle/>
          <a:p>
            <a:pPr>
              <a:buFont typeface="Arial" panose="020B0604020202020204" pitchFamily="34" charset="0"/>
              <a:buChar char="•"/>
            </a:pPr>
            <a:r>
              <a:rPr lang="en-GB" sz="1800" dirty="0"/>
              <a:t>Jacopo Pegoraro, Jesus Omar Lacruz, Tommy </a:t>
            </a:r>
            <a:r>
              <a:rPr lang="en-GB" sz="1800" dirty="0" err="1"/>
              <a:t>Azzino</a:t>
            </a:r>
            <a:r>
              <a:rPr lang="en-GB" sz="1800" dirty="0"/>
              <a:t>, Marco </a:t>
            </a:r>
            <a:r>
              <a:rPr lang="en-GB" sz="1800" dirty="0" err="1"/>
              <a:t>Mezzavilla</a:t>
            </a:r>
            <a:r>
              <a:rPr lang="en-GB" sz="1800" dirty="0"/>
              <a:t>, Michele Rossi, Joerg Widmer, and Sundeep Rangan. JUMP: Joint communication and sensing with unsynchronized transceivers made practical. IEEE Transactions on Wireless Communications, Feb. 2024</a:t>
            </a:r>
          </a:p>
          <a:p>
            <a:pPr>
              <a:buFont typeface="Arial" panose="020B0604020202020204" pitchFamily="34" charset="0"/>
              <a:buChar char="•"/>
            </a:pPr>
            <a:r>
              <a:rPr lang="en-GB" sz="1800" dirty="0"/>
              <a:t>Jacopo Pegoraro, Jesus O. Lacruz, Michele Rossi, and Joerg Widmer. 2024. </a:t>
            </a:r>
            <a:r>
              <a:rPr lang="en-GB" sz="1800" dirty="0" err="1"/>
              <a:t>HiSAC</a:t>
            </a:r>
            <a:r>
              <a:rPr lang="en-GB" sz="1800" dirty="0"/>
              <a:t>: High-Resolution Sensing with Multiband Communication Signals. In Proceedings of the 22nd ACM Conference on Embedded Networked Sensor Systems (</a:t>
            </a:r>
            <a:r>
              <a:rPr lang="en-GB" sz="1800" dirty="0" err="1"/>
              <a:t>SenSys</a:t>
            </a:r>
            <a:r>
              <a:rPr lang="en-GB" sz="1800" dirty="0"/>
              <a:t> '24). Association for Computing Machinery, New York, NY, USA, 549–563. https://doi.org/10.1145/3666025.3699357.</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5" name="Footer Placeholder 4"/>
          <p:cNvSpPr>
            <a:spLocks noGrp="1"/>
          </p:cNvSpPr>
          <p:nvPr>
            <p:ph type="ftr" idx="14"/>
          </p:nvPr>
        </p:nvSpPr>
        <p:spPr/>
        <p:txBody>
          <a:bodyPr/>
          <a:lstStyle/>
          <a:p>
            <a:r>
              <a:rPr lang="en-GB"/>
              <a:t>Jacopo Pegoraro, University of Padova</a:t>
            </a:r>
            <a:endParaRPr lang="en-GB" dirty="0"/>
          </a:p>
        </p:txBody>
      </p:sp>
      <p:sp>
        <p:nvSpPr>
          <p:cNvPr id="4" name="Date Placeholder 3"/>
          <p:cNvSpPr>
            <a:spLocks noGrp="1"/>
          </p:cNvSpPr>
          <p:nvPr>
            <p:ph type="dt" idx="15"/>
          </p:nvPr>
        </p:nvSpPr>
        <p:spPr/>
        <p:txBody>
          <a:bodyPr/>
          <a:lstStyle/>
          <a:p>
            <a:r>
              <a:rPr lang="en-US"/>
              <a:t>July 2025</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D3E1-8347-45E8-BBE2-9870D48495BB}"/>
              </a:ext>
            </a:extLst>
          </p:cNvPr>
          <p:cNvSpPr>
            <a:spLocks noGrp="1"/>
          </p:cNvSpPr>
          <p:nvPr>
            <p:ph type="title"/>
          </p:nvPr>
        </p:nvSpPr>
        <p:spPr/>
        <p:txBody>
          <a:bodyPr/>
          <a:lstStyle/>
          <a:p>
            <a:r>
              <a:rPr lang="en-US" dirty="0"/>
              <a:t>Motivation for Multi-Static Sensing</a:t>
            </a:r>
          </a:p>
        </p:txBody>
      </p:sp>
      <p:sp>
        <p:nvSpPr>
          <p:cNvPr id="3" name="Content Placeholder 2">
            <a:extLst>
              <a:ext uri="{FF2B5EF4-FFF2-40B4-BE49-F238E27FC236}">
                <a16:creationId xmlns:a16="http://schemas.microsoft.com/office/drawing/2014/main" id="{056ED978-504C-4F21-A194-0C2BC9A1119B}"/>
              </a:ext>
            </a:extLst>
          </p:cNvPr>
          <p:cNvSpPr>
            <a:spLocks noGrp="1"/>
          </p:cNvSpPr>
          <p:nvPr>
            <p:ph idx="1"/>
          </p:nvPr>
        </p:nvSpPr>
        <p:spPr>
          <a:xfrm>
            <a:off x="1151451" y="1648349"/>
            <a:ext cx="10800000" cy="1852659"/>
          </a:xfrm>
        </p:spPr>
        <p:txBody>
          <a:bodyPr>
            <a:normAutofit/>
          </a:bodyPr>
          <a:lstStyle/>
          <a:p>
            <a:pPr>
              <a:buFont typeface="Arial" panose="020B0604020202020204" pitchFamily="34" charset="0"/>
              <a:buChar char="•"/>
            </a:pPr>
            <a:r>
              <a:rPr lang="en-US" dirty="0"/>
              <a:t>Mono-static design requires (simple) full-duplex operation</a:t>
            </a:r>
          </a:p>
          <a:p>
            <a:pPr>
              <a:buFont typeface="Arial" panose="020B0604020202020204" pitchFamily="34" charset="0"/>
              <a:buChar char="•"/>
            </a:pPr>
            <a:r>
              <a:rPr lang="en-US" dirty="0"/>
              <a:t>Make use of the </a:t>
            </a:r>
            <a:r>
              <a:rPr lang="en-US" i="1" dirty="0"/>
              <a:t>many different available links </a:t>
            </a:r>
            <a:r>
              <a:rPr lang="en-US" dirty="0"/>
              <a:t>in a wireless network to learn more about the environment</a:t>
            </a:r>
          </a:p>
        </p:txBody>
      </p:sp>
      <p:sp>
        <p:nvSpPr>
          <p:cNvPr id="6" name="Rectangle: Rounded Corners 5">
            <a:extLst>
              <a:ext uri="{FF2B5EF4-FFF2-40B4-BE49-F238E27FC236}">
                <a16:creationId xmlns:a16="http://schemas.microsoft.com/office/drawing/2014/main" id="{87D6F72E-9294-4672-B277-732232DA3FD4}"/>
              </a:ext>
            </a:extLst>
          </p:cNvPr>
          <p:cNvSpPr/>
          <p:nvPr/>
        </p:nvSpPr>
        <p:spPr>
          <a:xfrm>
            <a:off x="7506150" y="4283068"/>
            <a:ext cx="3551264" cy="213747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chart&#10;&#10;Description automatically generated">
            <a:extLst>
              <a:ext uri="{FF2B5EF4-FFF2-40B4-BE49-F238E27FC236}">
                <a16:creationId xmlns:a16="http://schemas.microsoft.com/office/drawing/2014/main" id="{5BEA843E-600C-496A-B005-D50BE4D4E37C}"/>
              </a:ext>
            </a:extLst>
          </p:cNvPr>
          <p:cNvPicPr>
            <a:picLocks noChangeAspect="1"/>
          </p:cNvPicPr>
          <p:nvPr/>
        </p:nvPicPr>
        <p:blipFill rotWithShape="1">
          <a:blip r:embed="rId3"/>
          <a:srcRect t="17556" b="16444"/>
          <a:stretch/>
        </p:blipFill>
        <p:spPr>
          <a:xfrm>
            <a:off x="7681669" y="4614291"/>
            <a:ext cx="1346753" cy="1665886"/>
          </a:xfrm>
          <a:prstGeom prst="rect">
            <a:avLst/>
          </a:prstGeom>
        </p:spPr>
      </p:pic>
      <p:pic>
        <p:nvPicPr>
          <p:cNvPr id="8" name="Graphic 7" descr="Wireless router">
            <a:extLst>
              <a:ext uri="{FF2B5EF4-FFF2-40B4-BE49-F238E27FC236}">
                <a16:creationId xmlns:a16="http://schemas.microsoft.com/office/drawing/2014/main" id="{67A4626D-F51A-4119-9EAA-67F138B810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01546" y="3432969"/>
            <a:ext cx="964118" cy="964118"/>
          </a:xfrm>
          <a:prstGeom prst="rect">
            <a:avLst/>
          </a:prstGeom>
        </p:spPr>
      </p:pic>
      <p:sp>
        <p:nvSpPr>
          <p:cNvPr id="9" name="CasellaDiTesto 8 1">
            <a:extLst>
              <a:ext uri="{FF2B5EF4-FFF2-40B4-BE49-F238E27FC236}">
                <a16:creationId xmlns:a16="http://schemas.microsoft.com/office/drawing/2014/main" id="{FA6E1EB0-5512-49CE-91FC-61F11B15CC0B}"/>
              </a:ext>
            </a:extLst>
          </p:cNvPr>
          <p:cNvSpPr txBox="1">
            <a:spLocks noChangeArrowheads="1"/>
          </p:cNvSpPr>
          <p:nvPr/>
        </p:nvSpPr>
        <p:spPr bwMode="auto">
          <a:xfrm>
            <a:off x="3592220" y="4298607"/>
            <a:ext cx="13516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800" dirty="0" err="1">
                <a:latin typeface="+mj-lt"/>
              </a:rPr>
              <a:t>Transmitter</a:t>
            </a:r>
            <a:endParaRPr lang="it-IT" altLang="it-IT" sz="1800" dirty="0">
              <a:latin typeface="+mj-lt"/>
            </a:endParaRPr>
          </a:p>
        </p:txBody>
      </p:sp>
      <p:sp>
        <p:nvSpPr>
          <p:cNvPr id="10" name="CasellaDiTesto 8 2">
            <a:extLst>
              <a:ext uri="{FF2B5EF4-FFF2-40B4-BE49-F238E27FC236}">
                <a16:creationId xmlns:a16="http://schemas.microsoft.com/office/drawing/2014/main" id="{E92607C2-86A1-44B5-A1BA-66B71E5AC75A}"/>
              </a:ext>
            </a:extLst>
          </p:cNvPr>
          <p:cNvSpPr txBox="1">
            <a:spLocks noChangeArrowheads="1"/>
          </p:cNvSpPr>
          <p:nvPr/>
        </p:nvSpPr>
        <p:spPr bwMode="auto">
          <a:xfrm>
            <a:off x="9984432" y="3841407"/>
            <a:ext cx="1095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800" dirty="0" err="1">
                <a:latin typeface="+mj-lt"/>
              </a:rPr>
              <a:t>Receiver</a:t>
            </a:r>
            <a:endParaRPr lang="it-IT" altLang="it-IT" sz="1800" dirty="0">
              <a:latin typeface="+mj-lt"/>
            </a:endParaRPr>
          </a:p>
        </p:txBody>
      </p:sp>
      <p:pic>
        <p:nvPicPr>
          <p:cNvPr id="11" name="Elemento grafico 2" descr="Camminare">
            <a:extLst>
              <a:ext uri="{FF2B5EF4-FFF2-40B4-BE49-F238E27FC236}">
                <a16:creationId xmlns:a16="http://schemas.microsoft.com/office/drawing/2014/main" id="{446E94CF-900F-4A58-AE24-7C21A166E1E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17916" y="2840789"/>
            <a:ext cx="589126" cy="58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phic 11" descr="Car">
            <a:extLst>
              <a:ext uri="{FF2B5EF4-FFF2-40B4-BE49-F238E27FC236}">
                <a16:creationId xmlns:a16="http://schemas.microsoft.com/office/drawing/2014/main" id="{1478EB93-195A-481C-9CFB-4375068A48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98938" y="3379695"/>
            <a:ext cx="636202" cy="636202"/>
          </a:xfrm>
          <a:prstGeom prst="rect">
            <a:avLst/>
          </a:prstGeom>
        </p:spPr>
      </p:pic>
      <p:sp>
        <p:nvSpPr>
          <p:cNvPr id="13" name="Freeform: Shape 12">
            <a:extLst>
              <a:ext uri="{FF2B5EF4-FFF2-40B4-BE49-F238E27FC236}">
                <a16:creationId xmlns:a16="http://schemas.microsoft.com/office/drawing/2014/main" id="{9102D3F1-EB24-4FF9-923E-BA8A258EB341}"/>
              </a:ext>
            </a:extLst>
          </p:cNvPr>
          <p:cNvSpPr/>
          <p:nvPr/>
        </p:nvSpPr>
        <p:spPr>
          <a:xfrm rot="20284162">
            <a:off x="4870957" y="3512991"/>
            <a:ext cx="1929815" cy="350035"/>
          </a:xfrm>
          <a:custGeom>
            <a:avLst/>
            <a:gdLst>
              <a:gd name="connsiteX0" fmla="*/ 0 w 3650776"/>
              <a:gd name="connsiteY0" fmla="*/ 928049 h 941698"/>
              <a:gd name="connsiteX1" fmla="*/ 429904 w 3650776"/>
              <a:gd name="connsiteY1" fmla="*/ 1 h 941698"/>
              <a:gd name="connsiteX2" fmla="*/ 893928 w 3650776"/>
              <a:gd name="connsiteY2" fmla="*/ 921225 h 941698"/>
              <a:gd name="connsiteX3" fmla="*/ 1351128 w 3650776"/>
              <a:gd name="connsiteY3" fmla="*/ 6825 h 941698"/>
              <a:gd name="connsiteX4" fmla="*/ 1821976 w 3650776"/>
              <a:gd name="connsiteY4" fmla="*/ 941697 h 941698"/>
              <a:gd name="connsiteX5" fmla="*/ 2265528 w 3650776"/>
              <a:gd name="connsiteY5" fmla="*/ 13649 h 941698"/>
              <a:gd name="connsiteX6" fmla="*/ 2736376 w 3650776"/>
              <a:gd name="connsiteY6" fmla="*/ 928049 h 941698"/>
              <a:gd name="connsiteX7" fmla="*/ 3193576 w 3650776"/>
              <a:gd name="connsiteY7" fmla="*/ 40944 h 941698"/>
              <a:gd name="connsiteX8" fmla="*/ 3650776 w 3650776"/>
              <a:gd name="connsiteY8" fmla="*/ 934873 h 9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776" h="941698">
                <a:moveTo>
                  <a:pt x="0" y="928049"/>
                </a:moveTo>
                <a:cubicBezTo>
                  <a:pt x="140458" y="464593"/>
                  <a:pt x="280916" y="1138"/>
                  <a:pt x="429904" y="1"/>
                </a:cubicBezTo>
                <a:cubicBezTo>
                  <a:pt x="578892" y="-1136"/>
                  <a:pt x="740391" y="920088"/>
                  <a:pt x="893928" y="921225"/>
                </a:cubicBezTo>
                <a:cubicBezTo>
                  <a:pt x="1047465" y="922362"/>
                  <a:pt x="1196453" y="3413"/>
                  <a:pt x="1351128" y="6825"/>
                </a:cubicBezTo>
                <a:cubicBezTo>
                  <a:pt x="1505803" y="10237"/>
                  <a:pt x="1669576" y="940560"/>
                  <a:pt x="1821976" y="941697"/>
                </a:cubicBezTo>
                <a:cubicBezTo>
                  <a:pt x="1974376" y="942834"/>
                  <a:pt x="2113128" y="15924"/>
                  <a:pt x="2265528" y="13649"/>
                </a:cubicBezTo>
                <a:cubicBezTo>
                  <a:pt x="2417928" y="11374"/>
                  <a:pt x="2581701" y="923500"/>
                  <a:pt x="2736376" y="928049"/>
                </a:cubicBezTo>
                <a:cubicBezTo>
                  <a:pt x="2891051" y="932598"/>
                  <a:pt x="3041176" y="39807"/>
                  <a:pt x="3193576" y="40944"/>
                </a:cubicBezTo>
                <a:cubicBezTo>
                  <a:pt x="3345976" y="42081"/>
                  <a:pt x="3498376" y="488477"/>
                  <a:pt x="3650776" y="9348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Quadcopter with solid fill">
            <a:extLst>
              <a:ext uri="{FF2B5EF4-FFF2-40B4-BE49-F238E27FC236}">
                <a16:creationId xmlns:a16="http://schemas.microsoft.com/office/drawing/2014/main" id="{BDB20BD7-B54F-4393-A1E4-3F74A050FE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971667">
            <a:off x="7498060" y="3061593"/>
            <a:ext cx="636203" cy="636203"/>
          </a:xfrm>
          <a:prstGeom prst="rect">
            <a:avLst/>
          </a:prstGeom>
        </p:spPr>
      </p:pic>
      <p:pic>
        <p:nvPicPr>
          <p:cNvPr id="15" name="Graphic 14" descr="Smart Phone with solid fill">
            <a:extLst>
              <a:ext uri="{FF2B5EF4-FFF2-40B4-BE49-F238E27FC236}">
                <a16:creationId xmlns:a16="http://schemas.microsoft.com/office/drawing/2014/main" id="{A6DB24A3-8B73-4671-87D8-2661BEEF57B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385408">
            <a:off x="10195138" y="3222152"/>
            <a:ext cx="647207" cy="647207"/>
          </a:xfrm>
          <a:prstGeom prst="rect">
            <a:avLst/>
          </a:prstGeom>
        </p:spPr>
      </p:pic>
      <p:sp>
        <p:nvSpPr>
          <p:cNvPr id="16" name="CasellaDiTesto 8 1">
            <a:extLst>
              <a:ext uri="{FF2B5EF4-FFF2-40B4-BE49-F238E27FC236}">
                <a16:creationId xmlns:a16="http://schemas.microsoft.com/office/drawing/2014/main" id="{92CAECC3-1D0C-4D21-8A76-A665137ADF64}"/>
              </a:ext>
            </a:extLst>
          </p:cNvPr>
          <p:cNvSpPr txBox="1">
            <a:spLocks noChangeArrowheads="1"/>
          </p:cNvSpPr>
          <p:nvPr/>
        </p:nvSpPr>
        <p:spPr bwMode="auto">
          <a:xfrm>
            <a:off x="7540918" y="2693666"/>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800" dirty="0" err="1">
                <a:latin typeface="+mj-lt"/>
              </a:rPr>
              <a:t>Reflector</a:t>
            </a:r>
            <a:endParaRPr lang="it-IT" altLang="it-IT" sz="1800" dirty="0">
              <a:latin typeface="+mj-lt"/>
            </a:endParaRPr>
          </a:p>
        </p:txBody>
      </p:sp>
      <p:sp>
        <p:nvSpPr>
          <p:cNvPr id="17" name="Freeform: Shape 16">
            <a:extLst>
              <a:ext uri="{FF2B5EF4-FFF2-40B4-BE49-F238E27FC236}">
                <a16:creationId xmlns:a16="http://schemas.microsoft.com/office/drawing/2014/main" id="{01D51DDA-CF59-455D-9227-5BCEC9B53903}"/>
              </a:ext>
            </a:extLst>
          </p:cNvPr>
          <p:cNvSpPr/>
          <p:nvPr/>
        </p:nvSpPr>
        <p:spPr>
          <a:xfrm rot="873960">
            <a:off x="8504321" y="3348911"/>
            <a:ext cx="1511989" cy="365780"/>
          </a:xfrm>
          <a:custGeom>
            <a:avLst/>
            <a:gdLst>
              <a:gd name="connsiteX0" fmla="*/ 0 w 6400800"/>
              <a:gd name="connsiteY0" fmla="*/ 941704 h 955368"/>
              <a:gd name="connsiteX1" fmla="*/ 443552 w 6400800"/>
              <a:gd name="connsiteY1" fmla="*/ 8 h 955368"/>
              <a:gd name="connsiteX2" fmla="*/ 887104 w 6400800"/>
              <a:gd name="connsiteY2" fmla="*/ 955352 h 955368"/>
              <a:gd name="connsiteX3" fmla="*/ 1337480 w 6400800"/>
              <a:gd name="connsiteY3" fmla="*/ 20480 h 955368"/>
              <a:gd name="connsiteX4" fmla="*/ 1828800 w 6400800"/>
              <a:gd name="connsiteY4" fmla="*/ 941704 h 955368"/>
              <a:gd name="connsiteX5" fmla="*/ 2231409 w 6400800"/>
              <a:gd name="connsiteY5" fmla="*/ 34128 h 955368"/>
              <a:gd name="connsiteX6" fmla="*/ 2743200 w 6400800"/>
              <a:gd name="connsiteY6" fmla="*/ 955352 h 955368"/>
              <a:gd name="connsiteX7" fmla="*/ 3173104 w 6400800"/>
              <a:gd name="connsiteY7" fmla="*/ 6832 h 955368"/>
              <a:gd name="connsiteX8" fmla="*/ 3637128 w 6400800"/>
              <a:gd name="connsiteY8" fmla="*/ 934880 h 955368"/>
              <a:gd name="connsiteX9" fmla="*/ 4073857 w 6400800"/>
              <a:gd name="connsiteY9" fmla="*/ 20480 h 955368"/>
              <a:gd name="connsiteX10" fmla="*/ 4558352 w 6400800"/>
              <a:gd name="connsiteY10" fmla="*/ 941704 h 955368"/>
              <a:gd name="connsiteX11" fmla="*/ 5029200 w 6400800"/>
              <a:gd name="connsiteY11" fmla="*/ 13656 h 955368"/>
              <a:gd name="connsiteX12" fmla="*/ 5479576 w 6400800"/>
              <a:gd name="connsiteY12" fmla="*/ 934880 h 955368"/>
              <a:gd name="connsiteX13" fmla="*/ 5929952 w 6400800"/>
              <a:gd name="connsiteY13" fmla="*/ 34128 h 955368"/>
              <a:gd name="connsiteX14" fmla="*/ 6400800 w 6400800"/>
              <a:gd name="connsiteY14" fmla="*/ 948528 h 9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0" h="955368">
                <a:moveTo>
                  <a:pt x="0" y="941704"/>
                </a:moveTo>
                <a:cubicBezTo>
                  <a:pt x="147850" y="469718"/>
                  <a:pt x="295701" y="-2267"/>
                  <a:pt x="443552" y="8"/>
                </a:cubicBezTo>
                <a:cubicBezTo>
                  <a:pt x="591403" y="2283"/>
                  <a:pt x="738116" y="951940"/>
                  <a:pt x="887104" y="955352"/>
                </a:cubicBezTo>
                <a:cubicBezTo>
                  <a:pt x="1036092" y="958764"/>
                  <a:pt x="1180531" y="22755"/>
                  <a:pt x="1337480" y="20480"/>
                </a:cubicBezTo>
                <a:cubicBezTo>
                  <a:pt x="1494429" y="18205"/>
                  <a:pt x="1679812" y="939429"/>
                  <a:pt x="1828800" y="941704"/>
                </a:cubicBezTo>
                <a:cubicBezTo>
                  <a:pt x="1977788" y="943979"/>
                  <a:pt x="2079009" y="31853"/>
                  <a:pt x="2231409" y="34128"/>
                </a:cubicBezTo>
                <a:cubicBezTo>
                  <a:pt x="2383809" y="36403"/>
                  <a:pt x="2586251" y="959901"/>
                  <a:pt x="2743200" y="955352"/>
                </a:cubicBezTo>
                <a:cubicBezTo>
                  <a:pt x="2900149" y="950803"/>
                  <a:pt x="3024116" y="10244"/>
                  <a:pt x="3173104" y="6832"/>
                </a:cubicBezTo>
                <a:cubicBezTo>
                  <a:pt x="3322092" y="3420"/>
                  <a:pt x="3487003" y="932605"/>
                  <a:pt x="3637128" y="934880"/>
                </a:cubicBezTo>
                <a:cubicBezTo>
                  <a:pt x="3787253" y="937155"/>
                  <a:pt x="3920320" y="19343"/>
                  <a:pt x="4073857" y="20480"/>
                </a:cubicBezTo>
                <a:cubicBezTo>
                  <a:pt x="4227394" y="21617"/>
                  <a:pt x="4399128" y="942841"/>
                  <a:pt x="4558352" y="941704"/>
                </a:cubicBezTo>
                <a:cubicBezTo>
                  <a:pt x="4717576" y="940567"/>
                  <a:pt x="4875663" y="14793"/>
                  <a:pt x="5029200" y="13656"/>
                </a:cubicBezTo>
                <a:cubicBezTo>
                  <a:pt x="5182737" y="12519"/>
                  <a:pt x="5329451" y="931468"/>
                  <a:pt x="5479576" y="934880"/>
                </a:cubicBezTo>
                <a:cubicBezTo>
                  <a:pt x="5629701" y="938292"/>
                  <a:pt x="5776415" y="31853"/>
                  <a:pt x="5929952" y="34128"/>
                </a:cubicBezTo>
                <a:cubicBezTo>
                  <a:pt x="6083489" y="36403"/>
                  <a:pt x="6242144" y="492465"/>
                  <a:pt x="6400800" y="94852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28C3F9A8-E530-4616-9C77-0326F106EEA2}"/>
              </a:ext>
            </a:extLst>
          </p:cNvPr>
          <p:cNvSpPr/>
          <p:nvPr/>
        </p:nvSpPr>
        <p:spPr>
          <a:xfrm rot="10800000">
            <a:off x="3994968" y="4739708"/>
            <a:ext cx="2699741" cy="1140210"/>
          </a:xfrm>
          <a:prstGeom prst="wedgeRoundRectCallout">
            <a:avLst>
              <a:gd name="adj1" fmla="val -64237"/>
              <a:gd name="adj2" fmla="val 116260"/>
              <a:gd name="adj3" fmla="val 16667"/>
            </a:avLst>
          </a:prstGeom>
          <a:solidFill>
            <a:schemeClr val="bg1">
              <a:lumMod val="95000"/>
            </a:schemeClr>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F39D17E-1319-4DF6-A4C5-168687996462}"/>
              </a:ext>
            </a:extLst>
          </p:cNvPr>
          <p:cNvSpPr/>
          <p:nvPr/>
        </p:nvSpPr>
        <p:spPr>
          <a:xfrm rot="920564">
            <a:off x="4700647" y="5636494"/>
            <a:ext cx="122116" cy="169704"/>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489BA33-76DF-46A3-A7A4-5F72AEAAF08F}"/>
              </a:ext>
            </a:extLst>
          </p:cNvPr>
          <p:cNvSpPr/>
          <p:nvPr/>
        </p:nvSpPr>
        <p:spPr>
          <a:xfrm>
            <a:off x="4684183" y="5055083"/>
            <a:ext cx="450174" cy="265971"/>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99BB9C7-BBE2-42BA-9001-02044C29505B}"/>
              </a:ext>
            </a:extLst>
          </p:cNvPr>
          <p:cNvSpPr/>
          <p:nvPr/>
        </p:nvSpPr>
        <p:spPr>
          <a:xfrm rot="20098114">
            <a:off x="4081117" y="5162349"/>
            <a:ext cx="230633" cy="195571"/>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sellaDiTesto 8 1">
            <a:extLst>
              <a:ext uri="{FF2B5EF4-FFF2-40B4-BE49-F238E27FC236}">
                <a16:creationId xmlns:a16="http://schemas.microsoft.com/office/drawing/2014/main" id="{E65A3680-317E-4F31-99A3-9013888DA5FF}"/>
              </a:ext>
            </a:extLst>
          </p:cNvPr>
          <p:cNvSpPr txBox="1">
            <a:spLocks noChangeArrowheads="1"/>
          </p:cNvSpPr>
          <p:nvPr/>
        </p:nvSpPr>
        <p:spPr bwMode="auto">
          <a:xfrm>
            <a:off x="8003086" y="4295868"/>
            <a:ext cx="27317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500" b="1" dirty="0">
                <a:latin typeface="+mj-lt"/>
              </a:rPr>
              <a:t>micro-Doppler </a:t>
            </a:r>
            <a:r>
              <a:rPr lang="it-IT" altLang="it-IT" sz="1500" b="1" dirty="0" err="1">
                <a:latin typeface="+mj-lt"/>
              </a:rPr>
              <a:t>spectrum</a:t>
            </a:r>
            <a:endParaRPr lang="it-IT" altLang="it-IT" sz="1500" b="1" dirty="0">
              <a:latin typeface="+mj-lt"/>
            </a:endParaRPr>
          </a:p>
        </p:txBody>
      </p:sp>
      <p:sp>
        <p:nvSpPr>
          <p:cNvPr id="23" name="Freeform: Shape 22">
            <a:extLst>
              <a:ext uri="{FF2B5EF4-FFF2-40B4-BE49-F238E27FC236}">
                <a16:creationId xmlns:a16="http://schemas.microsoft.com/office/drawing/2014/main" id="{FE22CF7C-5B95-44C3-B2FD-F26F276FBF7A}"/>
              </a:ext>
            </a:extLst>
          </p:cNvPr>
          <p:cNvSpPr/>
          <p:nvPr/>
        </p:nvSpPr>
        <p:spPr>
          <a:xfrm rot="20994461">
            <a:off x="4666614" y="5390505"/>
            <a:ext cx="122116" cy="169704"/>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Elemento grafico 2" descr="Camminare">
            <a:extLst>
              <a:ext uri="{FF2B5EF4-FFF2-40B4-BE49-F238E27FC236}">
                <a16:creationId xmlns:a16="http://schemas.microsoft.com/office/drawing/2014/main" id="{13FDDEE4-A0E1-4E10-BFA0-15218729AEC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94970" y="4788558"/>
            <a:ext cx="1074261" cy="10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CasellaDiTesto 8 1">
            <a:extLst>
              <a:ext uri="{FF2B5EF4-FFF2-40B4-BE49-F238E27FC236}">
                <a16:creationId xmlns:a16="http://schemas.microsoft.com/office/drawing/2014/main" id="{F88D60C5-8CAF-4F61-8736-985DE6C25A9C}"/>
              </a:ext>
            </a:extLst>
          </p:cNvPr>
          <p:cNvSpPr txBox="1">
            <a:spLocks noChangeArrowheads="1"/>
          </p:cNvSpPr>
          <p:nvPr/>
        </p:nvSpPr>
        <p:spPr bwMode="auto">
          <a:xfrm>
            <a:off x="5172651" y="4864790"/>
            <a:ext cx="15231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None/>
            </a:pPr>
            <a:r>
              <a:rPr lang="it-IT" altLang="it-IT" sz="1500" dirty="0" err="1">
                <a:latin typeface="+mj-lt"/>
              </a:rPr>
              <a:t>Moving</a:t>
            </a:r>
            <a:r>
              <a:rPr lang="it-IT" altLang="it-IT" sz="1500" dirty="0">
                <a:latin typeface="+mj-lt"/>
              </a:rPr>
              <a:t> parts</a:t>
            </a:r>
          </a:p>
          <a:p>
            <a:pPr algn="ctr">
              <a:spcBef>
                <a:spcPct val="0"/>
              </a:spcBef>
              <a:buClrTx/>
              <a:buSzTx/>
              <a:buNone/>
            </a:pPr>
            <a:endParaRPr lang="it-IT" altLang="it-IT" sz="1500" dirty="0">
              <a:latin typeface="+mj-lt"/>
            </a:endParaRPr>
          </a:p>
          <a:p>
            <a:pPr algn="ctr">
              <a:spcBef>
                <a:spcPct val="0"/>
              </a:spcBef>
              <a:buClrTx/>
              <a:buSzTx/>
              <a:buNone/>
            </a:pPr>
            <a:r>
              <a:rPr lang="it-IT" altLang="it-IT" sz="1500" dirty="0">
                <a:latin typeface="+mj-lt"/>
              </a:rPr>
              <a:t>Sum of Doppler</a:t>
            </a:r>
          </a:p>
          <a:p>
            <a:pPr algn="ctr">
              <a:spcBef>
                <a:spcPct val="0"/>
              </a:spcBef>
              <a:buClrTx/>
              <a:buSzTx/>
              <a:buNone/>
            </a:pPr>
            <a:r>
              <a:rPr lang="it-IT" altLang="it-IT" sz="1500" dirty="0">
                <a:latin typeface="+mj-lt"/>
              </a:rPr>
              <a:t>shifts</a:t>
            </a:r>
          </a:p>
        </p:txBody>
      </p:sp>
      <p:sp>
        <p:nvSpPr>
          <p:cNvPr id="26" name="Freeform: Shape 25">
            <a:extLst>
              <a:ext uri="{FF2B5EF4-FFF2-40B4-BE49-F238E27FC236}">
                <a16:creationId xmlns:a16="http://schemas.microsoft.com/office/drawing/2014/main" id="{B07C28ED-05E7-47B3-84B0-DC56ABEE44FB}"/>
              </a:ext>
            </a:extLst>
          </p:cNvPr>
          <p:cNvSpPr/>
          <p:nvPr/>
        </p:nvSpPr>
        <p:spPr>
          <a:xfrm>
            <a:off x="9557558" y="5342390"/>
            <a:ext cx="450174" cy="265971"/>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0FC3F03-EA31-4202-B882-D1F0C14B06ED}"/>
              </a:ext>
            </a:extLst>
          </p:cNvPr>
          <p:cNvSpPr/>
          <p:nvPr/>
        </p:nvSpPr>
        <p:spPr>
          <a:xfrm>
            <a:off x="9667328" y="4925152"/>
            <a:ext cx="230633" cy="195571"/>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EB70462-7159-4A72-8D73-211DB09A6E11}"/>
              </a:ext>
            </a:extLst>
          </p:cNvPr>
          <p:cNvSpPr/>
          <p:nvPr/>
        </p:nvSpPr>
        <p:spPr>
          <a:xfrm>
            <a:off x="9721587" y="5849251"/>
            <a:ext cx="122116" cy="169704"/>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asellaDiTesto 8 1">
            <a:extLst>
              <a:ext uri="{FF2B5EF4-FFF2-40B4-BE49-F238E27FC236}">
                <a16:creationId xmlns:a16="http://schemas.microsoft.com/office/drawing/2014/main" id="{1AB51804-7682-4DDF-9D04-C9779037777E}"/>
              </a:ext>
            </a:extLst>
          </p:cNvPr>
          <p:cNvSpPr txBox="1">
            <a:spLocks noChangeArrowheads="1"/>
          </p:cNvSpPr>
          <p:nvPr/>
        </p:nvSpPr>
        <p:spPr bwMode="auto">
          <a:xfrm>
            <a:off x="10122051" y="4852385"/>
            <a:ext cx="63350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500" dirty="0">
                <a:latin typeface="+mj-lt"/>
              </a:rPr>
              <a:t>Arms</a:t>
            </a:r>
          </a:p>
        </p:txBody>
      </p:sp>
      <p:sp>
        <p:nvSpPr>
          <p:cNvPr id="30" name="CasellaDiTesto 8 1">
            <a:extLst>
              <a:ext uri="{FF2B5EF4-FFF2-40B4-BE49-F238E27FC236}">
                <a16:creationId xmlns:a16="http://schemas.microsoft.com/office/drawing/2014/main" id="{689AC19C-5FEA-40D6-B0F8-B17C7818FA6A}"/>
              </a:ext>
            </a:extLst>
          </p:cNvPr>
          <p:cNvSpPr txBox="1">
            <a:spLocks noChangeArrowheads="1"/>
          </p:cNvSpPr>
          <p:nvPr/>
        </p:nvSpPr>
        <p:spPr bwMode="auto">
          <a:xfrm>
            <a:off x="10100410" y="5297353"/>
            <a:ext cx="67678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500" dirty="0">
                <a:latin typeface="+mj-lt"/>
              </a:rPr>
              <a:t>Torso</a:t>
            </a:r>
          </a:p>
        </p:txBody>
      </p:sp>
      <p:sp>
        <p:nvSpPr>
          <p:cNvPr id="31" name="CasellaDiTesto 8 1">
            <a:extLst>
              <a:ext uri="{FF2B5EF4-FFF2-40B4-BE49-F238E27FC236}">
                <a16:creationId xmlns:a16="http://schemas.microsoft.com/office/drawing/2014/main" id="{AA866D89-9395-4FD8-988F-313F92939D75}"/>
              </a:ext>
            </a:extLst>
          </p:cNvPr>
          <p:cNvSpPr txBox="1">
            <a:spLocks noChangeArrowheads="1"/>
          </p:cNvSpPr>
          <p:nvPr/>
        </p:nvSpPr>
        <p:spPr bwMode="auto">
          <a:xfrm>
            <a:off x="10151098" y="5752910"/>
            <a:ext cx="60305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1500" dirty="0" err="1">
                <a:latin typeface="+mj-lt"/>
              </a:rPr>
              <a:t>Legs</a:t>
            </a:r>
            <a:endParaRPr lang="it-IT" altLang="it-IT" sz="1500" dirty="0">
              <a:latin typeface="+mj-lt"/>
            </a:endParaRPr>
          </a:p>
        </p:txBody>
      </p:sp>
      <p:sp>
        <p:nvSpPr>
          <p:cNvPr id="32" name="Oval 31">
            <a:extLst>
              <a:ext uri="{FF2B5EF4-FFF2-40B4-BE49-F238E27FC236}">
                <a16:creationId xmlns:a16="http://schemas.microsoft.com/office/drawing/2014/main" id="{F116615B-F54F-43E8-B45C-74AC463C7C73}"/>
              </a:ext>
            </a:extLst>
          </p:cNvPr>
          <p:cNvSpPr/>
          <p:nvPr/>
        </p:nvSpPr>
        <p:spPr>
          <a:xfrm>
            <a:off x="8459763" y="5445452"/>
            <a:ext cx="45720" cy="4572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D475955-6C3F-4E4C-BDDF-9EE1DAD241C4}"/>
              </a:ext>
            </a:extLst>
          </p:cNvPr>
          <p:cNvSpPr/>
          <p:nvPr/>
        </p:nvSpPr>
        <p:spPr>
          <a:xfrm>
            <a:off x="8436903" y="5698486"/>
            <a:ext cx="45720" cy="4572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4DE641D-2C7E-41D4-9213-411FC1F39A63}"/>
              </a:ext>
            </a:extLst>
          </p:cNvPr>
          <p:cNvSpPr/>
          <p:nvPr/>
        </p:nvSpPr>
        <p:spPr>
          <a:xfrm>
            <a:off x="8765488" y="5169558"/>
            <a:ext cx="45720" cy="45720"/>
          </a:xfrm>
          <a:prstGeom prst="ellipse">
            <a:avLst/>
          </a:prstGeom>
          <a:solidFill>
            <a:srgbClr val="BF9000"/>
          </a:solidFill>
          <a:ln>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Connector: Elbow 34">
            <a:extLst>
              <a:ext uri="{FF2B5EF4-FFF2-40B4-BE49-F238E27FC236}">
                <a16:creationId xmlns:a16="http://schemas.microsoft.com/office/drawing/2014/main" id="{40A1CFE7-C6EB-4D0F-97EC-FEBD547EF339}"/>
              </a:ext>
            </a:extLst>
          </p:cNvPr>
          <p:cNvCxnSpPr>
            <a:stCxn id="34" idx="6"/>
            <a:endCxn id="27" idx="1"/>
          </p:cNvCxnSpPr>
          <p:nvPr/>
        </p:nvCxnSpPr>
        <p:spPr>
          <a:xfrm flipV="1">
            <a:off x="8811208" y="5014377"/>
            <a:ext cx="869925" cy="178041"/>
          </a:xfrm>
          <a:prstGeom prst="bentConnector3">
            <a:avLst>
              <a:gd name="adj1" fmla="val 51413"/>
            </a:avLst>
          </a:prstGeom>
          <a:ln>
            <a:solidFill>
              <a:srgbClr val="BF9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9350F7D7-1C54-450C-8560-B856354DDFA1}"/>
              </a:ext>
            </a:extLst>
          </p:cNvPr>
          <p:cNvCxnSpPr>
            <a:cxnSpLocks/>
            <a:stCxn id="32" idx="6"/>
            <a:endCxn id="26" idx="1"/>
          </p:cNvCxnSpPr>
          <p:nvPr/>
        </p:nvCxnSpPr>
        <p:spPr>
          <a:xfrm flipV="1">
            <a:off x="8505483" y="5463733"/>
            <a:ext cx="1079022" cy="4579"/>
          </a:xfrm>
          <a:prstGeom prst="bentConnector5">
            <a:avLst>
              <a:gd name="adj1" fmla="val 48751"/>
              <a:gd name="adj2" fmla="val 4193"/>
              <a:gd name="adj3" fmla="val 70870"/>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049FCC1-9B42-45DB-A0D4-921B80A7C854}"/>
              </a:ext>
            </a:extLst>
          </p:cNvPr>
          <p:cNvCxnSpPr>
            <a:cxnSpLocks/>
            <a:stCxn id="33" idx="6"/>
            <a:endCxn id="28" idx="1"/>
          </p:cNvCxnSpPr>
          <p:nvPr/>
        </p:nvCxnSpPr>
        <p:spPr>
          <a:xfrm>
            <a:off x="8482623" y="5721346"/>
            <a:ext cx="1246274" cy="205329"/>
          </a:xfrm>
          <a:prstGeom prst="bentConnector3">
            <a:avLst>
              <a:gd name="adj1" fmla="val 6022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8" name="Flowchart: Merge 37">
            <a:extLst>
              <a:ext uri="{FF2B5EF4-FFF2-40B4-BE49-F238E27FC236}">
                <a16:creationId xmlns:a16="http://schemas.microsoft.com/office/drawing/2014/main" id="{AF69CBA1-7F8B-4831-9A08-D8AA4CAA262C}"/>
              </a:ext>
            </a:extLst>
          </p:cNvPr>
          <p:cNvSpPr/>
          <p:nvPr/>
        </p:nvSpPr>
        <p:spPr>
          <a:xfrm>
            <a:off x="5534997" y="5199811"/>
            <a:ext cx="817117" cy="122023"/>
          </a:xfrm>
          <a:prstGeom prst="flowChartMerg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3C01F720-C27B-4BB1-ADD3-B468B9A743CE}"/>
              </a:ext>
            </a:extLst>
          </p:cNvPr>
          <p:cNvSpPr/>
          <p:nvPr/>
        </p:nvSpPr>
        <p:spPr>
          <a:xfrm>
            <a:off x="6824586" y="5174602"/>
            <a:ext cx="584628" cy="300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Slide Number Placeholder 3">
            <a:extLst>
              <a:ext uri="{FF2B5EF4-FFF2-40B4-BE49-F238E27FC236}">
                <a16:creationId xmlns:a16="http://schemas.microsoft.com/office/drawing/2014/main" id="{699BEC8B-FA44-DFD8-9198-293A8FE01390}"/>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3</a:t>
            </a:fld>
            <a:endParaRPr lang="en-GB" dirty="0"/>
          </a:p>
        </p:txBody>
      </p:sp>
      <p:sp>
        <p:nvSpPr>
          <p:cNvPr id="41" name="Date Placeholder 5">
            <a:extLst>
              <a:ext uri="{FF2B5EF4-FFF2-40B4-BE49-F238E27FC236}">
                <a16:creationId xmlns:a16="http://schemas.microsoft.com/office/drawing/2014/main" id="{7E4681CE-B586-4958-D455-07AA069FC929}"/>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42" name="Footer Placeholder 4">
            <a:extLst>
              <a:ext uri="{FF2B5EF4-FFF2-40B4-BE49-F238E27FC236}">
                <a16:creationId xmlns:a16="http://schemas.microsoft.com/office/drawing/2014/main" id="{BD64E8DF-2EAD-FF0F-1842-F02C2AF7A1DE}"/>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
        <p:nvSpPr>
          <p:cNvPr id="5" name="TextBox 4">
            <a:extLst>
              <a:ext uri="{FF2B5EF4-FFF2-40B4-BE49-F238E27FC236}">
                <a16:creationId xmlns:a16="http://schemas.microsoft.com/office/drawing/2014/main" id="{B40511DC-E45C-845C-96BF-29D1CB997609}"/>
              </a:ext>
            </a:extLst>
          </p:cNvPr>
          <p:cNvSpPr txBox="1"/>
          <p:nvPr/>
        </p:nvSpPr>
        <p:spPr>
          <a:xfrm>
            <a:off x="584576" y="3573016"/>
            <a:ext cx="2950393" cy="2554545"/>
          </a:xfrm>
          <a:prstGeom prst="rect">
            <a:avLst/>
          </a:prstGeom>
          <a:noFill/>
        </p:spPr>
        <p:txBody>
          <a:bodyPr wrap="square">
            <a:spAutoFit/>
          </a:bodyPr>
          <a:lstStyle/>
          <a:p>
            <a:pPr marL="285750" indent="-285750">
              <a:buFont typeface="Arial" panose="020B0604020202020204" pitchFamily="34" charset="0"/>
              <a:buChar char="•"/>
            </a:pPr>
            <a:r>
              <a:rPr lang="it-IT" sz="2000" b="1" dirty="0">
                <a:solidFill>
                  <a:schemeClr val="tx1"/>
                </a:solidFill>
              </a:rPr>
              <a:t>Active/passive localization</a:t>
            </a:r>
          </a:p>
          <a:p>
            <a:pPr marL="285750" indent="-285750">
              <a:buFont typeface="Arial" panose="020B0604020202020204" pitchFamily="34" charset="0"/>
              <a:buChar char="•"/>
            </a:pPr>
            <a:r>
              <a:rPr lang="it-IT" sz="2000" b="1" dirty="0">
                <a:solidFill>
                  <a:schemeClr val="tx1"/>
                </a:solidFill>
              </a:rPr>
              <a:t>Micro-Doppler: </a:t>
            </a:r>
            <a:r>
              <a:rPr lang="en-US" sz="2000" dirty="0">
                <a:solidFill>
                  <a:schemeClr val="tx1"/>
                </a:solidFill>
              </a:rPr>
              <a:t>Small scale Doppler variations around the main Doppler component from moving parts of the object</a:t>
            </a:r>
          </a:p>
        </p:txBody>
      </p:sp>
    </p:spTree>
    <p:extLst>
      <p:ext uri="{BB962C8B-B14F-4D97-AF65-F5344CB8AC3E}">
        <p14:creationId xmlns:p14="http://schemas.microsoft.com/office/powerpoint/2010/main" val="557436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5EA0-70F7-42D9-9F11-E2529306F57C}"/>
              </a:ext>
            </a:extLst>
          </p:cNvPr>
          <p:cNvSpPr>
            <a:spLocks noGrp="1"/>
          </p:cNvSpPr>
          <p:nvPr>
            <p:ph type="title"/>
          </p:nvPr>
        </p:nvSpPr>
        <p:spPr/>
        <p:txBody>
          <a:bodyPr/>
          <a:lstStyle/>
          <a:p>
            <a:r>
              <a:rPr lang="it-IT" dirty="0"/>
              <a:t>Challenge: unsynchronized nodes</a:t>
            </a:r>
            <a:endParaRPr lang="en-US" dirty="0"/>
          </a:p>
        </p:txBody>
      </p:sp>
      <p:pic>
        <p:nvPicPr>
          <p:cNvPr id="3" name="Graphic 2" descr="Wireless router">
            <a:extLst>
              <a:ext uri="{FF2B5EF4-FFF2-40B4-BE49-F238E27FC236}">
                <a16:creationId xmlns:a16="http://schemas.microsoft.com/office/drawing/2014/main" id="{7EEF6A8A-5694-4D73-776F-15640992D48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504266" y="1573805"/>
            <a:ext cx="1285491" cy="1285491"/>
          </a:xfrm>
          <a:prstGeom prst="rect">
            <a:avLst/>
          </a:prstGeom>
        </p:spPr>
      </p:pic>
      <p:sp>
        <p:nvSpPr>
          <p:cNvPr id="4" name="CasellaDiTesto 8 1">
            <a:extLst>
              <a:ext uri="{FF2B5EF4-FFF2-40B4-BE49-F238E27FC236}">
                <a16:creationId xmlns:a16="http://schemas.microsoft.com/office/drawing/2014/main" id="{BB512327-56A7-6CAD-F102-374C3AB8981A}"/>
              </a:ext>
            </a:extLst>
          </p:cNvPr>
          <p:cNvSpPr txBox="1">
            <a:spLocks noChangeArrowheads="1"/>
          </p:cNvSpPr>
          <p:nvPr/>
        </p:nvSpPr>
        <p:spPr bwMode="auto">
          <a:xfrm>
            <a:off x="1061373" y="2770049"/>
            <a:ext cx="1779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400" dirty="0" err="1">
                <a:latin typeface="+mj-lt"/>
              </a:rPr>
              <a:t>Transmitter</a:t>
            </a:r>
            <a:endParaRPr lang="it-IT" altLang="it-IT" sz="2400" dirty="0">
              <a:latin typeface="+mj-lt"/>
            </a:endParaRPr>
          </a:p>
        </p:txBody>
      </p:sp>
      <p:sp>
        <p:nvSpPr>
          <p:cNvPr id="6" name="CasellaDiTesto 8 2">
            <a:extLst>
              <a:ext uri="{FF2B5EF4-FFF2-40B4-BE49-F238E27FC236}">
                <a16:creationId xmlns:a16="http://schemas.microsoft.com/office/drawing/2014/main" id="{6A597B6B-6900-7650-E81A-683D35F36C27}"/>
              </a:ext>
            </a:extLst>
          </p:cNvPr>
          <p:cNvSpPr txBox="1">
            <a:spLocks noChangeArrowheads="1"/>
          </p:cNvSpPr>
          <p:nvPr/>
        </p:nvSpPr>
        <p:spPr bwMode="auto">
          <a:xfrm>
            <a:off x="1550381" y="5528801"/>
            <a:ext cx="13680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400" dirty="0" err="1">
                <a:latin typeface="+mj-lt"/>
              </a:rPr>
              <a:t>Receiver</a:t>
            </a:r>
            <a:endParaRPr lang="it-IT" altLang="it-IT" sz="2400" dirty="0">
              <a:latin typeface="+mj-lt"/>
            </a:endParaRPr>
          </a:p>
        </p:txBody>
      </p:sp>
      <p:pic>
        <p:nvPicPr>
          <p:cNvPr id="7" name="Elemento grafico 2" descr="Camminare">
            <a:extLst>
              <a:ext uri="{FF2B5EF4-FFF2-40B4-BE49-F238E27FC236}">
                <a16:creationId xmlns:a16="http://schemas.microsoft.com/office/drawing/2014/main" id="{BE49566E-B2E9-CEB2-A81B-B1E200AF664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53674" y="3085836"/>
            <a:ext cx="785501" cy="78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Car">
            <a:extLst>
              <a:ext uri="{FF2B5EF4-FFF2-40B4-BE49-F238E27FC236}">
                <a16:creationId xmlns:a16="http://schemas.microsoft.com/office/drawing/2014/main" id="{82F8D33D-66E1-D945-1F55-580F9534F6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1704" y="3804377"/>
            <a:ext cx="848269" cy="848269"/>
          </a:xfrm>
          <a:prstGeom prst="rect">
            <a:avLst/>
          </a:prstGeom>
        </p:spPr>
      </p:pic>
      <p:sp>
        <p:nvSpPr>
          <p:cNvPr id="13" name="Freeform: Shape 12">
            <a:extLst>
              <a:ext uri="{FF2B5EF4-FFF2-40B4-BE49-F238E27FC236}">
                <a16:creationId xmlns:a16="http://schemas.microsoft.com/office/drawing/2014/main" id="{039074FB-A47B-43C7-39F7-E97A105EFD63}"/>
              </a:ext>
            </a:extLst>
          </p:cNvPr>
          <p:cNvSpPr/>
          <p:nvPr/>
        </p:nvSpPr>
        <p:spPr>
          <a:xfrm rot="1725279">
            <a:off x="2966752" y="2740854"/>
            <a:ext cx="1447537" cy="466713"/>
          </a:xfrm>
          <a:custGeom>
            <a:avLst/>
            <a:gdLst>
              <a:gd name="connsiteX0" fmla="*/ 0 w 3650776"/>
              <a:gd name="connsiteY0" fmla="*/ 928049 h 941698"/>
              <a:gd name="connsiteX1" fmla="*/ 429904 w 3650776"/>
              <a:gd name="connsiteY1" fmla="*/ 1 h 941698"/>
              <a:gd name="connsiteX2" fmla="*/ 893928 w 3650776"/>
              <a:gd name="connsiteY2" fmla="*/ 921225 h 941698"/>
              <a:gd name="connsiteX3" fmla="*/ 1351128 w 3650776"/>
              <a:gd name="connsiteY3" fmla="*/ 6825 h 941698"/>
              <a:gd name="connsiteX4" fmla="*/ 1821976 w 3650776"/>
              <a:gd name="connsiteY4" fmla="*/ 941697 h 941698"/>
              <a:gd name="connsiteX5" fmla="*/ 2265528 w 3650776"/>
              <a:gd name="connsiteY5" fmla="*/ 13649 h 941698"/>
              <a:gd name="connsiteX6" fmla="*/ 2736376 w 3650776"/>
              <a:gd name="connsiteY6" fmla="*/ 928049 h 941698"/>
              <a:gd name="connsiteX7" fmla="*/ 3193576 w 3650776"/>
              <a:gd name="connsiteY7" fmla="*/ 40944 h 941698"/>
              <a:gd name="connsiteX8" fmla="*/ 3650776 w 3650776"/>
              <a:gd name="connsiteY8" fmla="*/ 934873 h 9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776" h="941698">
                <a:moveTo>
                  <a:pt x="0" y="928049"/>
                </a:moveTo>
                <a:cubicBezTo>
                  <a:pt x="140458" y="464593"/>
                  <a:pt x="280916" y="1138"/>
                  <a:pt x="429904" y="1"/>
                </a:cubicBezTo>
                <a:cubicBezTo>
                  <a:pt x="578892" y="-1136"/>
                  <a:pt x="740391" y="920088"/>
                  <a:pt x="893928" y="921225"/>
                </a:cubicBezTo>
                <a:cubicBezTo>
                  <a:pt x="1047465" y="922362"/>
                  <a:pt x="1196453" y="3413"/>
                  <a:pt x="1351128" y="6825"/>
                </a:cubicBezTo>
                <a:cubicBezTo>
                  <a:pt x="1505803" y="10237"/>
                  <a:pt x="1669576" y="940560"/>
                  <a:pt x="1821976" y="941697"/>
                </a:cubicBezTo>
                <a:cubicBezTo>
                  <a:pt x="1974376" y="942834"/>
                  <a:pt x="2113128" y="15924"/>
                  <a:pt x="2265528" y="13649"/>
                </a:cubicBezTo>
                <a:cubicBezTo>
                  <a:pt x="2417928" y="11374"/>
                  <a:pt x="2581701" y="923500"/>
                  <a:pt x="2736376" y="928049"/>
                </a:cubicBezTo>
                <a:cubicBezTo>
                  <a:pt x="2891051" y="932598"/>
                  <a:pt x="3041176" y="39807"/>
                  <a:pt x="3193576" y="40944"/>
                </a:cubicBezTo>
                <a:cubicBezTo>
                  <a:pt x="3345976" y="42081"/>
                  <a:pt x="3498376" y="488477"/>
                  <a:pt x="3650776" y="9348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0" name="Graphic 29" descr="Quadcopter with solid fill">
            <a:extLst>
              <a:ext uri="{FF2B5EF4-FFF2-40B4-BE49-F238E27FC236}">
                <a16:creationId xmlns:a16="http://schemas.microsoft.com/office/drawing/2014/main" id="{613F6A01-43C5-8128-6155-0B17EC66DE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71667">
            <a:off x="4993867" y="3380242"/>
            <a:ext cx="848271" cy="848271"/>
          </a:xfrm>
          <a:prstGeom prst="rect">
            <a:avLst/>
          </a:prstGeom>
        </p:spPr>
      </p:pic>
      <p:pic>
        <p:nvPicPr>
          <p:cNvPr id="31" name="Graphic 30" descr="Smart Phone with solid fill">
            <a:extLst>
              <a:ext uri="{FF2B5EF4-FFF2-40B4-BE49-F238E27FC236}">
                <a16:creationId xmlns:a16="http://schemas.microsoft.com/office/drawing/2014/main" id="{64C6A0A7-3706-EEE4-B7F0-2AE0D26F4BB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385408">
            <a:off x="1775009" y="4673698"/>
            <a:ext cx="862943" cy="862943"/>
          </a:xfrm>
          <a:prstGeom prst="rect">
            <a:avLst/>
          </a:prstGeom>
        </p:spPr>
      </p:pic>
      <p:grpSp>
        <p:nvGrpSpPr>
          <p:cNvPr id="26" name="Group 25">
            <a:extLst>
              <a:ext uri="{FF2B5EF4-FFF2-40B4-BE49-F238E27FC236}">
                <a16:creationId xmlns:a16="http://schemas.microsoft.com/office/drawing/2014/main" id="{26565D97-DD8F-475D-81F6-EE8C1CC6E324}"/>
              </a:ext>
            </a:extLst>
          </p:cNvPr>
          <p:cNvGrpSpPr/>
          <p:nvPr/>
        </p:nvGrpSpPr>
        <p:grpSpPr>
          <a:xfrm>
            <a:off x="808403" y="1901029"/>
            <a:ext cx="563197" cy="3821204"/>
            <a:chOff x="459259" y="1893168"/>
            <a:chExt cx="563197" cy="3821204"/>
          </a:xfrm>
        </p:grpSpPr>
        <p:grpSp>
          <p:nvGrpSpPr>
            <p:cNvPr id="28" name="Group 27">
              <a:extLst>
                <a:ext uri="{FF2B5EF4-FFF2-40B4-BE49-F238E27FC236}">
                  <a16:creationId xmlns:a16="http://schemas.microsoft.com/office/drawing/2014/main" id="{CA086403-50C0-7B80-583F-28BBA89C8EAD}"/>
                </a:ext>
              </a:extLst>
            </p:cNvPr>
            <p:cNvGrpSpPr/>
            <p:nvPr/>
          </p:nvGrpSpPr>
          <p:grpSpPr>
            <a:xfrm>
              <a:off x="459259" y="1893168"/>
              <a:ext cx="563197" cy="826961"/>
              <a:chOff x="4862107" y="1438138"/>
              <a:chExt cx="422398" cy="620221"/>
            </a:xfrm>
          </p:grpSpPr>
          <p:sp>
            <p:nvSpPr>
              <p:cNvPr id="19" name="Freeform: Shape 18">
                <a:extLst>
                  <a:ext uri="{FF2B5EF4-FFF2-40B4-BE49-F238E27FC236}">
                    <a16:creationId xmlns:a16="http://schemas.microsoft.com/office/drawing/2014/main" id="{689AB6AD-1F17-2F0D-9787-D13BB1138DA8}"/>
                  </a:ext>
                </a:extLst>
              </p:cNvPr>
              <p:cNvSpPr/>
              <p:nvPr/>
            </p:nvSpPr>
            <p:spPr>
              <a:xfrm>
                <a:off x="4862107" y="1550778"/>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sz="2400"/>
              </a:p>
            </p:txBody>
          </p:sp>
          <p:sp>
            <p:nvSpPr>
              <p:cNvPr id="20" name="Freeform: Shape 19">
                <a:extLst>
                  <a:ext uri="{FF2B5EF4-FFF2-40B4-BE49-F238E27FC236}">
                    <a16:creationId xmlns:a16="http://schemas.microsoft.com/office/drawing/2014/main" id="{A4D046C4-5AB3-64C6-B108-F13C29AEDB7F}"/>
                  </a:ext>
                </a:extLst>
              </p:cNvPr>
              <p:cNvSpPr/>
              <p:nvPr/>
            </p:nvSpPr>
            <p:spPr>
              <a:xfrm>
                <a:off x="4950811" y="1438138"/>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sz="2400"/>
              </a:p>
            </p:txBody>
          </p:sp>
          <p:sp>
            <p:nvSpPr>
              <p:cNvPr id="21" name="Freeform: Shape 20">
                <a:extLst>
                  <a:ext uri="{FF2B5EF4-FFF2-40B4-BE49-F238E27FC236}">
                    <a16:creationId xmlns:a16="http://schemas.microsoft.com/office/drawing/2014/main" id="{2285A900-9F80-6433-CACA-E16009879265}"/>
                  </a:ext>
                </a:extLst>
              </p:cNvPr>
              <p:cNvSpPr/>
              <p:nvPr/>
            </p:nvSpPr>
            <p:spPr>
              <a:xfrm>
                <a:off x="4950811" y="1927416"/>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sz="2400"/>
              </a:p>
            </p:txBody>
          </p:sp>
          <p:sp>
            <p:nvSpPr>
              <p:cNvPr id="22" name="Freeform: Shape 21">
                <a:extLst>
                  <a:ext uri="{FF2B5EF4-FFF2-40B4-BE49-F238E27FC236}">
                    <a16:creationId xmlns:a16="http://schemas.microsoft.com/office/drawing/2014/main" id="{107A646E-3D45-E8E7-B3F2-BF961EC22270}"/>
                  </a:ext>
                </a:extLst>
              </p:cNvPr>
              <p:cNvSpPr/>
              <p:nvPr/>
            </p:nvSpPr>
            <p:spPr>
              <a:xfrm>
                <a:off x="5073306" y="1635258"/>
                <a:ext cx="101375" cy="199935"/>
              </a:xfrm>
              <a:custGeom>
                <a:avLst/>
                <a:gdLst>
                  <a:gd name="connsiteX0" fmla="*/ 28160 w 101375"/>
                  <a:gd name="connsiteY0" fmla="*/ 0 h 199935"/>
                  <a:gd name="connsiteX1" fmla="*/ 0 w 101375"/>
                  <a:gd name="connsiteY1" fmla="*/ 0 h 199935"/>
                  <a:gd name="connsiteX2" fmla="*/ 0 w 101375"/>
                  <a:gd name="connsiteY2" fmla="*/ 112640 h 199935"/>
                  <a:gd name="connsiteX3" fmla="*/ 4224 w 101375"/>
                  <a:gd name="connsiteY3" fmla="*/ 122495 h 199935"/>
                  <a:gd name="connsiteX4" fmla="*/ 81664 w 101375"/>
                  <a:gd name="connsiteY4" fmla="*/ 199935 h 199935"/>
                  <a:gd name="connsiteX5" fmla="*/ 101376 w 101375"/>
                  <a:gd name="connsiteY5" fmla="*/ 180223 h 199935"/>
                  <a:gd name="connsiteX6" fmla="*/ 28160 w 101375"/>
                  <a:gd name="connsiteY6" fmla="*/ 107008 h 199935"/>
                  <a:gd name="connsiteX7" fmla="*/ 28160 w 101375"/>
                  <a:gd name="connsiteY7" fmla="*/ 0 h 19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5" h="199935">
                    <a:moveTo>
                      <a:pt x="28160" y="0"/>
                    </a:moveTo>
                    <a:lnTo>
                      <a:pt x="0" y="0"/>
                    </a:lnTo>
                    <a:lnTo>
                      <a:pt x="0" y="112640"/>
                    </a:lnTo>
                    <a:cubicBezTo>
                      <a:pt x="0" y="116159"/>
                      <a:pt x="1408" y="119679"/>
                      <a:pt x="4224" y="122495"/>
                    </a:cubicBezTo>
                    <a:lnTo>
                      <a:pt x="81664" y="199935"/>
                    </a:lnTo>
                    <a:lnTo>
                      <a:pt x="101376" y="180223"/>
                    </a:lnTo>
                    <a:lnTo>
                      <a:pt x="28160" y="107008"/>
                    </a:lnTo>
                    <a:lnTo>
                      <a:pt x="28160" y="0"/>
                    </a:lnTo>
                    <a:close/>
                  </a:path>
                </a:pathLst>
              </a:custGeom>
              <a:solidFill>
                <a:schemeClr val="accent1">
                  <a:lumMod val="60000"/>
                  <a:lumOff val="40000"/>
                </a:schemeClr>
              </a:solidFill>
              <a:ln w="6945" cap="flat">
                <a:noFill/>
                <a:prstDash val="solid"/>
                <a:miter/>
              </a:ln>
            </p:spPr>
            <p:txBody>
              <a:bodyPr rtlCol="0" anchor="ctr"/>
              <a:lstStyle/>
              <a:p>
                <a:endParaRPr lang="en-US" sz="2400" dirty="0"/>
              </a:p>
            </p:txBody>
          </p:sp>
        </p:grpSp>
        <p:sp>
          <p:nvSpPr>
            <p:cNvPr id="23" name="Freeform: Shape 22">
              <a:extLst>
                <a:ext uri="{FF2B5EF4-FFF2-40B4-BE49-F238E27FC236}">
                  <a16:creationId xmlns:a16="http://schemas.microsoft.com/office/drawing/2014/main" id="{C4D345B2-F386-CFC4-C466-5819C90CD432}"/>
                </a:ext>
              </a:extLst>
            </p:cNvPr>
            <p:cNvSpPr/>
            <p:nvPr/>
          </p:nvSpPr>
          <p:spPr>
            <a:xfrm>
              <a:off x="459259" y="5037596"/>
              <a:ext cx="563197" cy="525651"/>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sz="2400"/>
            </a:p>
          </p:txBody>
        </p:sp>
        <p:sp>
          <p:nvSpPr>
            <p:cNvPr id="24" name="Freeform: Shape 23">
              <a:extLst>
                <a:ext uri="{FF2B5EF4-FFF2-40B4-BE49-F238E27FC236}">
                  <a16:creationId xmlns:a16="http://schemas.microsoft.com/office/drawing/2014/main" id="{F86DF2E6-624E-A9A6-5DDD-232B5742CE8D}"/>
                </a:ext>
              </a:extLst>
            </p:cNvPr>
            <p:cNvSpPr/>
            <p:nvPr/>
          </p:nvSpPr>
          <p:spPr>
            <a:xfrm>
              <a:off x="577531" y="4887410"/>
              <a:ext cx="364200" cy="174591"/>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sz="2400"/>
            </a:p>
          </p:txBody>
        </p:sp>
        <p:sp>
          <p:nvSpPr>
            <p:cNvPr id="25" name="Freeform: Shape 24">
              <a:extLst>
                <a:ext uri="{FF2B5EF4-FFF2-40B4-BE49-F238E27FC236}">
                  <a16:creationId xmlns:a16="http://schemas.microsoft.com/office/drawing/2014/main" id="{1E446A70-586A-F5DF-3D16-5F83C561919F}"/>
                </a:ext>
              </a:extLst>
            </p:cNvPr>
            <p:cNvSpPr/>
            <p:nvPr/>
          </p:nvSpPr>
          <p:spPr>
            <a:xfrm>
              <a:off x="577531" y="5539781"/>
              <a:ext cx="363261" cy="174591"/>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sz="2400"/>
            </a:p>
          </p:txBody>
        </p:sp>
        <p:grpSp>
          <p:nvGrpSpPr>
            <p:cNvPr id="44" name="Group 43">
              <a:extLst>
                <a:ext uri="{FF2B5EF4-FFF2-40B4-BE49-F238E27FC236}">
                  <a16:creationId xmlns:a16="http://schemas.microsoft.com/office/drawing/2014/main" id="{7066FC25-2203-7C49-1D85-C67D334CC113}"/>
                </a:ext>
              </a:extLst>
            </p:cNvPr>
            <p:cNvGrpSpPr/>
            <p:nvPr/>
          </p:nvGrpSpPr>
          <p:grpSpPr>
            <a:xfrm>
              <a:off x="610795" y="5146313"/>
              <a:ext cx="162723" cy="175856"/>
              <a:chOff x="4907519" y="3877998"/>
              <a:chExt cx="122042" cy="131892"/>
            </a:xfrm>
          </p:grpSpPr>
          <p:cxnSp>
            <p:nvCxnSpPr>
              <p:cNvPr id="35" name="Straight Connector 34">
                <a:extLst>
                  <a:ext uri="{FF2B5EF4-FFF2-40B4-BE49-F238E27FC236}">
                    <a16:creationId xmlns:a16="http://schemas.microsoft.com/office/drawing/2014/main" id="{C1B273C4-1280-4F96-AC68-6CD1D297DBF3}"/>
                  </a:ext>
                </a:extLst>
              </p:cNvPr>
              <p:cNvCxnSpPr>
                <a:cxnSpLocks/>
              </p:cNvCxnSpPr>
              <p:nvPr/>
            </p:nvCxnSpPr>
            <p:spPr>
              <a:xfrm>
                <a:off x="5023790" y="3877998"/>
                <a:ext cx="0" cy="13189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8F3A0FE-F778-2B5E-8852-8EFFC8915144}"/>
                  </a:ext>
                </a:extLst>
              </p:cNvPr>
              <p:cNvCxnSpPr>
                <a:cxnSpLocks/>
              </p:cNvCxnSpPr>
              <p:nvPr/>
            </p:nvCxnSpPr>
            <p:spPr>
              <a:xfrm>
                <a:off x="4907519" y="4000722"/>
                <a:ext cx="122042"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5" name="Freeform: Shape 4">
            <a:extLst>
              <a:ext uri="{FF2B5EF4-FFF2-40B4-BE49-F238E27FC236}">
                <a16:creationId xmlns:a16="http://schemas.microsoft.com/office/drawing/2014/main" id="{E2517555-C75D-8650-1BB3-6B7C0285B984}"/>
              </a:ext>
            </a:extLst>
          </p:cNvPr>
          <p:cNvSpPr/>
          <p:nvPr/>
        </p:nvSpPr>
        <p:spPr>
          <a:xfrm rot="20189572">
            <a:off x="2569544" y="4399852"/>
            <a:ext cx="1750839" cy="487707"/>
          </a:xfrm>
          <a:custGeom>
            <a:avLst/>
            <a:gdLst>
              <a:gd name="connsiteX0" fmla="*/ 0 w 6400800"/>
              <a:gd name="connsiteY0" fmla="*/ 941704 h 955368"/>
              <a:gd name="connsiteX1" fmla="*/ 443552 w 6400800"/>
              <a:gd name="connsiteY1" fmla="*/ 8 h 955368"/>
              <a:gd name="connsiteX2" fmla="*/ 887104 w 6400800"/>
              <a:gd name="connsiteY2" fmla="*/ 955352 h 955368"/>
              <a:gd name="connsiteX3" fmla="*/ 1337480 w 6400800"/>
              <a:gd name="connsiteY3" fmla="*/ 20480 h 955368"/>
              <a:gd name="connsiteX4" fmla="*/ 1828800 w 6400800"/>
              <a:gd name="connsiteY4" fmla="*/ 941704 h 955368"/>
              <a:gd name="connsiteX5" fmla="*/ 2231409 w 6400800"/>
              <a:gd name="connsiteY5" fmla="*/ 34128 h 955368"/>
              <a:gd name="connsiteX6" fmla="*/ 2743200 w 6400800"/>
              <a:gd name="connsiteY6" fmla="*/ 955352 h 955368"/>
              <a:gd name="connsiteX7" fmla="*/ 3173104 w 6400800"/>
              <a:gd name="connsiteY7" fmla="*/ 6832 h 955368"/>
              <a:gd name="connsiteX8" fmla="*/ 3637128 w 6400800"/>
              <a:gd name="connsiteY8" fmla="*/ 934880 h 955368"/>
              <a:gd name="connsiteX9" fmla="*/ 4073857 w 6400800"/>
              <a:gd name="connsiteY9" fmla="*/ 20480 h 955368"/>
              <a:gd name="connsiteX10" fmla="*/ 4558352 w 6400800"/>
              <a:gd name="connsiteY10" fmla="*/ 941704 h 955368"/>
              <a:gd name="connsiteX11" fmla="*/ 5029200 w 6400800"/>
              <a:gd name="connsiteY11" fmla="*/ 13656 h 955368"/>
              <a:gd name="connsiteX12" fmla="*/ 5479576 w 6400800"/>
              <a:gd name="connsiteY12" fmla="*/ 934880 h 955368"/>
              <a:gd name="connsiteX13" fmla="*/ 5929952 w 6400800"/>
              <a:gd name="connsiteY13" fmla="*/ 34128 h 955368"/>
              <a:gd name="connsiteX14" fmla="*/ 6400800 w 6400800"/>
              <a:gd name="connsiteY14" fmla="*/ 948528 h 9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0" h="955368">
                <a:moveTo>
                  <a:pt x="0" y="941704"/>
                </a:moveTo>
                <a:cubicBezTo>
                  <a:pt x="147850" y="469718"/>
                  <a:pt x="295701" y="-2267"/>
                  <a:pt x="443552" y="8"/>
                </a:cubicBezTo>
                <a:cubicBezTo>
                  <a:pt x="591403" y="2283"/>
                  <a:pt x="738116" y="951940"/>
                  <a:pt x="887104" y="955352"/>
                </a:cubicBezTo>
                <a:cubicBezTo>
                  <a:pt x="1036092" y="958764"/>
                  <a:pt x="1180531" y="22755"/>
                  <a:pt x="1337480" y="20480"/>
                </a:cubicBezTo>
                <a:cubicBezTo>
                  <a:pt x="1494429" y="18205"/>
                  <a:pt x="1679812" y="939429"/>
                  <a:pt x="1828800" y="941704"/>
                </a:cubicBezTo>
                <a:cubicBezTo>
                  <a:pt x="1977788" y="943979"/>
                  <a:pt x="2079009" y="31853"/>
                  <a:pt x="2231409" y="34128"/>
                </a:cubicBezTo>
                <a:cubicBezTo>
                  <a:pt x="2383809" y="36403"/>
                  <a:pt x="2586251" y="959901"/>
                  <a:pt x="2743200" y="955352"/>
                </a:cubicBezTo>
                <a:cubicBezTo>
                  <a:pt x="2900149" y="950803"/>
                  <a:pt x="3024116" y="10244"/>
                  <a:pt x="3173104" y="6832"/>
                </a:cubicBezTo>
                <a:cubicBezTo>
                  <a:pt x="3322092" y="3420"/>
                  <a:pt x="3487003" y="932605"/>
                  <a:pt x="3637128" y="934880"/>
                </a:cubicBezTo>
                <a:cubicBezTo>
                  <a:pt x="3787253" y="937155"/>
                  <a:pt x="3920320" y="19343"/>
                  <a:pt x="4073857" y="20480"/>
                </a:cubicBezTo>
                <a:cubicBezTo>
                  <a:pt x="4227394" y="21617"/>
                  <a:pt x="4399128" y="942841"/>
                  <a:pt x="4558352" y="941704"/>
                </a:cubicBezTo>
                <a:cubicBezTo>
                  <a:pt x="4717576" y="940567"/>
                  <a:pt x="4875663" y="14793"/>
                  <a:pt x="5029200" y="13656"/>
                </a:cubicBezTo>
                <a:cubicBezTo>
                  <a:pt x="5182737" y="12519"/>
                  <a:pt x="5329451" y="931468"/>
                  <a:pt x="5479576" y="934880"/>
                </a:cubicBezTo>
                <a:cubicBezTo>
                  <a:pt x="5629701" y="938292"/>
                  <a:pt x="5776415" y="31853"/>
                  <a:pt x="5929952" y="34128"/>
                </a:cubicBezTo>
                <a:cubicBezTo>
                  <a:pt x="6083489" y="36403"/>
                  <a:pt x="6242144" y="492465"/>
                  <a:pt x="6400800" y="94852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Shape 32">
            <a:extLst>
              <a:ext uri="{FF2B5EF4-FFF2-40B4-BE49-F238E27FC236}">
                <a16:creationId xmlns:a16="http://schemas.microsoft.com/office/drawing/2014/main" id="{3D1E8841-3858-FF3C-2A14-1899AB881DBD}"/>
              </a:ext>
            </a:extLst>
          </p:cNvPr>
          <p:cNvSpPr/>
          <p:nvPr/>
        </p:nvSpPr>
        <p:spPr>
          <a:xfrm>
            <a:off x="6460099" y="3781925"/>
            <a:ext cx="236607" cy="278632"/>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C7154EA0-BBEA-C640-0EA5-47330EFE3118}"/>
              </a:ext>
            </a:extLst>
          </p:cNvPr>
          <p:cNvSpPr/>
          <p:nvPr/>
        </p:nvSpPr>
        <p:spPr>
          <a:xfrm>
            <a:off x="7486443" y="3871337"/>
            <a:ext cx="765983" cy="148139"/>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Freeform: Shape 37">
            <a:extLst>
              <a:ext uri="{FF2B5EF4-FFF2-40B4-BE49-F238E27FC236}">
                <a16:creationId xmlns:a16="http://schemas.microsoft.com/office/drawing/2014/main" id="{DCB1D6DD-1896-0260-F639-5BCCD62D4745}"/>
              </a:ext>
            </a:extLst>
          </p:cNvPr>
          <p:cNvSpPr/>
          <p:nvPr/>
        </p:nvSpPr>
        <p:spPr>
          <a:xfrm>
            <a:off x="6876691" y="3733619"/>
            <a:ext cx="503591" cy="423577"/>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CasellaDiTesto 8 1">
            <a:extLst>
              <a:ext uri="{FF2B5EF4-FFF2-40B4-BE49-F238E27FC236}">
                <a16:creationId xmlns:a16="http://schemas.microsoft.com/office/drawing/2014/main" id="{CAC3BA89-3E91-B86A-081C-C3AF66E11E46}"/>
              </a:ext>
            </a:extLst>
          </p:cNvPr>
          <p:cNvSpPr txBox="1">
            <a:spLocks noChangeArrowheads="1"/>
          </p:cNvSpPr>
          <p:nvPr/>
        </p:nvSpPr>
        <p:spPr bwMode="auto">
          <a:xfrm>
            <a:off x="6376438" y="3282213"/>
            <a:ext cx="193514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133" dirty="0">
                <a:latin typeface="+mj-lt"/>
              </a:rPr>
              <a:t>micro-Doppler</a:t>
            </a:r>
          </a:p>
        </p:txBody>
      </p:sp>
      <p:sp>
        <p:nvSpPr>
          <p:cNvPr id="46" name="CasellaDiTesto 8 1">
            <a:extLst>
              <a:ext uri="{FF2B5EF4-FFF2-40B4-BE49-F238E27FC236}">
                <a16:creationId xmlns:a16="http://schemas.microsoft.com/office/drawing/2014/main" id="{92CAD01E-24EE-022A-8887-341918D4A95E}"/>
              </a:ext>
            </a:extLst>
          </p:cNvPr>
          <p:cNvSpPr txBox="1">
            <a:spLocks noChangeArrowheads="1"/>
          </p:cNvSpPr>
          <p:nvPr/>
        </p:nvSpPr>
        <p:spPr bwMode="auto">
          <a:xfrm>
            <a:off x="6829808" y="4861489"/>
            <a:ext cx="939680"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133" dirty="0">
                <a:latin typeface="+mj-lt"/>
              </a:rPr>
              <a:t>Offset</a:t>
            </a:r>
          </a:p>
        </p:txBody>
      </p:sp>
      <p:sp>
        <p:nvSpPr>
          <p:cNvPr id="48" name="Freeform: Shape 47">
            <a:extLst>
              <a:ext uri="{FF2B5EF4-FFF2-40B4-BE49-F238E27FC236}">
                <a16:creationId xmlns:a16="http://schemas.microsoft.com/office/drawing/2014/main" id="{7E96BDB4-17A8-0A64-321D-EC62756E1F26}"/>
              </a:ext>
            </a:extLst>
          </p:cNvPr>
          <p:cNvSpPr/>
          <p:nvPr/>
        </p:nvSpPr>
        <p:spPr>
          <a:xfrm>
            <a:off x="6723511" y="5317807"/>
            <a:ext cx="1219200" cy="541341"/>
          </a:xfrm>
          <a:custGeom>
            <a:avLst/>
            <a:gdLst>
              <a:gd name="connsiteX0" fmla="*/ 0 w 9137904"/>
              <a:gd name="connsiteY0" fmla="*/ 926592 h 944883"/>
              <a:gd name="connsiteX1" fmla="*/ 213360 w 9137904"/>
              <a:gd name="connsiteY1" fmla="*/ 12192 h 944883"/>
              <a:gd name="connsiteX2" fmla="*/ 432816 w 9137904"/>
              <a:gd name="connsiteY2" fmla="*/ 938784 h 944883"/>
              <a:gd name="connsiteX3" fmla="*/ 694944 w 9137904"/>
              <a:gd name="connsiteY3" fmla="*/ 18288 h 944883"/>
              <a:gd name="connsiteX4" fmla="*/ 902208 w 9137904"/>
              <a:gd name="connsiteY4" fmla="*/ 938784 h 944883"/>
              <a:gd name="connsiteX5" fmla="*/ 1146048 w 9137904"/>
              <a:gd name="connsiteY5" fmla="*/ 12192 h 944883"/>
              <a:gd name="connsiteX6" fmla="*/ 1328928 w 9137904"/>
              <a:gd name="connsiteY6" fmla="*/ 932688 h 944883"/>
              <a:gd name="connsiteX7" fmla="*/ 1554480 w 9137904"/>
              <a:gd name="connsiteY7" fmla="*/ 24384 h 944883"/>
              <a:gd name="connsiteX8" fmla="*/ 1816608 w 9137904"/>
              <a:gd name="connsiteY8" fmla="*/ 944880 h 944883"/>
              <a:gd name="connsiteX9" fmla="*/ 2042160 w 9137904"/>
              <a:gd name="connsiteY9" fmla="*/ 12192 h 944883"/>
              <a:gd name="connsiteX10" fmla="*/ 2243328 w 9137904"/>
              <a:gd name="connsiteY10" fmla="*/ 926592 h 944883"/>
              <a:gd name="connsiteX11" fmla="*/ 2468880 w 9137904"/>
              <a:gd name="connsiteY11" fmla="*/ 18288 h 944883"/>
              <a:gd name="connsiteX12" fmla="*/ 2737104 w 9137904"/>
              <a:gd name="connsiteY12" fmla="*/ 920496 h 944883"/>
              <a:gd name="connsiteX13" fmla="*/ 2962656 w 9137904"/>
              <a:gd name="connsiteY13" fmla="*/ 24384 h 944883"/>
              <a:gd name="connsiteX14" fmla="*/ 3206496 w 9137904"/>
              <a:gd name="connsiteY14" fmla="*/ 926592 h 944883"/>
              <a:gd name="connsiteX15" fmla="*/ 3413760 w 9137904"/>
              <a:gd name="connsiteY15" fmla="*/ 24384 h 944883"/>
              <a:gd name="connsiteX16" fmla="*/ 3657600 w 9137904"/>
              <a:gd name="connsiteY16" fmla="*/ 932688 h 944883"/>
              <a:gd name="connsiteX17" fmla="*/ 3907536 w 9137904"/>
              <a:gd name="connsiteY17" fmla="*/ 0 h 944883"/>
              <a:gd name="connsiteX18" fmla="*/ 4114800 w 9137904"/>
              <a:gd name="connsiteY18" fmla="*/ 932688 h 944883"/>
              <a:gd name="connsiteX19" fmla="*/ 4334256 w 9137904"/>
              <a:gd name="connsiteY19" fmla="*/ 18288 h 944883"/>
              <a:gd name="connsiteX20" fmla="*/ 4584192 w 9137904"/>
              <a:gd name="connsiteY20" fmla="*/ 926592 h 944883"/>
              <a:gd name="connsiteX21" fmla="*/ 4803648 w 9137904"/>
              <a:gd name="connsiteY21" fmla="*/ 12192 h 944883"/>
              <a:gd name="connsiteX22" fmla="*/ 5047488 w 9137904"/>
              <a:gd name="connsiteY22" fmla="*/ 932688 h 944883"/>
              <a:gd name="connsiteX23" fmla="*/ 5242560 w 9137904"/>
              <a:gd name="connsiteY23" fmla="*/ 18288 h 944883"/>
              <a:gd name="connsiteX24" fmla="*/ 5498592 w 9137904"/>
              <a:gd name="connsiteY24" fmla="*/ 938784 h 944883"/>
              <a:gd name="connsiteX25" fmla="*/ 5730240 w 9137904"/>
              <a:gd name="connsiteY25" fmla="*/ 12192 h 944883"/>
              <a:gd name="connsiteX26" fmla="*/ 5931408 w 9137904"/>
              <a:gd name="connsiteY26" fmla="*/ 920496 h 944883"/>
              <a:gd name="connsiteX27" fmla="*/ 6156960 w 9137904"/>
              <a:gd name="connsiteY27" fmla="*/ 18288 h 944883"/>
              <a:gd name="connsiteX28" fmla="*/ 6400800 w 9137904"/>
              <a:gd name="connsiteY28" fmla="*/ 926592 h 944883"/>
              <a:gd name="connsiteX29" fmla="*/ 6650736 w 9137904"/>
              <a:gd name="connsiteY29" fmla="*/ 24384 h 944883"/>
              <a:gd name="connsiteX30" fmla="*/ 6827520 w 9137904"/>
              <a:gd name="connsiteY30" fmla="*/ 926592 h 944883"/>
              <a:gd name="connsiteX31" fmla="*/ 7053072 w 9137904"/>
              <a:gd name="connsiteY31" fmla="*/ 18288 h 944883"/>
              <a:gd name="connsiteX32" fmla="*/ 7315200 w 9137904"/>
              <a:gd name="connsiteY32" fmla="*/ 938784 h 944883"/>
              <a:gd name="connsiteX33" fmla="*/ 7565136 w 9137904"/>
              <a:gd name="connsiteY33" fmla="*/ 18288 h 944883"/>
              <a:gd name="connsiteX34" fmla="*/ 7760208 w 9137904"/>
              <a:gd name="connsiteY34" fmla="*/ 926592 h 944883"/>
              <a:gd name="connsiteX35" fmla="*/ 7991856 w 9137904"/>
              <a:gd name="connsiteY35" fmla="*/ 18288 h 944883"/>
              <a:gd name="connsiteX36" fmla="*/ 8241792 w 9137904"/>
              <a:gd name="connsiteY36" fmla="*/ 938784 h 944883"/>
              <a:gd name="connsiteX37" fmla="*/ 8455152 w 9137904"/>
              <a:gd name="connsiteY37" fmla="*/ 12192 h 944883"/>
              <a:gd name="connsiteX38" fmla="*/ 8656320 w 9137904"/>
              <a:gd name="connsiteY38" fmla="*/ 932688 h 944883"/>
              <a:gd name="connsiteX39" fmla="*/ 8887968 w 9137904"/>
              <a:gd name="connsiteY39" fmla="*/ 12192 h 944883"/>
              <a:gd name="connsiteX40" fmla="*/ 9137904 w 9137904"/>
              <a:gd name="connsiteY40" fmla="*/ 932688 h 94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37904" h="944883">
                <a:moveTo>
                  <a:pt x="0" y="926592"/>
                </a:moveTo>
                <a:cubicBezTo>
                  <a:pt x="70612" y="468376"/>
                  <a:pt x="141224" y="10160"/>
                  <a:pt x="213360" y="12192"/>
                </a:cubicBezTo>
                <a:cubicBezTo>
                  <a:pt x="285496" y="14224"/>
                  <a:pt x="352552" y="937768"/>
                  <a:pt x="432816" y="938784"/>
                </a:cubicBezTo>
                <a:cubicBezTo>
                  <a:pt x="513080" y="939800"/>
                  <a:pt x="616712" y="18288"/>
                  <a:pt x="694944" y="18288"/>
                </a:cubicBezTo>
                <a:cubicBezTo>
                  <a:pt x="773176" y="18288"/>
                  <a:pt x="827024" y="939800"/>
                  <a:pt x="902208" y="938784"/>
                </a:cubicBezTo>
                <a:cubicBezTo>
                  <a:pt x="977392" y="937768"/>
                  <a:pt x="1074928" y="13208"/>
                  <a:pt x="1146048" y="12192"/>
                </a:cubicBezTo>
                <a:cubicBezTo>
                  <a:pt x="1217168" y="11176"/>
                  <a:pt x="1260856" y="930656"/>
                  <a:pt x="1328928" y="932688"/>
                </a:cubicBezTo>
                <a:cubicBezTo>
                  <a:pt x="1397000" y="934720"/>
                  <a:pt x="1473200" y="22352"/>
                  <a:pt x="1554480" y="24384"/>
                </a:cubicBezTo>
                <a:cubicBezTo>
                  <a:pt x="1635760" y="26416"/>
                  <a:pt x="1735328" y="946912"/>
                  <a:pt x="1816608" y="944880"/>
                </a:cubicBezTo>
                <a:cubicBezTo>
                  <a:pt x="1897888" y="942848"/>
                  <a:pt x="1971040" y="15240"/>
                  <a:pt x="2042160" y="12192"/>
                </a:cubicBezTo>
                <a:cubicBezTo>
                  <a:pt x="2113280" y="9144"/>
                  <a:pt x="2172208" y="925576"/>
                  <a:pt x="2243328" y="926592"/>
                </a:cubicBezTo>
                <a:cubicBezTo>
                  <a:pt x="2314448" y="927608"/>
                  <a:pt x="2386584" y="19304"/>
                  <a:pt x="2468880" y="18288"/>
                </a:cubicBezTo>
                <a:cubicBezTo>
                  <a:pt x="2551176" y="17272"/>
                  <a:pt x="2654808" y="919480"/>
                  <a:pt x="2737104" y="920496"/>
                </a:cubicBezTo>
                <a:cubicBezTo>
                  <a:pt x="2819400" y="921512"/>
                  <a:pt x="2884424" y="23368"/>
                  <a:pt x="2962656" y="24384"/>
                </a:cubicBezTo>
                <a:cubicBezTo>
                  <a:pt x="3040888" y="25400"/>
                  <a:pt x="3131312" y="926592"/>
                  <a:pt x="3206496" y="926592"/>
                </a:cubicBezTo>
                <a:cubicBezTo>
                  <a:pt x="3281680" y="926592"/>
                  <a:pt x="3338576" y="23368"/>
                  <a:pt x="3413760" y="24384"/>
                </a:cubicBezTo>
                <a:cubicBezTo>
                  <a:pt x="3488944" y="25400"/>
                  <a:pt x="3575304" y="936752"/>
                  <a:pt x="3657600" y="932688"/>
                </a:cubicBezTo>
                <a:cubicBezTo>
                  <a:pt x="3739896" y="928624"/>
                  <a:pt x="3831336" y="0"/>
                  <a:pt x="3907536" y="0"/>
                </a:cubicBezTo>
                <a:cubicBezTo>
                  <a:pt x="3983736" y="0"/>
                  <a:pt x="4043680" y="929640"/>
                  <a:pt x="4114800" y="932688"/>
                </a:cubicBezTo>
                <a:cubicBezTo>
                  <a:pt x="4185920" y="935736"/>
                  <a:pt x="4256024" y="19304"/>
                  <a:pt x="4334256" y="18288"/>
                </a:cubicBezTo>
                <a:cubicBezTo>
                  <a:pt x="4412488" y="17272"/>
                  <a:pt x="4505960" y="927608"/>
                  <a:pt x="4584192" y="926592"/>
                </a:cubicBezTo>
                <a:cubicBezTo>
                  <a:pt x="4662424" y="925576"/>
                  <a:pt x="4726432" y="11176"/>
                  <a:pt x="4803648" y="12192"/>
                </a:cubicBezTo>
                <a:cubicBezTo>
                  <a:pt x="4880864" y="13208"/>
                  <a:pt x="4974336" y="931672"/>
                  <a:pt x="5047488" y="932688"/>
                </a:cubicBezTo>
                <a:cubicBezTo>
                  <a:pt x="5120640" y="933704"/>
                  <a:pt x="5167376" y="17272"/>
                  <a:pt x="5242560" y="18288"/>
                </a:cubicBezTo>
                <a:cubicBezTo>
                  <a:pt x="5317744" y="19304"/>
                  <a:pt x="5417312" y="939800"/>
                  <a:pt x="5498592" y="938784"/>
                </a:cubicBezTo>
                <a:cubicBezTo>
                  <a:pt x="5579872" y="937768"/>
                  <a:pt x="5658104" y="15240"/>
                  <a:pt x="5730240" y="12192"/>
                </a:cubicBezTo>
                <a:cubicBezTo>
                  <a:pt x="5802376" y="9144"/>
                  <a:pt x="5860288" y="919480"/>
                  <a:pt x="5931408" y="920496"/>
                </a:cubicBezTo>
                <a:cubicBezTo>
                  <a:pt x="6002528" y="921512"/>
                  <a:pt x="6078728" y="17272"/>
                  <a:pt x="6156960" y="18288"/>
                </a:cubicBezTo>
                <a:cubicBezTo>
                  <a:pt x="6235192" y="19304"/>
                  <a:pt x="6318504" y="925576"/>
                  <a:pt x="6400800" y="926592"/>
                </a:cubicBezTo>
                <a:cubicBezTo>
                  <a:pt x="6483096" y="927608"/>
                  <a:pt x="6579616" y="24384"/>
                  <a:pt x="6650736" y="24384"/>
                </a:cubicBezTo>
                <a:cubicBezTo>
                  <a:pt x="6721856" y="24384"/>
                  <a:pt x="6760464" y="927608"/>
                  <a:pt x="6827520" y="926592"/>
                </a:cubicBezTo>
                <a:cubicBezTo>
                  <a:pt x="6894576" y="925576"/>
                  <a:pt x="6971792" y="16256"/>
                  <a:pt x="7053072" y="18288"/>
                </a:cubicBezTo>
                <a:cubicBezTo>
                  <a:pt x="7134352" y="20320"/>
                  <a:pt x="7229856" y="938784"/>
                  <a:pt x="7315200" y="938784"/>
                </a:cubicBezTo>
                <a:cubicBezTo>
                  <a:pt x="7400544" y="938784"/>
                  <a:pt x="7490968" y="20320"/>
                  <a:pt x="7565136" y="18288"/>
                </a:cubicBezTo>
                <a:cubicBezTo>
                  <a:pt x="7639304" y="16256"/>
                  <a:pt x="7689088" y="926592"/>
                  <a:pt x="7760208" y="926592"/>
                </a:cubicBezTo>
                <a:cubicBezTo>
                  <a:pt x="7831328" y="926592"/>
                  <a:pt x="7911592" y="16256"/>
                  <a:pt x="7991856" y="18288"/>
                </a:cubicBezTo>
                <a:cubicBezTo>
                  <a:pt x="8072120" y="20320"/>
                  <a:pt x="8164576" y="939800"/>
                  <a:pt x="8241792" y="938784"/>
                </a:cubicBezTo>
                <a:cubicBezTo>
                  <a:pt x="8319008" y="937768"/>
                  <a:pt x="8386064" y="13208"/>
                  <a:pt x="8455152" y="12192"/>
                </a:cubicBezTo>
                <a:cubicBezTo>
                  <a:pt x="8524240" y="11176"/>
                  <a:pt x="8584184" y="932688"/>
                  <a:pt x="8656320" y="932688"/>
                </a:cubicBezTo>
                <a:cubicBezTo>
                  <a:pt x="8728456" y="932688"/>
                  <a:pt x="8807704" y="12192"/>
                  <a:pt x="8887968" y="12192"/>
                </a:cubicBezTo>
                <a:cubicBezTo>
                  <a:pt x="8968232" y="12192"/>
                  <a:pt x="9053068" y="472440"/>
                  <a:pt x="9137904" y="932688"/>
                </a:cubicBezTo>
              </a:path>
            </a:pathLst>
          </a:custGeom>
          <a:noFill/>
          <a:ln>
            <a:solidFill>
              <a:srgbClr val="9B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lus Sign 48">
            <a:extLst>
              <a:ext uri="{FF2B5EF4-FFF2-40B4-BE49-F238E27FC236}">
                <a16:creationId xmlns:a16="http://schemas.microsoft.com/office/drawing/2014/main" id="{C7468637-491F-071C-502B-E233809F3EB8}"/>
              </a:ext>
            </a:extLst>
          </p:cNvPr>
          <p:cNvSpPr/>
          <p:nvPr/>
        </p:nvSpPr>
        <p:spPr>
          <a:xfrm>
            <a:off x="7081316" y="4331910"/>
            <a:ext cx="503589" cy="492585"/>
          </a:xfrm>
          <a:prstGeom prst="mathPlus">
            <a:avLst>
              <a:gd name="adj1" fmla="val 7020"/>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Arrow: Right 9">
            <a:extLst>
              <a:ext uri="{FF2B5EF4-FFF2-40B4-BE49-F238E27FC236}">
                <a16:creationId xmlns:a16="http://schemas.microsoft.com/office/drawing/2014/main" id="{EA03A100-2956-B3B5-D264-B15C260B5F21}"/>
              </a:ext>
            </a:extLst>
          </p:cNvPr>
          <p:cNvSpPr/>
          <p:nvPr/>
        </p:nvSpPr>
        <p:spPr>
          <a:xfrm>
            <a:off x="8603131" y="4420411"/>
            <a:ext cx="580704" cy="315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a:extLst>
              <a:ext uri="{FF2B5EF4-FFF2-40B4-BE49-F238E27FC236}">
                <a16:creationId xmlns:a16="http://schemas.microsoft.com/office/drawing/2014/main" id="{66690B2E-A435-4F0E-EBD1-6FB2480905A3}"/>
              </a:ext>
            </a:extLst>
          </p:cNvPr>
          <p:cNvGrpSpPr/>
          <p:nvPr/>
        </p:nvGrpSpPr>
        <p:grpSpPr>
          <a:xfrm>
            <a:off x="9297595" y="3024191"/>
            <a:ext cx="2572415" cy="3357137"/>
            <a:chOff x="5900341" y="835198"/>
            <a:chExt cx="3567988" cy="4567382"/>
          </a:xfrm>
        </p:grpSpPr>
        <p:pic>
          <p:nvPicPr>
            <p:cNvPr id="12" name="Picture 11" descr="A picture containing shape&#10;&#10;Description automatically generated">
              <a:extLst>
                <a:ext uri="{FF2B5EF4-FFF2-40B4-BE49-F238E27FC236}">
                  <a16:creationId xmlns:a16="http://schemas.microsoft.com/office/drawing/2014/main" id="{1C9C11E0-3D57-4E4F-9061-C4948D20E1F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5900341" y="845819"/>
              <a:ext cx="3567988" cy="4556761"/>
            </a:xfrm>
            <a:prstGeom prst="rect">
              <a:avLst/>
            </a:prstGeom>
          </p:spPr>
        </p:pic>
        <p:sp>
          <p:nvSpPr>
            <p:cNvPr id="14" name="Rectangle 13">
              <a:extLst>
                <a:ext uri="{FF2B5EF4-FFF2-40B4-BE49-F238E27FC236}">
                  <a16:creationId xmlns:a16="http://schemas.microsoft.com/office/drawing/2014/main" id="{BA3B3CD3-8CD4-B766-641C-456BC7556BCE}"/>
                </a:ext>
              </a:extLst>
            </p:cNvPr>
            <p:cNvSpPr/>
            <p:nvPr/>
          </p:nvSpPr>
          <p:spPr>
            <a:xfrm>
              <a:off x="6797039" y="835198"/>
              <a:ext cx="2671289" cy="396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TextBox 56">
            <a:extLst>
              <a:ext uri="{FF2B5EF4-FFF2-40B4-BE49-F238E27FC236}">
                <a16:creationId xmlns:a16="http://schemas.microsoft.com/office/drawing/2014/main" id="{536E1483-5D42-60F9-C7B2-6D5FB85BAD97}"/>
              </a:ext>
            </a:extLst>
          </p:cNvPr>
          <p:cNvSpPr txBox="1"/>
          <p:nvPr/>
        </p:nvSpPr>
        <p:spPr>
          <a:xfrm>
            <a:off x="10638671" y="4286506"/>
            <a:ext cx="482824" cy="502766"/>
          </a:xfrm>
          <a:prstGeom prst="rect">
            <a:avLst/>
          </a:prstGeom>
          <a:noFill/>
        </p:spPr>
        <p:txBody>
          <a:bodyPr wrap="none" rtlCol="0">
            <a:spAutoFit/>
          </a:bodyPr>
          <a:lstStyle/>
          <a:p>
            <a:r>
              <a:rPr lang="it-IT" sz="2667" b="1" dirty="0">
                <a:solidFill>
                  <a:schemeClr val="bg1"/>
                </a:solidFill>
              </a:rPr>
              <a:t>??</a:t>
            </a:r>
            <a:endParaRPr lang="en-US" sz="2667" b="1" dirty="0">
              <a:solidFill>
                <a:schemeClr val="bg1"/>
              </a:solidFill>
            </a:endParaRPr>
          </a:p>
        </p:txBody>
      </p:sp>
      <p:sp>
        <p:nvSpPr>
          <p:cNvPr id="52" name="Rectangle: Rounded Corners 51">
            <a:extLst>
              <a:ext uri="{FF2B5EF4-FFF2-40B4-BE49-F238E27FC236}">
                <a16:creationId xmlns:a16="http://schemas.microsoft.com/office/drawing/2014/main" id="{BA56AA02-D69A-4D49-9D2D-C1D37C6846EC}"/>
              </a:ext>
            </a:extLst>
          </p:cNvPr>
          <p:cNvSpPr/>
          <p:nvPr/>
        </p:nvSpPr>
        <p:spPr>
          <a:xfrm>
            <a:off x="4395841" y="1663750"/>
            <a:ext cx="7474168" cy="124838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sz="2933" dirty="0">
                <a:solidFill>
                  <a:schemeClr val="tx1"/>
                </a:solidFill>
              </a:rPr>
              <a:t>Clock </a:t>
            </a:r>
            <a:r>
              <a:rPr lang="it-IT" sz="2933" dirty="0" err="1">
                <a:solidFill>
                  <a:schemeClr val="tx1"/>
                </a:solidFill>
              </a:rPr>
              <a:t>asynchrony</a:t>
            </a:r>
            <a:r>
              <a:rPr lang="it-IT" sz="2933" dirty="0">
                <a:solidFill>
                  <a:schemeClr val="tx1"/>
                </a:solidFill>
              </a:rPr>
              <a:t>            Frequency offset</a:t>
            </a:r>
          </a:p>
          <a:p>
            <a:r>
              <a:rPr lang="it-IT" sz="2933" dirty="0">
                <a:solidFill>
                  <a:schemeClr val="tx1"/>
                </a:solidFill>
              </a:rPr>
              <a:t>                                        Timing offset</a:t>
            </a:r>
            <a:endParaRPr lang="en-US" sz="2933" dirty="0">
              <a:solidFill>
                <a:schemeClr val="tx1"/>
              </a:solidFill>
            </a:endParaRPr>
          </a:p>
        </p:txBody>
      </p:sp>
      <p:sp>
        <p:nvSpPr>
          <p:cNvPr id="53" name="Arrow: Right 52">
            <a:extLst>
              <a:ext uri="{FF2B5EF4-FFF2-40B4-BE49-F238E27FC236}">
                <a16:creationId xmlns:a16="http://schemas.microsoft.com/office/drawing/2014/main" id="{7597EC4A-C8A1-4E57-B179-4601BE6BCF5C}"/>
              </a:ext>
            </a:extLst>
          </p:cNvPr>
          <p:cNvSpPr/>
          <p:nvPr/>
        </p:nvSpPr>
        <p:spPr>
          <a:xfrm>
            <a:off x="7512404" y="1900326"/>
            <a:ext cx="580704" cy="315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4" name="Arrow: Right 53">
            <a:extLst>
              <a:ext uri="{FF2B5EF4-FFF2-40B4-BE49-F238E27FC236}">
                <a16:creationId xmlns:a16="http://schemas.microsoft.com/office/drawing/2014/main" id="{BE5504DF-6D81-462E-B3E6-B59C1F50A255}"/>
              </a:ext>
            </a:extLst>
          </p:cNvPr>
          <p:cNvSpPr/>
          <p:nvPr/>
        </p:nvSpPr>
        <p:spPr>
          <a:xfrm>
            <a:off x="7512404" y="2321332"/>
            <a:ext cx="580704" cy="3155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Slide Number Placeholder 3">
            <a:extLst>
              <a:ext uri="{FF2B5EF4-FFF2-40B4-BE49-F238E27FC236}">
                <a16:creationId xmlns:a16="http://schemas.microsoft.com/office/drawing/2014/main" id="{20B47A6D-B451-102F-988B-C9F97189C289}"/>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4</a:t>
            </a:fld>
            <a:endParaRPr lang="en-GB" dirty="0"/>
          </a:p>
        </p:txBody>
      </p:sp>
      <p:sp>
        <p:nvSpPr>
          <p:cNvPr id="11" name="Date Placeholder 5">
            <a:extLst>
              <a:ext uri="{FF2B5EF4-FFF2-40B4-BE49-F238E27FC236}">
                <a16:creationId xmlns:a16="http://schemas.microsoft.com/office/drawing/2014/main" id="{6C685C54-F264-E28F-B077-091C2AD2C359}"/>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18" name="Footer Placeholder 4">
            <a:extLst>
              <a:ext uri="{FF2B5EF4-FFF2-40B4-BE49-F238E27FC236}">
                <a16:creationId xmlns:a16="http://schemas.microsoft.com/office/drawing/2014/main" id="{B3D639F5-C6BA-B891-DE44-22D221B57AB5}"/>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2459250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15E8-423C-29BD-C358-E2B502699C07}"/>
              </a:ext>
            </a:extLst>
          </p:cNvPr>
          <p:cNvSpPr>
            <a:spLocks noGrp="1"/>
          </p:cNvSpPr>
          <p:nvPr>
            <p:ph type="title"/>
          </p:nvPr>
        </p:nvSpPr>
        <p:spPr/>
        <p:txBody>
          <a:bodyPr>
            <a:normAutofit/>
          </a:bodyPr>
          <a:lstStyle/>
          <a:p>
            <a:r>
              <a:rPr lang="en-US" sz="3200" dirty="0"/>
              <a:t>JCAS with unsynchronized transceivers (</a:t>
            </a:r>
            <a:r>
              <a:rPr lang="en-US" dirty="0"/>
              <a:t>JUMP)</a:t>
            </a:r>
            <a:endParaRPr lang="en-GB" dirty="0"/>
          </a:p>
        </p:txBody>
      </p:sp>
      <p:grpSp>
        <p:nvGrpSpPr>
          <p:cNvPr id="4" name="Group 3">
            <a:extLst>
              <a:ext uri="{FF2B5EF4-FFF2-40B4-BE49-F238E27FC236}">
                <a16:creationId xmlns:a16="http://schemas.microsoft.com/office/drawing/2014/main" id="{926E9471-1118-3C63-41C1-840ECB0F0DA3}"/>
              </a:ext>
            </a:extLst>
          </p:cNvPr>
          <p:cNvGrpSpPr/>
          <p:nvPr/>
        </p:nvGrpSpPr>
        <p:grpSpPr>
          <a:xfrm>
            <a:off x="1866807" y="1588635"/>
            <a:ext cx="8045617" cy="4720685"/>
            <a:chOff x="1362751" y="1351251"/>
            <a:chExt cx="8695649" cy="5102085"/>
          </a:xfrm>
        </p:grpSpPr>
        <p:sp>
          <p:nvSpPr>
            <p:cNvPr id="114" name="Rectangle: Rounded Corners 113">
              <a:extLst>
                <a:ext uri="{FF2B5EF4-FFF2-40B4-BE49-F238E27FC236}">
                  <a16:creationId xmlns:a16="http://schemas.microsoft.com/office/drawing/2014/main" id="{2DAC7CC2-1134-EE62-A590-65870B8A221A}"/>
                </a:ext>
              </a:extLst>
            </p:cNvPr>
            <p:cNvSpPr/>
            <p:nvPr/>
          </p:nvSpPr>
          <p:spPr>
            <a:xfrm>
              <a:off x="2498815" y="4949329"/>
              <a:ext cx="7559585" cy="1504007"/>
            </a:xfrm>
            <a:prstGeom prst="roundRect">
              <a:avLst/>
            </a:prstGeom>
            <a:solidFill>
              <a:srgbClr val="E5B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5" name="Rectangle: Rounded Corners 114">
              <a:extLst>
                <a:ext uri="{FF2B5EF4-FFF2-40B4-BE49-F238E27FC236}">
                  <a16:creationId xmlns:a16="http://schemas.microsoft.com/office/drawing/2014/main" id="{3D01EB14-B0FF-8DE5-D69D-267736BB8E4E}"/>
                </a:ext>
              </a:extLst>
            </p:cNvPr>
            <p:cNvSpPr/>
            <p:nvPr/>
          </p:nvSpPr>
          <p:spPr>
            <a:xfrm>
              <a:off x="2498815" y="3497122"/>
              <a:ext cx="7559585" cy="1050148"/>
            </a:xfrm>
            <a:prstGeom prst="roundRect">
              <a:avLst/>
            </a:prstGeom>
            <a:solidFill>
              <a:srgbClr val="F4C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Rounded Corners 120">
              <a:extLst>
                <a:ext uri="{FF2B5EF4-FFF2-40B4-BE49-F238E27FC236}">
                  <a16:creationId xmlns:a16="http://schemas.microsoft.com/office/drawing/2014/main" id="{D91805C3-4C58-7577-2876-1113CE4F31CA}"/>
                </a:ext>
              </a:extLst>
            </p:cNvPr>
            <p:cNvSpPr/>
            <p:nvPr/>
          </p:nvSpPr>
          <p:spPr>
            <a:xfrm>
              <a:off x="4123264" y="1379905"/>
              <a:ext cx="5935132" cy="1646364"/>
            </a:xfrm>
            <a:prstGeom prst="roundRect">
              <a:avLst/>
            </a:prstGeom>
            <a:solidFill>
              <a:srgbClr val="E6D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2" name="Group 121">
              <a:extLst>
                <a:ext uri="{FF2B5EF4-FFF2-40B4-BE49-F238E27FC236}">
                  <a16:creationId xmlns:a16="http://schemas.microsoft.com/office/drawing/2014/main" id="{4BBDC343-429F-ABF7-86D9-DFC86C522435}"/>
                </a:ext>
              </a:extLst>
            </p:cNvPr>
            <p:cNvGrpSpPr/>
            <p:nvPr/>
          </p:nvGrpSpPr>
          <p:grpSpPr>
            <a:xfrm>
              <a:off x="2666830" y="1804317"/>
              <a:ext cx="1113725" cy="877409"/>
              <a:chOff x="1689988" y="1097280"/>
              <a:chExt cx="1781489" cy="1316313"/>
            </a:xfrm>
          </p:grpSpPr>
          <p:cxnSp>
            <p:nvCxnSpPr>
              <p:cNvPr id="123" name="Straight Arrow Connector 122">
                <a:extLst>
                  <a:ext uri="{FF2B5EF4-FFF2-40B4-BE49-F238E27FC236}">
                    <a16:creationId xmlns:a16="http://schemas.microsoft.com/office/drawing/2014/main" id="{8684837F-8D3B-1287-885C-C1BA2EE2E9E0}"/>
                  </a:ext>
                </a:extLst>
              </p:cNvPr>
              <p:cNvCxnSpPr>
                <a:cxnSpLocks/>
              </p:cNvCxnSpPr>
              <p:nvPr/>
            </p:nvCxnSpPr>
            <p:spPr>
              <a:xfrm flipV="1">
                <a:off x="1689988" y="1391919"/>
                <a:ext cx="616332" cy="10216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4" name="Freeform 24 1">
                <a:extLst>
                  <a:ext uri="{FF2B5EF4-FFF2-40B4-BE49-F238E27FC236}">
                    <a16:creationId xmlns:a16="http://schemas.microsoft.com/office/drawing/2014/main" id="{A0E2737F-6743-F625-910F-10453BF83E7A}"/>
                  </a:ext>
                </a:extLst>
              </p:cNvPr>
              <p:cNvSpPr/>
              <p:nvPr/>
            </p:nvSpPr>
            <p:spPr>
              <a:xfrm>
                <a:off x="1977993" y="1391919"/>
                <a:ext cx="1493484" cy="560353"/>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BD3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5" name="Freeform 23 1">
                <a:extLst>
                  <a:ext uri="{FF2B5EF4-FFF2-40B4-BE49-F238E27FC236}">
                    <a16:creationId xmlns:a16="http://schemas.microsoft.com/office/drawing/2014/main" id="{A246B63C-7A65-E994-AC8C-D7BFB9CDFE17}"/>
                  </a:ext>
                </a:extLst>
              </p:cNvPr>
              <p:cNvSpPr/>
              <p:nvPr/>
            </p:nvSpPr>
            <p:spPr>
              <a:xfrm>
                <a:off x="1838996" y="1607026"/>
                <a:ext cx="1493484" cy="560354"/>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E27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26" name="Group 125">
                <a:extLst>
                  <a:ext uri="{FF2B5EF4-FFF2-40B4-BE49-F238E27FC236}">
                    <a16:creationId xmlns:a16="http://schemas.microsoft.com/office/drawing/2014/main" id="{AE9BF405-C0BA-B57F-BCBB-EA7EE70BCABC}"/>
                  </a:ext>
                </a:extLst>
              </p:cNvPr>
              <p:cNvGrpSpPr/>
              <p:nvPr/>
            </p:nvGrpSpPr>
            <p:grpSpPr>
              <a:xfrm>
                <a:off x="1696897" y="1097280"/>
                <a:ext cx="1635583" cy="1316313"/>
                <a:chOff x="2590977" y="1410970"/>
                <a:chExt cx="2102943" cy="1612223"/>
              </a:xfrm>
            </p:grpSpPr>
            <p:cxnSp>
              <p:nvCxnSpPr>
                <p:cNvPr id="127" name="Straight Arrow Connector 126">
                  <a:extLst>
                    <a:ext uri="{FF2B5EF4-FFF2-40B4-BE49-F238E27FC236}">
                      <a16:creationId xmlns:a16="http://schemas.microsoft.com/office/drawing/2014/main" id="{55A34FEA-A669-FFC9-2CE5-7E8688FFDF24}"/>
                    </a:ext>
                  </a:extLst>
                </p:cNvPr>
                <p:cNvCxnSpPr>
                  <a:cxnSpLocks/>
                </p:cNvCxnSpPr>
                <p:nvPr/>
              </p:nvCxnSpPr>
              <p:spPr>
                <a:xfrm flipV="1">
                  <a:off x="2594964" y="1410970"/>
                  <a:ext cx="0" cy="16122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CB7F7EC9-C0FC-6B41-9320-E6C1363BCAAC}"/>
                    </a:ext>
                  </a:extLst>
                </p:cNvPr>
                <p:cNvCxnSpPr>
                  <a:cxnSpLocks/>
                </p:cNvCxnSpPr>
                <p:nvPr/>
              </p:nvCxnSpPr>
              <p:spPr>
                <a:xfrm>
                  <a:off x="2590977" y="3004143"/>
                  <a:ext cx="21029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9" name="Freeform 13 1">
                  <a:extLst>
                    <a:ext uri="{FF2B5EF4-FFF2-40B4-BE49-F238E27FC236}">
                      <a16:creationId xmlns:a16="http://schemas.microsoft.com/office/drawing/2014/main" id="{B608B3EF-DEEA-0865-29C1-5A9AB7E84067}"/>
                    </a:ext>
                  </a:extLst>
                </p:cNvPr>
                <p:cNvSpPr/>
                <p:nvPr/>
              </p:nvSpPr>
              <p:spPr>
                <a:xfrm>
                  <a:off x="2590977" y="1410970"/>
                  <a:ext cx="1920240" cy="1574124"/>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2C0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cxnSp>
          <p:nvCxnSpPr>
            <p:cNvPr id="136" name="Connector: Elbow 135">
              <a:extLst>
                <a:ext uri="{FF2B5EF4-FFF2-40B4-BE49-F238E27FC236}">
                  <a16:creationId xmlns:a16="http://schemas.microsoft.com/office/drawing/2014/main" id="{724C5B69-4C95-2D7F-44FF-92A4A8045913}"/>
                </a:ext>
              </a:extLst>
            </p:cNvPr>
            <p:cNvCxnSpPr>
              <a:cxnSpLocks/>
            </p:cNvCxnSpPr>
            <p:nvPr/>
          </p:nvCxnSpPr>
          <p:spPr>
            <a:xfrm>
              <a:off x="9430832" y="2523431"/>
              <a:ext cx="415175" cy="3148643"/>
            </a:xfrm>
            <a:prstGeom prst="bentConnector3">
              <a:avLst>
                <a:gd name="adj1" fmla="val 173415"/>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EB209D6-0C11-A668-D61D-1147207FBFD7}"/>
                </a:ext>
              </a:extLst>
            </p:cNvPr>
            <p:cNvCxnSpPr>
              <a:cxnSpLocks/>
            </p:cNvCxnSpPr>
            <p:nvPr/>
          </p:nvCxnSpPr>
          <p:spPr>
            <a:xfrm>
              <a:off x="3836808" y="2523429"/>
              <a:ext cx="928831"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EDAC1E9F-2403-89B3-7DB0-7C42DA8B8317}"/>
                </a:ext>
              </a:extLst>
            </p:cNvPr>
            <p:cNvSpPr/>
            <p:nvPr/>
          </p:nvSpPr>
          <p:spPr>
            <a:xfrm>
              <a:off x="4930797" y="2349889"/>
              <a:ext cx="2694399" cy="1600780"/>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667" b="1" dirty="0">
                <a:solidFill>
                  <a:schemeClr val="tx1"/>
                </a:solidFill>
              </a:endParaRPr>
            </a:p>
          </p:txBody>
        </p:sp>
        <p:sp>
          <p:nvSpPr>
            <p:cNvPr id="141" name="TextBox 140">
              <a:extLst>
                <a:ext uri="{FF2B5EF4-FFF2-40B4-BE49-F238E27FC236}">
                  <a16:creationId xmlns:a16="http://schemas.microsoft.com/office/drawing/2014/main" id="{90E873A9-F45B-15AF-DAB0-0E86CFB5C0EB}"/>
                </a:ext>
              </a:extLst>
            </p:cNvPr>
            <p:cNvSpPr txBox="1"/>
            <p:nvPr/>
          </p:nvSpPr>
          <p:spPr>
            <a:xfrm>
              <a:off x="4495800" y="2052897"/>
              <a:ext cx="5302309" cy="498964"/>
            </a:xfrm>
            <a:prstGeom prst="rect">
              <a:avLst/>
            </a:prstGeom>
            <a:noFill/>
          </p:spPr>
          <p:txBody>
            <a:bodyPr wrap="square" rtlCol="0">
              <a:spAutoFit/>
            </a:bodyPr>
            <a:lstStyle/>
            <a:p>
              <a:pPr algn="ctr"/>
              <a:r>
                <a:rPr lang="it-IT" sz="2400" b="1" dirty="0">
                  <a:solidFill>
                    <a:schemeClr val="tx1"/>
                  </a:solidFill>
                </a:rPr>
                <a:t>Timing offset </a:t>
              </a:r>
              <a:r>
                <a:rPr lang="it-IT" sz="2400" b="1" dirty="0" err="1">
                  <a:solidFill>
                    <a:schemeClr val="tx1"/>
                  </a:solidFill>
                </a:rPr>
                <a:t>compensation</a:t>
              </a:r>
              <a:endParaRPr lang="en-US" sz="2400" dirty="0">
                <a:solidFill>
                  <a:schemeClr val="tx1"/>
                </a:solidFill>
              </a:endParaRPr>
            </a:p>
          </p:txBody>
        </p:sp>
        <p:sp>
          <p:nvSpPr>
            <p:cNvPr id="142" name="TextBox 141">
              <a:extLst>
                <a:ext uri="{FF2B5EF4-FFF2-40B4-BE49-F238E27FC236}">
                  <a16:creationId xmlns:a16="http://schemas.microsoft.com/office/drawing/2014/main" id="{1DF24892-D225-1E9C-DB95-0DB1C735E150}"/>
                </a:ext>
              </a:extLst>
            </p:cNvPr>
            <p:cNvSpPr txBox="1"/>
            <p:nvPr/>
          </p:nvSpPr>
          <p:spPr>
            <a:xfrm>
              <a:off x="3083043" y="3801032"/>
              <a:ext cx="6038563" cy="498964"/>
            </a:xfrm>
            <a:prstGeom prst="rect">
              <a:avLst/>
            </a:prstGeom>
            <a:noFill/>
          </p:spPr>
          <p:txBody>
            <a:bodyPr wrap="square" rtlCol="0">
              <a:spAutoFit/>
            </a:bodyPr>
            <a:lstStyle/>
            <a:p>
              <a:pPr algn="ctr"/>
              <a:r>
                <a:rPr lang="it-IT" sz="2400" b="1" dirty="0" err="1">
                  <a:solidFill>
                    <a:schemeClr val="tx1"/>
                  </a:solidFill>
                </a:rPr>
                <a:t>Multipath</a:t>
              </a:r>
              <a:r>
                <a:rPr lang="it-IT" sz="2400" b="1" dirty="0">
                  <a:solidFill>
                    <a:schemeClr val="tx1"/>
                  </a:solidFill>
                </a:rPr>
                <a:t> </a:t>
              </a:r>
              <a:r>
                <a:rPr lang="it-IT" sz="2400" b="1" dirty="0" err="1">
                  <a:solidFill>
                    <a:schemeClr val="tx1"/>
                  </a:solidFill>
                </a:rPr>
                <a:t>detection</a:t>
              </a:r>
              <a:r>
                <a:rPr lang="it-IT" sz="2400" b="1" dirty="0">
                  <a:solidFill>
                    <a:schemeClr val="tx1"/>
                  </a:solidFill>
                </a:rPr>
                <a:t> and tracking</a:t>
              </a:r>
              <a:endParaRPr lang="en-US" sz="2400" dirty="0">
                <a:solidFill>
                  <a:schemeClr val="tx1"/>
                </a:solidFill>
              </a:endParaRPr>
            </a:p>
          </p:txBody>
        </p:sp>
        <p:cxnSp>
          <p:nvCxnSpPr>
            <p:cNvPr id="143" name="Connector: Elbow 142">
              <a:extLst>
                <a:ext uri="{FF2B5EF4-FFF2-40B4-BE49-F238E27FC236}">
                  <a16:creationId xmlns:a16="http://schemas.microsoft.com/office/drawing/2014/main" id="{2092E08C-EF17-B084-4C1E-F3F55F667EF3}"/>
                </a:ext>
              </a:extLst>
            </p:cNvPr>
            <p:cNvCxnSpPr>
              <a:cxnSpLocks/>
            </p:cNvCxnSpPr>
            <p:nvPr/>
          </p:nvCxnSpPr>
          <p:spPr>
            <a:xfrm rot="5400000">
              <a:off x="8605383" y="4270955"/>
              <a:ext cx="668837" cy="995052"/>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5" name="TextBox 144">
              <a:extLst>
                <a:ext uri="{FF2B5EF4-FFF2-40B4-BE49-F238E27FC236}">
                  <a16:creationId xmlns:a16="http://schemas.microsoft.com/office/drawing/2014/main" id="{F61BCEA6-8592-DC10-71DF-85EBC5B99B4B}"/>
                </a:ext>
              </a:extLst>
            </p:cNvPr>
            <p:cNvSpPr txBox="1"/>
            <p:nvPr/>
          </p:nvSpPr>
          <p:spPr>
            <a:xfrm>
              <a:off x="4238175" y="5306777"/>
              <a:ext cx="4204099" cy="898136"/>
            </a:xfrm>
            <a:prstGeom prst="rect">
              <a:avLst/>
            </a:prstGeom>
            <a:noFill/>
          </p:spPr>
          <p:txBody>
            <a:bodyPr wrap="square" rtlCol="0">
              <a:spAutoFit/>
            </a:bodyPr>
            <a:lstStyle/>
            <a:p>
              <a:pPr algn="ctr"/>
              <a:r>
                <a:rPr lang="it-IT" sz="2400" b="1" dirty="0">
                  <a:solidFill>
                    <a:schemeClr val="tx1"/>
                  </a:solidFill>
                </a:rPr>
                <a:t>CFO removal</a:t>
              </a:r>
              <a:endParaRPr lang="en-US" sz="2400" b="1" dirty="0">
                <a:solidFill>
                  <a:schemeClr val="tx1"/>
                </a:solidFill>
              </a:endParaRPr>
            </a:p>
            <a:p>
              <a:pPr algn="ctr"/>
              <a:r>
                <a:rPr lang="it-IT" sz="2400" b="1" dirty="0">
                  <a:solidFill>
                    <a:schemeClr val="tx1"/>
                  </a:solidFill>
                </a:rPr>
                <a:t>+ micro-Doppler extraction</a:t>
              </a:r>
              <a:endParaRPr lang="en-US" sz="2400" dirty="0">
                <a:solidFill>
                  <a:schemeClr val="tx1"/>
                </a:solidFill>
              </a:endParaRPr>
            </a:p>
          </p:txBody>
        </p:sp>
        <p:grpSp>
          <p:nvGrpSpPr>
            <p:cNvPr id="149" name="Group 148" descr="\documentclass{article}&#10;\usepackage{amsmath}&#10;\usepackage{amssymb}&#10;\pagestyle{empty}&#10;\begin{document}&#10;&#10;\begin{equation*}&#10;h_b[k, \ell]&#10;\end{equation*}&#10;&#10;&#10;\end{document}" title="IguanaTex Vector Display">
              <a:extLst>
                <a:ext uri="{FF2B5EF4-FFF2-40B4-BE49-F238E27FC236}">
                  <a16:creationId xmlns:a16="http://schemas.microsoft.com/office/drawing/2014/main" id="{1E7B7FEA-9886-6F7D-13DD-D61A7A7C9D17}"/>
                </a:ext>
              </a:extLst>
            </p:cNvPr>
            <p:cNvGrpSpPr>
              <a:grpSpLocks noChangeAspect="1"/>
            </p:cNvGrpSpPr>
            <p:nvPr>
              <p:custDataLst>
                <p:tags r:id="rId1"/>
              </p:custDataLst>
            </p:nvPr>
          </p:nvGrpSpPr>
          <p:grpSpPr>
            <a:xfrm>
              <a:off x="2671148" y="1351251"/>
              <a:ext cx="968129" cy="336071"/>
              <a:chOff x="4746625" y="1152525"/>
              <a:chExt cx="873126" cy="301625"/>
            </a:xfrm>
          </p:grpSpPr>
          <p:sp>
            <p:nvSpPr>
              <p:cNvPr id="150" name="Freeform 159">
                <a:extLst>
                  <a:ext uri="{FF2B5EF4-FFF2-40B4-BE49-F238E27FC236}">
                    <a16:creationId xmlns:a16="http://schemas.microsoft.com/office/drawing/2014/main" id="{5BAC134F-EDEA-262A-DFA9-BB3DA9AC16F3}"/>
                  </a:ext>
                </a:extLst>
              </p:cNvPr>
              <p:cNvSpPr>
                <a:spLocks/>
              </p:cNvSpPr>
              <p:nvPr>
                <p:custDataLst>
                  <p:tags r:id="rId2"/>
                </p:custDataLst>
              </p:nvPr>
            </p:nvSpPr>
            <p:spPr bwMode="auto">
              <a:xfrm>
                <a:off x="4746625" y="1168400"/>
                <a:ext cx="155575" cy="212725"/>
              </a:xfrm>
              <a:custGeom>
                <a:avLst/>
                <a:gdLst>
                  <a:gd name="T0" fmla="*/ 116 w 245"/>
                  <a:gd name="T1" fmla="*/ 6 h 352"/>
                  <a:gd name="T2" fmla="*/ 109 w 245"/>
                  <a:gd name="T3" fmla="*/ 0 h 352"/>
                  <a:gd name="T4" fmla="*/ 48 w 245"/>
                  <a:gd name="T5" fmla="*/ 5 h 352"/>
                  <a:gd name="T6" fmla="*/ 39 w 245"/>
                  <a:gd name="T7" fmla="*/ 15 h 352"/>
                  <a:gd name="T8" fmla="*/ 51 w 245"/>
                  <a:gd name="T9" fmla="*/ 21 h 352"/>
                  <a:gd name="T10" fmla="*/ 76 w 245"/>
                  <a:gd name="T11" fmla="*/ 30 h 352"/>
                  <a:gd name="T12" fmla="*/ 74 w 245"/>
                  <a:gd name="T13" fmla="*/ 40 h 352"/>
                  <a:gd name="T14" fmla="*/ 2 w 245"/>
                  <a:gd name="T15" fmla="*/ 327 h 352"/>
                  <a:gd name="T16" fmla="*/ 0 w 245"/>
                  <a:gd name="T17" fmla="*/ 338 h 352"/>
                  <a:gd name="T18" fmla="*/ 14 w 245"/>
                  <a:gd name="T19" fmla="*/ 352 h 352"/>
                  <a:gd name="T20" fmla="*/ 33 w 245"/>
                  <a:gd name="T21" fmla="*/ 339 h 352"/>
                  <a:gd name="T22" fmla="*/ 42 w 245"/>
                  <a:gd name="T23" fmla="*/ 301 h 352"/>
                  <a:gd name="T24" fmla="*/ 53 w 245"/>
                  <a:gd name="T25" fmla="*/ 256 h 352"/>
                  <a:gd name="T26" fmla="*/ 62 w 245"/>
                  <a:gd name="T27" fmla="*/ 223 h 352"/>
                  <a:gd name="T28" fmla="*/ 67 w 245"/>
                  <a:gd name="T29" fmla="*/ 200 h 352"/>
                  <a:gd name="T30" fmla="*/ 101 w 245"/>
                  <a:gd name="T31" fmla="*/ 154 h 352"/>
                  <a:gd name="T32" fmla="*/ 149 w 245"/>
                  <a:gd name="T33" fmla="*/ 137 h 352"/>
                  <a:gd name="T34" fmla="*/ 176 w 245"/>
                  <a:gd name="T35" fmla="*/ 172 h 352"/>
                  <a:gd name="T36" fmla="*/ 145 w 245"/>
                  <a:gd name="T37" fmla="*/ 283 h 352"/>
                  <a:gd name="T38" fmla="*/ 139 w 245"/>
                  <a:gd name="T39" fmla="*/ 311 h 352"/>
                  <a:gd name="T40" fmla="*/ 180 w 245"/>
                  <a:gd name="T41" fmla="*/ 352 h 352"/>
                  <a:gd name="T42" fmla="*/ 245 w 245"/>
                  <a:gd name="T43" fmla="*/ 275 h 352"/>
                  <a:gd name="T44" fmla="*/ 239 w 245"/>
                  <a:gd name="T45" fmla="*/ 270 h 352"/>
                  <a:gd name="T46" fmla="*/ 231 w 245"/>
                  <a:gd name="T47" fmla="*/ 279 h 352"/>
                  <a:gd name="T48" fmla="*/ 181 w 245"/>
                  <a:gd name="T49" fmla="*/ 341 h 352"/>
                  <a:gd name="T50" fmla="*/ 169 w 245"/>
                  <a:gd name="T51" fmla="*/ 324 h 352"/>
                  <a:gd name="T52" fmla="*/ 178 w 245"/>
                  <a:gd name="T53" fmla="*/ 289 h 352"/>
                  <a:gd name="T54" fmla="*/ 208 w 245"/>
                  <a:gd name="T55" fmla="*/ 179 h 352"/>
                  <a:gd name="T56" fmla="*/ 151 w 245"/>
                  <a:gd name="T57" fmla="*/ 126 h 352"/>
                  <a:gd name="T58" fmla="*/ 77 w 245"/>
                  <a:gd name="T59" fmla="*/ 164 h 352"/>
                  <a:gd name="T60" fmla="*/ 116 w 245"/>
                  <a:gd name="T61"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2" y="352"/>
                      <a:pt x="30" y="346"/>
                      <a:pt x="33" y="339"/>
                    </a:cubicBezTo>
                    <a:lnTo>
                      <a:pt x="42" y="301"/>
                    </a:lnTo>
                    <a:lnTo>
                      <a:pt x="53" y="256"/>
                    </a:lnTo>
                    <a:cubicBezTo>
                      <a:pt x="56" y="245"/>
                      <a:pt x="59" y="234"/>
                      <a:pt x="62" y="223"/>
                    </a:cubicBezTo>
                    <a:cubicBezTo>
                      <a:pt x="63" y="220"/>
                      <a:pt x="67" y="203"/>
                      <a:pt x="67" y="200"/>
                    </a:cubicBezTo>
                    <a:cubicBezTo>
                      <a:pt x="69" y="196"/>
                      <a:pt x="84" y="168"/>
                      <a:pt x="101" y="154"/>
                    </a:cubicBezTo>
                    <a:cubicBezTo>
                      <a:pt x="112" y="146"/>
                      <a:pt x="128" y="137"/>
                      <a:pt x="149" y="137"/>
                    </a:cubicBezTo>
                    <a:cubicBezTo>
                      <a:pt x="171" y="137"/>
                      <a:pt x="176" y="154"/>
                      <a:pt x="176" y="172"/>
                    </a:cubicBezTo>
                    <a:cubicBezTo>
                      <a:pt x="176" y="199"/>
                      <a:pt x="157" y="253"/>
                      <a:pt x="145" y="283"/>
                    </a:cubicBezTo>
                    <a:cubicBezTo>
                      <a:pt x="141" y="295"/>
                      <a:pt x="139" y="301"/>
                      <a:pt x="139" y="311"/>
                    </a:cubicBezTo>
                    <a:cubicBezTo>
                      <a:pt x="139" y="334"/>
                      <a:pt x="156" y="352"/>
                      <a:pt x="180" y="352"/>
                    </a:cubicBezTo>
                    <a:cubicBezTo>
                      <a:pt x="226" y="352"/>
                      <a:pt x="245" y="279"/>
                      <a:pt x="245" y="275"/>
                    </a:cubicBezTo>
                    <a:cubicBezTo>
                      <a:pt x="245" y="270"/>
                      <a:pt x="240" y="270"/>
                      <a:pt x="239" y="270"/>
                    </a:cubicBezTo>
                    <a:cubicBezTo>
                      <a:pt x="234" y="270"/>
                      <a:pt x="234" y="271"/>
                      <a:pt x="231" y="279"/>
                    </a:cubicBezTo>
                    <a:cubicBezTo>
                      <a:pt x="224" y="305"/>
                      <a:pt x="208" y="341"/>
                      <a:pt x="181" y="341"/>
                    </a:cubicBezTo>
                    <a:cubicBezTo>
                      <a:pt x="172" y="341"/>
                      <a:pt x="169" y="336"/>
                      <a:pt x="169" y="324"/>
                    </a:cubicBezTo>
                    <a:cubicBezTo>
                      <a:pt x="169" y="312"/>
                      <a:pt x="173" y="300"/>
                      <a:pt x="178" y="289"/>
                    </a:cubicBezTo>
                    <a:cubicBezTo>
                      <a:pt x="186" y="267"/>
                      <a:pt x="208" y="208"/>
                      <a:pt x="208" y="179"/>
                    </a:cubicBezTo>
                    <a:cubicBezTo>
                      <a:pt x="208" y="147"/>
                      <a:pt x="188" y="126"/>
                      <a:pt x="151" y="126"/>
                    </a:cubicBezTo>
                    <a:cubicBezTo>
                      <a:pt x="119" y="126"/>
                      <a:pt x="95" y="141"/>
                      <a:pt x="77" y="164"/>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51" name="Freeform 160">
                <a:extLst>
                  <a:ext uri="{FF2B5EF4-FFF2-40B4-BE49-F238E27FC236}">
                    <a16:creationId xmlns:a16="http://schemas.microsoft.com/office/drawing/2014/main" id="{AD6C4AB7-159A-D36E-6C17-9FF3249AB65D}"/>
                  </a:ext>
                </a:extLst>
              </p:cNvPr>
              <p:cNvSpPr>
                <a:spLocks noEditPoints="1"/>
              </p:cNvSpPr>
              <p:nvPr>
                <p:custDataLst>
                  <p:tags r:id="rId3"/>
                </p:custDataLst>
              </p:nvPr>
            </p:nvSpPr>
            <p:spPr bwMode="auto">
              <a:xfrm>
                <a:off x="4926013" y="1276350"/>
                <a:ext cx="88900" cy="149225"/>
              </a:xfrm>
              <a:custGeom>
                <a:avLst/>
                <a:gdLst>
                  <a:gd name="T0" fmla="*/ 69 w 141"/>
                  <a:gd name="T1" fmla="*/ 10 h 245"/>
                  <a:gd name="T2" fmla="*/ 70 w 141"/>
                  <a:gd name="T3" fmla="*/ 5 h 245"/>
                  <a:gd name="T4" fmla="*/ 65 w 141"/>
                  <a:gd name="T5" fmla="*/ 0 h 245"/>
                  <a:gd name="T6" fmla="*/ 20 w 141"/>
                  <a:gd name="T7" fmla="*/ 3 h 245"/>
                  <a:gd name="T8" fmla="*/ 12 w 141"/>
                  <a:gd name="T9" fmla="*/ 11 h 245"/>
                  <a:gd name="T10" fmla="*/ 21 w 141"/>
                  <a:gd name="T11" fmla="*/ 16 h 245"/>
                  <a:gd name="T12" fmla="*/ 38 w 141"/>
                  <a:gd name="T13" fmla="*/ 22 h 245"/>
                  <a:gd name="T14" fmla="*/ 33 w 141"/>
                  <a:gd name="T15" fmla="*/ 46 h 245"/>
                  <a:gd name="T16" fmla="*/ 24 w 141"/>
                  <a:gd name="T17" fmla="*/ 78 h 245"/>
                  <a:gd name="T18" fmla="*/ 1 w 141"/>
                  <a:gd name="T19" fmla="*/ 171 h 245"/>
                  <a:gd name="T20" fmla="*/ 0 w 141"/>
                  <a:gd name="T21" fmla="*/ 188 h 245"/>
                  <a:gd name="T22" fmla="*/ 51 w 141"/>
                  <a:gd name="T23" fmla="*/ 245 h 245"/>
                  <a:gd name="T24" fmla="*/ 141 w 141"/>
                  <a:gd name="T25" fmla="*/ 146 h 245"/>
                  <a:gd name="T26" fmla="*/ 89 w 141"/>
                  <a:gd name="T27" fmla="*/ 88 h 245"/>
                  <a:gd name="T28" fmla="*/ 45 w 141"/>
                  <a:gd name="T29" fmla="*/ 107 h 245"/>
                  <a:gd name="T30" fmla="*/ 69 w 141"/>
                  <a:gd name="T31" fmla="*/ 10 h 245"/>
                  <a:gd name="T32" fmla="*/ 51 w 141"/>
                  <a:gd name="T33" fmla="*/ 236 h 245"/>
                  <a:gd name="T34" fmla="*/ 24 w 141"/>
                  <a:gd name="T35" fmla="*/ 200 h 245"/>
                  <a:gd name="T36" fmla="*/ 37 w 141"/>
                  <a:gd name="T37" fmla="*/ 136 h 245"/>
                  <a:gd name="T38" fmla="*/ 46 w 141"/>
                  <a:gd name="T39" fmla="*/ 121 h 245"/>
                  <a:gd name="T40" fmla="*/ 88 w 141"/>
                  <a:gd name="T41" fmla="*/ 98 h 245"/>
                  <a:gd name="T42" fmla="*/ 113 w 141"/>
                  <a:gd name="T43" fmla="*/ 132 h 245"/>
                  <a:gd name="T44" fmla="*/ 95 w 141"/>
                  <a:gd name="T45" fmla="*/ 202 h 245"/>
                  <a:gd name="T46" fmla="*/ 51 w 141"/>
                  <a:gd name="T47" fmla="*/ 2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45">
                    <a:moveTo>
                      <a:pt x="69" y="10"/>
                    </a:moveTo>
                    <a:cubicBezTo>
                      <a:pt x="69" y="10"/>
                      <a:pt x="70" y="5"/>
                      <a:pt x="70" y="5"/>
                    </a:cubicBezTo>
                    <a:cubicBezTo>
                      <a:pt x="70" y="3"/>
                      <a:pt x="69" y="0"/>
                      <a:pt x="65" y="0"/>
                    </a:cubicBezTo>
                    <a:cubicBezTo>
                      <a:pt x="58" y="0"/>
                      <a:pt x="29" y="3"/>
                      <a:pt x="20" y="3"/>
                    </a:cubicBezTo>
                    <a:cubicBezTo>
                      <a:pt x="17" y="4"/>
                      <a:pt x="12" y="4"/>
                      <a:pt x="12" y="11"/>
                    </a:cubicBezTo>
                    <a:cubicBezTo>
                      <a:pt x="12" y="16"/>
                      <a:pt x="17" y="16"/>
                      <a:pt x="21" y="16"/>
                    </a:cubicBezTo>
                    <a:cubicBezTo>
                      <a:pt x="38" y="16"/>
                      <a:pt x="38" y="19"/>
                      <a:pt x="38" y="22"/>
                    </a:cubicBezTo>
                    <a:cubicBezTo>
                      <a:pt x="38" y="24"/>
                      <a:pt x="35" y="38"/>
                      <a:pt x="33" y="46"/>
                    </a:cubicBezTo>
                    <a:lnTo>
                      <a:pt x="24" y="78"/>
                    </a:lnTo>
                    <a:cubicBezTo>
                      <a:pt x="21" y="90"/>
                      <a:pt x="2" y="166"/>
                      <a:pt x="1" y="171"/>
                    </a:cubicBezTo>
                    <a:cubicBezTo>
                      <a:pt x="0" y="179"/>
                      <a:pt x="0" y="184"/>
                      <a:pt x="0" y="188"/>
                    </a:cubicBezTo>
                    <a:cubicBezTo>
                      <a:pt x="0" y="223"/>
                      <a:pt x="22" y="245"/>
                      <a:pt x="51" y="245"/>
                    </a:cubicBezTo>
                    <a:cubicBezTo>
                      <a:pt x="95" y="245"/>
                      <a:pt x="141" y="198"/>
                      <a:pt x="141" y="146"/>
                    </a:cubicBezTo>
                    <a:cubicBezTo>
                      <a:pt x="141" y="106"/>
                      <a:pt x="113" y="88"/>
                      <a:pt x="89" y="88"/>
                    </a:cubicBezTo>
                    <a:cubicBezTo>
                      <a:pt x="71" y="88"/>
                      <a:pt x="55" y="98"/>
                      <a:pt x="45" y="107"/>
                    </a:cubicBezTo>
                    <a:lnTo>
                      <a:pt x="69" y="10"/>
                    </a:lnTo>
                    <a:close/>
                    <a:moveTo>
                      <a:pt x="51" y="236"/>
                    </a:moveTo>
                    <a:cubicBezTo>
                      <a:pt x="34" y="236"/>
                      <a:pt x="24" y="221"/>
                      <a:pt x="24" y="200"/>
                    </a:cubicBezTo>
                    <a:cubicBezTo>
                      <a:pt x="24" y="187"/>
                      <a:pt x="28" y="175"/>
                      <a:pt x="37" y="136"/>
                    </a:cubicBezTo>
                    <a:cubicBezTo>
                      <a:pt x="39" y="129"/>
                      <a:pt x="39" y="129"/>
                      <a:pt x="46" y="121"/>
                    </a:cubicBezTo>
                    <a:cubicBezTo>
                      <a:pt x="59" y="106"/>
                      <a:pt x="75" y="98"/>
                      <a:pt x="88" y="98"/>
                    </a:cubicBezTo>
                    <a:cubicBezTo>
                      <a:pt x="101" y="98"/>
                      <a:pt x="113" y="108"/>
                      <a:pt x="113" y="132"/>
                    </a:cubicBezTo>
                    <a:cubicBezTo>
                      <a:pt x="113" y="146"/>
                      <a:pt x="105" y="182"/>
                      <a:pt x="95" y="202"/>
                    </a:cubicBezTo>
                    <a:cubicBezTo>
                      <a:pt x="87" y="219"/>
                      <a:pt x="69" y="236"/>
                      <a:pt x="51" y="23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52" name="Freeform 161">
                <a:extLst>
                  <a:ext uri="{FF2B5EF4-FFF2-40B4-BE49-F238E27FC236}">
                    <a16:creationId xmlns:a16="http://schemas.microsoft.com/office/drawing/2014/main" id="{12AAFBFD-0B83-FD7C-F706-76240455A518}"/>
                  </a:ext>
                </a:extLst>
              </p:cNvPr>
              <p:cNvSpPr>
                <a:spLocks/>
              </p:cNvSpPr>
              <p:nvPr>
                <p:custDataLst>
                  <p:tags r:id="rId4"/>
                </p:custDataLst>
              </p:nvPr>
            </p:nvSpPr>
            <p:spPr bwMode="auto">
              <a:xfrm>
                <a:off x="5075238" y="1152525"/>
                <a:ext cx="42863" cy="301625"/>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53" name="Freeform 162">
                <a:extLst>
                  <a:ext uri="{FF2B5EF4-FFF2-40B4-BE49-F238E27FC236}">
                    <a16:creationId xmlns:a16="http://schemas.microsoft.com/office/drawing/2014/main" id="{9ED5B91E-264B-3107-B767-96B8BAB6AEEB}"/>
                  </a:ext>
                </a:extLst>
              </p:cNvPr>
              <p:cNvSpPr>
                <a:spLocks/>
              </p:cNvSpPr>
              <p:nvPr>
                <p:custDataLst>
                  <p:tags r:id="rId5"/>
                </p:custDataLst>
              </p:nvPr>
            </p:nvSpPr>
            <p:spPr bwMode="auto">
              <a:xfrm>
                <a:off x="5143500" y="1168400"/>
                <a:ext cx="141288" cy="212725"/>
              </a:xfrm>
              <a:custGeom>
                <a:avLst/>
                <a:gdLst>
                  <a:gd name="T0" fmla="*/ 115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5 w 226"/>
                  <a:gd name="T27" fmla="*/ 285 h 352"/>
                  <a:gd name="T28" fmla="*/ 113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4 w 226"/>
                  <a:gd name="T43" fmla="*/ 317 h 352"/>
                  <a:gd name="T44" fmla="*/ 148 w 226"/>
                  <a:gd name="T45" fmla="*/ 289 h 352"/>
                  <a:gd name="T46" fmla="*/ 150 w 226"/>
                  <a:gd name="T47" fmla="*/ 274 h 352"/>
                  <a:gd name="T48" fmla="*/ 77 w 226"/>
                  <a:gd name="T49" fmla="*/ 222 h 352"/>
                  <a:gd name="T50" fmla="*/ 119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5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5" y="6"/>
                    </a:moveTo>
                    <a:cubicBezTo>
                      <a:pt x="115" y="5"/>
                      <a:pt x="115"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5" y="285"/>
                    </a:cubicBezTo>
                    <a:cubicBezTo>
                      <a:pt x="114" y="291"/>
                      <a:pt x="113" y="297"/>
                      <a:pt x="113" y="302"/>
                    </a:cubicBezTo>
                    <a:cubicBezTo>
                      <a:pt x="113" y="332"/>
                      <a:pt x="133"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4" y="335"/>
                      <a:pt x="144" y="317"/>
                    </a:cubicBezTo>
                    <a:cubicBezTo>
                      <a:pt x="144" y="309"/>
                      <a:pt x="146" y="297"/>
                      <a:pt x="148" y="289"/>
                    </a:cubicBezTo>
                    <a:cubicBezTo>
                      <a:pt x="150" y="281"/>
                      <a:pt x="150" y="279"/>
                      <a:pt x="150" y="274"/>
                    </a:cubicBezTo>
                    <a:cubicBezTo>
                      <a:pt x="150" y="242"/>
                      <a:pt x="119" y="227"/>
                      <a:pt x="77" y="222"/>
                    </a:cubicBezTo>
                    <a:cubicBezTo>
                      <a:pt x="92" y="213"/>
                      <a:pt x="108" y="197"/>
                      <a:pt x="119" y="185"/>
                    </a:cubicBezTo>
                    <a:cubicBezTo>
                      <a:pt x="143"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5"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54" name="Freeform 163">
                <a:extLst>
                  <a:ext uri="{FF2B5EF4-FFF2-40B4-BE49-F238E27FC236}">
                    <a16:creationId xmlns:a16="http://schemas.microsoft.com/office/drawing/2014/main" id="{803E07A4-D8F8-2C54-34BC-8C0C11ADCCCE}"/>
                  </a:ext>
                </a:extLst>
              </p:cNvPr>
              <p:cNvSpPr>
                <a:spLocks/>
              </p:cNvSpPr>
              <p:nvPr>
                <p:custDataLst>
                  <p:tags r:id="rId6"/>
                </p:custDataLst>
              </p:nvPr>
            </p:nvSpPr>
            <p:spPr bwMode="auto">
              <a:xfrm>
                <a:off x="5326063" y="1346200"/>
                <a:ext cx="36513" cy="90488"/>
              </a:xfrm>
              <a:custGeom>
                <a:avLst/>
                <a:gdLst>
                  <a:gd name="T0" fmla="*/ 58 w 58"/>
                  <a:gd name="T1" fmla="*/ 53 h 150"/>
                  <a:gd name="T2" fmla="*/ 26 w 58"/>
                  <a:gd name="T3" fmla="*/ 0 h 150"/>
                  <a:gd name="T4" fmla="*/ 0 w 58"/>
                  <a:gd name="T5" fmla="*/ 27 h 150"/>
                  <a:gd name="T6" fmla="*/ 26 w 58"/>
                  <a:gd name="T7" fmla="*/ 53 h 150"/>
                  <a:gd name="T8" fmla="*/ 43 w 58"/>
                  <a:gd name="T9" fmla="*/ 47 h 150"/>
                  <a:gd name="T10" fmla="*/ 46 w 58"/>
                  <a:gd name="T11" fmla="*/ 45 h 150"/>
                  <a:gd name="T12" fmla="*/ 47 w 58"/>
                  <a:gd name="T13" fmla="*/ 53 h 150"/>
                  <a:gd name="T14" fmla="*/ 13 w 58"/>
                  <a:gd name="T15" fmla="*/ 136 h 150"/>
                  <a:gd name="T16" fmla="*/ 7 w 58"/>
                  <a:gd name="T17" fmla="*/ 144 h 150"/>
                  <a:gd name="T18" fmla="*/ 12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5" y="0"/>
                      <a:pt x="26" y="0"/>
                    </a:cubicBezTo>
                    <a:cubicBezTo>
                      <a:pt x="9" y="0"/>
                      <a:pt x="0" y="13"/>
                      <a:pt x="0" y="27"/>
                    </a:cubicBezTo>
                    <a:cubicBezTo>
                      <a:pt x="0" y="40"/>
                      <a:pt x="9" y="53"/>
                      <a:pt x="26" y="53"/>
                    </a:cubicBezTo>
                    <a:cubicBezTo>
                      <a:pt x="32" y="53"/>
                      <a:pt x="38" y="51"/>
                      <a:pt x="43" y="47"/>
                    </a:cubicBezTo>
                    <a:cubicBezTo>
                      <a:pt x="45" y="46"/>
                      <a:pt x="45" y="45"/>
                      <a:pt x="46" y="45"/>
                    </a:cubicBezTo>
                    <a:cubicBezTo>
                      <a:pt x="46" y="45"/>
                      <a:pt x="47" y="46"/>
                      <a:pt x="47" y="53"/>
                    </a:cubicBezTo>
                    <a:cubicBezTo>
                      <a:pt x="47" y="90"/>
                      <a:pt x="29" y="120"/>
                      <a:pt x="13" y="136"/>
                    </a:cubicBezTo>
                    <a:cubicBezTo>
                      <a:pt x="7" y="142"/>
                      <a:pt x="7" y="143"/>
                      <a:pt x="7" y="144"/>
                    </a:cubicBezTo>
                    <a:cubicBezTo>
                      <a:pt x="7" y="147"/>
                      <a:pt x="10" y="150"/>
                      <a:pt x="12"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55" name="Freeform 164">
                <a:extLst>
                  <a:ext uri="{FF2B5EF4-FFF2-40B4-BE49-F238E27FC236}">
                    <a16:creationId xmlns:a16="http://schemas.microsoft.com/office/drawing/2014/main" id="{7077C346-AE42-438E-24BD-240BACA0FDAF}"/>
                  </a:ext>
                </a:extLst>
              </p:cNvPr>
              <p:cNvSpPr>
                <a:spLocks noEditPoints="1"/>
              </p:cNvSpPr>
              <p:nvPr>
                <p:custDataLst>
                  <p:tags r:id="rId7"/>
                </p:custDataLst>
              </p:nvPr>
            </p:nvSpPr>
            <p:spPr bwMode="auto">
              <a:xfrm>
                <a:off x="5441950" y="1165225"/>
                <a:ext cx="122238" cy="215900"/>
              </a:xfrm>
              <a:custGeom>
                <a:avLst/>
                <a:gdLst>
                  <a:gd name="T0" fmla="*/ 3 w 193"/>
                  <a:gd name="T1" fmla="*/ 302 h 357"/>
                  <a:gd name="T2" fmla="*/ 0 w 193"/>
                  <a:gd name="T3" fmla="*/ 307 h 357"/>
                  <a:gd name="T4" fmla="*/ 6 w 193"/>
                  <a:gd name="T5" fmla="*/ 313 h 357"/>
                  <a:gd name="T6" fmla="*/ 24 w 193"/>
                  <a:gd name="T7" fmla="*/ 298 h 357"/>
                  <a:gd name="T8" fmla="*/ 42 w 193"/>
                  <a:gd name="T9" fmla="*/ 281 h 357"/>
                  <a:gd name="T10" fmla="*/ 98 w 193"/>
                  <a:gd name="T11" fmla="*/ 357 h 357"/>
                  <a:gd name="T12" fmla="*/ 146 w 193"/>
                  <a:gd name="T13" fmla="*/ 338 h 357"/>
                  <a:gd name="T14" fmla="*/ 176 w 193"/>
                  <a:gd name="T15" fmla="*/ 309 h 357"/>
                  <a:gd name="T16" fmla="*/ 170 w 193"/>
                  <a:gd name="T17" fmla="*/ 303 h 357"/>
                  <a:gd name="T18" fmla="*/ 164 w 193"/>
                  <a:gd name="T19" fmla="*/ 307 h 357"/>
                  <a:gd name="T20" fmla="*/ 99 w 193"/>
                  <a:gd name="T21" fmla="*/ 346 h 357"/>
                  <a:gd name="T22" fmla="*/ 69 w 193"/>
                  <a:gd name="T23" fmla="*/ 281 h 357"/>
                  <a:gd name="T24" fmla="*/ 71 w 193"/>
                  <a:gd name="T25" fmla="*/ 253 h 357"/>
                  <a:gd name="T26" fmla="*/ 82 w 193"/>
                  <a:gd name="T27" fmla="*/ 241 h 357"/>
                  <a:gd name="T28" fmla="*/ 193 w 193"/>
                  <a:gd name="T29" fmla="*/ 39 h 357"/>
                  <a:gd name="T30" fmla="*/ 164 w 193"/>
                  <a:gd name="T31" fmla="*/ 0 h 357"/>
                  <a:gd name="T32" fmla="*/ 81 w 193"/>
                  <a:gd name="T33" fmla="*/ 93 h 357"/>
                  <a:gd name="T34" fmla="*/ 41 w 193"/>
                  <a:gd name="T35" fmla="*/ 266 h 357"/>
                  <a:gd name="T36" fmla="*/ 3 w 193"/>
                  <a:gd name="T37" fmla="*/ 302 h 357"/>
                  <a:gd name="T38" fmla="*/ 74 w 193"/>
                  <a:gd name="T39" fmla="*/ 232 h 357"/>
                  <a:gd name="T40" fmla="*/ 124 w 193"/>
                  <a:gd name="T41" fmla="*/ 58 h 357"/>
                  <a:gd name="T42" fmla="*/ 164 w 193"/>
                  <a:gd name="T43" fmla="*/ 11 h 357"/>
                  <a:gd name="T44" fmla="*/ 181 w 193"/>
                  <a:gd name="T45" fmla="*/ 37 h 357"/>
                  <a:gd name="T46" fmla="*/ 74 w 193"/>
                  <a:gd name="T47" fmla="*/ 2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57">
                    <a:moveTo>
                      <a:pt x="3" y="302"/>
                    </a:moveTo>
                    <a:cubicBezTo>
                      <a:pt x="2" y="303"/>
                      <a:pt x="0" y="305"/>
                      <a:pt x="0" y="307"/>
                    </a:cubicBezTo>
                    <a:cubicBezTo>
                      <a:pt x="0" y="309"/>
                      <a:pt x="3" y="313"/>
                      <a:pt x="6" y="313"/>
                    </a:cubicBezTo>
                    <a:cubicBezTo>
                      <a:pt x="9" y="313"/>
                      <a:pt x="10" y="312"/>
                      <a:pt x="24" y="298"/>
                    </a:cubicBezTo>
                    <a:cubicBezTo>
                      <a:pt x="28" y="294"/>
                      <a:pt x="38" y="285"/>
                      <a:pt x="42" y="281"/>
                    </a:cubicBezTo>
                    <a:cubicBezTo>
                      <a:pt x="47" y="320"/>
                      <a:pt x="62" y="357"/>
                      <a:pt x="98" y="357"/>
                    </a:cubicBezTo>
                    <a:cubicBezTo>
                      <a:pt x="118" y="357"/>
                      <a:pt x="135" y="346"/>
                      <a:pt x="146" y="338"/>
                    </a:cubicBezTo>
                    <a:cubicBezTo>
                      <a:pt x="153" y="333"/>
                      <a:pt x="176" y="314"/>
                      <a:pt x="176" y="309"/>
                    </a:cubicBezTo>
                    <a:cubicBezTo>
                      <a:pt x="176" y="307"/>
                      <a:pt x="175" y="303"/>
                      <a:pt x="170" y="303"/>
                    </a:cubicBezTo>
                    <a:cubicBezTo>
                      <a:pt x="169" y="303"/>
                      <a:pt x="168" y="303"/>
                      <a:pt x="164" y="307"/>
                    </a:cubicBezTo>
                    <a:cubicBezTo>
                      <a:pt x="132" y="339"/>
                      <a:pt x="113" y="346"/>
                      <a:pt x="99" y="346"/>
                    </a:cubicBezTo>
                    <a:cubicBezTo>
                      <a:pt x="77" y="346"/>
                      <a:pt x="69" y="320"/>
                      <a:pt x="69" y="281"/>
                    </a:cubicBezTo>
                    <a:cubicBezTo>
                      <a:pt x="69" y="278"/>
                      <a:pt x="70" y="256"/>
                      <a:pt x="71" y="253"/>
                    </a:cubicBezTo>
                    <a:cubicBezTo>
                      <a:pt x="72" y="252"/>
                      <a:pt x="72" y="251"/>
                      <a:pt x="82" y="241"/>
                    </a:cubicBezTo>
                    <a:cubicBezTo>
                      <a:pt x="122" y="200"/>
                      <a:pt x="193" y="116"/>
                      <a:pt x="193" y="39"/>
                    </a:cubicBezTo>
                    <a:cubicBezTo>
                      <a:pt x="193" y="30"/>
                      <a:pt x="193" y="0"/>
                      <a:pt x="164" y="0"/>
                    </a:cubicBezTo>
                    <a:cubicBezTo>
                      <a:pt x="122" y="0"/>
                      <a:pt x="86" y="82"/>
                      <a:pt x="81" y="93"/>
                    </a:cubicBezTo>
                    <a:cubicBezTo>
                      <a:pt x="57" y="148"/>
                      <a:pt x="41" y="206"/>
                      <a:pt x="41" y="266"/>
                    </a:cubicBezTo>
                    <a:lnTo>
                      <a:pt x="3" y="302"/>
                    </a:lnTo>
                    <a:close/>
                    <a:moveTo>
                      <a:pt x="74" y="232"/>
                    </a:moveTo>
                    <a:cubicBezTo>
                      <a:pt x="75" y="227"/>
                      <a:pt x="96" y="116"/>
                      <a:pt x="124" y="58"/>
                    </a:cubicBezTo>
                    <a:cubicBezTo>
                      <a:pt x="138" y="31"/>
                      <a:pt x="148" y="11"/>
                      <a:pt x="164" y="11"/>
                    </a:cubicBezTo>
                    <a:cubicBezTo>
                      <a:pt x="181" y="11"/>
                      <a:pt x="181" y="29"/>
                      <a:pt x="181" y="37"/>
                    </a:cubicBezTo>
                    <a:cubicBezTo>
                      <a:pt x="181" y="120"/>
                      <a:pt x="97" y="207"/>
                      <a:pt x="74" y="2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56" name="Freeform 165">
                <a:extLst>
                  <a:ext uri="{FF2B5EF4-FFF2-40B4-BE49-F238E27FC236}">
                    <a16:creationId xmlns:a16="http://schemas.microsoft.com/office/drawing/2014/main" id="{A16B9B01-9A8F-7B8A-1A0F-40BFA1B83A36}"/>
                  </a:ext>
                </a:extLst>
              </p:cNvPr>
              <p:cNvSpPr>
                <a:spLocks/>
              </p:cNvSpPr>
              <p:nvPr>
                <p:custDataLst>
                  <p:tags r:id="rId8"/>
                </p:custDataLst>
              </p:nvPr>
            </p:nvSpPr>
            <p:spPr bwMode="auto">
              <a:xfrm>
                <a:off x="5576888" y="1152525"/>
                <a:ext cx="42863" cy="301625"/>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cxnSp>
          <p:nvCxnSpPr>
            <p:cNvPr id="189" name="Connector: Elbow 188">
              <a:extLst>
                <a:ext uri="{FF2B5EF4-FFF2-40B4-BE49-F238E27FC236}">
                  <a16:creationId xmlns:a16="http://schemas.microsoft.com/office/drawing/2014/main" id="{D5BCE9E3-4D8D-C221-7841-375965F1445F}"/>
                </a:ext>
              </a:extLst>
            </p:cNvPr>
            <p:cNvCxnSpPr>
              <a:cxnSpLocks/>
            </p:cNvCxnSpPr>
            <p:nvPr/>
          </p:nvCxnSpPr>
          <p:spPr>
            <a:xfrm rot="5400000">
              <a:off x="5778088" y="656616"/>
              <a:ext cx="768771" cy="5264549"/>
            </a:xfrm>
            <a:prstGeom prst="bentConnector3">
              <a:avLst>
                <a:gd name="adj1" fmla="val 2063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9611B6FF-5281-4107-83A2-FD81976B1F5D}"/>
                </a:ext>
              </a:extLst>
            </p:cNvPr>
            <p:cNvSpPr/>
            <p:nvPr/>
          </p:nvSpPr>
          <p:spPr>
            <a:xfrm>
              <a:off x="1362751" y="1758396"/>
              <a:ext cx="1379126" cy="923330"/>
            </a:xfrm>
            <a:prstGeom prst="rect">
              <a:avLst/>
            </a:prstGeom>
          </p:spPr>
          <p:txBody>
            <a:bodyPr wrap="square">
              <a:spAutoFit/>
            </a:bodyPr>
            <a:lstStyle/>
            <a:p>
              <a:r>
                <a:rPr lang="it-IT" sz="1800" b="1" dirty="0">
                  <a:solidFill>
                    <a:schemeClr val="tx1"/>
                  </a:solidFill>
                </a:rPr>
                <a:t>Channel Impulse Responses</a:t>
              </a:r>
              <a:endParaRPr lang="en-US" sz="1800" dirty="0">
                <a:solidFill>
                  <a:schemeClr val="tx1"/>
                </a:solidFill>
              </a:endParaRPr>
            </a:p>
          </p:txBody>
        </p:sp>
      </p:grpSp>
      <p:sp>
        <p:nvSpPr>
          <p:cNvPr id="5" name="Slide Number Placeholder 3">
            <a:extLst>
              <a:ext uri="{FF2B5EF4-FFF2-40B4-BE49-F238E27FC236}">
                <a16:creationId xmlns:a16="http://schemas.microsoft.com/office/drawing/2014/main" id="{A5C40C8C-17A9-0EC0-34DB-8443BAFCADF2}"/>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5</a:t>
            </a:fld>
            <a:endParaRPr lang="en-GB" dirty="0"/>
          </a:p>
        </p:txBody>
      </p:sp>
      <p:sp>
        <p:nvSpPr>
          <p:cNvPr id="6" name="Date Placeholder 5">
            <a:extLst>
              <a:ext uri="{FF2B5EF4-FFF2-40B4-BE49-F238E27FC236}">
                <a16:creationId xmlns:a16="http://schemas.microsoft.com/office/drawing/2014/main" id="{B396A65F-AFF5-7001-2D57-96E102245EDB}"/>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7" name="Footer Placeholder 4">
            <a:extLst>
              <a:ext uri="{FF2B5EF4-FFF2-40B4-BE49-F238E27FC236}">
                <a16:creationId xmlns:a16="http://schemas.microsoft.com/office/drawing/2014/main" id="{B9C16C4D-11A9-99AC-CDAE-F5FC72421386}"/>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889451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901AF-2C02-2333-64F4-769BBC21DD95}"/>
              </a:ext>
            </a:extLst>
          </p:cNvPr>
          <p:cNvSpPr>
            <a:spLocks noGrp="1"/>
          </p:cNvSpPr>
          <p:nvPr>
            <p:ph type="title"/>
          </p:nvPr>
        </p:nvSpPr>
        <p:spPr/>
        <p:txBody>
          <a:bodyPr/>
          <a:lstStyle/>
          <a:p>
            <a:r>
              <a:rPr lang="en-US"/>
              <a:t>Timing offset compensation</a:t>
            </a:r>
            <a:endParaRPr lang="en-GB" dirty="0"/>
          </a:p>
        </p:txBody>
      </p:sp>
      <p:sp>
        <p:nvSpPr>
          <p:cNvPr id="300" name="Content Placeholder 2">
            <a:extLst>
              <a:ext uri="{FF2B5EF4-FFF2-40B4-BE49-F238E27FC236}">
                <a16:creationId xmlns:a16="http://schemas.microsoft.com/office/drawing/2014/main" id="{FD9BC7AB-D0B7-CA45-A879-AFD3BBB41253}"/>
              </a:ext>
            </a:extLst>
          </p:cNvPr>
          <p:cNvSpPr>
            <a:spLocks noGrp="1"/>
          </p:cNvSpPr>
          <p:nvPr>
            <p:ph idx="1"/>
          </p:nvPr>
        </p:nvSpPr>
        <p:spPr>
          <a:xfrm>
            <a:off x="914401" y="1628801"/>
            <a:ext cx="10361084" cy="4465614"/>
          </a:xfrm>
        </p:spPr>
        <p:txBody>
          <a:bodyPr>
            <a:normAutofit/>
          </a:bodyPr>
          <a:lstStyle/>
          <a:p>
            <a:pPr>
              <a:buFont typeface="Arial" panose="020B0604020202020204" pitchFamily="34" charset="0"/>
              <a:buChar char="•"/>
            </a:pPr>
            <a:r>
              <a:rPr lang="en-US" dirty="0"/>
              <a:t>Multipath environment changes slowly across time</a:t>
            </a:r>
          </a:p>
          <a:p>
            <a:pPr marL="800100" lvl="1" indent="-342900">
              <a:buFont typeface="Arial" panose="020B0604020202020204" pitchFamily="34" charset="0"/>
              <a:buChar char="•"/>
            </a:pPr>
            <a:r>
              <a:rPr lang="en-US" dirty="0"/>
              <a:t>Holds even with dynamic targets if packet rate is high</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Deals with NLOS and multi-path changes</a:t>
            </a:r>
          </a:p>
          <a:p>
            <a:pPr marL="800100" lvl="1" indent="-342900">
              <a:buFont typeface="Arial" panose="020B0604020202020204" pitchFamily="34" charset="0"/>
              <a:buChar char="•"/>
            </a:pPr>
            <a:endParaRPr lang="en-GB" dirty="0"/>
          </a:p>
        </p:txBody>
      </p:sp>
      <p:grpSp>
        <p:nvGrpSpPr>
          <p:cNvPr id="40" name="Group 39">
            <a:extLst>
              <a:ext uri="{FF2B5EF4-FFF2-40B4-BE49-F238E27FC236}">
                <a16:creationId xmlns:a16="http://schemas.microsoft.com/office/drawing/2014/main" id="{32584940-4D69-EE04-4C5E-48462D448EFE}"/>
              </a:ext>
            </a:extLst>
          </p:cNvPr>
          <p:cNvGrpSpPr/>
          <p:nvPr/>
        </p:nvGrpSpPr>
        <p:grpSpPr>
          <a:xfrm>
            <a:off x="762000" y="2737284"/>
            <a:ext cx="10705969" cy="2767596"/>
            <a:chOff x="-191225" y="1514119"/>
            <a:chExt cx="12944085" cy="3513101"/>
          </a:xfrm>
        </p:grpSpPr>
        <p:cxnSp>
          <p:nvCxnSpPr>
            <p:cNvPr id="4" name="Straight Connector 3">
              <a:extLst>
                <a:ext uri="{FF2B5EF4-FFF2-40B4-BE49-F238E27FC236}">
                  <a16:creationId xmlns:a16="http://schemas.microsoft.com/office/drawing/2014/main" id="{BFAF229D-47BA-259F-5079-9933F36BE1FC}"/>
                </a:ext>
              </a:extLst>
            </p:cNvPr>
            <p:cNvCxnSpPr>
              <a:cxnSpLocks/>
              <a:stCxn id="8" idx="6"/>
            </p:cNvCxnSpPr>
            <p:nvPr/>
          </p:nvCxnSpPr>
          <p:spPr>
            <a:xfrm>
              <a:off x="926343" y="1860033"/>
              <a:ext cx="7908" cy="237926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3E7C627-859E-D8C1-F7F6-148EC6635576}"/>
                </a:ext>
              </a:extLst>
            </p:cNvPr>
            <p:cNvCxnSpPr>
              <a:cxnSpLocks/>
              <a:stCxn id="8" idx="18"/>
            </p:cNvCxnSpPr>
            <p:nvPr/>
          </p:nvCxnSpPr>
          <p:spPr>
            <a:xfrm flipH="1">
              <a:off x="1743699" y="3018273"/>
              <a:ext cx="10684" cy="1231767"/>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07AFE9-10FE-0E61-7E33-BFEFFC39FC4F}"/>
                </a:ext>
              </a:extLst>
            </p:cNvPr>
            <p:cNvCxnSpPr>
              <a:cxnSpLocks/>
              <a:stCxn id="9" idx="13"/>
            </p:cNvCxnSpPr>
            <p:nvPr/>
          </p:nvCxnSpPr>
          <p:spPr>
            <a:xfrm>
              <a:off x="6745474" y="3191737"/>
              <a:ext cx="1" cy="10752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FF9F848-67F5-8A0C-2E8C-41D2B33CDC31}"/>
                </a:ext>
              </a:extLst>
            </p:cNvPr>
            <p:cNvCxnSpPr>
              <a:cxnSpLocks/>
              <a:stCxn id="9" idx="7"/>
            </p:cNvCxnSpPr>
            <p:nvPr/>
          </p:nvCxnSpPr>
          <p:spPr>
            <a:xfrm>
              <a:off x="5925163" y="1514162"/>
              <a:ext cx="16084" cy="2770652"/>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Freeform 7 1">
              <a:extLst>
                <a:ext uri="{FF2B5EF4-FFF2-40B4-BE49-F238E27FC236}">
                  <a16:creationId xmlns:a16="http://schemas.microsoft.com/office/drawing/2014/main" id="{A5EDA120-8E6D-78B7-EDE4-8F15D8C71D31}"/>
                </a:ext>
              </a:extLst>
            </p:cNvPr>
            <p:cNvSpPr/>
            <p:nvPr/>
          </p:nvSpPr>
          <p:spPr>
            <a:xfrm>
              <a:off x="408183" y="1798767"/>
              <a:ext cx="2422636" cy="2300224"/>
            </a:xfrm>
            <a:custGeom>
              <a:avLst/>
              <a:gdLst>
                <a:gd name="connsiteX0" fmla="*/ 0 w 3677920"/>
                <a:gd name="connsiteY0" fmla="*/ 2169466 h 2311940"/>
                <a:gd name="connsiteX1" fmla="*/ 127000 w 3677920"/>
                <a:gd name="connsiteY1" fmla="*/ 2078026 h 2311940"/>
                <a:gd name="connsiteX2" fmla="*/ 228600 w 3677920"/>
                <a:gd name="connsiteY2" fmla="*/ 2103426 h 2311940"/>
                <a:gd name="connsiteX3" fmla="*/ 320040 w 3677920"/>
                <a:gd name="connsiteY3" fmla="*/ 2083106 h 2311940"/>
                <a:gd name="connsiteX4" fmla="*/ 396240 w 3677920"/>
                <a:gd name="connsiteY4" fmla="*/ 2291386 h 2311940"/>
                <a:gd name="connsiteX5" fmla="*/ 447040 w 3677920"/>
                <a:gd name="connsiteY5" fmla="*/ 1742746 h 2311940"/>
                <a:gd name="connsiteX6" fmla="*/ 518160 w 3677920"/>
                <a:gd name="connsiteY6" fmla="*/ 61266 h 2311940"/>
                <a:gd name="connsiteX7" fmla="*/ 574040 w 3677920"/>
                <a:gd name="connsiteY7" fmla="*/ 482906 h 2311940"/>
                <a:gd name="connsiteX8" fmla="*/ 604520 w 3677920"/>
                <a:gd name="connsiteY8" fmla="*/ 1590346 h 2311940"/>
                <a:gd name="connsiteX9" fmla="*/ 655320 w 3677920"/>
                <a:gd name="connsiteY9" fmla="*/ 2276146 h 2311940"/>
                <a:gd name="connsiteX10" fmla="*/ 685800 w 3677920"/>
                <a:gd name="connsiteY10" fmla="*/ 2072946 h 2311940"/>
                <a:gd name="connsiteX11" fmla="*/ 736600 w 3677920"/>
                <a:gd name="connsiteY11" fmla="*/ 1641146 h 2311940"/>
                <a:gd name="connsiteX12" fmla="*/ 767080 w 3677920"/>
                <a:gd name="connsiteY12" fmla="*/ 1956106 h 2311940"/>
                <a:gd name="connsiteX13" fmla="*/ 792480 w 3677920"/>
                <a:gd name="connsiteY13" fmla="*/ 2205026 h 2311940"/>
                <a:gd name="connsiteX14" fmla="*/ 883920 w 3677920"/>
                <a:gd name="connsiteY14" fmla="*/ 2006906 h 2311940"/>
                <a:gd name="connsiteX15" fmla="*/ 995680 w 3677920"/>
                <a:gd name="connsiteY15" fmla="*/ 2067866 h 2311940"/>
                <a:gd name="connsiteX16" fmla="*/ 1082040 w 3677920"/>
                <a:gd name="connsiteY16" fmla="*/ 2022146 h 2311940"/>
                <a:gd name="connsiteX17" fmla="*/ 1168400 w 3677920"/>
                <a:gd name="connsiteY17" fmla="*/ 2245666 h 2311940"/>
                <a:gd name="connsiteX18" fmla="*/ 1346200 w 3677920"/>
                <a:gd name="connsiteY18" fmla="*/ 1219506 h 2311940"/>
                <a:gd name="connsiteX19" fmla="*/ 1386840 w 3677920"/>
                <a:gd name="connsiteY19" fmla="*/ 1737666 h 2311940"/>
                <a:gd name="connsiteX20" fmla="*/ 1442720 w 3677920"/>
                <a:gd name="connsiteY20" fmla="*/ 2281226 h 2311940"/>
                <a:gd name="connsiteX21" fmla="*/ 1518920 w 3677920"/>
                <a:gd name="connsiteY21" fmla="*/ 2128826 h 2311940"/>
                <a:gd name="connsiteX22" fmla="*/ 1737360 w 3677920"/>
                <a:gd name="connsiteY22" fmla="*/ 2281226 h 2311940"/>
                <a:gd name="connsiteX23" fmla="*/ 1945640 w 3677920"/>
                <a:gd name="connsiteY23" fmla="*/ 2037386 h 2311940"/>
                <a:gd name="connsiteX24" fmla="*/ 2143760 w 3677920"/>
                <a:gd name="connsiteY24" fmla="*/ 2164386 h 2311940"/>
                <a:gd name="connsiteX25" fmla="*/ 2392680 w 3677920"/>
                <a:gd name="connsiteY25" fmla="*/ 2286306 h 2311940"/>
                <a:gd name="connsiteX26" fmla="*/ 2529840 w 3677920"/>
                <a:gd name="connsiteY26" fmla="*/ 2210106 h 2311940"/>
                <a:gd name="connsiteX27" fmla="*/ 2575560 w 3677920"/>
                <a:gd name="connsiteY27" fmla="*/ 1813866 h 2311940"/>
                <a:gd name="connsiteX28" fmla="*/ 2626360 w 3677920"/>
                <a:gd name="connsiteY28" fmla="*/ 2042466 h 2311940"/>
                <a:gd name="connsiteX29" fmla="*/ 2722880 w 3677920"/>
                <a:gd name="connsiteY29" fmla="*/ 2255826 h 2311940"/>
                <a:gd name="connsiteX30" fmla="*/ 2895600 w 3677920"/>
                <a:gd name="connsiteY30" fmla="*/ 2194866 h 2311940"/>
                <a:gd name="connsiteX31" fmla="*/ 3124200 w 3677920"/>
                <a:gd name="connsiteY31" fmla="*/ 2189786 h 2311940"/>
                <a:gd name="connsiteX32" fmla="*/ 3251200 w 3677920"/>
                <a:gd name="connsiteY32" fmla="*/ 2311706 h 2311940"/>
                <a:gd name="connsiteX33" fmla="*/ 3439160 w 3677920"/>
                <a:gd name="connsiteY33" fmla="*/ 2154226 h 2311940"/>
                <a:gd name="connsiteX34" fmla="*/ 3677920 w 3677920"/>
                <a:gd name="connsiteY34" fmla="*/ 2291386 h 2311940"/>
                <a:gd name="connsiteX0" fmla="*/ 0 w 3525520"/>
                <a:gd name="connsiteY0" fmla="*/ 2169466 h 2311940"/>
                <a:gd name="connsiteX1" fmla="*/ 127000 w 3525520"/>
                <a:gd name="connsiteY1" fmla="*/ 2078026 h 2311940"/>
                <a:gd name="connsiteX2" fmla="*/ 228600 w 3525520"/>
                <a:gd name="connsiteY2" fmla="*/ 2103426 h 2311940"/>
                <a:gd name="connsiteX3" fmla="*/ 320040 w 3525520"/>
                <a:gd name="connsiteY3" fmla="*/ 2083106 h 2311940"/>
                <a:gd name="connsiteX4" fmla="*/ 396240 w 3525520"/>
                <a:gd name="connsiteY4" fmla="*/ 2291386 h 2311940"/>
                <a:gd name="connsiteX5" fmla="*/ 447040 w 3525520"/>
                <a:gd name="connsiteY5" fmla="*/ 1742746 h 2311940"/>
                <a:gd name="connsiteX6" fmla="*/ 518160 w 3525520"/>
                <a:gd name="connsiteY6" fmla="*/ 61266 h 2311940"/>
                <a:gd name="connsiteX7" fmla="*/ 574040 w 3525520"/>
                <a:gd name="connsiteY7" fmla="*/ 482906 h 2311940"/>
                <a:gd name="connsiteX8" fmla="*/ 604520 w 3525520"/>
                <a:gd name="connsiteY8" fmla="*/ 1590346 h 2311940"/>
                <a:gd name="connsiteX9" fmla="*/ 655320 w 3525520"/>
                <a:gd name="connsiteY9" fmla="*/ 2276146 h 2311940"/>
                <a:gd name="connsiteX10" fmla="*/ 685800 w 3525520"/>
                <a:gd name="connsiteY10" fmla="*/ 2072946 h 2311940"/>
                <a:gd name="connsiteX11" fmla="*/ 736600 w 3525520"/>
                <a:gd name="connsiteY11" fmla="*/ 1641146 h 2311940"/>
                <a:gd name="connsiteX12" fmla="*/ 767080 w 3525520"/>
                <a:gd name="connsiteY12" fmla="*/ 1956106 h 2311940"/>
                <a:gd name="connsiteX13" fmla="*/ 792480 w 3525520"/>
                <a:gd name="connsiteY13" fmla="*/ 2205026 h 2311940"/>
                <a:gd name="connsiteX14" fmla="*/ 883920 w 3525520"/>
                <a:gd name="connsiteY14" fmla="*/ 2006906 h 2311940"/>
                <a:gd name="connsiteX15" fmla="*/ 995680 w 3525520"/>
                <a:gd name="connsiteY15" fmla="*/ 2067866 h 2311940"/>
                <a:gd name="connsiteX16" fmla="*/ 1082040 w 3525520"/>
                <a:gd name="connsiteY16" fmla="*/ 2022146 h 2311940"/>
                <a:gd name="connsiteX17" fmla="*/ 1168400 w 3525520"/>
                <a:gd name="connsiteY17" fmla="*/ 2245666 h 2311940"/>
                <a:gd name="connsiteX18" fmla="*/ 1346200 w 3525520"/>
                <a:gd name="connsiteY18" fmla="*/ 1219506 h 2311940"/>
                <a:gd name="connsiteX19" fmla="*/ 1386840 w 3525520"/>
                <a:gd name="connsiteY19" fmla="*/ 1737666 h 2311940"/>
                <a:gd name="connsiteX20" fmla="*/ 1442720 w 3525520"/>
                <a:gd name="connsiteY20" fmla="*/ 2281226 h 2311940"/>
                <a:gd name="connsiteX21" fmla="*/ 1518920 w 3525520"/>
                <a:gd name="connsiteY21" fmla="*/ 2128826 h 2311940"/>
                <a:gd name="connsiteX22" fmla="*/ 1737360 w 3525520"/>
                <a:gd name="connsiteY22" fmla="*/ 2281226 h 2311940"/>
                <a:gd name="connsiteX23" fmla="*/ 1945640 w 3525520"/>
                <a:gd name="connsiteY23" fmla="*/ 2037386 h 2311940"/>
                <a:gd name="connsiteX24" fmla="*/ 2143760 w 3525520"/>
                <a:gd name="connsiteY24" fmla="*/ 2164386 h 2311940"/>
                <a:gd name="connsiteX25" fmla="*/ 2392680 w 3525520"/>
                <a:gd name="connsiteY25" fmla="*/ 2286306 h 2311940"/>
                <a:gd name="connsiteX26" fmla="*/ 2529840 w 3525520"/>
                <a:gd name="connsiteY26" fmla="*/ 2210106 h 2311940"/>
                <a:gd name="connsiteX27" fmla="*/ 2575560 w 3525520"/>
                <a:gd name="connsiteY27" fmla="*/ 1813866 h 2311940"/>
                <a:gd name="connsiteX28" fmla="*/ 2626360 w 3525520"/>
                <a:gd name="connsiteY28" fmla="*/ 2042466 h 2311940"/>
                <a:gd name="connsiteX29" fmla="*/ 2722880 w 3525520"/>
                <a:gd name="connsiteY29" fmla="*/ 2255826 h 2311940"/>
                <a:gd name="connsiteX30" fmla="*/ 2895600 w 3525520"/>
                <a:gd name="connsiteY30" fmla="*/ 2194866 h 2311940"/>
                <a:gd name="connsiteX31" fmla="*/ 3124200 w 3525520"/>
                <a:gd name="connsiteY31" fmla="*/ 2189786 h 2311940"/>
                <a:gd name="connsiteX32" fmla="*/ 3251200 w 3525520"/>
                <a:gd name="connsiteY32" fmla="*/ 2311706 h 2311940"/>
                <a:gd name="connsiteX33" fmla="*/ 3439160 w 3525520"/>
                <a:gd name="connsiteY33" fmla="*/ 2154226 h 2311940"/>
                <a:gd name="connsiteX34" fmla="*/ 3525520 w 3525520"/>
                <a:gd name="connsiteY34" fmla="*/ 2230426 h 2311940"/>
                <a:gd name="connsiteX0" fmla="*/ 0 w 3525520"/>
                <a:gd name="connsiteY0" fmla="*/ 2169466 h 2322538"/>
                <a:gd name="connsiteX1" fmla="*/ 127000 w 3525520"/>
                <a:gd name="connsiteY1" fmla="*/ 2078026 h 2322538"/>
                <a:gd name="connsiteX2" fmla="*/ 228600 w 3525520"/>
                <a:gd name="connsiteY2" fmla="*/ 2103426 h 2322538"/>
                <a:gd name="connsiteX3" fmla="*/ 320040 w 3525520"/>
                <a:gd name="connsiteY3" fmla="*/ 2083106 h 2322538"/>
                <a:gd name="connsiteX4" fmla="*/ 396240 w 3525520"/>
                <a:gd name="connsiteY4" fmla="*/ 2291386 h 2322538"/>
                <a:gd name="connsiteX5" fmla="*/ 447040 w 3525520"/>
                <a:gd name="connsiteY5" fmla="*/ 1742746 h 2322538"/>
                <a:gd name="connsiteX6" fmla="*/ 518160 w 3525520"/>
                <a:gd name="connsiteY6" fmla="*/ 61266 h 2322538"/>
                <a:gd name="connsiteX7" fmla="*/ 574040 w 3525520"/>
                <a:gd name="connsiteY7" fmla="*/ 482906 h 2322538"/>
                <a:gd name="connsiteX8" fmla="*/ 604520 w 3525520"/>
                <a:gd name="connsiteY8" fmla="*/ 1590346 h 2322538"/>
                <a:gd name="connsiteX9" fmla="*/ 655320 w 3525520"/>
                <a:gd name="connsiteY9" fmla="*/ 2276146 h 2322538"/>
                <a:gd name="connsiteX10" fmla="*/ 685800 w 3525520"/>
                <a:gd name="connsiteY10" fmla="*/ 2072946 h 2322538"/>
                <a:gd name="connsiteX11" fmla="*/ 736600 w 3525520"/>
                <a:gd name="connsiteY11" fmla="*/ 1641146 h 2322538"/>
                <a:gd name="connsiteX12" fmla="*/ 767080 w 3525520"/>
                <a:gd name="connsiteY12" fmla="*/ 1956106 h 2322538"/>
                <a:gd name="connsiteX13" fmla="*/ 792480 w 3525520"/>
                <a:gd name="connsiteY13" fmla="*/ 2205026 h 2322538"/>
                <a:gd name="connsiteX14" fmla="*/ 883920 w 3525520"/>
                <a:gd name="connsiteY14" fmla="*/ 2006906 h 2322538"/>
                <a:gd name="connsiteX15" fmla="*/ 995680 w 3525520"/>
                <a:gd name="connsiteY15" fmla="*/ 2067866 h 2322538"/>
                <a:gd name="connsiteX16" fmla="*/ 1082040 w 3525520"/>
                <a:gd name="connsiteY16" fmla="*/ 2022146 h 2322538"/>
                <a:gd name="connsiteX17" fmla="*/ 1168400 w 3525520"/>
                <a:gd name="connsiteY17" fmla="*/ 2245666 h 2322538"/>
                <a:gd name="connsiteX18" fmla="*/ 1346200 w 3525520"/>
                <a:gd name="connsiteY18" fmla="*/ 1219506 h 2322538"/>
                <a:gd name="connsiteX19" fmla="*/ 1386840 w 3525520"/>
                <a:gd name="connsiteY19" fmla="*/ 1737666 h 2322538"/>
                <a:gd name="connsiteX20" fmla="*/ 1442720 w 3525520"/>
                <a:gd name="connsiteY20" fmla="*/ 2281226 h 2322538"/>
                <a:gd name="connsiteX21" fmla="*/ 1518920 w 3525520"/>
                <a:gd name="connsiteY21" fmla="*/ 2128826 h 2322538"/>
                <a:gd name="connsiteX22" fmla="*/ 1737360 w 3525520"/>
                <a:gd name="connsiteY22" fmla="*/ 2281226 h 2322538"/>
                <a:gd name="connsiteX23" fmla="*/ 1945640 w 3525520"/>
                <a:gd name="connsiteY23" fmla="*/ 2037386 h 2322538"/>
                <a:gd name="connsiteX24" fmla="*/ 2143760 w 3525520"/>
                <a:gd name="connsiteY24" fmla="*/ 2164386 h 2322538"/>
                <a:gd name="connsiteX25" fmla="*/ 2392680 w 3525520"/>
                <a:gd name="connsiteY25" fmla="*/ 2286306 h 2322538"/>
                <a:gd name="connsiteX26" fmla="*/ 2529840 w 3525520"/>
                <a:gd name="connsiteY26" fmla="*/ 2210106 h 2322538"/>
                <a:gd name="connsiteX27" fmla="*/ 2575560 w 3525520"/>
                <a:gd name="connsiteY27" fmla="*/ 1813866 h 2322538"/>
                <a:gd name="connsiteX28" fmla="*/ 2626360 w 3525520"/>
                <a:gd name="connsiteY28" fmla="*/ 2042466 h 2322538"/>
                <a:gd name="connsiteX29" fmla="*/ 2722880 w 3525520"/>
                <a:gd name="connsiteY29" fmla="*/ 2255826 h 2322538"/>
                <a:gd name="connsiteX30" fmla="*/ 2895600 w 3525520"/>
                <a:gd name="connsiteY30" fmla="*/ 2194866 h 2322538"/>
                <a:gd name="connsiteX31" fmla="*/ 3124200 w 3525520"/>
                <a:gd name="connsiteY31" fmla="*/ 2189786 h 2322538"/>
                <a:gd name="connsiteX32" fmla="*/ 3251200 w 3525520"/>
                <a:gd name="connsiteY32" fmla="*/ 2311706 h 2322538"/>
                <a:gd name="connsiteX33" fmla="*/ 3263900 w 3525520"/>
                <a:gd name="connsiteY33" fmla="*/ 2314246 h 2322538"/>
                <a:gd name="connsiteX34" fmla="*/ 3525520 w 3525520"/>
                <a:gd name="connsiteY34" fmla="*/ 2230426 h 2322538"/>
                <a:gd name="connsiteX0" fmla="*/ 0 w 3289300"/>
                <a:gd name="connsiteY0" fmla="*/ 2169466 h 2322538"/>
                <a:gd name="connsiteX1" fmla="*/ 127000 w 3289300"/>
                <a:gd name="connsiteY1" fmla="*/ 2078026 h 2322538"/>
                <a:gd name="connsiteX2" fmla="*/ 228600 w 3289300"/>
                <a:gd name="connsiteY2" fmla="*/ 2103426 h 2322538"/>
                <a:gd name="connsiteX3" fmla="*/ 320040 w 3289300"/>
                <a:gd name="connsiteY3" fmla="*/ 2083106 h 2322538"/>
                <a:gd name="connsiteX4" fmla="*/ 396240 w 3289300"/>
                <a:gd name="connsiteY4" fmla="*/ 2291386 h 2322538"/>
                <a:gd name="connsiteX5" fmla="*/ 447040 w 3289300"/>
                <a:gd name="connsiteY5" fmla="*/ 1742746 h 2322538"/>
                <a:gd name="connsiteX6" fmla="*/ 518160 w 3289300"/>
                <a:gd name="connsiteY6" fmla="*/ 61266 h 2322538"/>
                <a:gd name="connsiteX7" fmla="*/ 574040 w 3289300"/>
                <a:gd name="connsiteY7" fmla="*/ 482906 h 2322538"/>
                <a:gd name="connsiteX8" fmla="*/ 604520 w 3289300"/>
                <a:gd name="connsiteY8" fmla="*/ 1590346 h 2322538"/>
                <a:gd name="connsiteX9" fmla="*/ 655320 w 3289300"/>
                <a:gd name="connsiteY9" fmla="*/ 2276146 h 2322538"/>
                <a:gd name="connsiteX10" fmla="*/ 685800 w 3289300"/>
                <a:gd name="connsiteY10" fmla="*/ 2072946 h 2322538"/>
                <a:gd name="connsiteX11" fmla="*/ 736600 w 3289300"/>
                <a:gd name="connsiteY11" fmla="*/ 1641146 h 2322538"/>
                <a:gd name="connsiteX12" fmla="*/ 767080 w 3289300"/>
                <a:gd name="connsiteY12" fmla="*/ 1956106 h 2322538"/>
                <a:gd name="connsiteX13" fmla="*/ 792480 w 3289300"/>
                <a:gd name="connsiteY13" fmla="*/ 2205026 h 2322538"/>
                <a:gd name="connsiteX14" fmla="*/ 883920 w 3289300"/>
                <a:gd name="connsiteY14" fmla="*/ 2006906 h 2322538"/>
                <a:gd name="connsiteX15" fmla="*/ 995680 w 3289300"/>
                <a:gd name="connsiteY15" fmla="*/ 2067866 h 2322538"/>
                <a:gd name="connsiteX16" fmla="*/ 1082040 w 3289300"/>
                <a:gd name="connsiteY16" fmla="*/ 2022146 h 2322538"/>
                <a:gd name="connsiteX17" fmla="*/ 1168400 w 3289300"/>
                <a:gd name="connsiteY17" fmla="*/ 2245666 h 2322538"/>
                <a:gd name="connsiteX18" fmla="*/ 1346200 w 3289300"/>
                <a:gd name="connsiteY18" fmla="*/ 1219506 h 2322538"/>
                <a:gd name="connsiteX19" fmla="*/ 1386840 w 3289300"/>
                <a:gd name="connsiteY19" fmla="*/ 1737666 h 2322538"/>
                <a:gd name="connsiteX20" fmla="*/ 1442720 w 3289300"/>
                <a:gd name="connsiteY20" fmla="*/ 2281226 h 2322538"/>
                <a:gd name="connsiteX21" fmla="*/ 1518920 w 3289300"/>
                <a:gd name="connsiteY21" fmla="*/ 2128826 h 2322538"/>
                <a:gd name="connsiteX22" fmla="*/ 1737360 w 3289300"/>
                <a:gd name="connsiteY22" fmla="*/ 2281226 h 2322538"/>
                <a:gd name="connsiteX23" fmla="*/ 1945640 w 3289300"/>
                <a:gd name="connsiteY23" fmla="*/ 2037386 h 2322538"/>
                <a:gd name="connsiteX24" fmla="*/ 2143760 w 3289300"/>
                <a:gd name="connsiteY24" fmla="*/ 2164386 h 2322538"/>
                <a:gd name="connsiteX25" fmla="*/ 2392680 w 3289300"/>
                <a:gd name="connsiteY25" fmla="*/ 2286306 h 2322538"/>
                <a:gd name="connsiteX26" fmla="*/ 2529840 w 3289300"/>
                <a:gd name="connsiteY26" fmla="*/ 2210106 h 2322538"/>
                <a:gd name="connsiteX27" fmla="*/ 2575560 w 3289300"/>
                <a:gd name="connsiteY27" fmla="*/ 1813866 h 2322538"/>
                <a:gd name="connsiteX28" fmla="*/ 2626360 w 3289300"/>
                <a:gd name="connsiteY28" fmla="*/ 2042466 h 2322538"/>
                <a:gd name="connsiteX29" fmla="*/ 2722880 w 3289300"/>
                <a:gd name="connsiteY29" fmla="*/ 2255826 h 2322538"/>
                <a:gd name="connsiteX30" fmla="*/ 2895600 w 3289300"/>
                <a:gd name="connsiteY30" fmla="*/ 2194866 h 2322538"/>
                <a:gd name="connsiteX31" fmla="*/ 3124200 w 3289300"/>
                <a:gd name="connsiteY31" fmla="*/ 2189786 h 2322538"/>
                <a:gd name="connsiteX32" fmla="*/ 3251200 w 3289300"/>
                <a:gd name="connsiteY32" fmla="*/ 2311706 h 2322538"/>
                <a:gd name="connsiteX33" fmla="*/ 3263900 w 3289300"/>
                <a:gd name="connsiteY33" fmla="*/ 2314246 h 2322538"/>
                <a:gd name="connsiteX34" fmla="*/ 3289300 w 3289300"/>
                <a:gd name="connsiteY34" fmla="*/ 2321866 h 2322538"/>
                <a:gd name="connsiteX0" fmla="*/ 0 w 3276735"/>
                <a:gd name="connsiteY0" fmla="*/ 2169466 h 2322538"/>
                <a:gd name="connsiteX1" fmla="*/ 127000 w 3276735"/>
                <a:gd name="connsiteY1" fmla="*/ 2078026 h 2322538"/>
                <a:gd name="connsiteX2" fmla="*/ 228600 w 3276735"/>
                <a:gd name="connsiteY2" fmla="*/ 2103426 h 2322538"/>
                <a:gd name="connsiteX3" fmla="*/ 320040 w 3276735"/>
                <a:gd name="connsiteY3" fmla="*/ 2083106 h 2322538"/>
                <a:gd name="connsiteX4" fmla="*/ 396240 w 3276735"/>
                <a:gd name="connsiteY4" fmla="*/ 2291386 h 2322538"/>
                <a:gd name="connsiteX5" fmla="*/ 447040 w 3276735"/>
                <a:gd name="connsiteY5" fmla="*/ 1742746 h 2322538"/>
                <a:gd name="connsiteX6" fmla="*/ 518160 w 3276735"/>
                <a:gd name="connsiteY6" fmla="*/ 61266 h 2322538"/>
                <a:gd name="connsiteX7" fmla="*/ 574040 w 3276735"/>
                <a:gd name="connsiteY7" fmla="*/ 482906 h 2322538"/>
                <a:gd name="connsiteX8" fmla="*/ 604520 w 3276735"/>
                <a:gd name="connsiteY8" fmla="*/ 1590346 h 2322538"/>
                <a:gd name="connsiteX9" fmla="*/ 655320 w 3276735"/>
                <a:gd name="connsiteY9" fmla="*/ 2276146 h 2322538"/>
                <a:gd name="connsiteX10" fmla="*/ 685800 w 3276735"/>
                <a:gd name="connsiteY10" fmla="*/ 2072946 h 2322538"/>
                <a:gd name="connsiteX11" fmla="*/ 736600 w 3276735"/>
                <a:gd name="connsiteY11" fmla="*/ 1641146 h 2322538"/>
                <a:gd name="connsiteX12" fmla="*/ 767080 w 3276735"/>
                <a:gd name="connsiteY12" fmla="*/ 1956106 h 2322538"/>
                <a:gd name="connsiteX13" fmla="*/ 792480 w 3276735"/>
                <a:gd name="connsiteY13" fmla="*/ 2205026 h 2322538"/>
                <a:gd name="connsiteX14" fmla="*/ 883920 w 3276735"/>
                <a:gd name="connsiteY14" fmla="*/ 2006906 h 2322538"/>
                <a:gd name="connsiteX15" fmla="*/ 995680 w 3276735"/>
                <a:gd name="connsiteY15" fmla="*/ 2067866 h 2322538"/>
                <a:gd name="connsiteX16" fmla="*/ 1082040 w 3276735"/>
                <a:gd name="connsiteY16" fmla="*/ 2022146 h 2322538"/>
                <a:gd name="connsiteX17" fmla="*/ 1168400 w 3276735"/>
                <a:gd name="connsiteY17" fmla="*/ 2245666 h 2322538"/>
                <a:gd name="connsiteX18" fmla="*/ 1346200 w 3276735"/>
                <a:gd name="connsiteY18" fmla="*/ 1219506 h 2322538"/>
                <a:gd name="connsiteX19" fmla="*/ 1386840 w 3276735"/>
                <a:gd name="connsiteY19" fmla="*/ 1737666 h 2322538"/>
                <a:gd name="connsiteX20" fmla="*/ 1442720 w 3276735"/>
                <a:gd name="connsiteY20" fmla="*/ 2281226 h 2322538"/>
                <a:gd name="connsiteX21" fmla="*/ 1518920 w 3276735"/>
                <a:gd name="connsiteY21" fmla="*/ 2128826 h 2322538"/>
                <a:gd name="connsiteX22" fmla="*/ 1737360 w 3276735"/>
                <a:gd name="connsiteY22" fmla="*/ 2281226 h 2322538"/>
                <a:gd name="connsiteX23" fmla="*/ 1945640 w 3276735"/>
                <a:gd name="connsiteY23" fmla="*/ 2037386 h 2322538"/>
                <a:gd name="connsiteX24" fmla="*/ 2143760 w 3276735"/>
                <a:gd name="connsiteY24" fmla="*/ 2164386 h 2322538"/>
                <a:gd name="connsiteX25" fmla="*/ 2392680 w 3276735"/>
                <a:gd name="connsiteY25" fmla="*/ 2286306 h 2322538"/>
                <a:gd name="connsiteX26" fmla="*/ 2529840 w 3276735"/>
                <a:gd name="connsiteY26" fmla="*/ 2210106 h 2322538"/>
                <a:gd name="connsiteX27" fmla="*/ 2575560 w 3276735"/>
                <a:gd name="connsiteY27" fmla="*/ 1813866 h 2322538"/>
                <a:gd name="connsiteX28" fmla="*/ 2626360 w 3276735"/>
                <a:gd name="connsiteY28" fmla="*/ 2042466 h 2322538"/>
                <a:gd name="connsiteX29" fmla="*/ 2722880 w 3276735"/>
                <a:gd name="connsiteY29" fmla="*/ 2255826 h 2322538"/>
                <a:gd name="connsiteX30" fmla="*/ 2895600 w 3276735"/>
                <a:gd name="connsiteY30" fmla="*/ 2194866 h 2322538"/>
                <a:gd name="connsiteX31" fmla="*/ 3124200 w 3276735"/>
                <a:gd name="connsiteY31" fmla="*/ 2189786 h 2322538"/>
                <a:gd name="connsiteX32" fmla="*/ 3251200 w 3276735"/>
                <a:gd name="connsiteY32" fmla="*/ 2311706 h 2322538"/>
                <a:gd name="connsiteX33" fmla="*/ 3263900 w 3276735"/>
                <a:gd name="connsiteY33" fmla="*/ 2314246 h 2322538"/>
                <a:gd name="connsiteX34" fmla="*/ 3167380 w 3276735"/>
                <a:gd name="connsiteY34" fmla="*/ 2253286 h 2322538"/>
                <a:gd name="connsiteX0" fmla="*/ 0 w 3257948"/>
                <a:gd name="connsiteY0" fmla="*/ 2169466 h 2311768"/>
                <a:gd name="connsiteX1" fmla="*/ 127000 w 3257948"/>
                <a:gd name="connsiteY1" fmla="*/ 2078026 h 2311768"/>
                <a:gd name="connsiteX2" fmla="*/ 228600 w 3257948"/>
                <a:gd name="connsiteY2" fmla="*/ 2103426 h 2311768"/>
                <a:gd name="connsiteX3" fmla="*/ 320040 w 3257948"/>
                <a:gd name="connsiteY3" fmla="*/ 2083106 h 2311768"/>
                <a:gd name="connsiteX4" fmla="*/ 396240 w 3257948"/>
                <a:gd name="connsiteY4" fmla="*/ 2291386 h 2311768"/>
                <a:gd name="connsiteX5" fmla="*/ 447040 w 3257948"/>
                <a:gd name="connsiteY5" fmla="*/ 1742746 h 2311768"/>
                <a:gd name="connsiteX6" fmla="*/ 518160 w 3257948"/>
                <a:gd name="connsiteY6" fmla="*/ 61266 h 2311768"/>
                <a:gd name="connsiteX7" fmla="*/ 574040 w 3257948"/>
                <a:gd name="connsiteY7" fmla="*/ 482906 h 2311768"/>
                <a:gd name="connsiteX8" fmla="*/ 604520 w 3257948"/>
                <a:gd name="connsiteY8" fmla="*/ 1590346 h 2311768"/>
                <a:gd name="connsiteX9" fmla="*/ 655320 w 3257948"/>
                <a:gd name="connsiteY9" fmla="*/ 2276146 h 2311768"/>
                <a:gd name="connsiteX10" fmla="*/ 685800 w 3257948"/>
                <a:gd name="connsiteY10" fmla="*/ 2072946 h 2311768"/>
                <a:gd name="connsiteX11" fmla="*/ 736600 w 3257948"/>
                <a:gd name="connsiteY11" fmla="*/ 1641146 h 2311768"/>
                <a:gd name="connsiteX12" fmla="*/ 767080 w 3257948"/>
                <a:gd name="connsiteY12" fmla="*/ 1956106 h 2311768"/>
                <a:gd name="connsiteX13" fmla="*/ 792480 w 3257948"/>
                <a:gd name="connsiteY13" fmla="*/ 2205026 h 2311768"/>
                <a:gd name="connsiteX14" fmla="*/ 883920 w 3257948"/>
                <a:gd name="connsiteY14" fmla="*/ 2006906 h 2311768"/>
                <a:gd name="connsiteX15" fmla="*/ 995680 w 3257948"/>
                <a:gd name="connsiteY15" fmla="*/ 2067866 h 2311768"/>
                <a:gd name="connsiteX16" fmla="*/ 1082040 w 3257948"/>
                <a:gd name="connsiteY16" fmla="*/ 2022146 h 2311768"/>
                <a:gd name="connsiteX17" fmla="*/ 1168400 w 3257948"/>
                <a:gd name="connsiteY17" fmla="*/ 2245666 h 2311768"/>
                <a:gd name="connsiteX18" fmla="*/ 1346200 w 3257948"/>
                <a:gd name="connsiteY18" fmla="*/ 1219506 h 2311768"/>
                <a:gd name="connsiteX19" fmla="*/ 1386840 w 3257948"/>
                <a:gd name="connsiteY19" fmla="*/ 1737666 h 2311768"/>
                <a:gd name="connsiteX20" fmla="*/ 1442720 w 3257948"/>
                <a:gd name="connsiteY20" fmla="*/ 2281226 h 2311768"/>
                <a:gd name="connsiteX21" fmla="*/ 1518920 w 3257948"/>
                <a:gd name="connsiteY21" fmla="*/ 2128826 h 2311768"/>
                <a:gd name="connsiteX22" fmla="*/ 1737360 w 3257948"/>
                <a:gd name="connsiteY22" fmla="*/ 2281226 h 2311768"/>
                <a:gd name="connsiteX23" fmla="*/ 1945640 w 3257948"/>
                <a:gd name="connsiteY23" fmla="*/ 2037386 h 2311768"/>
                <a:gd name="connsiteX24" fmla="*/ 2143760 w 3257948"/>
                <a:gd name="connsiteY24" fmla="*/ 2164386 h 2311768"/>
                <a:gd name="connsiteX25" fmla="*/ 2392680 w 3257948"/>
                <a:gd name="connsiteY25" fmla="*/ 2286306 h 2311768"/>
                <a:gd name="connsiteX26" fmla="*/ 2529840 w 3257948"/>
                <a:gd name="connsiteY26" fmla="*/ 2210106 h 2311768"/>
                <a:gd name="connsiteX27" fmla="*/ 2575560 w 3257948"/>
                <a:gd name="connsiteY27" fmla="*/ 1813866 h 2311768"/>
                <a:gd name="connsiteX28" fmla="*/ 2626360 w 3257948"/>
                <a:gd name="connsiteY28" fmla="*/ 2042466 h 2311768"/>
                <a:gd name="connsiteX29" fmla="*/ 2722880 w 3257948"/>
                <a:gd name="connsiteY29" fmla="*/ 2255826 h 2311768"/>
                <a:gd name="connsiteX30" fmla="*/ 2895600 w 3257948"/>
                <a:gd name="connsiteY30" fmla="*/ 2194866 h 2311768"/>
                <a:gd name="connsiteX31" fmla="*/ 3124200 w 3257948"/>
                <a:gd name="connsiteY31" fmla="*/ 2189786 h 2311768"/>
                <a:gd name="connsiteX32" fmla="*/ 3251200 w 3257948"/>
                <a:gd name="connsiteY32" fmla="*/ 2311706 h 2311768"/>
                <a:gd name="connsiteX33" fmla="*/ 2921000 w 3257948"/>
                <a:gd name="connsiteY33" fmla="*/ 2207566 h 2311768"/>
                <a:gd name="connsiteX34" fmla="*/ 3167380 w 3257948"/>
                <a:gd name="connsiteY34" fmla="*/ 2253286 h 2311768"/>
                <a:gd name="connsiteX0" fmla="*/ 0 w 3257948"/>
                <a:gd name="connsiteY0" fmla="*/ 2169466 h 2311768"/>
                <a:gd name="connsiteX1" fmla="*/ 127000 w 3257948"/>
                <a:gd name="connsiteY1" fmla="*/ 2078026 h 2311768"/>
                <a:gd name="connsiteX2" fmla="*/ 228600 w 3257948"/>
                <a:gd name="connsiteY2" fmla="*/ 2103426 h 2311768"/>
                <a:gd name="connsiteX3" fmla="*/ 320040 w 3257948"/>
                <a:gd name="connsiteY3" fmla="*/ 2083106 h 2311768"/>
                <a:gd name="connsiteX4" fmla="*/ 396240 w 3257948"/>
                <a:gd name="connsiteY4" fmla="*/ 2291386 h 2311768"/>
                <a:gd name="connsiteX5" fmla="*/ 447040 w 3257948"/>
                <a:gd name="connsiteY5" fmla="*/ 1742746 h 2311768"/>
                <a:gd name="connsiteX6" fmla="*/ 518160 w 3257948"/>
                <a:gd name="connsiteY6" fmla="*/ 61266 h 2311768"/>
                <a:gd name="connsiteX7" fmla="*/ 574040 w 3257948"/>
                <a:gd name="connsiteY7" fmla="*/ 482906 h 2311768"/>
                <a:gd name="connsiteX8" fmla="*/ 604520 w 3257948"/>
                <a:gd name="connsiteY8" fmla="*/ 1590346 h 2311768"/>
                <a:gd name="connsiteX9" fmla="*/ 655320 w 3257948"/>
                <a:gd name="connsiteY9" fmla="*/ 2276146 h 2311768"/>
                <a:gd name="connsiteX10" fmla="*/ 685800 w 3257948"/>
                <a:gd name="connsiteY10" fmla="*/ 2072946 h 2311768"/>
                <a:gd name="connsiteX11" fmla="*/ 736600 w 3257948"/>
                <a:gd name="connsiteY11" fmla="*/ 1641146 h 2311768"/>
                <a:gd name="connsiteX12" fmla="*/ 767080 w 3257948"/>
                <a:gd name="connsiteY12" fmla="*/ 1956106 h 2311768"/>
                <a:gd name="connsiteX13" fmla="*/ 792480 w 3257948"/>
                <a:gd name="connsiteY13" fmla="*/ 2205026 h 2311768"/>
                <a:gd name="connsiteX14" fmla="*/ 883920 w 3257948"/>
                <a:gd name="connsiteY14" fmla="*/ 2006906 h 2311768"/>
                <a:gd name="connsiteX15" fmla="*/ 995680 w 3257948"/>
                <a:gd name="connsiteY15" fmla="*/ 2067866 h 2311768"/>
                <a:gd name="connsiteX16" fmla="*/ 1082040 w 3257948"/>
                <a:gd name="connsiteY16" fmla="*/ 2022146 h 2311768"/>
                <a:gd name="connsiteX17" fmla="*/ 1168400 w 3257948"/>
                <a:gd name="connsiteY17" fmla="*/ 2245666 h 2311768"/>
                <a:gd name="connsiteX18" fmla="*/ 1346200 w 3257948"/>
                <a:gd name="connsiteY18" fmla="*/ 1219506 h 2311768"/>
                <a:gd name="connsiteX19" fmla="*/ 1386840 w 3257948"/>
                <a:gd name="connsiteY19" fmla="*/ 1737666 h 2311768"/>
                <a:gd name="connsiteX20" fmla="*/ 1442720 w 3257948"/>
                <a:gd name="connsiteY20" fmla="*/ 2281226 h 2311768"/>
                <a:gd name="connsiteX21" fmla="*/ 1518920 w 3257948"/>
                <a:gd name="connsiteY21" fmla="*/ 2128826 h 2311768"/>
                <a:gd name="connsiteX22" fmla="*/ 1737360 w 3257948"/>
                <a:gd name="connsiteY22" fmla="*/ 2281226 h 2311768"/>
                <a:gd name="connsiteX23" fmla="*/ 1945640 w 3257948"/>
                <a:gd name="connsiteY23" fmla="*/ 2037386 h 2311768"/>
                <a:gd name="connsiteX24" fmla="*/ 2143760 w 3257948"/>
                <a:gd name="connsiteY24" fmla="*/ 2164386 h 2311768"/>
                <a:gd name="connsiteX25" fmla="*/ 2392680 w 3257948"/>
                <a:gd name="connsiteY25" fmla="*/ 2286306 h 2311768"/>
                <a:gd name="connsiteX26" fmla="*/ 2529840 w 3257948"/>
                <a:gd name="connsiteY26" fmla="*/ 2210106 h 2311768"/>
                <a:gd name="connsiteX27" fmla="*/ 2575560 w 3257948"/>
                <a:gd name="connsiteY27" fmla="*/ 1813866 h 2311768"/>
                <a:gd name="connsiteX28" fmla="*/ 2626360 w 3257948"/>
                <a:gd name="connsiteY28" fmla="*/ 2042466 h 2311768"/>
                <a:gd name="connsiteX29" fmla="*/ 2722880 w 3257948"/>
                <a:gd name="connsiteY29" fmla="*/ 2255826 h 2311768"/>
                <a:gd name="connsiteX30" fmla="*/ 2895600 w 3257948"/>
                <a:gd name="connsiteY30" fmla="*/ 2194866 h 2311768"/>
                <a:gd name="connsiteX31" fmla="*/ 3124200 w 3257948"/>
                <a:gd name="connsiteY31" fmla="*/ 2189786 h 2311768"/>
                <a:gd name="connsiteX32" fmla="*/ 3251200 w 3257948"/>
                <a:gd name="connsiteY32" fmla="*/ 2311706 h 2311768"/>
                <a:gd name="connsiteX33" fmla="*/ 2921000 w 3257948"/>
                <a:gd name="connsiteY33" fmla="*/ 2207566 h 2311768"/>
                <a:gd name="connsiteX34" fmla="*/ 3167380 w 3257948"/>
                <a:gd name="connsiteY34" fmla="*/ 2253286 h 2311768"/>
                <a:gd name="connsiteX0" fmla="*/ 0 w 3167380"/>
                <a:gd name="connsiteY0" fmla="*/ 2169466 h 2300224"/>
                <a:gd name="connsiteX1" fmla="*/ 127000 w 3167380"/>
                <a:gd name="connsiteY1" fmla="*/ 2078026 h 2300224"/>
                <a:gd name="connsiteX2" fmla="*/ 228600 w 3167380"/>
                <a:gd name="connsiteY2" fmla="*/ 2103426 h 2300224"/>
                <a:gd name="connsiteX3" fmla="*/ 320040 w 3167380"/>
                <a:gd name="connsiteY3" fmla="*/ 2083106 h 2300224"/>
                <a:gd name="connsiteX4" fmla="*/ 396240 w 3167380"/>
                <a:gd name="connsiteY4" fmla="*/ 2291386 h 2300224"/>
                <a:gd name="connsiteX5" fmla="*/ 447040 w 3167380"/>
                <a:gd name="connsiteY5" fmla="*/ 1742746 h 2300224"/>
                <a:gd name="connsiteX6" fmla="*/ 518160 w 3167380"/>
                <a:gd name="connsiteY6" fmla="*/ 61266 h 2300224"/>
                <a:gd name="connsiteX7" fmla="*/ 574040 w 3167380"/>
                <a:gd name="connsiteY7" fmla="*/ 482906 h 2300224"/>
                <a:gd name="connsiteX8" fmla="*/ 604520 w 3167380"/>
                <a:gd name="connsiteY8" fmla="*/ 1590346 h 2300224"/>
                <a:gd name="connsiteX9" fmla="*/ 655320 w 3167380"/>
                <a:gd name="connsiteY9" fmla="*/ 2276146 h 2300224"/>
                <a:gd name="connsiteX10" fmla="*/ 685800 w 3167380"/>
                <a:gd name="connsiteY10" fmla="*/ 2072946 h 2300224"/>
                <a:gd name="connsiteX11" fmla="*/ 736600 w 3167380"/>
                <a:gd name="connsiteY11" fmla="*/ 1641146 h 2300224"/>
                <a:gd name="connsiteX12" fmla="*/ 767080 w 3167380"/>
                <a:gd name="connsiteY12" fmla="*/ 1956106 h 2300224"/>
                <a:gd name="connsiteX13" fmla="*/ 792480 w 3167380"/>
                <a:gd name="connsiteY13" fmla="*/ 2205026 h 2300224"/>
                <a:gd name="connsiteX14" fmla="*/ 883920 w 3167380"/>
                <a:gd name="connsiteY14" fmla="*/ 2006906 h 2300224"/>
                <a:gd name="connsiteX15" fmla="*/ 995680 w 3167380"/>
                <a:gd name="connsiteY15" fmla="*/ 2067866 h 2300224"/>
                <a:gd name="connsiteX16" fmla="*/ 1082040 w 3167380"/>
                <a:gd name="connsiteY16" fmla="*/ 2022146 h 2300224"/>
                <a:gd name="connsiteX17" fmla="*/ 1168400 w 3167380"/>
                <a:gd name="connsiteY17" fmla="*/ 2245666 h 2300224"/>
                <a:gd name="connsiteX18" fmla="*/ 1346200 w 3167380"/>
                <a:gd name="connsiteY18" fmla="*/ 1219506 h 2300224"/>
                <a:gd name="connsiteX19" fmla="*/ 1386840 w 3167380"/>
                <a:gd name="connsiteY19" fmla="*/ 1737666 h 2300224"/>
                <a:gd name="connsiteX20" fmla="*/ 1442720 w 3167380"/>
                <a:gd name="connsiteY20" fmla="*/ 2281226 h 2300224"/>
                <a:gd name="connsiteX21" fmla="*/ 1518920 w 3167380"/>
                <a:gd name="connsiteY21" fmla="*/ 2128826 h 2300224"/>
                <a:gd name="connsiteX22" fmla="*/ 1737360 w 3167380"/>
                <a:gd name="connsiteY22" fmla="*/ 2281226 h 2300224"/>
                <a:gd name="connsiteX23" fmla="*/ 1945640 w 3167380"/>
                <a:gd name="connsiteY23" fmla="*/ 2037386 h 2300224"/>
                <a:gd name="connsiteX24" fmla="*/ 2143760 w 3167380"/>
                <a:gd name="connsiteY24" fmla="*/ 2164386 h 2300224"/>
                <a:gd name="connsiteX25" fmla="*/ 2392680 w 3167380"/>
                <a:gd name="connsiteY25" fmla="*/ 2286306 h 2300224"/>
                <a:gd name="connsiteX26" fmla="*/ 2529840 w 3167380"/>
                <a:gd name="connsiteY26" fmla="*/ 2210106 h 2300224"/>
                <a:gd name="connsiteX27" fmla="*/ 2575560 w 3167380"/>
                <a:gd name="connsiteY27" fmla="*/ 1813866 h 2300224"/>
                <a:gd name="connsiteX28" fmla="*/ 2626360 w 3167380"/>
                <a:gd name="connsiteY28" fmla="*/ 2042466 h 2300224"/>
                <a:gd name="connsiteX29" fmla="*/ 2722880 w 3167380"/>
                <a:gd name="connsiteY29" fmla="*/ 2255826 h 2300224"/>
                <a:gd name="connsiteX30" fmla="*/ 2895600 w 3167380"/>
                <a:gd name="connsiteY30" fmla="*/ 2194866 h 2300224"/>
                <a:gd name="connsiteX31" fmla="*/ 3124200 w 3167380"/>
                <a:gd name="connsiteY31" fmla="*/ 2189786 h 2300224"/>
                <a:gd name="connsiteX32" fmla="*/ 2397760 w 3167380"/>
                <a:gd name="connsiteY32" fmla="*/ 2286306 h 2300224"/>
                <a:gd name="connsiteX33" fmla="*/ 2921000 w 3167380"/>
                <a:gd name="connsiteY33" fmla="*/ 2207566 h 2300224"/>
                <a:gd name="connsiteX34" fmla="*/ 3167380 w 3167380"/>
                <a:gd name="connsiteY34" fmla="*/ 2253286 h 2300224"/>
                <a:gd name="connsiteX0" fmla="*/ 0 w 3141173"/>
                <a:gd name="connsiteY0" fmla="*/ 2169466 h 2300224"/>
                <a:gd name="connsiteX1" fmla="*/ 127000 w 3141173"/>
                <a:gd name="connsiteY1" fmla="*/ 2078026 h 2300224"/>
                <a:gd name="connsiteX2" fmla="*/ 228600 w 3141173"/>
                <a:gd name="connsiteY2" fmla="*/ 2103426 h 2300224"/>
                <a:gd name="connsiteX3" fmla="*/ 320040 w 3141173"/>
                <a:gd name="connsiteY3" fmla="*/ 2083106 h 2300224"/>
                <a:gd name="connsiteX4" fmla="*/ 396240 w 3141173"/>
                <a:gd name="connsiteY4" fmla="*/ 2291386 h 2300224"/>
                <a:gd name="connsiteX5" fmla="*/ 447040 w 3141173"/>
                <a:gd name="connsiteY5" fmla="*/ 1742746 h 2300224"/>
                <a:gd name="connsiteX6" fmla="*/ 518160 w 3141173"/>
                <a:gd name="connsiteY6" fmla="*/ 61266 h 2300224"/>
                <a:gd name="connsiteX7" fmla="*/ 574040 w 3141173"/>
                <a:gd name="connsiteY7" fmla="*/ 482906 h 2300224"/>
                <a:gd name="connsiteX8" fmla="*/ 604520 w 3141173"/>
                <a:gd name="connsiteY8" fmla="*/ 1590346 h 2300224"/>
                <a:gd name="connsiteX9" fmla="*/ 655320 w 3141173"/>
                <a:gd name="connsiteY9" fmla="*/ 2276146 h 2300224"/>
                <a:gd name="connsiteX10" fmla="*/ 685800 w 3141173"/>
                <a:gd name="connsiteY10" fmla="*/ 2072946 h 2300224"/>
                <a:gd name="connsiteX11" fmla="*/ 736600 w 3141173"/>
                <a:gd name="connsiteY11" fmla="*/ 1641146 h 2300224"/>
                <a:gd name="connsiteX12" fmla="*/ 767080 w 3141173"/>
                <a:gd name="connsiteY12" fmla="*/ 1956106 h 2300224"/>
                <a:gd name="connsiteX13" fmla="*/ 792480 w 3141173"/>
                <a:gd name="connsiteY13" fmla="*/ 2205026 h 2300224"/>
                <a:gd name="connsiteX14" fmla="*/ 883920 w 3141173"/>
                <a:gd name="connsiteY14" fmla="*/ 2006906 h 2300224"/>
                <a:gd name="connsiteX15" fmla="*/ 995680 w 3141173"/>
                <a:gd name="connsiteY15" fmla="*/ 2067866 h 2300224"/>
                <a:gd name="connsiteX16" fmla="*/ 1082040 w 3141173"/>
                <a:gd name="connsiteY16" fmla="*/ 2022146 h 2300224"/>
                <a:gd name="connsiteX17" fmla="*/ 1168400 w 3141173"/>
                <a:gd name="connsiteY17" fmla="*/ 2245666 h 2300224"/>
                <a:gd name="connsiteX18" fmla="*/ 1346200 w 3141173"/>
                <a:gd name="connsiteY18" fmla="*/ 1219506 h 2300224"/>
                <a:gd name="connsiteX19" fmla="*/ 1386840 w 3141173"/>
                <a:gd name="connsiteY19" fmla="*/ 1737666 h 2300224"/>
                <a:gd name="connsiteX20" fmla="*/ 1442720 w 3141173"/>
                <a:gd name="connsiteY20" fmla="*/ 2281226 h 2300224"/>
                <a:gd name="connsiteX21" fmla="*/ 1518920 w 3141173"/>
                <a:gd name="connsiteY21" fmla="*/ 2128826 h 2300224"/>
                <a:gd name="connsiteX22" fmla="*/ 1737360 w 3141173"/>
                <a:gd name="connsiteY22" fmla="*/ 2281226 h 2300224"/>
                <a:gd name="connsiteX23" fmla="*/ 1945640 w 3141173"/>
                <a:gd name="connsiteY23" fmla="*/ 2037386 h 2300224"/>
                <a:gd name="connsiteX24" fmla="*/ 2143760 w 3141173"/>
                <a:gd name="connsiteY24" fmla="*/ 2164386 h 2300224"/>
                <a:gd name="connsiteX25" fmla="*/ 2392680 w 3141173"/>
                <a:gd name="connsiteY25" fmla="*/ 2286306 h 2300224"/>
                <a:gd name="connsiteX26" fmla="*/ 2529840 w 3141173"/>
                <a:gd name="connsiteY26" fmla="*/ 2210106 h 2300224"/>
                <a:gd name="connsiteX27" fmla="*/ 2575560 w 3141173"/>
                <a:gd name="connsiteY27" fmla="*/ 1813866 h 2300224"/>
                <a:gd name="connsiteX28" fmla="*/ 2626360 w 3141173"/>
                <a:gd name="connsiteY28" fmla="*/ 2042466 h 2300224"/>
                <a:gd name="connsiteX29" fmla="*/ 2722880 w 3141173"/>
                <a:gd name="connsiteY29" fmla="*/ 2255826 h 2300224"/>
                <a:gd name="connsiteX30" fmla="*/ 2895600 w 3141173"/>
                <a:gd name="connsiteY30" fmla="*/ 2194866 h 2300224"/>
                <a:gd name="connsiteX31" fmla="*/ 3124200 w 3141173"/>
                <a:gd name="connsiteY31" fmla="*/ 2189786 h 2300224"/>
                <a:gd name="connsiteX32" fmla="*/ 2397760 w 3141173"/>
                <a:gd name="connsiteY32" fmla="*/ 2286306 h 2300224"/>
                <a:gd name="connsiteX33" fmla="*/ 2921000 w 3141173"/>
                <a:gd name="connsiteY33" fmla="*/ 2207566 h 2300224"/>
                <a:gd name="connsiteX34" fmla="*/ 2407920 w 3141173"/>
                <a:gd name="connsiteY34" fmla="*/ 2291386 h 2300224"/>
                <a:gd name="connsiteX0" fmla="*/ 0 w 2926311"/>
                <a:gd name="connsiteY0" fmla="*/ 2169466 h 2300224"/>
                <a:gd name="connsiteX1" fmla="*/ 127000 w 2926311"/>
                <a:gd name="connsiteY1" fmla="*/ 2078026 h 2300224"/>
                <a:gd name="connsiteX2" fmla="*/ 228600 w 2926311"/>
                <a:gd name="connsiteY2" fmla="*/ 2103426 h 2300224"/>
                <a:gd name="connsiteX3" fmla="*/ 320040 w 2926311"/>
                <a:gd name="connsiteY3" fmla="*/ 2083106 h 2300224"/>
                <a:gd name="connsiteX4" fmla="*/ 396240 w 2926311"/>
                <a:gd name="connsiteY4" fmla="*/ 2291386 h 2300224"/>
                <a:gd name="connsiteX5" fmla="*/ 447040 w 2926311"/>
                <a:gd name="connsiteY5" fmla="*/ 1742746 h 2300224"/>
                <a:gd name="connsiteX6" fmla="*/ 518160 w 2926311"/>
                <a:gd name="connsiteY6" fmla="*/ 61266 h 2300224"/>
                <a:gd name="connsiteX7" fmla="*/ 574040 w 2926311"/>
                <a:gd name="connsiteY7" fmla="*/ 482906 h 2300224"/>
                <a:gd name="connsiteX8" fmla="*/ 604520 w 2926311"/>
                <a:gd name="connsiteY8" fmla="*/ 1590346 h 2300224"/>
                <a:gd name="connsiteX9" fmla="*/ 655320 w 2926311"/>
                <a:gd name="connsiteY9" fmla="*/ 2276146 h 2300224"/>
                <a:gd name="connsiteX10" fmla="*/ 685800 w 2926311"/>
                <a:gd name="connsiteY10" fmla="*/ 2072946 h 2300224"/>
                <a:gd name="connsiteX11" fmla="*/ 736600 w 2926311"/>
                <a:gd name="connsiteY11" fmla="*/ 1641146 h 2300224"/>
                <a:gd name="connsiteX12" fmla="*/ 767080 w 2926311"/>
                <a:gd name="connsiteY12" fmla="*/ 1956106 h 2300224"/>
                <a:gd name="connsiteX13" fmla="*/ 792480 w 2926311"/>
                <a:gd name="connsiteY13" fmla="*/ 2205026 h 2300224"/>
                <a:gd name="connsiteX14" fmla="*/ 883920 w 2926311"/>
                <a:gd name="connsiteY14" fmla="*/ 2006906 h 2300224"/>
                <a:gd name="connsiteX15" fmla="*/ 995680 w 2926311"/>
                <a:gd name="connsiteY15" fmla="*/ 2067866 h 2300224"/>
                <a:gd name="connsiteX16" fmla="*/ 1082040 w 2926311"/>
                <a:gd name="connsiteY16" fmla="*/ 2022146 h 2300224"/>
                <a:gd name="connsiteX17" fmla="*/ 1168400 w 2926311"/>
                <a:gd name="connsiteY17" fmla="*/ 2245666 h 2300224"/>
                <a:gd name="connsiteX18" fmla="*/ 1346200 w 2926311"/>
                <a:gd name="connsiteY18" fmla="*/ 1219506 h 2300224"/>
                <a:gd name="connsiteX19" fmla="*/ 1386840 w 2926311"/>
                <a:gd name="connsiteY19" fmla="*/ 1737666 h 2300224"/>
                <a:gd name="connsiteX20" fmla="*/ 1442720 w 2926311"/>
                <a:gd name="connsiteY20" fmla="*/ 2281226 h 2300224"/>
                <a:gd name="connsiteX21" fmla="*/ 1518920 w 2926311"/>
                <a:gd name="connsiteY21" fmla="*/ 2128826 h 2300224"/>
                <a:gd name="connsiteX22" fmla="*/ 1737360 w 2926311"/>
                <a:gd name="connsiteY22" fmla="*/ 2281226 h 2300224"/>
                <a:gd name="connsiteX23" fmla="*/ 1945640 w 2926311"/>
                <a:gd name="connsiteY23" fmla="*/ 2037386 h 2300224"/>
                <a:gd name="connsiteX24" fmla="*/ 2143760 w 2926311"/>
                <a:gd name="connsiteY24" fmla="*/ 2164386 h 2300224"/>
                <a:gd name="connsiteX25" fmla="*/ 2392680 w 2926311"/>
                <a:gd name="connsiteY25" fmla="*/ 2286306 h 2300224"/>
                <a:gd name="connsiteX26" fmla="*/ 2529840 w 2926311"/>
                <a:gd name="connsiteY26" fmla="*/ 2210106 h 2300224"/>
                <a:gd name="connsiteX27" fmla="*/ 2575560 w 2926311"/>
                <a:gd name="connsiteY27" fmla="*/ 1813866 h 2300224"/>
                <a:gd name="connsiteX28" fmla="*/ 2626360 w 2926311"/>
                <a:gd name="connsiteY28" fmla="*/ 2042466 h 2300224"/>
                <a:gd name="connsiteX29" fmla="*/ 2722880 w 2926311"/>
                <a:gd name="connsiteY29" fmla="*/ 2255826 h 2300224"/>
                <a:gd name="connsiteX30" fmla="*/ 2895600 w 2926311"/>
                <a:gd name="connsiteY30" fmla="*/ 2194866 h 2300224"/>
                <a:gd name="connsiteX31" fmla="*/ 2405380 w 2926311"/>
                <a:gd name="connsiteY31" fmla="*/ 2286306 h 2300224"/>
                <a:gd name="connsiteX32" fmla="*/ 2397760 w 2926311"/>
                <a:gd name="connsiteY32" fmla="*/ 2286306 h 2300224"/>
                <a:gd name="connsiteX33" fmla="*/ 2921000 w 2926311"/>
                <a:gd name="connsiteY33" fmla="*/ 2207566 h 2300224"/>
                <a:gd name="connsiteX34" fmla="*/ 2407920 w 2926311"/>
                <a:gd name="connsiteY34" fmla="*/ 2291386 h 2300224"/>
                <a:gd name="connsiteX0" fmla="*/ 0 w 2905212"/>
                <a:gd name="connsiteY0" fmla="*/ 2169466 h 2300224"/>
                <a:gd name="connsiteX1" fmla="*/ 127000 w 2905212"/>
                <a:gd name="connsiteY1" fmla="*/ 2078026 h 2300224"/>
                <a:gd name="connsiteX2" fmla="*/ 228600 w 2905212"/>
                <a:gd name="connsiteY2" fmla="*/ 2103426 h 2300224"/>
                <a:gd name="connsiteX3" fmla="*/ 320040 w 2905212"/>
                <a:gd name="connsiteY3" fmla="*/ 2083106 h 2300224"/>
                <a:gd name="connsiteX4" fmla="*/ 396240 w 2905212"/>
                <a:gd name="connsiteY4" fmla="*/ 2291386 h 2300224"/>
                <a:gd name="connsiteX5" fmla="*/ 447040 w 2905212"/>
                <a:gd name="connsiteY5" fmla="*/ 1742746 h 2300224"/>
                <a:gd name="connsiteX6" fmla="*/ 518160 w 2905212"/>
                <a:gd name="connsiteY6" fmla="*/ 61266 h 2300224"/>
                <a:gd name="connsiteX7" fmla="*/ 574040 w 2905212"/>
                <a:gd name="connsiteY7" fmla="*/ 482906 h 2300224"/>
                <a:gd name="connsiteX8" fmla="*/ 604520 w 2905212"/>
                <a:gd name="connsiteY8" fmla="*/ 1590346 h 2300224"/>
                <a:gd name="connsiteX9" fmla="*/ 655320 w 2905212"/>
                <a:gd name="connsiteY9" fmla="*/ 2276146 h 2300224"/>
                <a:gd name="connsiteX10" fmla="*/ 685800 w 2905212"/>
                <a:gd name="connsiteY10" fmla="*/ 2072946 h 2300224"/>
                <a:gd name="connsiteX11" fmla="*/ 736600 w 2905212"/>
                <a:gd name="connsiteY11" fmla="*/ 1641146 h 2300224"/>
                <a:gd name="connsiteX12" fmla="*/ 767080 w 2905212"/>
                <a:gd name="connsiteY12" fmla="*/ 1956106 h 2300224"/>
                <a:gd name="connsiteX13" fmla="*/ 792480 w 2905212"/>
                <a:gd name="connsiteY13" fmla="*/ 2205026 h 2300224"/>
                <a:gd name="connsiteX14" fmla="*/ 883920 w 2905212"/>
                <a:gd name="connsiteY14" fmla="*/ 2006906 h 2300224"/>
                <a:gd name="connsiteX15" fmla="*/ 995680 w 2905212"/>
                <a:gd name="connsiteY15" fmla="*/ 2067866 h 2300224"/>
                <a:gd name="connsiteX16" fmla="*/ 1082040 w 2905212"/>
                <a:gd name="connsiteY16" fmla="*/ 2022146 h 2300224"/>
                <a:gd name="connsiteX17" fmla="*/ 1168400 w 2905212"/>
                <a:gd name="connsiteY17" fmla="*/ 2245666 h 2300224"/>
                <a:gd name="connsiteX18" fmla="*/ 1346200 w 2905212"/>
                <a:gd name="connsiteY18" fmla="*/ 1219506 h 2300224"/>
                <a:gd name="connsiteX19" fmla="*/ 1386840 w 2905212"/>
                <a:gd name="connsiteY19" fmla="*/ 1737666 h 2300224"/>
                <a:gd name="connsiteX20" fmla="*/ 1442720 w 2905212"/>
                <a:gd name="connsiteY20" fmla="*/ 2281226 h 2300224"/>
                <a:gd name="connsiteX21" fmla="*/ 1518920 w 2905212"/>
                <a:gd name="connsiteY21" fmla="*/ 2128826 h 2300224"/>
                <a:gd name="connsiteX22" fmla="*/ 1737360 w 2905212"/>
                <a:gd name="connsiteY22" fmla="*/ 2281226 h 2300224"/>
                <a:gd name="connsiteX23" fmla="*/ 1945640 w 2905212"/>
                <a:gd name="connsiteY23" fmla="*/ 2037386 h 2300224"/>
                <a:gd name="connsiteX24" fmla="*/ 2143760 w 2905212"/>
                <a:gd name="connsiteY24" fmla="*/ 2164386 h 2300224"/>
                <a:gd name="connsiteX25" fmla="*/ 2392680 w 2905212"/>
                <a:gd name="connsiteY25" fmla="*/ 2286306 h 2300224"/>
                <a:gd name="connsiteX26" fmla="*/ 2529840 w 2905212"/>
                <a:gd name="connsiteY26" fmla="*/ 2210106 h 2300224"/>
                <a:gd name="connsiteX27" fmla="*/ 2575560 w 2905212"/>
                <a:gd name="connsiteY27" fmla="*/ 1813866 h 2300224"/>
                <a:gd name="connsiteX28" fmla="*/ 2626360 w 2905212"/>
                <a:gd name="connsiteY28" fmla="*/ 2042466 h 2300224"/>
                <a:gd name="connsiteX29" fmla="*/ 2722880 w 2905212"/>
                <a:gd name="connsiteY29" fmla="*/ 2255826 h 2300224"/>
                <a:gd name="connsiteX30" fmla="*/ 2895600 w 2905212"/>
                <a:gd name="connsiteY30" fmla="*/ 2194866 h 2300224"/>
                <a:gd name="connsiteX31" fmla="*/ 2405380 w 2905212"/>
                <a:gd name="connsiteY31" fmla="*/ 2286306 h 2300224"/>
                <a:gd name="connsiteX32" fmla="*/ 2397760 w 2905212"/>
                <a:gd name="connsiteY32" fmla="*/ 2286306 h 2300224"/>
                <a:gd name="connsiteX33" fmla="*/ 2402840 w 2905212"/>
                <a:gd name="connsiteY33" fmla="*/ 2293926 h 2300224"/>
                <a:gd name="connsiteX34" fmla="*/ 2407920 w 2905212"/>
                <a:gd name="connsiteY34" fmla="*/ 2291386 h 2300224"/>
                <a:gd name="connsiteX0" fmla="*/ 0 w 2730022"/>
                <a:gd name="connsiteY0" fmla="*/ 2169466 h 2300224"/>
                <a:gd name="connsiteX1" fmla="*/ 127000 w 2730022"/>
                <a:gd name="connsiteY1" fmla="*/ 2078026 h 2300224"/>
                <a:gd name="connsiteX2" fmla="*/ 228600 w 2730022"/>
                <a:gd name="connsiteY2" fmla="*/ 2103426 h 2300224"/>
                <a:gd name="connsiteX3" fmla="*/ 320040 w 2730022"/>
                <a:gd name="connsiteY3" fmla="*/ 2083106 h 2300224"/>
                <a:gd name="connsiteX4" fmla="*/ 396240 w 2730022"/>
                <a:gd name="connsiteY4" fmla="*/ 2291386 h 2300224"/>
                <a:gd name="connsiteX5" fmla="*/ 447040 w 2730022"/>
                <a:gd name="connsiteY5" fmla="*/ 1742746 h 2300224"/>
                <a:gd name="connsiteX6" fmla="*/ 518160 w 2730022"/>
                <a:gd name="connsiteY6" fmla="*/ 61266 h 2300224"/>
                <a:gd name="connsiteX7" fmla="*/ 574040 w 2730022"/>
                <a:gd name="connsiteY7" fmla="*/ 482906 h 2300224"/>
                <a:gd name="connsiteX8" fmla="*/ 604520 w 2730022"/>
                <a:gd name="connsiteY8" fmla="*/ 1590346 h 2300224"/>
                <a:gd name="connsiteX9" fmla="*/ 655320 w 2730022"/>
                <a:gd name="connsiteY9" fmla="*/ 2276146 h 2300224"/>
                <a:gd name="connsiteX10" fmla="*/ 685800 w 2730022"/>
                <a:gd name="connsiteY10" fmla="*/ 2072946 h 2300224"/>
                <a:gd name="connsiteX11" fmla="*/ 736600 w 2730022"/>
                <a:gd name="connsiteY11" fmla="*/ 1641146 h 2300224"/>
                <a:gd name="connsiteX12" fmla="*/ 767080 w 2730022"/>
                <a:gd name="connsiteY12" fmla="*/ 1956106 h 2300224"/>
                <a:gd name="connsiteX13" fmla="*/ 792480 w 2730022"/>
                <a:gd name="connsiteY13" fmla="*/ 2205026 h 2300224"/>
                <a:gd name="connsiteX14" fmla="*/ 883920 w 2730022"/>
                <a:gd name="connsiteY14" fmla="*/ 2006906 h 2300224"/>
                <a:gd name="connsiteX15" fmla="*/ 995680 w 2730022"/>
                <a:gd name="connsiteY15" fmla="*/ 2067866 h 2300224"/>
                <a:gd name="connsiteX16" fmla="*/ 1082040 w 2730022"/>
                <a:gd name="connsiteY16" fmla="*/ 2022146 h 2300224"/>
                <a:gd name="connsiteX17" fmla="*/ 1168400 w 2730022"/>
                <a:gd name="connsiteY17" fmla="*/ 2245666 h 2300224"/>
                <a:gd name="connsiteX18" fmla="*/ 1346200 w 2730022"/>
                <a:gd name="connsiteY18" fmla="*/ 1219506 h 2300224"/>
                <a:gd name="connsiteX19" fmla="*/ 1386840 w 2730022"/>
                <a:gd name="connsiteY19" fmla="*/ 1737666 h 2300224"/>
                <a:gd name="connsiteX20" fmla="*/ 1442720 w 2730022"/>
                <a:gd name="connsiteY20" fmla="*/ 2281226 h 2300224"/>
                <a:gd name="connsiteX21" fmla="*/ 1518920 w 2730022"/>
                <a:gd name="connsiteY21" fmla="*/ 2128826 h 2300224"/>
                <a:gd name="connsiteX22" fmla="*/ 1737360 w 2730022"/>
                <a:gd name="connsiteY22" fmla="*/ 2281226 h 2300224"/>
                <a:gd name="connsiteX23" fmla="*/ 1945640 w 2730022"/>
                <a:gd name="connsiteY23" fmla="*/ 2037386 h 2300224"/>
                <a:gd name="connsiteX24" fmla="*/ 2143760 w 2730022"/>
                <a:gd name="connsiteY24" fmla="*/ 2164386 h 2300224"/>
                <a:gd name="connsiteX25" fmla="*/ 2392680 w 2730022"/>
                <a:gd name="connsiteY25" fmla="*/ 2286306 h 2300224"/>
                <a:gd name="connsiteX26" fmla="*/ 2529840 w 2730022"/>
                <a:gd name="connsiteY26" fmla="*/ 2210106 h 2300224"/>
                <a:gd name="connsiteX27" fmla="*/ 2575560 w 2730022"/>
                <a:gd name="connsiteY27" fmla="*/ 1813866 h 2300224"/>
                <a:gd name="connsiteX28" fmla="*/ 2626360 w 2730022"/>
                <a:gd name="connsiteY28" fmla="*/ 2042466 h 2300224"/>
                <a:gd name="connsiteX29" fmla="*/ 2722880 w 2730022"/>
                <a:gd name="connsiteY29" fmla="*/ 2255826 h 2300224"/>
                <a:gd name="connsiteX30" fmla="*/ 2413000 w 2730022"/>
                <a:gd name="connsiteY30" fmla="*/ 2299006 h 2300224"/>
                <a:gd name="connsiteX31" fmla="*/ 2405380 w 2730022"/>
                <a:gd name="connsiteY31" fmla="*/ 2286306 h 2300224"/>
                <a:gd name="connsiteX32" fmla="*/ 2397760 w 2730022"/>
                <a:gd name="connsiteY32" fmla="*/ 2286306 h 2300224"/>
                <a:gd name="connsiteX33" fmla="*/ 2402840 w 2730022"/>
                <a:gd name="connsiteY33" fmla="*/ 2293926 h 2300224"/>
                <a:gd name="connsiteX34" fmla="*/ 2407920 w 2730022"/>
                <a:gd name="connsiteY34" fmla="*/ 2291386 h 2300224"/>
                <a:gd name="connsiteX0" fmla="*/ 0 w 2633903"/>
                <a:gd name="connsiteY0" fmla="*/ 2169466 h 2311015"/>
                <a:gd name="connsiteX1" fmla="*/ 127000 w 2633903"/>
                <a:gd name="connsiteY1" fmla="*/ 2078026 h 2311015"/>
                <a:gd name="connsiteX2" fmla="*/ 228600 w 2633903"/>
                <a:gd name="connsiteY2" fmla="*/ 2103426 h 2311015"/>
                <a:gd name="connsiteX3" fmla="*/ 320040 w 2633903"/>
                <a:gd name="connsiteY3" fmla="*/ 2083106 h 2311015"/>
                <a:gd name="connsiteX4" fmla="*/ 396240 w 2633903"/>
                <a:gd name="connsiteY4" fmla="*/ 2291386 h 2311015"/>
                <a:gd name="connsiteX5" fmla="*/ 447040 w 2633903"/>
                <a:gd name="connsiteY5" fmla="*/ 1742746 h 2311015"/>
                <a:gd name="connsiteX6" fmla="*/ 518160 w 2633903"/>
                <a:gd name="connsiteY6" fmla="*/ 61266 h 2311015"/>
                <a:gd name="connsiteX7" fmla="*/ 574040 w 2633903"/>
                <a:gd name="connsiteY7" fmla="*/ 482906 h 2311015"/>
                <a:gd name="connsiteX8" fmla="*/ 604520 w 2633903"/>
                <a:gd name="connsiteY8" fmla="*/ 1590346 h 2311015"/>
                <a:gd name="connsiteX9" fmla="*/ 655320 w 2633903"/>
                <a:gd name="connsiteY9" fmla="*/ 2276146 h 2311015"/>
                <a:gd name="connsiteX10" fmla="*/ 685800 w 2633903"/>
                <a:gd name="connsiteY10" fmla="*/ 2072946 h 2311015"/>
                <a:gd name="connsiteX11" fmla="*/ 736600 w 2633903"/>
                <a:gd name="connsiteY11" fmla="*/ 1641146 h 2311015"/>
                <a:gd name="connsiteX12" fmla="*/ 767080 w 2633903"/>
                <a:gd name="connsiteY12" fmla="*/ 1956106 h 2311015"/>
                <a:gd name="connsiteX13" fmla="*/ 792480 w 2633903"/>
                <a:gd name="connsiteY13" fmla="*/ 2205026 h 2311015"/>
                <a:gd name="connsiteX14" fmla="*/ 883920 w 2633903"/>
                <a:gd name="connsiteY14" fmla="*/ 2006906 h 2311015"/>
                <a:gd name="connsiteX15" fmla="*/ 995680 w 2633903"/>
                <a:gd name="connsiteY15" fmla="*/ 2067866 h 2311015"/>
                <a:gd name="connsiteX16" fmla="*/ 1082040 w 2633903"/>
                <a:gd name="connsiteY16" fmla="*/ 2022146 h 2311015"/>
                <a:gd name="connsiteX17" fmla="*/ 1168400 w 2633903"/>
                <a:gd name="connsiteY17" fmla="*/ 2245666 h 2311015"/>
                <a:gd name="connsiteX18" fmla="*/ 1346200 w 2633903"/>
                <a:gd name="connsiteY18" fmla="*/ 1219506 h 2311015"/>
                <a:gd name="connsiteX19" fmla="*/ 1386840 w 2633903"/>
                <a:gd name="connsiteY19" fmla="*/ 1737666 h 2311015"/>
                <a:gd name="connsiteX20" fmla="*/ 1442720 w 2633903"/>
                <a:gd name="connsiteY20" fmla="*/ 2281226 h 2311015"/>
                <a:gd name="connsiteX21" fmla="*/ 1518920 w 2633903"/>
                <a:gd name="connsiteY21" fmla="*/ 2128826 h 2311015"/>
                <a:gd name="connsiteX22" fmla="*/ 1737360 w 2633903"/>
                <a:gd name="connsiteY22" fmla="*/ 2281226 h 2311015"/>
                <a:gd name="connsiteX23" fmla="*/ 1945640 w 2633903"/>
                <a:gd name="connsiteY23" fmla="*/ 2037386 h 2311015"/>
                <a:gd name="connsiteX24" fmla="*/ 2143760 w 2633903"/>
                <a:gd name="connsiteY24" fmla="*/ 2164386 h 2311015"/>
                <a:gd name="connsiteX25" fmla="*/ 2392680 w 2633903"/>
                <a:gd name="connsiteY25" fmla="*/ 2286306 h 2311015"/>
                <a:gd name="connsiteX26" fmla="*/ 2529840 w 2633903"/>
                <a:gd name="connsiteY26" fmla="*/ 2210106 h 2311015"/>
                <a:gd name="connsiteX27" fmla="*/ 2575560 w 2633903"/>
                <a:gd name="connsiteY27" fmla="*/ 1813866 h 2311015"/>
                <a:gd name="connsiteX28" fmla="*/ 2626360 w 2633903"/>
                <a:gd name="connsiteY28" fmla="*/ 2042466 h 2311015"/>
                <a:gd name="connsiteX29" fmla="*/ 2400300 w 2633903"/>
                <a:gd name="connsiteY29" fmla="*/ 2288846 h 2311015"/>
                <a:gd name="connsiteX30" fmla="*/ 2413000 w 2633903"/>
                <a:gd name="connsiteY30" fmla="*/ 2299006 h 2311015"/>
                <a:gd name="connsiteX31" fmla="*/ 2405380 w 2633903"/>
                <a:gd name="connsiteY31" fmla="*/ 2286306 h 2311015"/>
                <a:gd name="connsiteX32" fmla="*/ 2397760 w 2633903"/>
                <a:gd name="connsiteY32" fmla="*/ 2286306 h 2311015"/>
                <a:gd name="connsiteX33" fmla="*/ 2402840 w 2633903"/>
                <a:gd name="connsiteY33" fmla="*/ 2293926 h 2311015"/>
                <a:gd name="connsiteX34" fmla="*/ 2407920 w 2633903"/>
                <a:gd name="connsiteY34" fmla="*/ 2291386 h 2311015"/>
                <a:gd name="connsiteX0" fmla="*/ 0 w 2636089"/>
                <a:gd name="connsiteY0" fmla="*/ 2169466 h 2331880"/>
                <a:gd name="connsiteX1" fmla="*/ 127000 w 2636089"/>
                <a:gd name="connsiteY1" fmla="*/ 2078026 h 2331880"/>
                <a:gd name="connsiteX2" fmla="*/ 228600 w 2636089"/>
                <a:gd name="connsiteY2" fmla="*/ 2103426 h 2331880"/>
                <a:gd name="connsiteX3" fmla="*/ 320040 w 2636089"/>
                <a:gd name="connsiteY3" fmla="*/ 2083106 h 2331880"/>
                <a:gd name="connsiteX4" fmla="*/ 396240 w 2636089"/>
                <a:gd name="connsiteY4" fmla="*/ 2291386 h 2331880"/>
                <a:gd name="connsiteX5" fmla="*/ 447040 w 2636089"/>
                <a:gd name="connsiteY5" fmla="*/ 1742746 h 2331880"/>
                <a:gd name="connsiteX6" fmla="*/ 518160 w 2636089"/>
                <a:gd name="connsiteY6" fmla="*/ 61266 h 2331880"/>
                <a:gd name="connsiteX7" fmla="*/ 574040 w 2636089"/>
                <a:gd name="connsiteY7" fmla="*/ 482906 h 2331880"/>
                <a:gd name="connsiteX8" fmla="*/ 604520 w 2636089"/>
                <a:gd name="connsiteY8" fmla="*/ 1590346 h 2331880"/>
                <a:gd name="connsiteX9" fmla="*/ 655320 w 2636089"/>
                <a:gd name="connsiteY9" fmla="*/ 2276146 h 2331880"/>
                <a:gd name="connsiteX10" fmla="*/ 685800 w 2636089"/>
                <a:gd name="connsiteY10" fmla="*/ 2072946 h 2331880"/>
                <a:gd name="connsiteX11" fmla="*/ 736600 w 2636089"/>
                <a:gd name="connsiteY11" fmla="*/ 1641146 h 2331880"/>
                <a:gd name="connsiteX12" fmla="*/ 767080 w 2636089"/>
                <a:gd name="connsiteY12" fmla="*/ 1956106 h 2331880"/>
                <a:gd name="connsiteX13" fmla="*/ 792480 w 2636089"/>
                <a:gd name="connsiteY13" fmla="*/ 2205026 h 2331880"/>
                <a:gd name="connsiteX14" fmla="*/ 883920 w 2636089"/>
                <a:gd name="connsiteY14" fmla="*/ 2006906 h 2331880"/>
                <a:gd name="connsiteX15" fmla="*/ 995680 w 2636089"/>
                <a:gd name="connsiteY15" fmla="*/ 2067866 h 2331880"/>
                <a:gd name="connsiteX16" fmla="*/ 1082040 w 2636089"/>
                <a:gd name="connsiteY16" fmla="*/ 2022146 h 2331880"/>
                <a:gd name="connsiteX17" fmla="*/ 1168400 w 2636089"/>
                <a:gd name="connsiteY17" fmla="*/ 2245666 h 2331880"/>
                <a:gd name="connsiteX18" fmla="*/ 1346200 w 2636089"/>
                <a:gd name="connsiteY18" fmla="*/ 1219506 h 2331880"/>
                <a:gd name="connsiteX19" fmla="*/ 1386840 w 2636089"/>
                <a:gd name="connsiteY19" fmla="*/ 1737666 h 2331880"/>
                <a:gd name="connsiteX20" fmla="*/ 1442720 w 2636089"/>
                <a:gd name="connsiteY20" fmla="*/ 2281226 h 2331880"/>
                <a:gd name="connsiteX21" fmla="*/ 1518920 w 2636089"/>
                <a:gd name="connsiteY21" fmla="*/ 2128826 h 2331880"/>
                <a:gd name="connsiteX22" fmla="*/ 1737360 w 2636089"/>
                <a:gd name="connsiteY22" fmla="*/ 2281226 h 2331880"/>
                <a:gd name="connsiteX23" fmla="*/ 1945640 w 2636089"/>
                <a:gd name="connsiteY23" fmla="*/ 2037386 h 2331880"/>
                <a:gd name="connsiteX24" fmla="*/ 2143760 w 2636089"/>
                <a:gd name="connsiteY24" fmla="*/ 2164386 h 2331880"/>
                <a:gd name="connsiteX25" fmla="*/ 2392680 w 2636089"/>
                <a:gd name="connsiteY25" fmla="*/ 2286306 h 2331880"/>
                <a:gd name="connsiteX26" fmla="*/ 2400300 w 2636089"/>
                <a:gd name="connsiteY26" fmla="*/ 2293926 h 2331880"/>
                <a:gd name="connsiteX27" fmla="*/ 2575560 w 2636089"/>
                <a:gd name="connsiteY27" fmla="*/ 1813866 h 2331880"/>
                <a:gd name="connsiteX28" fmla="*/ 2626360 w 2636089"/>
                <a:gd name="connsiteY28" fmla="*/ 2042466 h 2331880"/>
                <a:gd name="connsiteX29" fmla="*/ 2400300 w 2636089"/>
                <a:gd name="connsiteY29" fmla="*/ 2288846 h 2331880"/>
                <a:gd name="connsiteX30" fmla="*/ 2413000 w 2636089"/>
                <a:gd name="connsiteY30" fmla="*/ 2299006 h 2331880"/>
                <a:gd name="connsiteX31" fmla="*/ 2405380 w 2636089"/>
                <a:gd name="connsiteY31" fmla="*/ 2286306 h 2331880"/>
                <a:gd name="connsiteX32" fmla="*/ 2397760 w 2636089"/>
                <a:gd name="connsiteY32" fmla="*/ 2286306 h 2331880"/>
                <a:gd name="connsiteX33" fmla="*/ 2402840 w 2636089"/>
                <a:gd name="connsiteY33" fmla="*/ 2293926 h 2331880"/>
                <a:gd name="connsiteX34" fmla="*/ 2407920 w 2636089"/>
                <a:gd name="connsiteY34" fmla="*/ 2291386 h 2331880"/>
                <a:gd name="connsiteX0" fmla="*/ 0 w 2626362"/>
                <a:gd name="connsiteY0" fmla="*/ 2169466 h 2311015"/>
                <a:gd name="connsiteX1" fmla="*/ 127000 w 2626362"/>
                <a:gd name="connsiteY1" fmla="*/ 2078026 h 2311015"/>
                <a:gd name="connsiteX2" fmla="*/ 228600 w 2626362"/>
                <a:gd name="connsiteY2" fmla="*/ 2103426 h 2311015"/>
                <a:gd name="connsiteX3" fmla="*/ 320040 w 2626362"/>
                <a:gd name="connsiteY3" fmla="*/ 2083106 h 2311015"/>
                <a:gd name="connsiteX4" fmla="*/ 396240 w 2626362"/>
                <a:gd name="connsiteY4" fmla="*/ 2291386 h 2311015"/>
                <a:gd name="connsiteX5" fmla="*/ 447040 w 2626362"/>
                <a:gd name="connsiteY5" fmla="*/ 1742746 h 2311015"/>
                <a:gd name="connsiteX6" fmla="*/ 518160 w 2626362"/>
                <a:gd name="connsiteY6" fmla="*/ 61266 h 2311015"/>
                <a:gd name="connsiteX7" fmla="*/ 574040 w 2626362"/>
                <a:gd name="connsiteY7" fmla="*/ 482906 h 2311015"/>
                <a:gd name="connsiteX8" fmla="*/ 604520 w 2626362"/>
                <a:gd name="connsiteY8" fmla="*/ 1590346 h 2311015"/>
                <a:gd name="connsiteX9" fmla="*/ 655320 w 2626362"/>
                <a:gd name="connsiteY9" fmla="*/ 2276146 h 2311015"/>
                <a:gd name="connsiteX10" fmla="*/ 685800 w 2626362"/>
                <a:gd name="connsiteY10" fmla="*/ 2072946 h 2311015"/>
                <a:gd name="connsiteX11" fmla="*/ 736600 w 2626362"/>
                <a:gd name="connsiteY11" fmla="*/ 1641146 h 2311015"/>
                <a:gd name="connsiteX12" fmla="*/ 767080 w 2626362"/>
                <a:gd name="connsiteY12" fmla="*/ 1956106 h 2311015"/>
                <a:gd name="connsiteX13" fmla="*/ 792480 w 2626362"/>
                <a:gd name="connsiteY13" fmla="*/ 2205026 h 2311015"/>
                <a:gd name="connsiteX14" fmla="*/ 883920 w 2626362"/>
                <a:gd name="connsiteY14" fmla="*/ 2006906 h 2311015"/>
                <a:gd name="connsiteX15" fmla="*/ 995680 w 2626362"/>
                <a:gd name="connsiteY15" fmla="*/ 2067866 h 2311015"/>
                <a:gd name="connsiteX16" fmla="*/ 1082040 w 2626362"/>
                <a:gd name="connsiteY16" fmla="*/ 2022146 h 2311015"/>
                <a:gd name="connsiteX17" fmla="*/ 1168400 w 2626362"/>
                <a:gd name="connsiteY17" fmla="*/ 2245666 h 2311015"/>
                <a:gd name="connsiteX18" fmla="*/ 1346200 w 2626362"/>
                <a:gd name="connsiteY18" fmla="*/ 1219506 h 2311015"/>
                <a:gd name="connsiteX19" fmla="*/ 1386840 w 2626362"/>
                <a:gd name="connsiteY19" fmla="*/ 1737666 h 2311015"/>
                <a:gd name="connsiteX20" fmla="*/ 1442720 w 2626362"/>
                <a:gd name="connsiteY20" fmla="*/ 2281226 h 2311015"/>
                <a:gd name="connsiteX21" fmla="*/ 1518920 w 2626362"/>
                <a:gd name="connsiteY21" fmla="*/ 2128826 h 2311015"/>
                <a:gd name="connsiteX22" fmla="*/ 1737360 w 2626362"/>
                <a:gd name="connsiteY22" fmla="*/ 2281226 h 2311015"/>
                <a:gd name="connsiteX23" fmla="*/ 1945640 w 2626362"/>
                <a:gd name="connsiteY23" fmla="*/ 2037386 h 2311015"/>
                <a:gd name="connsiteX24" fmla="*/ 2143760 w 2626362"/>
                <a:gd name="connsiteY24" fmla="*/ 2164386 h 2311015"/>
                <a:gd name="connsiteX25" fmla="*/ 2392680 w 2626362"/>
                <a:gd name="connsiteY25" fmla="*/ 2286306 h 2311015"/>
                <a:gd name="connsiteX26" fmla="*/ 2400300 w 2626362"/>
                <a:gd name="connsiteY26" fmla="*/ 2293926 h 2311015"/>
                <a:gd name="connsiteX27" fmla="*/ 2395220 w 2626362"/>
                <a:gd name="connsiteY27" fmla="*/ 2291386 h 2311015"/>
                <a:gd name="connsiteX28" fmla="*/ 2626360 w 2626362"/>
                <a:gd name="connsiteY28" fmla="*/ 2042466 h 2311015"/>
                <a:gd name="connsiteX29" fmla="*/ 2400300 w 2626362"/>
                <a:gd name="connsiteY29" fmla="*/ 2288846 h 2311015"/>
                <a:gd name="connsiteX30" fmla="*/ 2413000 w 2626362"/>
                <a:gd name="connsiteY30" fmla="*/ 2299006 h 2311015"/>
                <a:gd name="connsiteX31" fmla="*/ 2405380 w 2626362"/>
                <a:gd name="connsiteY31" fmla="*/ 2286306 h 2311015"/>
                <a:gd name="connsiteX32" fmla="*/ 2397760 w 2626362"/>
                <a:gd name="connsiteY32" fmla="*/ 2286306 h 2311015"/>
                <a:gd name="connsiteX33" fmla="*/ 2402840 w 2626362"/>
                <a:gd name="connsiteY33" fmla="*/ 2293926 h 2311015"/>
                <a:gd name="connsiteX34" fmla="*/ 2407920 w 2626362"/>
                <a:gd name="connsiteY34" fmla="*/ 2291386 h 2311015"/>
                <a:gd name="connsiteX0" fmla="*/ 0 w 2422636"/>
                <a:gd name="connsiteY0" fmla="*/ 2169466 h 2300224"/>
                <a:gd name="connsiteX1" fmla="*/ 127000 w 2422636"/>
                <a:gd name="connsiteY1" fmla="*/ 2078026 h 2300224"/>
                <a:gd name="connsiteX2" fmla="*/ 228600 w 2422636"/>
                <a:gd name="connsiteY2" fmla="*/ 2103426 h 2300224"/>
                <a:gd name="connsiteX3" fmla="*/ 320040 w 2422636"/>
                <a:gd name="connsiteY3" fmla="*/ 2083106 h 2300224"/>
                <a:gd name="connsiteX4" fmla="*/ 396240 w 2422636"/>
                <a:gd name="connsiteY4" fmla="*/ 2291386 h 2300224"/>
                <a:gd name="connsiteX5" fmla="*/ 447040 w 2422636"/>
                <a:gd name="connsiteY5" fmla="*/ 1742746 h 2300224"/>
                <a:gd name="connsiteX6" fmla="*/ 518160 w 2422636"/>
                <a:gd name="connsiteY6" fmla="*/ 61266 h 2300224"/>
                <a:gd name="connsiteX7" fmla="*/ 574040 w 2422636"/>
                <a:gd name="connsiteY7" fmla="*/ 482906 h 2300224"/>
                <a:gd name="connsiteX8" fmla="*/ 604520 w 2422636"/>
                <a:gd name="connsiteY8" fmla="*/ 1590346 h 2300224"/>
                <a:gd name="connsiteX9" fmla="*/ 655320 w 2422636"/>
                <a:gd name="connsiteY9" fmla="*/ 2276146 h 2300224"/>
                <a:gd name="connsiteX10" fmla="*/ 685800 w 2422636"/>
                <a:gd name="connsiteY10" fmla="*/ 2072946 h 2300224"/>
                <a:gd name="connsiteX11" fmla="*/ 736600 w 2422636"/>
                <a:gd name="connsiteY11" fmla="*/ 1641146 h 2300224"/>
                <a:gd name="connsiteX12" fmla="*/ 767080 w 2422636"/>
                <a:gd name="connsiteY12" fmla="*/ 1956106 h 2300224"/>
                <a:gd name="connsiteX13" fmla="*/ 792480 w 2422636"/>
                <a:gd name="connsiteY13" fmla="*/ 2205026 h 2300224"/>
                <a:gd name="connsiteX14" fmla="*/ 883920 w 2422636"/>
                <a:gd name="connsiteY14" fmla="*/ 2006906 h 2300224"/>
                <a:gd name="connsiteX15" fmla="*/ 995680 w 2422636"/>
                <a:gd name="connsiteY15" fmla="*/ 2067866 h 2300224"/>
                <a:gd name="connsiteX16" fmla="*/ 1082040 w 2422636"/>
                <a:gd name="connsiteY16" fmla="*/ 2022146 h 2300224"/>
                <a:gd name="connsiteX17" fmla="*/ 1168400 w 2422636"/>
                <a:gd name="connsiteY17" fmla="*/ 2245666 h 2300224"/>
                <a:gd name="connsiteX18" fmla="*/ 1346200 w 2422636"/>
                <a:gd name="connsiteY18" fmla="*/ 1219506 h 2300224"/>
                <a:gd name="connsiteX19" fmla="*/ 1386840 w 2422636"/>
                <a:gd name="connsiteY19" fmla="*/ 1737666 h 2300224"/>
                <a:gd name="connsiteX20" fmla="*/ 1442720 w 2422636"/>
                <a:gd name="connsiteY20" fmla="*/ 2281226 h 2300224"/>
                <a:gd name="connsiteX21" fmla="*/ 1518920 w 2422636"/>
                <a:gd name="connsiteY21" fmla="*/ 2128826 h 2300224"/>
                <a:gd name="connsiteX22" fmla="*/ 1737360 w 2422636"/>
                <a:gd name="connsiteY22" fmla="*/ 2281226 h 2300224"/>
                <a:gd name="connsiteX23" fmla="*/ 1945640 w 2422636"/>
                <a:gd name="connsiteY23" fmla="*/ 2037386 h 2300224"/>
                <a:gd name="connsiteX24" fmla="*/ 2143760 w 2422636"/>
                <a:gd name="connsiteY24" fmla="*/ 2164386 h 2300224"/>
                <a:gd name="connsiteX25" fmla="*/ 2392680 w 2422636"/>
                <a:gd name="connsiteY25" fmla="*/ 2286306 h 2300224"/>
                <a:gd name="connsiteX26" fmla="*/ 2400300 w 2422636"/>
                <a:gd name="connsiteY26" fmla="*/ 2293926 h 2300224"/>
                <a:gd name="connsiteX27" fmla="*/ 2395220 w 2422636"/>
                <a:gd name="connsiteY27" fmla="*/ 2291386 h 2300224"/>
                <a:gd name="connsiteX28" fmla="*/ 2392680 w 2422636"/>
                <a:gd name="connsiteY28" fmla="*/ 2291386 h 2300224"/>
                <a:gd name="connsiteX29" fmla="*/ 2400300 w 2422636"/>
                <a:gd name="connsiteY29" fmla="*/ 2288846 h 2300224"/>
                <a:gd name="connsiteX30" fmla="*/ 2413000 w 2422636"/>
                <a:gd name="connsiteY30" fmla="*/ 2299006 h 2300224"/>
                <a:gd name="connsiteX31" fmla="*/ 2405380 w 2422636"/>
                <a:gd name="connsiteY31" fmla="*/ 2286306 h 2300224"/>
                <a:gd name="connsiteX32" fmla="*/ 2397760 w 2422636"/>
                <a:gd name="connsiteY32" fmla="*/ 2286306 h 2300224"/>
                <a:gd name="connsiteX33" fmla="*/ 2402840 w 2422636"/>
                <a:gd name="connsiteY33" fmla="*/ 2293926 h 2300224"/>
                <a:gd name="connsiteX34" fmla="*/ 2407920 w 2422636"/>
                <a:gd name="connsiteY34" fmla="*/ 2291386 h 230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22636" h="2300224">
                  <a:moveTo>
                    <a:pt x="0" y="2169466"/>
                  </a:moveTo>
                  <a:cubicBezTo>
                    <a:pt x="44450" y="2129249"/>
                    <a:pt x="88900" y="2089033"/>
                    <a:pt x="127000" y="2078026"/>
                  </a:cubicBezTo>
                  <a:cubicBezTo>
                    <a:pt x="165100" y="2067019"/>
                    <a:pt x="196427" y="2102579"/>
                    <a:pt x="228600" y="2103426"/>
                  </a:cubicBezTo>
                  <a:cubicBezTo>
                    <a:pt x="260773" y="2104273"/>
                    <a:pt x="292100" y="2051779"/>
                    <a:pt x="320040" y="2083106"/>
                  </a:cubicBezTo>
                  <a:cubicBezTo>
                    <a:pt x="347980" y="2114433"/>
                    <a:pt x="375073" y="2348113"/>
                    <a:pt x="396240" y="2291386"/>
                  </a:cubicBezTo>
                  <a:cubicBezTo>
                    <a:pt x="417407" y="2234659"/>
                    <a:pt x="426720" y="2114433"/>
                    <a:pt x="447040" y="1742746"/>
                  </a:cubicBezTo>
                  <a:cubicBezTo>
                    <a:pt x="467360" y="1371059"/>
                    <a:pt x="496993" y="271239"/>
                    <a:pt x="518160" y="61266"/>
                  </a:cubicBezTo>
                  <a:cubicBezTo>
                    <a:pt x="539327" y="-148707"/>
                    <a:pt x="559647" y="228059"/>
                    <a:pt x="574040" y="482906"/>
                  </a:cubicBezTo>
                  <a:cubicBezTo>
                    <a:pt x="588433" y="737753"/>
                    <a:pt x="590973" y="1291473"/>
                    <a:pt x="604520" y="1590346"/>
                  </a:cubicBezTo>
                  <a:cubicBezTo>
                    <a:pt x="618067" y="1889219"/>
                    <a:pt x="641773" y="2195713"/>
                    <a:pt x="655320" y="2276146"/>
                  </a:cubicBezTo>
                  <a:cubicBezTo>
                    <a:pt x="668867" y="2356579"/>
                    <a:pt x="672253" y="2178779"/>
                    <a:pt x="685800" y="2072946"/>
                  </a:cubicBezTo>
                  <a:cubicBezTo>
                    <a:pt x="699347" y="1967113"/>
                    <a:pt x="723053" y="1660619"/>
                    <a:pt x="736600" y="1641146"/>
                  </a:cubicBezTo>
                  <a:cubicBezTo>
                    <a:pt x="750147" y="1621673"/>
                    <a:pt x="757767" y="1862126"/>
                    <a:pt x="767080" y="1956106"/>
                  </a:cubicBezTo>
                  <a:cubicBezTo>
                    <a:pt x="776393" y="2050086"/>
                    <a:pt x="773007" y="2196559"/>
                    <a:pt x="792480" y="2205026"/>
                  </a:cubicBezTo>
                  <a:cubicBezTo>
                    <a:pt x="811953" y="2213493"/>
                    <a:pt x="850053" y="2029766"/>
                    <a:pt x="883920" y="2006906"/>
                  </a:cubicBezTo>
                  <a:cubicBezTo>
                    <a:pt x="917787" y="1984046"/>
                    <a:pt x="962660" y="2065326"/>
                    <a:pt x="995680" y="2067866"/>
                  </a:cubicBezTo>
                  <a:cubicBezTo>
                    <a:pt x="1028700" y="2070406"/>
                    <a:pt x="1053253" y="1992513"/>
                    <a:pt x="1082040" y="2022146"/>
                  </a:cubicBezTo>
                  <a:cubicBezTo>
                    <a:pt x="1110827" y="2051779"/>
                    <a:pt x="1124373" y="2379439"/>
                    <a:pt x="1168400" y="2245666"/>
                  </a:cubicBezTo>
                  <a:cubicBezTo>
                    <a:pt x="1212427" y="2111893"/>
                    <a:pt x="1309793" y="1304173"/>
                    <a:pt x="1346200" y="1219506"/>
                  </a:cubicBezTo>
                  <a:cubicBezTo>
                    <a:pt x="1382607" y="1134839"/>
                    <a:pt x="1370753" y="1560713"/>
                    <a:pt x="1386840" y="1737666"/>
                  </a:cubicBezTo>
                  <a:cubicBezTo>
                    <a:pt x="1402927" y="1914619"/>
                    <a:pt x="1420707" y="2216033"/>
                    <a:pt x="1442720" y="2281226"/>
                  </a:cubicBezTo>
                  <a:cubicBezTo>
                    <a:pt x="1464733" y="2346419"/>
                    <a:pt x="1469813" y="2128826"/>
                    <a:pt x="1518920" y="2128826"/>
                  </a:cubicBezTo>
                  <a:cubicBezTo>
                    <a:pt x="1568027" y="2128826"/>
                    <a:pt x="1666240" y="2296466"/>
                    <a:pt x="1737360" y="2281226"/>
                  </a:cubicBezTo>
                  <a:cubicBezTo>
                    <a:pt x="1808480" y="2265986"/>
                    <a:pt x="1877907" y="2056859"/>
                    <a:pt x="1945640" y="2037386"/>
                  </a:cubicBezTo>
                  <a:cubicBezTo>
                    <a:pt x="2013373" y="2017913"/>
                    <a:pt x="2069253" y="2122899"/>
                    <a:pt x="2143760" y="2164386"/>
                  </a:cubicBezTo>
                  <a:cubicBezTo>
                    <a:pt x="2218267" y="2205873"/>
                    <a:pt x="2349923" y="2264716"/>
                    <a:pt x="2392680" y="2286306"/>
                  </a:cubicBezTo>
                  <a:cubicBezTo>
                    <a:pt x="2435437" y="2307896"/>
                    <a:pt x="2399877" y="2293079"/>
                    <a:pt x="2400300" y="2293926"/>
                  </a:cubicBezTo>
                  <a:cubicBezTo>
                    <a:pt x="2400723" y="2294773"/>
                    <a:pt x="2396490" y="2291809"/>
                    <a:pt x="2395220" y="2291386"/>
                  </a:cubicBezTo>
                  <a:cubicBezTo>
                    <a:pt x="2393950" y="2290963"/>
                    <a:pt x="2391833" y="2291809"/>
                    <a:pt x="2392680" y="2291386"/>
                  </a:cubicBezTo>
                  <a:cubicBezTo>
                    <a:pt x="2393527" y="2290963"/>
                    <a:pt x="2396913" y="2287576"/>
                    <a:pt x="2400300" y="2288846"/>
                  </a:cubicBezTo>
                  <a:cubicBezTo>
                    <a:pt x="2403687" y="2290116"/>
                    <a:pt x="2412153" y="2299429"/>
                    <a:pt x="2413000" y="2299006"/>
                  </a:cubicBezTo>
                  <a:cubicBezTo>
                    <a:pt x="2413847" y="2298583"/>
                    <a:pt x="2407920" y="2288423"/>
                    <a:pt x="2405380" y="2286306"/>
                  </a:cubicBezTo>
                  <a:cubicBezTo>
                    <a:pt x="2402840" y="2284189"/>
                    <a:pt x="2398183" y="2285036"/>
                    <a:pt x="2397760" y="2286306"/>
                  </a:cubicBezTo>
                  <a:cubicBezTo>
                    <a:pt x="2397337" y="2287576"/>
                    <a:pt x="2331720" y="2297313"/>
                    <a:pt x="2402840" y="2293926"/>
                  </a:cubicBezTo>
                  <a:cubicBezTo>
                    <a:pt x="2473960" y="2290539"/>
                    <a:pt x="2324100" y="2221112"/>
                    <a:pt x="2407920" y="2291386"/>
                  </a:cubicBezTo>
                </a:path>
              </a:pathLst>
            </a:custGeom>
            <a:noFill/>
            <a:ln w="28575">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Freeform 13 1">
              <a:extLst>
                <a:ext uri="{FF2B5EF4-FFF2-40B4-BE49-F238E27FC236}">
                  <a16:creationId xmlns:a16="http://schemas.microsoft.com/office/drawing/2014/main" id="{4CB4D639-4BD2-6157-DCDD-F35E2BA8BC54}"/>
                </a:ext>
              </a:extLst>
            </p:cNvPr>
            <p:cNvSpPr/>
            <p:nvPr/>
          </p:nvSpPr>
          <p:spPr>
            <a:xfrm>
              <a:off x="4827564" y="1514119"/>
              <a:ext cx="2307875" cy="2671736"/>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208822 w 1920240"/>
                <a:gd name="connsiteY19" fmla="*/ 1261246 h 1310661"/>
                <a:gd name="connsiteX20" fmla="*/ 1712976 w 1920240"/>
                <a:gd name="connsiteY20" fmla="*/ 1243605 h 1310661"/>
                <a:gd name="connsiteX21" fmla="*/ 1853184 w 1920240"/>
                <a:gd name="connsiteY21" fmla="*/ 1213125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208822 w 1920240"/>
                <a:gd name="connsiteY19" fmla="*/ 1261246 h 1310661"/>
                <a:gd name="connsiteX20" fmla="*/ 1712976 w 1920240"/>
                <a:gd name="connsiteY20" fmla="*/ 1243605 h 1310661"/>
                <a:gd name="connsiteX21" fmla="*/ 1204879 w 1920240"/>
                <a:gd name="connsiteY21" fmla="*/ 1259851 h 1310661"/>
                <a:gd name="connsiteX22" fmla="*/ 1920240 w 1920240"/>
                <a:gd name="connsiteY22" fmla="*/ 1231413 h 1310661"/>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206433 w 1920240"/>
                <a:gd name="connsiteY17" fmla="*/ 1261145 h 1310661"/>
                <a:gd name="connsiteX18" fmla="*/ 1210245 w 1920240"/>
                <a:gd name="connsiteY18" fmla="*/ 1260470 h 1310661"/>
                <a:gd name="connsiteX19" fmla="*/ 1208822 w 1920240"/>
                <a:gd name="connsiteY19" fmla="*/ 1261246 h 1310661"/>
                <a:gd name="connsiteX20" fmla="*/ 1208404 w 1920240"/>
                <a:gd name="connsiteY20" fmla="*/ 1261361 h 1310661"/>
                <a:gd name="connsiteX21" fmla="*/ 1204879 w 1920240"/>
                <a:gd name="connsiteY21" fmla="*/ 1259851 h 1310661"/>
                <a:gd name="connsiteX22" fmla="*/ 1920240 w 1920240"/>
                <a:gd name="connsiteY22" fmla="*/ 1231413 h 1310661"/>
                <a:gd name="connsiteX0" fmla="*/ 0 w 1217691"/>
                <a:gd name="connsiteY0" fmla="*/ 1164357 h 1310661"/>
                <a:gd name="connsiteX1" fmla="*/ 67056 w 1217691"/>
                <a:gd name="connsiteY1" fmla="*/ 1310661 h 1310661"/>
                <a:gd name="connsiteX2" fmla="*/ 158496 w 1217691"/>
                <a:gd name="connsiteY2" fmla="*/ 1164357 h 1310661"/>
                <a:gd name="connsiteX3" fmla="*/ 286512 w 1217691"/>
                <a:gd name="connsiteY3" fmla="*/ 1225317 h 1310661"/>
                <a:gd name="connsiteX4" fmla="*/ 432816 w 1217691"/>
                <a:gd name="connsiteY4" fmla="*/ 1194837 h 1310661"/>
                <a:gd name="connsiteX5" fmla="*/ 499872 w 1217691"/>
                <a:gd name="connsiteY5" fmla="*/ 1267989 h 1310661"/>
                <a:gd name="connsiteX6" fmla="*/ 530352 w 1217691"/>
                <a:gd name="connsiteY6" fmla="*/ 1121685 h 1310661"/>
                <a:gd name="connsiteX7" fmla="*/ 579120 w 1217691"/>
                <a:gd name="connsiteY7" fmla="*/ 21 h 1310661"/>
                <a:gd name="connsiteX8" fmla="*/ 633984 w 1217691"/>
                <a:gd name="connsiteY8" fmla="*/ 1152165 h 1310661"/>
                <a:gd name="connsiteX9" fmla="*/ 682752 w 1217691"/>
                <a:gd name="connsiteY9" fmla="*/ 1018053 h 1310661"/>
                <a:gd name="connsiteX10" fmla="*/ 719328 w 1217691"/>
                <a:gd name="connsiteY10" fmla="*/ 1243605 h 1310661"/>
                <a:gd name="connsiteX11" fmla="*/ 804672 w 1217691"/>
                <a:gd name="connsiteY11" fmla="*/ 1158261 h 1310661"/>
                <a:gd name="connsiteX12" fmla="*/ 938784 w 1217691"/>
                <a:gd name="connsiteY12" fmla="*/ 1243605 h 1310661"/>
                <a:gd name="connsiteX13" fmla="*/ 1011936 w 1217691"/>
                <a:gd name="connsiteY13" fmla="*/ 822981 h 1310661"/>
                <a:gd name="connsiteX14" fmla="*/ 1042416 w 1217691"/>
                <a:gd name="connsiteY14" fmla="*/ 1255797 h 1310661"/>
                <a:gd name="connsiteX15" fmla="*/ 1097280 w 1217691"/>
                <a:gd name="connsiteY15" fmla="*/ 1200933 h 1310661"/>
                <a:gd name="connsiteX16" fmla="*/ 1207008 w 1217691"/>
                <a:gd name="connsiteY16" fmla="*/ 1261893 h 1310661"/>
                <a:gd name="connsiteX17" fmla="*/ 1206433 w 1217691"/>
                <a:gd name="connsiteY17" fmla="*/ 1261145 h 1310661"/>
                <a:gd name="connsiteX18" fmla="*/ 1210245 w 1217691"/>
                <a:gd name="connsiteY18" fmla="*/ 1260470 h 1310661"/>
                <a:gd name="connsiteX19" fmla="*/ 1208822 w 1217691"/>
                <a:gd name="connsiteY19" fmla="*/ 1261246 h 1310661"/>
                <a:gd name="connsiteX20" fmla="*/ 1208404 w 1217691"/>
                <a:gd name="connsiteY20" fmla="*/ 1261361 h 1310661"/>
                <a:gd name="connsiteX21" fmla="*/ 1204879 w 1217691"/>
                <a:gd name="connsiteY21" fmla="*/ 1259851 h 1310661"/>
                <a:gd name="connsiteX22" fmla="*/ 1207607 w 1217691"/>
                <a:gd name="connsiteY22" fmla="*/ 126225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7691"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88816" y="1251858"/>
                    <a:pt x="1207008" y="1261893"/>
                  </a:cubicBezTo>
                  <a:cubicBezTo>
                    <a:pt x="1225200" y="1271928"/>
                    <a:pt x="1205894" y="1261382"/>
                    <a:pt x="1206433" y="1261145"/>
                  </a:cubicBezTo>
                  <a:cubicBezTo>
                    <a:pt x="1206972" y="1260908"/>
                    <a:pt x="1209847" y="1260453"/>
                    <a:pt x="1210245" y="1260470"/>
                  </a:cubicBezTo>
                  <a:cubicBezTo>
                    <a:pt x="1210643" y="1260487"/>
                    <a:pt x="1209129" y="1261098"/>
                    <a:pt x="1208822" y="1261246"/>
                  </a:cubicBezTo>
                  <a:cubicBezTo>
                    <a:pt x="1208515" y="1261394"/>
                    <a:pt x="1208543" y="1261323"/>
                    <a:pt x="1208404" y="1261361"/>
                  </a:cubicBezTo>
                  <a:cubicBezTo>
                    <a:pt x="1207747" y="1261129"/>
                    <a:pt x="1170335" y="1261883"/>
                    <a:pt x="1204879" y="1259851"/>
                  </a:cubicBezTo>
                  <a:cubicBezTo>
                    <a:pt x="1239423" y="1257819"/>
                    <a:pt x="1191351" y="1252093"/>
                    <a:pt x="1207607" y="1262253"/>
                  </a:cubicBezTo>
                </a:path>
              </a:pathLst>
            </a:cu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0" name="Straight Arrow Connector 9">
              <a:extLst>
                <a:ext uri="{FF2B5EF4-FFF2-40B4-BE49-F238E27FC236}">
                  <a16:creationId xmlns:a16="http://schemas.microsoft.com/office/drawing/2014/main" id="{14EF94D9-8AF3-86B6-04BB-63102C2DF645}"/>
                </a:ext>
              </a:extLst>
            </p:cNvPr>
            <p:cNvCxnSpPr>
              <a:cxnSpLocks/>
            </p:cNvCxnSpPr>
            <p:nvPr/>
          </p:nvCxnSpPr>
          <p:spPr>
            <a:xfrm flipV="1">
              <a:off x="439850" y="1559153"/>
              <a:ext cx="0" cy="27364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F482D797-38D7-2E50-B8A7-939CEC5F1012}"/>
                </a:ext>
              </a:extLst>
            </p:cNvPr>
            <p:cNvCxnSpPr>
              <a:cxnSpLocks/>
            </p:cNvCxnSpPr>
            <p:nvPr/>
          </p:nvCxnSpPr>
          <p:spPr>
            <a:xfrm flipV="1">
              <a:off x="4842036" y="1559153"/>
              <a:ext cx="0" cy="27364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05786BB6-341C-1039-61D0-2AC652B39ED8}"/>
                </a:ext>
              </a:extLst>
            </p:cNvPr>
            <p:cNvSpPr txBox="1"/>
            <p:nvPr/>
          </p:nvSpPr>
          <p:spPr>
            <a:xfrm rot="16200000">
              <a:off x="4466454" y="2646739"/>
              <a:ext cx="234492" cy="707024"/>
            </a:xfrm>
            <a:prstGeom prst="rect">
              <a:avLst/>
            </a:prstGeom>
            <a:noFill/>
          </p:spPr>
          <p:txBody>
            <a:bodyPr wrap="none" rtlCol="0">
              <a:spAutoFit/>
            </a:bodyPr>
            <a:lstStyle/>
            <a:p>
              <a:endParaRPr lang="en-GB" sz="32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0CFF31D2-4EEE-B9BE-B150-54F157E0EB77}"/>
                </a:ext>
              </a:extLst>
            </p:cNvPr>
            <p:cNvSpPr txBox="1"/>
            <p:nvPr/>
          </p:nvSpPr>
          <p:spPr>
            <a:xfrm rot="16200000">
              <a:off x="45041" y="2646739"/>
              <a:ext cx="234492" cy="707024"/>
            </a:xfrm>
            <a:prstGeom prst="rect">
              <a:avLst/>
            </a:prstGeom>
            <a:noFill/>
          </p:spPr>
          <p:txBody>
            <a:bodyPr wrap="none" rtlCol="0">
              <a:spAutoFit/>
            </a:bodyPr>
            <a:lstStyle/>
            <a:p>
              <a:endParaRPr lang="en-GB" sz="3200" dirty="0">
                <a:latin typeface="Times New Roman" panose="02020603050405020304" pitchFamily="18" charset="0"/>
                <a:cs typeface="Times New Roman" panose="02020603050405020304" pitchFamily="18" charset="0"/>
              </a:endParaRPr>
            </a:p>
          </p:txBody>
        </p:sp>
        <p:cxnSp>
          <p:nvCxnSpPr>
            <p:cNvPr id="16" name="Straight Arrow Connector 15">
              <a:extLst>
                <a:ext uri="{FF2B5EF4-FFF2-40B4-BE49-F238E27FC236}">
                  <a16:creationId xmlns:a16="http://schemas.microsoft.com/office/drawing/2014/main" id="{798AF13B-E3B4-EC31-EF62-44F6C9AEBDCC}"/>
                </a:ext>
              </a:extLst>
            </p:cNvPr>
            <p:cNvCxnSpPr>
              <a:cxnSpLocks/>
            </p:cNvCxnSpPr>
            <p:nvPr/>
          </p:nvCxnSpPr>
          <p:spPr>
            <a:xfrm flipV="1">
              <a:off x="10334879" y="1548413"/>
              <a:ext cx="0" cy="273640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E74902F9-3E74-26D6-A17F-D963EAFF8FED}"/>
                </a:ext>
              </a:extLst>
            </p:cNvPr>
            <p:cNvCxnSpPr>
              <a:cxnSpLocks/>
            </p:cNvCxnSpPr>
            <p:nvPr/>
          </p:nvCxnSpPr>
          <p:spPr>
            <a:xfrm>
              <a:off x="10327322" y="4256291"/>
              <a:ext cx="242553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8" name="Arrow: Right 17">
              <a:extLst>
                <a:ext uri="{FF2B5EF4-FFF2-40B4-BE49-F238E27FC236}">
                  <a16:creationId xmlns:a16="http://schemas.microsoft.com/office/drawing/2014/main" id="{A3719F7E-AB53-80E8-8F32-21E5E03742A8}"/>
                </a:ext>
              </a:extLst>
            </p:cNvPr>
            <p:cNvSpPr/>
            <p:nvPr/>
          </p:nvSpPr>
          <p:spPr>
            <a:xfrm>
              <a:off x="8937686" y="2993388"/>
              <a:ext cx="609596" cy="589280"/>
            </a:xfrm>
            <a:prstGeom prst="right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9" name="Flowchart: Summing Junction 18">
              <a:extLst>
                <a:ext uri="{FF2B5EF4-FFF2-40B4-BE49-F238E27FC236}">
                  <a16:creationId xmlns:a16="http://schemas.microsoft.com/office/drawing/2014/main" id="{F6580377-FCAD-603E-7FA2-24BCE20B83E1}"/>
                </a:ext>
              </a:extLst>
            </p:cNvPr>
            <p:cNvSpPr/>
            <p:nvPr/>
          </p:nvSpPr>
          <p:spPr>
            <a:xfrm>
              <a:off x="3689845" y="3000251"/>
              <a:ext cx="432000" cy="432000"/>
            </a:xfrm>
            <a:prstGeom prst="flowChartSummingJunction">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0" name="TextBox 19">
              <a:extLst>
                <a:ext uri="{FF2B5EF4-FFF2-40B4-BE49-F238E27FC236}">
                  <a16:creationId xmlns:a16="http://schemas.microsoft.com/office/drawing/2014/main" id="{4813A0BA-5EBA-5D1C-1499-5309F1559372}"/>
                </a:ext>
              </a:extLst>
            </p:cNvPr>
            <p:cNvSpPr txBox="1"/>
            <p:nvPr/>
          </p:nvSpPr>
          <p:spPr>
            <a:xfrm rot="16200000">
              <a:off x="9891324" y="2748861"/>
              <a:ext cx="234492" cy="707024"/>
            </a:xfrm>
            <a:prstGeom prst="rect">
              <a:avLst/>
            </a:prstGeom>
            <a:noFill/>
          </p:spPr>
          <p:txBody>
            <a:bodyPr wrap="none" rtlCol="0">
              <a:spAutoFit/>
            </a:bodyPr>
            <a:lstStyle/>
            <a:p>
              <a:endParaRPr lang="en-GB" sz="3200" dirty="0">
                <a:latin typeface="Times New Roman" panose="02020603050405020304" pitchFamily="18" charset="0"/>
                <a:cs typeface="Times New Roman" panose="02020603050405020304" pitchFamily="18" charset="0"/>
              </a:endParaRPr>
            </a:p>
          </p:txBody>
        </p:sp>
        <p:sp>
          <p:nvSpPr>
            <p:cNvPr id="21" name="Freeform 20 1">
              <a:extLst>
                <a:ext uri="{FF2B5EF4-FFF2-40B4-BE49-F238E27FC236}">
                  <a16:creationId xmlns:a16="http://schemas.microsoft.com/office/drawing/2014/main" id="{27ED6D42-5EF9-BEA1-A8D2-64A12A1C77A5}"/>
                </a:ext>
              </a:extLst>
            </p:cNvPr>
            <p:cNvSpPr/>
            <p:nvPr/>
          </p:nvSpPr>
          <p:spPr>
            <a:xfrm>
              <a:off x="10362379" y="1559322"/>
              <a:ext cx="1455420" cy="2671725"/>
            </a:xfrm>
            <a:custGeom>
              <a:avLst/>
              <a:gdLst>
                <a:gd name="connsiteX0" fmla="*/ 0 w 1455420"/>
                <a:gd name="connsiteY0" fmla="*/ 2496063 h 2671725"/>
                <a:gd name="connsiteX1" fmla="*/ 7620 w 1455420"/>
                <a:gd name="connsiteY1" fmla="*/ 2286513 h 2671725"/>
                <a:gd name="connsiteX2" fmla="*/ 26670 w 1455420"/>
                <a:gd name="connsiteY2" fmla="*/ 2560833 h 2671725"/>
                <a:gd name="connsiteX3" fmla="*/ 57150 w 1455420"/>
                <a:gd name="connsiteY3" fmla="*/ 2244603 h 2671725"/>
                <a:gd name="connsiteX4" fmla="*/ 76200 w 1455420"/>
                <a:gd name="connsiteY4" fmla="*/ 2606553 h 2671725"/>
                <a:gd name="connsiteX5" fmla="*/ 110490 w 1455420"/>
                <a:gd name="connsiteY5" fmla="*/ 2286513 h 2671725"/>
                <a:gd name="connsiteX6" fmla="*/ 125730 w 1455420"/>
                <a:gd name="connsiteY6" fmla="*/ 2450343 h 2671725"/>
                <a:gd name="connsiteX7" fmla="*/ 156210 w 1455420"/>
                <a:gd name="connsiteY7" fmla="*/ 2332233 h 2671725"/>
                <a:gd name="connsiteX8" fmla="*/ 163830 w 1455420"/>
                <a:gd name="connsiteY8" fmla="*/ 2518923 h 2671725"/>
                <a:gd name="connsiteX9" fmla="*/ 205740 w 1455420"/>
                <a:gd name="connsiteY9" fmla="*/ 2286513 h 2671725"/>
                <a:gd name="connsiteX10" fmla="*/ 217170 w 1455420"/>
                <a:gd name="connsiteY10" fmla="*/ 2507493 h 2671725"/>
                <a:gd name="connsiteX11" fmla="*/ 236220 w 1455420"/>
                <a:gd name="connsiteY11" fmla="*/ 2408433 h 2671725"/>
                <a:gd name="connsiteX12" fmla="*/ 274320 w 1455420"/>
                <a:gd name="connsiteY12" fmla="*/ 2442723 h 2671725"/>
                <a:gd name="connsiteX13" fmla="*/ 281940 w 1455420"/>
                <a:gd name="connsiteY13" fmla="*/ 2217933 h 2671725"/>
                <a:gd name="connsiteX14" fmla="*/ 300990 w 1455420"/>
                <a:gd name="connsiteY14" fmla="*/ 2549403 h 2671725"/>
                <a:gd name="connsiteX15" fmla="*/ 335280 w 1455420"/>
                <a:gd name="connsiteY15" fmla="*/ 2294133 h 2671725"/>
                <a:gd name="connsiteX16" fmla="*/ 361950 w 1455420"/>
                <a:gd name="connsiteY16" fmla="*/ 2511303 h 2671725"/>
                <a:gd name="connsiteX17" fmla="*/ 381000 w 1455420"/>
                <a:gd name="connsiteY17" fmla="*/ 2290323 h 2671725"/>
                <a:gd name="connsiteX18" fmla="*/ 411480 w 1455420"/>
                <a:gd name="connsiteY18" fmla="*/ 2564643 h 2671725"/>
                <a:gd name="connsiteX19" fmla="*/ 422910 w 1455420"/>
                <a:gd name="connsiteY19" fmla="*/ 2316993 h 2671725"/>
                <a:gd name="connsiteX20" fmla="*/ 449580 w 1455420"/>
                <a:gd name="connsiteY20" fmla="*/ 2461773 h 2671725"/>
                <a:gd name="connsiteX21" fmla="*/ 472440 w 1455420"/>
                <a:gd name="connsiteY21" fmla="*/ 2339853 h 2671725"/>
                <a:gd name="connsiteX22" fmla="*/ 491490 w 1455420"/>
                <a:gd name="connsiteY22" fmla="*/ 2450343 h 2671725"/>
                <a:gd name="connsiteX23" fmla="*/ 499110 w 1455420"/>
                <a:gd name="connsiteY23" fmla="*/ 2328423 h 2671725"/>
                <a:gd name="connsiteX24" fmla="*/ 544830 w 1455420"/>
                <a:gd name="connsiteY24" fmla="*/ 513 h 2671725"/>
                <a:gd name="connsiteX25" fmla="*/ 537210 w 1455420"/>
                <a:gd name="connsiteY25" fmla="*/ 2549403 h 2671725"/>
                <a:gd name="connsiteX26" fmla="*/ 563880 w 1455420"/>
                <a:gd name="connsiteY26" fmla="*/ 2294133 h 2671725"/>
                <a:gd name="connsiteX27" fmla="*/ 586740 w 1455420"/>
                <a:gd name="connsiteY27" fmla="*/ 2537973 h 2671725"/>
                <a:gd name="connsiteX28" fmla="*/ 613410 w 1455420"/>
                <a:gd name="connsiteY28" fmla="*/ 2282703 h 2671725"/>
                <a:gd name="connsiteX29" fmla="*/ 640080 w 1455420"/>
                <a:gd name="connsiteY29" fmla="*/ 2587503 h 2671725"/>
                <a:gd name="connsiteX30" fmla="*/ 659130 w 1455420"/>
                <a:gd name="connsiteY30" fmla="*/ 2427483 h 2671725"/>
                <a:gd name="connsiteX31" fmla="*/ 685800 w 1455420"/>
                <a:gd name="connsiteY31" fmla="*/ 2515113 h 2671725"/>
                <a:gd name="connsiteX32" fmla="*/ 708660 w 1455420"/>
                <a:gd name="connsiteY32" fmla="*/ 2362713 h 2671725"/>
                <a:gd name="connsiteX33" fmla="*/ 723900 w 1455420"/>
                <a:gd name="connsiteY33" fmla="*/ 2515113 h 2671725"/>
                <a:gd name="connsiteX34" fmla="*/ 765810 w 1455420"/>
                <a:gd name="connsiteY34" fmla="*/ 2248413 h 2671725"/>
                <a:gd name="connsiteX35" fmla="*/ 769620 w 1455420"/>
                <a:gd name="connsiteY35" fmla="*/ 2522733 h 2671725"/>
                <a:gd name="connsiteX36" fmla="*/ 811530 w 1455420"/>
                <a:gd name="connsiteY36" fmla="*/ 2412243 h 2671725"/>
                <a:gd name="connsiteX37" fmla="*/ 826770 w 1455420"/>
                <a:gd name="connsiteY37" fmla="*/ 2499873 h 2671725"/>
                <a:gd name="connsiteX38" fmla="*/ 845820 w 1455420"/>
                <a:gd name="connsiteY38" fmla="*/ 2141733 h 2671725"/>
                <a:gd name="connsiteX39" fmla="*/ 861060 w 1455420"/>
                <a:gd name="connsiteY39" fmla="*/ 2595123 h 2671725"/>
                <a:gd name="connsiteX40" fmla="*/ 918210 w 1455420"/>
                <a:gd name="connsiteY40" fmla="*/ 2343663 h 2671725"/>
                <a:gd name="connsiteX41" fmla="*/ 918210 w 1455420"/>
                <a:gd name="connsiteY41" fmla="*/ 2507493 h 2671725"/>
                <a:gd name="connsiteX42" fmla="*/ 944880 w 1455420"/>
                <a:gd name="connsiteY42" fmla="*/ 2389383 h 2671725"/>
                <a:gd name="connsiteX43" fmla="*/ 986790 w 1455420"/>
                <a:gd name="connsiteY43" fmla="*/ 2534163 h 2671725"/>
                <a:gd name="connsiteX44" fmla="*/ 994410 w 1455420"/>
                <a:gd name="connsiteY44" fmla="*/ 2339853 h 2671725"/>
                <a:gd name="connsiteX45" fmla="*/ 1032510 w 1455420"/>
                <a:gd name="connsiteY45" fmla="*/ 2507493 h 2671725"/>
                <a:gd name="connsiteX46" fmla="*/ 1059180 w 1455420"/>
                <a:gd name="connsiteY46" fmla="*/ 2343663 h 2671725"/>
                <a:gd name="connsiteX47" fmla="*/ 1082040 w 1455420"/>
                <a:gd name="connsiteY47" fmla="*/ 2583693 h 2671725"/>
                <a:gd name="connsiteX48" fmla="*/ 1127760 w 1455420"/>
                <a:gd name="connsiteY48" fmla="*/ 2297943 h 2671725"/>
                <a:gd name="connsiteX49" fmla="*/ 1162050 w 1455420"/>
                <a:gd name="connsiteY49" fmla="*/ 2557023 h 2671725"/>
                <a:gd name="connsiteX50" fmla="*/ 1184910 w 1455420"/>
                <a:gd name="connsiteY50" fmla="*/ 2374143 h 2671725"/>
                <a:gd name="connsiteX51" fmla="*/ 1223010 w 1455420"/>
                <a:gd name="connsiteY51" fmla="*/ 2507493 h 2671725"/>
                <a:gd name="connsiteX52" fmla="*/ 1223010 w 1455420"/>
                <a:gd name="connsiteY52" fmla="*/ 2465583 h 2671725"/>
                <a:gd name="connsiteX53" fmla="*/ 1280160 w 1455420"/>
                <a:gd name="connsiteY53" fmla="*/ 2515113 h 2671725"/>
                <a:gd name="connsiteX54" fmla="*/ 1310640 w 1455420"/>
                <a:gd name="connsiteY54" fmla="*/ 2450343 h 2671725"/>
                <a:gd name="connsiteX55" fmla="*/ 1325880 w 1455420"/>
                <a:gd name="connsiteY55" fmla="*/ 2530353 h 2671725"/>
                <a:gd name="connsiteX56" fmla="*/ 1344930 w 1455420"/>
                <a:gd name="connsiteY56" fmla="*/ 2457963 h 2671725"/>
                <a:gd name="connsiteX57" fmla="*/ 1367790 w 1455420"/>
                <a:gd name="connsiteY57" fmla="*/ 2503683 h 2671725"/>
                <a:gd name="connsiteX58" fmla="*/ 1398270 w 1455420"/>
                <a:gd name="connsiteY58" fmla="*/ 2457963 h 2671725"/>
                <a:gd name="connsiteX59" fmla="*/ 1417320 w 1455420"/>
                <a:gd name="connsiteY59" fmla="*/ 2511303 h 2671725"/>
                <a:gd name="connsiteX60" fmla="*/ 1455420 w 1455420"/>
                <a:gd name="connsiteY60" fmla="*/ 2473203 h 26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455420" h="2671725">
                  <a:moveTo>
                    <a:pt x="0" y="2496063"/>
                  </a:moveTo>
                  <a:cubicBezTo>
                    <a:pt x="1587" y="2385890"/>
                    <a:pt x="3175" y="2275718"/>
                    <a:pt x="7620" y="2286513"/>
                  </a:cubicBezTo>
                  <a:cubicBezTo>
                    <a:pt x="12065" y="2297308"/>
                    <a:pt x="18415" y="2567818"/>
                    <a:pt x="26670" y="2560833"/>
                  </a:cubicBezTo>
                  <a:cubicBezTo>
                    <a:pt x="34925" y="2553848"/>
                    <a:pt x="48895" y="2236983"/>
                    <a:pt x="57150" y="2244603"/>
                  </a:cubicBezTo>
                  <a:cubicBezTo>
                    <a:pt x="65405" y="2252223"/>
                    <a:pt x="67310" y="2599568"/>
                    <a:pt x="76200" y="2606553"/>
                  </a:cubicBezTo>
                  <a:cubicBezTo>
                    <a:pt x="85090" y="2613538"/>
                    <a:pt x="102235" y="2312548"/>
                    <a:pt x="110490" y="2286513"/>
                  </a:cubicBezTo>
                  <a:cubicBezTo>
                    <a:pt x="118745" y="2260478"/>
                    <a:pt x="118110" y="2442723"/>
                    <a:pt x="125730" y="2450343"/>
                  </a:cubicBezTo>
                  <a:cubicBezTo>
                    <a:pt x="133350" y="2457963"/>
                    <a:pt x="149860" y="2320803"/>
                    <a:pt x="156210" y="2332233"/>
                  </a:cubicBezTo>
                  <a:cubicBezTo>
                    <a:pt x="162560" y="2343663"/>
                    <a:pt x="155575" y="2526543"/>
                    <a:pt x="163830" y="2518923"/>
                  </a:cubicBezTo>
                  <a:cubicBezTo>
                    <a:pt x="172085" y="2511303"/>
                    <a:pt x="196850" y="2288418"/>
                    <a:pt x="205740" y="2286513"/>
                  </a:cubicBezTo>
                  <a:cubicBezTo>
                    <a:pt x="214630" y="2284608"/>
                    <a:pt x="212090" y="2487173"/>
                    <a:pt x="217170" y="2507493"/>
                  </a:cubicBezTo>
                  <a:cubicBezTo>
                    <a:pt x="222250" y="2527813"/>
                    <a:pt x="226695" y="2419228"/>
                    <a:pt x="236220" y="2408433"/>
                  </a:cubicBezTo>
                  <a:cubicBezTo>
                    <a:pt x="245745" y="2397638"/>
                    <a:pt x="266700" y="2474473"/>
                    <a:pt x="274320" y="2442723"/>
                  </a:cubicBezTo>
                  <a:cubicBezTo>
                    <a:pt x="281940" y="2410973"/>
                    <a:pt x="277495" y="2200153"/>
                    <a:pt x="281940" y="2217933"/>
                  </a:cubicBezTo>
                  <a:cubicBezTo>
                    <a:pt x="286385" y="2235713"/>
                    <a:pt x="292100" y="2536703"/>
                    <a:pt x="300990" y="2549403"/>
                  </a:cubicBezTo>
                  <a:cubicBezTo>
                    <a:pt x="309880" y="2562103"/>
                    <a:pt x="325120" y="2300483"/>
                    <a:pt x="335280" y="2294133"/>
                  </a:cubicBezTo>
                  <a:cubicBezTo>
                    <a:pt x="345440" y="2287783"/>
                    <a:pt x="354330" y="2511938"/>
                    <a:pt x="361950" y="2511303"/>
                  </a:cubicBezTo>
                  <a:cubicBezTo>
                    <a:pt x="369570" y="2510668"/>
                    <a:pt x="372745" y="2281433"/>
                    <a:pt x="381000" y="2290323"/>
                  </a:cubicBezTo>
                  <a:cubicBezTo>
                    <a:pt x="389255" y="2299213"/>
                    <a:pt x="404495" y="2560198"/>
                    <a:pt x="411480" y="2564643"/>
                  </a:cubicBezTo>
                  <a:cubicBezTo>
                    <a:pt x="418465" y="2569088"/>
                    <a:pt x="416560" y="2334138"/>
                    <a:pt x="422910" y="2316993"/>
                  </a:cubicBezTo>
                  <a:cubicBezTo>
                    <a:pt x="429260" y="2299848"/>
                    <a:pt x="441325" y="2457963"/>
                    <a:pt x="449580" y="2461773"/>
                  </a:cubicBezTo>
                  <a:cubicBezTo>
                    <a:pt x="457835" y="2465583"/>
                    <a:pt x="465455" y="2341758"/>
                    <a:pt x="472440" y="2339853"/>
                  </a:cubicBezTo>
                  <a:cubicBezTo>
                    <a:pt x="479425" y="2337948"/>
                    <a:pt x="487045" y="2452248"/>
                    <a:pt x="491490" y="2450343"/>
                  </a:cubicBezTo>
                  <a:cubicBezTo>
                    <a:pt x="495935" y="2448438"/>
                    <a:pt x="490220" y="2736728"/>
                    <a:pt x="499110" y="2328423"/>
                  </a:cubicBezTo>
                  <a:cubicBezTo>
                    <a:pt x="508000" y="1920118"/>
                    <a:pt x="538480" y="-36317"/>
                    <a:pt x="544830" y="513"/>
                  </a:cubicBezTo>
                  <a:cubicBezTo>
                    <a:pt x="551180" y="37343"/>
                    <a:pt x="534035" y="2167133"/>
                    <a:pt x="537210" y="2549403"/>
                  </a:cubicBezTo>
                  <a:cubicBezTo>
                    <a:pt x="540385" y="2931673"/>
                    <a:pt x="555625" y="2296038"/>
                    <a:pt x="563880" y="2294133"/>
                  </a:cubicBezTo>
                  <a:cubicBezTo>
                    <a:pt x="572135" y="2292228"/>
                    <a:pt x="578485" y="2539878"/>
                    <a:pt x="586740" y="2537973"/>
                  </a:cubicBezTo>
                  <a:cubicBezTo>
                    <a:pt x="594995" y="2536068"/>
                    <a:pt x="604520" y="2274448"/>
                    <a:pt x="613410" y="2282703"/>
                  </a:cubicBezTo>
                  <a:cubicBezTo>
                    <a:pt x="622300" y="2290958"/>
                    <a:pt x="632460" y="2563373"/>
                    <a:pt x="640080" y="2587503"/>
                  </a:cubicBezTo>
                  <a:cubicBezTo>
                    <a:pt x="647700" y="2611633"/>
                    <a:pt x="651510" y="2439548"/>
                    <a:pt x="659130" y="2427483"/>
                  </a:cubicBezTo>
                  <a:cubicBezTo>
                    <a:pt x="666750" y="2415418"/>
                    <a:pt x="677545" y="2525908"/>
                    <a:pt x="685800" y="2515113"/>
                  </a:cubicBezTo>
                  <a:cubicBezTo>
                    <a:pt x="694055" y="2504318"/>
                    <a:pt x="702310" y="2362713"/>
                    <a:pt x="708660" y="2362713"/>
                  </a:cubicBezTo>
                  <a:cubicBezTo>
                    <a:pt x="715010" y="2362713"/>
                    <a:pt x="714375" y="2534163"/>
                    <a:pt x="723900" y="2515113"/>
                  </a:cubicBezTo>
                  <a:cubicBezTo>
                    <a:pt x="733425" y="2496063"/>
                    <a:pt x="758190" y="2247143"/>
                    <a:pt x="765810" y="2248413"/>
                  </a:cubicBezTo>
                  <a:cubicBezTo>
                    <a:pt x="773430" y="2249683"/>
                    <a:pt x="762000" y="2495428"/>
                    <a:pt x="769620" y="2522733"/>
                  </a:cubicBezTo>
                  <a:cubicBezTo>
                    <a:pt x="777240" y="2550038"/>
                    <a:pt x="802005" y="2416053"/>
                    <a:pt x="811530" y="2412243"/>
                  </a:cubicBezTo>
                  <a:cubicBezTo>
                    <a:pt x="821055" y="2408433"/>
                    <a:pt x="821055" y="2544958"/>
                    <a:pt x="826770" y="2499873"/>
                  </a:cubicBezTo>
                  <a:cubicBezTo>
                    <a:pt x="832485" y="2454788"/>
                    <a:pt x="840105" y="2125858"/>
                    <a:pt x="845820" y="2141733"/>
                  </a:cubicBezTo>
                  <a:cubicBezTo>
                    <a:pt x="851535" y="2157608"/>
                    <a:pt x="848995" y="2561468"/>
                    <a:pt x="861060" y="2595123"/>
                  </a:cubicBezTo>
                  <a:cubicBezTo>
                    <a:pt x="873125" y="2628778"/>
                    <a:pt x="908685" y="2358268"/>
                    <a:pt x="918210" y="2343663"/>
                  </a:cubicBezTo>
                  <a:cubicBezTo>
                    <a:pt x="927735" y="2329058"/>
                    <a:pt x="913765" y="2499873"/>
                    <a:pt x="918210" y="2507493"/>
                  </a:cubicBezTo>
                  <a:cubicBezTo>
                    <a:pt x="922655" y="2515113"/>
                    <a:pt x="933450" y="2384938"/>
                    <a:pt x="944880" y="2389383"/>
                  </a:cubicBezTo>
                  <a:cubicBezTo>
                    <a:pt x="956310" y="2393828"/>
                    <a:pt x="978535" y="2542418"/>
                    <a:pt x="986790" y="2534163"/>
                  </a:cubicBezTo>
                  <a:cubicBezTo>
                    <a:pt x="995045" y="2525908"/>
                    <a:pt x="986790" y="2344298"/>
                    <a:pt x="994410" y="2339853"/>
                  </a:cubicBezTo>
                  <a:cubicBezTo>
                    <a:pt x="1002030" y="2335408"/>
                    <a:pt x="1021715" y="2506858"/>
                    <a:pt x="1032510" y="2507493"/>
                  </a:cubicBezTo>
                  <a:cubicBezTo>
                    <a:pt x="1043305" y="2508128"/>
                    <a:pt x="1050925" y="2330963"/>
                    <a:pt x="1059180" y="2343663"/>
                  </a:cubicBezTo>
                  <a:cubicBezTo>
                    <a:pt x="1067435" y="2356363"/>
                    <a:pt x="1070610" y="2591313"/>
                    <a:pt x="1082040" y="2583693"/>
                  </a:cubicBezTo>
                  <a:cubicBezTo>
                    <a:pt x="1093470" y="2576073"/>
                    <a:pt x="1114425" y="2302388"/>
                    <a:pt x="1127760" y="2297943"/>
                  </a:cubicBezTo>
                  <a:cubicBezTo>
                    <a:pt x="1141095" y="2293498"/>
                    <a:pt x="1152525" y="2544323"/>
                    <a:pt x="1162050" y="2557023"/>
                  </a:cubicBezTo>
                  <a:cubicBezTo>
                    <a:pt x="1171575" y="2569723"/>
                    <a:pt x="1174750" y="2382398"/>
                    <a:pt x="1184910" y="2374143"/>
                  </a:cubicBezTo>
                  <a:cubicBezTo>
                    <a:pt x="1195070" y="2365888"/>
                    <a:pt x="1216660" y="2492253"/>
                    <a:pt x="1223010" y="2507493"/>
                  </a:cubicBezTo>
                  <a:cubicBezTo>
                    <a:pt x="1229360" y="2522733"/>
                    <a:pt x="1213485" y="2464313"/>
                    <a:pt x="1223010" y="2465583"/>
                  </a:cubicBezTo>
                  <a:cubicBezTo>
                    <a:pt x="1232535" y="2466853"/>
                    <a:pt x="1265555" y="2517653"/>
                    <a:pt x="1280160" y="2515113"/>
                  </a:cubicBezTo>
                  <a:cubicBezTo>
                    <a:pt x="1294765" y="2512573"/>
                    <a:pt x="1303020" y="2447803"/>
                    <a:pt x="1310640" y="2450343"/>
                  </a:cubicBezTo>
                  <a:cubicBezTo>
                    <a:pt x="1318260" y="2452883"/>
                    <a:pt x="1320165" y="2529083"/>
                    <a:pt x="1325880" y="2530353"/>
                  </a:cubicBezTo>
                  <a:cubicBezTo>
                    <a:pt x="1331595" y="2531623"/>
                    <a:pt x="1337945" y="2462408"/>
                    <a:pt x="1344930" y="2457963"/>
                  </a:cubicBezTo>
                  <a:cubicBezTo>
                    <a:pt x="1351915" y="2453518"/>
                    <a:pt x="1358900" y="2503683"/>
                    <a:pt x="1367790" y="2503683"/>
                  </a:cubicBezTo>
                  <a:cubicBezTo>
                    <a:pt x="1376680" y="2503683"/>
                    <a:pt x="1390015" y="2456693"/>
                    <a:pt x="1398270" y="2457963"/>
                  </a:cubicBezTo>
                  <a:cubicBezTo>
                    <a:pt x="1406525" y="2459233"/>
                    <a:pt x="1407795" y="2508763"/>
                    <a:pt x="1417320" y="2511303"/>
                  </a:cubicBezTo>
                  <a:cubicBezTo>
                    <a:pt x="1426845" y="2513843"/>
                    <a:pt x="1441132" y="2493523"/>
                    <a:pt x="1455420" y="2473203"/>
                  </a:cubicBezTo>
                </a:path>
              </a:pathLst>
            </a:custGeom>
            <a:noFill/>
            <a:ln w="28575">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Box 21">
              <a:extLst>
                <a:ext uri="{FF2B5EF4-FFF2-40B4-BE49-F238E27FC236}">
                  <a16:creationId xmlns:a16="http://schemas.microsoft.com/office/drawing/2014/main" id="{69E8D551-3C83-7EC3-30E5-A03BD8F98D01}"/>
                </a:ext>
              </a:extLst>
            </p:cNvPr>
            <p:cNvSpPr txBox="1"/>
            <p:nvPr/>
          </p:nvSpPr>
          <p:spPr>
            <a:xfrm>
              <a:off x="513134" y="4402128"/>
              <a:ext cx="79" cy="625092"/>
            </a:xfrm>
            <a:prstGeom prst="rect">
              <a:avLst/>
            </a:prstGeom>
            <a:noFill/>
          </p:spPr>
          <p:txBody>
            <a:bodyPr wrap="none" lIns="0" tIns="0" rIns="0" bIns="0" rtlCol="0">
              <a:spAutoFit/>
            </a:bodyPr>
            <a:lstStyle/>
            <a:p>
              <a:endParaRPr lang="en-GB" sz="3200" dirty="0"/>
            </a:p>
          </p:txBody>
        </p:sp>
        <p:sp>
          <p:nvSpPr>
            <p:cNvPr id="27" name="TextBox 26">
              <a:extLst>
                <a:ext uri="{FF2B5EF4-FFF2-40B4-BE49-F238E27FC236}">
                  <a16:creationId xmlns:a16="http://schemas.microsoft.com/office/drawing/2014/main" id="{75F6280E-75CA-170E-9C04-F5D60227BF86}"/>
                </a:ext>
              </a:extLst>
            </p:cNvPr>
            <p:cNvSpPr txBox="1"/>
            <p:nvPr/>
          </p:nvSpPr>
          <p:spPr>
            <a:xfrm>
              <a:off x="7316472" y="4185855"/>
              <a:ext cx="79" cy="625092"/>
            </a:xfrm>
            <a:prstGeom prst="rect">
              <a:avLst/>
            </a:prstGeom>
            <a:noFill/>
          </p:spPr>
          <p:txBody>
            <a:bodyPr wrap="none" lIns="0" tIns="0" rIns="0" bIns="0" rtlCol="0">
              <a:spAutoFit/>
            </a:bodyPr>
            <a:lstStyle/>
            <a:p>
              <a:endParaRPr lang="en-GB" sz="3200" dirty="0"/>
            </a:p>
          </p:txBody>
        </p:sp>
        <p:cxnSp>
          <p:nvCxnSpPr>
            <p:cNvPr id="29" name="Straight Arrow Connector 28">
              <a:extLst>
                <a:ext uri="{FF2B5EF4-FFF2-40B4-BE49-F238E27FC236}">
                  <a16:creationId xmlns:a16="http://schemas.microsoft.com/office/drawing/2014/main" id="{1B47135E-7DB6-64F4-4246-A2879B4B10CB}"/>
                </a:ext>
              </a:extLst>
            </p:cNvPr>
            <p:cNvCxnSpPr>
              <a:cxnSpLocks/>
            </p:cNvCxnSpPr>
            <p:nvPr/>
          </p:nvCxnSpPr>
          <p:spPr>
            <a:xfrm>
              <a:off x="439850" y="3191737"/>
              <a:ext cx="1303849"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3142331-7F96-0BD1-422D-5567E452299D}"/>
                </a:ext>
              </a:extLst>
            </p:cNvPr>
            <p:cNvCxnSpPr>
              <a:cxnSpLocks/>
            </p:cNvCxnSpPr>
            <p:nvPr/>
          </p:nvCxnSpPr>
          <p:spPr>
            <a:xfrm>
              <a:off x="450537" y="3852137"/>
              <a:ext cx="483714"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404C1D3-884F-B7AA-A7D2-F9062E25AEEB}"/>
                </a:ext>
              </a:extLst>
            </p:cNvPr>
            <p:cNvCxnSpPr>
              <a:cxnSpLocks/>
            </p:cNvCxnSpPr>
            <p:nvPr/>
          </p:nvCxnSpPr>
          <p:spPr>
            <a:xfrm>
              <a:off x="4859621" y="3429000"/>
              <a:ext cx="1885854"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2EEC04F-205F-E18E-95D6-5DD8C5411751}"/>
                </a:ext>
              </a:extLst>
            </p:cNvPr>
            <p:cNvCxnSpPr>
              <a:cxnSpLocks/>
            </p:cNvCxnSpPr>
            <p:nvPr/>
          </p:nvCxnSpPr>
          <p:spPr>
            <a:xfrm>
              <a:off x="4838804" y="3984806"/>
              <a:ext cx="1094401"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67AD471-D2C6-33A7-8B55-64F5B260B1B9}"/>
                </a:ext>
              </a:extLst>
            </p:cNvPr>
            <p:cNvCxnSpPr>
              <a:cxnSpLocks/>
            </p:cNvCxnSpPr>
            <p:nvPr/>
          </p:nvCxnSpPr>
          <p:spPr>
            <a:xfrm>
              <a:off x="10334879" y="3429000"/>
              <a:ext cx="546423"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3FE57CE-E0D4-DACC-50B0-8EE4577DA9BB}"/>
                </a:ext>
              </a:extLst>
            </p:cNvPr>
            <p:cNvCxnSpPr>
              <a:cxnSpLocks/>
            </p:cNvCxnSpPr>
            <p:nvPr/>
          </p:nvCxnSpPr>
          <p:spPr>
            <a:xfrm>
              <a:off x="439850" y="4294953"/>
              <a:ext cx="242553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79467CA-F7B1-0FFD-39DE-21151CE53409}"/>
                </a:ext>
              </a:extLst>
            </p:cNvPr>
            <p:cNvCxnSpPr>
              <a:cxnSpLocks/>
            </p:cNvCxnSpPr>
            <p:nvPr/>
          </p:nvCxnSpPr>
          <p:spPr>
            <a:xfrm>
              <a:off x="4814536" y="4284814"/>
              <a:ext cx="2425538"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7" name="Rectangle 36">
              <a:extLst>
                <a:ext uri="{FF2B5EF4-FFF2-40B4-BE49-F238E27FC236}">
                  <a16:creationId xmlns:a16="http://schemas.microsoft.com/office/drawing/2014/main" id="{494967D3-AE75-0606-3A00-030510522F41}"/>
                </a:ext>
              </a:extLst>
            </p:cNvPr>
            <p:cNvSpPr/>
            <p:nvPr/>
          </p:nvSpPr>
          <p:spPr>
            <a:xfrm>
              <a:off x="2761488" y="3919728"/>
              <a:ext cx="151632" cy="2971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8" name="Rectangle 37">
              <a:extLst>
                <a:ext uri="{FF2B5EF4-FFF2-40B4-BE49-F238E27FC236}">
                  <a16:creationId xmlns:a16="http://schemas.microsoft.com/office/drawing/2014/main" id="{FD51C1F7-B1E0-1893-2589-5FE74986277F}"/>
                </a:ext>
              </a:extLst>
            </p:cNvPr>
            <p:cNvSpPr/>
            <p:nvPr/>
          </p:nvSpPr>
          <p:spPr>
            <a:xfrm>
              <a:off x="6864714" y="3886244"/>
              <a:ext cx="461666" cy="2604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9" name="Rectangle 38">
              <a:extLst>
                <a:ext uri="{FF2B5EF4-FFF2-40B4-BE49-F238E27FC236}">
                  <a16:creationId xmlns:a16="http://schemas.microsoft.com/office/drawing/2014/main" id="{96D9E01D-0AA3-D265-9D4F-7996FA834B80}"/>
                </a:ext>
              </a:extLst>
            </p:cNvPr>
            <p:cNvSpPr/>
            <p:nvPr/>
          </p:nvSpPr>
          <p:spPr>
            <a:xfrm>
              <a:off x="2604777" y="3936518"/>
              <a:ext cx="461666" cy="26045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a:p>
          </p:txBody>
        </p:sp>
      </p:grpSp>
      <p:grpSp>
        <p:nvGrpSpPr>
          <p:cNvPr id="91" name="Group 90" descr="\documentclass{article}&#10;\usepackage{amsmath}&#10;\pagestyle{empty}&#10;\begin{document}&#10;&#10;$$\tau_2(t_{k+1}) + \tau_{\rm o}(t_{k+1})$$&#10;&#10;&#10;\end{document}" title="IguanaTex Vector Display">
            <a:extLst>
              <a:ext uri="{FF2B5EF4-FFF2-40B4-BE49-F238E27FC236}">
                <a16:creationId xmlns:a16="http://schemas.microsoft.com/office/drawing/2014/main" id="{AD92E8BD-199C-953D-15EC-0DD6647635E1}"/>
              </a:ext>
            </a:extLst>
          </p:cNvPr>
          <p:cNvGrpSpPr>
            <a:grpSpLocks noChangeAspect="1"/>
          </p:cNvGrpSpPr>
          <p:nvPr>
            <p:custDataLst>
              <p:tags r:id="rId1"/>
            </p:custDataLst>
          </p:nvPr>
        </p:nvGrpSpPr>
        <p:grpSpPr>
          <a:xfrm>
            <a:off x="6038662" y="3109174"/>
            <a:ext cx="2658588" cy="353484"/>
            <a:chOff x="177800" y="1038225"/>
            <a:chExt cx="1862138" cy="265113"/>
          </a:xfrm>
        </p:grpSpPr>
        <p:sp>
          <p:nvSpPr>
            <p:cNvPr id="73" name="Freeform 29 1 1 1">
              <a:extLst>
                <a:ext uri="{FF2B5EF4-FFF2-40B4-BE49-F238E27FC236}">
                  <a16:creationId xmlns:a16="http://schemas.microsoft.com/office/drawing/2014/main" id="{180F648D-8F34-A349-F453-7747F36D056A}"/>
                </a:ext>
              </a:extLst>
            </p:cNvPr>
            <p:cNvSpPr>
              <a:spLocks/>
            </p:cNvSpPr>
            <p:nvPr>
              <p:custDataLst>
                <p:tags r:id="rId74"/>
              </p:custDataLst>
            </p:nvPr>
          </p:nvSpPr>
          <p:spPr bwMode="auto">
            <a:xfrm>
              <a:off x="177800" y="1122363"/>
              <a:ext cx="111125" cy="117475"/>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4 h 221"/>
                <a:gd name="T12" fmla="*/ 0 w 242"/>
                <a:gd name="T13" fmla="*/ 69 h 221"/>
                <a:gd name="T14" fmla="*/ 6 w 242"/>
                <a:gd name="T15" fmla="*/ 74 h 221"/>
                <a:gd name="T16" fmla="*/ 14 w 242"/>
                <a:gd name="T17" fmla="*/ 68 h 221"/>
                <a:gd name="T18" fmla="*/ 78 w 242"/>
                <a:gd name="T19" fmla="*/ 29 h 221"/>
                <a:gd name="T20" fmla="*/ 119 w 242"/>
                <a:gd name="T21" fmla="*/ 29 h 221"/>
                <a:gd name="T22" fmla="*/ 70 w 242"/>
                <a:gd name="T23" fmla="*/ 189 h 221"/>
                <a:gd name="T24" fmla="*/ 65 w 242"/>
                <a:gd name="T25" fmla="*/ 208 h 221"/>
                <a:gd name="T26" fmla="*/ 80 w 242"/>
                <a:gd name="T27" fmla="*/ 221 h 221"/>
                <a:gd name="T28" fmla="*/ 100 w 242"/>
                <a:gd name="T29" fmla="*/ 200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4"/>
                  </a:cubicBezTo>
                  <a:cubicBezTo>
                    <a:pt x="14" y="42"/>
                    <a:pt x="0" y="66"/>
                    <a:pt x="0" y="69"/>
                  </a:cubicBezTo>
                  <a:cubicBezTo>
                    <a:pt x="0" y="69"/>
                    <a:pt x="0" y="74"/>
                    <a:pt x="6" y="74"/>
                  </a:cubicBezTo>
                  <a:cubicBezTo>
                    <a:pt x="10" y="74"/>
                    <a:pt x="11" y="72"/>
                    <a:pt x="14" y="68"/>
                  </a:cubicBezTo>
                  <a:cubicBezTo>
                    <a:pt x="39" y="29"/>
                    <a:pt x="67" y="29"/>
                    <a:pt x="78" y="29"/>
                  </a:cubicBezTo>
                  <a:lnTo>
                    <a:pt x="119" y="29"/>
                  </a:lnTo>
                  <a:lnTo>
                    <a:pt x="70" y="189"/>
                  </a:lnTo>
                  <a:cubicBezTo>
                    <a:pt x="68" y="195"/>
                    <a:pt x="65" y="206"/>
                    <a:pt x="65" y="208"/>
                  </a:cubicBezTo>
                  <a:cubicBezTo>
                    <a:pt x="65" y="213"/>
                    <a:pt x="69" y="221"/>
                    <a:pt x="80" y="221"/>
                  </a:cubicBezTo>
                  <a:cubicBezTo>
                    <a:pt x="96" y="221"/>
                    <a:pt x="99" y="207"/>
                    <a:pt x="100" y="200"/>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4" name="Freeform 30 1 1 1">
              <a:extLst>
                <a:ext uri="{FF2B5EF4-FFF2-40B4-BE49-F238E27FC236}">
                  <a16:creationId xmlns:a16="http://schemas.microsoft.com/office/drawing/2014/main" id="{38D85BC6-A245-0636-D97A-B3E813CB93E3}"/>
                </a:ext>
              </a:extLst>
            </p:cNvPr>
            <p:cNvSpPr>
              <a:spLocks/>
            </p:cNvSpPr>
            <p:nvPr>
              <p:custDataLst>
                <p:tags r:id="rId75"/>
              </p:custDataLst>
            </p:nvPr>
          </p:nvSpPr>
          <p:spPr bwMode="auto">
            <a:xfrm>
              <a:off x="282575" y="1152525"/>
              <a:ext cx="69850" cy="123825"/>
            </a:xfrm>
            <a:custGeom>
              <a:avLst/>
              <a:gdLst>
                <a:gd name="T0" fmla="*/ 154 w 154"/>
                <a:gd name="T1" fmla="*/ 168 h 232"/>
                <a:gd name="T2" fmla="*/ 142 w 154"/>
                <a:gd name="T3" fmla="*/ 168 h 232"/>
                <a:gd name="T4" fmla="*/ 133 w 154"/>
                <a:gd name="T5" fmla="*/ 200 h 232"/>
                <a:gd name="T6" fmla="*/ 98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3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2" y="168"/>
                  </a:lnTo>
                  <a:cubicBezTo>
                    <a:pt x="141" y="176"/>
                    <a:pt x="137" y="197"/>
                    <a:pt x="133" y="200"/>
                  </a:cubicBezTo>
                  <a:cubicBezTo>
                    <a:pt x="130" y="202"/>
                    <a:pt x="103" y="202"/>
                    <a:pt x="98" y="202"/>
                  </a:cubicBezTo>
                  <a:lnTo>
                    <a:pt x="34" y="202"/>
                  </a:lnTo>
                  <a:cubicBezTo>
                    <a:pt x="71" y="170"/>
                    <a:pt x="83" y="160"/>
                    <a:pt x="104" y="144"/>
                  </a:cubicBezTo>
                  <a:cubicBezTo>
                    <a:pt x="130" y="123"/>
                    <a:pt x="154" y="102"/>
                    <a:pt x="154" y="68"/>
                  </a:cubicBezTo>
                  <a:cubicBezTo>
                    <a:pt x="154" y="26"/>
                    <a:pt x="117" y="0"/>
                    <a:pt x="72" y="0"/>
                  </a:cubicBezTo>
                  <a:cubicBezTo>
                    <a:pt x="29" y="0"/>
                    <a:pt x="0" y="31"/>
                    <a:pt x="0" y="63"/>
                  </a:cubicBezTo>
                  <a:cubicBezTo>
                    <a:pt x="0" y="81"/>
                    <a:pt x="15" y="82"/>
                    <a:pt x="18" y="82"/>
                  </a:cubicBezTo>
                  <a:cubicBezTo>
                    <a:pt x="26" y="82"/>
                    <a:pt x="37" y="76"/>
                    <a:pt x="37" y="64"/>
                  </a:cubicBezTo>
                  <a:cubicBezTo>
                    <a:pt x="37" y="58"/>
                    <a:pt x="34" y="45"/>
                    <a:pt x="16" y="45"/>
                  </a:cubicBezTo>
                  <a:cubicBezTo>
                    <a:pt x="27" y="21"/>
                    <a:pt x="50" y="13"/>
                    <a:pt x="67" y="13"/>
                  </a:cubicBezTo>
                  <a:cubicBezTo>
                    <a:pt x="102" y="13"/>
                    <a:pt x="120" y="40"/>
                    <a:pt x="120" y="68"/>
                  </a:cubicBezTo>
                  <a:cubicBezTo>
                    <a:pt x="120" y="99"/>
                    <a:pt x="98" y="123"/>
                    <a:pt x="87" y="135"/>
                  </a:cubicBezTo>
                  <a:lnTo>
                    <a:pt x="3" y="218"/>
                  </a:lnTo>
                  <a:cubicBezTo>
                    <a:pt x="0" y="221"/>
                    <a:pt x="0" y="222"/>
                    <a:pt x="0" y="232"/>
                  </a:cubicBezTo>
                  <a:lnTo>
                    <a:pt x="143"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5" name="Freeform 31 1 1 1">
              <a:extLst>
                <a:ext uri="{FF2B5EF4-FFF2-40B4-BE49-F238E27FC236}">
                  <a16:creationId xmlns:a16="http://schemas.microsoft.com/office/drawing/2014/main" id="{820F1A53-13FB-C985-EC25-C688E97F9CCF}"/>
                </a:ext>
              </a:extLst>
            </p:cNvPr>
            <p:cNvSpPr>
              <a:spLocks/>
            </p:cNvSpPr>
            <p:nvPr>
              <p:custDataLst>
                <p:tags r:id="rId76"/>
              </p:custDataLst>
            </p:nvPr>
          </p:nvSpPr>
          <p:spPr bwMode="auto">
            <a:xfrm>
              <a:off x="396875" y="1038225"/>
              <a:ext cx="53975" cy="265113"/>
            </a:xfrm>
            <a:custGeom>
              <a:avLst/>
              <a:gdLst>
                <a:gd name="T0" fmla="*/ 115 w 115"/>
                <a:gd name="T1" fmla="*/ 494 h 499"/>
                <a:gd name="T2" fmla="*/ 107 w 115"/>
                <a:gd name="T3" fmla="*/ 483 h 499"/>
                <a:gd name="T4" fmla="*/ 28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6"/>
                    <a:pt x="28" y="250"/>
                  </a:cubicBezTo>
                  <a:cubicBezTo>
                    <a:pt x="28" y="163"/>
                    <a:pt x="47" y="76"/>
                    <a:pt x="109" y="14"/>
                  </a:cubicBezTo>
                  <a:cubicBezTo>
                    <a:pt x="115" y="8"/>
                    <a:pt x="115" y="7"/>
                    <a:pt x="115" y="5"/>
                  </a:cubicBezTo>
                  <a:cubicBezTo>
                    <a:pt x="115" y="2"/>
                    <a:pt x="113" y="0"/>
                    <a:pt x="110" y="0"/>
                  </a:cubicBezTo>
                  <a:cubicBezTo>
                    <a:pt x="105" y="0"/>
                    <a:pt x="60" y="34"/>
                    <a:pt x="31" y="98"/>
                  </a:cubicBezTo>
                  <a:cubicBezTo>
                    <a:pt x="6" y="152"/>
                    <a:pt x="0" y="208"/>
                    <a:pt x="0" y="250"/>
                  </a:cubicBezTo>
                  <a:cubicBezTo>
                    <a:pt x="0" y="289"/>
                    <a:pt x="5" y="349"/>
                    <a:pt x="32"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6" name="Freeform 32 1 1 1">
              <a:extLst>
                <a:ext uri="{FF2B5EF4-FFF2-40B4-BE49-F238E27FC236}">
                  <a16:creationId xmlns:a16="http://schemas.microsoft.com/office/drawing/2014/main" id="{C999FE34-E698-3802-D15D-E02F0D1547AD}"/>
                </a:ext>
              </a:extLst>
            </p:cNvPr>
            <p:cNvSpPr>
              <a:spLocks/>
            </p:cNvSpPr>
            <p:nvPr>
              <p:custDataLst>
                <p:tags r:id="rId77"/>
              </p:custDataLst>
            </p:nvPr>
          </p:nvSpPr>
          <p:spPr bwMode="auto">
            <a:xfrm>
              <a:off x="468313" y="1069975"/>
              <a:ext cx="69850" cy="169863"/>
            </a:xfrm>
            <a:custGeom>
              <a:avLst/>
              <a:gdLst>
                <a:gd name="T0" fmla="*/ 92 w 153"/>
                <a:gd name="T1" fmla="*/ 113 h 318"/>
                <a:gd name="T2" fmla="*/ 139 w 153"/>
                <a:gd name="T3" fmla="*/ 113 h 318"/>
                <a:gd name="T4" fmla="*/ 153 w 153"/>
                <a:gd name="T5" fmla="*/ 103 h 318"/>
                <a:gd name="T6" fmla="*/ 140 w 153"/>
                <a:gd name="T7" fmla="*/ 97 h 318"/>
                <a:gd name="T8" fmla="*/ 96 w 153"/>
                <a:gd name="T9" fmla="*/ 97 h 318"/>
                <a:gd name="T10" fmla="*/ 116 w 153"/>
                <a:gd name="T11" fmla="*/ 14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40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9" y="113"/>
                  </a:lnTo>
                  <a:cubicBezTo>
                    <a:pt x="148" y="113"/>
                    <a:pt x="153" y="113"/>
                    <a:pt x="153" y="103"/>
                  </a:cubicBezTo>
                  <a:cubicBezTo>
                    <a:pt x="153" y="97"/>
                    <a:pt x="148"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7" name="Freeform 33 1 1 1">
              <a:extLst>
                <a:ext uri="{FF2B5EF4-FFF2-40B4-BE49-F238E27FC236}">
                  <a16:creationId xmlns:a16="http://schemas.microsoft.com/office/drawing/2014/main" id="{7EBFE1A8-8829-65DD-DD45-99AEAA09E494}"/>
                </a:ext>
              </a:extLst>
            </p:cNvPr>
            <p:cNvSpPr>
              <a:spLocks/>
            </p:cNvSpPr>
            <p:nvPr>
              <p:custDataLst>
                <p:tags r:id="rId78"/>
              </p:custDataLst>
            </p:nvPr>
          </p:nvSpPr>
          <p:spPr bwMode="auto">
            <a:xfrm>
              <a:off x="557213" y="1147763"/>
              <a:ext cx="79375" cy="130175"/>
            </a:xfrm>
            <a:custGeom>
              <a:avLst/>
              <a:gdLst>
                <a:gd name="T0" fmla="*/ 83 w 171"/>
                <a:gd name="T1" fmla="*/ 10 h 245"/>
                <a:gd name="T2" fmla="*/ 84 w 171"/>
                <a:gd name="T3" fmla="*/ 5 h 245"/>
                <a:gd name="T4" fmla="*/ 79 w 171"/>
                <a:gd name="T5" fmla="*/ 0 h 245"/>
                <a:gd name="T6" fmla="*/ 34 w 171"/>
                <a:gd name="T7" fmla="*/ 3 h 245"/>
                <a:gd name="T8" fmla="*/ 26 w 171"/>
                <a:gd name="T9" fmla="*/ 11 h 245"/>
                <a:gd name="T10" fmla="*/ 36 w 171"/>
                <a:gd name="T11" fmla="*/ 16 h 245"/>
                <a:gd name="T12" fmla="*/ 52 w 171"/>
                <a:gd name="T13" fmla="*/ 22 h 245"/>
                <a:gd name="T14" fmla="*/ 51 w 171"/>
                <a:gd name="T15" fmla="*/ 29 h 245"/>
                <a:gd name="T16" fmla="*/ 2 w 171"/>
                <a:gd name="T17" fmla="*/ 227 h 245"/>
                <a:gd name="T18" fmla="*/ 0 w 171"/>
                <a:gd name="T19" fmla="*/ 234 h 245"/>
                <a:gd name="T20" fmla="*/ 12 w 171"/>
                <a:gd name="T21" fmla="*/ 245 h 245"/>
                <a:gd name="T22" fmla="*/ 28 w 171"/>
                <a:gd name="T23" fmla="*/ 231 h 245"/>
                <a:gd name="T24" fmla="*/ 45 w 171"/>
                <a:gd name="T25" fmla="*/ 163 h 245"/>
                <a:gd name="T26" fmla="*/ 90 w 171"/>
                <a:gd name="T27" fmla="*/ 192 h 245"/>
                <a:gd name="T28" fmla="*/ 89 w 171"/>
                <a:gd name="T29" fmla="*/ 199 h 245"/>
                <a:gd name="T30" fmla="*/ 87 w 171"/>
                <a:gd name="T31" fmla="*/ 209 h 245"/>
                <a:gd name="T32" fmla="*/ 124 w 171"/>
                <a:gd name="T33" fmla="*/ 245 h 245"/>
                <a:gd name="T34" fmla="*/ 169 w 171"/>
                <a:gd name="T35" fmla="*/ 192 h 245"/>
                <a:gd name="T36" fmla="*/ 163 w 171"/>
                <a:gd name="T37" fmla="*/ 188 h 245"/>
                <a:gd name="T38" fmla="*/ 156 w 171"/>
                <a:gd name="T39" fmla="*/ 196 h 245"/>
                <a:gd name="T40" fmla="*/ 125 w 171"/>
                <a:gd name="T41" fmla="*/ 236 h 245"/>
                <a:gd name="T42" fmla="*/ 113 w 171"/>
                <a:gd name="T43" fmla="*/ 218 h 245"/>
                <a:gd name="T44" fmla="*/ 115 w 171"/>
                <a:gd name="T45" fmla="*/ 202 h 245"/>
                <a:gd name="T46" fmla="*/ 117 w 171"/>
                <a:gd name="T47" fmla="*/ 191 h 245"/>
                <a:gd name="T48" fmla="*/ 61 w 171"/>
                <a:gd name="T49" fmla="*/ 154 h 245"/>
                <a:gd name="T50" fmla="*/ 90 w 171"/>
                <a:gd name="T51" fmla="*/ 131 h 245"/>
                <a:gd name="T52" fmla="*/ 144 w 171"/>
                <a:gd name="T53" fmla="*/ 98 h 245"/>
                <a:gd name="T54" fmla="*/ 156 w 171"/>
                <a:gd name="T55" fmla="*/ 102 h 245"/>
                <a:gd name="T56" fmla="*/ 138 w 171"/>
                <a:gd name="T57" fmla="*/ 122 h 245"/>
                <a:gd name="T58" fmla="*/ 152 w 171"/>
                <a:gd name="T59" fmla="*/ 135 h 245"/>
                <a:gd name="T60" fmla="*/ 171 w 171"/>
                <a:gd name="T61" fmla="*/ 113 h 245"/>
                <a:gd name="T62" fmla="*/ 145 w 171"/>
                <a:gd name="T63" fmla="*/ 88 h 245"/>
                <a:gd name="T64" fmla="*/ 89 w 171"/>
                <a:gd name="T65" fmla="*/ 119 h 245"/>
                <a:gd name="T66" fmla="*/ 48 w 171"/>
                <a:gd name="T67" fmla="*/ 150 h 245"/>
                <a:gd name="T68" fmla="*/ 83 w 171"/>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245">
                  <a:moveTo>
                    <a:pt x="83" y="10"/>
                  </a:moveTo>
                  <a:cubicBezTo>
                    <a:pt x="83" y="10"/>
                    <a:pt x="84" y="5"/>
                    <a:pt x="84" y="5"/>
                  </a:cubicBezTo>
                  <a:cubicBezTo>
                    <a:pt x="84" y="3"/>
                    <a:pt x="83" y="0"/>
                    <a:pt x="79" y="0"/>
                  </a:cubicBezTo>
                  <a:cubicBezTo>
                    <a:pt x="72" y="0"/>
                    <a:pt x="43" y="3"/>
                    <a:pt x="34" y="3"/>
                  </a:cubicBezTo>
                  <a:cubicBezTo>
                    <a:pt x="31" y="4"/>
                    <a:pt x="26" y="4"/>
                    <a:pt x="26" y="11"/>
                  </a:cubicBezTo>
                  <a:cubicBezTo>
                    <a:pt x="26" y="16"/>
                    <a:pt x="31"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7" y="204"/>
                    <a:pt x="87" y="206"/>
                    <a:pt x="87" y="209"/>
                  </a:cubicBezTo>
                  <a:cubicBezTo>
                    <a:pt x="87" y="234"/>
                    <a:pt x="108" y="245"/>
                    <a:pt x="124" y="245"/>
                  </a:cubicBezTo>
                  <a:cubicBezTo>
                    <a:pt x="158" y="245"/>
                    <a:pt x="169" y="192"/>
                    <a:pt x="169" y="192"/>
                  </a:cubicBezTo>
                  <a:cubicBezTo>
                    <a:pt x="169" y="188"/>
                    <a:pt x="164" y="188"/>
                    <a:pt x="163" y="188"/>
                  </a:cubicBezTo>
                  <a:cubicBezTo>
                    <a:pt x="158" y="188"/>
                    <a:pt x="158" y="189"/>
                    <a:pt x="156" y="196"/>
                  </a:cubicBezTo>
                  <a:cubicBezTo>
                    <a:pt x="152" y="211"/>
                    <a:pt x="143" y="236"/>
                    <a:pt x="125" y="236"/>
                  </a:cubicBezTo>
                  <a:cubicBezTo>
                    <a:pt x="116" y="236"/>
                    <a:pt x="113" y="227"/>
                    <a:pt x="113" y="218"/>
                  </a:cubicBezTo>
                  <a:cubicBezTo>
                    <a:pt x="113" y="212"/>
                    <a:pt x="113" y="211"/>
                    <a:pt x="115" y="202"/>
                  </a:cubicBezTo>
                  <a:cubicBezTo>
                    <a:pt x="116" y="201"/>
                    <a:pt x="117" y="195"/>
                    <a:pt x="117" y="191"/>
                  </a:cubicBezTo>
                  <a:cubicBezTo>
                    <a:pt x="117" y="160"/>
                    <a:pt x="75" y="155"/>
                    <a:pt x="61" y="154"/>
                  </a:cubicBezTo>
                  <a:cubicBezTo>
                    <a:pt x="71" y="148"/>
                    <a:pt x="84" y="136"/>
                    <a:pt x="90" y="131"/>
                  </a:cubicBezTo>
                  <a:cubicBezTo>
                    <a:pt x="107" y="114"/>
                    <a:pt x="125" y="98"/>
                    <a:pt x="144" y="98"/>
                  </a:cubicBezTo>
                  <a:cubicBezTo>
                    <a:pt x="148" y="98"/>
                    <a:pt x="153" y="99"/>
                    <a:pt x="156" y="102"/>
                  </a:cubicBezTo>
                  <a:cubicBezTo>
                    <a:pt x="141" y="105"/>
                    <a:pt x="138" y="117"/>
                    <a:pt x="138" y="122"/>
                  </a:cubicBezTo>
                  <a:cubicBezTo>
                    <a:pt x="138" y="130"/>
                    <a:pt x="144" y="135"/>
                    <a:pt x="152" y="135"/>
                  </a:cubicBezTo>
                  <a:cubicBezTo>
                    <a:pt x="161" y="135"/>
                    <a:pt x="171" y="127"/>
                    <a:pt x="171" y="113"/>
                  </a:cubicBezTo>
                  <a:cubicBezTo>
                    <a:pt x="171" y="101"/>
                    <a:pt x="163" y="88"/>
                    <a:pt x="145" y="88"/>
                  </a:cubicBezTo>
                  <a:cubicBezTo>
                    <a:pt x="125" y="88"/>
                    <a:pt x="107" y="102"/>
                    <a:pt x="89" y="119"/>
                  </a:cubicBezTo>
                  <a:cubicBezTo>
                    <a:pt x="74" y="133"/>
                    <a:pt x="63" y="144"/>
                    <a:pt x="48"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8" name="Freeform 34 1 1 1">
              <a:extLst>
                <a:ext uri="{FF2B5EF4-FFF2-40B4-BE49-F238E27FC236}">
                  <a16:creationId xmlns:a16="http://schemas.microsoft.com/office/drawing/2014/main" id="{8CC923BD-72E4-DCF8-7663-EF81DBBDDC66}"/>
                </a:ext>
              </a:extLst>
            </p:cNvPr>
            <p:cNvSpPr>
              <a:spLocks/>
            </p:cNvSpPr>
            <p:nvPr>
              <p:custDataLst>
                <p:tags r:id="rId79"/>
              </p:custDataLst>
            </p:nvPr>
          </p:nvSpPr>
          <p:spPr bwMode="auto">
            <a:xfrm>
              <a:off x="657225" y="1162050"/>
              <a:ext cx="117475" cy="136525"/>
            </a:xfrm>
            <a:custGeom>
              <a:avLst/>
              <a:gdLst>
                <a:gd name="T0" fmla="*/ 137 w 257"/>
                <a:gd name="T1" fmla="*/ 137 h 257"/>
                <a:gd name="T2" fmla="*/ 244 w 257"/>
                <a:gd name="T3" fmla="*/ 137 h 257"/>
                <a:gd name="T4" fmla="*/ 257 w 257"/>
                <a:gd name="T5" fmla="*/ 129 h 257"/>
                <a:gd name="T6" fmla="*/ 244 w 257"/>
                <a:gd name="T7" fmla="*/ 120 h 257"/>
                <a:gd name="T8" fmla="*/ 137 w 257"/>
                <a:gd name="T9" fmla="*/ 120 h 257"/>
                <a:gd name="T10" fmla="*/ 137 w 257"/>
                <a:gd name="T11" fmla="*/ 13 h 257"/>
                <a:gd name="T12" fmla="*/ 129 w 257"/>
                <a:gd name="T13" fmla="*/ 0 h 257"/>
                <a:gd name="T14" fmla="*/ 120 w 257"/>
                <a:gd name="T15" fmla="*/ 13 h 257"/>
                <a:gd name="T16" fmla="*/ 120 w 257"/>
                <a:gd name="T17" fmla="*/ 120 h 257"/>
                <a:gd name="T18" fmla="*/ 13 w 257"/>
                <a:gd name="T19" fmla="*/ 120 h 257"/>
                <a:gd name="T20" fmla="*/ 0 w 257"/>
                <a:gd name="T21" fmla="*/ 128 h 257"/>
                <a:gd name="T22" fmla="*/ 13 w 257"/>
                <a:gd name="T23" fmla="*/ 137 h 257"/>
                <a:gd name="T24" fmla="*/ 120 w 257"/>
                <a:gd name="T25" fmla="*/ 137 h 257"/>
                <a:gd name="T26" fmla="*/ 120 w 257"/>
                <a:gd name="T27" fmla="*/ 244 h 257"/>
                <a:gd name="T28" fmla="*/ 129 w 257"/>
                <a:gd name="T29" fmla="*/ 257 h 257"/>
                <a:gd name="T30" fmla="*/ 137 w 257"/>
                <a:gd name="T31" fmla="*/ 244 h 257"/>
                <a:gd name="T32" fmla="*/ 137 w 257"/>
                <a:gd name="T33" fmla="*/ 13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57">
                  <a:moveTo>
                    <a:pt x="137" y="137"/>
                  </a:moveTo>
                  <a:lnTo>
                    <a:pt x="244" y="137"/>
                  </a:lnTo>
                  <a:cubicBezTo>
                    <a:pt x="249" y="137"/>
                    <a:pt x="257" y="137"/>
                    <a:pt x="257" y="129"/>
                  </a:cubicBezTo>
                  <a:cubicBezTo>
                    <a:pt x="257" y="120"/>
                    <a:pt x="249" y="120"/>
                    <a:pt x="244" y="120"/>
                  </a:cubicBezTo>
                  <a:lnTo>
                    <a:pt x="137" y="120"/>
                  </a:lnTo>
                  <a:lnTo>
                    <a:pt x="137" y="13"/>
                  </a:lnTo>
                  <a:cubicBezTo>
                    <a:pt x="137" y="8"/>
                    <a:pt x="137" y="0"/>
                    <a:pt x="129" y="0"/>
                  </a:cubicBezTo>
                  <a:cubicBezTo>
                    <a:pt x="120" y="0"/>
                    <a:pt x="120" y="8"/>
                    <a:pt x="120" y="13"/>
                  </a:cubicBezTo>
                  <a:lnTo>
                    <a:pt x="120" y="120"/>
                  </a:lnTo>
                  <a:lnTo>
                    <a:pt x="13" y="120"/>
                  </a:lnTo>
                  <a:cubicBezTo>
                    <a:pt x="9" y="120"/>
                    <a:pt x="0" y="120"/>
                    <a:pt x="0" y="128"/>
                  </a:cubicBezTo>
                  <a:cubicBezTo>
                    <a:pt x="0" y="137"/>
                    <a:pt x="8" y="137"/>
                    <a:pt x="13" y="137"/>
                  </a:cubicBezTo>
                  <a:lnTo>
                    <a:pt x="120" y="137"/>
                  </a:lnTo>
                  <a:lnTo>
                    <a:pt x="120" y="244"/>
                  </a:lnTo>
                  <a:cubicBezTo>
                    <a:pt x="120" y="249"/>
                    <a:pt x="120" y="257"/>
                    <a:pt x="129" y="257"/>
                  </a:cubicBezTo>
                  <a:cubicBezTo>
                    <a:pt x="137" y="257"/>
                    <a:pt x="137" y="249"/>
                    <a:pt x="137" y="244"/>
                  </a:cubicBezTo>
                  <a:lnTo>
                    <a:pt x="137"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79" name="Freeform 35 1 1 1">
              <a:extLst>
                <a:ext uri="{FF2B5EF4-FFF2-40B4-BE49-F238E27FC236}">
                  <a16:creationId xmlns:a16="http://schemas.microsoft.com/office/drawing/2014/main" id="{7A0DC94F-444D-76BB-3BF2-FBEAFBAB4D74}"/>
                </a:ext>
              </a:extLst>
            </p:cNvPr>
            <p:cNvSpPr>
              <a:spLocks/>
            </p:cNvSpPr>
            <p:nvPr>
              <p:custDataLst>
                <p:tags r:id="rId80"/>
              </p:custDataLst>
            </p:nvPr>
          </p:nvSpPr>
          <p:spPr bwMode="auto">
            <a:xfrm>
              <a:off x="804863" y="1152525"/>
              <a:ext cx="57150" cy="123825"/>
            </a:xfrm>
            <a:custGeom>
              <a:avLst/>
              <a:gdLst>
                <a:gd name="T0" fmla="*/ 79 w 127"/>
                <a:gd name="T1" fmla="*/ 10 h 232"/>
                <a:gd name="T2" fmla="*/ 68 w 127"/>
                <a:gd name="T3" fmla="*/ 0 h 232"/>
                <a:gd name="T4" fmla="*/ 0 w 127"/>
                <a:gd name="T5" fmla="*/ 23 h 232"/>
                <a:gd name="T6" fmla="*/ 0 w 127"/>
                <a:gd name="T7" fmla="*/ 35 h 232"/>
                <a:gd name="T8" fmla="*/ 50 w 127"/>
                <a:gd name="T9" fmla="*/ 26 h 232"/>
                <a:gd name="T10" fmla="*/ 50 w 127"/>
                <a:gd name="T11" fmla="*/ 203 h 232"/>
                <a:gd name="T12" fmla="*/ 16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0" y="26"/>
                  </a:cubicBezTo>
                  <a:lnTo>
                    <a:pt x="50" y="203"/>
                  </a:lnTo>
                  <a:cubicBezTo>
                    <a:pt x="50" y="215"/>
                    <a:pt x="50" y="219"/>
                    <a:pt x="16" y="219"/>
                  </a:cubicBezTo>
                  <a:lnTo>
                    <a:pt x="2" y="219"/>
                  </a:lnTo>
                  <a:lnTo>
                    <a:pt x="2" y="232"/>
                  </a:lnTo>
                  <a:cubicBezTo>
                    <a:pt x="9" y="232"/>
                    <a:pt x="52" y="231"/>
                    <a:pt x="64"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0" name="Freeform 36 1 1 1">
              <a:extLst>
                <a:ext uri="{FF2B5EF4-FFF2-40B4-BE49-F238E27FC236}">
                  <a16:creationId xmlns:a16="http://schemas.microsoft.com/office/drawing/2014/main" id="{E0D17AF8-7F3B-EFE9-14D6-BE42431D4361}"/>
                </a:ext>
              </a:extLst>
            </p:cNvPr>
            <p:cNvSpPr>
              <a:spLocks/>
            </p:cNvSpPr>
            <p:nvPr>
              <p:custDataLst>
                <p:tags r:id="rId81"/>
              </p:custDataLst>
            </p:nvPr>
          </p:nvSpPr>
          <p:spPr bwMode="auto">
            <a:xfrm>
              <a:off x="901700" y="1038225"/>
              <a:ext cx="53975" cy="265113"/>
            </a:xfrm>
            <a:custGeom>
              <a:avLst/>
              <a:gdLst>
                <a:gd name="T0" fmla="*/ 115 w 115"/>
                <a:gd name="T1" fmla="*/ 250 h 499"/>
                <a:gd name="T2" fmla="*/ 83 w 115"/>
                <a:gd name="T3" fmla="*/ 94 h 499"/>
                <a:gd name="T4" fmla="*/ 5 w 115"/>
                <a:gd name="T5" fmla="*/ 0 h 499"/>
                <a:gd name="T6" fmla="*/ 0 w 115"/>
                <a:gd name="T7" fmla="*/ 5 h 499"/>
                <a:gd name="T8" fmla="*/ 9 w 115"/>
                <a:gd name="T9" fmla="*/ 17 h 499"/>
                <a:gd name="T10" fmla="*/ 87 w 115"/>
                <a:gd name="T11" fmla="*/ 250 h 499"/>
                <a:gd name="T12" fmla="*/ 6 w 115"/>
                <a:gd name="T13" fmla="*/ 485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09"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1" name="Freeform 37 1 1 1">
              <a:extLst>
                <a:ext uri="{FF2B5EF4-FFF2-40B4-BE49-F238E27FC236}">
                  <a16:creationId xmlns:a16="http://schemas.microsoft.com/office/drawing/2014/main" id="{8C39B5CD-8AAD-6698-A99E-136BBCC5B5D9}"/>
                </a:ext>
              </a:extLst>
            </p:cNvPr>
            <p:cNvSpPr>
              <a:spLocks/>
            </p:cNvSpPr>
            <p:nvPr>
              <p:custDataLst>
                <p:tags r:id="rId82"/>
              </p:custDataLst>
            </p:nvPr>
          </p:nvSpPr>
          <p:spPr bwMode="auto">
            <a:xfrm>
              <a:off x="1041400" y="1082675"/>
              <a:ext cx="152400" cy="176213"/>
            </a:xfrm>
            <a:custGeom>
              <a:avLst/>
              <a:gdLst>
                <a:gd name="T0" fmla="*/ 176 w 331"/>
                <a:gd name="T1" fmla="*/ 176 h 332"/>
                <a:gd name="T2" fmla="*/ 315 w 331"/>
                <a:gd name="T3" fmla="*/ 176 h 332"/>
                <a:gd name="T4" fmla="*/ 331 w 331"/>
                <a:gd name="T5" fmla="*/ 166 h 332"/>
                <a:gd name="T6" fmla="*/ 315 w 331"/>
                <a:gd name="T7" fmla="*/ 156 h 332"/>
                <a:gd name="T8" fmla="*/ 176 w 331"/>
                <a:gd name="T9" fmla="*/ 156 h 332"/>
                <a:gd name="T10" fmla="*/ 176 w 331"/>
                <a:gd name="T11" fmla="*/ 16 h 332"/>
                <a:gd name="T12" fmla="*/ 166 w 331"/>
                <a:gd name="T13" fmla="*/ 0 h 332"/>
                <a:gd name="T14" fmla="*/ 156 w 331"/>
                <a:gd name="T15" fmla="*/ 16 h 332"/>
                <a:gd name="T16" fmla="*/ 156 w 331"/>
                <a:gd name="T17" fmla="*/ 156 h 332"/>
                <a:gd name="T18" fmla="*/ 16 w 331"/>
                <a:gd name="T19" fmla="*/ 156 h 332"/>
                <a:gd name="T20" fmla="*/ 0 w 331"/>
                <a:gd name="T21" fmla="*/ 166 h 332"/>
                <a:gd name="T22" fmla="*/ 16 w 331"/>
                <a:gd name="T23" fmla="*/ 176 h 332"/>
                <a:gd name="T24" fmla="*/ 156 w 331"/>
                <a:gd name="T25" fmla="*/ 176 h 332"/>
                <a:gd name="T26" fmla="*/ 156 w 331"/>
                <a:gd name="T27" fmla="*/ 315 h 332"/>
                <a:gd name="T28" fmla="*/ 166 w 331"/>
                <a:gd name="T29" fmla="*/ 332 h 332"/>
                <a:gd name="T30" fmla="*/ 176 w 331"/>
                <a:gd name="T31" fmla="*/ 315 h 332"/>
                <a:gd name="T32" fmla="*/ 176 w 331"/>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2">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2" name="Freeform 38 1 1 1">
              <a:extLst>
                <a:ext uri="{FF2B5EF4-FFF2-40B4-BE49-F238E27FC236}">
                  <a16:creationId xmlns:a16="http://schemas.microsoft.com/office/drawing/2014/main" id="{E01ED326-3EC0-D7FD-3ADE-307A3BE71325}"/>
                </a:ext>
              </a:extLst>
            </p:cNvPr>
            <p:cNvSpPr>
              <a:spLocks/>
            </p:cNvSpPr>
            <p:nvPr>
              <p:custDataLst>
                <p:tags r:id="rId83"/>
              </p:custDataLst>
            </p:nvPr>
          </p:nvSpPr>
          <p:spPr bwMode="auto">
            <a:xfrm>
              <a:off x="1263650" y="1122363"/>
              <a:ext cx="109538" cy="117475"/>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4 h 221"/>
                <a:gd name="T12" fmla="*/ 0 w 242"/>
                <a:gd name="T13" fmla="*/ 69 h 221"/>
                <a:gd name="T14" fmla="*/ 6 w 242"/>
                <a:gd name="T15" fmla="*/ 74 h 221"/>
                <a:gd name="T16" fmla="*/ 14 w 242"/>
                <a:gd name="T17" fmla="*/ 68 h 221"/>
                <a:gd name="T18" fmla="*/ 78 w 242"/>
                <a:gd name="T19" fmla="*/ 29 h 221"/>
                <a:gd name="T20" fmla="*/ 119 w 242"/>
                <a:gd name="T21" fmla="*/ 29 h 221"/>
                <a:gd name="T22" fmla="*/ 70 w 242"/>
                <a:gd name="T23" fmla="*/ 189 h 221"/>
                <a:gd name="T24" fmla="*/ 65 w 242"/>
                <a:gd name="T25" fmla="*/ 208 h 221"/>
                <a:gd name="T26" fmla="*/ 80 w 242"/>
                <a:gd name="T27" fmla="*/ 221 h 221"/>
                <a:gd name="T28" fmla="*/ 100 w 242"/>
                <a:gd name="T29" fmla="*/ 200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4"/>
                  </a:cubicBezTo>
                  <a:cubicBezTo>
                    <a:pt x="14" y="42"/>
                    <a:pt x="0" y="66"/>
                    <a:pt x="0" y="69"/>
                  </a:cubicBezTo>
                  <a:cubicBezTo>
                    <a:pt x="0" y="69"/>
                    <a:pt x="0" y="74"/>
                    <a:pt x="6" y="74"/>
                  </a:cubicBezTo>
                  <a:cubicBezTo>
                    <a:pt x="10" y="74"/>
                    <a:pt x="11" y="72"/>
                    <a:pt x="14" y="68"/>
                  </a:cubicBezTo>
                  <a:cubicBezTo>
                    <a:pt x="39" y="29"/>
                    <a:pt x="67" y="29"/>
                    <a:pt x="78" y="29"/>
                  </a:cubicBezTo>
                  <a:lnTo>
                    <a:pt x="119" y="29"/>
                  </a:lnTo>
                  <a:lnTo>
                    <a:pt x="70" y="189"/>
                  </a:lnTo>
                  <a:cubicBezTo>
                    <a:pt x="68" y="195"/>
                    <a:pt x="65" y="206"/>
                    <a:pt x="65" y="208"/>
                  </a:cubicBezTo>
                  <a:cubicBezTo>
                    <a:pt x="65" y="213"/>
                    <a:pt x="69" y="221"/>
                    <a:pt x="80" y="221"/>
                  </a:cubicBezTo>
                  <a:cubicBezTo>
                    <a:pt x="96" y="221"/>
                    <a:pt x="99" y="207"/>
                    <a:pt x="100" y="200"/>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3" name="Freeform 39 1 1 1">
              <a:extLst>
                <a:ext uri="{FF2B5EF4-FFF2-40B4-BE49-F238E27FC236}">
                  <a16:creationId xmlns:a16="http://schemas.microsoft.com/office/drawing/2014/main" id="{0916C3B6-BD38-8E65-3D67-1176475B904C}"/>
                </a:ext>
              </a:extLst>
            </p:cNvPr>
            <p:cNvSpPr>
              <a:spLocks noEditPoints="1"/>
            </p:cNvSpPr>
            <p:nvPr>
              <p:custDataLst>
                <p:tags r:id="rId84"/>
              </p:custDataLst>
            </p:nvPr>
          </p:nvSpPr>
          <p:spPr bwMode="auto">
            <a:xfrm>
              <a:off x="1363663" y="1193800"/>
              <a:ext cx="77788" cy="84138"/>
            </a:xfrm>
            <a:custGeom>
              <a:avLst/>
              <a:gdLst>
                <a:gd name="T0" fmla="*/ 171 w 171"/>
                <a:gd name="T1" fmla="*/ 82 h 159"/>
                <a:gd name="T2" fmla="*/ 86 w 171"/>
                <a:gd name="T3" fmla="*/ 0 h 159"/>
                <a:gd name="T4" fmla="*/ 0 w 171"/>
                <a:gd name="T5" fmla="*/ 82 h 159"/>
                <a:gd name="T6" fmla="*/ 86 w 171"/>
                <a:gd name="T7" fmla="*/ 159 h 159"/>
                <a:gd name="T8" fmla="*/ 171 w 171"/>
                <a:gd name="T9" fmla="*/ 82 h 159"/>
                <a:gd name="T10" fmla="*/ 86 w 171"/>
                <a:gd name="T11" fmla="*/ 148 h 159"/>
                <a:gd name="T12" fmla="*/ 43 w 171"/>
                <a:gd name="T13" fmla="*/ 127 h 159"/>
                <a:gd name="T14" fmla="*/ 32 w 171"/>
                <a:gd name="T15" fmla="*/ 78 h 159"/>
                <a:gd name="T16" fmla="*/ 45 w 171"/>
                <a:gd name="T17" fmla="*/ 28 h 159"/>
                <a:gd name="T18" fmla="*/ 86 w 171"/>
                <a:gd name="T19" fmla="*/ 10 h 159"/>
                <a:gd name="T20" fmla="*/ 129 w 171"/>
                <a:gd name="T21" fmla="*/ 31 h 159"/>
                <a:gd name="T22" fmla="*/ 140 w 171"/>
                <a:gd name="T23" fmla="*/ 78 h 159"/>
                <a:gd name="T24" fmla="*/ 128 w 171"/>
                <a:gd name="T25" fmla="*/ 128 h 159"/>
                <a:gd name="T26" fmla="*/ 86 w 171"/>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59">
                  <a:moveTo>
                    <a:pt x="171" y="82"/>
                  </a:moveTo>
                  <a:cubicBezTo>
                    <a:pt x="171" y="38"/>
                    <a:pt x="134" y="0"/>
                    <a:pt x="86" y="0"/>
                  </a:cubicBezTo>
                  <a:cubicBezTo>
                    <a:pt x="38" y="0"/>
                    <a:pt x="0" y="38"/>
                    <a:pt x="0" y="82"/>
                  </a:cubicBezTo>
                  <a:cubicBezTo>
                    <a:pt x="0" y="125"/>
                    <a:pt x="39" y="159"/>
                    <a:pt x="86" y="159"/>
                  </a:cubicBezTo>
                  <a:cubicBezTo>
                    <a:pt x="133" y="159"/>
                    <a:pt x="171" y="125"/>
                    <a:pt x="171" y="82"/>
                  </a:cubicBezTo>
                  <a:close/>
                  <a:moveTo>
                    <a:pt x="86" y="148"/>
                  </a:moveTo>
                  <a:cubicBezTo>
                    <a:pt x="73" y="148"/>
                    <a:pt x="54" y="144"/>
                    <a:pt x="43" y="127"/>
                  </a:cubicBezTo>
                  <a:cubicBezTo>
                    <a:pt x="33" y="113"/>
                    <a:pt x="32" y="95"/>
                    <a:pt x="32" y="78"/>
                  </a:cubicBezTo>
                  <a:cubicBezTo>
                    <a:pt x="32" y="64"/>
                    <a:pt x="32" y="43"/>
                    <a:pt x="45" y="28"/>
                  </a:cubicBezTo>
                  <a:cubicBezTo>
                    <a:pt x="53" y="18"/>
                    <a:pt x="68" y="10"/>
                    <a:pt x="86" y="10"/>
                  </a:cubicBezTo>
                  <a:cubicBezTo>
                    <a:pt x="106" y="10"/>
                    <a:pt x="121" y="20"/>
                    <a:pt x="129" y="31"/>
                  </a:cubicBezTo>
                  <a:cubicBezTo>
                    <a:pt x="138" y="44"/>
                    <a:pt x="140" y="62"/>
                    <a:pt x="140" y="78"/>
                  </a:cubicBezTo>
                  <a:cubicBezTo>
                    <a:pt x="140" y="95"/>
                    <a:pt x="138" y="114"/>
                    <a:pt x="128" y="128"/>
                  </a:cubicBezTo>
                  <a:cubicBezTo>
                    <a:pt x="119" y="141"/>
                    <a:pt x="103" y="148"/>
                    <a:pt x="86"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4" name="Freeform 40 1 1 1">
              <a:extLst>
                <a:ext uri="{FF2B5EF4-FFF2-40B4-BE49-F238E27FC236}">
                  <a16:creationId xmlns:a16="http://schemas.microsoft.com/office/drawing/2014/main" id="{16C34015-E92F-CBD2-CA5F-71AED736894E}"/>
                </a:ext>
              </a:extLst>
            </p:cNvPr>
            <p:cNvSpPr>
              <a:spLocks/>
            </p:cNvSpPr>
            <p:nvPr>
              <p:custDataLst>
                <p:tags r:id="rId85"/>
              </p:custDataLst>
            </p:nvPr>
          </p:nvSpPr>
          <p:spPr bwMode="auto">
            <a:xfrm>
              <a:off x="1482725" y="1038225"/>
              <a:ext cx="52388" cy="265113"/>
            </a:xfrm>
            <a:custGeom>
              <a:avLst/>
              <a:gdLst>
                <a:gd name="T0" fmla="*/ 115 w 115"/>
                <a:gd name="T1" fmla="*/ 494 h 499"/>
                <a:gd name="T2" fmla="*/ 107 w 115"/>
                <a:gd name="T3" fmla="*/ 483 h 499"/>
                <a:gd name="T4" fmla="*/ 28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6"/>
                    <a:pt x="28" y="250"/>
                  </a:cubicBezTo>
                  <a:cubicBezTo>
                    <a:pt x="28" y="163"/>
                    <a:pt x="47" y="76"/>
                    <a:pt x="109" y="14"/>
                  </a:cubicBezTo>
                  <a:cubicBezTo>
                    <a:pt x="115" y="8"/>
                    <a:pt x="115" y="7"/>
                    <a:pt x="115" y="5"/>
                  </a:cubicBezTo>
                  <a:cubicBezTo>
                    <a:pt x="115" y="2"/>
                    <a:pt x="113" y="0"/>
                    <a:pt x="110" y="0"/>
                  </a:cubicBezTo>
                  <a:cubicBezTo>
                    <a:pt x="105" y="0"/>
                    <a:pt x="60" y="34"/>
                    <a:pt x="31" y="98"/>
                  </a:cubicBezTo>
                  <a:cubicBezTo>
                    <a:pt x="6" y="152"/>
                    <a:pt x="0" y="208"/>
                    <a:pt x="0" y="250"/>
                  </a:cubicBezTo>
                  <a:cubicBezTo>
                    <a:pt x="0" y="289"/>
                    <a:pt x="5" y="349"/>
                    <a:pt x="32"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5" name="Freeform 41 1 1 1">
              <a:extLst>
                <a:ext uri="{FF2B5EF4-FFF2-40B4-BE49-F238E27FC236}">
                  <a16:creationId xmlns:a16="http://schemas.microsoft.com/office/drawing/2014/main" id="{AC832AAA-ABC6-0D9D-2CB6-0869B2C3D6A5}"/>
                </a:ext>
              </a:extLst>
            </p:cNvPr>
            <p:cNvSpPr>
              <a:spLocks/>
            </p:cNvSpPr>
            <p:nvPr>
              <p:custDataLst>
                <p:tags r:id="rId86"/>
              </p:custDataLst>
            </p:nvPr>
          </p:nvSpPr>
          <p:spPr bwMode="auto">
            <a:xfrm>
              <a:off x="1552575" y="1069975"/>
              <a:ext cx="71438" cy="169863"/>
            </a:xfrm>
            <a:custGeom>
              <a:avLst/>
              <a:gdLst>
                <a:gd name="T0" fmla="*/ 92 w 153"/>
                <a:gd name="T1" fmla="*/ 113 h 318"/>
                <a:gd name="T2" fmla="*/ 139 w 153"/>
                <a:gd name="T3" fmla="*/ 113 h 318"/>
                <a:gd name="T4" fmla="*/ 153 w 153"/>
                <a:gd name="T5" fmla="*/ 103 h 318"/>
                <a:gd name="T6" fmla="*/ 140 w 153"/>
                <a:gd name="T7" fmla="*/ 97 h 318"/>
                <a:gd name="T8" fmla="*/ 96 w 153"/>
                <a:gd name="T9" fmla="*/ 97 h 318"/>
                <a:gd name="T10" fmla="*/ 116 w 153"/>
                <a:gd name="T11" fmla="*/ 14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6 w 153"/>
                <a:gd name="T31" fmla="*/ 241 h 318"/>
                <a:gd name="T32" fmla="*/ 140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9" y="113"/>
                  </a:lnTo>
                  <a:cubicBezTo>
                    <a:pt x="149" y="113"/>
                    <a:pt x="153" y="113"/>
                    <a:pt x="153" y="103"/>
                  </a:cubicBezTo>
                  <a:cubicBezTo>
                    <a:pt x="153" y="97"/>
                    <a:pt x="149"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6" name="Freeform 42 1 1 1">
              <a:extLst>
                <a:ext uri="{FF2B5EF4-FFF2-40B4-BE49-F238E27FC236}">
                  <a16:creationId xmlns:a16="http://schemas.microsoft.com/office/drawing/2014/main" id="{A95BF947-D95F-D45C-D30C-F5DE49A6700C}"/>
                </a:ext>
              </a:extLst>
            </p:cNvPr>
            <p:cNvSpPr>
              <a:spLocks/>
            </p:cNvSpPr>
            <p:nvPr>
              <p:custDataLst>
                <p:tags r:id="rId87"/>
              </p:custDataLst>
            </p:nvPr>
          </p:nvSpPr>
          <p:spPr bwMode="auto">
            <a:xfrm>
              <a:off x="1643063" y="1147763"/>
              <a:ext cx="77788" cy="130175"/>
            </a:xfrm>
            <a:custGeom>
              <a:avLst/>
              <a:gdLst>
                <a:gd name="T0" fmla="*/ 83 w 172"/>
                <a:gd name="T1" fmla="*/ 10 h 245"/>
                <a:gd name="T2" fmla="*/ 85 w 172"/>
                <a:gd name="T3" fmla="*/ 5 h 245"/>
                <a:gd name="T4" fmla="*/ 79 w 172"/>
                <a:gd name="T5" fmla="*/ 0 h 245"/>
                <a:gd name="T6" fmla="*/ 34 w 172"/>
                <a:gd name="T7" fmla="*/ 3 h 245"/>
                <a:gd name="T8" fmla="*/ 27 w 172"/>
                <a:gd name="T9" fmla="*/ 11 h 245"/>
                <a:gd name="T10" fmla="*/ 36 w 172"/>
                <a:gd name="T11" fmla="*/ 16 h 245"/>
                <a:gd name="T12" fmla="*/ 52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3 w 172"/>
                <a:gd name="T37" fmla="*/ 188 h 245"/>
                <a:gd name="T38" fmla="*/ 156 w 172"/>
                <a:gd name="T39" fmla="*/ 196 h 245"/>
                <a:gd name="T40" fmla="*/ 126 w 172"/>
                <a:gd name="T41" fmla="*/ 236 h 245"/>
                <a:gd name="T42" fmla="*/ 113 w 172"/>
                <a:gd name="T43" fmla="*/ 218 h 245"/>
                <a:gd name="T44" fmla="*/ 116 w 172"/>
                <a:gd name="T45" fmla="*/ 202 h 245"/>
                <a:gd name="T46" fmla="*/ 117 w 172"/>
                <a:gd name="T47" fmla="*/ 191 h 245"/>
                <a:gd name="T48" fmla="*/ 61 w 172"/>
                <a:gd name="T49" fmla="*/ 154 h 245"/>
                <a:gd name="T50" fmla="*/ 90 w 172"/>
                <a:gd name="T51" fmla="*/ 131 h 245"/>
                <a:gd name="T52" fmla="*/ 145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3" y="10"/>
                    <a:pt x="85" y="5"/>
                    <a:pt x="85" y="5"/>
                  </a:cubicBezTo>
                  <a:cubicBezTo>
                    <a:pt x="85" y="3"/>
                    <a:pt x="83" y="0"/>
                    <a:pt x="79" y="0"/>
                  </a:cubicBezTo>
                  <a:cubicBezTo>
                    <a:pt x="72" y="0"/>
                    <a:pt x="43" y="3"/>
                    <a:pt x="34" y="3"/>
                  </a:cubicBezTo>
                  <a:cubicBezTo>
                    <a:pt x="32" y="4"/>
                    <a:pt x="27" y="4"/>
                    <a:pt x="27" y="11"/>
                  </a:cubicBezTo>
                  <a:cubicBezTo>
                    <a:pt x="27" y="16"/>
                    <a:pt x="32"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8" y="245"/>
                    <a:pt x="169" y="192"/>
                    <a:pt x="169" y="192"/>
                  </a:cubicBezTo>
                  <a:cubicBezTo>
                    <a:pt x="169" y="188"/>
                    <a:pt x="164" y="188"/>
                    <a:pt x="163" y="188"/>
                  </a:cubicBezTo>
                  <a:cubicBezTo>
                    <a:pt x="158" y="188"/>
                    <a:pt x="158" y="189"/>
                    <a:pt x="156" y="196"/>
                  </a:cubicBezTo>
                  <a:cubicBezTo>
                    <a:pt x="152" y="211"/>
                    <a:pt x="143" y="236"/>
                    <a:pt x="126" y="236"/>
                  </a:cubicBezTo>
                  <a:cubicBezTo>
                    <a:pt x="116" y="236"/>
                    <a:pt x="113" y="227"/>
                    <a:pt x="113" y="218"/>
                  </a:cubicBezTo>
                  <a:cubicBezTo>
                    <a:pt x="113" y="212"/>
                    <a:pt x="113" y="211"/>
                    <a:pt x="116" y="202"/>
                  </a:cubicBezTo>
                  <a:cubicBezTo>
                    <a:pt x="116" y="201"/>
                    <a:pt x="117" y="195"/>
                    <a:pt x="117" y="191"/>
                  </a:cubicBezTo>
                  <a:cubicBezTo>
                    <a:pt x="117" y="160"/>
                    <a:pt x="75" y="155"/>
                    <a:pt x="61" y="154"/>
                  </a:cubicBezTo>
                  <a:cubicBezTo>
                    <a:pt x="71" y="148"/>
                    <a:pt x="84" y="136"/>
                    <a:pt x="90" y="131"/>
                  </a:cubicBezTo>
                  <a:cubicBezTo>
                    <a:pt x="108" y="114"/>
                    <a:pt x="125" y="98"/>
                    <a:pt x="145"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3" y="88"/>
                    <a:pt x="145" y="88"/>
                  </a:cubicBezTo>
                  <a:cubicBezTo>
                    <a:pt x="125" y="88"/>
                    <a:pt x="107" y="102"/>
                    <a:pt x="89" y="119"/>
                  </a:cubicBezTo>
                  <a:cubicBezTo>
                    <a:pt x="74"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7" name="Freeform 43 1 1 1">
              <a:extLst>
                <a:ext uri="{FF2B5EF4-FFF2-40B4-BE49-F238E27FC236}">
                  <a16:creationId xmlns:a16="http://schemas.microsoft.com/office/drawing/2014/main" id="{9B61E8A0-97FE-1671-521F-4EC46AF61533}"/>
                </a:ext>
              </a:extLst>
            </p:cNvPr>
            <p:cNvSpPr>
              <a:spLocks/>
            </p:cNvSpPr>
            <p:nvPr>
              <p:custDataLst>
                <p:tags r:id="rId88"/>
              </p:custDataLst>
            </p:nvPr>
          </p:nvSpPr>
          <p:spPr bwMode="auto">
            <a:xfrm>
              <a:off x="1743075" y="1162050"/>
              <a:ext cx="117475" cy="136525"/>
            </a:xfrm>
            <a:custGeom>
              <a:avLst/>
              <a:gdLst>
                <a:gd name="T0" fmla="*/ 137 w 256"/>
                <a:gd name="T1" fmla="*/ 137 h 257"/>
                <a:gd name="T2" fmla="*/ 243 w 256"/>
                <a:gd name="T3" fmla="*/ 137 h 257"/>
                <a:gd name="T4" fmla="*/ 256 w 256"/>
                <a:gd name="T5" fmla="*/ 129 h 257"/>
                <a:gd name="T6" fmla="*/ 243 w 256"/>
                <a:gd name="T7" fmla="*/ 120 h 257"/>
                <a:gd name="T8" fmla="*/ 137 w 256"/>
                <a:gd name="T9" fmla="*/ 120 h 257"/>
                <a:gd name="T10" fmla="*/ 137 w 256"/>
                <a:gd name="T11" fmla="*/ 13 h 257"/>
                <a:gd name="T12" fmla="*/ 128 w 256"/>
                <a:gd name="T13" fmla="*/ 0 h 257"/>
                <a:gd name="T14" fmla="*/ 120 w 256"/>
                <a:gd name="T15" fmla="*/ 13 h 257"/>
                <a:gd name="T16" fmla="*/ 120 w 256"/>
                <a:gd name="T17" fmla="*/ 120 h 257"/>
                <a:gd name="T18" fmla="*/ 12 w 256"/>
                <a:gd name="T19" fmla="*/ 120 h 257"/>
                <a:gd name="T20" fmla="*/ 0 w 256"/>
                <a:gd name="T21" fmla="*/ 128 h 257"/>
                <a:gd name="T22" fmla="*/ 12 w 256"/>
                <a:gd name="T23" fmla="*/ 137 h 257"/>
                <a:gd name="T24" fmla="*/ 120 w 256"/>
                <a:gd name="T25" fmla="*/ 137 h 257"/>
                <a:gd name="T26" fmla="*/ 120 w 256"/>
                <a:gd name="T27" fmla="*/ 244 h 257"/>
                <a:gd name="T28" fmla="*/ 128 w 256"/>
                <a:gd name="T29" fmla="*/ 257 h 257"/>
                <a:gd name="T30" fmla="*/ 137 w 256"/>
                <a:gd name="T31" fmla="*/ 244 h 257"/>
                <a:gd name="T32" fmla="*/ 137 w 256"/>
                <a:gd name="T33" fmla="*/ 13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257">
                  <a:moveTo>
                    <a:pt x="137" y="137"/>
                  </a:moveTo>
                  <a:lnTo>
                    <a:pt x="243" y="137"/>
                  </a:lnTo>
                  <a:cubicBezTo>
                    <a:pt x="248" y="137"/>
                    <a:pt x="256" y="137"/>
                    <a:pt x="256" y="129"/>
                  </a:cubicBezTo>
                  <a:cubicBezTo>
                    <a:pt x="256" y="120"/>
                    <a:pt x="248" y="120"/>
                    <a:pt x="243" y="120"/>
                  </a:cubicBezTo>
                  <a:lnTo>
                    <a:pt x="137" y="120"/>
                  </a:lnTo>
                  <a:lnTo>
                    <a:pt x="137" y="13"/>
                  </a:lnTo>
                  <a:cubicBezTo>
                    <a:pt x="137" y="8"/>
                    <a:pt x="137" y="0"/>
                    <a:pt x="128" y="0"/>
                  </a:cubicBezTo>
                  <a:cubicBezTo>
                    <a:pt x="120" y="0"/>
                    <a:pt x="120" y="8"/>
                    <a:pt x="120" y="13"/>
                  </a:cubicBezTo>
                  <a:lnTo>
                    <a:pt x="120" y="120"/>
                  </a:lnTo>
                  <a:lnTo>
                    <a:pt x="12" y="120"/>
                  </a:lnTo>
                  <a:cubicBezTo>
                    <a:pt x="8" y="120"/>
                    <a:pt x="0" y="120"/>
                    <a:pt x="0" y="128"/>
                  </a:cubicBezTo>
                  <a:cubicBezTo>
                    <a:pt x="0" y="137"/>
                    <a:pt x="8" y="137"/>
                    <a:pt x="12" y="137"/>
                  </a:cubicBezTo>
                  <a:lnTo>
                    <a:pt x="120" y="137"/>
                  </a:lnTo>
                  <a:lnTo>
                    <a:pt x="120" y="244"/>
                  </a:lnTo>
                  <a:cubicBezTo>
                    <a:pt x="120" y="249"/>
                    <a:pt x="120" y="257"/>
                    <a:pt x="128" y="257"/>
                  </a:cubicBezTo>
                  <a:cubicBezTo>
                    <a:pt x="137" y="257"/>
                    <a:pt x="137" y="249"/>
                    <a:pt x="137" y="244"/>
                  </a:cubicBezTo>
                  <a:lnTo>
                    <a:pt x="137"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8" name="Freeform 44 1 1 1">
              <a:extLst>
                <a:ext uri="{FF2B5EF4-FFF2-40B4-BE49-F238E27FC236}">
                  <a16:creationId xmlns:a16="http://schemas.microsoft.com/office/drawing/2014/main" id="{EF726860-8539-0CBE-4196-5CDCEF6F3DE2}"/>
                </a:ext>
              </a:extLst>
            </p:cNvPr>
            <p:cNvSpPr>
              <a:spLocks/>
            </p:cNvSpPr>
            <p:nvPr>
              <p:custDataLst>
                <p:tags r:id="rId89"/>
              </p:custDataLst>
            </p:nvPr>
          </p:nvSpPr>
          <p:spPr bwMode="auto">
            <a:xfrm>
              <a:off x="1889125" y="1152525"/>
              <a:ext cx="58738" cy="123825"/>
            </a:xfrm>
            <a:custGeom>
              <a:avLst/>
              <a:gdLst>
                <a:gd name="T0" fmla="*/ 79 w 127"/>
                <a:gd name="T1" fmla="*/ 10 h 232"/>
                <a:gd name="T2" fmla="*/ 68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1" y="26"/>
                  </a:cubicBezTo>
                  <a:lnTo>
                    <a:pt x="51" y="203"/>
                  </a:lnTo>
                  <a:cubicBezTo>
                    <a:pt x="51" y="215"/>
                    <a:pt x="51" y="219"/>
                    <a:pt x="16" y="219"/>
                  </a:cubicBezTo>
                  <a:lnTo>
                    <a:pt x="2" y="219"/>
                  </a:lnTo>
                  <a:lnTo>
                    <a:pt x="2" y="232"/>
                  </a:lnTo>
                  <a:cubicBezTo>
                    <a:pt x="9" y="232"/>
                    <a:pt x="52" y="231"/>
                    <a:pt x="64"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89" name="Freeform 45 1 1 1">
              <a:extLst>
                <a:ext uri="{FF2B5EF4-FFF2-40B4-BE49-F238E27FC236}">
                  <a16:creationId xmlns:a16="http://schemas.microsoft.com/office/drawing/2014/main" id="{47D65F99-6085-66DD-C17E-4D58F8397B00}"/>
                </a:ext>
              </a:extLst>
            </p:cNvPr>
            <p:cNvSpPr>
              <a:spLocks/>
            </p:cNvSpPr>
            <p:nvPr>
              <p:custDataLst>
                <p:tags r:id="rId90"/>
              </p:custDataLst>
            </p:nvPr>
          </p:nvSpPr>
          <p:spPr bwMode="auto">
            <a:xfrm>
              <a:off x="1987550" y="1038225"/>
              <a:ext cx="52388" cy="265113"/>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416" name="Group 415" descr="\documentclass{article}&#10;\usepackage{amsmath}&#10;\pagestyle{empty}&#10;\begin{document}&#10;&#10;$$\tau_1(t_{k}) + \tau_{\rm o}(t_{k})$$&#10;&#10;&#10;\end{document}" title="IguanaTex Vector Display">
            <a:extLst>
              <a:ext uri="{FF2B5EF4-FFF2-40B4-BE49-F238E27FC236}">
                <a16:creationId xmlns:a16="http://schemas.microsoft.com/office/drawing/2014/main" id="{A0A62F3F-0A25-6588-A327-44F170DB325D}"/>
              </a:ext>
            </a:extLst>
          </p:cNvPr>
          <p:cNvGrpSpPr>
            <a:grpSpLocks noChangeAspect="1"/>
          </p:cNvGrpSpPr>
          <p:nvPr>
            <p:custDataLst>
              <p:tags r:id="rId2"/>
            </p:custDataLst>
          </p:nvPr>
        </p:nvGrpSpPr>
        <p:grpSpPr>
          <a:xfrm>
            <a:off x="993075" y="5228075"/>
            <a:ext cx="1875368" cy="353484"/>
            <a:chOff x="558801" y="4152900"/>
            <a:chExt cx="1406526" cy="265113"/>
          </a:xfrm>
        </p:grpSpPr>
        <p:sp>
          <p:nvSpPr>
            <p:cNvPr id="402" name="Freeform 163">
              <a:extLst>
                <a:ext uri="{FF2B5EF4-FFF2-40B4-BE49-F238E27FC236}">
                  <a16:creationId xmlns:a16="http://schemas.microsoft.com/office/drawing/2014/main" id="{2FC49A06-458E-DDCB-5D29-1CF362D5012E}"/>
                </a:ext>
              </a:extLst>
            </p:cNvPr>
            <p:cNvSpPr>
              <a:spLocks/>
            </p:cNvSpPr>
            <p:nvPr>
              <p:custDataLst>
                <p:tags r:id="rId61"/>
              </p:custDataLst>
            </p:nvPr>
          </p:nvSpPr>
          <p:spPr bwMode="auto">
            <a:xfrm>
              <a:off x="558801" y="4237038"/>
              <a:ext cx="111125" cy="117475"/>
            </a:xfrm>
            <a:custGeom>
              <a:avLst/>
              <a:gdLst>
                <a:gd name="T0" fmla="*/ 133 w 241"/>
                <a:gd name="T1" fmla="*/ 29 h 221"/>
                <a:gd name="T2" fmla="*/ 217 w 241"/>
                <a:gd name="T3" fmla="*/ 29 h 221"/>
                <a:gd name="T4" fmla="*/ 241 w 241"/>
                <a:gd name="T5" fmla="*/ 12 h 221"/>
                <a:gd name="T6" fmla="*/ 221 w 241"/>
                <a:gd name="T7" fmla="*/ 0 h 221"/>
                <a:gd name="T8" fmla="*/ 82 w 241"/>
                <a:gd name="T9" fmla="*/ 0 h 221"/>
                <a:gd name="T10" fmla="*/ 30 w 241"/>
                <a:gd name="T11" fmla="*/ 24 h 221"/>
                <a:gd name="T12" fmla="*/ 0 w 241"/>
                <a:gd name="T13" fmla="*/ 69 h 221"/>
                <a:gd name="T14" fmla="*/ 6 w 241"/>
                <a:gd name="T15" fmla="*/ 74 h 221"/>
                <a:gd name="T16" fmla="*/ 14 w 241"/>
                <a:gd name="T17" fmla="*/ 68 h 221"/>
                <a:gd name="T18" fmla="*/ 77 w 241"/>
                <a:gd name="T19" fmla="*/ 29 h 221"/>
                <a:gd name="T20" fmla="*/ 118 w 241"/>
                <a:gd name="T21" fmla="*/ 29 h 221"/>
                <a:gd name="T22" fmla="*/ 70 w 241"/>
                <a:gd name="T23" fmla="*/ 189 h 221"/>
                <a:gd name="T24" fmla="*/ 65 w 241"/>
                <a:gd name="T25" fmla="*/ 208 h 221"/>
                <a:gd name="T26" fmla="*/ 79 w 241"/>
                <a:gd name="T27" fmla="*/ 221 h 221"/>
                <a:gd name="T28" fmla="*/ 100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1" y="0"/>
                    <a:pt x="221" y="0"/>
                  </a:cubicBezTo>
                  <a:lnTo>
                    <a:pt x="82" y="0"/>
                  </a:lnTo>
                  <a:cubicBezTo>
                    <a:pt x="72" y="0"/>
                    <a:pt x="52" y="0"/>
                    <a:pt x="30" y="24"/>
                  </a:cubicBezTo>
                  <a:cubicBezTo>
                    <a:pt x="14" y="42"/>
                    <a:pt x="0" y="66"/>
                    <a:pt x="0" y="69"/>
                  </a:cubicBezTo>
                  <a:cubicBezTo>
                    <a:pt x="0" y="69"/>
                    <a:pt x="0" y="74"/>
                    <a:pt x="6" y="74"/>
                  </a:cubicBezTo>
                  <a:cubicBezTo>
                    <a:pt x="10" y="74"/>
                    <a:pt x="11" y="72"/>
                    <a:pt x="14" y="68"/>
                  </a:cubicBezTo>
                  <a:cubicBezTo>
                    <a:pt x="38" y="29"/>
                    <a:pt x="67" y="29"/>
                    <a:pt x="77" y="29"/>
                  </a:cubicBezTo>
                  <a:lnTo>
                    <a:pt x="118"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3" name="Freeform 164">
              <a:extLst>
                <a:ext uri="{FF2B5EF4-FFF2-40B4-BE49-F238E27FC236}">
                  <a16:creationId xmlns:a16="http://schemas.microsoft.com/office/drawing/2014/main" id="{1A0E1C1C-541A-A04B-43A6-55ADB24180EC}"/>
                </a:ext>
              </a:extLst>
            </p:cNvPr>
            <p:cNvSpPr>
              <a:spLocks/>
            </p:cNvSpPr>
            <p:nvPr>
              <p:custDataLst>
                <p:tags r:id="rId62"/>
              </p:custDataLst>
            </p:nvPr>
          </p:nvSpPr>
          <p:spPr bwMode="auto">
            <a:xfrm>
              <a:off x="669926" y="4267200"/>
              <a:ext cx="58738" cy="123825"/>
            </a:xfrm>
            <a:custGeom>
              <a:avLst/>
              <a:gdLst>
                <a:gd name="T0" fmla="*/ 79 w 127"/>
                <a:gd name="T1" fmla="*/ 10 h 232"/>
                <a:gd name="T2" fmla="*/ 68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1" y="26"/>
                  </a:cubicBezTo>
                  <a:lnTo>
                    <a:pt x="51" y="203"/>
                  </a:lnTo>
                  <a:cubicBezTo>
                    <a:pt x="51" y="215"/>
                    <a:pt x="51" y="219"/>
                    <a:pt x="16" y="219"/>
                  </a:cubicBezTo>
                  <a:lnTo>
                    <a:pt x="2" y="219"/>
                  </a:lnTo>
                  <a:lnTo>
                    <a:pt x="2" y="232"/>
                  </a:lnTo>
                  <a:cubicBezTo>
                    <a:pt x="9" y="232"/>
                    <a:pt x="52" y="231"/>
                    <a:pt x="64"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4" name="Freeform 165">
              <a:extLst>
                <a:ext uri="{FF2B5EF4-FFF2-40B4-BE49-F238E27FC236}">
                  <a16:creationId xmlns:a16="http://schemas.microsoft.com/office/drawing/2014/main" id="{5AA14719-05D1-3C69-0367-68415511F722}"/>
                </a:ext>
              </a:extLst>
            </p:cNvPr>
            <p:cNvSpPr>
              <a:spLocks/>
            </p:cNvSpPr>
            <p:nvPr>
              <p:custDataLst>
                <p:tags r:id="rId63"/>
              </p:custDataLst>
            </p:nvPr>
          </p:nvSpPr>
          <p:spPr bwMode="auto">
            <a:xfrm>
              <a:off x="777876" y="4152900"/>
              <a:ext cx="53975" cy="265113"/>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2"/>
                    <a:pt x="0" y="208"/>
                    <a:pt x="0" y="250"/>
                  </a:cubicBezTo>
                  <a:cubicBezTo>
                    <a:pt x="0" y="289"/>
                    <a:pt x="5"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5" name="Freeform 166">
              <a:extLst>
                <a:ext uri="{FF2B5EF4-FFF2-40B4-BE49-F238E27FC236}">
                  <a16:creationId xmlns:a16="http://schemas.microsoft.com/office/drawing/2014/main" id="{9A3B8B19-01EB-0DAD-DB81-7DCBF87B26B9}"/>
                </a:ext>
              </a:extLst>
            </p:cNvPr>
            <p:cNvSpPr>
              <a:spLocks/>
            </p:cNvSpPr>
            <p:nvPr>
              <p:custDataLst>
                <p:tags r:id="rId64"/>
              </p:custDataLst>
            </p:nvPr>
          </p:nvSpPr>
          <p:spPr bwMode="auto">
            <a:xfrm>
              <a:off x="849314" y="4184650"/>
              <a:ext cx="71438" cy="169863"/>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5" y="17"/>
                    <a:pt x="115" y="14"/>
                  </a:cubicBezTo>
                  <a:cubicBezTo>
                    <a:pt x="115" y="5"/>
                    <a:pt x="109"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6"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6" name="Freeform 167">
              <a:extLst>
                <a:ext uri="{FF2B5EF4-FFF2-40B4-BE49-F238E27FC236}">
                  <a16:creationId xmlns:a16="http://schemas.microsoft.com/office/drawing/2014/main" id="{B73A314C-3E40-D9FC-79BE-499E371ED8D8}"/>
                </a:ext>
              </a:extLst>
            </p:cNvPr>
            <p:cNvSpPr>
              <a:spLocks/>
            </p:cNvSpPr>
            <p:nvPr>
              <p:custDataLst>
                <p:tags r:id="rId65"/>
              </p:custDataLst>
            </p:nvPr>
          </p:nvSpPr>
          <p:spPr bwMode="auto">
            <a:xfrm>
              <a:off x="939801" y="4262438"/>
              <a:ext cx="79375" cy="130175"/>
            </a:xfrm>
            <a:custGeom>
              <a:avLst/>
              <a:gdLst>
                <a:gd name="T0" fmla="*/ 83 w 172"/>
                <a:gd name="T1" fmla="*/ 10 h 245"/>
                <a:gd name="T2" fmla="*/ 85 w 172"/>
                <a:gd name="T3" fmla="*/ 5 h 245"/>
                <a:gd name="T4" fmla="*/ 79 w 172"/>
                <a:gd name="T5" fmla="*/ 0 h 245"/>
                <a:gd name="T6" fmla="*/ 35 w 172"/>
                <a:gd name="T7" fmla="*/ 3 h 245"/>
                <a:gd name="T8" fmla="*/ 27 w 172"/>
                <a:gd name="T9" fmla="*/ 11 h 245"/>
                <a:gd name="T10" fmla="*/ 36 w 172"/>
                <a:gd name="T11" fmla="*/ 16 h 245"/>
                <a:gd name="T12" fmla="*/ 53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4 w 172"/>
                <a:gd name="T37" fmla="*/ 188 h 245"/>
                <a:gd name="T38" fmla="*/ 157 w 172"/>
                <a:gd name="T39" fmla="*/ 196 h 245"/>
                <a:gd name="T40" fmla="*/ 126 w 172"/>
                <a:gd name="T41" fmla="*/ 236 h 245"/>
                <a:gd name="T42" fmla="*/ 114 w 172"/>
                <a:gd name="T43" fmla="*/ 218 h 245"/>
                <a:gd name="T44" fmla="*/ 116 w 172"/>
                <a:gd name="T45" fmla="*/ 202 h 245"/>
                <a:gd name="T46" fmla="*/ 118 w 172"/>
                <a:gd name="T47" fmla="*/ 191 h 245"/>
                <a:gd name="T48" fmla="*/ 61 w 172"/>
                <a:gd name="T49" fmla="*/ 154 h 245"/>
                <a:gd name="T50" fmla="*/ 90 w 172"/>
                <a:gd name="T51" fmla="*/ 131 h 245"/>
                <a:gd name="T52" fmla="*/ 145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4" y="10"/>
                    <a:pt x="85" y="5"/>
                    <a:pt x="85" y="5"/>
                  </a:cubicBezTo>
                  <a:cubicBezTo>
                    <a:pt x="85" y="3"/>
                    <a:pt x="83" y="0"/>
                    <a:pt x="79" y="0"/>
                  </a:cubicBezTo>
                  <a:cubicBezTo>
                    <a:pt x="72" y="0"/>
                    <a:pt x="43" y="3"/>
                    <a:pt x="35" y="3"/>
                  </a:cubicBezTo>
                  <a:cubicBezTo>
                    <a:pt x="32" y="4"/>
                    <a:pt x="27" y="4"/>
                    <a:pt x="27" y="11"/>
                  </a:cubicBezTo>
                  <a:cubicBezTo>
                    <a:pt x="27" y="16"/>
                    <a:pt x="32" y="16"/>
                    <a:pt x="36" y="16"/>
                  </a:cubicBezTo>
                  <a:cubicBezTo>
                    <a:pt x="53" y="16"/>
                    <a:pt x="53" y="19"/>
                    <a:pt x="53" y="22"/>
                  </a:cubicBezTo>
                  <a:cubicBezTo>
                    <a:pt x="53" y="24"/>
                    <a:pt x="52" y="26"/>
                    <a:pt x="51" y="29"/>
                  </a:cubicBezTo>
                  <a:lnTo>
                    <a:pt x="2" y="227"/>
                  </a:lnTo>
                  <a:cubicBezTo>
                    <a:pt x="0" y="233"/>
                    <a:pt x="0" y="234"/>
                    <a:pt x="0" y="234"/>
                  </a:cubicBezTo>
                  <a:cubicBezTo>
                    <a:pt x="0" y="239"/>
                    <a:pt x="5" y="245"/>
                    <a:pt x="12" y="245"/>
                  </a:cubicBezTo>
                  <a:cubicBezTo>
                    <a:pt x="22"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9" y="245"/>
                    <a:pt x="169" y="192"/>
                    <a:pt x="169" y="192"/>
                  </a:cubicBezTo>
                  <a:cubicBezTo>
                    <a:pt x="169" y="188"/>
                    <a:pt x="165" y="188"/>
                    <a:pt x="164" y="188"/>
                  </a:cubicBezTo>
                  <a:cubicBezTo>
                    <a:pt x="159" y="188"/>
                    <a:pt x="158" y="189"/>
                    <a:pt x="157" y="196"/>
                  </a:cubicBezTo>
                  <a:cubicBezTo>
                    <a:pt x="152" y="211"/>
                    <a:pt x="143" y="236"/>
                    <a:pt x="126" y="236"/>
                  </a:cubicBezTo>
                  <a:cubicBezTo>
                    <a:pt x="116" y="236"/>
                    <a:pt x="114" y="227"/>
                    <a:pt x="114" y="218"/>
                  </a:cubicBezTo>
                  <a:cubicBezTo>
                    <a:pt x="114" y="212"/>
                    <a:pt x="114" y="211"/>
                    <a:pt x="116" y="202"/>
                  </a:cubicBezTo>
                  <a:cubicBezTo>
                    <a:pt x="116" y="201"/>
                    <a:pt x="118" y="195"/>
                    <a:pt x="118" y="191"/>
                  </a:cubicBezTo>
                  <a:cubicBezTo>
                    <a:pt x="118" y="160"/>
                    <a:pt x="76" y="155"/>
                    <a:pt x="61" y="154"/>
                  </a:cubicBezTo>
                  <a:cubicBezTo>
                    <a:pt x="71" y="148"/>
                    <a:pt x="84" y="136"/>
                    <a:pt x="90" y="131"/>
                  </a:cubicBezTo>
                  <a:cubicBezTo>
                    <a:pt x="108" y="114"/>
                    <a:pt x="125" y="98"/>
                    <a:pt x="145"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4" y="88"/>
                    <a:pt x="145" y="88"/>
                  </a:cubicBezTo>
                  <a:cubicBezTo>
                    <a:pt x="125" y="88"/>
                    <a:pt x="107" y="102"/>
                    <a:pt x="89" y="119"/>
                  </a:cubicBezTo>
                  <a:cubicBezTo>
                    <a:pt x="75"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7" name="Freeform 168">
              <a:extLst>
                <a:ext uri="{FF2B5EF4-FFF2-40B4-BE49-F238E27FC236}">
                  <a16:creationId xmlns:a16="http://schemas.microsoft.com/office/drawing/2014/main" id="{24AFD57B-A06D-92CA-55F4-97D81D82E139}"/>
                </a:ext>
              </a:extLst>
            </p:cNvPr>
            <p:cNvSpPr>
              <a:spLocks/>
            </p:cNvSpPr>
            <p:nvPr>
              <p:custDataLst>
                <p:tags r:id="rId66"/>
              </p:custDataLst>
            </p:nvPr>
          </p:nvSpPr>
          <p:spPr bwMode="auto">
            <a:xfrm>
              <a:off x="1054101" y="4152900"/>
              <a:ext cx="53975" cy="265113"/>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8" name="Freeform 169">
              <a:extLst>
                <a:ext uri="{FF2B5EF4-FFF2-40B4-BE49-F238E27FC236}">
                  <a16:creationId xmlns:a16="http://schemas.microsoft.com/office/drawing/2014/main" id="{DC0AE095-7EBD-371D-93EC-782DBB27F072}"/>
                </a:ext>
              </a:extLst>
            </p:cNvPr>
            <p:cNvSpPr>
              <a:spLocks/>
            </p:cNvSpPr>
            <p:nvPr>
              <p:custDataLst>
                <p:tags r:id="rId67"/>
              </p:custDataLst>
            </p:nvPr>
          </p:nvSpPr>
          <p:spPr bwMode="auto">
            <a:xfrm>
              <a:off x="1193801" y="4197350"/>
              <a:ext cx="152400" cy="176213"/>
            </a:xfrm>
            <a:custGeom>
              <a:avLst/>
              <a:gdLst>
                <a:gd name="T0" fmla="*/ 176 w 331"/>
                <a:gd name="T1" fmla="*/ 176 h 332"/>
                <a:gd name="T2" fmla="*/ 315 w 331"/>
                <a:gd name="T3" fmla="*/ 176 h 332"/>
                <a:gd name="T4" fmla="*/ 331 w 331"/>
                <a:gd name="T5" fmla="*/ 166 h 332"/>
                <a:gd name="T6" fmla="*/ 315 w 331"/>
                <a:gd name="T7" fmla="*/ 156 h 332"/>
                <a:gd name="T8" fmla="*/ 176 w 331"/>
                <a:gd name="T9" fmla="*/ 156 h 332"/>
                <a:gd name="T10" fmla="*/ 176 w 331"/>
                <a:gd name="T11" fmla="*/ 16 h 332"/>
                <a:gd name="T12" fmla="*/ 166 w 331"/>
                <a:gd name="T13" fmla="*/ 0 h 332"/>
                <a:gd name="T14" fmla="*/ 156 w 331"/>
                <a:gd name="T15" fmla="*/ 16 h 332"/>
                <a:gd name="T16" fmla="*/ 156 w 331"/>
                <a:gd name="T17" fmla="*/ 156 h 332"/>
                <a:gd name="T18" fmla="*/ 16 w 331"/>
                <a:gd name="T19" fmla="*/ 156 h 332"/>
                <a:gd name="T20" fmla="*/ 0 w 331"/>
                <a:gd name="T21" fmla="*/ 166 h 332"/>
                <a:gd name="T22" fmla="*/ 16 w 331"/>
                <a:gd name="T23" fmla="*/ 176 h 332"/>
                <a:gd name="T24" fmla="*/ 156 w 331"/>
                <a:gd name="T25" fmla="*/ 176 h 332"/>
                <a:gd name="T26" fmla="*/ 156 w 331"/>
                <a:gd name="T27" fmla="*/ 315 h 332"/>
                <a:gd name="T28" fmla="*/ 166 w 331"/>
                <a:gd name="T29" fmla="*/ 332 h 332"/>
                <a:gd name="T30" fmla="*/ 176 w 331"/>
                <a:gd name="T31" fmla="*/ 315 h 332"/>
                <a:gd name="T32" fmla="*/ 176 w 331"/>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2">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09" name="Freeform 170">
              <a:extLst>
                <a:ext uri="{FF2B5EF4-FFF2-40B4-BE49-F238E27FC236}">
                  <a16:creationId xmlns:a16="http://schemas.microsoft.com/office/drawing/2014/main" id="{43D53AAC-40CD-4A66-2C25-B2F611BD878E}"/>
                </a:ext>
              </a:extLst>
            </p:cNvPr>
            <p:cNvSpPr>
              <a:spLocks/>
            </p:cNvSpPr>
            <p:nvPr>
              <p:custDataLst>
                <p:tags r:id="rId68"/>
              </p:custDataLst>
            </p:nvPr>
          </p:nvSpPr>
          <p:spPr bwMode="auto">
            <a:xfrm>
              <a:off x="1416051" y="4237038"/>
              <a:ext cx="112713" cy="117475"/>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4 h 221"/>
                <a:gd name="T12" fmla="*/ 0 w 242"/>
                <a:gd name="T13" fmla="*/ 69 h 221"/>
                <a:gd name="T14" fmla="*/ 6 w 242"/>
                <a:gd name="T15" fmla="*/ 74 h 221"/>
                <a:gd name="T16" fmla="*/ 14 w 242"/>
                <a:gd name="T17" fmla="*/ 68 h 221"/>
                <a:gd name="T18" fmla="*/ 78 w 242"/>
                <a:gd name="T19" fmla="*/ 29 h 221"/>
                <a:gd name="T20" fmla="*/ 119 w 242"/>
                <a:gd name="T21" fmla="*/ 29 h 221"/>
                <a:gd name="T22" fmla="*/ 70 w 242"/>
                <a:gd name="T23" fmla="*/ 189 h 221"/>
                <a:gd name="T24" fmla="*/ 65 w 242"/>
                <a:gd name="T25" fmla="*/ 208 h 221"/>
                <a:gd name="T26" fmla="*/ 80 w 242"/>
                <a:gd name="T27" fmla="*/ 221 h 221"/>
                <a:gd name="T28" fmla="*/ 100 w 242"/>
                <a:gd name="T29" fmla="*/ 200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4"/>
                  </a:cubicBezTo>
                  <a:cubicBezTo>
                    <a:pt x="14" y="42"/>
                    <a:pt x="0" y="66"/>
                    <a:pt x="0" y="69"/>
                  </a:cubicBezTo>
                  <a:cubicBezTo>
                    <a:pt x="0" y="69"/>
                    <a:pt x="0" y="74"/>
                    <a:pt x="6" y="74"/>
                  </a:cubicBezTo>
                  <a:cubicBezTo>
                    <a:pt x="10" y="74"/>
                    <a:pt x="11" y="72"/>
                    <a:pt x="14" y="68"/>
                  </a:cubicBezTo>
                  <a:cubicBezTo>
                    <a:pt x="39" y="29"/>
                    <a:pt x="67" y="29"/>
                    <a:pt x="78" y="29"/>
                  </a:cubicBezTo>
                  <a:lnTo>
                    <a:pt x="119" y="29"/>
                  </a:lnTo>
                  <a:lnTo>
                    <a:pt x="70" y="189"/>
                  </a:lnTo>
                  <a:cubicBezTo>
                    <a:pt x="68" y="195"/>
                    <a:pt x="65" y="206"/>
                    <a:pt x="65" y="208"/>
                  </a:cubicBezTo>
                  <a:cubicBezTo>
                    <a:pt x="65" y="213"/>
                    <a:pt x="69" y="221"/>
                    <a:pt x="80" y="221"/>
                  </a:cubicBezTo>
                  <a:cubicBezTo>
                    <a:pt x="96" y="221"/>
                    <a:pt x="99" y="207"/>
                    <a:pt x="100" y="200"/>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0" name="Freeform 171">
              <a:extLst>
                <a:ext uri="{FF2B5EF4-FFF2-40B4-BE49-F238E27FC236}">
                  <a16:creationId xmlns:a16="http://schemas.microsoft.com/office/drawing/2014/main" id="{9AEA41BF-8CA3-C466-2C20-934813BB6144}"/>
                </a:ext>
              </a:extLst>
            </p:cNvPr>
            <p:cNvSpPr>
              <a:spLocks noEditPoints="1"/>
            </p:cNvSpPr>
            <p:nvPr>
              <p:custDataLst>
                <p:tags r:id="rId69"/>
              </p:custDataLst>
            </p:nvPr>
          </p:nvSpPr>
          <p:spPr bwMode="auto">
            <a:xfrm>
              <a:off x="1517651" y="4308475"/>
              <a:ext cx="77788" cy="84138"/>
            </a:xfrm>
            <a:custGeom>
              <a:avLst/>
              <a:gdLst>
                <a:gd name="T0" fmla="*/ 171 w 171"/>
                <a:gd name="T1" fmla="*/ 82 h 159"/>
                <a:gd name="T2" fmla="*/ 86 w 171"/>
                <a:gd name="T3" fmla="*/ 0 h 159"/>
                <a:gd name="T4" fmla="*/ 0 w 171"/>
                <a:gd name="T5" fmla="*/ 82 h 159"/>
                <a:gd name="T6" fmla="*/ 86 w 171"/>
                <a:gd name="T7" fmla="*/ 159 h 159"/>
                <a:gd name="T8" fmla="*/ 171 w 171"/>
                <a:gd name="T9" fmla="*/ 82 h 159"/>
                <a:gd name="T10" fmla="*/ 86 w 171"/>
                <a:gd name="T11" fmla="*/ 148 h 159"/>
                <a:gd name="T12" fmla="*/ 43 w 171"/>
                <a:gd name="T13" fmla="*/ 127 h 159"/>
                <a:gd name="T14" fmla="*/ 32 w 171"/>
                <a:gd name="T15" fmla="*/ 78 h 159"/>
                <a:gd name="T16" fmla="*/ 45 w 171"/>
                <a:gd name="T17" fmla="*/ 28 h 159"/>
                <a:gd name="T18" fmla="*/ 86 w 171"/>
                <a:gd name="T19" fmla="*/ 10 h 159"/>
                <a:gd name="T20" fmla="*/ 129 w 171"/>
                <a:gd name="T21" fmla="*/ 31 h 159"/>
                <a:gd name="T22" fmla="*/ 140 w 171"/>
                <a:gd name="T23" fmla="*/ 78 h 159"/>
                <a:gd name="T24" fmla="*/ 128 w 171"/>
                <a:gd name="T25" fmla="*/ 128 h 159"/>
                <a:gd name="T26" fmla="*/ 86 w 171"/>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59">
                  <a:moveTo>
                    <a:pt x="171" y="82"/>
                  </a:moveTo>
                  <a:cubicBezTo>
                    <a:pt x="171" y="38"/>
                    <a:pt x="134" y="0"/>
                    <a:pt x="86" y="0"/>
                  </a:cubicBezTo>
                  <a:cubicBezTo>
                    <a:pt x="38" y="0"/>
                    <a:pt x="0" y="38"/>
                    <a:pt x="0" y="82"/>
                  </a:cubicBezTo>
                  <a:cubicBezTo>
                    <a:pt x="0" y="125"/>
                    <a:pt x="39" y="159"/>
                    <a:pt x="86" y="159"/>
                  </a:cubicBezTo>
                  <a:cubicBezTo>
                    <a:pt x="133" y="159"/>
                    <a:pt x="171" y="125"/>
                    <a:pt x="171" y="82"/>
                  </a:cubicBezTo>
                  <a:close/>
                  <a:moveTo>
                    <a:pt x="86" y="148"/>
                  </a:moveTo>
                  <a:cubicBezTo>
                    <a:pt x="73" y="148"/>
                    <a:pt x="54" y="144"/>
                    <a:pt x="43" y="127"/>
                  </a:cubicBezTo>
                  <a:cubicBezTo>
                    <a:pt x="33" y="113"/>
                    <a:pt x="32" y="95"/>
                    <a:pt x="32" y="78"/>
                  </a:cubicBezTo>
                  <a:cubicBezTo>
                    <a:pt x="32" y="64"/>
                    <a:pt x="33" y="43"/>
                    <a:pt x="45" y="28"/>
                  </a:cubicBezTo>
                  <a:cubicBezTo>
                    <a:pt x="53" y="18"/>
                    <a:pt x="68" y="10"/>
                    <a:pt x="86" y="10"/>
                  </a:cubicBezTo>
                  <a:cubicBezTo>
                    <a:pt x="106" y="10"/>
                    <a:pt x="121" y="20"/>
                    <a:pt x="129" y="31"/>
                  </a:cubicBezTo>
                  <a:cubicBezTo>
                    <a:pt x="139" y="44"/>
                    <a:pt x="140" y="62"/>
                    <a:pt x="140" y="78"/>
                  </a:cubicBezTo>
                  <a:cubicBezTo>
                    <a:pt x="140" y="95"/>
                    <a:pt x="139" y="114"/>
                    <a:pt x="128" y="128"/>
                  </a:cubicBezTo>
                  <a:cubicBezTo>
                    <a:pt x="119" y="141"/>
                    <a:pt x="103" y="148"/>
                    <a:pt x="86"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1" name="Freeform 172">
              <a:extLst>
                <a:ext uri="{FF2B5EF4-FFF2-40B4-BE49-F238E27FC236}">
                  <a16:creationId xmlns:a16="http://schemas.microsoft.com/office/drawing/2014/main" id="{BBF0D422-50D4-260E-E3DA-ABC426FFCC61}"/>
                </a:ext>
              </a:extLst>
            </p:cNvPr>
            <p:cNvSpPr>
              <a:spLocks/>
            </p:cNvSpPr>
            <p:nvPr>
              <p:custDataLst>
                <p:tags r:id="rId70"/>
              </p:custDataLst>
            </p:nvPr>
          </p:nvSpPr>
          <p:spPr bwMode="auto">
            <a:xfrm>
              <a:off x="1636714" y="4152900"/>
              <a:ext cx="53975" cy="265113"/>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50"/>
                  </a:cubicBezTo>
                  <a:cubicBezTo>
                    <a:pt x="29" y="163"/>
                    <a:pt x="48" y="76"/>
                    <a:pt x="109" y="14"/>
                  </a:cubicBezTo>
                  <a:cubicBezTo>
                    <a:pt x="115" y="8"/>
                    <a:pt x="115" y="7"/>
                    <a:pt x="115" y="5"/>
                  </a:cubicBezTo>
                  <a:cubicBezTo>
                    <a:pt x="115" y="2"/>
                    <a:pt x="113" y="0"/>
                    <a:pt x="110" y="0"/>
                  </a:cubicBezTo>
                  <a:cubicBezTo>
                    <a:pt x="105" y="0"/>
                    <a:pt x="61" y="34"/>
                    <a:pt x="31" y="98"/>
                  </a:cubicBezTo>
                  <a:cubicBezTo>
                    <a:pt x="6" y="152"/>
                    <a:pt x="0" y="208"/>
                    <a:pt x="0" y="250"/>
                  </a:cubicBezTo>
                  <a:cubicBezTo>
                    <a:pt x="0" y="289"/>
                    <a:pt x="5" y="349"/>
                    <a:pt x="33"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2" name="Freeform 173">
              <a:extLst>
                <a:ext uri="{FF2B5EF4-FFF2-40B4-BE49-F238E27FC236}">
                  <a16:creationId xmlns:a16="http://schemas.microsoft.com/office/drawing/2014/main" id="{D9FBF8BE-EF7A-0060-FE39-6AB74FA63D93}"/>
                </a:ext>
              </a:extLst>
            </p:cNvPr>
            <p:cNvSpPr>
              <a:spLocks/>
            </p:cNvSpPr>
            <p:nvPr>
              <p:custDataLst>
                <p:tags r:id="rId71"/>
              </p:custDataLst>
            </p:nvPr>
          </p:nvSpPr>
          <p:spPr bwMode="auto">
            <a:xfrm>
              <a:off x="1708151" y="4184650"/>
              <a:ext cx="71438" cy="169863"/>
            </a:xfrm>
            <a:custGeom>
              <a:avLst/>
              <a:gdLst>
                <a:gd name="T0" fmla="*/ 92 w 154"/>
                <a:gd name="T1" fmla="*/ 113 h 318"/>
                <a:gd name="T2" fmla="*/ 139 w 154"/>
                <a:gd name="T3" fmla="*/ 113 h 318"/>
                <a:gd name="T4" fmla="*/ 154 w 154"/>
                <a:gd name="T5" fmla="*/ 103 h 318"/>
                <a:gd name="T6" fmla="*/ 140 w 154"/>
                <a:gd name="T7" fmla="*/ 97 h 318"/>
                <a:gd name="T8" fmla="*/ 96 w 154"/>
                <a:gd name="T9" fmla="*/ 97 h 318"/>
                <a:gd name="T10" fmla="*/ 116 w 154"/>
                <a:gd name="T11" fmla="*/ 14 h 318"/>
                <a:gd name="T12" fmla="*/ 102 w 154"/>
                <a:gd name="T13" fmla="*/ 0 h 318"/>
                <a:gd name="T14" fmla="*/ 82 w 154"/>
                <a:gd name="T15" fmla="*/ 18 h 318"/>
                <a:gd name="T16" fmla="*/ 62 w 154"/>
                <a:gd name="T17" fmla="*/ 97 h 318"/>
                <a:gd name="T18" fmla="*/ 15 w 154"/>
                <a:gd name="T19" fmla="*/ 97 h 318"/>
                <a:gd name="T20" fmla="*/ 0 w 154"/>
                <a:gd name="T21" fmla="*/ 107 h 318"/>
                <a:gd name="T22" fmla="*/ 14 w 154"/>
                <a:gd name="T23" fmla="*/ 113 h 318"/>
                <a:gd name="T24" fmla="*/ 58 w 154"/>
                <a:gd name="T25" fmla="*/ 113 h 318"/>
                <a:gd name="T26" fmla="*/ 20 w 154"/>
                <a:gd name="T27" fmla="*/ 272 h 318"/>
                <a:gd name="T28" fmla="*/ 66 w 154"/>
                <a:gd name="T29" fmla="*/ 318 h 318"/>
                <a:gd name="T30" fmla="*/ 146 w 154"/>
                <a:gd name="T31" fmla="*/ 241 h 318"/>
                <a:gd name="T32" fmla="*/ 140 w 154"/>
                <a:gd name="T33" fmla="*/ 236 h 318"/>
                <a:gd name="T34" fmla="*/ 132 w 154"/>
                <a:gd name="T35" fmla="*/ 243 h 318"/>
                <a:gd name="T36" fmla="*/ 67 w 154"/>
                <a:gd name="T37" fmla="*/ 307 h 318"/>
                <a:gd name="T38" fmla="*/ 52 w 154"/>
                <a:gd name="T39" fmla="*/ 284 h 318"/>
                <a:gd name="T40" fmla="*/ 55 w 154"/>
                <a:gd name="T41" fmla="*/ 260 h 318"/>
                <a:gd name="T42" fmla="*/ 92 w 154"/>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318">
                  <a:moveTo>
                    <a:pt x="92" y="113"/>
                  </a:moveTo>
                  <a:lnTo>
                    <a:pt x="139" y="113"/>
                  </a:lnTo>
                  <a:cubicBezTo>
                    <a:pt x="149" y="113"/>
                    <a:pt x="154" y="113"/>
                    <a:pt x="154" y="103"/>
                  </a:cubicBezTo>
                  <a:cubicBezTo>
                    <a:pt x="154" y="97"/>
                    <a:pt x="149"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3" name="Freeform 174">
              <a:extLst>
                <a:ext uri="{FF2B5EF4-FFF2-40B4-BE49-F238E27FC236}">
                  <a16:creationId xmlns:a16="http://schemas.microsoft.com/office/drawing/2014/main" id="{58FA4772-3DC2-58E0-C61B-078C8C89294F}"/>
                </a:ext>
              </a:extLst>
            </p:cNvPr>
            <p:cNvSpPr>
              <a:spLocks/>
            </p:cNvSpPr>
            <p:nvPr>
              <p:custDataLst>
                <p:tags r:id="rId72"/>
              </p:custDataLst>
            </p:nvPr>
          </p:nvSpPr>
          <p:spPr bwMode="auto">
            <a:xfrm>
              <a:off x="1798639" y="4262438"/>
              <a:ext cx="79375" cy="130175"/>
            </a:xfrm>
            <a:custGeom>
              <a:avLst/>
              <a:gdLst>
                <a:gd name="T0" fmla="*/ 83 w 172"/>
                <a:gd name="T1" fmla="*/ 10 h 245"/>
                <a:gd name="T2" fmla="*/ 84 w 172"/>
                <a:gd name="T3" fmla="*/ 5 h 245"/>
                <a:gd name="T4" fmla="*/ 79 w 172"/>
                <a:gd name="T5" fmla="*/ 0 h 245"/>
                <a:gd name="T6" fmla="*/ 34 w 172"/>
                <a:gd name="T7" fmla="*/ 3 h 245"/>
                <a:gd name="T8" fmla="*/ 27 w 172"/>
                <a:gd name="T9" fmla="*/ 11 h 245"/>
                <a:gd name="T10" fmla="*/ 36 w 172"/>
                <a:gd name="T11" fmla="*/ 16 h 245"/>
                <a:gd name="T12" fmla="*/ 52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3 w 172"/>
                <a:gd name="T37" fmla="*/ 188 h 245"/>
                <a:gd name="T38" fmla="*/ 156 w 172"/>
                <a:gd name="T39" fmla="*/ 196 h 245"/>
                <a:gd name="T40" fmla="*/ 126 w 172"/>
                <a:gd name="T41" fmla="*/ 236 h 245"/>
                <a:gd name="T42" fmla="*/ 113 w 172"/>
                <a:gd name="T43" fmla="*/ 218 h 245"/>
                <a:gd name="T44" fmla="*/ 115 w 172"/>
                <a:gd name="T45" fmla="*/ 202 h 245"/>
                <a:gd name="T46" fmla="*/ 117 w 172"/>
                <a:gd name="T47" fmla="*/ 191 h 245"/>
                <a:gd name="T48" fmla="*/ 61 w 172"/>
                <a:gd name="T49" fmla="*/ 154 h 245"/>
                <a:gd name="T50" fmla="*/ 90 w 172"/>
                <a:gd name="T51" fmla="*/ 131 h 245"/>
                <a:gd name="T52" fmla="*/ 144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3" y="10"/>
                    <a:pt x="84" y="5"/>
                    <a:pt x="84" y="5"/>
                  </a:cubicBezTo>
                  <a:cubicBezTo>
                    <a:pt x="84" y="3"/>
                    <a:pt x="83" y="0"/>
                    <a:pt x="79" y="0"/>
                  </a:cubicBezTo>
                  <a:cubicBezTo>
                    <a:pt x="72" y="0"/>
                    <a:pt x="43" y="3"/>
                    <a:pt x="34" y="3"/>
                  </a:cubicBezTo>
                  <a:cubicBezTo>
                    <a:pt x="31" y="4"/>
                    <a:pt x="27" y="4"/>
                    <a:pt x="27" y="11"/>
                  </a:cubicBezTo>
                  <a:cubicBezTo>
                    <a:pt x="27" y="16"/>
                    <a:pt x="31"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8" y="245"/>
                    <a:pt x="169" y="192"/>
                    <a:pt x="169" y="192"/>
                  </a:cubicBezTo>
                  <a:cubicBezTo>
                    <a:pt x="169" y="188"/>
                    <a:pt x="164" y="188"/>
                    <a:pt x="163" y="188"/>
                  </a:cubicBezTo>
                  <a:cubicBezTo>
                    <a:pt x="158" y="188"/>
                    <a:pt x="158" y="189"/>
                    <a:pt x="156" y="196"/>
                  </a:cubicBezTo>
                  <a:cubicBezTo>
                    <a:pt x="152" y="211"/>
                    <a:pt x="143" y="236"/>
                    <a:pt x="126" y="236"/>
                  </a:cubicBezTo>
                  <a:cubicBezTo>
                    <a:pt x="116" y="236"/>
                    <a:pt x="113" y="227"/>
                    <a:pt x="113" y="218"/>
                  </a:cubicBezTo>
                  <a:cubicBezTo>
                    <a:pt x="113" y="212"/>
                    <a:pt x="113" y="211"/>
                    <a:pt x="115" y="202"/>
                  </a:cubicBezTo>
                  <a:cubicBezTo>
                    <a:pt x="116" y="201"/>
                    <a:pt x="117" y="195"/>
                    <a:pt x="117" y="191"/>
                  </a:cubicBezTo>
                  <a:cubicBezTo>
                    <a:pt x="117" y="160"/>
                    <a:pt x="75" y="155"/>
                    <a:pt x="61" y="154"/>
                  </a:cubicBezTo>
                  <a:cubicBezTo>
                    <a:pt x="71" y="148"/>
                    <a:pt x="84" y="136"/>
                    <a:pt x="90" y="131"/>
                  </a:cubicBezTo>
                  <a:cubicBezTo>
                    <a:pt x="107" y="114"/>
                    <a:pt x="125" y="98"/>
                    <a:pt x="144"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3" y="88"/>
                    <a:pt x="145" y="88"/>
                  </a:cubicBezTo>
                  <a:cubicBezTo>
                    <a:pt x="125" y="88"/>
                    <a:pt x="107" y="102"/>
                    <a:pt x="89" y="119"/>
                  </a:cubicBezTo>
                  <a:cubicBezTo>
                    <a:pt x="74"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414" name="Freeform 175">
              <a:extLst>
                <a:ext uri="{FF2B5EF4-FFF2-40B4-BE49-F238E27FC236}">
                  <a16:creationId xmlns:a16="http://schemas.microsoft.com/office/drawing/2014/main" id="{A1B3A79A-B1B1-92D1-71E9-EEADD6C5DEB7}"/>
                </a:ext>
              </a:extLst>
            </p:cNvPr>
            <p:cNvSpPr>
              <a:spLocks/>
            </p:cNvSpPr>
            <p:nvPr>
              <p:custDataLst>
                <p:tags r:id="rId73"/>
              </p:custDataLst>
            </p:nvPr>
          </p:nvSpPr>
          <p:spPr bwMode="auto">
            <a:xfrm>
              <a:off x="1912939" y="4152900"/>
              <a:ext cx="52388" cy="265113"/>
            </a:xfrm>
            <a:custGeom>
              <a:avLst/>
              <a:gdLst>
                <a:gd name="T0" fmla="*/ 115 w 115"/>
                <a:gd name="T1" fmla="*/ 250 h 499"/>
                <a:gd name="T2" fmla="*/ 82 w 115"/>
                <a:gd name="T3" fmla="*/ 94 h 499"/>
                <a:gd name="T4" fmla="*/ 4 w 115"/>
                <a:gd name="T5" fmla="*/ 0 h 499"/>
                <a:gd name="T6" fmla="*/ 0 w 115"/>
                <a:gd name="T7" fmla="*/ 5 h 499"/>
                <a:gd name="T8" fmla="*/ 9 w 115"/>
                <a:gd name="T9" fmla="*/ 17 h 499"/>
                <a:gd name="T10" fmla="*/ 86 w 115"/>
                <a:gd name="T11" fmla="*/ 250 h 499"/>
                <a:gd name="T12" fmla="*/ 6 w 115"/>
                <a:gd name="T13" fmla="*/ 485 h 499"/>
                <a:gd name="T14" fmla="*/ 0 w 115"/>
                <a:gd name="T15" fmla="*/ 494 h 499"/>
                <a:gd name="T16" fmla="*/ 4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2" y="94"/>
                  </a:cubicBezTo>
                  <a:cubicBezTo>
                    <a:pt x="52" y="33"/>
                    <a:pt x="9" y="0"/>
                    <a:pt x="4" y="0"/>
                  </a:cubicBezTo>
                  <a:cubicBezTo>
                    <a:pt x="1" y="0"/>
                    <a:pt x="0" y="2"/>
                    <a:pt x="0" y="5"/>
                  </a:cubicBezTo>
                  <a:cubicBezTo>
                    <a:pt x="0" y="7"/>
                    <a:pt x="0" y="8"/>
                    <a:pt x="9" y="17"/>
                  </a:cubicBezTo>
                  <a:cubicBezTo>
                    <a:pt x="58" y="66"/>
                    <a:pt x="86" y="145"/>
                    <a:pt x="86" y="250"/>
                  </a:cubicBezTo>
                  <a:cubicBezTo>
                    <a:pt x="86" y="335"/>
                    <a:pt x="68" y="423"/>
                    <a:pt x="6" y="485"/>
                  </a:cubicBezTo>
                  <a:cubicBezTo>
                    <a:pt x="0" y="491"/>
                    <a:pt x="0" y="492"/>
                    <a:pt x="0" y="494"/>
                  </a:cubicBezTo>
                  <a:cubicBezTo>
                    <a:pt x="0" y="497"/>
                    <a:pt x="1" y="499"/>
                    <a:pt x="4" y="499"/>
                  </a:cubicBezTo>
                  <a:cubicBezTo>
                    <a:pt x="9" y="499"/>
                    <a:pt x="54" y="465"/>
                    <a:pt x="84" y="402"/>
                  </a:cubicBezTo>
                  <a:cubicBezTo>
                    <a:pt x="109"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178" name="Freeform 75 1" descr="\documentclass{article}&#10;\usepackage{amsmath}&#10;\pagestyle{empty}&#10;\begin{document}&#10;&#10;$$\tau$$&#10;&#10;&#10;\end{document}" title="IguanaTex Vector Display">
            <a:extLst>
              <a:ext uri="{FF2B5EF4-FFF2-40B4-BE49-F238E27FC236}">
                <a16:creationId xmlns:a16="http://schemas.microsoft.com/office/drawing/2014/main" id="{FF606C4C-5CE4-2C4C-3A6C-59736D8F6398}"/>
              </a:ext>
            </a:extLst>
          </p:cNvPr>
          <p:cNvSpPr>
            <a:spLocks noChangeAspect="1"/>
          </p:cNvSpPr>
          <p:nvPr>
            <p:custDataLst>
              <p:tags r:id="rId3"/>
            </p:custDataLst>
          </p:nvPr>
        </p:nvSpPr>
        <p:spPr bwMode="auto">
          <a:xfrm>
            <a:off x="3365257" y="4809951"/>
            <a:ext cx="194733" cy="220133"/>
          </a:xfrm>
          <a:custGeom>
            <a:avLst/>
            <a:gdLst>
              <a:gd name="T0" fmla="*/ 133 w 242"/>
              <a:gd name="T1" fmla="*/ 29 h 221"/>
              <a:gd name="T2" fmla="*/ 217 w 242"/>
              <a:gd name="T3" fmla="*/ 29 h 221"/>
              <a:gd name="T4" fmla="*/ 242 w 242"/>
              <a:gd name="T5" fmla="*/ 12 h 221"/>
              <a:gd name="T6" fmla="*/ 222 w 242"/>
              <a:gd name="T7" fmla="*/ 0 h 221"/>
              <a:gd name="T8" fmla="*/ 82 w 242"/>
              <a:gd name="T9" fmla="*/ 0 h 221"/>
              <a:gd name="T10" fmla="*/ 30 w 242"/>
              <a:gd name="T11" fmla="*/ 23 h 221"/>
              <a:gd name="T12" fmla="*/ 0 w 242"/>
              <a:gd name="T13" fmla="*/ 68 h 221"/>
              <a:gd name="T14" fmla="*/ 6 w 242"/>
              <a:gd name="T15" fmla="*/ 73 h 221"/>
              <a:gd name="T16" fmla="*/ 14 w 242"/>
              <a:gd name="T17" fmla="*/ 67 h 221"/>
              <a:gd name="T18" fmla="*/ 77 w 242"/>
              <a:gd name="T19" fmla="*/ 29 h 221"/>
              <a:gd name="T20" fmla="*/ 119 w 242"/>
              <a:gd name="T21" fmla="*/ 29 h 221"/>
              <a:gd name="T22" fmla="*/ 70 w 242"/>
              <a:gd name="T23" fmla="*/ 189 h 221"/>
              <a:gd name="T24" fmla="*/ 65 w 242"/>
              <a:gd name="T25" fmla="*/ 208 h 221"/>
              <a:gd name="T26" fmla="*/ 79 w 242"/>
              <a:gd name="T27" fmla="*/ 221 h 221"/>
              <a:gd name="T28" fmla="*/ 100 w 242"/>
              <a:gd name="T29" fmla="*/ 200 h 221"/>
              <a:gd name="T30" fmla="*/ 133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3" y="29"/>
                </a:moveTo>
                <a:lnTo>
                  <a:pt x="217" y="29"/>
                </a:lnTo>
                <a:cubicBezTo>
                  <a:pt x="224" y="29"/>
                  <a:pt x="242" y="29"/>
                  <a:pt x="242" y="12"/>
                </a:cubicBezTo>
                <a:cubicBezTo>
                  <a:pt x="242" y="0"/>
                  <a:pt x="231" y="0"/>
                  <a:pt x="222" y="0"/>
                </a:cubicBezTo>
                <a:lnTo>
                  <a:pt x="82" y="0"/>
                </a:lnTo>
                <a:cubicBezTo>
                  <a:pt x="72" y="0"/>
                  <a:pt x="52" y="0"/>
                  <a:pt x="30" y="23"/>
                </a:cubicBezTo>
                <a:cubicBezTo>
                  <a:pt x="14" y="41"/>
                  <a:pt x="0" y="65"/>
                  <a:pt x="0" y="68"/>
                </a:cubicBezTo>
                <a:cubicBezTo>
                  <a:pt x="0" y="69"/>
                  <a:pt x="0" y="73"/>
                  <a:pt x="6" y="73"/>
                </a:cubicBezTo>
                <a:cubicBezTo>
                  <a:pt x="10" y="73"/>
                  <a:pt x="11" y="71"/>
                  <a:pt x="14" y="67"/>
                </a:cubicBezTo>
                <a:cubicBezTo>
                  <a:pt x="38" y="29"/>
                  <a:pt x="67" y="29"/>
                  <a:pt x="77" y="29"/>
                </a:cubicBezTo>
                <a:lnTo>
                  <a:pt x="119"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nvGrpSpPr>
          <p:cNvPr id="218" name="Group 217" descr="\documentclass{article}&#10;\usepackage{amsmath}&#10;\pagestyle{empty}&#10;\begin{document}&#10;&#10;$$\tau_2(t_{k}) + \tau_{\rm o}(t_{k})$$&#10;&#10;&#10;\end{document}" title="IguanaTex Vector Display">
            <a:extLst>
              <a:ext uri="{FF2B5EF4-FFF2-40B4-BE49-F238E27FC236}">
                <a16:creationId xmlns:a16="http://schemas.microsoft.com/office/drawing/2014/main" id="{CFA6F74B-DDF1-7D82-6A79-780410E75E39}"/>
              </a:ext>
            </a:extLst>
          </p:cNvPr>
          <p:cNvGrpSpPr>
            <a:grpSpLocks noChangeAspect="1"/>
          </p:cNvGrpSpPr>
          <p:nvPr>
            <p:custDataLst>
              <p:tags r:id="rId4"/>
            </p:custDataLst>
          </p:nvPr>
        </p:nvGrpSpPr>
        <p:grpSpPr>
          <a:xfrm>
            <a:off x="2139070" y="3240645"/>
            <a:ext cx="2003747" cy="353483"/>
            <a:chOff x="188913" y="1385888"/>
            <a:chExt cx="1408113" cy="265112"/>
          </a:xfrm>
        </p:grpSpPr>
        <p:sp>
          <p:nvSpPr>
            <p:cNvPr id="204" name="Freeform 82">
              <a:extLst>
                <a:ext uri="{FF2B5EF4-FFF2-40B4-BE49-F238E27FC236}">
                  <a16:creationId xmlns:a16="http://schemas.microsoft.com/office/drawing/2014/main" id="{4A647A41-DDAA-9B9A-8962-95D7D13EF9B1}"/>
                </a:ext>
              </a:extLst>
            </p:cNvPr>
            <p:cNvSpPr>
              <a:spLocks/>
            </p:cNvSpPr>
            <p:nvPr>
              <p:custDataLst>
                <p:tags r:id="rId48"/>
              </p:custDataLst>
            </p:nvPr>
          </p:nvSpPr>
          <p:spPr bwMode="auto">
            <a:xfrm>
              <a:off x="188913" y="1470025"/>
              <a:ext cx="111125" cy="117475"/>
            </a:xfrm>
            <a:custGeom>
              <a:avLst/>
              <a:gdLst>
                <a:gd name="T0" fmla="*/ 133 w 241"/>
                <a:gd name="T1" fmla="*/ 29 h 221"/>
                <a:gd name="T2" fmla="*/ 217 w 241"/>
                <a:gd name="T3" fmla="*/ 29 h 221"/>
                <a:gd name="T4" fmla="*/ 241 w 241"/>
                <a:gd name="T5" fmla="*/ 12 h 221"/>
                <a:gd name="T6" fmla="*/ 221 w 241"/>
                <a:gd name="T7" fmla="*/ 0 h 221"/>
                <a:gd name="T8" fmla="*/ 82 w 241"/>
                <a:gd name="T9" fmla="*/ 0 h 221"/>
                <a:gd name="T10" fmla="*/ 30 w 241"/>
                <a:gd name="T11" fmla="*/ 24 h 221"/>
                <a:gd name="T12" fmla="*/ 0 w 241"/>
                <a:gd name="T13" fmla="*/ 69 h 221"/>
                <a:gd name="T14" fmla="*/ 6 w 241"/>
                <a:gd name="T15" fmla="*/ 74 h 221"/>
                <a:gd name="T16" fmla="*/ 14 w 241"/>
                <a:gd name="T17" fmla="*/ 68 h 221"/>
                <a:gd name="T18" fmla="*/ 77 w 241"/>
                <a:gd name="T19" fmla="*/ 29 h 221"/>
                <a:gd name="T20" fmla="*/ 118 w 241"/>
                <a:gd name="T21" fmla="*/ 29 h 221"/>
                <a:gd name="T22" fmla="*/ 70 w 241"/>
                <a:gd name="T23" fmla="*/ 189 h 221"/>
                <a:gd name="T24" fmla="*/ 65 w 241"/>
                <a:gd name="T25" fmla="*/ 208 h 221"/>
                <a:gd name="T26" fmla="*/ 79 w 241"/>
                <a:gd name="T27" fmla="*/ 221 h 221"/>
                <a:gd name="T28" fmla="*/ 100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1" y="0"/>
                    <a:pt x="221" y="0"/>
                  </a:cubicBezTo>
                  <a:lnTo>
                    <a:pt x="82" y="0"/>
                  </a:lnTo>
                  <a:cubicBezTo>
                    <a:pt x="72" y="0"/>
                    <a:pt x="52" y="0"/>
                    <a:pt x="30" y="24"/>
                  </a:cubicBezTo>
                  <a:cubicBezTo>
                    <a:pt x="14" y="42"/>
                    <a:pt x="0" y="66"/>
                    <a:pt x="0" y="69"/>
                  </a:cubicBezTo>
                  <a:cubicBezTo>
                    <a:pt x="0" y="69"/>
                    <a:pt x="0" y="74"/>
                    <a:pt x="6" y="74"/>
                  </a:cubicBezTo>
                  <a:cubicBezTo>
                    <a:pt x="10" y="74"/>
                    <a:pt x="11" y="72"/>
                    <a:pt x="14" y="68"/>
                  </a:cubicBezTo>
                  <a:cubicBezTo>
                    <a:pt x="38" y="29"/>
                    <a:pt x="67" y="29"/>
                    <a:pt x="77" y="29"/>
                  </a:cubicBezTo>
                  <a:lnTo>
                    <a:pt x="118"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5" name="Freeform 83">
              <a:extLst>
                <a:ext uri="{FF2B5EF4-FFF2-40B4-BE49-F238E27FC236}">
                  <a16:creationId xmlns:a16="http://schemas.microsoft.com/office/drawing/2014/main" id="{B1C59037-A9B8-F0D0-B638-F3E1B5167AFB}"/>
                </a:ext>
              </a:extLst>
            </p:cNvPr>
            <p:cNvSpPr>
              <a:spLocks/>
            </p:cNvSpPr>
            <p:nvPr>
              <p:custDataLst>
                <p:tags r:id="rId49"/>
              </p:custDataLst>
            </p:nvPr>
          </p:nvSpPr>
          <p:spPr bwMode="auto">
            <a:xfrm>
              <a:off x="292101" y="1500188"/>
              <a:ext cx="71438" cy="123825"/>
            </a:xfrm>
            <a:custGeom>
              <a:avLst/>
              <a:gdLst>
                <a:gd name="T0" fmla="*/ 154 w 154"/>
                <a:gd name="T1" fmla="*/ 168 h 232"/>
                <a:gd name="T2" fmla="*/ 142 w 154"/>
                <a:gd name="T3" fmla="*/ 168 h 232"/>
                <a:gd name="T4" fmla="*/ 133 w 154"/>
                <a:gd name="T5" fmla="*/ 200 h 232"/>
                <a:gd name="T6" fmla="*/ 99 w 154"/>
                <a:gd name="T7" fmla="*/ 202 h 232"/>
                <a:gd name="T8" fmla="*/ 34 w 154"/>
                <a:gd name="T9" fmla="*/ 202 h 232"/>
                <a:gd name="T10" fmla="*/ 104 w 154"/>
                <a:gd name="T11" fmla="*/ 144 h 232"/>
                <a:gd name="T12" fmla="*/ 154 w 154"/>
                <a:gd name="T13" fmla="*/ 68 h 232"/>
                <a:gd name="T14" fmla="*/ 72 w 154"/>
                <a:gd name="T15" fmla="*/ 0 h 232"/>
                <a:gd name="T16" fmla="*/ 0 w 154"/>
                <a:gd name="T17" fmla="*/ 63 h 232"/>
                <a:gd name="T18" fmla="*/ 18 w 154"/>
                <a:gd name="T19" fmla="*/ 82 h 232"/>
                <a:gd name="T20" fmla="*/ 37 w 154"/>
                <a:gd name="T21" fmla="*/ 64 h 232"/>
                <a:gd name="T22" fmla="*/ 16 w 154"/>
                <a:gd name="T23" fmla="*/ 45 h 232"/>
                <a:gd name="T24" fmla="*/ 67 w 154"/>
                <a:gd name="T25" fmla="*/ 13 h 232"/>
                <a:gd name="T26" fmla="*/ 120 w 154"/>
                <a:gd name="T27" fmla="*/ 68 h 232"/>
                <a:gd name="T28" fmla="*/ 87 w 154"/>
                <a:gd name="T29" fmla="*/ 135 h 232"/>
                <a:gd name="T30" fmla="*/ 3 w 154"/>
                <a:gd name="T31" fmla="*/ 218 h 232"/>
                <a:gd name="T32" fmla="*/ 0 w 154"/>
                <a:gd name="T33" fmla="*/ 232 h 232"/>
                <a:gd name="T34" fmla="*/ 144 w 154"/>
                <a:gd name="T35" fmla="*/ 232 h 232"/>
                <a:gd name="T36" fmla="*/ 154 w 154"/>
                <a:gd name="T37" fmla="*/ 16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4" h="232">
                  <a:moveTo>
                    <a:pt x="154" y="168"/>
                  </a:moveTo>
                  <a:lnTo>
                    <a:pt x="142" y="168"/>
                  </a:lnTo>
                  <a:cubicBezTo>
                    <a:pt x="141" y="176"/>
                    <a:pt x="138" y="197"/>
                    <a:pt x="133" y="200"/>
                  </a:cubicBezTo>
                  <a:cubicBezTo>
                    <a:pt x="130" y="202"/>
                    <a:pt x="103" y="202"/>
                    <a:pt x="99" y="202"/>
                  </a:cubicBezTo>
                  <a:lnTo>
                    <a:pt x="34" y="202"/>
                  </a:lnTo>
                  <a:cubicBezTo>
                    <a:pt x="71" y="170"/>
                    <a:pt x="83" y="160"/>
                    <a:pt x="104" y="144"/>
                  </a:cubicBezTo>
                  <a:cubicBezTo>
                    <a:pt x="130" y="123"/>
                    <a:pt x="154" y="102"/>
                    <a:pt x="154" y="68"/>
                  </a:cubicBezTo>
                  <a:cubicBezTo>
                    <a:pt x="154" y="26"/>
                    <a:pt x="117" y="0"/>
                    <a:pt x="72" y="0"/>
                  </a:cubicBezTo>
                  <a:cubicBezTo>
                    <a:pt x="29" y="0"/>
                    <a:pt x="0" y="31"/>
                    <a:pt x="0" y="63"/>
                  </a:cubicBezTo>
                  <a:cubicBezTo>
                    <a:pt x="0" y="81"/>
                    <a:pt x="15" y="82"/>
                    <a:pt x="18" y="82"/>
                  </a:cubicBezTo>
                  <a:cubicBezTo>
                    <a:pt x="27" y="82"/>
                    <a:pt x="37" y="76"/>
                    <a:pt x="37" y="64"/>
                  </a:cubicBezTo>
                  <a:cubicBezTo>
                    <a:pt x="37" y="58"/>
                    <a:pt x="34" y="45"/>
                    <a:pt x="16" y="45"/>
                  </a:cubicBezTo>
                  <a:cubicBezTo>
                    <a:pt x="27" y="21"/>
                    <a:pt x="51" y="13"/>
                    <a:pt x="67" y="13"/>
                  </a:cubicBezTo>
                  <a:cubicBezTo>
                    <a:pt x="102" y="13"/>
                    <a:pt x="120" y="40"/>
                    <a:pt x="120" y="68"/>
                  </a:cubicBezTo>
                  <a:cubicBezTo>
                    <a:pt x="120" y="99"/>
                    <a:pt x="99" y="123"/>
                    <a:pt x="87" y="135"/>
                  </a:cubicBezTo>
                  <a:lnTo>
                    <a:pt x="3" y="218"/>
                  </a:lnTo>
                  <a:cubicBezTo>
                    <a:pt x="0" y="221"/>
                    <a:pt x="0" y="222"/>
                    <a:pt x="0" y="232"/>
                  </a:cubicBezTo>
                  <a:lnTo>
                    <a:pt x="144" y="232"/>
                  </a:lnTo>
                  <a:lnTo>
                    <a:pt x="154" y="16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6" name="Freeform 84">
              <a:extLst>
                <a:ext uri="{FF2B5EF4-FFF2-40B4-BE49-F238E27FC236}">
                  <a16:creationId xmlns:a16="http://schemas.microsoft.com/office/drawing/2014/main" id="{051D7EF2-7A5C-AEB3-E01A-E94B4EB24343}"/>
                </a:ext>
              </a:extLst>
            </p:cNvPr>
            <p:cNvSpPr>
              <a:spLocks/>
            </p:cNvSpPr>
            <p:nvPr>
              <p:custDataLst>
                <p:tags r:id="rId50"/>
              </p:custDataLst>
            </p:nvPr>
          </p:nvSpPr>
          <p:spPr bwMode="auto">
            <a:xfrm>
              <a:off x="407988" y="1385888"/>
              <a:ext cx="53975" cy="265112"/>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2"/>
                    <a:pt x="0" y="208"/>
                    <a:pt x="0" y="250"/>
                  </a:cubicBezTo>
                  <a:cubicBezTo>
                    <a:pt x="0" y="289"/>
                    <a:pt x="5"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7" name="Freeform 85">
              <a:extLst>
                <a:ext uri="{FF2B5EF4-FFF2-40B4-BE49-F238E27FC236}">
                  <a16:creationId xmlns:a16="http://schemas.microsoft.com/office/drawing/2014/main" id="{FA00E3AD-2C21-3E87-84A3-47A06B76CE60}"/>
                </a:ext>
              </a:extLst>
            </p:cNvPr>
            <p:cNvSpPr>
              <a:spLocks/>
            </p:cNvSpPr>
            <p:nvPr>
              <p:custDataLst>
                <p:tags r:id="rId51"/>
              </p:custDataLst>
            </p:nvPr>
          </p:nvSpPr>
          <p:spPr bwMode="auto">
            <a:xfrm>
              <a:off x="481013" y="1417638"/>
              <a:ext cx="69850" cy="169862"/>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5" y="17"/>
                    <a:pt x="115" y="14"/>
                  </a:cubicBezTo>
                  <a:cubicBezTo>
                    <a:pt x="115" y="5"/>
                    <a:pt x="109"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6"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8" name="Freeform 86">
              <a:extLst>
                <a:ext uri="{FF2B5EF4-FFF2-40B4-BE49-F238E27FC236}">
                  <a16:creationId xmlns:a16="http://schemas.microsoft.com/office/drawing/2014/main" id="{F3E24DC5-67D9-46BA-7251-0B8A24FFC688}"/>
                </a:ext>
              </a:extLst>
            </p:cNvPr>
            <p:cNvSpPr>
              <a:spLocks/>
            </p:cNvSpPr>
            <p:nvPr>
              <p:custDataLst>
                <p:tags r:id="rId52"/>
              </p:custDataLst>
            </p:nvPr>
          </p:nvSpPr>
          <p:spPr bwMode="auto">
            <a:xfrm>
              <a:off x="569913" y="1495425"/>
              <a:ext cx="79375" cy="130175"/>
            </a:xfrm>
            <a:custGeom>
              <a:avLst/>
              <a:gdLst>
                <a:gd name="T0" fmla="*/ 83 w 172"/>
                <a:gd name="T1" fmla="*/ 10 h 245"/>
                <a:gd name="T2" fmla="*/ 85 w 172"/>
                <a:gd name="T3" fmla="*/ 5 h 245"/>
                <a:gd name="T4" fmla="*/ 79 w 172"/>
                <a:gd name="T5" fmla="*/ 0 h 245"/>
                <a:gd name="T6" fmla="*/ 35 w 172"/>
                <a:gd name="T7" fmla="*/ 3 h 245"/>
                <a:gd name="T8" fmla="*/ 27 w 172"/>
                <a:gd name="T9" fmla="*/ 11 h 245"/>
                <a:gd name="T10" fmla="*/ 36 w 172"/>
                <a:gd name="T11" fmla="*/ 16 h 245"/>
                <a:gd name="T12" fmla="*/ 53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4 w 172"/>
                <a:gd name="T37" fmla="*/ 188 h 245"/>
                <a:gd name="T38" fmla="*/ 157 w 172"/>
                <a:gd name="T39" fmla="*/ 196 h 245"/>
                <a:gd name="T40" fmla="*/ 126 w 172"/>
                <a:gd name="T41" fmla="*/ 236 h 245"/>
                <a:gd name="T42" fmla="*/ 114 w 172"/>
                <a:gd name="T43" fmla="*/ 218 h 245"/>
                <a:gd name="T44" fmla="*/ 116 w 172"/>
                <a:gd name="T45" fmla="*/ 202 h 245"/>
                <a:gd name="T46" fmla="*/ 118 w 172"/>
                <a:gd name="T47" fmla="*/ 191 h 245"/>
                <a:gd name="T48" fmla="*/ 61 w 172"/>
                <a:gd name="T49" fmla="*/ 154 h 245"/>
                <a:gd name="T50" fmla="*/ 90 w 172"/>
                <a:gd name="T51" fmla="*/ 131 h 245"/>
                <a:gd name="T52" fmla="*/ 145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4" y="10"/>
                    <a:pt x="85" y="5"/>
                    <a:pt x="85" y="5"/>
                  </a:cubicBezTo>
                  <a:cubicBezTo>
                    <a:pt x="85" y="3"/>
                    <a:pt x="83" y="0"/>
                    <a:pt x="79" y="0"/>
                  </a:cubicBezTo>
                  <a:cubicBezTo>
                    <a:pt x="72" y="0"/>
                    <a:pt x="43" y="3"/>
                    <a:pt x="35" y="3"/>
                  </a:cubicBezTo>
                  <a:cubicBezTo>
                    <a:pt x="32" y="4"/>
                    <a:pt x="27" y="4"/>
                    <a:pt x="27" y="11"/>
                  </a:cubicBezTo>
                  <a:cubicBezTo>
                    <a:pt x="27" y="16"/>
                    <a:pt x="32" y="16"/>
                    <a:pt x="36" y="16"/>
                  </a:cubicBezTo>
                  <a:cubicBezTo>
                    <a:pt x="53" y="16"/>
                    <a:pt x="53" y="19"/>
                    <a:pt x="53" y="22"/>
                  </a:cubicBezTo>
                  <a:cubicBezTo>
                    <a:pt x="53" y="24"/>
                    <a:pt x="52" y="26"/>
                    <a:pt x="51" y="29"/>
                  </a:cubicBezTo>
                  <a:lnTo>
                    <a:pt x="2" y="227"/>
                  </a:lnTo>
                  <a:cubicBezTo>
                    <a:pt x="0" y="233"/>
                    <a:pt x="0" y="234"/>
                    <a:pt x="0" y="234"/>
                  </a:cubicBezTo>
                  <a:cubicBezTo>
                    <a:pt x="0" y="239"/>
                    <a:pt x="5" y="245"/>
                    <a:pt x="12" y="245"/>
                  </a:cubicBezTo>
                  <a:cubicBezTo>
                    <a:pt x="22"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9" y="245"/>
                    <a:pt x="169" y="192"/>
                    <a:pt x="169" y="192"/>
                  </a:cubicBezTo>
                  <a:cubicBezTo>
                    <a:pt x="169" y="188"/>
                    <a:pt x="165" y="188"/>
                    <a:pt x="164" y="188"/>
                  </a:cubicBezTo>
                  <a:cubicBezTo>
                    <a:pt x="159" y="188"/>
                    <a:pt x="158" y="189"/>
                    <a:pt x="157" y="196"/>
                  </a:cubicBezTo>
                  <a:cubicBezTo>
                    <a:pt x="152" y="211"/>
                    <a:pt x="143" y="236"/>
                    <a:pt x="126" y="236"/>
                  </a:cubicBezTo>
                  <a:cubicBezTo>
                    <a:pt x="116" y="236"/>
                    <a:pt x="114" y="227"/>
                    <a:pt x="114" y="218"/>
                  </a:cubicBezTo>
                  <a:cubicBezTo>
                    <a:pt x="114" y="212"/>
                    <a:pt x="114" y="211"/>
                    <a:pt x="116" y="202"/>
                  </a:cubicBezTo>
                  <a:cubicBezTo>
                    <a:pt x="116" y="201"/>
                    <a:pt x="118" y="195"/>
                    <a:pt x="118" y="191"/>
                  </a:cubicBezTo>
                  <a:cubicBezTo>
                    <a:pt x="118" y="160"/>
                    <a:pt x="76" y="155"/>
                    <a:pt x="61" y="154"/>
                  </a:cubicBezTo>
                  <a:cubicBezTo>
                    <a:pt x="71" y="148"/>
                    <a:pt x="84" y="136"/>
                    <a:pt x="90" y="131"/>
                  </a:cubicBezTo>
                  <a:cubicBezTo>
                    <a:pt x="108" y="114"/>
                    <a:pt x="125" y="98"/>
                    <a:pt x="145"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4" y="88"/>
                    <a:pt x="145" y="88"/>
                  </a:cubicBezTo>
                  <a:cubicBezTo>
                    <a:pt x="125" y="88"/>
                    <a:pt x="107" y="102"/>
                    <a:pt x="89" y="119"/>
                  </a:cubicBezTo>
                  <a:cubicBezTo>
                    <a:pt x="75"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9" name="Freeform 87">
              <a:extLst>
                <a:ext uri="{FF2B5EF4-FFF2-40B4-BE49-F238E27FC236}">
                  <a16:creationId xmlns:a16="http://schemas.microsoft.com/office/drawing/2014/main" id="{9E2228F5-C2B7-1433-9038-F39132FB6829}"/>
                </a:ext>
              </a:extLst>
            </p:cNvPr>
            <p:cNvSpPr>
              <a:spLocks/>
            </p:cNvSpPr>
            <p:nvPr>
              <p:custDataLst>
                <p:tags r:id="rId53"/>
              </p:custDataLst>
            </p:nvPr>
          </p:nvSpPr>
          <p:spPr bwMode="auto">
            <a:xfrm>
              <a:off x="684213" y="1385888"/>
              <a:ext cx="53975" cy="265112"/>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0" name="Freeform 88">
              <a:extLst>
                <a:ext uri="{FF2B5EF4-FFF2-40B4-BE49-F238E27FC236}">
                  <a16:creationId xmlns:a16="http://schemas.microsoft.com/office/drawing/2014/main" id="{94680DFA-7942-CD2C-F4B8-397017702080}"/>
                </a:ext>
              </a:extLst>
            </p:cNvPr>
            <p:cNvSpPr>
              <a:spLocks/>
            </p:cNvSpPr>
            <p:nvPr>
              <p:custDataLst>
                <p:tags r:id="rId54"/>
              </p:custDataLst>
            </p:nvPr>
          </p:nvSpPr>
          <p:spPr bwMode="auto">
            <a:xfrm>
              <a:off x="825501" y="1430338"/>
              <a:ext cx="152400" cy="176212"/>
            </a:xfrm>
            <a:custGeom>
              <a:avLst/>
              <a:gdLst>
                <a:gd name="T0" fmla="*/ 176 w 331"/>
                <a:gd name="T1" fmla="*/ 176 h 332"/>
                <a:gd name="T2" fmla="*/ 315 w 331"/>
                <a:gd name="T3" fmla="*/ 176 h 332"/>
                <a:gd name="T4" fmla="*/ 331 w 331"/>
                <a:gd name="T5" fmla="*/ 166 h 332"/>
                <a:gd name="T6" fmla="*/ 315 w 331"/>
                <a:gd name="T7" fmla="*/ 156 h 332"/>
                <a:gd name="T8" fmla="*/ 176 w 331"/>
                <a:gd name="T9" fmla="*/ 156 h 332"/>
                <a:gd name="T10" fmla="*/ 176 w 331"/>
                <a:gd name="T11" fmla="*/ 16 h 332"/>
                <a:gd name="T12" fmla="*/ 166 w 331"/>
                <a:gd name="T13" fmla="*/ 0 h 332"/>
                <a:gd name="T14" fmla="*/ 156 w 331"/>
                <a:gd name="T15" fmla="*/ 16 h 332"/>
                <a:gd name="T16" fmla="*/ 156 w 331"/>
                <a:gd name="T17" fmla="*/ 156 h 332"/>
                <a:gd name="T18" fmla="*/ 16 w 331"/>
                <a:gd name="T19" fmla="*/ 156 h 332"/>
                <a:gd name="T20" fmla="*/ 0 w 331"/>
                <a:gd name="T21" fmla="*/ 166 h 332"/>
                <a:gd name="T22" fmla="*/ 16 w 331"/>
                <a:gd name="T23" fmla="*/ 176 h 332"/>
                <a:gd name="T24" fmla="*/ 156 w 331"/>
                <a:gd name="T25" fmla="*/ 176 h 332"/>
                <a:gd name="T26" fmla="*/ 156 w 331"/>
                <a:gd name="T27" fmla="*/ 315 h 332"/>
                <a:gd name="T28" fmla="*/ 166 w 331"/>
                <a:gd name="T29" fmla="*/ 332 h 332"/>
                <a:gd name="T30" fmla="*/ 176 w 331"/>
                <a:gd name="T31" fmla="*/ 315 h 332"/>
                <a:gd name="T32" fmla="*/ 176 w 331"/>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2">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1" name="Freeform 89">
              <a:extLst>
                <a:ext uri="{FF2B5EF4-FFF2-40B4-BE49-F238E27FC236}">
                  <a16:creationId xmlns:a16="http://schemas.microsoft.com/office/drawing/2014/main" id="{A29C51D9-4888-26A7-4C35-3A525FB28DF7}"/>
                </a:ext>
              </a:extLst>
            </p:cNvPr>
            <p:cNvSpPr>
              <a:spLocks/>
            </p:cNvSpPr>
            <p:nvPr>
              <p:custDataLst>
                <p:tags r:id="rId55"/>
              </p:custDataLst>
            </p:nvPr>
          </p:nvSpPr>
          <p:spPr bwMode="auto">
            <a:xfrm>
              <a:off x="1047751" y="1470025"/>
              <a:ext cx="111125" cy="117475"/>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4 h 221"/>
                <a:gd name="T12" fmla="*/ 0 w 242"/>
                <a:gd name="T13" fmla="*/ 69 h 221"/>
                <a:gd name="T14" fmla="*/ 6 w 242"/>
                <a:gd name="T15" fmla="*/ 74 h 221"/>
                <a:gd name="T16" fmla="*/ 14 w 242"/>
                <a:gd name="T17" fmla="*/ 68 h 221"/>
                <a:gd name="T18" fmla="*/ 78 w 242"/>
                <a:gd name="T19" fmla="*/ 29 h 221"/>
                <a:gd name="T20" fmla="*/ 119 w 242"/>
                <a:gd name="T21" fmla="*/ 29 h 221"/>
                <a:gd name="T22" fmla="*/ 70 w 242"/>
                <a:gd name="T23" fmla="*/ 189 h 221"/>
                <a:gd name="T24" fmla="*/ 65 w 242"/>
                <a:gd name="T25" fmla="*/ 208 h 221"/>
                <a:gd name="T26" fmla="*/ 80 w 242"/>
                <a:gd name="T27" fmla="*/ 221 h 221"/>
                <a:gd name="T28" fmla="*/ 100 w 242"/>
                <a:gd name="T29" fmla="*/ 200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4"/>
                  </a:cubicBezTo>
                  <a:cubicBezTo>
                    <a:pt x="14" y="42"/>
                    <a:pt x="0" y="66"/>
                    <a:pt x="0" y="69"/>
                  </a:cubicBezTo>
                  <a:cubicBezTo>
                    <a:pt x="0" y="69"/>
                    <a:pt x="0" y="74"/>
                    <a:pt x="6" y="74"/>
                  </a:cubicBezTo>
                  <a:cubicBezTo>
                    <a:pt x="10" y="74"/>
                    <a:pt x="11" y="72"/>
                    <a:pt x="14" y="68"/>
                  </a:cubicBezTo>
                  <a:cubicBezTo>
                    <a:pt x="39" y="29"/>
                    <a:pt x="67" y="29"/>
                    <a:pt x="78" y="29"/>
                  </a:cubicBezTo>
                  <a:lnTo>
                    <a:pt x="119" y="29"/>
                  </a:lnTo>
                  <a:lnTo>
                    <a:pt x="70" y="189"/>
                  </a:lnTo>
                  <a:cubicBezTo>
                    <a:pt x="68" y="195"/>
                    <a:pt x="65" y="206"/>
                    <a:pt x="65" y="208"/>
                  </a:cubicBezTo>
                  <a:cubicBezTo>
                    <a:pt x="65" y="213"/>
                    <a:pt x="69" y="221"/>
                    <a:pt x="80" y="221"/>
                  </a:cubicBezTo>
                  <a:cubicBezTo>
                    <a:pt x="96" y="221"/>
                    <a:pt x="99" y="207"/>
                    <a:pt x="100" y="200"/>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2" name="Freeform 90">
              <a:extLst>
                <a:ext uri="{FF2B5EF4-FFF2-40B4-BE49-F238E27FC236}">
                  <a16:creationId xmlns:a16="http://schemas.microsoft.com/office/drawing/2014/main" id="{D79CF0E4-3CB6-7F7B-03A8-46CD5B03525D}"/>
                </a:ext>
              </a:extLst>
            </p:cNvPr>
            <p:cNvSpPr>
              <a:spLocks noEditPoints="1"/>
            </p:cNvSpPr>
            <p:nvPr>
              <p:custDataLst>
                <p:tags r:id="rId56"/>
              </p:custDataLst>
            </p:nvPr>
          </p:nvSpPr>
          <p:spPr bwMode="auto">
            <a:xfrm>
              <a:off x="1147763" y="1541463"/>
              <a:ext cx="79375" cy="84137"/>
            </a:xfrm>
            <a:custGeom>
              <a:avLst/>
              <a:gdLst>
                <a:gd name="T0" fmla="*/ 171 w 171"/>
                <a:gd name="T1" fmla="*/ 82 h 159"/>
                <a:gd name="T2" fmla="*/ 86 w 171"/>
                <a:gd name="T3" fmla="*/ 0 h 159"/>
                <a:gd name="T4" fmla="*/ 0 w 171"/>
                <a:gd name="T5" fmla="*/ 82 h 159"/>
                <a:gd name="T6" fmla="*/ 86 w 171"/>
                <a:gd name="T7" fmla="*/ 159 h 159"/>
                <a:gd name="T8" fmla="*/ 171 w 171"/>
                <a:gd name="T9" fmla="*/ 82 h 159"/>
                <a:gd name="T10" fmla="*/ 86 w 171"/>
                <a:gd name="T11" fmla="*/ 148 h 159"/>
                <a:gd name="T12" fmla="*/ 43 w 171"/>
                <a:gd name="T13" fmla="*/ 127 h 159"/>
                <a:gd name="T14" fmla="*/ 32 w 171"/>
                <a:gd name="T15" fmla="*/ 78 h 159"/>
                <a:gd name="T16" fmla="*/ 45 w 171"/>
                <a:gd name="T17" fmla="*/ 28 h 159"/>
                <a:gd name="T18" fmla="*/ 86 w 171"/>
                <a:gd name="T19" fmla="*/ 10 h 159"/>
                <a:gd name="T20" fmla="*/ 129 w 171"/>
                <a:gd name="T21" fmla="*/ 31 h 159"/>
                <a:gd name="T22" fmla="*/ 140 w 171"/>
                <a:gd name="T23" fmla="*/ 78 h 159"/>
                <a:gd name="T24" fmla="*/ 128 w 171"/>
                <a:gd name="T25" fmla="*/ 128 h 159"/>
                <a:gd name="T26" fmla="*/ 86 w 171"/>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59">
                  <a:moveTo>
                    <a:pt x="171" y="82"/>
                  </a:moveTo>
                  <a:cubicBezTo>
                    <a:pt x="171" y="38"/>
                    <a:pt x="134" y="0"/>
                    <a:pt x="86" y="0"/>
                  </a:cubicBezTo>
                  <a:cubicBezTo>
                    <a:pt x="38" y="0"/>
                    <a:pt x="0" y="38"/>
                    <a:pt x="0" y="82"/>
                  </a:cubicBezTo>
                  <a:cubicBezTo>
                    <a:pt x="0" y="125"/>
                    <a:pt x="39" y="159"/>
                    <a:pt x="86" y="159"/>
                  </a:cubicBezTo>
                  <a:cubicBezTo>
                    <a:pt x="133" y="159"/>
                    <a:pt x="171" y="125"/>
                    <a:pt x="171" y="82"/>
                  </a:cubicBezTo>
                  <a:close/>
                  <a:moveTo>
                    <a:pt x="86" y="148"/>
                  </a:moveTo>
                  <a:cubicBezTo>
                    <a:pt x="73" y="148"/>
                    <a:pt x="54" y="144"/>
                    <a:pt x="43" y="127"/>
                  </a:cubicBezTo>
                  <a:cubicBezTo>
                    <a:pt x="33" y="113"/>
                    <a:pt x="32" y="95"/>
                    <a:pt x="32" y="78"/>
                  </a:cubicBezTo>
                  <a:cubicBezTo>
                    <a:pt x="32" y="64"/>
                    <a:pt x="33" y="43"/>
                    <a:pt x="45" y="28"/>
                  </a:cubicBezTo>
                  <a:cubicBezTo>
                    <a:pt x="53" y="18"/>
                    <a:pt x="68" y="10"/>
                    <a:pt x="86" y="10"/>
                  </a:cubicBezTo>
                  <a:cubicBezTo>
                    <a:pt x="106" y="10"/>
                    <a:pt x="121" y="20"/>
                    <a:pt x="129" y="31"/>
                  </a:cubicBezTo>
                  <a:cubicBezTo>
                    <a:pt x="139" y="44"/>
                    <a:pt x="140" y="62"/>
                    <a:pt x="140" y="78"/>
                  </a:cubicBezTo>
                  <a:cubicBezTo>
                    <a:pt x="140" y="95"/>
                    <a:pt x="139" y="114"/>
                    <a:pt x="128" y="128"/>
                  </a:cubicBezTo>
                  <a:cubicBezTo>
                    <a:pt x="119" y="141"/>
                    <a:pt x="103" y="148"/>
                    <a:pt x="86"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3" name="Freeform 91">
              <a:extLst>
                <a:ext uri="{FF2B5EF4-FFF2-40B4-BE49-F238E27FC236}">
                  <a16:creationId xmlns:a16="http://schemas.microsoft.com/office/drawing/2014/main" id="{C4E73215-AF6E-B9EA-C096-69306E2F2A31}"/>
                </a:ext>
              </a:extLst>
            </p:cNvPr>
            <p:cNvSpPr>
              <a:spLocks/>
            </p:cNvSpPr>
            <p:nvPr>
              <p:custDataLst>
                <p:tags r:id="rId57"/>
              </p:custDataLst>
            </p:nvPr>
          </p:nvSpPr>
          <p:spPr bwMode="auto">
            <a:xfrm>
              <a:off x="1268413" y="1385888"/>
              <a:ext cx="52388" cy="265112"/>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50"/>
                  </a:cubicBezTo>
                  <a:cubicBezTo>
                    <a:pt x="29" y="163"/>
                    <a:pt x="48" y="76"/>
                    <a:pt x="109" y="14"/>
                  </a:cubicBezTo>
                  <a:cubicBezTo>
                    <a:pt x="115" y="8"/>
                    <a:pt x="115" y="7"/>
                    <a:pt x="115" y="5"/>
                  </a:cubicBezTo>
                  <a:cubicBezTo>
                    <a:pt x="115" y="2"/>
                    <a:pt x="113" y="0"/>
                    <a:pt x="110" y="0"/>
                  </a:cubicBezTo>
                  <a:cubicBezTo>
                    <a:pt x="105" y="0"/>
                    <a:pt x="61" y="34"/>
                    <a:pt x="31" y="98"/>
                  </a:cubicBezTo>
                  <a:cubicBezTo>
                    <a:pt x="6" y="152"/>
                    <a:pt x="0" y="208"/>
                    <a:pt x="0" y="250"/>
                  </a:cubicBezTo>
                  <a:cubicBezTo>
                    <a:pt x="0" y="289"/>
                    <a:pt x="5" y="349"/>
                    <a:pt x="33"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4" name="Freeform 92">
              <a:extLst>
                <a:ext uri="{FF2B5EF4-FFF2-40B4-BE49-F238E27FC236}">
                  <a16:creationId xmlns:a16="http://schemas.microsoft.com/office/drawing/2014/main" id="{5DC73C61-5B08-2B2F-B242-B131A0EF04D3}"/>
                </a:ext>
              </a:extLst>
            </p:cNvPr>
            <p:cNvSpPr>
              <a:spLocks/>
            </p:cNvSpPr>
            <p:nvPr>
              <p:custDataLst>
                <p:tags r:id="rId58"/>
              </p:custDataLst>
            </p:nvPr>
          </p:nvSpPr>
          <p:spPr bwMode="auto">
            <a:xfrm>
              <a:off x="1339851" y="1417638"/>
              <a:ext cx="71438" cy="169862"/>
            </a:xfrm>
            <a:custGeom>
              <a:avLst/>
              <a:gdLst>
                <a:gd name="T0" fmla="*/ 92 w 154"/>
                <a:gd name="T1" fmla="*/ 113 h 318"/>
                <a:gd name="T2" fmla="*/ 139 w 154"/>
                <a:gd name="T3" fmla="*/ 113 h 318"/>
                <a:gd name="T4" fmla="*/ 154 w 154"/>
                <a:gd name="T5" fmla="*/ 103 h 318"/>
                <a:gd name="T6" fmla="*/ 140 w 154"/>
                <a:gd name="T7" fmla="*/ 97 h 318"/>
                <a:gd name="T8" fmla="*/ 96 w 154"/>
                <a:gd name="T9" fmla="*/ 97 h 318"/>
                <a:gd name="T10" fmla="*/ 116 w 154"/>
                <a:gd name="T11" fmla="*/ 14 h 318"/>
                <a:gd name="T12" fmla="*/ 102 w 154"/>
                <a:gd name="T13" fmla="*/ 0 h 318"/>
                <a:gd name="T14" fmla="*/ 82 w 154"/>
                <a:gd name="T15" fmla="*/ 18 h 318"/>
                <a:gd name="T16" fmla="*/ 62 w 154"/>
                <a:gd name="T17" fmla="*/ 97 h 318"/>
                <a:gd name="T18" fmla="*/ 15 w 154"/>
                <a:gd name="T19" fmla="*/ 97 h 318"/>
                <a:gd name="T20" fmla="*/ 0 w 154"/>
                <a:gd name="T21" fmla="*/ 107 h 318"/>
                <a:gd name="T22" fmla="*/ 14 w 154"/>
                <a:gd name="T23" fmla="*/ 113 h 318"/>
                <a:gd name="T24" fmla="*/ 58 w 154"/>
                <a:gd name="T25" fmla="*/ 113 h 318"/>
                <a:gd name="T26" fmla="*/ 20 w 154"/>
                <a:gd name="T27" fmla="*/ 272 h 318"/>
                <a:gd name="T28" fmla="*/ 66 w 154"/>
                <a:gd name="T29" fmla="*/ 318 h 318"/>
                <a:gd name="T30" fmla="*/ 146 w 154"/>
                <a:gd name="T31" fmla="*/ 241 h 318"/>
                <a:gd name="T32" fmla="*/ 140 w 154"/>
                <a:gd name="T33" fmla="*/ 236 h 318"/>
                <a:gd name="T34" fmla="*/ 132 w 154"/>
                <a:gd name="T35" fmla="*/ 243 h 318"/>
                <a:gd name="T36" fmla="*/ 67 w 154"/>
                <a:gd name="T37" fmla="*/ 307 h 318"/>
                <a:gd name="T38" fmla="*/ 52 w 154"/>
                <a:gd name="T39" fmla="*/ 284 h 318"/>
                <a:gd name="T40" fmla="*/ 55 w 154"/>
                <a:gd name="T41" fmla="*/ 260 h 318"/>
                <a:gd name="T42" fmla="*/ 92 w 154"/>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318">
                  <a:moveTo>
                    <a:pt x="92" y="113"/>
                  </a:moveTo>
                  <a:lnTo>
                    <a:pt x="139" y="113"/>
                  </a:lnTo>
                  <a:cubicBezTo>
                    <a:pt x="149" y="113"/>
                    <a:pt x="154" y="113"/>
                    <a:pt x="154" y="103"/>
                  </a:cubicBezTo>
                  <a:cubicBezTo>
                    <a:pt x="154" y="97"/>
                    <a:pt x="149"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5" name="Freeform 93">
              <a:extLst>
                <a:ext uri="{FF2B5EF4-FFF2-40B4-BE49-F238E27FC236}">
                  <a16:creationId xmlns:a16="http://schemas.microsoft.com/office/drawing/2014/main" id="{3FCBF35C-BB0A-2E7C-59E7-8D54D7FAB733}"/>
                </a:ext>
              </a:extLst>
            </p:cNvPr>
            <p:cNvSpPr>
              <a:spLocks/>
            </p:cNvSpPr>
            <p:nvPr>
              <p:custDataLst>
                <p:tags r:id="rId59"/>
              </p:custDataLst>
            </p:nvPr>
          </p:nvSpPr>
          <p:spPr bwMode="auto">
            <a:xfrm>
              <a:off x="1430338" y="1495425"/>
              <a:ext cx="79375" cy="130175"/>
            </a:xfrm>
            <a:custGeom>
              <a:avLst/>
              <a:gdLst>
                <a:gd name="T0" fmla="*/ 83 w 172"/>
                <a:gd name="T1" fmla="*/ 10 h 245"/>
                <a:gd name="T2" fmla="*/ 84 w 172"/>
                <a:gd name="T3" fmla="*/ 5 h 245"/>
                <a:gd name="T4" fmla="*/ 79 w 172"/>
                <a:gd name="T5" fmla="*/ 0 h 245"/>
                <a:gd name="T6" fmla="*/ 34 w 172"/>
                <a:gd name="T7" fmla="*/ 3 h 245"/>
                <a:gd name="T8" fmla="*/ 27 w 172"/>
                <a:gd name="T9" fmla="*/ 11 h 245"/>
                <a:gd name="T10" fmla="*/ 36 w 172"/>
                <a:gd name="T11" fmla="*/ 16 h 245"/>
                <a:gd name="T12" fmla="*/ 52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3 w 172"/>
                <a:gd name="T37" fmla="*/ 188 h 245"/>
                <a:gd name="T38" fmla="*/ 156 w 172"/>
                <a:gd name="T39" fmla="*/ 196 h 245"/>
                <a:gd name="T40" fmla="*/ 126 w 172"/>
                <a:gd name="T41" fmla="*/ 236 h 245"/>
                <a:gd name="T42" fmla="*/ 113 w 172"/>
                <a:gd name="T43" fmla="*/ 218 h 245"/>
                <a:gd name="T44" fmla="*/ 115 w 172"/>
                <a:gd name="T45" fmla="*/ 202 h 245"/>
                <a:gd name="T46" fmla="*/ 117 w 172"/>
                <a:gd name="T47" fmla="*/ 191 h 245"/>
                <a:gd name="T48" fmla="*/ 61 w 172"/>
                <a:gd name="T49" fmla="*/ 154 h 245"/>
                <a:gd name="T50" fmla="*/ 90 w 172"/>
                <a:gd name="T51" fmla="*/ 131 h 245"/>
                <a:gd name="T52" fmla="*/ 144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3" y="10"/>
                    <a:pt x="84" y="5"/>
                    <a:pt x="84" y="5"/>
                  </a:cubicBezTo>
                  <a:cubicBezTo>
                    <a:pt x="84" y="3"/>
                    <a:pt x="83" y="0"/>
                    <a:pt x="79" y="0"/>
                  </a:cubicBezTo>
                  <a:cubicBezTo>
                    <a:pt x="72" y="0"/>
                    <a:pt x="43" y="3"/>
                    <a:pt x="34" y="3"/>
                  </a:cubicBezTo>
                  <a:cubicBezTo>
                    <a:pt x="31" y="4"/>
                    <a:pt x="27" y="4"/>
                    <a:pt x="27" y="11"/>
                  </a:cubicBezTo>
                  <a:cubicBezTo>
                    <a:pt x="27" y="16"/>
                    <a:pt x="31"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8" y="245"/>
                    <a:pt x="169" y="192"/>
                    <a:pt x="169" y="192"/>
                  </a:cubicBezTo>
                  <a:cubicBezTo>
                    <a:pt x="169" y="188"/>
                    <a:pt x="164" y="188"/>
                    <a:pt x="163" y="188"/>
                  </a:cubicBezTo>
                  <a:cubicBezTo>
                    <a:pt x="158" y="188"/>
                    <a:pt x="158" y="189"/>
                    <a:pt x="156" y="196"/>
                  </a:cubicBezTo>
                  <a:cubicBezTo>
                    <a:pt x="152" y="211"/>
                    <a:pt x="143" y="236"/>
                    <a:pt x="126" y="236"/>
                  </a:cubicBezTo>
                  <a:cubicBezTo>
                    <a:pt x="116" y="236"/>
                    <a:pt x="113" y="227"/>
                    <a:pt x="113" y="218"/>
                  </a:cubicBezTo>
                  <a:cubicBezTo>
                    <a:pt x="113" y="212"/>
                    <a:pt x="113" y="211"/>
                    <a:pt x="115" y="202"/>
                  </a:cubicBezTo>
                  <a:cubicBezTo>
                    <a:pt x="116" y="201"/>
                    <a:pt x="117" y="195"/>
                    <a:pt x="117" y="191"/>
                  </a:cubicBezTo>
                  <a:cubicBezTo>
                    <a:pt x="117" y="160"/>
                    <a:pt x="75" y="155"/>
                    <a:pt x="61" y="154"/>
                  </a:cubicBezTo>
                  <a:cubicBezTo>
                    <a:pt x="71" y="148"/>
                    <a:pt x="84" y="136"/>
                    <a:pt x="90" y="131"/>
                  </a:cubicBezTo>
                  <a:cubicBezTo>
                    <a:pt x="107" y="114"/>
                    <a:pt x="125" y="98"/>
                    <a:pt x="144"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3" y="88"/>
                    <a:pt x="145" y="88"/>
                  </a:cubicBezTo>
                  <a:cubicBezTo>
                    <a:pt x="125" y="88"/>
                    <a:pt x="107" y="102"/>
                    <a:pt x="89" y="119"/>
                  </a:cubicBezTo>
                  <a:cubicBezTo>
                    <a:pt x="74"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6" name="Freeform 94">
              <a:extLst>
                <a:ext uri="{FF2B5EF4-FFF2-40B4-BE49-F238E27FC236}">
                  <a16:creationId xmlns:a16="http://schemas.microsoft.com/office/drawing/2014/main" id="{248F3529-3E16-A27B-B7D6-FFDA7ECC0928}"/>
                </a:ext>
              </a:extLst>
            </p:cNvPr>
            <p:cNvSpPr>
              <a:spLocks/>
            </p:cNvSpPr>
            <p:nvPr>
              <p:custDataLst>
                <p:tags r:id="rId60"/>
              </p:custDataLst>
            </p:nvPr>
          </p:nvSpPr>
          <p:spPr bwMode="auto">
            <a:xfrm>
              <a:off x="1544638" y="1385888"/>
              <a:ext cx="52388" cy="265112"/>
            </a:xfrm>
            <a:custGeom>
              <a:avLst/>
              <a:gdLst>
                <a:gd name="T0" fmla="*/ 115 w 115"/>
                <a:gd name="T1" fmla="*/ 250 h 499"/>
                <a:gd name="T2" fmla="*/ 82 w 115"/>
                <a:gd name="T3" fmla="*/ 94 h 499"/>
                <a:gd name="T4" fmla="*/ 4 w 115"/>
                <a:gd name="T5" fmla="*/ 0 h 499"/>
                <a:gd name="T6" fmla="*/ 0 w 115"/>
                <a:gd name="T7" fmla="*/ 5 h 499"/>
                <a:gd name="T8" fmla="*/ 9 w 115"/>
                <a:gd name="T9" fmla="*/ 17 h 499"/>
                <a:gd name="T10" fmla="*/ 86 w 115"/>
                <a:gd name="T11" fmla="*/ 250 h 499"/>
                <a:gd name="T12" fmla="*/ 6 w 115"/>
                <a:gd name="T13" fmla="*/ 485 h 499"/>
                <a:gd name="T14" fmla="*/ 0 w 115"/>
                <a:gd name="T15" fmla="*/ 494 h 499"/>
                <a:gd name="T16" fmla="*/ 4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2" y="94"/>
                  </a:cubicBezTo>
                  <a:cubicBezTo>
                    <a:pt x="52" y="33"/>
                    <a:pt x="9" y="0"/>
                    <a:pt x="4" y="0"/>
                  </a:cubicBezTo>
                  <a:cubicBezTo>
                    <a:pt x="1" y="0"/>
                    <a:pt x="0" y="2"/>
                    <a:pt x="0" y="5"/>
                  </a:cubicBezTo>
                  <a:cubicBezTo>
                    <a:pt x="0" y="7"/>
                    <a:pt x="0" y="8"/>
                    <a:pt x="9" y="17"/>
                  </a:cubicBezTo>
                  <a:cubicBezTo>
                    <a:pt x="58" y="66"/>
                    <a:pt x="86" y="145"/>
                    <a:pt x="86" y="250"/>
                  </a:cubicBezTo>
                  <a:cubicBezTo>
                    <a:pt x="86" y="335"/>
                    <a:pt x="68" y="423"/>
                    <a:pt x="6" y="485"/>
                  </a:cubicBezTo>
                  <a:cubicBezTo>
                    <a:pt x="0" y="491"/>
                    <a:pt x="0" y="492"/>
                    <a:pt x="0" y="494"/>
                  </a:cubicBezTo>
                  <a:cubicBezTo>
                    <a:pt x="0" y="497"/>
                    <a:pt x="1" y="499"/>
                    <a:pt x="4" y="499"/>
                  </a:cubicBezTo>
                  <a:cubicBezTo>
                    <a:pt x="9" y="499"/>
                    <a:pt x="54" y="465"/>
                    <a:pt x="84" y="402"/>
                  </a:cubicBezTo>
                  <a:cubicBezTo>
                    <a:pt x="109"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280" name="Group 279" descr="\documentclass{article}&#10;\usepackage{amsmath}&#10;\pagestyle{empty}&#10;\begin{document}&#10;&#10;$$\tau_1(t_{k+1}) + \tau_{\rm o}(t_{k+1})$$&#10;&#10;&#10;\end{document}" title="IguanaTex Vector Display">
            <a:extLst>
              <a:ext uri="{FF2B5EF4-FFF2-40B4-BE49-F238E27FC236}">
                <a16:creationId xmlns:a16="http://schemas.microsoft.com/office/drawing/2014/main" id="{D24DE808-4429-4603-5C26-AB90C723C98F}"/>
              </a:ext>
            </a:extLst>
          </p:cNvPr>
          <p:cNvGrpSpPr>
            <a:grpSpLocks noChangeAspect="1"/>
          </p:cNvGrpSpPr>
          <p:nvPr>
            <p:custDataLst>
              <p:tags r:id="rId5"/>
            </p:custDataLst>
          </p:nvPr>
        </p:nvGrpSpPr>
        <p:grpSpPr>
          <a:xfrm>
            <a:off x="4588747" y="5231488"/>
            <a:ext cx="2660649" cy="353483"/>
            <a:chOff x="3548063" y="3833813"/>
            <a:chExt cx="1995487" cy="265112"/>
          </a:xfrm>
        </p:grpSpPr>
        <p:sp>
          <p:nvSpPr>
            <p:cNvPr id="262" name="Freeform 101 1">
              <a:extLst>
                <a:ext uri="{FF2B5EF4-FFF2-40B4-BE49-F238E27FC236}">
                  <a16:creationId xmlns:a16="http://schemas.microsoft.com/office/drawing/2014/main" id="{355B43BC-CFB5-3449-576A-4397ED352945}"/>
                </a:ext>
              </a:extLst>
            </p:cNvPr>
            <p:cNvSpPr>
              <a:spLocks/>
            </p:cNvSpPr>
            <p:nvPr>
              <p:custDataLst>
                <p:tags r:id="rId31"/>
              </p:custDataLst>
            </p:nvPr>
          </p:nvSpPr>
          <p:spPr bwMode="auto">
            <a:xfrm>
              <a:off x="3548063" y="3917950"/>
              <a:ext cx="119062" cy="117475"/>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4 h 221"/>
                <a:gd name="T12" fmla="*/ 0 w 242"/>
                <a:gd name="T13" fmla="*/ 69 h 221"/>
                <a:gd name="T14" fmla="*/ 6 w 242"/>
                <a:gd name="T15" fmla="*/ 74 h 221"/>
                <a:gd name="T16" fmla="*/ 14 w 242"/>
                <a:gd name="T17" fmla="*/ 68 h 221"/>
                <a:gd name="T18" fmla="*/ 78 w 242"/>
                <a:gd name="T19" fmla="*/ 29 h 221"/>
                <a:gd name="T20" fmla="*/ 119 w 242"/>
                <a:gd name="T21" fmla="*/ 29 h 221"/>
                <a:gd name="T22" fmla="*/ 70 w 242"/>
                <a:gd name="T23" fmla="*/ 189 h 221"/>
                <a:gd name="T24" fmla="*/ 65 w 242"/>
                <a:gd name="T25" fmla="*/ 208 h 221"/>
                <a:gd name="T26" fmla="*/ 80 w 242"/>
                <a:gd name="T27" fmla="*/ 221 h 221"/>
                <a:gd name="T28" fmla="*/ 100 w 242"/>
                <a:gd name="T29" fmla="*/ 200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4"/>
                  </a:cubicBezTo>
                  <a:cubicBezTo>
                    <a:pt x="14" y="42"/>
                    <a:pt x="0" y="66"/>
                    <a:pt x="0" y="69"/>
                  </a:cubicBezTo>
                  <a:cubicBezTo>
                    <a:pt x="0" y="69"/>
                    <a:pt x="0" y="74"/>
                    <a:pt x="6" y="74"/>
                  </a:cubicBezTo>
                  <a:cubicBezTo>
                    <a:pt x="10" y="74"/>
                    <a:pt x="11" y="72"/>
                    <a:pt x="14" y="68"/>
                  </a:cubicBezTo>
                  <a:cubicBezTo>
                    <a:pt x="39" y="29"/>
                    <a:pt x="67" y="29"/>
                    <a:pt x="78" y="29"/>
                  </a:cubicBezTo>
                  <a:lnTo>
                    <a:pt x="119" y="29"/>
                  </a:lnTo>
                  <a:lnTo>
                    <a:pt x="70" y="189"/>
                  </a:lnTo>
                  <a:cubicBezTo>
                    <a:pt x="68" y="195"/>
                    <a:pt x="65" y="206"/>
                    <a:pt x="65" y="208"/>
                  </a:cubicBezTo>
                  <a:cubicBezTo>
                    <a:pt x="65" y="213"/>
                    <a:pt x="69" y="221"/>
                    <a:pt x="80" y="221"/>
                  </a:cubicBezTo>
                  <a:cubicBezTo>
                    <a:pt x="96" y="221"/>
                    <a:pt x="99" y="207"/>
                    <a:pt x="100" y="200"/>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3" name="Freeform 102 1">
              <a:extLst>
                <a:ext uri="{FF2B5EF4-FFF2-40B4-BE49-F238E27FC236}">
                  <a16:creationId xmlns:a16="http://schemas.microsoft.com/office/drawing/2014/main" id="{812BE41C-D6E7-A4C9-24D2-37AD9DD2A3FE}"/>
                </a:ext>
              </a:extLst>
            </p:cNvPr>
            <p:cNvSpPr>
              <a:spLocks/>
            </p:cNvSpPr>
            <p:nvPr>
              <p:custDataLst>
                <p:tags r:id="rId32"/>
              </p:custDataLst>
            </p:nvPr>
          </p:nvSpPr>
          <p:spPr bwMode="auto">
            <a:xfrm>
              <a:off x="3667125" y="3948113"/>
              <a:ext cx="63500" cy="123825"/>
            </a:xfrm>
            <a:custGeom>
              <a:avLst/>
              <a:gdLst>
                <a:gd name="T0" fmla="*/ 78 w 127"/>
                <a:gd name="T1" fmla="*/ 10 h 232"/>
                <a:gd name="T2" fmla="*/ 68 w 127"/>
                <a:gd name="T3" fmla="*/ 0 h 232"/>
                <a:gd name="T4" fmla="*/ 0 w 127"/>
                <a:gd name="T5" fmla="*/ 23 h 232"/>
                <a:gd name="T6" fmla="*/ 0 w 127"/>
                <a:gd name="T7" fmla="*/ 35 h 232"/>
                <a:gd name="T8" fmla="*/ 50 w 127"/>
                <a:gd name="T9" fmla="*/ 26 h 232"/>
                <a:gd name="T10" fmla="*/ 50 w 127"/>
                <a:gd name="T11" fmla="*/ 203 h 232"/>
                <a:gd name="T12" fmla="*/ 15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3 w 127"/>
                <a:gd name="T25" fmla="*/ 219 h 232"/>
                <a:gd name="T26" fmla="*/ 78 w 127"/>
                <a:gd name="T27" fmla="*/ 203 h 232"/>
                <a:gd name="T28" fmla="*/ 78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8" y="10"/>
                  </a:moveTo>
                  <a:cubicBezTo>
                    <a:pt x="78" y="1"/>
                    <a:pt x="78" y="0"/>
                    <a:pt x="68" y="0"/>
                  </a:cubicBezTo>
                  <a:cubicBezTo>
                    <a:pt x="46" y="22"/>
                    <a:pt x="14" y="23"/>
                    <a:pt x="0" y="23"/>
                  </a:cubicBezTo>
                  <a:lnTo>
                    <a:pt x="0" y="35"/>
                  </a:lnTo>
                  <a:cubicBezTo>
                    <a:pt x="8" y="35"/>
                    <a:pt x="31" y="35"/>
                    <a:pt x="50" y="26"/>
                  </a:cubicBezTo>
                  <a:lnTo>
                    <a:pt x="50" y="203"/>
                  </a:lnTo>
                  <a:cubicBezTo>
                    <a:pt x="50" y="215"/>
                    <a:pt x="50" y="219"/>
                    <a:pt x="15" y="219"/>
                  </a:cubicBezTo>
                  <a:lnTo>
                    <a:pt x="2" y="219"/>
                  </a:lnTo>
                  <a:lnTo>
                    <a:pt x="2" y="232"/>
                  </a:lnTo>
                  <a:cubicBezTo>
                    <a:pt x="8" y="232"/>
                    <a:pt x="51" y="231"/>
                    <a:pt x="64" y="231"/>
                  </a:cubicBezTo>
                  <a:cubicBezTo>
                    <a:pt x="75" y="231"/>
                    <a:pt x="119" y="232"/>
                    <a:pt x="127" y="232"/>
                  </a:cubicBezTo>
                  <a:lnTo>
                    <a:pt x="127" y="219"/>
                  </a:lnTo>
                  <a:lnTo>
                    <a:pt x="113" y="219"/>
                  </a:lnTo>
                  <a:cubicBezTo>
                    <a:pt x="78" y="219"/>
                    <a:pt x="78" y="215"/>
                    <a:pt x="78" y="203"/>
                  </a:cubicBezTo>
                  <a:lnTo>
                    <a:pt x="78"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4" name="Freeform 103 1">
              <a:extLst>
                <a:ext uri="{FF2B5EF4-FFF2-40B4-BE49-F238E27FC236}">
                  <a16:creationId xmlns:a16="http://schemas.microsoft.com/office/drawing/2014/main" id="{4ADF5891-6924-D7D3-5923-084BB03942F0}"/>
                </a:ext>
              </a:extLst>
            </p:cNvPr>
            <p:cNvSpPr>
              <a:spLocks/>
            </p:cNvSpPr>
            <p:nvPr>
              <p:custDataLst>
                <p:tags r:id="rId33"/>
              </p:custDataLst>
            </p:nvPr>
          </p:nvSpPr>
          <p:spPr bwMode="auto">
            <a:xfrm>
              <a:off x="3783013" y="3833813"/>
              <a:ext cx="57150" cy="265112"/>
            </a:xfrm>
            <a:custGeom>
              <a:avLst/>
              <a:gdLst>
                <a:gd name="T0" fmla="*/ 115 w 115"/>
                <a:gd name="T1" fmla="*/ 494 h 499"/>
                <a:gd name="T2" fmla="*/ 107 w 115"/>
                <a:gd name="T3" fmla="*/ 483 h 499"/>
                <a:gd name="T4" fmla="*/ 28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6"/>
                    <a:pt x="28" y="250"/>
                  </a:cubicBezTo>
                  <a:cubicBezTo>
                    <a:pt x="28" y="163"/>
                    <a:pt x="47" y="76"/>
                    <a:pt x="109" y="14"/>
                  </a:cubicBezTo>
                  <a:cubicBezTo>
                    <a:pt x="115" y="8"/>
                    <a:pt x="115" y="7"/>
                    <a:pt x="115" y="5"/>
                  </a:cubicBezTo>
                  <a:cubicBezTo>
                    <a:pt x="115" y="2"/>
                    <a:pt x="113" y="0"/>
                    <a:pt x="110" y="0"/>
                  </a:cubicBezTo>
                  <a:cubicBezTo>
                    <a:pt x="105" y="0"/>
                    <a:pt x="60" y="34"/>
                    <a:pt x="31" y="98"/>
                  </a:cubicBezTo>
                  <a:cubicBezTo>
                    <a:pt x="6" y="152"/>
                    <a:pt x="0" y="208"/>
                    <a:pt x="0" y="250"/>
                  </a:cubicBezTo>
                  <a:cubicBezTo>
                    <a:pt x="0" y="289"/>
                    <a:pt x="5" y="349"/>
                    <a:pt x="32"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5" name="Freeform 104 1">
              <a:extLst>
                <a:ext uri="{FF2B5EF4-FFF2-40B4-BE49-F238E27FC236}">
                  <a16:creationId xmlns:a16="http://schemas.microsoft.com/office/drawing/2014/main" id="{43B6ED88-9F55-7377-3DD9-0FE4A52669D5}"/>
                </a:ext>
              </a:extLst>
            </p:cNvPr>
            <p:cNvSpPr>
              <a:spLocks/>
            </p:cNvSpPr>
            <p:nvPr>
              <p:custDataLst>
                <p:tags r:id="rId34"/>
              </p:custDataLst>
            </p:nvPr>
          </p:nvSpPr>
          <p:spPr bwMode="auto">
            <a:xfrm>
              <a:off x="3859213" y="3865563"/>
              <a:ext cx="74612" cy="169862"/>
            </a:xfrm>
            <a:custGeom>
              <a:avLst/>
              <a:gdLst>
                <a:gd name="T0" fmla="*/ 92 w 153"/>
                <a:gd name="T1" fmla="*/ 113 h 318"/>
                <a:gd name="T2" fmla="*/ 139 w 153"/>
                <a:gd name="T3" fmla="*/ 113 h 318"/>
                <a:gd name="T4" fmla="*/ 153 w 153"/>
                <a:gd name="T5" fmla="*/ 103 h 318"/>
                <a:gd name="T6" fmla="*/ 140 w 153"/>
                <a:gd name="T7" fmla="*/ 97 h 318"/>
                <a:gd name="T8" fmla="*/ 96 w 153"/>
                <a:gd name="T9" fmla="*/ 97 h 318"/>
                <a:gd name="T10" fmla="*/ 116 w 153"/>
                <a:gd name="T11" fmla="*/ 14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40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9" y="113"/>
                  </a:lnTo>
                  <a:cubicBezTo>
                    <a:pt x="148" y="113"/>
                    <a:pt x="153" y="113"/>
                    <a:pt x="153" y="103"/>
                  </a:cubicBezTo>
                  <a:cubicBezTo>
                    <a:pt x="153" y="97"/>
                    <a:pt x="148"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6" name="Freeform 105 1">
              <a:extLst>
                <a:ext uri="{FF2B5EF4-FFF2-40B4-BE49-F238E27FC236}">
                  <a16:creationId xmlns:a16="http://schemas.microsoft.com/office/drawing/2014/main" id="{15C889AF-4467-46EF-777E-B4CD8AEAE82C}"/>
                </a:ext>
              </a:extLst>
            </p:cNvPr>
            <p:cNvSpPr>
              <a:spLocks/>
            </p:cNvSpPr>
            <p:nvPr>
              <p:custDataLst>
                <p:tags r:id="rId35"/>
              </p:custDataLst>
            </p:nvPr>
          </p:nvSpPr>
          <p:spPr bwMode="auto">
            <a:xfrm>
              <a:off x="3954463" y="3943350"/>
              <a:ext cx="84137" cy="130175"/>
            </a:xfrm>
            <a:custGeom>
              <a:avLst/>
              <a:gdLst>
                <a:gd name="T0" fmla="*/ 83 w 171"/>
                <a:gd name="T1" fmla="*/ 10 h 245"/>
                <a:gd name="T2" fmla="*/ 84 w 171"/>
                <a:gd name="T3" fmla="*/ 5 h 245"/>
                <a:gd name="T4" fmla="*/ 79 w 171"/>
                <a:gd name="T5" fmla="*/ 0 h 245"/>
                <a:gd name="T6" fmla="*/ 34 w 171"/>
                <a:gd name="T7" fmla="*/ 3 h 245"/>
                <a:gd name="T8" fmla="*/ 26 w 171"/>
                <a:gd name="T9" fmla="*/ 11 h 245"/>
                <a:gd name="T10" fmla="*/ 36 w 171"/>
                <a:gd name="T11" fmla="*/ 16 h 245"/>
                <a:gd name="T12" fmla="*/ 52 w 171"/>
                <a:gd name="T13" fmla="*/ 22 h 245"/>
                <a:gd name="T14" fmla="*/ 51 w 171"/>
                <a:gd name="T15" fmla="*/ 29 h 245"/>
                <a:gd name="T16" fmla="*/ 2 w 171"/>
                <a:gd name="T17" fmla="*/ 227 h 245"/>
                <a:gd name="T18" fmla="*/ 0 w 171"/>
                <a:gd name="T19" fmla="*/ 234 h 245"/>
                <a:gd name="T20" fmla="*/ 12 w 171"/>
                <a:gd name="T21" fmla="*/ 245 h 245"/>
                <a:gd name="T22" fmla="*/ 28 w 171"/>
                <a:gd name="T23" fmla="*/ 231 h 245"/>
                <a:gd name="T24" fmla="*/ 45 w 171"/>
                <a:gd name="T25" fmla="*/ 163 h 245"/>
                <a:gd name="T26" fmla="*/ 90 w 171"/>
                <a:gd name="T27" fmla="*/ 192 h 245"/>
                <a:gd name="T28" fmla="*/ 89 w 171"/>
                <a:gd name="T29" fmla="*/ 199 h 245"/>
                <a:gd name="T30" fmla="*/ 87 w 171"/>
                <a:gd name="T31" fmla="*/ 209 h 245"/>
                <a:gd name="T32" fmla="*/ 124 w 171"/>
                <a:gd name="T33" fmla="*/ 245 h 245"/>
                <a:gd name="T34" fmla="*/ 169 w 171"/>
                <a:gd name="T35" fmla="*/ 192 h 245"/>
                <a:gd name="T36" fmla="*/ 163 w 171"/>
                <a:gd name="T37" fmla="*/ 188 h 245"/>
                <a:gd name="T38" fmla="*/ 156 w 171"/>
                <a:gd name="T39" fmla="*/ 196 h 245"/>
                <a:gd name="T40" fmla="*/ 125 w 171"/>
                <a:gd name="T41" fmla="*/ 236 h 245"/>
                <a:gd name="T42" fmla="*/ 113 w 171"/>
                <a:gd name="T43" fmla="*/ 218 h 245"/>
                <a:gd name="T44" fmla="*/ 115 w 171"/>
                <a:gd name="T45" fmla="*/ 202 h 245"/>
                <a:gd name="T46" fmla="*/ 117 w 171"/>
                <a:gd name="T47" fmla="*/ 191 h 245"/>
                <a:gd name="T48" fmla="*/ 61 w 171"/>
                <a:gd name="T49" fmla="*/ 154 h 245"/>
                <a:gd name="T50" fmla="*/ 90 w 171"/>
                <a:gd name="T51" fmla="*/ 131 h 245"/>
                <a:gd name="T52" fmla="*/ 144 w 171"/>
                <a:gd name="T53" fmla="*/ 98 h 245"/>
                <a:gd name="T54" fmla="*/ 156 w 171"/>
                <a:gd name="T55" fmla="*/ 102 h 245"/>
                <a:gd name="T56" fmla="*/ 138 w 171"/>
                <a:gd name="T57" fmla="*/ 122 h 245"/>
                <a:gd name="T58" fmla="*/ 152 w 171"/>
                <a:gd name="T59" fmla="*/ 135 h 245"/>
                <a:gd name="T60" fmla="*/ 171 w 171"/>
                <a:gd name="T61" fmla="*/ 113 h 245"/>
                <a:gd name="T62" fmla="*/ 145 w 171"/>
                <a:gd name="T63" fmla="*/ 88 h 245"/>
                <a:gd name="T64" fmla="*/ 89 w 171"/>
                <a:gd name="T65" fmla="*/ 119 h 245"/>
                <a:gd name="T66" fmla="*/ 48 w 171"/>
                <a:gd name="T67" fmla="*/ 150 h 245"/>
                <a:gd name="T68" fmla="*/ 83 w 171"/>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245">
                  <a:moveTo>
                    <a:pt x="83" y="10"/>
                  </a:moveTo>
                  <a:cubicBezTo>
                    <a:pt x="83" y="10"/>
                    <a:pt x="84" y="5"/>
                    <a:pt x="84" y="5"/>
                  </a:cubicBezTo>
                  <a:cubicBezTo>
                    <a:pt x="84" y="3"/>
                    <a:pt x="83" y="0"/>
                    <a:pt x="79" y="0"/>
                  </a:cubicBezTo>
                  <a:cubicBezTo>
                    <a:pt x="72" y="0"/>
                    <a:pt x="43" y="3"/>
                    <a:pt x="34" y="3"/>
                  </a:cubicBezTo>
                  <a:cubicBezTo>
                    <a:pt x="31" y="4"/>
                    <a:pt x="26" y="4"/>
                    <a:pt x="26" y="11"/>
                  </a:cubicBezTo>
                  <a:cubicBezTo>
                    <a:pt x="26" y="16"/>
                    <a:pt x="31"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7" y="204"/>
                    <a:pt x="87" y="206"/>
                    <a:pt x="87" y="209"/>
                  </a:cubicBezTo>
                  <a:cubicBezTo>
                    <a:pt x="87" y="234"/>
                    <a:pt x="108" y="245"/>
                    <a:pt x="124" y="245"/>
                  </a:cubicBezTo>
                  <a:cubicBezTo>
                    <a:pt x="158" y="245"/>
                    <a:pt x="169" y="192"/>
                    <a:pt x="169" y="192"/>
                  </a:cubicBezTo>
                  <a:cubicBezTo>
                    <a:pt x="169" y="188"/>
                    <a:pt x="164" y="188"/>
                    <a:pt x="163" y="188"/>
                  </a:cubicBezTo>
                  <a:cubicBezTo>
                    <a:pt x="158" y="188"/>
                    <a:pt x="158" y="189"/>
                    <a:pt x="156" y="196"/>
                  </a:cubicBezTo>
                  <a:cubicBezTo>
                    <a:pt x="152" y="211"/>
                    <a:pt x="143" y="236"/>
                    <a:pt x="125" y="236"/>
                  </a:cubicBezTo>
                  <a:cubicBezTo>
                    <a:pt x="116" y="236"/>
                    <a:pt x="113" y="227"/>
                    <a:pt x="113" y="218"/>
                  </a:cubicBezTo>
                  <a:cubicBezTo>
                    <a:pt x="113" y="212"/>
                    <a:pt x="113" y="211"/>
                    <a:pt x="115" y="202"/>
                  </a:cubicBezTo>
                  <a:cubicBezTo>
                    <a:pt x="116" y="201"/>
                    <a:pt x="117" y="195"/>
                    <a:pt x="117" y="191"/>
                  </a:cubicBezTo>
                  <a:cubicBezTo>
                    <a:pt x="117" y="160"/>
                    <a:pt x="75" y="155"/>
                    <a:pt x="61" y="154"/>
                  </a:cubicBezTo>
                  <a:cubicBezTo>
                    <a:pt x="71" y="148"/>
                    <a:pt x="84" y="136"/>
                    <a:pt x="90" y="131"/>
                  </a:cubicBezTo>
                  <a:cubicBezTo>
                    <a:pt x="107" y="114"/>
                    <a:pt x="125" y="98"/>
                    <a:pt x="144" y="98"/>
                  </a:cubicBezTo>
                  <a:cubicBezTo>
                    <a:pt x="148" y="98"/>
                    <a:pt x="153" y="99"/>
                    <a:pt x="156" y="102"/>
                  </a:cubicBezTo>
                  <a:cubicBezTo>
                    <a:pt x="141" y="105"/>
                    <a:pt x="138" y="117"/>
                    <a:pt x="138" y="122"/>
                  </a:cubicBezTo>
                  <a:cubicBezTo>
                    <a:pt x="138" y="130"/>
                    <a:pt x="144" y="135"/>
                    <a:pt x="152" y="135"/>
                  </a:cubicBezTo>
                  <a:cubicBezTo>
                    <a:pt x="161" y="135"/>
                    <a:pt x="171" y="127"/>
                    <a:pt x="171" y="113"/>
                  </a:cubicBezTo>
                  <a:cubicBezTo>
                    <a:pt x="171" y="101"/>
                    <a:pt x="163" y="88"/>
                    <a:pt x="145" y="88"/>
                  </a:cubicBezTo>
                  <a:cubicBezTo>
                    <a:pt x="125" y="88"/>
                    <a:pt x="107" y="102"/>
                    <a:pt x="89" y="119"/>
                  </a:cubicBezTo>
                  <a:cubicBezTo>
                    <a:pt x="74" y="133"/>
                    <a:pt x="63" y="144"/>
                    <a:pt x="48"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7" name="Freeform 106 1">
              <a:extLst>
                <a:ext uri="{FF2B5EF4-FFF2-40B4-BE49-F238E27FC236}">
                  <a16:creationId xmlns:a16="http://schemas.microsoft.com/office/drawing/2014/main" id="{67F35159-FF9B-3571-5CF2-641AC95A3846}"/>
                </a:ext>
              </a:extLst>
            </p:cNvPr>
            <p:cNvSpPr>
              <a:spLocks/>
            </p:cNvSpPr>
            <p:nvPr>
              <p:custDataLst>
                <p:tags r:id="rId36"/>
              </p:custDataLst>
            </p:nvPr>
          </p:nvSpPr>
          <p:spPr bwMode="auto">
            <a:xfrm>
              <a:off x="4062413" y="3957638"/>
              <a:ext cx="125412" cy="136525"/>
            </a:xfrm>
            <a:custGeom>
              <a:avLst/>
              <a:gdLst>
                <a:gd name="T0" fmla="*/ 137 w 257"/>
                <a:gd name="T1" fmla="*/ 137 h 257"/>
                <a:gd name="T2" fmla="*/ 244 w 257"/>
                <a:gd name="T3" fmla="*/ 137 h 257"/>
                <a:gd name="T4" fmla="*/ 257 w 257"/>
                <a:gd name="T5" fmla="*/ 129 h 257"/>
                <a:gd name="T6" fmla="*/ 244 w 257"/>
                <a:gd name="T7" fmla="*/ 120 h 257"/>
                <a:gd name="T8" fmla="*/ 137 w 257"/>
                <a:gd name="T9" fmla="*/ 120 h 257"/>
                <a:gd name="T10" fmla="*/ 137 w 257"/>
                <a:gd name="T11" fmla="*/ 13 h 257"/>
                <a:gd name="T12" fmla="*/ 129 w 257"/>
                <a:gd name="T13" fmla="*/ 0 h 257"/>
                <a:gd name="T14" fmla="*/ 120 w 257"/>
                <a:gd name="T15" fmla="*/ 13 h 257"/>
                <a:gd name="T16" fmla="*/ 120 w 257"/>
                <a:gd name="T17" fmla="*/ 120 h 257"/>
                <a:gd name="T18" fmla="*/ 13 w 257"/>
                <a:gd name="T19" fmla="*/ 120 h 257"/>
                <a:gd name="T20" fmla="*/ 0 w 257"/>
                <a:gd name="T21" fmla="*/ 128 h 257"/>
                <a:gd name="T22" fmla="*/ 13 w 257"/>
                <a:gd name="T23" fmla="*/ 137 h 257"/>
                <a:gd name="T24" fmla="*/ 120 w 257"/>
                <a:gd name="T25" fmla="*/ 137 h 257"/>
                <a:gd name="T26" fmla="*/ 120 w 257"/>
                <a:gd name="T27" fmla="*/ 244 h 257"/>
                <a:gd name="T28" fmla="*/ 129 w 257"/>
                <a:gd name="T29" fmla="*/ 257 h 257"/>
                <a:gd name="T30" fmla="*/ 137 w 257"/>
                <a:gd name="T31" fmla="*/ 244 h 257"/>
                <a:gd name="T32" fmla="*/ 137 w 257"/>
                <a:gd name="T33" fmla="*/ 13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57">
                  <a:moveTo>
                    <a:pt x="137" y="137"/>
                  </a:moveTo>
                  <a:lnTo>
                    <a:pt x="244" y="137"/>
                  </a:lnTo>
                  <a:cubicBezTo>
                    <a:pt x="249" y="137"/>
                    <a:pt x="257" y="137"/>
                    <a:pt x="257" y="129"/>
                  </a:cubicBezTo>
                  <a:cubicBezTo>
                    <a:pt x="257" y="120"/>
                    <a:pt x="249" y="120"/>
                    <a:pt x="244" y="120"/>
                  </a:cubicBezTo>
                  <a:lnTo>
                    <a:pt x="137" y="120"/>
                  </a:lnTo>
                  <a:lnTo>
                    <a:pt x="137" y="13"/>
                  </a:lnTo>
                  <a:cubicBezTo>
                    <a:pt x="137" y="8"/>
                    <a:pt x="137" y="0"/>
                    <a:pt x="129" y="0"/>
                  </a:cubicBezTo>
                  <a:cubicBezTo>
                    <a:pt x="120" y="0"/>
                    <a:pt x="120" y="8"/>
                    <a:pt x="120" y="13"/>
                  </a:cubicBezTo>
                  <a:lnTo>
                    <a:pt x="120" y="120"/>
                  </a:lnTo>
                  <a:lnTo>
                    <a:pt x="13" y="120"/>
                  </a:lnTo>
                  <a:cubicBezTo>
                    <a:pt x="9" y="120"/>
                    <a:pt x="0" y="120"/>
                    <a:pt x="0" y="128"/>
                  </a:cubicBezTo>
                  <a:cubicBezTo>
                    <a:pt x="0" y="137"/>
                    <a:pt x="8" y="137"/>
                    <a:pt x="13" y="137"/>
                  </a:cubicBezTo>
                  <a:lnTo>
                    <a:pt x="120" y="137"/>
                  </a:lnTo>
                  <a:lnTo>
                    <a:pt x="120" y="244"/>
                  </a:lnTo>
                  <a:cubicBezTo>
                    <a:pt x="120" y="249"/>
                    <a:pt x="120" y="257"/>
                    <a:pt x="129" y="257"/>
                  </a:cubicBezTo>
                  <a:cubicBezTo>
                    <a:pt x="137" y="257"/>
                    <a:pt x="137" y="249"/>
                    <a:pt x="137" y="244"/>
                  </a:cubicBezTo>
                  <a:lnTo>
                    <a:pt x="137"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8" name="Freeform 107 1">
              <a:extLst>
                <a:ext uri="{FF2B5EF4-FFF2-40B4-BE49-F238E27FC236}">
                  <a16:creationId xmlns:a16="http://schemas.microsoft.com/office/drawing/2014/main" id="{D2A84B40-531F-C15A-2492-01CFA9772EFC}"/>
                </a:ext>
              </a:extLst>
            </p:cNvPr>
            <p:cNvSpPr>
              <a:spLocks/>
            </p:cNvSpPr>
            <p:nvPr>
              <p:custDataLst>
                <p:tags r:id="rId37"/>
              </p:custDataLst>
            </p:nvPr>
          </p:nvSpPr>
          <p:spPr bwMode="auto">
            <a:xfrm>
              <a:off x="4219575" y="3948113"/>
              <a:ext cx="61912" cy="123825"/>
            </a:xfrm>
            <a:custGeom>
              <a:avLst/>
              <a:gdLst>
                <a:gd name="T0" fmla="*/ 79 w 127"/>
                <a:gd name="T1" fmla="*/ 10 h 232"/>
                <a:gd name="T2" fmla="*/ 68 w 127"/>
                <a:gd name="T3" fmla="*/ 0 h 232"/>
                <a:gd name="T4" fmla="*/ 0 w 127"/>
                <a:gd name="T5" fmla="*/ 23 h 232"/>
                <a:gd name="T6" fmla="*/ 0 w 127"/>
                <a:gd name="T7" fmla="*/ 35 h 232"/>
                <a:gd name="T8" fmla="*/ 50 w 127"/>
                <a:gd name="T9" fmla="*/ 26 h 232"/>
                <a:gd name="T10" fmla="*/ 50 w 127"/>
                <a:gd name="T11" fmla="*/ 203 h 232"/>
                <a:gd name="T12" fmla="*/ 16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0" y="26"/>
                  </a:cubicBezTo>
                  <a:lnTo>
                    <a:pt x="50" y="203"/>
                  </a:lnTo>
                  <a:cubicBezTo>
                    <a:pt x="50" y="215"/>
                    <a:pt x="50" y="219"/>
                    <a:pt x="16" y="219"/>
                  </a:cubicBezTo>
                  <a:lnTo>
                    <a:pt x="2" y="219"/>
                  </a:lnTo>
                  <a:lnTo>
                    <a:pt x="2" y="232"/>
                  </a:lnTo>
                  <a:cubicBezTo>
                    <a:pt x="9" y="232"/>
                    <a:pt x="52" y="231"/>
                    <a:pt x="64"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9" name="Freeform 108 1">
              <a:extLst>
                <a:ext uri="{FF2B5EF4-FFF2-40B4-BE49-F238E27FC236}">
                  <a16:creationId xmlns:a16="http://schemas.microsoft.com/office/drawing/2014/main" id="{9F5D8936-C49E-BDEF-4523-DDB69BE156A0}"/>
                </a:ext>
              </a:extLst>
            </p:cNvPr>
            <p:cNvSpPr>
              <a:spLocks/>
            </p:cNvSpPr>
            <p:nvPr>
              <p:custDataLst>
                <p:tags r:id="rId38"/>
              </p:custDataLst>
            </p:nvPr>
          </p:nvSpPr>
          <p:spPr bwMode="auto">
            <a:xfrm>
              <a:off x="4324350" y="3833813"/>
              <a:ext cx="55562" cy="265112"/>
            </a:xfrm>
            <a:custGeom>
              <a:avLst/>
              <a:gdLst>
                <a:gd name="T0" fmla="*/ 115 w 115"/>
                <a:gd name="T1" fmla="*/ 250 h 499"/>
                <a:gd name="T2" fmla="*/ 83 w 115"/>
                <a:gd name="T3" fmla="*/ 94 h 499"/>
                <a:gd name="T4" fmla="*/ 5 w 115"/>
                <a:gd name="T5" fmla="*/ 0 h 499"/>
                <a:gd name="T6" fmla="*/ 0 w 115"/>
                <a:gd name="T7" fmla="*/ 5 h 499"/>
                <a:gd name="T8" fmla="*/ 9 w 115"/>
                <a:gd name="T9" fmla="*/ 17 h 499"/>
                <a:gd name="T10" fmla="*/ 87 w 115"/>
                <a:gd name="T11" fmla="*/ 250 h 499"/>
                <a:gd name="T12" fmla="*/ 6 w 115"/>
                <a:gd name="T13" fmla="*/ 485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09"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0" name="Freeform 109 1">
              <a:extLst>
                <a:ext uri="{FF2B5EF4-FFF2-40B4-BE49-F238E27FC236}">
                  <a16:creationId xmlns:a16="http://schemas.microsoft.com/office/drawing/2014/main" id="{F4062F29-F854-E65F-4748-5F4AF04058A2}"/>
                </a:ext>
              </a:extLst>
            </p:cNvPr>
            <p:cNvSpPr>
              <a:spLocks/>
            </p:cNvSpPr>
            <p:nvPr>
              <p:custDataLst>
                <p:tags r:id="rId39"/>
              </p:custDataLst>
            </p:nvPr>
          </p:nvSpPr>
          <p:spPr bwMode="auto">
            <a:xfrm>
              <a:off x="4473575" y="3878263"/>
              <a:ext cx="161925" cy="176212"/>
            </a:xfrm>
            <a:custGeom>
              <a:avLst/>
              <a:gdLst>
                <a:gd name="T0" fmla="*/ 176 w 331"/>
                <a:gd name="T1" fmla="*/ 176 h 332"/>
                <a:gd name="T2" fmla="*/ 315 w 331"/>
                <a:gd name="T3" fmla="*/ 176 h 332"/>
                <a:gd name="T4" fmla="*/ 331 w 331"/>
                <a:gd name="T5" fmla="*/ 166 h 332"/>
                <a:gd name="T6" fmla="*/ 315 w 331"/>
                <a:gd name="T7" fmla="*/ 156 h 332"/>
                <a:gd name="T8" fmla="*/ 176 w 331"/>
                <a:gd name="T9" fmla="*/ 156 h 332"/>
                <a:gd name="T10" fmla="*/ 176 w 331"/>
                <a:gd name="T11" fmla="*/ 16 h 332"/>
                <a:gd name="T12" fmla="*/ 166 w 331"/>
                <a:gd name="T13" fmla="*/ 0 h 332"/>
                <a:gd name="T14" fmla="*/ 156 w 331"/>
                <a:gd name="T15" fmla="*/ 16 h 332"/>
                <a:gd name="T16" fmla="*/ 156 w 331"/>
                <a:gd name="T17" fmla="*/ 156 h 332"/>
                <a:gd name="T18" fmla="*/ 16 w 331"/>
                <a:gd name="T19" fmla="*/ 156 h 332"/>
                <a:gd name="T20" fmla="*/ 0 w 331"/>
                <a:gd name="T21" fmla="*/ 166 h 332"/>
                <a:gd name="T22" fmla="*/ 16 w 331"/>
                <a:gd name="T23" fmla="*/ 176 h 332"/>
                <a:gd name="T24" fmla="*/ 156 w 331"/>
                <a:gd name="T25" fmla="*/ 176 h 332"/>
                <a:gd name="T26" fmla="*/ 156 w 331"/>
                <a:gd name="T27" fmla="*/ 315 h 332"/>
                <a:gd name="T28" fmla="*/ 166 w 331"/>
                <a:gd name="T29" fmla="*/ 332 h 332"/>
                <a:gd name="T30" fmla="*/ 176 w 331"/>
                <a:gd name="T31" fmla="*/ 315 h 332"/>
                <a:gd name="T32" fmla="*/ 176 w 331"/>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2">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1" name="Freeform 110 1">
              <a:extLst>
                <a:ext uri="{FF2B5EF4-FFF2-40B4-BE49-F238E27FC236}">
                  <a16:creationId xmlns:a16="http://schemas.microsoft.com/office/drawing/2014/main" id="{5AEB06C4-5E8F-17F4-6B36-17DC0DA72192}"/>
                </a:ext>
              </a:extLst>
            </p:cNvPr>
            <p:cNvSpPr>
              <a:spLocks/>
            </p:cNvSpPr>
            <p:nvPr>
              <p:custDataLst>
                <p:tags r:id="rId40"/>
              </p:custDataLst>
            </p:nvPr>
          </p:nvSpPr>
          <p:spPr bwMode="auto">
            <a:xfrm>
              <a:off x="4710113" y="3917950"/>
              <a:ext cx="119062" cy="117475"/>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4 h 221"/>
                <a:gd name="T12" fmla="*/ 0 w 242"/>
                <a:gd name="T13" fmla="*/ 69 h 221"/>
                <a:gd name="T14" fmla="*/ 6 w 242"/>
                <a:gd name="T15" fmla="*/ 74 h 221"/>
                <a:gd name="T16" fmla="*/ 14 w 242"/>
                <a:gd name="T17" fmla="*/ 68 h 221"/>
                <a:gd name="T18" fmla="*/ 78 w 242"/>
                <a:gd name="T19" fmla="*/ 29 h 221"/>
                <a:gd name="T20" fmla="*/ 119 w 242"/>
                <a:gd name="T21" fmla="*/ 29 h 221"/>
                <a:gd name="T22" fmla="*/ 70 w 242"/>
                <a:gd name="T23" fmla="*/ 189 h 221"/>
                <a:gd name="T24" fmla="*/ 65 w 242"/>
                <a:gd name="T25" fmla="*/ 208 h 221"/>
                <a:gd name="T26" fmla="*/ 80 w 242"/>
                <a:gd name="T27" fmla="*/ 221 h 221"/>
                <a:gd name="T28" fmla="*/ 100 w 242"/>
                <a:gd name="T29" fmla="*/ 200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4"/>
                  </a:cubicBezTo>
                  <a:cubicBezTo>
                    <a:pt x="14" y="42"/>
                    <a:pt x="0" y="66"/>
                    <a:pt x="0" y="69"/>
                  </a:cubicBezTo>
                  <a:cubicBezTo>
                    <a:pt x="0" y="69"/>
                    <a:pt x="0" y="74"/>
                    <a:pt x="6" y="74"/>
                  </a:cubicBezTo>
                  <a:cubicBezTo>
                    <a:pt x="10" y="74"/>
                    <a:pt x="11" y="72"/>
                    <a:pt x="14" y="68"/>
                  </a:cubicBezTo>
                  <a:cubicBezTo>
                    <a:pt x="39" y="29"/>
                    <a:pt x="67" y="29"/>
                    <a:pt x="78" y="29"/>
                  </a:cubicBezTo>
                  <a:lnTo>
                    <a:pt x="119" y="29"/>
                  </a:lnTo>
                  <a:lnTo>
                    <a:pt x="70" y="189"/>
                  </a:lnTo>
                  <a:cubicBezTo>
                    <a:pt x="68" y="195"/>
                    <a:pt x="65" y="206"/>
                    <a:pt x="65" y="208"/>
                  </a:cubicBezTo>
                  <a:cubicBezTo>
                    <a:pt x="65" y="213"/>
                    <a:pt x="69" y="221"/>
                    <a:pt x="80" y="221"/>
                  </a:cubicBezTo>
                  <a:cubicBezTo>
                    <a:pt x="96" y="221"/>
                    <a:pt x="99" y="207"/>
                    <a:pt x="100" y="200"/>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2" name="Freeform 111 1">
              <a:extLst>
                <a:ext uri="{FF2B5EF4-FFF2-40B4-BE49-F238E27FC236}">
                  <a16:creationId xmlns:a16="http://schemas.microsoft.com/office/drawing/2014/main" id="{307B4A10-3DAE-1F4E-8B43-CD6CD3D47963}"/>
                </a:ext>
              </a:extLst>
            </p:cNvPr>
            <p:cNvSpPr>
              <a:spLocks noEditPoints="1"/>
            </p:cNvSpPr>
            <p:nvPr>
              <p:custDataLst>
                <p:tags r:id="rId41"/>
              </p:custDataLst>
            </p:nvPr>
          </p:nvSpPr>
          <p:spPr bwMode="auto">
            <a:xfrm>
              <a:off x="4818063" y="3989388"/>
              <a:ext cx="84137" cy="84137"/>
            </a:xfrm>
            <a:custGeom>
              <a:avLst/>
              <a:gdLst>
                <a:gd name="T0" fmla="*/ 171 w 171"/>
                <a:gd name="T1" fmla="*/ 82 h 159"/>
                <a:gd name="T2" fmla="*/ 86 w 171"/>
                <a:gd name="T3" fmla="*/ 0 h 159"/>
                <a:gd name="T4" fmla="*/ 0 w 171"/>
                <a:gd name="T5" fmla="*/ 82 h 159"/>
                <a:gd name="T6" fmla="*/ 86 w 171"/>
                <a:gd name="T7" fmla="*/ 159 h 159"/>
                <a:gd name="T8" fmla="*/ 171 w 171"/>
                <a:gd name="T9" fmla="*/ 82 h 159"/>
                <a:gd name="T10" fmla="*/ 86 w 171"/>
                <a:gd name="T11" fmla="*/ 148 h 159"/>
                <a:gd name="T12" fmla="*/ 43 w 171"/>
                <a:gd name="T13" fmla="*/ 127 h 159"/>
                <a:gd name="T14" fmla="*/ 32 w 171"/>
                <a:gd name="T15" fmla="*/ 78 h 159"/>
                <a:gd name="T16" fmla="*/ 45 w 171"/>
                <a:gd name="T17" fmla="*/ 28 h 159"/>
                <a:gd name="T18" fmla="*/ 86 w 171"/>
                <a:gd name="T19" fmla="*/ 10 h 159"/>
                <a:gd name="T20" fmla="*/ 129 w 171"/>
                <a:gd name="T21" fmla="*/ 31 h 159"/>
                <a:gd name="T22" fmla="*/ 140 w 171"/>
                <a:gd name="T23" fmla="*/ 78 h 159"/>
                <a:gd name="T24" fmla="*/ 128 w 171"/>
                <a:gd name="T25" fmla="*/ 128 h 159"/>
                <a:gd name="T26" fmla="*/ 86 w 171"/>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59">
                  <a:moveTo>
                    <a:pt x="171" y="82"/>
                  </a:moveTo>
                  <a:cubicBezTo>
                    <a:pt x="171" y="38"/>
                    <a:pt x="134" y="0"/>
                    <a:pt x="86" y="0"/>
                  </a:cubicBezTo>
                  <a:cubicBezTo>
                    <a:pt x="38" y="0"/>
                    <a:pt x="0" y="38"/>
                    <a:pt x="0" y="82"/>
                  </a:cubicBezTo>
                  <a:cubicBezTo>
                    <a:pt x="0" y="125"/>
                    <a:pt x="39" y="159"/>
                    <a:pt x="86" y="159"/>
                  </a:cubicBezTo>
                  <a:cubicBezTo>
                    <a:pt x="133" y="159"/>
                    <a:pt x="171" y="125"/>
                    <a:pt x="171" y="82"/>
                  </a:cubicBezTo>
                  <a:close/>
                  <a:moveTo>
                    <a:pt x="86" y="148"/>
                  </a:moveTo>
                  <a:cubicBezTo>
                    <a:pt x="73" y="148"/>
                    <a:pt x="54" y="144"/>
                    <a:pt x="43" y="127"/>
                  </a:cubicBezTo>
                  <a:cubicBezTo>
                    <a:pt x="33" y="113"/>
                    <a:pt x="32" y="95"/>
                    <a:pt x="32" y="78"/>
                  </a:cubicBezTo>
                  <a:cubicBezTo>
                    <a:pt x="32" y="64"/>
                    <a:pt x="32" y="43"/>
                    <a:pt x="45" y="28"/>
                  </a:cubicBezTo>
                  <a:cubicBezTo>
                    <a:pt x="53" y="18"/>
                    <a:pt x="68" y="10"/>
                    <a:pt x="86" y="10"/>
                  </a:cubicBezTo>
                  <a:cubicBezTo>
                    <a:pt x="106" y="10"/>
                    <a:pt x="121" y="20"/>
                    <a:pt x="129" y="31"/>
                  </a:cubicBezTo>
                  <a:cubicBezTo>
                    <a:pt x="138" y="44"/>
                    <a:pt x="140" y="62"/>
                    <a:pt x="140" y="78"/>
                  </a:cubicBezTo>
                  <a:cubicBezTo>
                    <a:pt x="140" y="95"/>
                    <a:pt x="138" y="114"/>
                    <a:pt x="128" y="128"/>
                  </a:cubicBezTo>
                  <a:cubicBezTo>
                    <a:pt x="119" y="141"/>
                    <a:pt x="103" y="148"/>
                    <a:pt x="86"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3" name="Freeform 112 1">
              <a:extLst>
                <a:ext uri="{FF2B5EF4-FFF2-40B4-BE49-F238E27FC236}">
                  <a16:creationId xmlns:a16="http://schemas.microsoft.com/office/drawing/2014/main" id="{EBB82D74-5F23-3CB6-5C69-10DAFF5C69E6}"/>
                </a:ext>
              </a:extLst>
            </p:cNvPr>
            <p:cNvSpPr>
              <a:spLocks/>
            </p:cNvSpPr>
            <p:nvPr>
              <p:custDataLst>
                <p:tags r:id="rId42"/>
              </p:custDataLst>
            </p:nvPr>
          </p:nvSpPr>
          <p:spPr bwMode="auto">
            <a:xfrm>
              <a:off x="4945063" y="3833813"/>
              <a:ext cx="57150" cy="265112"/>
            </a:xfrm>
            <a:custGeom>
              <a:avLst/>
              <a:gdLst>
                <a:gd name="T0" fmla="*/ 115 w 115"/>
                <a:gd name="T1" fmla="*/ 494 h 499"/>
                <a:gd name="T2" fmla="*/ 107 w 115"/>
                <a:gd name="T3" fmla="*/ 483 h 499"/>
                <a:gd name="T4" fmla="*/ 28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2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4" y="420"/>
                    <a:pt x="28" y="326"/>
                    <a:pt x="28" y="250"/>
                  </a:cubicBezTo>
                  <a:cubicBezTo>
                    <a:pt x="28" y="163"/>
                    <a:pt x="47" y="76"/>
                    <a:pt x="109" y="14"/>
                  </a:cubicBezTo>
                  <a:cubicBezTo>
                    <a:pt x="115" y="8"/>
                    <a:pt x="115" y="7"/>
                    <a:pt x="115" y="5"/>
                  </a:cubicBezTo>
                  <a:cubicBezTo>
                    <a:pt x="115" y="2"/>
                    <a:pt x="113" y="0"/>
                    <a:pt x="110" y="0"/>
                  </a:cubicBezTo>
                  <a:cubicBezTo>
                    <a:pt x="105" y="0"/>
                    <a:pt x="60" y="34"/>
                    <a:pt x="31" y="98"/>
                  </a:cubicBezTo>
                  <a:cubicBezTo>
                    <a:pt x="6" y="152"/>
                    <a:pt x="0" y="208"/>
                    <a:pt x="0" y="250"/>
                  </a:cubicBezTo>
                  <a:cubicBezTo>
                    <a:pt x="0" y="289"/>
                    <a:pt x="5" y="349"/>
                    <a:pt x="32" y="405"/>
                  </a:cubicBezTo>
                  <a:cubicBezTo>
                    <a:pt x="62"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4" name="Freeform 113 1">
              <a:extLst>
                <a:ext uri="{FF2B5EF4-FFF2-40B4-BE49-F238E27FC236}">
                  <a16:creationId xmlns:a16="http://schemas.microsoft.com/office/drawing/2014/main" id="{DF81BBB3-2C9A-0087-B26E-BCF5A2F6AE9A}"/>
                </a:ext>
              </a:extLst>
            </p:cNvPr>
            <p:cNvSpPr>
              <a:spLocks/>
            </p:cNvSpPr>
            <p:nvPr>
              <p:custDataLst>
                <p:tags r:id="rId43"/>
              </p:custDataLst>
            </p:nvPr>
          </p:nvSpPr>
          <p:spPr bwMode="auto">
            <a:xfrm>
              <a:off x="5021263" y="3865563"/>
              <a:ext cx="74612" cy="169862"/>
            </a:xfrm>
            <a:custGeom>
              <a:avLst/>
              <a:gdLst>
                <a:gd name="T0" fmla="*/ 92 w 153"/>
                <a:gd name="T1" fmla="*/ 113 h 318"/>
                <a:gd name="T2" fmla="*/ 139 w 153"/>
                <a:gd name="T3" fmla="*/ 113 h 318"/>
                <a:gd name="T4" fmla="*/ 153 w 153"/>
                <a:gd name="T5" fmla="*/ 103 h 318"/>
                <a:gd name="T6" fmla="*/ 140 w 153"/>
                <a:gd name="T7" fmla="*/ 97 h 318"/>
                <a:gd name="T8" fmla="*/ 96 w 153"/>
                <a:gd name="T9" fmla="*/ 97 h 318"/>
                <a:gd name="T10" fmla="*/ 116 w 153"/>
                <a:gd name="T11" fmla="*/ 14 h 318"/>
                <a:gd name="T12" fmla="*/ 102 w 153"/>
                <a:gd name="T13" fmla="*/ 0 h 318"/>
                <a:gd name="T14" fmla="*/ 82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6 w 153"/>
                <a:gd name="T31" fmla="*/ 241 h 318"/>
                <a:gd name="T32" fmla="*/ 140 w 153"/>
                <a:gd name="T33" fmla="*/ 236 h 318"/>
                <a:gd name="T34" fmla="*/ 132 w 153"/>
                <a:gd name="T35" fmla="*/ 243 h 318"/>
                <a:gd name="T36" fmla="*/ 67 w 153"/>
                <a:gd name="T37" fmla="*/ 307 h 318"/>
                <a:gd name="T38" fmla="*/ 52 w 153"/>
                <a:gd name="T39" fmla="*/ 284 h 318"/>
                <a:gd name="T40" fmla="*/ 55 w 153"/>
                <a:gd name="T41" fmla="*/ 260 h 318"/>
                <a:gd name="T42" fmla="*/ 92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2" y="113"/>
                  </a:moveTo>
                  <a:lnTo>
                    <a:pt x="139" y="113"/>
                  </a:lnTo>
                  <a:cubicBezTo>
                    <a:pt x="149" y="113"/>
                    <a:pt x="153" y="113"/>
                    <a:pt x="153" y="103"/>
                  </a:cubicBezTo>
                  <a:cubicBezTo>
                    <a:pt x="153" y="97"/>
                    <a:pt x="149" y="97"/>
                    <a:pt x="140" y="97"/>
                  </a:cubicBezTo>
                  <a:lnTo>
                    <a:pt x="96" y="97"/>
                  </a:lnTo>
                  <a:cubicBezTo>
                    <a:pt x="114" y="27"/>
                    <a:pt x="116" y="17"/>
                    <a:pt x="116" y="14"/>
                  </a:cubicBezTo>
                  <a:cubicBezTo>
                    <a:pt x="116" y="5"/>
                    <a:pt x="110" y="0"/>
                    <a:pt x="102" y="0"/>
                  </a:cubicBezTo>
                  <a:cubicBezTo>
                    <a:pt x="100" y="0"/>
                    <a:pt x="86" y="1"/>
                    <a:pt x="82"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6" y="245"/>
                    <a:pt x="146" y="241"/>
                  </a:cubicBezTo>
                  <a:cubicBezTo>
                    <a:pt x="146" y="236"/>
                    <a:pt x="142" y="236"/>
                    <a:pt x="140" y="236"/>
                  </a:cubicBezTo>
                  <a:cubicBezTo>
                    <a:pt x="135" y="236"/>
                    <a:pt x="135" y="237"/>
                    <a:pt x="132" y="243"/>
                  </a:cubicBezTo>
                  <a:cubicBezTo>
                    <a:pt x="111" y="295"/>
                    <a:pt x="84" y="307"/>
                    <a:pt x="67" y="307"/>
                  </a:cubicBezTo>
                  <a:cubicBezTo>
                    <a:pt x="57" y="307"/>
                    <a:pt x="52" y="300"/>
                    <a:pt x="52" y="284"/>
                  </a:cubicBezTo>
                  <a:cubicBezTo>
                    <a:pt x="52" y="272"/>
                    <a:pt x="53" y="268"/>
                    <a:pt x="55" y="260"/>
                  </a:cubicBezTo>
                  <a:lnTo>
                    <a:pt x="92"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5" name="Freeform 114 1">
              <a:extLst>
                <a:ext uri="{FF2B5EF4-FFF2-40B4-BE49-F238E27FC236}">
                  <a16:creationId xmlns:a16="http://schemas.microsoft.com/office/drawing/2014/main" id="{855FA9A1-D96A-D5C4-43FE-F37D00F24D31}"/>
                </a:ext>
              </a:extLst>
            </p:cNvPr>
            <p:cNvSpPr>
              <a:spLocks/>
            </p:cNvSpPr>
            <p:nvPr>
              <p:custDataLst>
                <p:tags r:id="rId44"/>
              </p:custDataLst>
            </p:nvPr>
          </p:nvSpPr>
          <p:spPr bwMode="auto">
            <a:xfrm>
              <a:off x="5116513" y="3943350"/>
              <a:ext cx="85725" cy="130175"/>
            </a:xfrm>
            <a:custGeom>
              <a:avLst/>
              <a:gdLst>
                <a:gd name="T0" fmla="*/ 83 w 172"/>
                <a:gd name="T1" fmla="*/ 10 h 245"/>
                <a:gd name="T2" fmla="*/ 85 w 172"/>
                <a:gd name="T3" fmla="*/ 5 h 245"/>
                <a:gd name="T4" fmla="*/ 79 w 172"/>
                <a:gd name="T5" fmla="*/ 0 h 245"/>
                <a:gd name="T6" fmla="*/ 34 w 172"/>
                <a:gd name="T7" fmla="*/ 3 h 245"/>
                <a:gd name="T8" fmla="*/ 27 w 172"/>
                <a:gd name="T9" fmla="*/ 11 h 245"/>
                <a:gd name="T10" fmla="*/ 36 w 172"/>
                <a:gd name="T11" fmla="*/ 16 h 245"/>
                <a:gd name="T12" fmla="*/ 52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3 w 172"/>
                <a:gd name="T37" fmla="*/ 188 h 245"/>
                <a:gd name="T38" fmla="*/ 156 w 172"/>
                <a:gd name="T39" fmla="*/ 196 h 245"/>
                <a:gd name="T40" fmla="*/ 126 w 172"/>
                <a:gd name="T41" fmla="*/ 236 h 245"/>
                <a:gd name="T42" fmla="*/ 113 w 172"/>
                <a:gd name="T43" fmla="*/ 218 h 245"/>
                <a:gd name="T44" fmla="*/ 116 w 172"/>
                <a:gd name="T45" fmla="*/ 202 h 245"/>
                <a:gd name="T46" fmla="*/ 117 w 172"/>
                <a:gd name="T47" fmla="*/ 191 h 245"/>
                <a:gd name="T48" fmla="*/ 61 w 172"/>
                <a:gd name="T49" fmla="*/ 154 h 245"/>
                <a:gd name="T50" fmla="*/ 90 w 172"/>
                <a:gd name="T51" fmla="*/ 131 h 245"/>
                <a:gd name="T52" fmla="*/ 145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3" y="10"/>
                    <a:pt x="85" y="5"/>
                    <a:pt x="85" y="5"/>
                  </a:cubicBezTo>
                  <a:cubicBezTo>
                    <a:pt x="85" y="3"/>
                    <a:pt x="83" y="0"/>
                    <a:pt x="79" y="0"/>
                  </a:cubicBezTo>
                  <a:cubicBezTo>
                    <a:pt x="72" y="0"/>
                    <a:pt x="43" y="3"/>
                    <a:pt x="34" y="3"/>
                  </a:cubicBezTo>
                  <a:cubicBezTo>
                    <a:pt x="32" y="4"/>
                    <a:pt x="27" y="4"/>
                    <a:pt x="27" y="11"/>
                  </a:cubicBezTo>
                  <a:cubicBezTo>
                    <a:pt x="27" y="16"/>
                    <a:pt x="32"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8" y="245"/>
                    <a:pt x="169" y="192"/>
                    <a:pt x="169" y="192"/>
                  </a:cubicBezTo>
                  <a:cubicBezTo>
                    <a:pt x="169" y="188"/>
                    <a:pt x="164" y="188"/>
                    <a:pt x="163" y="188"/>
                  </a:cubicBezTo>
                  <a:cubicBezTo>
                    <a:pt x="158" y="188"/>
                    <a:pt x="158" y="189"/>
                    <a:pt x="156" y="196"/>
                  </a:cubicBezTo>
                  <a:cubicBezTo>
                    <a:pt x="152" y="211"/>
                    <a:pt x="143" y="236"/>
                    <a:pt x="126" y="236"/>
                  </a:cubicBezTo>
                  <a:cubicBezTo>
                    <a:pt x="116" y="236"/>
                    <a:pt x="113" y="227"/>
                    <a:pt x="113" y="218"/>
                  </a:cubicBezTo>
                  <a:cubicBezTo>
                    <a:pt x="113" y="212"/>
                    <a:pt x="113" y="211"/>
                    <a:pt x="116" y="202"/>
                  </a:cubicBezTo>
                  <a:cubicBezTo>
                    <a:pt x="116" y="201"/>
                    <a:pt x="117" y="195"/>
                    <a:pt x="117" y="191"/>
                  </a:cubicBezTo>
                  <a:cubicBezTo>
                    <a:pt x="117" y="160"/>
                    <a:pt x="75" y="155"/>
                    <a:pt x="61" y="154"/>
                  </a:cubicBezTo>
                  <a:cubicBezTo>
                    <a:pt x="71" y="148"/>
                    <a:pt x="84" y="136"/>
                    <a:pt x="90" y="131"/>
                  </a:cubicBezTo>
                  <a:cubicBezTo>
                    <a:pt x="108" y="114"/>
                    <a:pt x="125" y="98"/>
                    <a:pt x="145"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3" y="88"/>
                    <a:pt x="145" y="88"/>
                  </a:cubicBezTo>
                  <a:cubicBezTo>
                    <a:pt x="125" y="88"/>
                    <a:pt x="107" y="102"/>
                    <a:pt x="89" y="119"/>
                  </a:cubicBezTo>
                  <a:cubicBezTo>
                    <a:pt x="74"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6" name="Freeform 115 1">
              <a:extLst>
                <a:ext uri="{FF2B5EF4-FFF2-40B4-BE49-F238E27FC236}">
                  <a16:creationId xmlns:a16="http://schemas.microsoft.com/office/drawing/2014/main" id="{BF4FC152-1FDF-EF66-0D2B-481E69BDF7DC}"/>
                </a:ext>
              </a:extLst>
            </p:cNvPr>
            <p:cNvSpPr>
              <a:spLocks/>
            </p:cNvSpPr>
            <p:nvPr>
              <p:custDataLst>
                <p:tags r:id="rId45"/>
              </p:custDataLst>
            </p:nvPr>
          </p:nvSpPr>
          <p:spPr bwMode="auto">
            <a:xfrm>
              <a:off x="5224463" y="3957638"/>
              <a:ext cx="125412" cy="136525"/>
            </a:xfrm>
            <a:custGeom>
              <a:avLst/>
              <a:gdLst>
                <a:gd name="T0" fmla="*/ 137 w 256"/>
                <a:gd name="T1" fmla="*/ 137 h 257"/>
                <a:gd name="T2" fmla="*/ 243 w 256"/>
                <a:gd name="T3" fmla="*/ 137 h 257"/>
                <a:gd name="T4" fmla="*/ 256 w 256"/>
                <a:gd name="T5" fmla="*/ 129 h 257"/>
                <a:gd name="T6" fmla="*/ 243 w 256"/>
                <a:gd name="T7" fmla="*/ 120 h 257"/>
                <a:gd name="T8" fmla="*/ 137 w 256"/>
                <a:gd name="T9" fmla="*/ 120 h 257"/>
                <a:gd name="T10" fmla="*/ 137 w 256"/>
                <a:gd name="T11" fmla="*/ 13 h 257"/>
                <a:gd name="T12" fmla="*/ 128 w 256"/>
                <a:gd name="T13" fmla="*/ 0 h 257"/>
                <a:gd name="T14" fmla="*/ 120 w 256"/>
                <a:gd name="T15" fmla="*/ 13 h 257"/>
                <a:gd name="T16" fmla="*/ 120 w 256"/>
                <a:gd name="T17" fmla="*/ 120 h 257"/>
                <a:gd name="T18" fmla="*/ 12 w 256"/>
                <a:gd name="T19" fmla="*/ 120 h 257"/>
                <a:gd name="T20" fmla="*/ 0 w 256"/>
                <a:gd name="T21" fmla="*/ 128 h 257"/>
                <a:gd name="T22" fmla="*/ 12 w 256"/>
                <a:gd name="T23" fmla="*/ 137 h 257"/>
                <a:gd name="T24" fmla="*/ 120 w 256"/>
                <a:gd name="T25" fmla="*/ 137 h 257"/>
                <a:gd name="T26" fmla="*/ 120 w 256"/>
                <a:gd name="T27" fmla="*/ 244 h 257"/>
                <a:gd name="T28" fmla="*/ 128 w 256"/>
                <a:gd name="T29" fmla="*/ 257 h 257"/>
                <a:gd name="T30" fmla="*/ 137 w 256"/>
                <a:gd name="T31" fmla="*/ 244 h 257"/>
                <a:gd name="T32" fmla="*/ 137 w 256"/>
                <a:gd name="T33" fmla="*/ 13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257">
                  <a:moveTo>
                    <a:pt x="137" y="137"/>
                  </a:moveTo>
                  <a:lnTo>
                    <a:pt x="243" y="137"/>
                  </a:lnTo>
                  <a:cubicBezTo>
                    <a:pt x="248" y="137"/>
                    <a:pt x="256" y="137"/>
                    <a:pt x="256" y="129"/>
                  </a:cubicBezTo>
                  <a:cubicBezTo>
                    <a:pt x="256" y="120"/>
                    <a:pt x="248" y="120"/>
                    <a:pt x="243" y="120"/>
                  </a:cubicBezTo>
                  <a:lnTo>
                    <a:pt x="137" y="120"/>
                  </a:lnTo>
                  <a:lnTo>
                    <a:pt x="137" y="13"/>
                  </a:lnTo>
                  <a:cubicBezTo>
                    <a:pt x="137" y="8"/>
                    <a:pt x="137" y="0"/>
                    <a:pt x="128" y="0"/>
                  </a:cubicBezTo>
                  <a:cubicBezTo>
                    <a:pt x="120" y="0"/>
                    <a:pt x="120" y="8"/>
                    <a:pt x="120" y="13"/>
                  </a:cubicBezTo>
                  <a:lnTo>
                    <a:pt x="120" y="120"/>
                  </a:lnTo>
                  <a:lnTo>
                    <a:pt x="12" y="120"/>
                  </a:lnTo>
                  <a:cubicBezTo>
                    <a:pt x="8" y="120"/>
                    <a:pt x="0" y="120"/>
                    <a:pt x="0" y="128"/>
                  </a:cubicBezTo>
                  <a:cubicBezTo>
                    <a:pt x="0" y="137"/>
                    <a:pt x="8" y="137"/>
                    <a:pt x="12" y="137"/>
                  </a:cubicBezTo>
                  <a:lnTo>
                    <a:pt x="120" y="137"/>
                  </a:lnTo>
                  <a:lnTo>
                    <a:pt x="120" y="244"/>
                  </a:lnTo>
                  <a:cubicBezTo>
                    <a:pt x="120" y="249"/>
                    <a:pt x="120" y="257"/>
                    <a:pt x="128" y="257"/>
                  </a:cubicBezTo>
                  <a:cubicBezTo>
                    <a:pt x="137" y="257"/>
                    <a:pt x="137" y="249"/>
                    <a:pt x="137" y="244"/>
                  </a:cubicBezTo>
                  <a:lnTo>
                    <a:pt x="137"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7" name="Freeform 116 1">
              <a:extLst>
                <a:ext uri="{FF2B5EF4-FFF2-40B4-BE49-F238E27FC236}">
                  <a16:creationId xmlns:a16="http://schemas.microsoft.com/office/drawing/2014/main" id="{36833B95-7109-A110-0FA8-6C778437D79C}"/>
                </a:ext>
              </a:extLst>
            </p:cNvPr>
            <p:cNvSpPr>
              <a:spLocks/>
            </p:cNvSpPr>
            <p:nvPr>
              <p:custDataLst>
                <p:tags r:id="rId46"/>
              </p:custDataLst>
            </p:nvPr>
          </p:nvSpPr>
          <p:spPr bwMode="auto">
            <a:xfrm>
              <a:off x="5381625" y="3948113"/>
              <a:ext cx="61912" cy="123825"/>
            </a:xfrm>
            <a:custGeom>
              <a:avLst/>
              <a:gdLst>
                <a:gd name="T0" fmla="*/ 79 w 127"/>
                <a:gd name="T1" fmla="*/ 10 h 232"/>
                <a:gd name="T2" fmla="*/ 68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2 w 127"/>
                <a:gd name="T15" fmla="*/ 219 h 232"/>
                <a:gd name="T16" fmla="*/ 2 w 127"/>
                <a:gd name="T17" fmla="*/ 232 h 232"/>
                <a:gd name="T18" fmla="*/ 64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8" y="35"/>
                    <a:pt x="31" y="35"/>
                    <a:pt x="51" y="26"/>
                  </a:cubicBezTo>
                  <a:lnTo>
                    <a:pt x="51" y="203"/>
                  </a:lnTo>
                  <a:cubicBezTo>
                    <a:pt x="51" y="215"/>
                    <a:pt x="51" y="219"/>
                    <a:pt x="16" y="219"/>
                  </a:cubicBezTo>
                  <a:lnTo>
                    <a:pt x="2" y="219"/>
                  </a:lnTo>
                  <a:lnTo>
                    <a:pt x="2" y="232"/>
                  </a:lnTo>
                  <a:cubicBezTo>
                    <a:pt x="9" y="232"/>
                    <a:pt x="52" y="231"/>
                    <a:pt x="64"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8" name="Freeform 117 1">
              <a:extLst>
                <a:ext uri="{FF2B5EF4-FFF2-40B4-BE49-F238E27FC236}">
                  <a16:creationId xmlns:a16="http://schemas.microsoft.com/office/drawing/2014/main" id="{0014CB0E-C20A-4C1C-9A3D-64AC2A0FA9DB}"/>
                </a:ext>
              </a:extLst>
            </p:cNvPr>
            <p:cNvSpPr>
              <a:spLocks/>
            </p:cNvSpPr>
            <p:nvPr>
              <p:custDataLst>
                <p:tags r:id="rId47"/>
              </p:custDataLst>
            </p:nvPr>
          </p:nvSpPr>
          <p:spPr bwMode="auto">
            <a:xfrm>
              <a:off x="5486400" y="3833813"/>
              <a:ext cx="57150" cy="265112"/>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299" name="Freeform 75 2" descr="\documentclass{article}&#10;\usepackage{amsmath}&#10;\pagestyle{empty}&#10;\begin{document}&#10;&#10;$$\tau$$&#10;&#10;&#10;\end{document}" title="IguanaTex Vector Display">
            <a:extLst>
              <a:ext uri="{FF2B5EF4-FFF2-40B4-BE49-F238E27FC236}">
                <a16:creationId xmlns:a16="http://schemas.microsoft.com/office/drawing/2014/main" id="{47809B10-21BF-8690-8492-72EA38A78D63}"/>
              </a:ext>
            </a:extLst>
          </p:cNvPr>
          <p:cNvSpPr>
            <a:spLocks noChangeAspect="1"/>
          </p:cNvSpPr>
          <p:nvPr>
            <p:custDataLst>
              <p:tags r:id="rId6"/>
            </p:custDataLst>
          </p:nvPr>
        </p:nvSpPr>
        <p:spPr bwMode="auto">
          <a:xfrm>
            <a:off x="6994305" y="4806075"/>
            <a:ext cx="194733" cy="220133"/>
          </a:xfrm>
          <a:custGeom>
            <a:avLst/>
            <a:gdLst>
              <a:gd name="T0" fmla="*/ 133 w 242"/>
              <a:gd name="T1" fmla="*/ 29 h 221"/>
              <a:gd name="T2" fmla="*/ 217 w 242"/>
              <a:gd name="T3" fmla="*/ 29 h 221"/>
              <a:gd name="T4" fmla="*/ 242 w 242"/>
              <a:gd name="T5" fmla="*/ 12 h 221"/>
              <a:gd name="T6" fmla="*/ 222 w 242"/>
              <a:gd name="T7" fmla="*/ 0 h 221"/>
              <a:gd name="T8" fmla="*/ 82 w 242"/>
              <a:gd name="T9" fmla="*/ 0 h 221"/>
              <a:gd name="T10" fmla="*/ 30 w 242"/>
              <a:gd name="T11" fmla="*/ 23 h 221"/>
              <a:gd name="T12" fmla="*/ 0 w 242"/>
              <a:gd name="T13" fmla="*/ 68 h 221"/>
              <a:gd name="T14" fmla="*/ 6 w 242"/>
              <a:gd name="T15" fmla="*/ 73 h 221"/>
              <a:gd name="T16" fmla="*/ 14 w 242"/>
              <a:gd name="T17" fmla="*/ 67 h 221"/>
              <a:gd name="T18" fmla="*/ 77 w 242"/>
              <a:gd name="T19" fmla="*/ 29 h 221"/>
              <a:gd name="T20" fmla="*/ 119 w 242"/>
              <a:gd name="T21" fmla="*/ 29 h 221"/>
              <a:gd name="T22" fmla="*/ 70 w 242"/>
              <a:gd name="T23" fmla="*/ 189 h 221"/>
              <a:gd name="T24" fmla="*/ 65 w 242"/>
              <a:gd name="T25" fmla="*/ 208 h 221"/>
              <a:gd name="T26" fmla="*/ 79 w 242"/>
              <a:gd name="T27" fmla="*/ 221 h 221"/>
              <a:gd name="T28" fmla="*/ 100 w 242"/>
              <a:gd name="T29" fmla="*/ 200 h 221"/>
              <a:gd name="T30" fmla="*/ 133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3" y="29"/>
                </a:moveTo>
                <a:lnTo>
                  <a:pt x="217" y="29"/>
                </a:lnTo>
                <a:cubicBezTo>
                  <a:pt x="224" y="29"/>
                  <a:pt x="242" y="29"/>
                  <a:pt x="242" y="12"/>
                </a:cubicBezTo>
                <a:cubicBezTo>
                  <a:pt x="242" y="0"/>
                  <a:pt x="231" y="0"/>
                  <a:pt x="222" y="0"/>
                </a:cubicBezTo>
                <a:lnTo>
                  <a:pt x="82" y="0"/>
                </a:lnTo>
                <a:cubicBezTo>
                  <a:pt x="72" y="0"/>
                  <a:pt x="52" y="0"/>
                  <a:pt x="30" y="23"/>
                </a:cubicBezTo>
                <a:cubicBezTo>
                  <a:pt x="14" y="41"/>
                  <a:pt x="0" y="65"/>
                  <a:pt x="0" y="68"/>
                </a:cubicBezTo>
                <a:cubicBezTo>
                  <a:pt x="0" y="69"/>
                  <a:pt x="0" y="73"/>
                  <a:pt x="6" y="73"/>
                </a:cubicBezTo>
                <a:cubicBezTo>
                  <a:pt x="10" y="73"/>
                  <a:pt x="11" y="71"/>
                  <a:pt x="14" y="67"/>
                </a:cubicBezTo>
                <a:cubicBezTo>
                  <a:pt x="38" y="29"/>
                  <a:pt x="67" y="29"/>
                  <a:pt x="77" y="29"/>
                </a:cubicBezTo>
                <a:lnTo>
                  <a:pt x="119" y="29"/>
                </a:lnTo>
                <a:lnTo>
                  <a:pt x="70" y="189"/>
                </a:lnTo>
                <a:cubicBezTo>
                  <a:pt x="68" y="195"/>
                  <a:pt x="65" y="206"/>
                  <a:pt x="65" y="208"/>
                </a:cubicBezTo>
                <a:cubicBezTo>
                  <a:pt x="65" y="213"/>
                  <a:pt x="68" y="221"/>
                  <a:pt x="79" y="221"/>
                </a:cubicBezTo>
                <a:cubicBezTo>
                  <a:pt x="96" y="221"/>
                  <a:pt x="98" y="207"/>
                  <a:pt x="100"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nvGrpSpPr>
          <p:cNvPr id="342" name="Group 341" descr="\documentclass{article}&#10;\usepackage{amsmath}&#10;\pagestyle{empty}&#10;\begin{document}&#10;&#10;$$\tau_{\rm o}(t_{k+1}) + \tau_{\rm o}(t_{k})$$&#10;&#10;&#10;\end{document}" title="IguanaTex Vector Display">
            <a:extLst>
              <a:ext uri="{FF2B5EF4-FFF2-40B4-BE49-F238E27FC236}">
                <a16:creationId xmlns:a16="http://schemas.microsoft.com/office/drawing/2014/main" id="{F1F7E358-55B9-8F3A-D272-70A6B4328E34}"/>
              </a:ext>
            </a:extLst>
          </p:cNvPr>
          <p:cNvGrpSpPr>
            <a:grpSpLocks noChangeAspect="1"/>
          </p:cNvGrpSpPr>
          <p:nvPr>
            <p:custDataLst>
              <p:tags r:id="rId7"/>
            </p:custDataLst>
          </p:nvPr>
        </p:nvGrpSpPr>
        <p:grpSpPr>
          <a:xfrm>
            <a:off x="9057030" y="5112277"/>
            <a:ext cx="2334684" cy="353483"/>
            <a:chOff x="6069014" y="4059238"/>
            <a:chExt cx="1751013" cy="265112"/>
          </a:xfrm>
        </p:grpSpPr>
        <p:sp>
          <p:nvSpPr>
            <p:cNvPr id="326" name="Freeform 124">
              <a:extLst>
                <a:ext uri="{FF2B5EF4-FFF2-40B4-BE49-F238E27FC236}">
                  <a16:creationId xmlns:a16="http://schemas.microsoft.com/office/drawing/2014/main" id="{56687AC8-C606-4252-31F1-055EA02ED8AE}"/>
                </a:ext>
              </a:extLst>
            </p:cNvPr>
            <p:cNvSpPr>
              <a:spLocks/>
            </p:cNvSpPr>
            <p:nvPr>
              <p:custDataLst>
                <p:tags r:id="rId16"/>
              </p:custDataLst>
            </p:nvPr>
          </p:nvSpPr>
          <p:spPr bwMode="auto">
            <a:xfrm>
              <a:off x="6069014" y="4143375"/>
              <a:ext cx="117475" cy="117475"/>
            </a:xfrm>
            <a:custGeom>
              <a:avLst/>
              <a:gdLst>
                <a:gd name="T0" fmla="*/ 133 w 241"/>
                <a:gd name="T1" fmla="*/ 29 h 221"/>
                <a:gd name="T2" fmla="*/ 217 w 241"/>
                <a:gd name="T3" fmla="*/ 29 h 221"/>
                <a:gd name="T4" fmla="*/ 241 w 241"/>
                <a:gd name="T5" fmla="*/ 12 h 221"/>
                <a:gd name="T6" fmla="*/ 221 w 241"/>
                <a:gd name="T7" fmla="*/ 0 h 221"/>
                <a:gd name="T8" fmla="*/ 81 w 241"/>
                <a:gd name="T9" fmla="*/ 0 h 221"/>
                <a:gd name="T10" fmla="*/ 30 w 241"/>
                <a:gd name="T11" fmla="*/ 24 h 221"/>
                <a:gd name="T12" fmla="*/ 0 w 241"/>
                <a:gd name="T13" fmla="*/ 69 h 221"/>
                <a:gd name="T14" fmla="*/ 6 w 241"/>
                <a:gd name="T15" fmla="*/ 74 h 221"/>
                <a:gd name="T16" fmla="*/ 14 w 241"/>
                <a:gd name="T17" fmla="*/ 68 h 221"/>
                <a:gd name="T18" fmla="*/ 77 w 241"/>
                <a:gd name="T19" fmla="*/ 29 h 221"/>
                <a:gd name="T20" fmla="*/ 118 w 241"/>
                <a:gd name="T21" fmla="*/ 29 h 221"/>
                <a:gd name="T22" fmla="*/ 69 w 241"/>
                <a:gd name="T23" fmla="*/ 189 h 221"/>
                <a:gd name="T24" fmla="*/ 64 w 241"/>
                <a:gd name="T25" fmla="*/ 208 h 221"/>
                <a:gd name="T26" fmla="*/ 79 w 241"/>
                <a:gd name="T27" fmla="*/ 221 h 221"/>
                <a:gd name="T28" fmla="*/ 99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0" y="0"/>
                    <a:pt x="221" y="0"/>
                  </a:cubicBezTo>
                  <a:lnTo>
                    <a:pt x="81" y="0"/>
                  </a:lnTo>
                  <a:cubicBezTo>
                    <a:pt x="71" y="0"/>
                    <a:pt x="52" y="0"/>
                    <a:pt x="30" y="24"/>
                  </a:cubicBezTo>
                  <a:cubicBezTo>
                    <a:pt x="14" y="42"/>
                    <a:pt x="0" y="66"/>
                    <a:pt x="0" y="69"/>
                  </a:cubicBezTo>
                  <a:cubicBezTo>
                    <a:pt x="0" y="69"/>
                    <a:pt x="0" y="74"/>
                    <a:pt x="6" y="74"/>
                  </a:cubicBezTo>
                  <a:cubicBezTo>
                    <a:pt x="10" y="74"/>
                    <a:pt x="11" y="72"/>
                    <a:pt x="14" y="68"/>
                  </a:cubicBezTo>
                  <a:cubicBezTo>
                    <a:pt x="38" y="29"/>
                    <a:pt x="66" y="29"/>
                    <a:pt x="77" y="29"/>
                  </a:cubicBezTo>
                  <a:lnTo>
                    <a:pt x="118" y="29"/>
                  </a:lnTo>
                  <a:lnTo>
                    <a:pt x="69" y="189"/>
                  </a:lnTo>
                  <a:cubicBezTo>
                    <a:pt x="67" y="195"/>
                    <a:pt x="64" y="206"/>
                    <a:pt x="64" y="208"/>
                  </a:cubicBezTo>
                  <a:cubicBezTo>
                    <a:pt x="64" y="213"/>
                    <a:pt x="68" y="221"/>
                    <a:pt x="79" y="221"/>
                  </a:cubicBezTo>
                  <a:cubicBezTo>
                    <a:pt x="95" y="221"/>
                    <a:pt x="98" y="207"/>
                    <a:pt x="99"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7" name="Freeform 125">
              <a:extLst>
                <a:ext uri="{FF2B5EF4-FFF2-40B4-BE49-F238E27FC236}">
                  <a16:creationId xmlns:a16="http://schemas.microsoft.com/office/drawing/2014/main" id="{F3FB8F64-4A74-C575-5CF2-268D924831BC}"/>
                </a:ext>
              </a:extLst>
            </p:cNvPr>
            <p:cNvSpPr>
              <a:spLocks noEditPoints="1"/>
            </p:cNvSpPr>
            <p:nvPr>
              <p:custDataLst>
                <p:tags r:id="rId17"/>
              </p:custDataLst>
            </p:nvPr>
          </p:nvSpPr>
          <p:spPr bwMode="auto">
            <a:xfrm>
              <a:off x="6175377" y="4214813"/>
              <a:ext cx="84138" cy="84137"/>
            </a:xfrm>
            <a:custGeom>
              <a:avLst/>
              <a:gdLst>
                <a:gd name="T0" fmla="*/ 170 w 170"/>
                <a:gd name="T1" fmla="*/ 82 h 159"/>
                <a:gd name="T2" fmla="*/ 85 w 170"/>
                <a:gd name="T3" fmla="*/ 0 h 159"/>
                <a:gd name="T4" fmla="*/ 0 w 170"/>
                <a:gd name="T5" fmla="*/ 82 h 159"/>
                <a:gd name="T6" fmla="*/ 85 w 170"/>
                <a:gd name="T7" fmla="*/ 159 h 159"/>
                <a:gd name="T8" fmla="*/ 170 w 170"/>
                <a:gd name="T9" fmla="*/ 82 h 159"/>
                <a:gd name="T10" fmla="*/ 85 w 170"/>
                <a:gd name="T11" fmla="*/ 148 h 159"/>
                <a:gd name="T12" fmla="*/ 42 w 170"/>
                <a:gd name="T13" fmla="*/ 127 h 159"/>
                <a:gd name="T14" fmla="*/ 31 w 170"/>
                <a:gd name="T15" fmla="*/ 78 h 159"/>
                <a:gd name="T16" fmla="*/ 44 w 170"/>
                <a:gd name="T17" fmla="*/ 28 h 159"/>
                <a:gd name="T18" fmla="*/ 85 w 170"/>
                <a:gd name="T19" fmla="*/ 10 h 159"/>
                <a:gd name="T20" fmla="*/ 128 w 170"/>
                <a:gd name="T21" fmla="*/ 31 h 159"/>
                <a:gd name="T22" fmla="*/ 139 w 170"/>
                <a:gd name="T23" fmla="*/ 78 h 159"/>
                <a:gd name="T24" fmla="*/ 128 w 170"/>
                <a:gd name="T25" fmla="*/ 128 h 159"/>
                <a:gd name="T26" fmla="*/ 85 w 170"/>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59">
                  <a:moveTo>
                    <a:pt x="170" y="82"/>
                  </a:moveTo>
                  <a:cubicBezTo>
                    <a:pt x="170" y="38"/>
                    <a:pt x="133" y="0"/>
                    <a:pt x="85" y="0"/>
                  </a:cubicBezTo>
                  <a:cubicBezTo>
                    <a:pt x="37" y="0"/>
                    <a:pt x="0" y="38"/>
                    <a:pt x="0" y="82"/>
                  </a:cubicBezTo>
                  <a:cubicBezTo>
                    <a:pt x="0" y="125"/>
                    <a:pt x="38" y="159"/>
                    <a:pt x="85" y="159"/>
                  </a:cubicBezTo>
                  <a:cubicBezTo>
                    <a:pt x="132" y="159"/>
                    <a:pt x="170" y="125"/>
                    <a:pt x="170" y="82"/>
                  </a:cubicBezTo>
                  <a:close/>
                  <a:moveTo>
                    <a:pt x="85" y="148"/>
                  </a:moveTo>
                  <a:cubicBezTo>
                    <a:pt x="72" y="148"/>
                    <a:pt x="53" y="144"/>
                    <a:pt x="42" y="127"/>
                  </a:cubicBezTo>
                  <a:cubicBezTo>
                    <a:pt x="32" y="113"/>
                    <a:pt x="31" y="95"/>
                    <a:pt x="31" y="78"/>
                  </a:cubicBezTo>
                  <a:cubicBezTo>
                    <a:pt x="31" y="64"/>
                    <a:pt x="32" y="43"/>
                    <a:pt x="44" y="28"/>
                  </a:cubicBezTo>
                  <a:cubicBezTo>
                    <a:pt x="53" y="18"/>
                    <a:pt x="67" y="10"/>
                    <a:pt x="85" y="10"/>
                  </a:cubicBezTo>
                  <a:cubicBezTo>
                    <a:pt x="106" y="10"/>
                    <a:pt x="120" y="20"/>
                    <a:pt x="128" y="31"/>
                  </a:cubicBezTo>
                  <a:cubicBezTo>
                    <a:pt x="138" y="44"/>
                    <a:pt x="139" y="62"/>
                    <a:pt x="139" y="78"/>
                  </a:cubicBezTo>
                  <a:cubicBezTo>
                    <a:pt x="139" y="95"/>
                    <a:pt x="138" y="114"/>
                    <a:pt x="128" y="128"/>
                  </a:cubicBezTo>
                  <a:cubicBezTo>
                    <a:pt x="118" y="141"/>
                    <a:pt x="102" y="148"/>
                    <a:pt x="85"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8" name="Freeform 126">
              <a:extLst>
                <a:ext uri="{FF2B5EF4-FFF2-40B4-BE49-F238E27FC236}">
                  <a16:creationId xmlns:a16="http://schemas.microsoft.com/office/drawing/2014/main" id="{97EDF1AD-9D2E-4EA7-9312-712F5CFE971F}"/>
                </a:ext>
              </a:extLst>
            </p:cNvPr>
            <p:cNvSpPr>
              <a:spLocks/>
            </p:cNvSpPr>
            <p:nvPr>
              <p:custDataLst>
                <p:tags r:id="rId18"/>
              </p:custDataLst>
            </p:nvPr>
          </p:nvSpPr>
          <p:spPr bwMode="auto">
            <a:xfrm>
              <a:off x="6303964" y="4059238"/>
              <a:ext cx="55563" cy="265112"/>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0 w 115"/>
                <a:gd name="T11" fmla="*/ 0 h 499"/>
                <a:gd name="T12" fmla="*/ 31 w 115"/>
                <a:gd name="T13" fmla="*/ 98 h 499"/>
                <a:gd name="T14" fmla="*/ 0 w 115"/>
                <a:gd name="T15" fmla="*/ 250 h 499"/>
                <a:gd name="T16" fmla="*/ 33 w 115"/>
                <a:gd name="T17" fmla="*/ 405 h 499"/>
                <a:gd name="T18" fmla="*/ 110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50"/>
                  </a:cubicBezTo>
                  <a:cubicBezTo>
                    <a:pt x="29" y="163"/>
                    <a:pt x="48" y="76"/>
                    <a:pt x="109" y="14"/>
                  </a:cubicBezTo>
                  <a:cubicBezTo>
                    <a:pt x="115" y="8"/>
                    <a:pt x="115" y="7"/>
                    <a:pt x="115" y="5"/>
                  </a:cubicBezTo>
                  <a:cubicBezTo>
                    <a:pt x="115" y="2"/>
                    <a:pt x="113" y="0"/>
                    <a:pt x="110" y="0"/>
                  </a:cubicBezTo>
                  <a:cubicBezTo>
                    <a:pt x="105" y="0"/>
                    <a:pt x="61" y="34"/>
                    <a:pt x="31" y="98"/>
                  </a:cubicBezTo>
                  <a:cubicBezTo>
                    <a:pt x="6" y="152"/>
                    <a:pt x="0" y="208"/>
                    <a:pt x="0" y="250"/>
                  </a:cubicBezTo>
                  <a:cubicBezTo>
                    <a:pt x="0" y="289"/>
                    <a:pt x="5" y="349"/>
                    <a:pt x="33" y="405"/>
                  </a:cubicBezTo>
                  <a:cubicBezTo>
                    <a:pt x="63" y="466"/>
                    <a:pt x="105" y="499"/>
                    <a:pt x="110"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29" name="Freeform 127">
              <a:extLst>
                <a:ext uri="{FF2B5EF4-FFF2-40B4-BE49-F238E27FC236}">
                  <a16:creationId xmlns:a16="http://schemas.microsoft.com/office/drawing/2014/main" id="{5904619D-88B9-0FBF-E03E-8923E0CDA978}"/>
                </a:ext>
              </a:extLst>
            </p:cNvPr>
            <p:cNvSpPr>
              <a:spLocks/>
            </p:cNvSpPr>
            <p:nvPr>
              <p:custDataLst>
                <p:tags r:id="rId19"/>
              </p:custDataLst>
            </p:nvPr>
          </p:nvSpPr>
          <p:spPr bwMode="auto">
            <a:xfrm>
              <a:off x="6380164" y="4090988"/>
              <a:ext cx="74613" cy="169862"/>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4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5" y="17"/>
                    <a:pt x="115" y="14"/>
                  </a:cubicBezTo>
                  <a:cubicBezTo>
                    <a:pt x="115" y="5"/>
                    <a:pt x="109" y="0"/>
                    <a:pt x="101" y="0"/>
                  </a:cubicBezTo>
                  <a:cubicBezTo>
                    <a:pt x="99" y="0"/>
                    <a:pt x="85" y="1"/>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8"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0" name="Freeform 128">
              <a:extLst>
                <a:ext uri="{FF2B5EF4-FFF2-40B4-BE49-F238E27FC236}">
                  <a16:creationId xmlns:a16="http://schemas.microsoft.com/office/drawing/2014/main" id="{72A2327B-816C-94C4-2B27-A446E1F43720}"/>
                </a:ext>
              </a:extLst>
            </p:cNvPr>
            <p:cNvSpPr>
              <a:spLocks/>
            </p:cNvSpPr>
            <p:nvPr>
              <p:custDataLst>
                <p:tags r:id="rId20"/>
              </p:custDataLst>
            </p:nvPr>
          </p:nvSpPr>
          <p:spPr bwMode="auto">
            <a:xfrm>
              <a:off x="6475414" y="4168775"/>
              <a:ext cx="85725" cy="130175"/>
            </a:xfrm>
            <a:custGeom>
              <a:avLst/>
              <a:gdLst>
                <a:gd name="T0" fmla="*/ 83 w 172"/>
                <a:gd name="T1" fmla="*/ 10 h 245"/>
                <a:gd name="T2" fmla="*/ 85 w 172"/>
                <a:gd name="T3" fmla="*/ 5 h 245"/>
                <a:gd name="T4" fmla="*/ 79 w 172"/>
                <a:gd name="T5" fmla="*/ 0 h 245"/>
                <a:gd name="T6" fmla="*/ 34 w 172"/>
                <a:gd name="T7" fmla="*/ 3 h 245"/>
                <a:gd name="T8" fmla="*/ 27 w 172"/>
                <a:gd name="T9" fmla="*/ 11 h 245"/>
                <a:gd name="T10" fmla="*/ 36 w 172"/>
                <a:gd name="T11" fmla="*/ 16 h 245"/>
                <a:gd name="T12" fmla="*/ 52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3 w 172"/>
                <a:gd name="T37" fmla="*/ 188 h 245"/>
                <a:gd name="T38" fmla="*/ 156 w 172"/>
                <a:gd name="T39" fmla="*/ 196 h 245"/>
                <a:gd name="T40" fmla="*/ 126 w 172"/>
                <a:gd name="T41" fmla="*/ 236 h 245"/>
                <a:gd name="T42" fmla="*/ 113 w 172"/>
                <a:gd name="T43" fmla="*/ 218 h 245"/>
                <a:gd name="T44" fmla="*/ 116 w 172"/>
                <a:gd name="T45" fmla="*/ 202 h 245"/>
                <a:gd name="T46" fmla="*/ 117 w 172"/>
                <a:gd name="T47" fmla="*/ 191 h 245"/>
                <a:gd name="T48" fmla="*/ 61 w 172"/>
                <a:gd name="T49" fmla="*/ 154 h 245"/>
                <a:gd name="T50" fmla="*/ 90 w 172"/>
                <a:gd name="T51" fmla="*/ 131 h 245"/>
                <a:gd name="T52" fmla="*/ 144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3" y="10"/>
                    <a:pt x="85" y="5"/>
                    <a:pt x="85" y="5"/>
                  </a:cubicBezTo>
                  <a:cubicBezTo>
                    <a:pt x="85" y="3"/>
                    <a:pt x="83" y="0"/>
                    <a:pt x="79" y="0"/>
                  </a:cubicBezTo>
                  <a:cubicBezTo>
                    <a:pt x="72" y="0"/>
                    <a:pt x="43" y="3"/>
                    <a:pt x="34" y="3"/>
                  </a:cubicBezTo>
                  <a:cubicBezTo>
                    <a:pt x="32" y="4"/>
                    <a:pt x="27" y="4"/>
                    <a:pt x="27" y="11"/>
                  </a:cubicBezTo>
                  <a:cubicBezTo>
                    <a:pt x="27" y="16"/>
                    <a:pt x="32" y="16"/>
                    <a:pt x="36" y="16"/>
                  </a:cubicBezTo>
                  <a:cubicBezTo>
                    <a:pt x="52" y="16"/>
                    <a:pt x="52" y="19"/>
                    <a:pt x="52" y="22"/>
                  </a:cubicBezTo>
                  <a:cubicBezTo>
                    <a:pt x="52" y="24"/>
                    <a:pt x="52" y="26"/>
                    <a:pt x="51" y="29"/>
                  </a:cubicBezTo>
                  <a:lnTo>
                    <a:pt x="2" y="227"/>
                  </a:lnTo>
                  <a:cubicBezTo>
                    <a:pt x="0" y="233"/>
                    <a:pt x="0" y="234"/>
                    <a:pt x="0" y="234"/>
                  </a:cubicBezTo>
                  <a:cubicBezTo>
                    <a:pt x="0" y="239"/>
                    <a:pt x="4" y="245"/>
                    <a:pt x="12" y="245"/>
                  </a:cubicBezTo>
                  <a:cubicBezTo>
                    <a:pt x="21"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8" y="245"/>
                    <a:pt x="169" y="192"/>
                    <a:pt x="169" y="192"/>
                  </a:cubicBezTo>
                  <a:cubicBezTo>
                    <a:pt x="169" y="188"/>
                    <a:pt x="164" y="188"/>
                    <a:pt x="163" y="188"/>
                  </a:cubicBezTo>
                  <a:cubicBezTo>
                    <a:pt x="158" y="188"/>
                    <a:pt x="158" y="189"/>
                    <a:pt x="156" y="196"/>
                  </a:cubicBezTo>
                  <a:cubicBezTo>
                    <a:pt x="152" y="211"/>
                    <a:pt x="143" y="236"/>
                    <a:pt x="126" y="236"/>
                  </a:cubicBezTo>
                  <a:cubicBezTo>
                    <a:pt x="116" y="236"/>
                    <a:pt x="113" y="227"/>
                    <a:pt x="113" y="218"/>
                  </a:cubicBezTo>
                  <a:cubicBezTo>
                    <a:pt x="113" y="212"/>
                    <a:pt x="113" y="211"/>
                    <a:pt x="116" y="202"/>
                  </a:cubicBezTo>
                  <a:cubicBezTo>
                    <a:pt x="116" y="201"/>
                    <a:pt x="117" y="195"/>
                    <a:pt x="117" y="191"/>
                  </a:cubicBezTo>
                  <a:cubicBezTo>
                    <a:pt x="117" y="160"/>
                    <a:pt x="75" y="155"/>
                    <a:pt x="61" y="154"/>
                  </a:cubicBezTo>
                  <a:cubicBezTo>
                    <a:pt x="71" y="148"/>
                    <a:pt x="84" y="136"/>
                    <a:pt x="90" y="131"/>
                  </a:cubicBezTo>
                  <a:cubicBezTo>
                    <a:pt x="108" y="114"/>
                    <a:pt x="125" y="98"/>
                    <a:pt x="144"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3" y="88"/>
                    <a:pt x="145" y="88"/>
                  </a:cubicBezTo>
                  <a:cubicBezTo>
                    <a:pt x="125" y="88"/>
                    <a:pt x="107" y="102"/>
                    <a:pt x="89" y="119"/>
                  </a:cubicBezTo>
                  <a:cubicBezTo>
                    <a:pt x="74"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1" name="Freeform 129">
              <a:extLst>
                <a:ext uri="{FF2B5EF4-FFF2-40B4-BE49-F238E27FC236}">
                  <a16:creationId xmlns:a16="http://schemas.microsoft.com/office/drawing/2014/main" id="{96F85470-03BD-2799-93ED-E9AAB4570D52}"/>
                </a:ext>
              </a:extLst>
            </p:cNvPr>
            <p:cNvSpPr>
              <a:spLocks/>
            </p:cNvSpPr>
            <p:nvPr>
              <p:custDataLst>
                <p:tags r:id="rId21"/>
              </p:custDataLst>
            </p:nvPr>
          </p:nvSpPr>
          <p:spPr bwMode="auto">
            <a:xfrm>
              <a:off x="6583364" y="4183063"/>
              <a:ext cx="127000" cy="136525"/>
            </a:xfrm>
            <a:custGeom>
              <a:avLst/>
              <a:gdLst>
                <a:gd name="T0" fmla="*/ 137 w 256"/>
                <a:gd name="T1" fmla="*/ 137 h 257"/>
                <a:gd name="T2" fmla="*/ 243 w 256"/>
                <a:gd name="T3" fmla="*/ 137 h 257"/>
                <a:gd name="T4" fmla="*/ 256 w 256"/>
                <a:gd name="T5" fmla="*/ 129 h 257"/>
                <a:gd name="T6" fmla="*/ 243 w 256"/>
                <a:gd name="T7" fmla="*/ 120 h 257"/>
                <a:gd name="T8" fmla="*/ 137 w 256"/>
                <a:gd name="T9" fmla="*/ 120 h 257"/>
                <a:gd name="T10" fmla="*/ 137 w 256"/>
                <a:gd name="T11" fmla="*/ 13 h 257"/>
                <a:gd name="T12" fmla="*/ 128 w 256"/>
                <a:gd name="T13" fmla="*/ 0 h 257"/>
                <a:gd name="T14" fmla="*/ 120 w 256"/>
                <a:gd name="T15" fmla="*/ 13 h 257"/>
                <a:gd name="T16" fmla="*/ 120 w 256"/>
                <a:gd name="T17" fmla="*/ 120 h 257"/>
                <a:gd name="T18" fmla="*/ 12 w 256"/>
                <a:gd name="T19" fmla="*/ 120 h 257"/>
                <a:gd name="T20" fmla="*/ 0 w 256"/>
                <a:gd name="T21" fmla="*/ 128 h 257"/>
                <a:gd name="T22" fmla="*/ 12 w 256"/>
                <a:gd name="T23" fmla="*/ 137 h 257"/>
                <a:gd name="T24" fmla="*/ 120 w 256"/>
                <a:gd name="T25" fmla="*/ 137 h 257"/>
                <a:gd name="T26" fmla="*/ 120 w 256"/>
                <a:gd name="T27" fmla="*/ 244 h 257"/>
                <a:gd name="T28" fmla="*/ 128 w 256"/>
                <a:gd name="T29" fmla="*/ 257 h 257"/>
                <a:gd name="T30" fmla="*/ 137 w 256"/>
                <a:gd name="T31" fmla="*/ 244 h 257"/>
                <a:gd name="T32" fmla="*/ 137 w 256"/>
                <a:gd name="T33" fmla="*/ 13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6" h="257">
                  <a:moveTo>
                    <a:pt x="137" y="137"/>
                  </a:moveTo>
                  <a:lnTo>
                    <a:pt x="243" y="137"/>
                  </a:lnTo>
                  <a:cubicBezTo>
                    <a:pt x="248" y="137"/>
                    <a:pt x="256" y="137"/>
                    <a:pt x="256" y="129"/>
                  </a:cubicBezTo>
                  <a:cubicBezTo>
                    <a:pt x="256" y="120"/>
                    <a:pt x="248" y="120"/>
                    <a:pt x="243" y="120"/>
                  </a:cubicBezTo>
                  <a:lnTo>
                    <a:pt x="137" y="120"/>
                  </a:lnTo>
                  <a:lnTo>
                    <a:pt x="137" y="13"/>
                  </a:lnTo>
                  <a:cubicBezTo>
                    <a:pt x="137" y="8"/>
                    <a:pt x="137" y="0"/>
                    <a:pt x="128" y="0"/>
                  </a:cubicBezTo>
                  <a:cubicBezTo>
                    <a:pt x="120" y="0"/>
                    <a:pt x="120" y="8"/>
                    <a:pt x="120" y="13"/>
                  </a:cubicBezTo>
                  <a:lnTo>
                    <a:pt x="120" y="120"/>
                  </a:lnTo>
                  <a:lnTo>
                    <a:pt x="12" y="120"/>
                  </a:lnTo>
                  <a:cubicBezTo>
                    <a:pt x="8" y="120"/>
                    <a:pt x="0" y="120"/>
                    <a:pt x="0" y="128"/>
                  </a:cubicBezTo>
                  <a:cubicBezTo>
                    <a:pt x="0" y="137"/>
                    <a:pt x="8" y="137"/>
                    <a:pt x="12" y="137"/>
                  </a:cubicBezTo>
                  <a:lnTo>
                    <a:pt x="120" y="137"/>
                  </a:lnTo>
                  <a:lnTo>
                    <a:pt x="120" y="244"/>
                  </a:lnTo>
                  <a:cubicBezTo>
                    <a:pt x="120" y="249"/>
                    <a:pt x="120" y="257"/>
                    <a:pt x="128" y="257"/>
                  </a:cubicBezTo>
                  <a:cubicBezTo>
                    <a:pt x="137" y="257"/>
                    <a:pt x="137" y="249"/>
                    <a:pt x="137" y="244"/>
                  </a:cubicBezTo>
                  <a:lnTo>
                    <a:pt x="137"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2" name="Freeform 130">
              <a:extLst>
                <a:ext uri="{FF2B5EF4-FFF2-40B4-BE49-F238E27FC236}">
                  <a16:creationId xmlns:a16="http://schemas.microsoft.com/office/drawing/2014/main" id="{3B5D9E52-1F09-9253-9492-0FB49EE142F4}"/>
                </a:ext>
              </a:extLst>
            </p:cNvPr>
            <p:cNvSpPr>
              <a:spLocks/>
            </p:cNvSpPr>
            <p:nvPr>
              <p:custDataLst>
                <p:tags r:id="rId22"/>
              </p:custDataLst>
            </p:nvPr>
          </p:nvSpPr>
          <p:spPr bwMode="auto">
            <a:xfrm>
              <a:off x="6740527" y="4173538"/>
              <a:ext cx="61913" cy="123825"/>
            </a:xfrm>
            <a:custGeom>
              <a:avLst/>
              <a:gdLst>
                <a:gd name="T0" fmla="*/ 79 w 127"/>
                <a:gd name="T1" fmla="*/ 10 h 232"/>
                <a:gd name="T2" fmla="*/ 68 w 127"/>
                <a:gd name="T3" fmla="*/ 0 h 232"/>
                <a:gd name="T4" fmla="*/ 0 w 127"/>
                <a:gd name="T5" fmla="*/ 23 h 232"/>
                <a:gd name="T6" fmla="*/ 0 w 127"/>
                <a:gd name="T7" fmla="*/ 35 h 232"/>
                <a:gd name="T8" fmla="*/ 51 w 127"/>
                <a:gd name="T9" fmla="*/ 26 h 232"/>
                <a:gd name="T10" fmla="*/ 51 w 127"/>
                <a:gd name="T11" fmla="*/ 203 h 232"/>
                <a:gd name="T12" fmla="*/ 16 w 127"/>
                <a:gd name="T13" fmla="*/ 219 h 232"/>
                <a:gd name="T14" fmla="*/ 3 w 127"/>
                <a:gd name="T15" fmla="*/ 219 h 232"/>
                <a:gd name="T16" fmla="*/ 3 w 127"/>
                <a:gd name="T17" fmla="*/ 232 h 232"/>
                <a:gd name="T18" fmla="*/ 65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8" y="0"/>
                    <a:pt x="68" y="0"/>
                  </a:cubicBezTo>
                  <a:cubicBezTo>
                    <a:pt x="46" y="22"/>
                    <a:pt x="14" y="23"/>
                    <a:pt x="0" y="23"/>
                  </a:cubicBezTo>
                  <a:lnTo>
                    <a:pt x="0" y="35"/>
                  </a:lnTo>
                  <a:cubicBezTo>
                    <a:pt x="9" y="35"/>
                    <a:pt x="32" y="35"/>
                    <a:pt x="51" y="26"/>
                  </a:cubicBezTo>
                  <a:lnTo>
                    <a:pt x="51" y="203"/>
                  </a:lnTo>
                  <a:cubicBezTo>
                    <a:pt x="51" y="215"/>
                    <a:pt x="51" y="219"/>
                    <a:pt x="16" y="219"/>
                  </a:cubicBezTo>
                  <a:lnTo>
                    <a:pt x="3" y="219"/>
                  </a:lnTo>
                  <a:lnTo>
                    <a:pt x="3" y="232"/>
                  </a:lnTo>
                  <a:cubicBezTo>
                    <a:pt x="9" y="232"/>
                    <a:pt x="52" y="231"/>
                    <a:pt x="65" y="231"/>
                  </a:cubicBezTo>
                  <a:cubicBezTo>
                    <a:pt x="75" y="231"/>
                    <a:pt x="119"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3" name="Freeform 131">
              <a:extLst>
                <a:ext uri="{FF2B5EF4-FFF2-40B4-BE49-F238E27FC236}">
                  <a16:creationId xmlns:a16="http://schemas.microsoft.com/office/drawing/2014/main" id="{7D1B696F-7E7D-9751-880C-6080DBDAAA11}"/>
                </a:ext>
              </a:extLst>
            </p:cNvPr>
            <p:cNvSpPr>
              <a:spLocks/>
            </p:cNvSpPr>
            <p:nvPr>
              <p:custDataLst>
                <p:tags r:id="rId23"/>
              </p:custDataLst>
            </p:nvPr>
          </p:nvSpPr>
          <p:spPr bwMode="auto">
            <a:xfrm>
              <a:off x="6845302" y="4059238"/>
              <a:ext cx="57150" cy="265112"/>
            </a:xfrm>
            <a:custGeom>
              <a:avLst/>
              <a:gdLst>
                <a:gd name="T0" fmla="*/ 116 w 116"/>
                <a:gd name="T1" fmla="*/ 250 h 499"/>
                <a:gd name="T2" fmla="*/ 83 w 116"/>
                <a:gd name="T3" fmla="*/ 94 h 499"/>
                <a:gd name="T4" fmla="*/ 5 w 116"/>
                <a:gd name="T5" fmla="*/ 0 h 499"/>
                <a:gd name="T6" fmla="*/ 0 w 116"/>
                <a:gd name="T7" fmla="*/ 5 h 499"/>
                <a:gd name="T8" fmla="*/ 9 w 116"/>
                <a:gd name="T9" fmla="*/ 17 h 499"/>
                <a:gd name="T10" fmla="*/ 87 w 116"/>
                <a:gd name="T11" fmla="*/ 250 h 499"/>
                <a:gd name="T12" fmla="*/ 6 w 116"/>
                <a:gd name="T13" fmla="*/ 485 h 499"/>
                <a:gd name="T14" fmla="*/ 0 w 116"/>
                <a:gd name="T15" fmla="*/ 494 h 499"/>
                <a:gd name="T16" fmla="*/ 5 w 116"/>
                <a:gd name="T17" fmla="*/ 499 h 499"/>
                <a:gd name="T18" fmla="*/ 84 w 116"/>
                <a:gd name="T19" fmla="*/ 402 h 499"/>
                <a:gd name="T20" fmla="*/ 116 w 116"/>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250"/>
                  </a:moveTo>
                  <a:cubicBezTo>
                    <a:pt x="116"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6" y="291"/>
                    <a:pt x="116"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4" name="Freeform 132">
              <a:extLst>
                <a:ext uri="{FF2B5EF4-FFF2-40B4-BE49-F238E27FC236}">
                  <a16:creationId xmlns:a16="http://schemas.microsoft.com/office/drawing/2014/main" id="{4EA06789-131F-0946-21C1-C60104906AAA}"/>
                </a:ext>
              </a:extLst>
            </p:cNvPr>
            <p:cNvSpPr>
              <a:spLocks/>
            </p:cNvSpPr>
            <p:nvPr>
              <p:custDataLst>
                <p:tags r:id="rId24"/>
              </p:custDataLst>
            </p:nvPr>
          </p:nvSpPr>
          <p:spPr bwMode="auto">
            <a:xfrm>
              <a:off x="6996114" y="4103688"/>
              <a:ext cx="161925" cy="176212"/>
            </a:xfrm>
            <a:custGeom>
              <a:avLst/>
              <a:gdLst>
                <a:gd name="T0" fmla="*/ 176 w 331"/>
                <a:gd name="T1" fmla="*/ 176 h 332"/>
                <a:gd name="T2" fmla="*/ 315 w 331"/>
                <a:gd name="T3" fmla="*/ 176 h 332"/>
                <a:gd name="T4" fmla="*/ 331 w 331"/>
                <a:gd name="T5" fmla="*/ 166 h 332"/>
                <a:gd name="T6" fmla="*/ 315 w 331"/>
                <a:gd name="T7" fmla="*/ 156 h 332"/>
                <a:gd name="T8" fmla="*/ 176 w 331"/>
                <a:gd name="T9" fmla="*/ 156 h 332"/>
                <a:gd name="T10" fmla="*/ 176 w 331"/>
                <a:gd name="T11" fmla="*/ 16 h 332"/>
                <a:gd name="T12" fmla="*/ 166 w 331"/>
                <a:gd name="T13" fmla="*/ 0 h 332"/>
                <a:gd name="T14" fmla="*/ 156 w 331"/>
                <a:gd name="T15" fmla="*/ 16 h 332"/>
                <a:gd name="T16" fmla="*/ 156 w 331"/>
                <a:gd name="T17" fmla="*/ 156 h 332"/>
                <a:gd name="T18" fmla="*/ 16 w 331"/>
                <a:gd name="T19" fmla="*/ 156 h 332"/>
                <a:gd name="T20" fmla="*/ 0 w 331"/>
                <a:gd name="T21" fmla="*/ 166 h 332"/>
                <a:gd name="T22" fmla="*/ 16 w 331"/>
                <a:gd name="T23" fmla="*/ 176 h 332"/>
                <a:gd name="T24" fmla="*/ 156 w 331"/>
                <a:gd name="T25" fmla="*/ 176 h 332"/>
                <a:gd name="T26" fmla="*/ 156 w 331"/>
                <a:gd name="T27" fmla="*/ 315 h 332"/>
                <a:gd name="T28" fmla="*/ 166 w 331"/>
                <a:gd name="T29" fmla="*/ 332 h 332"/>
                <a:gd name="T30" fmla="*/ 176 w 331"/>
                <a:gd name="T31" fmla="*/ 315 h 332"/>
                <a:gd name="T32" fmla="*/ 176 w 331"/>
                <a:gd name="T33" fmla="*/ 176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1" h="332">
                  <a:moveTo>
                    <a:pt x="176" y="176"/>
                  </a:moveTo>
                  <a:lnTo>
                    <a:pt x="315" y="176"/>
                  </a:lnTo>
                  <a:cubicBezTo>
                    <a:pt x="322" y="176"/>
                    <a:pt x="331" y="176"/>
                    <a:pt x="331" y="166"/>
                  </a:cubicBezTo>
                  <a:cubicBezTo>
                    <a:pt x="331" y="156"/>
                    <a:pt x="322" y="156"/>
                    <a:pt x="315" y="156"/>
                  </a:cubicBezTo>
                  <a:lnTo>
                    <a:pt x="176" y="156"/>
                  </a:lnTo>
                  <a:lnTo>
                    <a:pt x="176" y="16"/>
                  </a:lnTo>
                  <a:cubicBezTo>
                    <a:pt x="176" y="9"/>
                    <a:pt x="176" y="0"/>
                    <a:pt x="166" y="0"/>
                  </a:cubicBezTo>
                  <a:cubicBezTo>
                    <a:pt x="156" y="0"/>
                    <a:pt x="156" y="9"/>
                    <a:pt x="156" y="16"/>
                  </a:cubicBezTo>
                  <a:lnTo>
                    <a:pt x="156" y="156"/>
                  </a:lnTo>
                  <a:lnTo>
                    <a:pt x="16" y="156"/>
                  </a:lnTo>
                  <a:cubicBezTo>
                    <a:pt x="9" y="156"/>
                    <a:pt x="0" y="156"/>
                    <a:pt x="0" y="166"/>
                  </a:cubicBezTo>
                  <a:cubicBezTo>
                    <a:pt x="0" y="176"/>
                    <a:pt x="9" y="176"/>
                    <a:pt x="16" y="176"/>
                  </a:cubicBezTo>
                  <a:lnTo>
                    <a:pt x="156" y="176"/>
                  </a:lnTo>
                  <a:lnTo>
                    <a:pt x="156" y="315"/>
                  </a:lnTo>
                  <a:cubicBezTo>
                    <a:pt x="156" y="322"/>
                    <a:pt x="156" y="332"/>
                    <a:pt x="166" y="332"/>
                  </a:cubicBezTo>
                  <a:cubicBezTo>
                    <a:pt x="176" y="332"/>
                    <a:pt x="176" y="322"/>
                    <a:pt x="176" y="315"/>
                  </a:cubicBezTo>
                  <a:lnTo>
                    <a:pt x="176" y="17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5" name="Freeform 133">
              <a:extLst>
                <a:ext uri="{FF2B5EF4-FFF2-40B4-BE49-F238E27FC236}">
                  <a16:creationId xmlns:a16="http://schemas.microsoft.com/office/drawing/2014/main" id="{D6D2B4A3-D266-B551-0C36-DCD158487E27}"/>
                </a:ext>
              </a:extLst>
            </p:cNvPr>
            <p:cNvSpPr>
              <a:spLocks/>
            </p:cNvSpPr>
            <p:nvPr>
              <p:custDataLst>
                <p:tags r:id="rId25"/>
              </p:custDataLst>
            </p:nvPr>
          </p:nvSpPr>
          <p:spPr bwMode="auto">
            <a:xfrm>
              <a:off x="7234239" y="4143375"/>
              <a:ext cx="119063" cy="117475"/>
            </a:xfrm>
            <a:custGeom>
              <a:avLst/>
              <a:gdLst>
                <a:gd name="T0" fmla="*/ 133 w 241"/>
                <a:gd name="T1" fmla="*/ 29 h 221"/>
                <a:gd name="T2" fmla="*/ 217 w 241"/>
                <a:gd name="T3" fmla="*/ 29 h 221"/>
                <a:gd name="T4" fmla="*/ 241 w 241"/>
                <a:gd name="T5" fmla="*/ 12 h 221"/>
                <a:gd name="T6" fmla="*/ 221 w 241"/>
                <a:gd name="T7" fmla="*/ 0 h 221"/>
                <a:gd name="T8" fmla="*/ 81 w 241"/>
                <a:gd name="T9" fmla="*/ 0 h 221"/>
                <a:gd name="T10" fmla="*/ 30 w 241"/>
                <a:gd name="T11" fmla="*/ 24 h 221"/>
                <a:gd name="T12" fmla="*/ 0 w 241"/>
                <a:gd name="T13" fmla="*/ 69 h 221"/>
                <a:gd name="T14" fmla="*/ 6 w 241"/>
                <a:gd name="T15" fmla="*/ 74 h 221"/>
                <a:gd name="T16" fmla="*/ 14 w 241"/>
                <a:gd name="T17" fmla="*/ 68 h 221"/>
                <a:gd name="T18" fmla="*/ 77 w 241"/>
                <a:gd name="T19" fmla="*/ 29 h 221"/>
                <a:gd name="T20" fmla="*/ 118 w 241"/>
                <a:gd name="T21" fmla="*/ 29 h 221"/>
                <a:gd name="T22" fmla="*/ 69 w 241"/>
                <a:gd name="T23" fmla="*/ 189 h 221"/>
                <a:gd name="T24" fmla="*/ 64 w 241"/>
                <a:gd name="T25" fmla="*/ 208 h 221"/>
                <a:gd name="T26" fmla="*/ 79 w 241"/>
                <a:gd name="T27" fmla="*/ 221 h 221"/>
                <a:gd name="T28" fmla="*/ 99 w 241"/>
                <a:gd name="T29" fmla="*/ 200 h 221"/>
                <a:gd name="T30" fmla="*/ 133 w 241"/>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221">
                  <a:moveTo>
                    <a:pt x="133" y="29"/>
                  </a:moveTo>
                  <a:lnTo>
                    <a:pt x="217" y="29"/>
                  </a:lnTo>
                  <a:cubicBezTo>
                    <a:pt x="223" y="29"/>
                    <a:pt x="241" y="29"/>
                    <a:pt x="241" y="12"/>
                  </a:cubicBezTo>
                  <a:cubicBezTo>
                    <a:pt x="241" y="0"/>
                    <a:pt x="231" y="0"/>
                    <a:pt x="221" y="0"/>
                  </a:cubicBezTo>
                  <a:lnTo>
                    <a:pt x="81" y="0"/>
                  </a:lnTo>
                  <a:cubicBezTo>
                    <a:pt x="71" y="0"/>
                    <a:pt x="52" y="0"/>
                    <a:pt x="30" y="24"/>
                  </a:cubicBezTo>
                  <a:cubicBezTo>
                    <a:pt x="14" y="42"/>
                    <a:pt x="0" y="66"/>
                    <a:pt x="0" y="69"/>
                  </a:cubicBezTo>
                  <a:cubicBezTo>
                    <a:pt x="0" y="69"/>
                    <a:pt x="0" y="74"/>
                    <a:pt x="6" y="74"/>
                  </a:cubicBezTo>
                  <a:cubicBezTo>
                    <a:pt x="10" y="74"/>
                    <a:pt x="11" y="72"/>
                    <a:pt x="14" y="68"/>
                  </a:cubicBezTo>
                  <a:cubicBezTo>
                    <a:pt x="38" y="29"/>
                    <a:pt x="66" y="29"/>
                    <a:pt x="77" y="29"/>
                  </a:cubicBezTo>
                  <a:lnTo>
                    <a:pt x="118" y="29"/>
                  </a:lnTo>
                  <a:lnTo>
                    <a:pt x="69" y="189"/>
                  </a:lnTo>
                  <a:cubicBezTo>
                    <a:pt x="67" y="195"/>
                    <a:pt x="64" y="206"/>
                    <a:pt x="64" y="208"/>
                  </a:cubicBezTo>
                  <a:cubicBezTo>
                    <a:pt x="64" y="213"/>
                    <a:pt x="68" y="221"/>
                    <a:pt x="79" y="221"/>
                  </a:cubicBezTo>
                  <a:cubicBezTo>
                    <a:pt x="95" y="221"/>
                    <a:pt x="98" y="207"/>
                    <a:pt x="99" y="200"/>
                  </a:cubicBezTo>
                  <a:lnTo>
                    <a:pt x="133"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6" name="Freeform 134">
              <a:extLst>
                <a:ext uri="{FF2B5EF4-FFF2-40B4-BE49-F238E27FC236}">
                  <a16:creationId xmlns:a16="http://schemas.microsoft.com/office/drawing/2014/main" id="{B13B13B5-C473-3CC7-9A2A-F6074063FA3B}"/>
                </a:ext>
              </a:extLst>
            </p:cNvPr>
            <p:cNvSpPr>
              <a:spLocks noEditPoints="1"/>
            </p:cNvSpPr>
            <p:nvPr>
              <p:custDataLst>
                <p:tags r:id="rId26"/>
              </p:custDataLst>
            </p:nvPr>
          </p:nvSpPr>
          <p:spPr bwMode="auto">
            <a:xfrm>
              <a:off x="7342189" y="4214813"/>
              <a:ext cx="82550" cy="84137"/>
            </a:xfrm>
            <a:custGeom>
              <a:avLst/>
              <a:gdLst>
                <a:gd name="T0" fmla="*/ 170 w 170"/>
                <a:gd name="T1" fmla="*/ 82 h 159"/>
                <a:gd name="T2" fmla="*/ 85 w 170"/>
                <a:gd name="T3" fmla="*/ 0 h 159"/>
                <a:gd name="T4" fmla="*/ 0 w 170"/>
                <a:gd name="T5" fmla="*/ 82 h 159"/>
                <a:gd name="T6" fmla="*/ 85 w 170"/>
                <a:gd name="T7" fmla="*/ 159 h 159"/>
                <a:gd name="T8" fmla="*/ 170 w 170"/>
                <a:gd name="T9" fmla="*/ 82 h 159"/>
                <a:gd name="T10" fmla="*/ 85 w 170"/>
                <a:gd name="T11" fmla="*/ 148 h 159"/>
                <a:gd name="T12" fmla="*/ 42 w 170"/>
                <a:gd name="T13" fmla="*/ 127 h 159"/>
                <a:gd name="T14" fmla="*/ 31 w 170"/>
                <a:gd name="T15" fmla="*/ 78 h 159"/>
                <a:gd name="T16" fmla="*/ 44 w 170"/>
                <a:gd name="T17" fmla="*/ 28 h 159"/>
                <a:gd name="T18" fmla="*/ 85 w 170"/>
                <a:gd name="T19" fmla="*/ 10 h 159"/>
                <a:gd name="T20" fmla="*/ 128 w 170"/>
                <a:gd name="T21" fmla="*/ 31 h 159"/>
                <a:gd name="T22" fmla="*/ 139 w 170"/>
                <a:gd name="T23" fmla="*/ 78 h 159"/>
                <a:gd name="T24" fmla="*/ 128 w 170"/>
                <a:gd name="T25" fmla="*/ 128 h 159"/>
                <a:gd name="T26" fmla="*/ 85 w 170"/>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159">
                  <a:moveTo>
                    <a:pt x="170" y="82"/>
                  </a:moveTo>
                  <a:cubicBezTo>
                    <a:pt x="170" y="38"/>
                    <a:pt x="133" y="0"/>
                    <a:pt x="85" y="0"/>
                  </a:cubicBezTo>
                  <a:cubicBezTo>
                    <a:pt x="37" y="0"/>
                    <a:pt x="0" y="38"/>
                    <a:pt x="0" y="82"/>
                  </a:cubicBezTo>
                  <a:cubicBezTo>
                    <a:pt x="0" y="125"/>
                    <a:pt x="38" y="159"/>
                    <a:pt x="85" y="159"/>
                  </a:cubicBezTo>
                  <a:cubicBezTo>
                    <a:pt x="132" y="159"/>
                    <a:pt x="170" y="125"/>
                    <a:pt x="170" y="82"/>
                  </a:cubicBezTo>
                  <a:close/>
                  <a:moveTo>
                    <a:pt x="85" y="148"/>
                  </a:moveTo>
                  <a:cubicBezTo>
                    <a:pt x="72" y="148"/>
                    <a:pt x="53" y="144"/>
                    <a:pt x="42" y="127"/>
                  </a:cubicBezTo>
                  <a:cubicBezTo>
                    <a:pt x="32" y="113"/>
                    <a:pt x="31" y="95"/>
                    <a:pt x="31" y="78"/>
                  </a:cubicBezTo>
                  <a:cubicBezTo>
                    <a:pt x="31" y="64"/>
                    <a:pt x="32" y="43"/>
                    <a:pt x="44" y="28"/>
                  </a:cubicBezTo>
                  <a:cubicBezTo>
                    <a:pt x="53" y="18"/>
                    <a:pt x="67" y="10"/>
                    <a:pt x="85" y="10"/>
                  </a:cubicBezTo>
                  <a:cubicBezTo>
                    <a:pt x="106" y="10"/>
                    <a:pt x="120" y="20"/>
                    <a:pt x="128" y="31"/>
                  </a:cubicBezTo>
                  <a:cubicBezTo>
                    <a:pt x="138" y="44"/>
                    <a:pt x="139" y="62"/>
                    <a:pt x="139" y="78"/>
                  </a:cubicBezTo>
                  <a:cubicBezTo>
                    <a:pt x="139" y="95"/>
                    <a:pt x="138" y="114"/>
                    <a:pt x="128" y="128"/>
                  </a:cubicBezTo>
                  <a:cubicBezTo>
                    <a:pt x="118" y="141"/>
                    <a:pt x="102" y="148"/>
                    <a:pt x="85"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7" name="Freeform 135">
              <a:extLst>
                <a:ext uri="{FF2B5EF4-FFF2-40B4-BE49-F238E27FC236}">
                  <a16:creationId xmlns:a16="http://schemas.microsoft.com/office/drawing/2014/main" id="{F5AFEEB6-9553-238D-9596-0B1258D67A1E}"/>
                </a:ext>
              </a:extLst>
            </p:cNvPr>
            <p:cNvSpPr>
              <a:spLocks/>
            </p:cNvSpPr>
            <p:nvPr>
              <p:custDataLst>
                <p:tags r:id="rId27"/>
              </p:custDataLst>
            </p:nvPr>
          </p:nvSpPr>
          <p:spPr bwMode="auto">
            <a:xfrm>
              <a:off x="7469189" y="4059238"/>
              <a:ext cx="57150" cy="265112"/>
            </a:xfrm>
            <a:custGeom>
              <a:avLst/>
              <a:gdLst>
                <a:gd name="T0" fmla="*/ 115 w 115"/>
                <a:gd name="T1" fmla="*/ 494 h 499"/>
                <a:gd name="T2" fmla="*/ 107 w 115"/>
                <a:gd name="T3" fmla="*/ 483 h 499"/>
                <a:gd name="T4" fmla="*/ 29 w 115"/>
                <a:gd name="T5" fmla="*/ 250 h 499"/>
                <a:gd name="T6" fmla="*/ 109 w 115"/>
                <a:gd name="T7" fmla="*/ 14 h 499"/>
                <a:gd name="T8" fmla="*/ 115 w 115"/>
                <a:gd name="T9" fmla="*/ 5 h 499"/>
                <a:gd name="T10" fmla="*/ 111 w 115"/>
                <a:gd name="T11" fmla="*/ 0 h 499"/>
                <a:gd name="T12" fmla="*/ 31 w 115"/>
                <a:gd name="T13" fmla="*/ 98 h 499"/>
                <a:gd name="T14" fmla="*/ 0 w 115"/>
                <a:gd name="T15" fmla="*/ 250 h 499"/>
                <a:gd name="T16" fmla="*/ 33 w 115"/>
                <a:gd name="T17" fmla="*/ 405 h 499"/>
                <a:gd name="T18" fmla="*/ 111 w 115"/>
                <a:gd name="T19" fmla="*/ 499 h 499"/>
                <a:gd name="T20" fmla="*/ 115 w 115"/>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494"/>
                  </a:moveTo>
                  <a:cubicBezTo>
                    <a:pt x="115" y="492"/>
                    <a:pt x="115" y="491"/>
                    <a:pt x="107" y="483"/>
                  </a:cubicBezTo>
                  <a:cubicBezTo>
                    <a:pt x="45" y="420"/>
                    <a:pt x="29" y="326"/>
                    <a:pt x="29" y="250"/>
                  </a:cubicBezTo>
                  <a:cubicBezTo>
                    <a:pt x="29" y="163"/>
                    <a:pt x="48" y="76"/>
                    <a:pt x="109" y="14"/>
                  </a:cubicBezTo>
                  <a:cubicBezTo>
                    <a:pt x="115" y="8"/>
                    <a:pt x="115" y="7"/>
                    <a:pt x="115" y="5"/>
                  </a:cubicBezTo>
                  <a:cubicBezTo>
                    <a:pt x="115" y="2"/>
                    <a:pt x="113" y="0"/>
                    <a:pt x="111" y="0"/>
                  </a:cubicBezTo>
                  <a:cubicBezTo>
                    <a:pt x="106" y="0"/>
                    <a:pt x="61" y="34"/>
                    <a:pt x="31" y="98"/>
                  </a:cubicBezTo>
                  <a:cubicBezTo>
                    <a:pt x="6" y="152"/>
                    <a:pt x="0" y="208"/>
                    <a:pt x="0" y="250"/>
                  </a:cubicBezTo>
                  <a:cubicBezTo>
                    <a:pt x="0" y="289"/>
                    <a:pt x="5" y="349"/>
                    <a:pt x="33" y="405"/>
                  </a:cubicBezTo>
                  <a:cubicBezTo>
                    <a:pt x="63" y="466"/>
                    <a:pt x="106" y="499"/>
                    <a:pt x="111" y="499"/>
                  </a:cubicBezTo>
                  <a:cubicBezTo>
                    <a:pt x="113" y="499"/>
                    <a:pt x="115" y="497"/>
                    <a:pt x="115"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8" name="Freeform 136">
              <a:extLst>
                <a:ext uri="{FF2B5EF4-FFF2-40B4-BE49-F238E27FC236}">
                  <a16:creationId xmlns:a16="http://schemas.microsoft.com/office/drawing/2014/main" id="{A2E28401-5483-14EF-8BC1-3198233FB575}"/>
                </a:ext>
              </a:extLst>
            </p:cNvPr>
            <p:cNvSpPr>
              <a:spLocks/>
            </p:cNvSpPr>
            <p:nvPr>
              <p:custDataLst>
                <p:tags r:id="rId28"/>
              </p:custDataLst>
            </p:nvPr>
          </p:nvSpPr>
          <p:spPr bwMode="auto">
            <a:xfrm>
              <a:off x="7545389" y="4090988"/>
              <a:ext cx="76200" cy="169862"/>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1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4" y="236"/>
                    <a:pt x="134" y="237"/>
                    <a:pt x="131"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39" name="Freeform 137">
              <a:extLst>
                <a:ext uri="{FF2B5EF4-FFF2-40B4-BE49-F238E27FC236}">
                  <a16:creationId xmlns:a16="http://schemas.microsoft.com/office/drawing/2014/main" id="{C7C2403B-E6B0-94E8-F824-6E118A6ADFD4}"/>
                </a:ext>
              </a:extLst>
            </p:cNvPr>
            <p:cNvSpPr>
              <a:spLocks/>
            </p:cNvSpPr>
            <p:nvPr>
              <p:custDataLst>
                <p:tags r:id="rId29"/>
              </p:custDataLst>
            </p:nvPr>
          </p:nvSpPr>
          <p:spPr bwMode="auto">
            <a:xfrm>
              <a:off x="7640639" y="4168775"/>
              <a:ext cx="85725" cy="130175"/>
            </a:xfrm>
            <a:custGeom>
              <a:avLst/>
              <a:gdLst>
                <a:gd name="T0" fmla="*/ 83 w 172"/>
                <a:gd name="T1" fmla="*/ 10 h 245"/>
                <a:gd name="T2" fmla="*/ 85 w 172"/>
                <a:gd name="T3" fmla="*/ 5 h 245"/>
                <a:gd name="T4" fmla="*/ 79 w 172"/>
                <a:gd name="T5" fmla="*/ 0 h 245"/>
                <a:gd name="T6" fmla="*/ 35 w 172"/>
                <a:gd name="T7" fmla="*/ 3 h 245"/>
                <a:gd name="T8" fmla="*/ 27 w 172"/>
                <a:gd name="T9" fmla="*/ 11 h 245"/>
                <a:gd name="T10" fmla="*/ 36 w 172"/>
                <a:gd name="T11" fmla="*/ 16 h 245"/>
                <a:gd name="T12" fmla="*/ 53 w 172"/>
                <a:gd name="T13" fmla="*/ 22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4 w 172"/>
                <a:gd name="T37" fmla="*/ 188 h 245"/>
                <a:gd name="T38" fmla="*/ 157 w 172"/>
                <a:gd name="T39" fmla="*/ 196 h 245"/>
                <a:gd name="T40" fmla="*/ 126 w 172"/>
                <a:gd name="T41" fmla="*/ 236 h 245"/>
                <a:gd name="T42" fmla="*/ 114 w 172"/>
                <a:gd name="T43" fmla="*/ 218 h 245"/>
                <a:gd name="T44" fmla="*/ 116 w 172"/>
                <a:gd name="T45" fmla="*/ 202 h 245"/>
                <a:gd name="T46" fmla="*/ 118 w 172"/>
                <a:gd name="T47" fmla="*/ 191 h 245"/>
                <a:gd name="T48" fmla="*/ 61 w 172"/>
                <a:gd name="T49" fmla="*/ 154 h 245"/>
                <a:gd name="T50" fmla="*/ 90 w 172"/>
                <a:gd name="T51" fmla="*/ 131 h 245"/>
                <a:gd name="T52" fmla="*/ 145 w 172"/>
                <a:gd name="T53" fmla="*/ 98 h 245"/>
                <a:gd name="T54" fmla="*/ 156 w 172"/>
                <a:gd name="T55" fmla="*/ 102 h 245"/>
                <a:gd name="T56" fmla="*/ 138 w 172"/>
                <a:gd name="T57" fmla="*/ 122 h 245"/>
                <a:gd name="T58" fmla="*/ 152 w 172"/>
                <a:gd name="T59" fmla="*/ 135 h 245"/>
                <a:gd name="T60" fmla="*/ 172 w 172"/>
                <a:gd name="T61" fmla="*/ 113 h 245"/>
                <a:gd name="T62" fmla="*/ 145 w 172"/>
                <a:gd name="T63" fmla="*/ 88 h 245"/>
                <a:gd name="T64" fmla="*/ 89 w 172"/>
                <a:gd name="T65" fmla="*/ 119 h 245"/>
                <a:gd name="T66" fmla="*/ 49 w 172"/>
                <a:gd name="T67" fmla="*/ 150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4" y="10"/>
                    <a:pt x="85" y="5"/>
                    <a:pt x="85" y="5"/>
                  </a:cubicBezTo>
                  <a:cubicBezTo>
                    <a:pt x="85" y="3"/>
                    <a:pt x="83" y="0"/>
                    <a:pt x="79" y="0"/>
                  </a:cubicBezTo>
                  <a:cubicBezTo>
                    <a:pt x="72" y="0"/>
                    <a:pt x="43" y="3"/>
                    <a:pt x="35" y="3"/>
                  </a:cubicBezTo>
                  <a:cubicBezTo>
                    <a:pt x="32" y="4"/>
                    <a:pt x="27" y="4"/>
                    <a:pt x="27" y="11"/>
                  </a:cubicBezTo>
                  <a:cubicBezTo>
                    <a:pt x="27" y="16"/>
                    <a:pt x="32" y="16"/>
                    <a:pt x="36" y="16"/>
                  </a:cubicBezTo>
                  <a:cubicBezTo>
                    <a:pt x="53" y="16"/>
                    <a:pt x="53" y="19"/>
                    <a:pt x="53" y="22"/>
                  </a:cubicBezTo>
                  <a:cubicBezTo>
                    <a:pt x="53" y="24"/>
                    <a:pt x="52" y="26"/>
                    <a:pt x="51" y="29"/>
                  </a:cubicBezTo>
                  <a:lnTo>
                    <a:pt x="2" y="227"/>
                  </a:lnTo>
                  <a:cubicBezTo>
                    <a:pt x="0" y="233"/>
                    <a:pt x="0" y="234"/>
                    <a:pt x="0" y="234"/>
                  </a:cubicBezTo>
                  <a:cubicBezTo>
                    <a:pt x="0" y="239"/>
                    <a:pt x="5" y="245"/>
                    <a:pt x="12" y="245"/>
                  </a:cubicBezTo>
                  <a:cubicBezTo>
                    <a:pt x="22" y="245"/>
                    <a:pt x="26" y="238"/>
                    <a:pt x="28" y="231"/>
                  </a:cubicBezTo>
                  <a:cubicBezTo>
                    <a:pt x="29" y="229"/>
                    <a:pt x="44" y="168"/>
                    <a:pt x="45" y="163"/>
                  </a:cubicBezTo>
                  <a:cubicBezTo>
                    <a:pt x="70" y="166"/>
                    <a:pt x="90" y="174"/>
                    <a:pt x="90" y="192"/>
                  </a:cubicBezTo>
                  <a:cubicBezTo>
                    <a:pt x="90" y="193"/>
                    <a:pt x="90" y="195"/>
                    <a:pt x="89" y="199"/>
                  </a:cubicBezTo>
                  <a:cubicBezTo>
                    <a:pt x="88" y="204"/>
                    <a:pt x="88" y="206"/>
                    <a:pt x="88" y="209"/>
                  </a:cubicBezTo>
                  <a:cubicBezTo>
                    <a:pt x="88" y="234"/>
                    <a:pt x="108" y="245"/>
                    <a:pt x="125" y="245"/>
                  </a:cubicBezTo>
                  <a:cubicBezTo>
                    <a:pt x="159" y="245"/>
                    <a:pt x="169" y="192"/>
                    <a:pt x="169" y="192"/>
                  </a:cubicBezTo>
                  <a:cubicBezTo>
                    <a:pt x="169" y="188"/>
                    <a:pt x="165" y="188"/>
                    <a:pt x="164" y="188"/>
                  </a:cubicBezTo>
                  <a:cubicBezTo>
                    <a:pt x="159" y="188"/>
                    <a:pt x="158" y="189"/>
                    <a:pt x="157" y="196"/>
                  </a:cubicBezTo>
                  <a:cubicBezTo>
                    <a:pt x="152" y="211"/>
                    <a:pt x="143" y="236"/>
                    <a:pt x="126" y="236"/>
                  </a:cubicBezTo>
                  <a:cubicBezTo>
                    <a:pt x="116" y="236"/>
                    <a:pt x="114" y="227"/>
                    <a:pt x="114" y="218"/>
                  </a:cubicBezTo>
                  <a:cubicBezTo>
                    <a:pt x="114" y="212"/>
                    <a:pt x="114" y="211"/>
                    <a:pt x="116" y="202"/>
                  </a:cubicBezTo>
                  <a:cubicBezTo>
                    <a:pt x="116" y="201"/>
                    <a:pt x="118" y="195"/>
                    <a:pt x="118" y="191"/>
                  </a:cubicBezTo>
                  <a:cubicBezTo>
                    <a:pt x="118" y="160"/>
                    <a:pt x="76" y="155"/>
                    <a:pt x="61" y="154"/>
                  </a:cubicBezTo>
                  <a:cubicBezTo>
                    <a:pt x="71" y="148"/>
                    <a:pt x="84" y="136"/>
                    <a:pt x="90" y="131"/>
                  </a:cubicBezTo>
                  <a:cubicBezTo>
                    <a:pt x="108" y="114"/>
                    <a:pt x="125" y="98"/>
                    <a:pt x="145" y="98"/>
                  </a:cubicBezTo>
                  <a:cubicBezTo>
                    <a:pt x="149" y="98"/>
                    <a:pt x="153" y="99"/>
                    <a:pt x="156" y="102"/>
                  </a:cubicBezTo>
                  <a:cubicBezTo>
                    <a:pt x="141" y="105"/>
                    <a:pt x="138" y="117"/>
                    <a:pt x="138" y="122"/>
                  </a:cubicBezTo>
                  <a:cubicBezTo>
                    <a:pt x="138" y="130"/>
                    <a:pt x="144" y="135"/>
                    <a:pt x="152" y="135"/>
                  </a:cubicBezTo>
                  <a:cubicBezTo>
                    <a:pt x="161" y="135"/>
                    <a:pt x="172" y="127"/>
                    <a:pt x="172" y="113"/>
                  </a:cubicBezTo>
                  <a:cubicBezTo>
                    <a:pt x="172" y="101"/>
                    <a:pt x="164" y="88"/>
                    <a:pt x="145" y="88"/>
                  </a:cubicBezTo>
                  <a:cubicBezTo>
                    <a:pt x="125" y="88"/>
                    <a:pt x="107" y="102"/>
                    <a:pt x="89" y="119"/>
                  </a:cubicBezTo>
                  <a:cubicBezTo>
                    <a:pt x="75" y="133"/>
                    <a:pt x="63" y="144"/>
                    <a:pt x="49" y="150"/>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40" name="Freeform 138">
              <a:extLst>
                <a:ext uri="{FF2B5EF4-FFF2-40B4-BE49-F238E27FC236}">
                  <a16:creationId xmlns:a16="http://schemas.microsoft.com/office/drawing/2014/main" id="{ADCA8337-EA0B-CEBA-46ED-3005CB10D5B1}"/>
                </a:ext>
              </a:extLst>
            </p:cNvPr>
            <p:cNvSpPr>
              <a:spLocks/>
            </p:cNvSpPr>
            <p:nvPr>
              <p:custDataLst>
                <p:tags r:id="rId30"/>
              </p:custDataLst>
            </p:nvPr>
          </p:nvSpPr>
          <p:spPr bwMode="auto">
            <a:xfrm>
              <a:off x="7762877" y="4059238"/>
              <a:ext cx="57150" cy="265112"/>
            </a:xfrm>
            <a:custGeom>
              <a:avLst/>
              <a:gdLst>
                <a:gd name="T0" fmla="*/ 115 w 115"/>
                <a:gd name="T1" fmla="*/ 250 h 499"/>
                <a:gd name="T2" fmla="*/ 82 w 115"/>
                <a:gd name="T3" fmla="*/ 94 h 499"/>
                <a:gd name="T4" fmla="*/ 5 w 115"/>
                <a:gd name="T5" fmla="*/ 0 h 499"/>
                <a:gd name="T6" fmla="*/ 0 w 115"/>
                <a:gd name="T7" fmla="*/ 5 h 499"/>
                <a:gd name="T8" fmla="*/ 9 w 115"/>
                <a:gd name="T9" fmla="*/ 17 h 499"/>
                <a:gd name="T10" fmla="*/ 86 w 115"/>
                <a:gd name="T11" fmla="*/ 250 h 499"/>
                <a:gd name="T12" fmla="*/ 6 w 115"/>
                <a:gd name="T13" fmla="*/ 485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2" y="94"/>
                  </a:cubicBezTo>
                  <a:cubicBezTo>
                    <a:pt x="53" y="33"/>
                    <a:pt x="10" y="0"/>
                    <a:pt x="5" y="0"/>
                  </a:cubicBezTo>
                  <a:cubicBezTo>
                    <a:pt x="2" y="0"/>
                    <a:pt x="0" y="2"/>
                    <a:pt x="0" y="5"/>
                  </a:cubicBezTo>
                  <a:cubicBezTo>
                    <a:pt x="0" y="7"/>
                    <a:pt x="0" y="8"/>
                    <a:pt x="9" y="17"/>
                  </a:cubicBezTo>
                  <a:cubicBezTo>
                    <a:pt x="58" y="66"/>
                    <a:pt x="86" y="145"/>
                    <a:pt x="86" y="250"/>
                  </a:cubicBezTo>
                  <a:cubicBezTo>
                    <a:pt x="86" y="335"/>
                    <a:pt x="68" y="423"/>
                    <a:pt x="6" y="485"/>
                  </a:cubicBezTo>
                  <a:cubicBezTo>
                    <a:pt x="0" y="491"/>
                    <a:pt x="0" y="492"/>
                    <a:pt x="0" y="494"/>
                  </a:cubicBezTo>
                  <a:cubicBezTo>
                    <a:pt x="0" y="497"/>
                    <a:pt x="2" y="499"/>
                    <a:pt x="5" y="499"/>
                  </a:cubicBezTo>
                  <a:cubicBezTo>
                    <a:pt x="10" y="499"/>
                    <a:pt x="55" y="465"/>
                    <a:pt x="84" y="402"/>
                  </a:cubicBezTo>
                  <a:cubicBezTo>
                    <a:pt x="109"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361" name="TextBox 360">
            <a:extLst>
              <a:ext uri="{FF2B5EF4-FFF2-40B4-BE49-F238E27FC236}">
                <a16:creationId xmlns:a16="http://schemas.microsoft.com/office/drawing/2014/main" id="{4FAD8742-F937-4C60-7C3E-5219EE8D9905}"/>
              </a:ext>
            </a:extLst>
          </p:cNvPr>
          <p:cNvSpPr txBox="1"/>
          <p:nvPr/>
        </p:nvSpPr>
        <p:spPr>
          <a:xfrm>
            <a:off x="8901202" y="5511225"/>
            <a:ext cx="2710999" cy="584775"/>
          </a:xfrm>
          <a:prstGeom prst="rect">
            <a:avLst/>
          </a:prstGeom>
          <a:noFill/>
        </p:spPr>
        <p:txBody>
          <a:bodyPr wrap="none" rtlCol="0">
            <a:spAutoFit/>
          </a:bodyPr>
          <a:lstStyle/>
          <a:p>
            <a:pPr algn="ctr"/>
            <a:r>
              <a:rPr lang="en-US" sz="1600" b="1" dirty="0"/>
              <a:t>Estimate and compensate </a:t>
            </a:r>
          </a:p>
          <a:p>
            <a:pPr algn="ctr"/>
            <a:r>
              <a:rPr lang="en-US" sz="1600" b="1" dirty="0"/>
              <a:t>For the relative TO</a:t>
            </a:r>
            <a:endParaRPr lang="en-GB" sz="1600" b="1" dirty="0"/>
          </a:p>
        </p:txBody>
      </p:sp>
      <p:sp>
        <p:nvSpPr>
          <p:cNvPr id="362" name="TextBox 361">
            <a:extLst>
              <a:ext uri="{FF2B5EF4-FFF2-40B4-BE49-F238E27FC236}">
                <a16:creationId xmlns:a16="http://schemas.microsoft.com/office/drawing/2014/main" id="{9D742114-C832-FD0B-9FAF-EE319E8DDBAA}"/>
              </a:ext>
            </a:extLst>
          </p:cNvPr>
          <p:cNvSpPr txBox="1"/>
          <p:nvPr/>
        </p:nvSpPr>
        <p:spPr>
          <a:xfrm>
            <a:off x="9345486" y="2389534"/>
            <a:ext cx="2241319" cy="400110"/>
          </a:xfrm>
          <a:prstGeom prst="rect">
            <a:avLst/>
          </a:prstGeom>
          <a:noFill/>
        </p:spPr>
        <p:txBody>
          <a:bodyPr wrap="none" rtlCol="0">
            <a:spAutoFit/>
          </a:bodyPr>
          <a:lstStyle/>
          <a:p>
            <a:pPr algn="ctr"/>
            <a:r>
              <a:rPr lang="en-US" sz="2000" b="1" dirty="0"/>
              <a:t>Cross-correlation</a:t>
            </a:r>
            <a:endParaRPr lang="en-GB" sz="2000" b="1" dirty="0"/>
          </a:p>
        </p:txBody>
      </p:sp>
      <p:sp>
        <p:nvSpPr>
          <p:cNvPr id="363" name="TextBox 362">
            <a:extLst>
              <a:ext uri="{FF2B5EF4-FFF2-40B4-BE49-F238E27FC236}">
                <a16:creationId xmlns:a16="http://schemas.microsoft.com/office/drawing/2014/main" id="{0E8B8F56-1D69-9C87-BEFC-5C5F94773799}"/>
              </a:ext>
            </a:extLst>
          </p:cNvPr>
          <p:cNvSpPr txBox="1"/>
          <p:nvPr/>
        </p:nvSpPr>
        <p:spPr>
          <a:xfrm>
            <a:off x="1877595" y="2452826"/>
            <a:ext cx="997389" cy="400110"/>
          </a:xfrm>
          <a:prstGeom prst="rect">
            <a:avLst/>
          </a:prstGeom>
          <a:noFill/>
        </p:spPr>
        <p:txBody>
          <a:bodyPr wrap="none" rtlCol="0">
            <a:spAutoFit/>
          </a:bodyPr>
          <a:lstStyle/>
          <a:p>
            <a:pPr algn="ctr"/>
            <a:r>
              <a:rPr lang="en-US" sz="2000" b="1" dirty="0">
                <a:solidFill>
                  <a:schemeClr val="tx1"/>
                </a:solidFill>
              </a:rPr>
              <a:t>CIR at </a:t>
            </a:r>
            <a:endParaRPr lang="en-GB" sz="2000" b="1" dirty="0">
              <a:solidFill>
                <a:schemeClr val="tx1"/>
              </a:solidFill>
            </a:endParaRPr>
          </a:p>
        </p:txBody>
      </p:sp>
      <p:sp>
        <p:nvSpPr>
          <p:cNvPr id="364" name="TextBox 363">
            <a:extLst>
              <a:ext uri="{FF2B5EF4-FFF2-40B4-BE49-F238E27FC236}">
                <a16:creationId xmlns:a16="http://schemas.microsoft.com/office/drawing/2014/main" id="{02CB66BE-1AEA-2CFD-D83F-339060777339}"/>
              </a:ext>
            </a:extLst>
          </p:cNvPr>
          <p:cNvSpPr txBox="1"/>
          <p:nvPr/>
        </p:nvSpPr>
        <p:spPr>
          <a:xfrm>
            <a:off x="5474835" y="2446832"/>
            <a:ext cx="997389" cy="400110"/>
          </a:xfrm>
          <a:prstGeom prst="rect">
            <a:avLst/>
          </a:prstGeom>
          <a:noFill/>
        </p:spPr>
        <p:txBody>
          <a:bodyPr wrap="none" rtlCol="0">
            <a:spAutoFit/>
          </a:bodyPr>
          <a:lstStyle/>
          <a:p>
            <a:pPr algn="ctr"/>
            <a:r>
              <a:rPr lang="en-US" sz="2000" b="1" dirty="0">
                <a:solidFill>
                  <a:schemeClr val="tx1"/>
                </a:solidFill>
              </a:rPr>
              <a:t>CIR at </a:t>
            </a:r>
            <a:endParaRPr lang="en-GB" sz="2000" b="1" dirty="0">
              <a:solidFill>
                <a:schemeClr val="tx1"/>
              </a:solidFill>
            </a:endParaRPr>
          </a:p>
        </p:txBody>
      </p:sp>
      <p:grpSp>
        <p:nvGrpSpPr>
          <p:cNvPr id="375" name="Group 374" descr="\documentclass{article}&#10;\usepackage{amsmath}&#10;\pagestyle{empty}&#10;\begin{document}&#10;&#10;$$t_k$$&#10;&#10;&#10;\end{document}" title="IguanaTex Vector Display">
            <a:extLst>
              <a:ext uri="{FF2B5EF4-FFF2-40B4-BE49-F238E27FC236}">
                <a16:creationId xmlns:a16="http://schemas.microsoft.com/office/drawing/2014/main" id="{F84001DB-39D1-5DB9-DD98-42517BDF907C}"/>
              </a:ext>
            </a:extLst>
          </p:cNvPr>
          <p:cNvGrpSpPr>
            <a:grpSpLocks noChangeAspect="1"/>
          </p:cNvGrpSpPr>
          <p:nvPr>
            <p:custDataLst>
              <p:tags r:id="rId8"/>
            </p:custDataLst>
          </p:nvPr>
        </p:nvGrpSpPr>
        <p:grpSpPr>
          <a:xfrm>
            <a:off x="2748446" y="2511280"/>
            <a:ext cx="319360" cy="278400"/>
            <a:chOff x="4376738" y="2559050"/>
            <a:chExt cx="219076" cy="211138"/>
          </a:xfrm>
        </p:grpSpPr>
        <p:sp>
          <p:nvSpPr>
            <p:cNvPr id="372" name="Freeform 145 1">
              <a:extLst>
                <a:ext uri="{FF2B5EF4-FFF2-40B4-BE49-F238E27FC236}">
                  <a16:creationId xmlns:a16="http://schemas.microsoft.com/office/drawing/2014/main" id="{52F5A349-5366-B673-7DDE-27487770A066}"/>
                </a:ext>
              </a:extLst>
            </p:cNvPr>
            <p:cNvSpPr>
              <a:spLocks/>
            </p:cNvSpPr>
            <p:nvPr>
              <p:custDataLst>
                <p:tags r:id="rId14"/>
              </p:custDataLst>
            </p:nvPr>
          </p:nvSpPr>
          <p:spPr bwMode="auto">
            <a:xfrm>
              <a:off x="4376738" y="2559050"/>
              <a:ext cx="92075" cy="171450"/>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3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6" y="16"/>
                    <a:pt x="116" y="13"/>
                  </a:cubicBezTo>
                  <a:cubicBezTo>
                    <a:pt x="116" y="5"/>
                    <a:pt x="110" y="0"/>
                    <a:pt x="101" y="0"/>
                  </a:cubicBezTo>
                  <a:cubicBezTo>
                    <a:pt x="100" y="0"/>
                    <a:pt x="86" y="0"/>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73" name="Freeform 146 1">
              <a:extLst>
                <a:ext uri="{FF2B5EF4-FFF2-40B4-BE49-F238E27FC236}">
                  <a16:creationId xmlns:a16="http://schemas.microsoft.com/office/drawing/2014/main" id="{DB5DB031-39D4-2294-CE5B-F27150ED5C3D}"/>
                </a:ext>
              </a:extLst>
            </p:cNvPr>
            <p:cNvSpPr>
              <a:spLocks/>
            </p:cNvSpPr>
            <p:nvPr>
              <p:custDataLst>
                <p:tags r:id="rId15"/>
              </p:custDataLst>
            </p:nvPr>
          </p:nvSpPr>
          <p:spPr bwMode="auto">
            <a:xfrm>
              <a:off x="4492626" y="2636838"/>
              <a:ext cx="103188" cy="133350"/>
            </a:xfrm>
            <a:custGeom>
              <a:avLst/>
              <a:gdLst>
                <a:gd name="T0" fmla="*/ 83 w 171"/>
                <a:gd name="T1" fmla="*/ 10 h 245"/>
                <a:gd name="T2" fmla="*/ 84 w 171"/>
                <a:gd name="T3" fmla="*/ 5 h 245"/>
                <a:gd name="T4" fmla="*/ 78 w 171"/>
                <a:gd name="T5" fmla="*/ 0 h 245"/>
                <a:gd name="T6" fmla="*/ 34 w 171"/>
                <a:gd name="T7" fmla="*/ 3 h 245"/>
                <a:gd name="T8" fmla="*/ 26 w 171"/>
                <a:gd name="T9" fmla="*/ 11 h 245"/>
                <a:gd name="T10" fmla="*/ 35 w 171"/>
                <a:gd name="T11" fmla="*/ 16 h 245"/>
                <a:gd name="T12" fmla="*/ 52 w 171"/>
                <a:gd name="T13" fmla="*/ 21 h 245"/>
                <a:gd name="T14" fmla="*/ 51 w 171"/>
                <a:gd name="T15" fmla="*/ 29 h 245"/>
                <a:gd name="T16" fmla="*/ 1 w 171"/>
                <a:gd name="T17" fmla="*/ 226 h 245"/>
                <a:gd name="T18" fmla="*/ 0 w 171"/>
                <a:gd name="T19" fmla="*/ 234 h 245"/>
                <a:gd name="T20" fmla="*/ 11 w 171"/>
                <a:gd name="T21" fmla="*/ 245 h 245"/>
                <a:gd name="T22" fmla="*/ 28 w 171"/>
                <a:gd name="T23" fmla="*/ 231 h 245"/>
                <a:gd name="T24" fmla="*/ 45 w 171"/>
                <a:gd name="T25" fmla="*/ 163 h 245"/>
                <a:gd name="T26" fmla="*/ 89 w 171"/>
                <a:gd name="T27" fmla="*/ 192 h 245"/>
                <a:gd name="T28" fmla="*/ 89 w 171"/>
                <a:gd name="T29" fmla="*/ 199 h 245"/>
                <a:gd name="T30" fmla="*/ 87 w 171"/>
                <a:gd name="T31" fmla="*/ 209 h 245"/>
                <a:gd name="T32" fmla="*/ 124 w 171"/>
                <a:gd name="T33" fmla="*/ 245 h 245"/>
                <a:gd name="T34" fmla="*/ 169 w 171"/>
                <a:gd name="T35" fmla="*/ 192 h 245"/>
                <a:gd name="T36" fmla="*/ 163 w 171"/>
                <a:gd name="T37" fmla="*/ 187 h 245"/>
                <a:gd name="T38" fmla="*/ 156 w 171"/>
                <a:gd name="T39" fmla="*/ 196 h 245"/>
                <a:gd name="T40" fmla="*/ 125 w 171"/>
                <a:gd name="T41" fmla="*/ 235 h 245"/>
                <a:gd name="T42" fmla="*/ 113 w 171"/>
                <a:gd name="T43" fmla="*/ 217 h 245"/>
                <a:gd name="T44" fmla="*/ 115 w 171"/>
                <a:gd name="T45" fmla="*/ 202 h 245"/>
                <a:gd name="T46" fmla="*/ 117 w 171"/>
                <a:gd name="T47" fmla="*/ 191 h 245"/>
                <a:gd name="T48" fmla="*/ 60 w 171"/>
                <a:gd name="T49" fmla="*/ 154 h 245"/>
                <a:gd name="T50" fmla="*/ 89 w 171"/>
                <a:gd name="T51" fmla="*/ 131 h 245"/>
                <a:gd name="T52" fmla="*/ 144 w 171"/>
                <a:gd name="T53" fmla="*/ 98 h 245"/>
                <a:gd name="T54" fmla="*/ 156 w 171"/>
                <a:gd name="T55" fmla="*/ 102 h 245"/>
                <a:gd name="T56" fmla="*/ 137 w 171"/>
                <a:gd name="T57" fmla="*/ 122 h 245"/>
                <a:gd name="T58" fmla="*/ 151 w 171"/>
                <a:gd name="T59" fmla="*/ 135 h 245"/>
                <a:gd name="T60" fmla="*/ 171 w 171"/>
                <a:gd name="T61" fmla="*/ 112 h 245"/>
                <a:gd name="T62" fmla="*/ 144 w 171"/>
                <a:gd name="T63" fmla="*/ 88 h 245"/>
                <a:gd name="T64" fmla="*/ 89 w 171"/>
                <a:gd name="T65" fmla="*/ 119 h 245"/>
                <a:gd name="T66" fmla="*/ 48 w 171"/>
                <a:gd name="T67" fmla="*/ 149 h 245"/>
                <a:gd name="T68" fmla="*/ 83 w 171"/>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245">
                  <a:moveTo>
                    <a:pt x="83" y="10"/>
                  </a:moveTo>
                  <a:cubicBezTo>
                    <a:pt x="83" y="10"/>
                    <a:pt x="84" y="5"/>
                    <a:pt x="84" y="5"/>
                  </a:cubicBezTo>
                  <a:cubicBezTo>
                    <a:pt x="84" y="3"/>
                    <a:pt x="83" y="0"/>
                    <a:pt x="78" y="0"/>
                  </a:cubicBezTo>
                  <a:cubicBezTo>
                    <a:pt x="71" y="0"/>
                    <a:pt x="43" y="3"/>
                    <a:pt x="34" y="3"/>
                  </a:cubicBezTo>
                  <a:cubicBezTo>
                    <a:pt x="31" y="4"/>
                    <a:pt x="26" y="4"/>
                    <a:pt x="26" y="11"/>
                  </a:cubicBezTo>
                  <a:cubicBezTo>
                    <a:pt x="26" y="16"/>
                    <a:pt x="31" y="16"/>
                    <a:pt x="35" y="16"/>
                  </a:cubicBezTo>
                  <a:cubicBezTo>
                    <a:pt x="52" y="16"/>
                    <a:pt x="52" y="19"/>
                    <a:pt x="52" y="21"/>
                  </a:cubicBezTo>
                  <a:cubicBezTo>
                    <a:pt x="52" y="24"/>
                    <a:pt x="51" y="26"/>
                    <a:pt x="51" y="29"/>
                  </a:cubicBezTo>
                  <a:lnTo>
                    <a:pt x="1" y="226"/>
                  </a:lnTo>
                  <a:cubicBezTo>
                    <a:pt x="0" y="233"/>
                    <a:pt x="0" y="233"/>
                    <a:pt x="0" y="234"/>
                  </a:cubicBezTo>
                  <a:cubicBezTo>
                    <a:pt x="0" y="239"/>
                    <a:pt x="4" y="245"/>
                    <a:pt x="11" y="245"/>
                  </a:cubicBezTo>
                  <a:cubicBezTo>
                    <a:pt x="21" y="245"/>
                    <a:pt x="25" y="238"/>
                    <a:pt x="28" y="231"/>
                  </a:cubicBezTo>
                  <a:cubicBezTo>
                    <a:pt x="28" y="229"/>
                    <a:pt x="43" y="168"/>
                    <a:pt x="45" y="163"/>
                  </a:cubicBezTo>
                  <a:cubicBezTo>
                    <a:pt x="69" y="165"/>
                    <a:pt x="89" y="173"/>
                    <a:pt x="89" y="192"/>
                  </a:cubicBezTo>
                  <a:cubicBezTo>
                    <a:pt x="89" y="193"/>
                    <a:pt x="89" y="195"/>
                    <a:pt x="89" y="199"/>
                  </a:cubicBezTo>
                  <a:cubicBezTo>
                    <a:pt x="87" y="204"/>
                    <a:pt x="87" y="206"/>
                    <a:pt x="87" y="209"/>
                  </a:cubicBezTo>
                  <a:cubicBezTo>
                    <a:pt x="87" y="234"/>
                    <a:pt x="107" y="245"/>
                    <a:pt x="124" y="245"/>
                  </a:cubicBezTo>
                  <a:cubicBezTo>
                    <a:pt x="158" y="245"/>
                    <a:pt x="169" y="192"/>
                    <a:pt x="169" y="192"/>
                  </a:cubicBezTo>
                  <a:cubicBezTo>
                    <a:pt x="169" y="187"/>
                    <a:pt x="164" y="187"/>
                    <a:pt x="163" y="187"/>
                  </a:cubicBezTo>
                  <a:cubicBezTo>
                    <a:pt x="158" y="187"/>
                    <a:pt x="158" y="189"/>
                    <a:pt x="156" y="196"/>
                  </a:cubicBezTo>
                  <a:cubicBezTo>
                    <a:pt x="152" y="211"/>
                    <a:pt x="142" y="235"/>
                    <a:pt x="125" y="235"/>
                  </a:cubicBezTo>
                  <a:cubicBezTo>
                    <a:pt x="116" y="235"/>
                    <a:pt x="113" y="227"/>
                    <a:pt x="113" y="217"/>
                  </a:cubicBezTo>
                  <a:cubicBezTo>
                    <a:pt x="113" y="211"/>
                    <a:pt x="113" y="211"/>
                    <a:pt x="115" y="202"/>
                  </a:cubicBezTo>
                  <a:cubicBezTo>
                    <a:pt x="115" y="201"/>
                    <a:pt x="117" y="195"/>
                    <a:pt x="117" y="191"/>
                  </a:cubicBezTo>
                  <a:cubicBezTo>
                    <a:pt x="117" y="160"/>
                    <a:pt x="75" y="155"/>
                    <a:pt x="60" y="154"/>
                  </a:cubicBezTo>
                  <a:cubicBezTo>
                    <a:pt x="70" y="148"/>
                    <a:pt x="83" y="136"/>
                    <a:pt x="89" y="131"/>
                  </a:cubicBezTo>
                  <a:cubicBezTo>
                    <a:pt x="107" y="114"/>
                    <a:pt x="125" y="98"/>
                    <a:pt x="144" y="98"/>
                  </a:cubicBezTo>
                  <a:cubicBezTo>
                    <a:pt x="148" y="98"/>
                    <a:pt x="153" y="99"/>
                    <a:pt x="156" y="102"/>
                  </a:cubicBezTo>
                  <a:cubicBezTo>
                    <a:pt x="141" y="105"/>
                    <a:pt x="137" y="117"/>
                    <a:pt x="137" y="122"/>
                  </a:cubicBezTo>
                  <a:cubicBezTo>
                    <a:pt x="137" y="129"/>
                    <a:pt x="143" y="135"/>
                    <a:pt x="151" y="135"/>
                  </a:cubicBezTo>
                  <a:cubicBezTo>
                    <a:pt x="161" y="135"/>
                    <a:pt x="171" y="127"/>
                    <a:pt x="171" y="112"/>
                  </a:cubicBezTo>
                  <a:cubicBezTo>
                    <a:pt x="171" y="101"/>
                    <a:pt x="163" y="88"/>
                    <a:pt x="144" y="88"/>
                  </a:cubicBezTo>
                  <a:cubicBezTo>
                    <a:pt x="125" y="88"/>
                    <a:pt x="106" y="102"/>
                    <a:pt x="89" y="119"/>
                  </a:cubicBezTo>
                  <a:cubicBezTo>
                    <a:pt x="74" y="133"/>
                    <a:pt x="62" y="143"/>
                    <a:pt x="48" y="149"/>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391" name="Group 390" descr="\documentclass{article}&#10;\usepackage{amsmath}&#10;\pagestyle{empty}&#10;\begin{document}&#10;&#10;$$t_{k+1}$$&#10;&#10;&#10;\end{document}" title="IguanaTex Vector Display">
            <a:extLst>
              <a:ext uri="{FF2B5EF4-FFF2-40B4-BE49-F238E27FC236}">
                <a16:creationId xmlns:a16="http://schemas.microsoft.com/office/drawing/2014/main" id="{4D0B4DB3-C8AE-48C9-4AB3-68410EC6564F}"/>
              </a:ext>
            </a:extLst>
          </p:cNvPr>
          <p:cNvGrpSpPr>
            <a:grpSpLocks noChangeAspect="1"/>
          </p:cNvGrpSpPr>
          <p:nvPr>
            <p:custDataLst>
              <p:tags r:id="rId9"/>
            </p:custDataLst>
          </p:nvPr>
        </p:nvGrpSpPr>
        <p:grpSpPr>
          <a:xfrm>
            <a:off x="6403453" y="2509819"/>
            <a:ext cx="628651" cy="292101"/>
            <a:chOff x="4608513" y="2035175"/>
            <a:chExt cx="471488" cy="219076"/>
          </a:xfrm>
        </p:grpSpPr>
        <p:sp>
          <p:nvSpPr>
            <p:cNvPr id="386" name="Freeform 153">
              <a:extLst>
                <a:ext uri="{FF2B5EF4-FFF2-40B4-BE49-F238E27FC236}">
                  <a16:creationId xmlns:a16="http://schemas.microsoft.com/office/drawing/2014/main" id="{59309106-8369-8B52-1178-56FC1672B82C}"/>
                </a:ext>
              </a:extLst>
            </p:cNvPr>
            <p:cNvSpPr>
              <a:spLocks/>
            </p:cNvSpPr>
            <p:nvPr>
              <p:custDataLst>
                <p:tags r:id="rId10"/>
              </p:custDataLst>
            </p:nvPr>
          </p:nvSpPr>
          <p:spPr bwMode="auto">
            <a:xfrm>
              <a:off x="4608513" y="2035175"/>
              <a:ext cx="84138" cy="161925"/>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5 w 153"/>
                <a:gd name="T11" fmla="*/ 13 h 318"/>
                <a:gd name="T12" fmla="*/ 101 w 153"/>
                <a:gd name="T13" fmla="*/ 0 h 318"/>
                <a:gd name="T14" fmla="*/ 81 w 153"/>
                <a:gd name="T15" fmla="*/ 18 h 318"/>
                <a:gd name="T16" fmla="*/ 61 w 153"/>
                <a:gd name="T17" fmla="*/ 97 h 318"/>
                <a:gd name="T18" fmla="*/ 15 w 153"/>
                <a:gd name="T19" fmla="*/ 97 h 318"/>
                <a:gd name="T20" fmla="*/ 0 w 153"/>
                <a:gd name="T21" fmla="*/ 107 h 318"/>
                <a:gd name="T22" fmla="*/ 14 w 153"/>
                <a:gd name="T23" fmla="*/ 113 h 318"/>
                <a:gd name="T24" fmla="*/ 57 w 153"/>
                <a:gd name="T25" fmla="*/ 113 h 318"/>
                <a:gd name="T26" fmla="*/ 20 w 153"/>
                <a:gd name="T27" fmla="*/ 272 h 318"/>
                <a:gd name="T28" fmla="*/ 65 w 153"/>
                <a:gd name="T29" fmla="*/ 318 h 318"/>
                <a:gd name="T30" fmla="*/ 145 w 153"/>
                <a:gd name="T31" fmla="*/ 241 h 318"/>
                <a:gd name="T32" fmla="*/ 139 w 153"/>
                <a:gd name="T33" fmla="*/ 236 h 318"/>
                <a:gd name="T34" fmla="*/ 131 w 153"/>
                <a:gd name="T35" fmla="*/ 243 h 318"/>
                <a:gd name="T36" fmla="*/ 66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6"/>
                    <a:pt x="115" y="16"/>
                    <a:pt x="115" y="13"/>
                  </a:cubicBezTo>
                  <a:cubicBezTo>
                    <a:pt x="115" y="5"/>
                    <a:pt x="109" y="0"/>
                    <a:pt x="101" y="0"/>
                  </a:cubicBezTo>
                  <a:cubicBezTo>
                    <a:pt x="99" y="0"/>
                    <a:pt x="85" y="0"/>
                    <a:pt x="81" y="18"/>
                  </a:cubicBezTo>
                  <a:lnTo>
                    <a:pt x="61" y="97"/>
                  </a:lnTo>
                  <a:lnTo>
                    <a:pt x="15" y="97"/>
                  </a:lnTo>
                  <a:cubicBezTo>
                    <a:pt x="5" y="97"/>
                    <a:pt x="0" y="97"/>
                    <a:pt x="0" y="107"/>
                  </a:cubicBezTo>
                  <a:cubicBezTo>
                    <a:pt x="0" y="113"/>
                    <a:pt x="4" y="113"/>
                    <a:pt x="14" y="113"/>
                  </a:cubicBezTo>
                  <a:lnTo>
                    <a:pt x="57" y="113"/>
                  </a:lnTo>
                  <a:cubicBezTo>
                    <a:pt x="22" y="254"/>
                    <a:pt x="20" y="263"/>
                    <a:pt x="20" y="272"/>
                  </a:cubicBezTo>
                  <a:cubicBezTo>
                    <a:pt x="20" y="299"/>
                    <a:pt x="39" y="318"/>
                    <a:pt x="65" y="318"/>
                  </a:cubicBezTo>
                  <a:cubicBezTo>
                    <a:pt x="116" y="318"/>
                    <a:pt x="145" y="245"/>
                    <a:pt x="145" y="241"/>
                  </a:cubicBezTo>
                  <a:cubicBezTo>
                    <a:pt x="145" y="236"/>
                    <a:pt x="141" y="236"/>
                    <a:pt x="139" y="236"/>
                  </a:cubicBezTo>
                  <a:cubicBezTo>
                    <a:pt x="134" y="236"/>
                    <a:pt x="134" y="237"/>
                    <a:pt x="131" y="243"/>
                  </a:cubicBezTo>
                  <a:cubicBezTo>
                    <a:pt x="110" y="295"/>
                    <a:pt x="83" y="307"/>
                    <a:pt x="66"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7" name="Freeform 154">
              <a:extLst>
                <a:ext uri="{FF2B5EF4-FFF2-40B4-BE49-F238E27FC236}">
                  <a16:creationId xmlns:a16="http://schemas.microsoft.com/office/drawing/2014/main" id="{A74D6FB5-DB16-BE5C-67A3-8174663DE8EE}"/>
                </a:ext>
              </a:extLst>
            </p:cNvPr>
            <p:cNvSpPr>
              <a:spLocks/>
            </p:cNvSpPr>
            <p:nvPr>
              <p:custDataLst>
                <p:tags r:id="rId11"/>
              </p:custDataLst>
            </p:nvPr>
          </p:nvSpPr>
          <p:spPr bwMode="auto">
            <a:xfrm>
              <a:off x="4714876" y="2108200"/>
              <a:ext cx="95250" cy="125413"/>
            </a:xfrm>
            <a:custGeom>
              <a:avLst/>
              <a:gdLst>
                <a:gd name="T0" fmla="*/ 83 w 172"/>
                <a:gd name="T1" fmla="*/ 10 h 245"/>
                <a:gd name="T2" fmla="*/ 85 w 172"/>
                <a:gd name="T3" fmla="*/ 5 h 245"/>
                <a:gd name="T4" fmla="*/ 79 w 172"/>
                <a:gd name="T5" fmla="*/ 0 h 245"/>
                <a:gd name="T6" fmla="*/ 34 w 172"/>
                <a:gd name="T7" fmla="*/ 3 h 245"/>
                <a:gd name="T8" fmla="*/ 27 w 172"/>
                <a:gd name="T9" fmla="*/ 11 h 245"/>
                <a:gd name="T10" fmla="*/ 36 w 172"/>
                <a:gd name="T11" fmla="*/ 16 h 245"/>
                <a:gd name="T12" fmla="*/ 53 w 172"/>
                <a:gd name="T13" fmla="*/ 21 h 245"/>
                <a:gd name="T14" fmla="*/ 51 w 172"/>
                <a:gd name="T15" fmla="*/ 29 h 245"/>
                <a:gd name="T16" fmla="*/ 2 w 172"/>
                <a:gd name="T17" fmla="*/ 227 h 245"/>
                <a:gd name="T18" fmla="*/ 0 w 172"/>
                <a:gd name="T19" fmla="*/ 234 h 245"/>
                <a:gd name="T20" fmla="*/ 12 w 172"/>
                <a:gd name="T21" fmla="*/ 245 h 245"/>
                <a:gd name="T22" fmla="*/ 28 w 172"/>
                <a:gd name="T23" fmla="*/ 231 h 245"/>
                <a:gd name="T24" fmla="*/ 45 w 172"/>
                <a:gd name="T25" fmla="*/ 163 h 245"/>
                <a:gd name="T26" fmla="*/ 90 w 172"/>
                <a:gd name="T27" fmla="*/ 192 h 245"/>
                <a:gd name="T28" fmla="*/ 89 w 172"/>
                <a:gd name="T29" fmla="*/ 199 h 245"/>
                <a:gd name="T30" fmla="*/ 88 w 172"/>
                <a:gd name="T31" fmla="*/ 209 h 245"/>
                <a:gd name="T32" fmla="*/ 125 w 172"/>
                <a:gd name="T33" fmla="*/ 245 h 245"/>
                <a:gd name="T34" fmla="*/ 169 w 172"/>
                <a:gd name="T35" fmla="*/ 192 h 245"/>
                <a:gd name="T36" fmla="*/ 163 w 172"/>
                <a:gd name="T37" fmla="*/ 187 h 245"/>
                <a:gd name="T38" fmla="*/ 157 w 172"/>
                <a:gd name="T39" fmla="*/ 196 h 245"/>
                <a:gd name="T40" fmla="*/ 126 w 172"/>
                <a:gd name="T41" fmla="*/ 236 h 245"/>
                <a:gd name="T42" fmla="*/ 114 w 172"/>
                <a:gd name="T43" fmla="*/ 218 h 245"/>
                <a:gd name="T44" fmla="*/ 116 w 172"/>
                <a:gd name="T45" fmla="*/ 202 h 245"/>
                <a:gd name="T46" fmla="*/ 117 w 172"/>
                <a:gd name="T47" fmla="*/ 191 h 245"/>
                <a:gd name="T48" fmla="*/ 61 w 172"/>
                <a:gd name="T49" fmla="*/ 154 h 245"/>
                <a:gd name="T50" fmla="*/ 90 w 172"/>
                <a:gd name="T51" fmla="*/ 131 h 245"/>
                <a:gd name="T52" fmla="*/ 145 w 172"/>
                <a:gd name="T53" fmla="*/ 98 h 245"/>
                <a:gd name="T54" fmla="*/ 156 w 172"/>
                <a:gd name="T55" fmla="*/ 102 h 245"/>
                <a:gd name="T56" fmla="*/ 138 w 172"/>
                <a:gd name="T57" fmla="*/ 122 h 245"/>
                <a:gd name="T58" fmla="*/ 152 w 172"/>
                <a:gd name="T59" fmla="*/ 135 h 245"/>
                <a:gd name="T60" fmla="*/ 172 w 172"/>
                <a:gd name="T61" fmla="*/ 112 h 245"/>
                <a:gd name="T62" fmla="*/ 145 w 172"/>
                <a:gd name="T63" fmla="*/ 88 h 245"/>
                <a:gd name="T64" fmla="*/ 89 w 172"/>
                <a:gd name="T65" fmla="*/ 119 h 245"/>
                <a:gd name="T66" fmla="*/ 49 w 172"/>
                <a:gd name="T67" fmla="*/ 149 h 245"/>
                <a:gd name="T68" fmla="*/ 83 w 172"/>
                <a:gd name="T69" fmla="*/ 1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45">
                  <a:moveTo>
                    <a:pt x="83" y="10"/>
                  </a:moveTo>
                  <a:cubicBezTo>
                    <a:pt x="84" y="9"/>
                    <a:pt x="85" y="5"/>
                    <a:pt x="85" y="5"/>
                  </a:cubicBezTo>
                  <a:cubicBezTo>
                    <a:pt x="85" y="3"/>
                    <a:pt x="83" y="0"/>
                    <a:pt x="79" y="0"/>
                  </a:cubicBezTo>
                  <a:cubicBezTo>
                    <a:pt x="72" y="0"/>
                    <a:pt x="43" y="2"/>
                    <a:pt x="34" y="3"/>
                  </a:cubicBezTo>
                  <a:cubicBezTo>
                    <a:pt x="32" y="4"/>
                    <a:pt x="27" y="4"/>
                    <a:pt x="27" y="11"/>
                  </a:cubicBezTo>
                  <a:cubicBezTo>
                    <a:pt x="27" y="16"/>
                    <a:pt x="32" y="16"/>
                    <a:pt x="36" y="16"/>
                  </a:cubicBezTo>
                  <a:cubicBezTo>
                    <a:pt x="53" y="16"/>
                    <a:pt x="53" y="19"/>
                    <a:pt x="53" y="21"/>
                  </a:cubicBezTo>
                  <a:cubicBezTo>
                    <a:pt x="53" y="24"/>
                    <a:pt x="52" y="26"/>
                    <a:pt x="51" y="29"/>
                  </a:cubicBezTo>
                  <a:lnTo>
                    <a:pt x="2" y="227"/>
                  </a:lnTo>
                  <a:cubicBezTo>
                    <a:pt x="0" y="233"/>
                    <a:pt x="0" y="234"/>
                    <a:pt x="0" y="234"/>
                  </a:cubicBezTo>
                  <a:cubicBezTo>
                    <a:pt x="0" y="240"/>
                    <a:pt x="4" y="245"/>
                    <a:pt x="12" y="245"/>
                  </a:cubicBezTo>
                  <a:cubicBezTo>
                    <a:pt x="22" y="245"/>
                    <a:pt x="26" y="238"/>
                    <a:pt x="28" y="231"/>
                  </a:cubicBezTo>
                  <a:cubicBezTo>
                    <a:pt x="29" y="229"/>
                    <a:pt x="44" y="168"/>
                    <a:pt x="45" y="163"/>
                  </a:cubicBezTo>
                  <a:cubicBezTo>
                    <a:pt x="70" y="165"/>
                    <a:pt x="90" y="174"/>
                    <a:pt x="90" y="192"/>
                  </a:cubicBezTo>
                  <a:cubicBezTo>
                    <a:pt x="90" y="193"/>
                    <a:pt x="90" y="195"/>
                    <a:pt x="89" y="199"/>
                  </a:cubicBezTo>
                  <a:cubicBezTo>
                    <a:pt x="88" y="204"/>
                    <a:pt x="88" y="206"/>
                    <a:pt x="88" y="209"/>
                  </a:cubicBezTo>
                  <a:cubicBezTo>
                    <a:pt x="88" y="234"/>
                    <a:pt x="108" y="245"/>
                    <a:pt x="125" y="245"/>
                  </a:cubicBezTo>
                  <a:cubicBezTo>
                    <a:pt x="159" y="245"/>
                    <a:pt x="169" y="192"/>
                    <a:pt x="169" y="192"/>
                  </a:cubicBezTo>
                  <a:cubicBezTo>
                    <a:pt x="169" y="187"/>
                    <a:pt x="165" y="187"/>
                    <a:pt x="163" y="187"/>
                  </a:cubicBezTo>
                  <a:cubicBezTo>
                    <a:pt x="159" y="187"/>
                    <a:pt x="158" y="189"/>
                    <a:pt x="157" y="196"/>
                  </a:cubicBezTo>
                  <a:cubicBezTo>
                    <a:pt x="152" y="211"/>
                    <a:pt x="143" y="236"/>
                    <a:pt x="126" y="236"/>
                  </a:cubicBezTo>
                  <a:cubicBezTo>
                    <a:pt x="116" y="236"/>
                    <a:pt x="114" y="227"/>
                    <a:pt x="114" y="218"/>
                  </a:cubicBezTo>
                  <a:cubicBezTo>
                    <a:pt x="114" y="212"/>
                    <a:pt x="114" y="211"/>
                    <a:pt x="116" y="202"/>
                  </a:cubicBezTo>
                  <a:cubicBezTo>
                    <a:pt x="116" y="201"/>
                    <a:pt x="117" y="195"/>
                    <a:pt x="117" y="191"/>
                  </a:cubicBezTo>
                  <a:cubicBezTo>
                    <a:pt x="117" y="160"/>
                    <a:pt x="76" y="155"/>
                    <a:pt x="61" y="154"/>
                  </a:cubicBezTo>
                  <a:cubicBezTo>
                    <a:pt x="71" y="148"/>
                    <a:pt x="84" y="136"/>
                    <a:pt x="90" y="131"/>
                  </a:cubicBezTo>
                  <a:cubicBezTo>
                    <a:pt x="108" y="114"/>
                    <a:pt x="125" y="98"/>
                    <a:pt x="145" y="98"/>
                  </a:cubicBezTo>
                  <a:cubicBezTo>
                    <a:pt x="149" y="98"/>
                    <a:pt x="153" y="99"/>
                    <a:pt x="156" y="102"/>
                  </a:cubicBezTo>
                  <a:cubicBezTo>
                    <a:pt x="141" y="105"/>
                    <a:pt x="138" y="117"/>
                    <a:pt x="138" y="122"/>
                  </a:cubicBezTo>
                  <a:cubicBezTo>
                    <a:pt x="138" y="130"/>
                    <a:pt x="144" y="135"/>
                    <a:pt x="152" y="135"/>
                  </a:cubicBezTo>
                  <a:cubicBezTo>
                    <a:pt x="161" y="135"/>
                    <a:pt x="172" y="127"/>
                    <a:pt x="172" y="112"/>
                  </a:cubicBezTo>
                  <a:cubicBezTo>
                    <a:pt x="172" y="101"/>
                    <a:pt x="163" y="88"/>
                    <a:pt x="145" y="88"/>
                  </a:cubicBezTo>
                  <a:cubicBezTo>
                    <a:pt x="125" y="88"/>
                    <a:pt x="107" y="102"/>
                    <a:pt x="89" y="119"/>
                  </a:cubicBezTo>
                  <a:cubicBezTo>
                    <a:pt x="75" y="133"/>
                    <a:pt x="63" y="144"/>
                    <a:pt x="49" y="149"/>
                  </a:cubicBezTo>
                  <a:lnTo>
                    <a:pt x="83"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8" name="Freeform 155">
              <a:extLst>
                <a:ext uri="{FF2B5EF4-FFF2-40B4-BE49-F238E27FC236}">
                  <a16:creationId xmlns:a16="http://schemas.microsoft.com/office/drawing/2014/main" id="{74AC51E6-DFD0-BF56-6EEE-C796B77782F5}"/>
                </a:ext>
              </a:extLst>
            </p:cNvPr>
            <p:cNvSpPr>
              <a:spLocks/>
            </p:cNvSpPr>
            <p:nvPr>
              <p:custDataLst>
                <p:tags r:id="rId12"/>
              </p:custDataLst>
            </p:nvPr>
          </p:nvSpPr>
          <p:spPr bwMode="auto">
            <a:xfrm>
              <a:off x="4835526" y="2122488"/>
              <a:ext cx="141288" cy="131763"/>
            </a:xfrm>
            <a:custGeom>
              <a:avLst/>
              <a:gdLst>
                <a:gd name="T0" fmla="*/ 137 w 257"/>
                <a:gd name="T1" fmla="*/ 137 h 257"/>
                <a:gd name="T2" fmla="*/ 244 w 257"/>
                <a:gd name="T3" fmla="*/ 137 h 257"/>
                <a:gd name="T4" fmla="*/ 257 w 257"/>
                <a:gd name="T5" fmla="*/ 129 h 257"/>
                <a:gd name="T6" fmla="*/ 244 w 257"/>
                <a:gd name="T7" fmla="*/ 120 h 257"/>
                <a:gd name="T8" fmla="*/ 137 w 257"/>
                <a:gd name="T9" fmla="*/ 120 h 257"/>
                <a:gd name="T10" fmla="*/ 137 w 257"/>
                <a:gd name="T11" fmla="*/ 13 h 257"/>
                <a:gd name="T12" fmla="*/ 128 w 257"/>
                <a:gd name="T13" fmla="*/ 0 h 257"/>
                <a:gd name="T14" fmla="*/ 120 w 257"/>
                <a:gd name="T15" fmla="*/ 13 h 257"/>
                <a:gd name="T16" fmla="*/ 120 w 257"/>
                <a:gd name="T17" fmla="*/ 120 h 257"/>
                <a:gd name="T18" fmla="*/ 13 w 257"/>
                <a:gd name="T19" fmla="*/ 120 h 257"/>
                <a:gd name="T20" fmla="*/ 0 w 257"/>
                <a:gd name="T21" fmla="*/ 128 h 257"/>
                <a:gd name="T22" fmla="*/ 13 w 257"/>
                <a:gd name="T23" fmla="*/ 137 h 257"/>
                <a:gd name="T24" fmla="*/ 120 w 257"/>
                <a:gd name="T25" fmla="*/ 137 h 257"/>
                <a:gd name="T26" fmla="*/ 120 w 257"/>
                <a:gd name="T27" fmla="*/ 244 h 257"/>
                <a:gd name="T28" fmla="*/ 128 w 257"/>
                <a:gd name="T29" fmla="*/ 257 h 257"/>
                <a:gd name="T30" fmla="*/ 137 w 257"/>
                <a:gd name="T31" fmla="*/ 244 h 257"/>
                <a:gd name="T32" fmla="*/ 137 w 257"/>
                <a:gd name="T33" fmla="*/ 13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7" h="257">
                  <a:moveTo>
                    <a:pt x="137" y="137"/>
                  </a:moveTo>
                  <a:lnTo>
                    <a:pt x="244" y="137"/>
                  </a:lnTo>
                  <a:cubicBezTo>
                    <a:pt x="248" y="137"/>
                    <a:pt x="257" y="137"/>
                    <a:pt x="257" y="129"/>
                  </a:cubicBezTo>
                  <a:cubicBezTo>
                    <a:pt x="257" y="120"/>
                    <a:pt x="249" y="120"/>
                    <a:pt x="244" y="120"/>
                  </a:cubicBezTo>
                  <a:lnTo>
                    <a:pt x="137" y="120"/>
                  </a:lnTo>
                  <a:lnTo>
                    <a:pt x="137" y="13"/>
                  </a:lnTo>
                  <a:cubicBezTo>
                    <a:pt x="137" y="8"/>
                    <a:pt x="137" y="0"/>
                    <a:pt x="128" y="0"/>
                  </a:cubicBezTo>
                  <a:cubicBezTo>
                    <a:pt x="120" y="0"/>
                    <a:pt x="120" y="8"/>
                    <a:pt x="120" y="13"/>
                  </a:cubicBezTo>
                  <a:lnTo>
                    <a:pt x="120" y="120"/>
                  </a:lnTo>
                  <a:lnTo>
                    <a:pt x="13" y="120"/>
                  </a:lnTo>
                  <a:cubicBezTo>
                    <a:pt x="8" y="120"/>
                    <a:pt x="0" y="120"/>
                    <a:pt x="0" y="128"/>
                  </a:cubicBezTo>
                  <a:cubicBezTo>
                    <a:pt x="0" y="137"/>
                    <a:pt x="8" y="137"/>
                    <a:pt x="13" y="137"/>
                  </a:cubicBezTo>
                  <a:lnTo>
                    <a:pt x="120" y="137"/>
                  </a:lnTo>
                  <a:lnTo>
                    <a:pt x="120" y="244"/>
                  </a:lnTo>
                  <a:cubicBezTo>
                    <a:pt x="120" y="249"/>
                    <a:pt x="120" y="257"/>
                    <a:pt x="128" y="257"/>
                  </a:cubicBezTo>
                  <a:cubicBezTo>
                    <a:pt x="137" y="257"/>
                    <a:pt x="137" y="249"/>
                    <a:pt x="137" y="244"/>
                  </a:cubicBezTo>
                  <a:lnTo>
                    <a:pt x="137" y="13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389" name="Freeform 156">
              <a:extLst>
                <a:ext uri="{FF2B5EF4-FFF2-40B4-BE49-F238E27FC236}">
                  <a16:creationId xmlns:a16="http://schemas.microsoft.com/office/drawing/2014/main" id="{EE89DBC8-2220-8879-DD6F-8D53E980F644}"/>
                </a:ext>
              </a:extLst>
            </p:cNvPr>
            <p:cNvSpPr>
              <a:spLocks/>
            </p:cNvSpPr>
            <p:nvPr>
              <p:custDataLst>
                <p:tags r:id="rId13"/>
              </p:custDataLst>
            </p:nvPr>
          </p:nvSpPr>
          <p:spPr bwMode="auto">
            <a:xfrm>
              <a:off x="5010151" y="2114550"/>
              <a:ext cx="69850" cy="117475"/>
            </a:xfrm>
            <a:custGeom>
              <a:avLst/>
              <a:gdLst>
                <a:gd name="T0" fmla="*/ 79 w 127"/>
                <a:gd name="T1" fmla="*/ 10 h 232"/>
                <a:gd name="T2" fmla="*/ 69 w 127"/>
                <a:gd name="T3" fmla="*/ 0 h 232"/>
                <a:gd name="T4" fmla="*/ 0 w 127"/>
                <a:gd name="T5" fmla="*/ 23 h 232"/>
                <a:gd name="T6" fmla="*/ 0 w 127"/>
                <a:gd name="T7" fmla="*/ 35 h 232"/>
                <a:gd name="T8" fmla="*/ 51 w 127"/>
                <a:gd name="T9" fmla="*/ 25 h 232"/>
                <a:gd name="T10" fmla="*/ 51 w 127"/>
                <a:gd name="T11" fmla="*/ 203 h 232"/>
                <a:gd name="T12" fmla="*/ 16 w 127"/>
                <a:gd name="T13" fmla="*/ 219 h 232"/>
                <a:gd name="T14" fmla="*/ 3 w 127"/>
                <a:gd name="T15" fmla="*/ 219 h 232"/>
                <a:gd name="T16" fmla="*/ 3 w 127"/>
                <a:gd name="T17" fmla="*/ 232 h 232"/>
                <a:gd name="T18" fmla="*/ 65 w 127"/>
                <a:gd name="T19" fmla="*/ 231 h 232"/>
                <a:gd name="T20" fmla="*/ 127 w 127"/>
                <a:gd name="T21" fmla="*/ 232 h 232"/>
                <a:gd name="T22" fmla="*/ 127 w 127"/>
                <a:gd name="T23" fmla="*/ 219 h 232"/>
                <a:gd name="T24" fmla="*/ 114 w 127"/>
                <a:gd name="T25" fmla="*/ 219 h 232"/>
                <a:gd name="T26" fmla="*/ 79 w 127"/>
                <a:gd name="T27" fmla="*/ 203 h 232"/>
                <a:gd name="T28" fmla="*/ 79 w 127"/>
                <a:gd name="T29"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232">
                  <a:moveTo>
                    <a:pt x="79" y="10"/>
                  </a:moveTo>
                  <a:cubicBezTo>
                    <a:pt x="79" y="1"/>
                    <a:pt x="79" y="0"/>
                    <a:pt x="69" y="0"/>
                  </a:cubicBezTo>
                  <a:cubicBezTo>
                    <a:pt x="47" y="22"/>
                    <a:pt x="15" y="23"/>
                    <a:pt x="0" y="23"/>
                  </a:cubicBezTo>
                  <a:lnTo>
                    <a:pt x="0" y="35"/>
                  </a:lnTo>
                  <a:cubicBezTo>
                    <a:pt x="9" y="35"/>
                    <a:pt x="32" y="35"/>
                    <a:pt x="51" y="25"/>
                  </a:cubicBezTo>
                  <a:lnTo>
                    <a:pt x="51" y="203"/>
                  </a:lnTo>
                  <a:cubicBezTo>
                    <a:pt x="51" y="215"/>
                    <a:pt x="51" y="219"/>
                    <a:pt x="16" y="219"/>
                  </a:cubicBezTo>
                  <a:lnTo>
                    <a:pt x="3" y="219"/>
                  </a:lnTo>
                  <a:lnTo>
                    <a:pt x="3" y="232"/>
                  </a:lnTo>
                  <a:cubicBezTo>
                    <a:pt x="9" y="232"/>
                    <a:pt x="52" y="231"/>
                    <a:pt x="65" y="231"/>
                  </a:cubicBezTo>
                  <a:cubicBezTo>
                    <a:pt x="76" y="231"/>
                    <a:pt x="120" y="232"/>
                    <a:pt x="127" y="232"/>
                  </a:cubicBezTo>
                  <a:lnTo>
                    <a:pt x="127" y="219"/>
                  </a:lnTo>
                  <a:lnTo>
                    <a:pt x="114" y="219"/>
                  </a:lnTo>
                  <a:cubicBezTo>
                    <a:pt x="79" y="219"/>
                    <a:pt x="79" y="215"/>
                    <a:pt x="79" y="203"/>
                  </a:cubicBezTo>
                  <a:lnTo>
                    <a:pt x="79" y="1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3" name="Slide Number Placeholder 3">
            <a:extLst>
              <a:ext uri="{FF2B5EF4-FFF2-40B4-BE49-F238E27FC236}">
                <a16:creationId xmlns:a16="http://schemas.microsoft.com/office/drawing/2014/main" id="{B441DA21-B6B1-BCF9-B1A2-0AE809BAC92E}"/>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6</a:t>
            </a:fld>
            <a:endParaRPr lang="en-GB" dirty="0"/>
          </a:p>
        </p:txBody>
      </p:sp>
      <p:sp>
        <p:nvSpPr>
          <p:cNvPr id="14" name="Date Placeholder 5">
            <a:extLst>
              <a:ext uri="{FF2B5EF4-FFF2-40B4-BE49-F238E27FC236}">
                <a16:creationId xmlns:a16="http://schemas.microsoft.com/office/drawing/2014/main" id="{689E3619-2ACB-7B48-3326-9AF935D23E7D}"/>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15" name="Footer Placeholder 4">
            <a:extLst>
              <a:ext uri="{FF2B5EF4-FFF2-40B4-BE49-F238E27FC236}">
                <a16:creationId xmlns:a16="http://schemas.microsoft.com/office/drawing/2014/main" id="{8D932A9E-50C4-9290-2E2B-45812D53CB62}"/>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299788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15E8-423C-29BD-C358-E2B502699C07}"/>
              </a:ext>
            </a:extLst>
          </p:cNvPr>
          <p:cNvSpPr>
            <a:spLocks noGrp="1"/>
          </p:cNvSpPr>
          <p:nvPr>
            <p:ph type="title"/>
          </p:nvPr>
        </p:nvSpPr>
        <p:spPr/>
        <p:txBody>
          <a:bodyPr/>
          <a:lstStyle/>
          <a:p>
            <a:r>
              <a:rPr lang="en-US" dirty="0"/>
              <a:t>Our design: JUMP</a:t>
            </a:r>
            <a:endParaRPr lang="en-GB" dirty="0"/>
          </a:p>
        </p:txBody>
      </p:sp>
      <p:grpSp>
        <p:nvGrpSpPr>
          <p:cNvPr id="7" name="Group 6">
            <a:extLst>
              <a:ext uri="{FF2B5EF4-FFF2-40B4-BE49-F238E27FC236}">
                <a16:creationId xmlns:a16="http://schemas.microsoft.com/office/drawing/2014/main" id="{6DDCDEAE-35B7-FDC4-6848-40B24706560E}"/>
              </a:ext>
            </a:extLst>
          </p:cNvPr>
          <p:cNvGrpSpPr/>
          <p:nvPr/>
        </p:nvGrpSpPr>
        <p:grpSpPr>
          <a:xfrm>
            <a:off x="2603246" y="1497032"/>
            <a:ext cx="7237170" cy="4812288"/>
            <a:chOff x="1204171" y="713017"/>
            <a:chExt cx="8854229" cy="5516222"/>
          </a:xfrm>
        </p:grpSpPr>
        <p:sp>
          <p:nvSpPr>
            <p:cNvPr id="141" name="TextBox 140">
              <a:extLst>
                <a:ext uri="{FF2B5EF4-FFF2-40B4-BE49-F238E27FC236}">
                  <a16:creationId xmlns:a16="http://schemas.microsoft.com/office/drawing/2014/main" id="{90E873A9-F45B-15AF-DAB0-0E86CFB5C0EB}"/>
                </a:ext>
              </a:extLst>
            </p:cNvPr>
            <p:cNvSpPr txBox="1"/>
            <p:nvPr/>
          </p:nvSpPr>
          <p:spPr>
            <a:xfrm>
              <a:off x="4547261" y="713017"/>
              <a:ext cx="5302309" cy="461665"/>
            </a:xfrm>
            <a:prstGeom prst="rect">
              <a:avLst/>
            </a:prstGeom>
            <a:noFill/>
          </p:spPr>
          <p:txBody>
            <a:bodyPr wrap="square" rtlCol="0">
              <a:spAutoFit/>
            </a:bodyPr>
            <a:lstStyle/>
            <a:p>
              <a:pPr algn="ctr"/>
              <a:r>
                <a:rPr lang="it-IT" sz="2000" b="1" dirty="0">
                  <a:solidFill>
                    <a:schemeClr val="tx1"/>
                  </a:solidFill>
                </a:rPr>
                <a:t>Timing offset </a:t>
              </a:r>
              <a:r>
                <a:rPr lang="it-IT" sz="2000" b="1" dirty="0" err="1">
                  <a:solidFill>
                    <a:schemeClr val="tx1"/>
                  </a:solidFill>
                </a:rPr>
                <a:t>compensation</a:t>
              </a:r>
              <a:endParaRPr lang="en-US" sz="2000" dirty="0">
                <a:solidFill>
                  <a:schemeClr val="tx1"/>
                </a:solidFill>
              </a:endParaRPr>
            </a:p>
          </p:txBody>
        </p:sp>
        <p:grpSp>
          <p:nvGrpSpPr>
            <p:cNvPr id="6" name="Group 5">
              <a:extLst>
                <a:ext uri="{FF2B5EF4-FFF2-40B4-BE49-F238E27FC236}">
                  <a16:creationId xmlns:a16="http://schemas.microsoft.com/office/drawing/2014/main" id="{5951E580-E303-516B-6F59-31D3A233BBCA}"/>
                </a:ext>
              </a:extLst>
            </p:cNvPr>
            <p:cNvGrpSpPr/>
            <p:nvPr/>
          </p:nvGrpSpPr>
          <p:grpSpPr>
            <a:xfrm>
              <a:off x="1204171" y="1127154"/>
              <a:ext cx="8854229" cy="5102085"/>
              <a:chOff x="1204171" y="1127154"/>
              <a:chExt cx="8854229" cy="5102085"/>
            </a:xfrm>
          </p:grpSpPr>
          <p:sp>
            <p:nvSpPr>
              <p:cNvPr id="3" name="Rectangle 2">
                <a:extLst>
                  <a:ext uri="{FF2B5EF4-FFF2-40B4-BE49-F238E27FC236}">
                    <a16:creationId xmlns:a16="http://schemas.microsoft.com/office/drawing/2014/main" id="{9611B6FF-5281-4107-83A2-FD81976B1F5D}"/>
                  </a:ext>
                </a:extLst>
              </p:cNvPr>
              <p:cNvSpPr/>
              <p:nvPr/>
            </p:nvSpPr>
            <p:spPr>
              <a:xfrm>
                <a:off x="1204171" y="1534299"/>
                <a:ext cx="1537706" cy="1058393"/>
              </a:xfrm>
              <a:prstGeom prst="rect">
                <a:avLst/>
              </a:prstGeom>
            </p:spPr>
            <p:txBody>
              <a:bodyPr wrap="square">
                <a:spAutoFit/>
              </a:bodyPr>
              <a:lstStyle/>
              <a:p>
                <a:r>
                  <a:rPr lang="it-IT" sz="1800" b="1" dirty="0">
                    <a:solidFill>
                      <a:schemeClr val="tx1"/>
                    </a:solidFill>
                  </a:rPr>
                  <a:t>Channel Impulse Responses</a:t>
                </a:r>
                <a:endParaRPr lang="en-US" sz="1800" dirty="0">
                  <a:solidFill>
                    <a:schemeClr val="tx1"/>
                  </a:solidFill>
                </a:endParaRPr>
              </a:p>
            </p:txBody>
          </p:sp>
          <p:grpSp>
            <p:nvGrpSpPr>
              <p:cNvPr id="4" name="Group 3">
                <a:extLst>
                  <a:ext uri="{FF2B5EF4-FFF2-40B4-BE49-F238E27FC236}">
                    <a16:creationId xmlns:a16="http://schemas.microsoft.com/office/drawing/2014/main" id="{69A26751-FCCC-D567-1C39-378F0D6B25DC}"/>
                  </a:ext>
                </a:extLst>
              </p:cNvPr>
              <p:cNvGrpSpPr/>
              <p:nvPr/>
            </p:nvGrpSpPr>
            <p:grpSpPr>
              <a:xfrm>
                <a:off x="2498815" y="1127154"/>
                <a:ext cx="7559585" cy="5102085"/>
                <a:chOff x="2498815" y="1127154"/>
                <a:chExt cx="7559585" cy="5102085"/>
              </a:xfrm>
            </p:grpSpPr>
            <p:sp>
              <p:nvSpPr>
                <p:cNvPr id="114" name="Rectangle: Rounded Corners 113">
                  <a:extLst>
                    <a:ext uri="{FF2B5EF4-FFF2-40B4-BE49-F238E27FC236}">
                      <a16:creationId xmlns:a16="http://schemas.microsoft.com/office/drawing/2014/main" id="{2DAC7CC2-1134-EE62-A590-65870B8A221A}"/>
                    </a:ext>
                  </a:extLst>
                </p:cNvPr>
                <p:cNvSpPr/>
                <p:nvPr/>
              </p:nvSpPr>
              <p:spPr>
                <a:xfrm>
                  <a:off x="2498815" y="4725232"/>
                  <a:ext cx="7559585" cy="1504007"/>
                </a:xfrm>
                <a:prstGeom prst="roundRect">
                  <a:avLst/>
                </a:prstGeom>
                <a:solidFill>
                  <a:srgbClr val="E5B1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5" name="Rectangle: Rounded Corners 114">
                  <a:extLst>
                    <a:ext uri="{FF2B5EF4-FFF2-40B4-BE49-F238E27FC236}">
                      <a16:creationId xmlns:a16="http://schemas.microsoft.com/office/drawing/2014/main" id="{3D01EB14-B0FF-8DE5-D69D-267736BB8E4E}"/>
                    </a:ext>
                  </a:extLst>
                </p:cNvPr>
                <p:cNvSpPr/>
                <p:nvPr/>
              </p:nvSpPr>
              <p:spPr>
                <a:xfrm>
                  <a:off x="2498815" y="3273025"/>
                  <a:ext cx="7559585" cy="1050148"/>
                </a:xfrm>
                <a:prstGeom prst="roundRect">
                  <a:avLst/>
                </a:prstGeom>
                <a:solidFill>
                  <a:srgbClr val="F4C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16" name="Rectangle 115">
                  <a:extLst>
                    <a:ext uri="{FF2B5EF4-FFF2-40B4-BE49-F238E27FC236}">
                      <a16:creationId xmlns:a16="http://schemas.microsoft.com/office/drawing/2014/main" id="{96E6EEF5-8DF5-8484-F5E7-1B4215BDF661}"/>
                    </a:ext>
                  </a:extLst>
                </p:cNvPr>
                <p:cNvSpPr/>
                <p:nvPr/>
              </p:nvSpPr>
              <p:spPr>
                <a:xfrm>
                  <a:off x="7870757" y="3449178"/>
                  <a:ext cx="775407" cy="760787"/>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600" b="1" dirty="0">
                      <a:solidFill>
                        <a:schemeClr val="tx1"/>
                      </a:solidFill>
                    </a:rPr>
                    <a:t>EKF</a:t>
                  </a:r>
                  <a:endParaRPr lang="en-US" sz="1600" b="1" dirty="0">
                    <a:solidFill>
                      <a:schemeClr val="tx1"/>
                    </a:solidFill>
                  </a:endParaRPr>
                </a:p>
              </p:txBody>
            </p:sp>
            <p:sp>
              <p:nvSpPr>
                <p:cNvPr id="117" name="Rectangle 39 1">
                  <a:extLst>
                    <a:ext uri="{FF2B5EF4-FFF2-40B4-BE49-F238E27FC236}">
                      <a16:creationId xmlns:a16="http://schemas.microsoft.com/office/drawing/2014/main" id="{A8E46901-A375-53C9-48E9-DCFCA31FAA5B}"/>
                    </a:ext>
                  </a:extLst>
                </p:cNvPr>
                <p:cNvSpPr/>
                <p:nvPr/>
              </p:nvSpPr>
              <p:spPr>
                <a:xfrm>
                  <a:off x="5194849" y="3449180"/>
                  <a:ext cx="1650079" cy="760785"/>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err="1">
                      <a:solidFill>
                        <a:schemeClr val="tx1"/>
                      </a:solidFill>
                    </a:rPr>
                    <a:t>Bistatic</a:t>
                  </a:r>
                  <a:endParaRPr lang="it-IT" sz="1800" b="1" dirty="0">
                    <a:solidFill>
                      <a:schemeClr val="tx1"/>
                    </a:solidFill>
                  </a:endParaRPr>
                </a:p>
                <a:p>
                  <a:pPr algn="ctr"/>
                  <a:r>
                    <a:rPr lang="en-US" sz="1800" b="1" dirty="0">
                      <a:solidFill>
                        <a:schemeClr val="tx1"/>
                      </a:solidFill>
                    </a:rPr>
                    <a:t>localization</a:t>
                  </a:r>
                </a:p>
              </p:txBody>
            </p:sp>
            <p:sp>
              <p:nvSpPr>
                <p:cNvPr id="118" name="Rectangle 117">
                  <a:extLst>
                    <a:ext uri="{FF2B5EF4-FFF2-40B4-BE49-F238E27FC236}">
                      <a16:creationId xmlns:a16="http://schemas.microsoft.com/office/drawing/2014/main" id="{9D7370F0-EFAE-9D42-9F77-6CE54D52C167}"/>
                    </a:ext>
                  </a:extLst>
                </p:cNvPr>
                <p:cNvSpPr/>
                <p:nvPr/>
              </p:nvSpPr>
              <p:spPr>
                <a:xfrm>
                  <a:off x="8980030" y="3449178"/>
                  <a:ext cx="914595" cy="760787"/>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it-IT" sz="1867" b="1" dirty="0">
                    <a:solidFill>
                      <a:schemeClr val="tx1"/>
                    </a:solidFill>
                  </a:endParaRPr>
                </a:p>
              </p:txBody>
            </p:sp>
            <p:cxnSp>
              <p:nvCxnSpPr>
                <p:cNvPr id="119" name="Straight Arrow Connector 118">
                  <a:extLst>
                    <a:ext uri="{FF2B5EF4-FFF2-40B4-BE49-F238E27FC236}">
                      <a16:creationId xmlns:a16="http://schemas.microsoft.com/office/drawing/2014/main" id="{4DDEE110-F0AA-E6CC-3647-0B7C9EDFB7A3}"/>
                    </a:ext>
                  </a:extLst>
                </p:cNvPr>
                <p:cNvCxnSpPr>
                  <a:cxnSpLocks/>
                  <a:stCxn id="117" idx="3"/>
                  <a:endCxn id="116" idx="1"/>
                </p:cNvCxnSpPr>
                <p:nvPr/>
              </p:nvCxnSpPr>
              <p:spPr>
                <a:xfrm>
                  <a:off x="6844929" y="3829571"/>
                  <a:ext cx="1025829" cy="0"/>
                </a:xfrm>
                <a:prstGeom prst="straightConnector1">
                  <a:avLst/>
                </a:prstGeom>
                <a:solidFill>
                  <a:srgbClr val="F4C9AE"/>
                </a:solidFill>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7BCE2572-49BB-64E8-9282-4F4CCB0571B9}"/>
                    </a:ext>
                  </a:extLst>
                </p:cNvPr>
                <p:cNvCxnSpPr>
                  <a:cxnSpLocks/>
                  <a:stCxn id="116" idx="3"/>
                  <a:endCxn id="118" idx="1"/>
                </p:cNvCxnSpPr>
                <p:nvPr/>
              </p:nvCxnSpPr>
              <p:spPr>
                <a:xfrm>
                  <a:off x="8646163" y="3829571"/>
                  <a:ext cx="333867" cy="0"/>
                </a:xfrm>
                <a:prstGeom prst="straightConnector1">
                  <a:avLst/>
                </a:prstGeom>
                <a:solidFill>
                  <a:srgbClr val="F4C9AE"/>
                </a:solidFill>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Rounded Corners 120">
                  <a:extLst>
                    <a:ext uri="{FF2B5EF4-FFF2-40B4-BE49-F238E27FC236}">
                      <a16:creationId xmlns:a16="http://schemas.microsoft.com/office/drawing/2014/main" id="{D91805C3-4C58-7577-2876-1113CE4F31CA}"/>
                    </a:ext>
                  </a:extLst>
                </p:cNvPr>
                <p:cNvSpPr/>
                <p:nvPr/>
              </p:nvSpPr>
              <p:spPr>
                <a:xfrm>
                  <a:off x="4123264" y="1155808"/>
                  <a:ext cx="5935132" cy="1646364"/>
                </a:xfrm>
                <a:prstGeom prst="roundRect">
                  <a:avLst/>
                </a:prstGeom>
                <a:solidFill>
                  <a:srgbClr val="E6D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22" name="Group 121">
                  <a:extLst>
                    <a:ext uri="{FF2B5EF4-FFF2-40B4-BE49-F238E27FC236}">
                      <a16:creationId xmlns:a16="http://schemas.microsoft.com/office/drawing/2014/main" id="{4BBDC343-429F-ABF7-86D9-DFC86C522435}"/>
                    </a:ext>
                  </a:extLst>
                </p:cNvPr>
                <p:cNvGrpSpPr/>
                <p:nvPr/>
              </p:nvGrpSpPr>
              <p:grpSpPr>
                <a:xfrm>
                  <a:off x="2666830" y="1580220"/>
                  <a:ext cx="1113725" cy="877409"/>
                  <a:chOff x="1689988" y="1097280"/>
                  <a:chExt cx="1781489" cy="1316313"/>
                </a:xfrm>
              </p:grpSpPr>
              <p:cxnSp>
                <p:nvCxnSpPr>
                  <p:cNvPr id="123" name="Straight Arrow Connector 122">
                    <a:extLst>
                      <a:ext uri="{FF2B5EF4-FFF2-40B4-BE49-F238E27FC236}">
                        <a16:creationId xmlns:a16="http://schemas.microsoft.com/office/drawing/2014/main" id="{8684837F-8D3B-1287-885C-C1BA2EE2E9E0}"/>
                      </a:ext>
                    </a:extLst>
                  </p:cNvPr>
                  <p:cNvCxnSpPr>
                    <a:cxnSpLocks/>
                  </p:cNvCxnSpPr>
                  <p:nvPr/>
                </p:nvCxnSpPr>
                <p:spPr>
                  <a:xfrm flipV="1">
                    <a:off x="1689988" y="1391919"/>
                    <a:ext cx="616332" cy="102167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4" name="Freeform 24 1">
                    <a:extLst>
                      <a:ext uri="{FF2B5EF4-FFF2-40B4-BE49-F238E27FC236}">
                        <a16:creationId xmlns:a16="http://schemas.microsoft.com/office/drawing/2014/main" id="{A0E2737F-6743-F625-910F-10453BF83E7A}"/>
                      </a:ext>
                    </a:extLst>
                  </p:cNvPr>
                  <p:cNvSpPr/>
                  <p:nvPr/>
                </p:nvSpPr>
                <p:spPr>
                  <a:xfrm>
                    <a:off x="1977993" y="1391919"/>
                    <a:ext cx="1493484" cy="560353"/>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BD3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5" name="Freeform 23 1">
                    <a:extLst>
                      <a:ext uri="{FF2B5EF4-FFF2-40B4-BE49-F238E27FC236}">
                        <a16:creationId xmlns:a16="http://schemas.microsoft.com/office/drawing/2014/main" id="{A246B63C-7A65-E994-AC8C-D7BFB9CDFE17}"/>
                      </a:ext>
                    </a:extLst>
                  </p:cNvPr>
                  <p:cNvSpPr/>
                  <p:nvPr/>
                </p:nvSpPr>
                <p:spPr>
                  <a:xfrm>
                    <a:off x="1838996" y="1607026"/>
                    <a:ext cx="1493484" cy="560354"/>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E27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126" name="Group 125">
                    <a:extLst>
                      <a:ext uri="{FF2B5EF4-FFF2-40B4-BE49-F238E27FC236}">
                        <a16:creationId xmlns:a16="http://schemas.microsoft.com/office/drawing/2014/main" id="{AE9BF405-C0BA-B57F-BCBB-EA7EE70BCABC}"/>
                      </a:ext>
                    </a:extLst>
                  </p:cNvPr>
                  <p:cNvGrpSpPr/>
                  <p:nvPr/>
                </p:nvGrpSpPr>
                <p:grpSpPr>
                  <a:xfrm>
                    <a:off x="1696897" y="1097280"/>
                    <a:ext cx="1635583" cy="1316313"/>
                    <a:chOff x="2590977" y="1410970"/>
                    <a:chExt cx="2102943" cy="1612223"/>
                  </a:xfrm>
                </p:grpSpPr>
                <p:cxnSp>
                  <p:nvCxnSpPr>
                    <p:cNvPr id="127" name="Straight Arrow Connector 126">
                      <a:extLst>
                        <a:ext uri="{FF2B5EF4-FFF2-40B4-BE49-F238E27FC236}">
                          <a16:creationId xmlns:a16="http://schemas.microsoft.com/office/drawing/2014/main" id="{55A34FEA-A669-FFC9-2CE5-7E8688FFDF24}"/>
                        </a:ext>
                      </a:extLst>
                    </p:cNvPr>
                    <p:cNvCxnSpPr>
                      <a:cxnSpLocks/>
                    </p:cNvCxnSpPr>
                    <p:nvPr/>
                  </p:nvCxnSpPr>
                  <p:spPr>
                    <a:xfrm flipV="1">
                      <a:off x="2594964" y="1410970"/>
                      <a:ext cx="0" cy="161222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8" name="Straight Arrow Connector 127">
                      <a:extLst>
                        <a:ext uri="{FF2B5EF4-FFF2-40B4-BE49-F238E27FC236}">
                          <a16:creationId xmlns:a16="http://schemas.microsoft.com/office/drawing/2014/main" id="{CB7F7EC9-C0FC-6B41-9320-E6C1363BCAAC}"/>
                        </a:ext>
                      </a:extLst>
                    </p:cNvPr>
                    <p:cNvCxnSpPr>
                      <a:cxnSpLocks/>
                    </p:cNvCxnSpPr>
                    <p:nvPr/>
                  </p:nvCxnSpPr>
                  <p:spPr>
                    <a:xfrm>
                      <a:off x="2590977" y="3004143"/>
                      <a:ext cx="21029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9" name="Freeform 13 1">
                      <a:extLst>
                        <a:ext uri="{FF2B5EF4-FFF2-40B4-BE49-F238E27FC236}">
                          <a16:creationId xmlns:a16="http://schemas.microsoft.com/office/drawing/2014/main" id="{B608B3EF-DEEA-0865-29C1-5A9AB7E84067}"/>
                        </a:ext>
                      </a:extLst>
                    </p:cNvPr>
                    <p:cNvSpPr/>
                    <p:nvPr/>
                  </p:nvSpPr>
                  <p:spPr>
                    <a:xfrm>
                      <a:off x="2590977" y="1410970"/>
                      <a:ext cx="1920240" cy="1574124"/>
                    </a:xfrm>
                    <a:custGeom>
                      <a:avLst/>
                      <a:gdLst>
                        <a:gd name="connsiteX0" fmla="*/ 0 w 1920240"/>
                        <a:gd name="connsiteY0" fmla="*/ 1164357 h 1310661"/>
                        <a:gd name="connsiteX1" fmla="*/ 67056 w 1920240"/>
                        <a:gd name="connsiteY1" fmla="*/ 1310661 h 1310661"/>
                        <a:gd name="connsiteX2" fmla="*/ 158496 w 1920240"/>
                        <a:gd name="connsiteY2" fmla="*/ 1164357 h 1310661"/>
                        <a:gd name="connsiteX3" fmla="*/ 286512 w 1920240"/>
                        <a:gd name="connsiteY3" fmla="*/ 1225317 h 1310661"/>
                        <a:gd name="connsiteX4" fmla="*/ 432816 w 1920240"/>
                        <a:gd name="connsiteY4" fmla="*/ 1194837 h 1310661"/>
                        <a:gd name="connsiteX5" fmla="*/ 499872 w 1920240"/>
                        <a:gd name="connsiteY5" fmla="*/ 1267989 h 1310661"/>
                        <a:gd name="connsiteX6" fmla="*/ 530352 w 1920240"/>
                        <a:gd name="connsiteY6" fmla="*/ 1121685 h 1310661"/>
                        <a:gd name="connsiteX7" fmla="*/ 579120 w 1920240"/>
                        <a:gd name="connsiteY7" fmla="*/ 21 h 1310661"/>
                        <a:gd name="connsiteX8" fmla="*/ 633984 w 1920240"/>
                        <a:gd name="connsiteY8" fmla="*/ 1152165 h 1310661"/>
                        <a:gd name="connsiteX9" fmla="*/ 682752 w 1920240"/>
                        <a:gd name="connsiteY9" fmla="*/ 1018053 h 1310661"/>
                        <a:gd name="connsiteX10" fmla="*/ 719328 w 1920240"/>
                        <a:gd name="connsiteY10" fmla="*/ 1243605 h 1310661"/>
                        <a:gd name="connsiteX11" fmla="*/ 804672 w 1920240"/>
                        <a:gd name="connsiteY11" fmla="*/ 1158261 h 1310661"/>
                        <a:gd name="connsiteX12" fmla="*/ 938784 w 1920240"/>
                        <a:gd name="connsiteY12" fmla="*/ 1243605 h 1310661"/>
                        <a:gd name="connsiteX13" fmla="*/ 1011936 w 1920240"/>
                        <a:gd name="connsiteY13" fmla="*/ 822981 h 1310661"/>
                        <a:gd name="connsiteX14" fmla="*/ 1042416 w 1920240"/>
                        <a:gd name="connsiteY14" fmla="*/ 1255797 h 1310661"/>
                        <a:gd name="connsiteX15" fmla="*/ 1097280 w 1920240"/>
                        <a:gd name="connsiteY15" fmla="*/ 1200933 h 1310661"/>
                        <a:gd name="connsiteX16" fmla="*/ 1207008 w 1920240"/>
                        <a:gd name="connsiteY16" fmla="*/ 1261893 h 1310661"/>
                        <a:gd name="connsiteX17" fmla="*/ 1341120 w 1920240"/>
                        <a:gd name="connsiteY17" fmla="*/ 1182645 h 1310661"/>
                        <a:gd name="connsiteX18" fmla="*/ 1603248 w 1920240"/>
                        <a:gd name="connsiteY18" fmla="*/ 1255797 h 1310661"/>
                        <a:gd name="connsiteX19" fmla="*/ 1658112 w 1920240"/>
                        <a:gd name="connsiteY19" fmla="*/ 1079013 h 1310661"/>
                        <a:gd name="connsiteX20" fmla="*/ 1712976 w 1920240"/>
                        <a:gd name="connsiteY20" fmla="*/ 1243605 h 1310661"/>
                        <a:gd name="connsiteX21" fmla="*/ 1853184 w 1920240"/>
                        <a:gd name="connsiteY21" fmla="*/ 1213125 h 1310661"/>
                        <a:gd name="connsiteX22" fmla="*/ 1920240 w 1920240"/>
                        <a:gd name="connsiteY22" fmla="*/ 1231413 h 131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920240" h="1310661">
                          <a:moveTo>
                            <a:pt x="0" y="1164357"/>
                          </a:moveTo>
                          <a:cubicBezTo>
                            <a:pt x="20320" y="1237509"/>
                            <a:pt x="40640" y="1310661"/>
                            <a:pt x="67056" y="1310661"/>
                          </a:cubicBezTo>
                          <a:cubicBezTo>
                            <a:pt x="93472" y="1310661"/>
                            <a:pt x="121920" y="1178581"/>
                            <a:pt x="158496" y="1164357"/>
                          </a:cubicBezTo>
                          <a:cubicBezTo>
                            <a:pt x="195072" y="1150133"/>
                            <a:pt x="240792" y="1220237"/>
                            <a:pt x="286512" y="1225317"/>
                          </a:cubicBezTo>
                          <a:cubicBezTo>
                            <a:pt x="332232" y="1230397"/>
                            <a:pt x="397256" y="1187725"/>
                            <a:pt x="432816" y="1194837"/>
                          </a:cubicBezTo>
                          <a:cubicBezTo>
                            <a:pt x="468376" y="1201949"/>
                            <a:pt x="483616" y="1280181"/>
                            <a:pt x="499872" y="1267989"/>
                          </a:cubicBezTo>
                          <a:cubicBezTo>
                            <a:pt x="516128" y="1255797"/>
                            <a:pt x="517144" y="1333013"/>
                            <a:pt x="530352" y="1121685"/>
                          </a:cubicBezTo>
                          <a:cubicBezTo>
                            <a:pt x="543560" y="910357"/>
                            <a:pt x="561848" y="-5059"/>
                            <a:pt x="579120" y="21"/>
                          </a:cubicBezTo>
                          <a:cubicBezTo>
                            <a:pt x="596392" y="5101"/>
                            <a:pt x="616712" y="982493"/>
                            <a:pt x="633984" y="1152165"/>
                          </a:cubicBezTo>
                          <a:cubicBezTo>
                            <a:pt x="651256" y="1321837"/>
                            <a:pt x="668528" y="1002813"/>
                            <a:pt x="682752" y="1018053"/>
                          </a:cubicBezTo>
                          <a:cubicBezTo>
                            <a:pt x="696976" y="1033293"/>
                            <a:pt x="699008" y="1220237"/>
                            <a:pt x="719328" y="1243605"/>
                          </a:cubicBezTo>
                          <a:cubicBezTo>
                            <a:pt x="739648" y="1266973"/>
                            <a:pt x="768096" y="1158261"/>
                            <a:pt x="804672" y="1158261"/>
                          </a:cubicBezTo>
                          <a:cubicBezTo>
                            <a:pt x="841248" y="1158261"/>
                            <a:pt x="904240" y="1299485"/>
                            <a:pt x="938784" y="1243605"/>
                          </a:cubicBezTo>
                          <a:cubicBezTo>
                            <a:pt x="973328" y="1187725"/>
                            <a:pt x="994664" y="820949"/>
                            <a:pt x="1011936" y="822981"/>
                          </a:cubicBezTo>
                          <a:cubicBezTo>
                            <a:pt x="1029208" y="825013"/>
                            <a:pt x="1028192" y="1192805"/>
                            <a:pt x="1042416" y="1255797"/>
                          </a:cubicBezTo>
                          <a:cubicBezTo>
                            <a:pt x="1056640" y="1318789"/>
                            <a:pt x="1069848" y="1199917"/>
                            <a:pt x="1097280" y="1200933"/>
                          </a:cubicBezTo>
                          <a:cubicBezTo>
                            <a:pt x="1124712" y="1201949"/>
                            <a:pt x="1166368" y="1264941"/>
                            <a:pt x="1207008" y="1261893"/>
                          </a:cubicBezTo>
                          <a:cubicBezTo>
                            <a:pt x="1247648" y="1258845"/>
                            <a:pt x="1275080" y="1183661"/>
                            <a:pt x="1341120" y="1182645"/>
                          </a:cubicBezTo>
                          <a:cubicBezTo>
                            <a:pt x="1407160" y="1181629"/>
                            <a:pt x="1550416" y="1273069"/>
                            <a:pt x="1603248" y="1255797"/>
                          </a:cubicBezTo>
                          <a:cubicBezTo>
                            <a:pt x="1656080" y="1238525"/>
                            <a:pt x="1639824" y="1081045"/>
                            <a:pt x="1658112" y="1079013"/>
                          </a:cubicBezTo>
                          <a:cubicBezTo>
                            <a:pt x="1676400" y="1076981"/>
                            <a:pt x="1680464" y="1221253"/>
                            <a:pt x="1712976" y="1243605"/>
                          </a:cubicBezTo>
                          <a:cubicBezTo>
                            <a:pt x="1745488" y="1265957"/>
                            <a:pt x="1818640" y="1215157"/>
                            <a:pt x="1853184" y="1213125"/>
                          </a:cubicBezTo>
                          <a:cubicBezTo>
                            <a:pt x="1887728" y="1211093"/>
                            <a:pt x="1903984" y="1221253"/>
                            <a:pt x="1920240" y="1231413"/>
                          </a:cubicBezTo>
                        </a:path>
                      </a:pathLst>
                    </a:custGeom>
                    <a:noFill/>
                    <a:ln w="38100">
                      <a:solidFill>
                        <a:srgbClr val="2C0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grpSp>
            <p:sp>
              <p:nvSpPr>
                <p:cNvPr id="130" name="Rectangle 129">
                  <a:extLst>
                    <a:ext uri="{FF2B5EF4-FFF2-40B4-BE49-F238E27FC236}">
                      <a16:creationId xmlns:a16="http://schemas.microsoft.com/office/drawing/2014/main" id="{9B31D81F-76DB-C07E-15D1-86037FC132F2}"/>
                    </a:ext>
                  </a:extLst>
                </p:cNvPr>
                <p:cNvSpPr/>
                <p:nvPr/>
              </p:nvSpPr>
              <p:spPr>
                <a:xfrm>
                  <a:off x="4765638" y="1932673"/>
                  <a:ext cx="1894069" cy="733319"/>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2000" b="1" dirty="0">
                      <a:solidFill>
                        <a:schemeClr val="tx1"/>
                      </a:solidFill>
                    </a:rPr>
                    <a:t>Correlator</a:t>
                  </a:r>
                </a:p>
                <a:p>
                  <a:pPr algn="ctr"/>
                  <a:r>
                    <a:rPr lang="en-US" sz="2000" b="1" dirty="0">
                      <a:solidFill>
                        <a:schemeClr val="tx1"/>
                      </a:solidFill>
                    </a:rPr>
                    <a:t>+ voting</a:t>
                  </a:r>
                  <a:endParaRPr lang="it-IT" sz="2000" b="1" dirty="0">
                    <a:solidFill>
                      <a:schemeClr val="tx1"/>
                    </a:solidFill>
                  </a:endParaRPr>
                </a:p>
              </p:txBody>
            </p:sp>
            <p:sp>
              <p:nvSpPr>
                <p:cNvPr id="131" name="Rectangle 130">
                  <a:extLst>
                    <a:ext uri="{FF2B5EF4-FFF2-40B4-BE49-F238E27FC236}">
                      <a16:creationId xmlns:a16="http://schemas.microsoft.com/office/drawing/2014/main" id="{7C4B9CCA-570A-D470-4422-94031148C362}"/>
                    </a:ext>
                  </a:extLst>
                </p:cNvPr>
                <p:cNvSpPr/>
                <p:nvPr/>
              </p:nvSpPr>
              <p:spPr>
                <a:xfrm>
                  <a:off x="2675850" y="3449179"/>
                  <a:ext cx="1708699" cy="761816"/>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1800" b="1" dirty="0">
                      <a:solidFill>
                        <a:schemeClr val="tx1"/>
                      </a:solidFill>
                    </a:rPr>
                    <a:t>Peak det. &amp;</a:t>
                  </a:r>
                </a:p>
                <a:p>
                  <a:pPr algn="ctr"/>
                  <a:r>
                    <a:rPr lang="it-IT" sz="1800" b="1" dirty="0" err="1">
                      <a:solidFill>
                        <a:schemeClr val="tx1"/>
                      </a:solidFill>
                    </a:rPr>
                    <a:t>AoD</a:t>
                  </a:r>
                  <a:r>
                    <a:rPr lang="it-IT" sz="1800" b="1" dirty="0">
                      <a:solidFill>
                        <a:schemeClr val="tx1"/>
                      </a:solidFill>
                    </a:rPr>
                    <a:t> est.</a:t>
                  </a:r>
                  <a:endParaRPr lang="en-US" sz="1800" b="1" dirty="0">
                    <a:solidFill>
                      <a:schemeClr val="tx1"/>
                    </a:solidFill>
                  </a:endParaRPr>
                </a:p>
              </p:txBody>
            </p:sp>
            <p:grpSp>
              <p:nvGrpSpPr>
                <p:cNvPr id="133" name="Group 132" descr="\documentclass{article}&#10;\usepackage{amsmath}&#10;\usepackage{amssymb}&#10;\pagestyle{empty}&#10;\RequirePackage[T1]{fontenc} \RequirePackage[tt=false, type1=true]{libertine} \RequirePackage[varqu]{zi4} \RequirePackage[libertine]{newtxmath}&#10;\begin{document}&#10;&#10;$$&#10;|\cdot|&#10;$$&#10;&#10;&#10;\end{document}" title="IguanaTex Vector Display">
                  <a:extLst>
                    <a:ext uri="{FF2B5EF4-FFF2-40B4-BE49-F238E27FC236}">
                      <a16:creationId xmlns:a16="http://schemas.microsoft.com/office/drawing/2014/main" id="{34869E62-D60B-1F4B-5158-B1A25D1438DD}"/>
                    </a:ext>
                  </a:extLst>
                </p:cNvPr>
                <p:cNvGrpSpPr>
                  <a:grpSpLocks noChangeAspect="1"/>
                </p:cNvGrpSpPr>
                <p:nvPr>
                  <p:custDataLst>
                    <p:tags r:id="rId1"/>
                  </p:custDataLst>
                </p:nvPr>
              </p:nvGrpSpPr>
              <p:grpSpPr>
                <a:xfrm>
                  <a:off x="4262885" y="1878619"/>
                  <a:ext cx="277175" cy="242325"/>
                  <a:chOff x="5097463" y="2695575"/>
                  <a:chExt cx="234950" cy="217488"/>
                </a:xfrm>
              </p:grpSpPr>
              <p:sp>
                <p:nvSpPr>
                  <p:cNvPr id="134" name="Rectangle 59">
                    <a:extLst>
                      <a:ext uri="{FF2B5EF4-FFF2-40B4-BE49-F238E27FC236}">
                        <a16:creationId xmlns:a16="http://schemas.microsoft.com/office/drawing/2014/main" id="{89062E80-7E7B-93A3-FCEE-E600A033469C}"/>
                      </a:ext>
                    </a:extLst>
                  </p:cNvPr>
                  <p:cNvSpPr>
                    <a:spLocks noChangeArrowheads="1"/>
                  </p:cNvSpPr>
                  <p:nvPr>
                    <p:custDataLst>
                      <p:tags r:id="rId46"/>
                    </p:custDataLst>
                  </p:nvPr>
                </p:nvSpPr>
                <p:spPr bwMode="auto">
                  <a:xfrm>
                    <a:off x="5097463" y="2695575"/>
                    <a:ext cx="12700" cy="217488"/>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35" name="Rectangle 61">
                    <a:extLst>
                      <a:ext uri="{FF2B5EF4-FFF2-40B4-BE49-F238E27FC236}">
                        <a16:creationId xmlns:a16="http://schemas.microsoft.com/office/drawing/2014/main" id="{49A99464-EA17-F04C-5604-123DA654F09A}"/>
                      </a:ext>
                    </a:extLst>
                  </p:cNvPr>
                  <p:cNvSpPr>
                    <a:spLocks noChangeArrowheads="1"/>
                  </p:cNvSpPr>
                  <p:nvPr>
                    <p:custDataLst>
                      <p:tags r:id="rId47"/>
                    </p:custDataLst>
                  </p:nvPr>
                </p:nvSpPr>
                <p:spPr bwMode="auto">
                  <a:xfrm>
                    <a:off x="5319713" y="2695575"/>
                    <a:ext cx="12700" cy="217488"/>
                  </a:xfrm>
                  <a:prstGeom prst="rect">
                    <a:avLst/>
                  </a:pr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cxnSp>
              <p:nvCxnSpPr>
                <p:cNvPr id="136" name="Connector: Elbow 135">
                  <a:extLst>
                    <a:ext uri="{FF2B5EF4-FFF2-40B4-BE49-F238E27FC236}">
                      <a16:creationId xmlns:a16="http://schemas.microsoft.com/office/drawing/2014/main" id="{724C5B69-4C95-2D7F-44FF-92A4A8045913}"/>
                    </a:ext>
                  </a:extLst>
                </p:cNvPr>
                <p:cNvCxnSpPr>
                  <a:cxnSpLocks/>
                  <a:stCxn id="139" idx="3"/>
                </p:cNvCxnSpPr>
                <p:nvPr/>
              </p:nvCxnSpPr>
              <p:spPr>
                <a:xfrm>
                  <a:off x="9430832" y="2299334"/>
                  <a:ext cx="415175" cy="3148643"/>
                </a:xfrm>
                <a:prstGeom prst="bentConnector3">
                  <a:avLst>
                    <a:gd name="adj1" fmla="val 173415"/>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0EABB915-76D7-46DD-C82D-C7EB4BCA6F22}"/>
                    </a:ext>
                  </a:extLst>
                </p:cNvPr>
                <p:cNvCxnSpPr>
                  <a:cxnSpLocks/>
                  <a:stCxn id="131" idx="3"/>
                  <a:endCxn id="117" idx="1"/>
                </p:cNvCxnSpPr>
                <p:nvPr/>
              </p:nvCxnSpPr>
              <p:spPr>
                <a:xfrm flipV="1">
                  <a:off x="4384549" y="3829572"/>
                  <a:ext cx="810300" cy="516"/>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7EB209D6-0C11-A668-D61D-1147207FBFD7}"/>
                    </a:ext>
                  </a:extLst>
                </p:cNvPr>
                <p:cNvCxnSpPr>
                  <a:cxnSpLocks/>
                  <a:endCxn id="130" idx="1"/>
                </p:cNvCxnSpPr>
                <p:nvPr/>
              </p:nvCxnSpPr>
              <p:spPr>
                <a:xfrm>
                  <a:off x="3836808" y="2299332"/>
                  <a:ext cx="928831"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Rectangle 138">
                  <a:extLst>
                    <a:ext uri="{FF2B5EF4-FFF2-40B4-BE49-F238E27FC236}">
                      <a16:creationId xmlns:a16="http://schemas.microsoft.com/office/drawing/2014/main" id="{52D179E7-B251-1D66-F42E-2BF72031EBD7}"/>
                    </a:ext>
                  </a:extLst>
                </p:cNvPr>
                <p:cNvSpPr/>
                <p:nvPr/>
              </p:nvSpPr>
              <p:spPr>
                <a:xfrm>
                  <a:off x="8158666" y="1918258"/>
                  <a:ext cx="1272165" cy="762151"/>
                </a:xfrm>
                <a:prstGeom prst="rect">
                  <a:avLst/>
                </a:prstGeom>
                <a:solidFill>
                  <a:schemeClr val="bg1"/>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it-IT" sz="2000" b="1" dirty="0">
                      <a:solidFill>
                        <a:schemeClr val="tx1"/>
                      </a:solidFill>
                    </a:rPr>
                    <a:t>CIR</a:t>
                  </a:r>
                </a:p>
                <a:p>
                  <a:pPr algn="ctr"/>
                  <a:r>
                    <a:rPr lang="it-IT" sz="2000" b="1" dirty="0">
                      <a:solidFill>
                        <a:schemeClr val="tx1"/>
                      </a:solidFill>
                    </a:rPr>
                    <a:t>shift</a:t>
                  </a:r>
                  <a:endParaRPr lang="en-US" sz="2000" b="1" dirty="0">
                    <a:solidFill>
                      <a:schemeClr val="tx1"/>
                    </a:solidFill>
                  </a:endParaRPr>
                </a:p>
              </p:txBody>
            </p:sp>
            <p:sp>
              <p:nvSpPr>
                <p:cNvPr id="140" name="Rectangle 139">
                  <a:extLst>
                    <a:ext uri="{FF2B5EF4-FFF2-40B4-BE49-F238E27FC236}">
                      <a16:creationId xmlns:a16="http://schemas.microsoft.com/office/drawing/2014/main" id="{EDAC1E9F-2403-89B3-7DB0-7C42DA8B8317}"/>
                    </a:ext>
                  </a:extLst>
                </p:cNvPr>
                <p:cNvSpPr/>
                <p:nvPr/>
              </p:nvSpPr>
              <p:spPr>
                <a:xfrm>
                  <a:off x="4930797" y="2125792"/>
                  <a:ext cx="2694399" cy="1600780"/>
                </a:xfrm>
                <a:prstGeom prst="rect">
                  <a:avLst/>
                </a:prstGeom>
                <a:noFill/>
                <a:ln w="2857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sz="2667" b="1" dirty="0">
                    <a:solidFill>
                      <a:schemeClr val="tx1"/>
                    </a:solidFill>
                  </a:endParaRPr>
                </a:p>
              </p:txBody>
            </p:sp>
            <p:sp>
              <p:nvSpPr>
                <p:cNvPr id="142" name="TextBox 141">
                  <a:extLst>
                    <a:ext uri="{FF2B5EF4-FFF2-40B4-BE49-F238E27FC236}">
                      <a16:creationId xmlns:a16="http://schemas.microsoft.com/office/drawing/2014/main" id="{1DF24892-D225-1E9C-DB95-0DB1C735E150}"/>
                    </a:ext>
                  </a:extLst>
                </p:cNvPr>
                <p:cNvSpPr txBox="1"/>
                <p:nvPr/>
              </p:nvSpPr>
              <p:spPr>
                <a:xfrm>
                  <a:off x="3083043" y="2853469"/>
                  <a:ext cx="6038563" cy="423357"/>
                </a:xfrm>
                <a:prstGeom prst="rect">
                  <a:avLst/>
                </a:prstGeom>
                <a:noFill/>
              </p:spPr>
              <p:txBody>
                <a:bodyPr wrap="square" rtlCol="0">
                  <a:spAutoFit/>
                </a:bodyPr>
                <a:lstStyle/>
                <a:p>
                  <a:pPr algn="ctr"/>
                  <a:r>
                    <a:rPr lang="it-IT" sz="1800" b="1" dirty="0" err="1">
                      <a:solidFill>
                        <a:schemeClr val="tx1"/>
                      </a:solidFill>
                    </a:rPr>
                    <a:t>Multipath</a:t>
                  </a:r>
                  <a:r>
                    <a:rPr lang="it-IT" sz="1800" b="1" dirty="0">
                      <a:solidFill>
                        <a:schemeClr val="tx1"/>
                      </a:solidFill>
                    </a:rPr>
                    <a:t> </a:t>
                  </a:r>
                  <a:r>
                    <a:rPr lang="it-IT" sz="1800" b="1" dirty="0" err="1">
                      <a:solidFill>
                        <a:schemeClr val="tx1"/>
                      </a:solidFill>
                    </a:rPr>
                    <a:t>detection</a:t>
                  </a:r>
                  <a:r>
                    <a:rPr lang="it-IT" sz="1800" b="1" dirty="0">
                      <a:solidFill>
                        <a:schemeClr val="tx1"/>
                      </a:solidFill>
                    </a:rPr>
                    <a:t> and tracking</a:t>
                  </a:r>
                  <a:endParaRPr lang="en-US" sz="1800" dirty="0">
                    <a:solidFill>
                      <a:schemeClr val="tx1"/>
                    </a:solidFill>
                  </a:endParaRPr>
                </a:p>
              </p:txBody>
            </p:sp>
            <p:cxnSp>
              <p:nvCxnSpPr>
                <p:cNvPr id="143" name="Connector: Elbow 142">
                  <a:extLst>
                    <a:ext uri="{FF2B5EF4-FFF2-40B4-BE49-F238E27FC236}">
                      <a16:creationId xmlns:a16="http://schemas.microsoft.com/office/drawing/2014/main" id="{2092E08C-EF17-B084-4C1E-F3F55F667EF3}"/>
                    </a:ext>
                  </a:extLst>
                </p:cNvPr>
                <p:cNvCxnSpPr>
                  <a:cxnSpLocks/>
                  <a:stCxn id="118" idx="2"/>
                </p:cNvCxnSpPr>
                <p:nvPr/>
              </p:nvCxnSpPr>
              <p:spPr>
                <a:xfrm rot="5400000">
                  <a:off x="8605383" y="4046858"/>
                  <a:ext cx="668837" cy="995052"/>
                </a:xfrm>
                <a:prstGeom prst="bentConnector3">
                  <a:avLst>
                    <a:gd name="adj1" fmla="val 50000"/>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49" name="Group 148" descr="\documentclass{article}&#10;\usepackage{amsmath}&#10;\usepackage{amssymb}&#10;\pagestyle{empty}&#10;\begin{document}&#10;&#10;\begin{equation*}&#10;h_b[k, \ell]&#10;\end{equation*}&#10;&#10;&#10;\end{document}" title="IguanaTex Vector Display">
                  <a:extLst>
                    <a:ext uri="{FF2B5EF4-FFF2-40B4-BE49-F238E27FC236}">
                      <a16:creationId xmlns:a16="http://schemas.microsoft.com/office/drawing/2014/main" id="{1E7B7FEA-9886-6F7D-13DD-D61A7A7C9D17}"/>
                    </a:ext>
                  </a:extLst>
                </p:cNvPr>
                <p:cNvGrpSpPr>
                  <a:grpSpLocks noChangeAspect="1"/>
                </p:cNvGrpSpPr>
                <p:nvPr>
                  <p:custDataLst>
                    <p:tags r:id="rId2"/>
                  </p:custDataLst>
                </p:nvPr>
              </p:nvGrpSpPr>
              <p:grpSpPr>
                <a:xfrm>
                  <a:off x="2671148" y="1127154"/>
                  <a:ext cx="968129" cy="336071"/>
                  <a:chOff x="4746625" y="1152525"/>
                  <a:chExt cx="873126" cy="301625"/>
                </a:xfrm>
              </p:grpSpPr>
              <p:sp>
                <p:nvSpPr>
                  <p:cNvPr id="150" name="Freeform 159">
                    <a:extLst>
                      <a:ext uri="{FF2B5EF4-FFF2-40B4-BE49-F238E27FC236}">
                        <a16:creationId xmlns:a16="http://schemas.microsoft.com/office/drawing/2014/main" id="{5BAC134F-EDEA-262A-DFA9-BB3DA9AC16F3}"/>
                      </a:ext>
                    </a:extLst>
                  </p:cNvPr>
                  <p:cNvSpPr>
                    <a:spLocks/>
                  </p:cNvSpPr>
                  <p:nvPr>
                    <p:custDataLst>
                      <p:tags r:id="rId39"/>
                    </p:custDataLst>
                  </p:nvPr>
                </p:nvSpPr>
                <p:spPr bwMode="auto">
                  <a:xfrm>
                    <a:off x="4746625" y="1168400"/>
                    <a:ext cx="155575" cy="212725"/>
                  </a:xfrm>
                  <a:custGeom>
                    <a:avLst/>
                    <a:gdLst>
                      <a:gd name="T0" fmla="*/ 116 w 245"/>
                      <a:gd name="T1" fmla="*/ 6 h 352"/>
                      <a:gd name="T2" fmla="*/ 109 w 245"/>
                      <a:gd name="T3" fmla="*/ 0 h 352"/>
                      <a:gd name="T4" fmla="*/ 48 w 245"/>
                      <a:gd name="T5" fmla="*/ 5 h 352"/>
                      <a:gd name="T6" fmla="*/ 39 w 245"/>
                      <a:gd name="T7" fmla="*/ 15 h 352"/>
                      <a:gd name="T8" fmla="*/ 51 w 245"/>
                      <a:gd name="T9" fmla="*/ 21 h 352"/>
                      <a:gd name="T10" fmla="*/ 76 w 245"/>
                      <a:gd name="T11" fmla="*/ 30 h 352"/>
                      <a:gd name="T12" fmla="*/ 74 w 245"/>
                      <a:gd name="T13" fmla="*/ 40 h 352"/>
                      <a:gd name="T14" fmla="*/ 2 w 245"/>
                      <a:gd name="T15" fmla="*/ 327 h 352"/>
                      <a:gd name="T16" fmla="*/ 0 w 245"/>
                      <a:gd name="T17" fmla="*/ 338 h 352"/>
                      <a:gd name="T18" fmla="*/ 14 w 245"/>
                      <a:gd name="T19" fmla="*/ 352 h 352"/>
                      <a:gd name="T20" fmla="*/ 33 w 245"/>
                      <a:gd name="T21" fmla="*/ 339 h 352"/>
                      <a:gd name="T22" fmla="*/ 42 w 245"/>
                      <a:gd name="T23" fmla="*/ 301 h 352"/>
                      <a:gd name="T24" fmla="*/ 53 w 245"/>
                      <a:gd name="T25" fmla="*/ 256 h 352"/>
                      <a:gd name="T26" fmla="*/ 62 w 245"/>
                      <a:gd name="T27" fmla="*/ 223 h 352"/>
                      <a:gd name="T28" fmla="*/ 67 w 245"/>
                      <a:gd name="T29" fmla="*/ 200 h 352"/>
                      <a:gd name="T30" fmla="*/ 101 w 245"/>
                      <a:gd name="T31" fmla="*/ 154 h 352"/>
                      <a:gd name="T32" fmla="*/ 149 w 245"/>
                      <a:gd name="T33" fmla="*/ 137 h 352"/>
                      <a:gd name="T34" fmla="*/ 176 w 245"/>
                      <a:gd name="T35" fmla="*/ 172 h 352"/>
                      <a:gd name="T36" fmla="*/ 145 w 245"/>
                      <a:gd name="T37" fmla="*/ 283 h 352"/>
                      <a:gd name="T38" fmla="*/ 139 w 245"/>
                      <a:gd name="T39" fmla="*/ 311 h 352"/>
                      <a:gd name="T40" fmla="*/ 180 w 245"/>
                      <a:gd name="T41" fmla="*/ 352 h 352"/>
                      <a:gd name="T42" fmla="*/ 245 w 245"/>
                      <a:gd name="T43" fmla="*/ 275 h 352"/>
                      <a:gd name="T44" fmla="*/ 239 w 245"/>
                      <a:gd name="T45" fmla="*/ 270 h 352"/>
                      <a:gd name="T46" fmla="*/ 231 w 245"/>
                      <a:gd name="T47" fmla="*/ 279 h 352"/>
                      <a:gd name="T48" fmla="*/ 181 w 245"/>
                      <a:gd name="T49" fmla="*/ 341 h 352"/>
                      <a:gd name="T50" fmla="*/ 169 w 245"/>
                      <a:gd name="T51" fmla="*/ 324 h 352"/>
                      <a:gd name="T52" fmla="*/ 178 w 245"/>
                      <a:gd name="T53" fmla="*/ 289 h 352"/>
                      <a:gd name="T54" fmla="*/ 208 w 245"/>
                      <a:gd name="T55" fmla="*/ 179 h 352"/>
                      <a:gd name="T56" fmla="*/ 151 w 245"/>
                      <a:gd name="T57" fmla="*/ 126 h 352"/>
                      <a:gd name="T58" fmla="*/ 77 w 245"/>
                      <a:gd name="T59" fmla="*/ 164 h 352"/>
                      <a:gd name="T60" fmla="*/ 116 w 245"/>
                      <a:gd name="T61"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5"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2" y="352"/>
                          <a:pt x="30" y="346"/>
                          <a:pt x="33" y="339"/>
                        </a:cubicBezTo>
                        <a:lnTo>
                          <a:pt x="42" y="301"/>
                        </a:lnTo>
                        <a:lnTo>
                          <a:pt x="53" y="256"/>
                        </a:lnTo>
                        <a:cubicBezTo>
                          <a:pt x="56" y="245"/>
                          <a:pt x="59" y="234"/>
                          <a:pt x="62" y="223"/>
                        </a:cubicBezTo>
                        <a:cubicBezTo>
                          <a:pt x="63" y="220"/>
                          <a:pt x="67" y="203"/>
                          <a:pt x="67" y="200"/>
                        </a:cubicBezTo>
                        <a:cubicBezTo>
                          <a:pt x="69" y="196"/>
                          <a:pt x="84" y="168"/>
                          <a:pt x="101" y="154"/>
                        </a:cubicBezTo>
                        <a:cubicBezTo>
                          <a:pt x="112" y="146"/>
                          <a:pt x="128" y="137"/>
                          <a:pt x="149" y="137"/>
                        </a:cubicBezTo>
                        <a:cubicBezTo>
                          <a:pt x="171" y="137"/>
                          <a:pt x="176" y="154"/>
                          <a:pt x="176" y="172"/>
                        </a:cubicBezTo>
                        <a:cubicBezTo>
                          <a:pt x="176" y="199"/>
                          <a:pt x="157" y="253"/>
                          <a:pt x="145" y="283"/>
                        </a:cubicBezTo>
                        <a:cubicBezTo>
                          <a:pt x="141" y="295"/>
                          <a:pt x="139" y="301"/>
                          <a:pt x="139" y="311"/>
                        </a:cubicBezTo>
                        <a:cubicBezTo>
                          <a:pt x="139" y="334"/>
                          <a:pt x="156" y="352"/>
                          <a:pt x="180" y="352"/>
                        </a:cubicBezTo>
                        <a:cubicBezTo>
                          <a:pt x="226" y="352"/>
                          <a:pt x="245" y="279"/>
                          <a:pt x="245" y="275"/>
                        </a:cubicBezTo>
                        <a:cubicBezTo>
                          <a:pt x="245" y="270"/>
                          <a:pt x="240" y="270"/>
                          <a:pt x="239" y="270"/>
                        </a:cubicBezTo>
                        <a:cubicBezTo>
                          <a:pt x="234" y="270"/>
                          <a:pt x="234" y="271"/>
                          <a:pt x="231" y="279"/>
                        </a:cubicBezTo>
                        <a:cubicBezTo>
                          <a:pt x="224" y="305"/>
                          <a:pt x="208" y="341"/>
                          <a:pt x="181" y="341"/>
                        </a:cubicBezTo>
                        <a:cubicBezTo>
                          <a:pt x="172" y="341"/>
                          <a:pt x="169" y="336"/>
                          <a:pt x="169" y="324"/>
                        </a:cubicBezTo>
                        <a:cubicBezTo>
                          <a:pt x="169" y="312"/>
                          <a:pt x="173" y="300"/>
                          <a:pt x="178" y="289"/>
                        </a:cubicBezTo>
                        <a:cubicBezTo>
                          <a:pt x="186" y="267"/>
                          <a:pt x="208" y="208"/>
                          <a:pt x="208" y="179"/>
                        </a:cubicBezTo>
                        <a:cubicBezTo>
                          <a:pt x="208" y="147"/>
                          <a:pt x="188" y="126"/>
                          <a:pt x="151" y="126"/>
                        </a:cubicBezTo>
                        <a:cubicBezTo>
                          <a:pt x="119" y="126"/>
                          <a:pt x="95" y="141"/>
                          <a:pt x="77" y="164"/>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1" name="Freeform 160">
                    <a:extLst>
                      <a:ext uri="{FF2B5EF4-FFF2-40B4-BE49-F238E27FC236}">
                        <a16:creationId xmlns:a16="http://schemas.microsoft.com/office/drawing/2014/main" id="{AD6C4AB7-159A-D36E-6C17-9FF3249AB65D}"/>
                      </a:ext>
                    </a:extLst>
                  </p:cNvPr>
                  <p:cNvSpPr>
                    <a:spLocks noEditPoints="1"/>
                  </p:cNvSpPr>
                  <p:nvPr>
                    <p:custDataLst>
                      <p:tags r:id="rId40"/>
                    </p:custDataLst>
                  </p:nvPr>
                </p:nvSpPr>
                <p:spPr bwMode="auto">
                  <a:xfrm>
                    <a:off x="4926013" y="1276350"/>
                    <a:ext cx="88900" cy="149225"/>
                  </a:xfrm>
                  <a:custGeom>
                    <a:avLst/>
                    <a:gdLst>
                      <a:gd name="T0" fmla="*/ 69 w 141"/>
                      <a:gd name="T1" fmla="*/ 10 h 245"/>
                      <a:gd name="T2" fmla="*/ 70 w 141"/>
                      <a:gd name="T3" fmla="*/ 5 h 245"/>
                      <a:gd name="T4" fmla="*/ 65 w 141"/>
                      <a:gd name="T5" fmla="*/ 0 h 245"/>
                      <a:gd name="T6" fmla="*/ 20 w 141"/>
                      <a:gd name="T7" fmla="*/ 3 h 245"/>
                      <a:gd name="T8" fmla="*/ 12 w 141"/>
                      <a:gd name="T9" fmla="*/ 11 h 245"/>
                      <a:gd name="T10" fmla="*/ 21 w 141"/>
                      <a:gd name="T11" fmla="*/ 16 h 245"/>
                      <a:gd name="T12" fmla="*/ 38 w 141"/>
                      <a:gd name="T13" fmla="*/ 22 h 245"/>
                      <a:gd name="T14" fmla="*/ 33 w 141"/>
                      <a:gd name="T15" fmla="*/ 46 h 245"/>
                      <a:gd name="T16" fmla="*/ 24 w 141"/>
                      <a:gd name="T17" fmla="*/ 78 h 245"/>
                      <a:gd name="T18" fmla="*/ 1 w 141"/>
                      <a:gd name="T19" fmla="*/ 171 h 245"/>
                      <a:gd name="T20" fmla="*/ 0 w 141"/>
                      <a:gd name="T21" fmla="*/ 188 h 245"/>
                      <a:gd name="T22" fmla="*/ 51 w 141"/>
                      <a:gd name="T23" fmla="*/ 245 h 245"/>
                      <a:gd name="T24" fmla="*/ 141 w 141"/>
                      <a:gd name="T25" fmla="*/ 146 h 245"/>
                      <a:gd name="T26" fmla="*/ 89 w 141"/>
                      <a:gd name="T27" fmla="*/ 88 h 245"/>
                      <a:gd name="T28" fmla="*/ 45 w 141"/>
                      <a:gd name="T29" fmla="*/ 107 h 245"/>
                      <a:gd name="T30" fmla="*/ 69 w 141"/>
                      <a:gd name="T31" fmla="*/ 10 h 245"/>
                      <a:gd name="T32" fmla="*/ 51 w 141"/>
                      <a:gd name="T33" fmla="*/ 236 h 245"/>
                      <a:gd name="T34" fmla="*/ 24 w 141"/>
                      <a:gd name="T35" fmla="*/ 200 h 245"/>
                      <a:gd name="T36" fmla="*/ 37 w 141"/>
                      <a:gd name="T37" fmla="*/ 136 h 245"/>
                      <a:gd name="T38" fmla="*/ 46 w 141"/>
                      <a:gd name="T39" fmla="*/ 121 h 245"/>
                      <a:gd name="T40" fmla="*/ 88 w 141"/>
                      <a:gd name="T41" fmla="*/ 98 h 245"/>
                      <a:gd name="T42" fmla="*/ 113 w 141"/>
                      <a:gd name="T43" fmla="*/ 132 h 245"/>
                      <a:gd name="T44" fmla="*/ 95 w 141"/>
                      <a:gd name="T45" fmla="*/ 202 h 245"/>
                      <a:gd name="T46" fmla="*/ 51 w 141"/>
                      <a:gd name="T47" fmla="*/ 2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45">
                        <a:moveTo>
                          <a:pt x="69" y="10"/>
                        </a:moveTo>
                        <a:cubicBezTo>
                          <a:pt x="69" y="10"/>
                          <a:pt x="70" y="5"/>
                          <a:pt x="70" y="5"/>
                        </a:cubicBezTo>
                        <a:cubicBezTo>
                          <a:pt x="70" y="3"/>
                          <a:pt x="69" y="0"/>
                          <a:pt x="65" y="0"/>
                        </a:cubicBezTo>
                        <a:cubicBezTo>
                          <a:pt x="58" y="0"/>
                          <a:pt x="29" y="3"/>
                          <a:pt x="20" y="3"/>
                        </a:cubicBezTo>
                        <a:cubicBezTo>
                          <a:pt x="17" y="4"/>
                          <a:pt x="12" y="4"/>
                          <a:pt x="12" y="11"/>
                        </a:cubicBezTo>
                        <a:cubicBezTo>
                          <a:pt x="12" y="16"/>
                          <a:pt x="17" y="16"/>
                          <a:pt x="21" y="16"/>
                        </a:cubicBezTo>
                        <a:cubicBezTo>
                          <a:pt x="38" y="16"/>
                          <a:pt x="38" y="19"/>
                          <a:pt x="38" y="22"/>
                        </a:cubicBezTo>
                        <a:cubicBezTo>
                          <a:pt x="38" y="24"/>
                          <a:pt x="35" y="38"/>
                          <a:pt x="33" y="46"/>
                        </a:cubicBezTo>
                        <a:lnTo>
                          <a:pt x="24" y="78"/>
                        </a:lnTo>
                        <a:cubicBezTo>
                          <a:pt x="21" y="90"/>
                          <a:pt x="2" y="166"/>
                          <a:pt x="1" y="171"/>
                        </a:cubicBezTo>
                        <a:cubicBezTo>
                          <a:pt x="0" y="179"/>
                          <a:pt x="0" y="184"/>
                          <a:pt x="0" y="188"/>
                        </a:cubicBezTo>
                        <a:cubicBezTo>
                          <a:pt x="0" y="223"/>
                          <a:pt x="22" y="245"/>
                          <a:pt x="51" y="245"/>
                        </a:cubicBezTo>
                        <a:cubicBezTo>
                          <a:pt x="95" y="245"/>
                          <a:pt x="141" y="198"/>
                          <a:pt x="141" y="146"/>
                        </a:cubicBezTo>
                        <a:cubicBezTo>
                          <a:pt x="141" y="106"/>
                          <a:pt x="113" y="88"/>
                          <a:pt x="89" y="88"/>
                        </a:cubicBezTo>
                        <a:cubicBezTo>
                          <a:pt x="71" y="88"/>
                          <a:pt x="55" y="98"/>
                          <a:pt x="45" y="107"/>
                        </a:cubicBezTo>
                        <a:lnTo>
                          <a:pt x="69" y="10"/>
                        </a:lnTo>
                        <a:close/>
                        <a:moveTo>
                          <a:pt x="51" y="236"/>
                        </a:moveTo>
                        <a:cubicBezTo>
                          <a:pt x="34" y="236"/>
                          <a:pt x="24" y="221"/>
                          <a:pt x="24" y="200"/>
                        </a:cubicBezTo>
                        <a:cubicBezTo>
                          <a:pt x="24" y="187"/>
                          <a:pt x="28" y="175"/>
                          <a:pt x="37" y="136"/>
                        </a:cubicBezTo>
                        <a:cubicBezTo>
                          <a:pt x="39" y="129"/>
                          <a:pt x="39" y="129"/>
                          <a:pt x="46" y="121"/>
                        </a:cubicBezTo>
                        <a:cubicBezTo>
                          <a:pt x="59" y="106"/>
                          <a:pt x="75" y="98"/>
                          <a:pt x="88" y="98"/>
                        </a:cubicBezTo>
                        <a:cubicBezTo>
                          <a:pt x="101" y="98"/>
                          <a:pt x="113" y="108"/>
                          <a:pt x="113" y="132"/>
                        </a:cubicBezTo>
                        <a:cubicBezTo>
                          <a:pt x="113" y="146"/>
                          <a:pt x="105" y="182"/>
                          <a:pt x="95" y="202"/>
                        </a:cubicBezTo>
                        <a:cubicBezTo>
                          <a:pt x="87" y="219"/>
                          <a:pt x="69" y="236"/>
                          <a:pt x="51" y="23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2" name="Freeform 161">
                    <a:extLst>
                      <a:ext uri="{FF2B5EF4-FFF2-40B4-BE49-F238E27FC236}">
                        <a16:creationId xmlns:a16="http://schemas.microsoft.com/office/drawing/2014/main" id="{12AAFBFD-0B83-FD7C-F706-76240455A518}"/>
                      </a:ext>
                    </a:extLst>
                  </p:cNvPr>
                  <p:cNvSpPr>
                    <a:spLocks/>
                  </p:cNvSpPr>
                  <p:nvPr>
                    <p:custDataLst>
                      <p:tags r:id="rId41"/>
                    </p:custDataLst>
                  </p:nvPr>
                </p:nvSpPr>
                <p:spPr bwMode="auto">
                  <a:xfrm>
                    <a:off x="5075238" y="1152525"/>
                    <a:ext cx="42863" cy="301625"/>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3" name="Freeform 162">
                    <a:extLst>
                      <a:ext uri="{FF2B5EF4-FFF2-40B4-BE49-F238E27FC236}">
                        <a16:creationId xmlns:a16="http://schemas.microsoft.com/office/drawing/2014/main" id="{9ED5B91E-264B-3107-B767-96B8BAB6AEEB}"/>
                      </a:ext>
                    </a:extLst>
                  </p:cNvPr>
                  <p:cNvSpPr>
                    <a:spLocks/>
                  </p:cNvSpPr>
                  <p:nvPr>
                    <p:custDataLst>
                      <p:tags r:id="rId42"/>
                    </p:custDataLst>
                  </p:nvPr>
                </p:nvSpPr>
                <p:spPr bwMode="auto">
                  <a:xfrm>
                    <a:off x="5143500" y="1168400"/>
                    <a:ext cx="141288" cy="212725"/>
                  </a:xfrm>
                  <a:custGeom>
                    <a:avLst/>
                    <a:gdLst>
                      <a:gd name="T0" fmla="*/ 115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5 w 226"/>
                      <a:gd name="T27" fmla="*/ 285 h 352"/>
                      <a:gd name="T28" fmla="*/ 113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4 w 226"/>
                      <a:gd name="T43" fmla="*/ 317 h 352"/>
                      <a:gd name="T44" fmla="*/ 148 w 226"/>
                      <a:gd name="T45" fmla="*/ 289 h 352"/>
                      <a:gd name="T46" fmla="*/ 150 w 226"/>
                      <a:gd name="T47" fmla="*/ 274 h 352"/>
                      <a:gd name="T48" fmla="*/ 77 w 226"/>
                      <a:gd name="T49" fmla="*/ 222 h 352"/>
                      <a:gd name="T50" fmla="*/ 119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5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5" y="6"/>
                        </a:moveTo>
                        <a:cubicBezTo>
                          <a:pt x="115" y="5"/>
                          <a:pt x="115"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5" y="285"/>
                        </a:cubicBezTo>
                        <a:cubicBezTo>
                          <a:pt x="114" y="291"/>
                          <a:pt x="113" y="297"/>
                          <a:pt x="113" y="302"/>
                        </a:cubicBezTo>
                        <a:cubicBezTo>
                          <a:pt x="113" y="332"/>
                          <a:pt x="133"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4" y="335"/>
                          <a:pt x="144" y="317"/>
                        </a:cubicBezTo>
                        <a:cubicBezTo>
                          <a:pt x="144" y="309"/>
                          <a:pt x="146" y="297"/>
                          <a:pt x="148" y="289"/>
                        </a:cubicBezTo>
                        <a:cubicBezTo>
                          <a:pt x="150" y="281"/>
                          <a:pt x="150" y="279"/>
                          <a:pt x="150" y="274"/>
                        </a:cubicBezTo>
                        <a:cubicBezTo>
                          <a:pt x="150" y="242"/>
                          <a:pt x="119" y="227"/>
                          <a:pt x="77" y="222"/>
                        </a:cubicBezTo>
                        <a:cubicBezTo>
                          <a:pt x="92" y="213"/>
                          <a:pt x="108" y="197"/>
                          <a:pt x="119" y="185"/>
                        </a:cubicBezTo>
                        <a:cubicBezTo>
                          <a:pt x="143"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5"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4" name="Freeform 163">
                    <a:extLst>
                      <a:ext uri="{FF2B5EF4-FFF2-40B4-BE49-F238E27FC236}">
                        <a16:creationId xmlns:a16="http://schemas.microsoft.com/office/drawing/2014/main" id="{803E07A4-D8F8-2C54-34BC-8C0C11ADCCCE}"/>
                      </a:ext>
                    </a:extLst>
                  </p:cNvPr>
                  <p:cNvSpPr>
                    <a:spLocks/>
                  </p:cNvSpPr>
                  <p:nvPr>
                    <p:custDataLst>
                      <p:tags r:id="rId43"/>
                    </p:custDataLst>
                  </p:nvPr>
                </p:nvSpPr>
                <p:spPr bwMode="auto">
                  <a:xfrm>
                    <a:off x="5326063" y="1346200"/>
                    <a:ext cx="36513" cy="90488"/>
                  </a:xfrm>
                  <a:custGeom>
                    <a:avLst/>
                    <a:gdLst>
                      <a:gd name="T0" fmla="*/ 58 w 58"/>
                      <a:gd name="T1" fmla="*/ 53 h 150"/>
                      <a:gd name="T2" fmla="*/ 26 w 58"/>
                      <a:gd name="T3" fmla="*/ 0 h 150"/>
                      <a:gd name="T4" fmla="*/ 0 w 58"/>
                      <a:gd name="T5" fmla="*/ 27 h 150"/>
                      <a:gd name="T6" fmla="*/ 26 w 58"/>
                      <a:gd name="T7" fmla="*/ 53 h 150"/>
                      <a:gd name="T8" fmla="*/ 43 w 58"/>
                      <a:gd name="T9" fmla="*/ 47 h 150"/>
                      <a:gd name="T10" fmla="*/ 46 w 58"/>
                      <a:gd name="T11" fmla="*/ 45 h 150"/>
                      <a:gd name="T12" fmla="*/ 47 w 58"/>
                      <a:gd name="T13" fmla="*/ 53 h 150"/>
                      <a:gd name="T14" fmla="*/ 13 w 58"/>
                      <a:gd name="T15" fmla="*/ 136 h 150"/>
                      <a:gd name="T16" fmla="*/ 7 w 58"/>
                      <a:gd name="T17" fmla="*/ 144 h 150"/>
                      <a:gd name="T18" fmla="*/ 12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5" y="0"/>
                          <a:pt x="26" y="0"/>
                        </a:cubicBezTo>
                        <a:cubicBezTo>
                          <a:pt x="9" y="0"/>
                          <a:pt x="0" y="13"/>
                          <a:pt x="0" y="27"/>
                        </a:cubicBezTo>
                        <a:cubicBezTo>
                          <a:pt x="0" y="40"/>
                          <a:pt x="9" y="53"/>
                          <a:pt x="26" y="53"/>
                        </a:cubicBezTo>
                        <a:cubicBezTo>
                          <a:pt x="32" y="53"/>
                          <a:pt x="38" y="51"/>
                          <a:pt x="43" y="47"/>
                        </a:cubicBezTo>
                        <a:cubicBezTo>
                          <a:pt x="45" y="46"/>
                          <a:pt x="45" y="45"/>
                          <a:pt x="46" y="45"/>
                        </a:cubicBezTo>
                        <a:cubicBezTo>
                          <a:pt x="46" y="45"/>
                          <a:pt x="47" y="46"/>
                          <a:pt x="47" y="53"/>
                        </a:cubicBezTo>
                        <a:cubicBezTo>
                          <a:pt x="47" y="90"/>
                          <a:pt x="29" y="120"/>
                          <a:pt x="13" y="136"/>
                        </a:cubicBezTo>
                        <a:cubicBezTo>
                          <a:pt x="7" y="142"/>
                          <a:pt x="7" y="143"/>
                          <a:pt x="7" y="144"/>
                        </a:cubicBezTo>
                        <a:cubicBezTo>
                          <a:pt x="7" y="147"/>
                          <a:pt x="10" y="150"/>
                          <a:pt x="12"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5" name="Freeform 164">
                    <a:extLst>
                      <a:ext uri="{FF2B5EF4-FFF2-40B4-BE49-F238E27FC236}">
                        <a16:creationId xmlns:a16="http://schemas.microsoft.com/office/drawing/2014/main" id="{7077C346-AE42-438E-24BD-240BACA0FDAF}"/>
                      </a:ext>
                    </a:extLst>
                  </p:cNvPr>
                  <p:cNvSpPr>
                    <a:spLocks noEditPoints="1"/>
                  </p:cNvSpPr>
                  <p:nvPr>
                    <p:custDataLst>
                      <p:tags r:id="rId44"/>
                    </p:custDataLst>
                  </p:nvPr>
                </p:nvSpPr>
                <p:spPr bwMode="auto">
                  <a:xfrm>
                    <a:off x="5441950" y="1165225"/>
                    <a:ext cx="122238" cy="215900"/>
                  </a:xfrm>
                  <a:custGeom>
                    <a:avLst/>
                    <a:gdLst>
                      <a:gd name="T0" fmla="*/ 3 w 193"/>
                      <a:gd name="T1" fmla="*/ 302 h 357"/>
                      <a:gd name="T2" fmla="*/ 0 w 193"/>
                      <a:gd name="T3" fmla="*/ 307 h 357"/>
                      <a:gd name="T4" fmla="*/ 6 w 193"/>
                      <a:gd name="T5" fmla="*/ 313 h 357"/>
                      <a:gd name="T6" fmla="*/ 24 w 193"/>
                      <a:gd name="T7" fmla="*/ 298 h 357"/>
                      <a:gd name="T8" fmla="*/ 42 w 193"/>
                      <a:gd name="T9" fmla="*/ 281 h 357"/>
                      <a:gd name="T10" fmla="*/ 98 w 193"/>
                      <a:gd name="T11" fmla="*/ 357 h 357"/>
                      <a:gd name="T12" fmla="*/ 146 w 193"/>
                      <a:gd name="T13" fmla="*/ 338 h 357"/>
                      <a:gd name="T14" fmla="*/ 176 w 193"/>
                      <a:gd name="T15" fmla="*/ 309 h 357"/>
                      <a:gd name="T16" fmla="*/ 170 w 193"/>
                      <a:gd name="T17" fmla="*/ 303 h 357"/>
                      <a:gd name="T18" fmla="*/ 164 w 193"/>
                      <a:gd name="T19" fmla="*/ 307 h 357"/>
                      <a:gd name="T20" fmla="*/ 99 w 193"/>
                      <a:gd name="T21" fmla="*/ 346 h 357"/>
                      <a:gd name="T22" fmla="*/ 69 w 193"/>
                      <a:gd name="T23" fmla="*/ 281 h 357"/>
                      <a:gd name="T24" fmla="*/ 71 w 193"/>
                      <a:gd name="T25" fmla="*/ 253 h 357"/>
                      <a:gd name="T26" fmla="*/ 82 w 193"/>
                      <a:gd name="T27" fmla="*/ 241 h 357"/>
                      <a:gd name="T28" fmla="*/ 193 w 193"/>
                      <a:gd name="T29" fmla="*/ 39 h 357"/>
                      <a:gd name="T30" fmla="*/ 164 w 193"/>
                      <a:gd name="T31" fmla="*/ 0 h 357"/>
                      <a:gd name="T32" fmla="*/ 81 w 193"/>
                      <a:gd name="T33" fmla="*/ 93 h 357"/>
                      <a:gd name="T34" fmla="*/ 41 w 193"/>
                      <a:gd name="T35" fmla="*/ 266 h 357"/>
                      <a:gd name="T36" fmla="*/ 3 w 193"/>
                      <a:gd name="T37" fmla="*/ 302 h 357"/>
                      <a:gd name="T38" fmla="*/ 74 w 193"/>
                      <a:gd name="T39" fmla="*/ 232 h 357"/>
                      <a:gd name="T40" fmla="*/ 124 w 193"/>
                      <a:gd name="T41" fmla="*/ 58 h 357"/>
                      <a:gd name="T42" fmla="*/ 164 w 193"/>
                      <a:gd name="T43" fmla="*/ 11 h 357"/>
                      <a:gd name="T44" fmla="*/ 181 w 193"/>
                      <a:gd name="T45" fmla="*/ 37 h 357"/>
                      <a:gd name="T46" fmla="*/ 74 w 193"/>
                      <a:gd name="T47" fmla="*/ 2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57">
                        <a:moveTo>
                          <a:pt x="3" y="302"/>
                        </a:moveTo>
                        <a:cubicBezTo>
                          <a:pt x="2" y="303"/>
                          <a:pt x="0" y="305"/>
                          <a:pt x="0" y="307"/>
                        </a:cubicBezTo>
                        <a:cubicBezTo>
                          <a:pt x="0" y="309"/>
                          <a:pt x="3" y="313"/>
                          <a:pt x="6" y="313"/>
                        </a:cubicBezTo>
                        <a:cubicBezTo>
                          <a:pt x="9" y="313"/>
                          <a:pt x="10" y="312"/>
                          <a:pt x="24" y="298"/>
                        </a:cubicBezTo>
                        <a:cubicBezTo>
                          <a:pt x="28" y="294"/>
                          <a:pt x="38" y="285"/>
                          <a:pt x="42" y="281"/>
                        </a:cubicBezTo>
                        <a:cubicBezTo>
                          <a:pt x="47" y="320"/>
                          <a:pt x="62" y="357"/>
                          <a:pt x="98" y="357"/>
                        </a:cubicBezTo>
                        <a:cubicBezTo>
                          <a:pt x="118" y="357"/>
                          <a:pt x="135" y="346"/>
                          <a:pt x="146" y="338"/>
                        </a:cubicBezTo>
                        <a:cubicBezTo>
                          <a:pt x="153" y="333"/>
                          <a:pt x="176" y="314"/>
                          <a:pt x="176" y="309"/>
                        </a:cubicBezTo>
                        <a:cubicBezTo>
                          <a:pt x="176" y="307"/>
                          <a:pt x="175" y="303"/>
                          <a:pt x="170" y="303"/>
                        </a:cubicBezTo>
                        <a:cubicBezTo>
                          <a:pt x="169" y="303"/>
                          <a:pt x="168" y="303"/>
                          <a:pt x="164" y="307"/>
                        </a:cubicBezTo>
                        <a:cubicBezTo>
                          <a:pt x="132" y="339"/>
                          <a:pt x="113" y="346"/>
                          <a:pt x="99" y="346"/>
                        </a:cubicBezTo>
                        <a:cubicBezTo>
                          <a:pt x="77" y="346"/>
                          <a:pt x="69" y="320"/>
                          <a:pt x="69" y="281"/>
                        </a:cubicBezTo>
                        <a:cubicBezTo>
                          <a:pt x="69" y="278"/>
                          <a:pt x="70" y="256"/>
                          <a:pt x="71" y="253"/>
                        </a:cubicBezTo>
                        <a:cubicBezTo>
                          <a:pt x="72" y="252"/>
                          <a:pt x="72" y="251"/>
                          <a:pt x="82" y="241"/>
                        </a:cubicBezTo>
                        <a:cubicBezTo>
                          <a:pt x="122" y="200"/>
                          <a:pt x="193" y="116"/>
                          <a:pt x="193" y="39"/>
                        </a:cubicBezTo>
                        <a:cubicBezTo>
                          <a:pt x="193" y="30"/>
                          <a:pt x="193" y="0"/>
                          <a:pt x="164" y="0"/>
                        </a:cubicBezTo>
                        <a:cubicBezTo>
                          <a:pt x="122" y="0"/>
                          <a:pt x="86" y="82"/>
                          <a:pt x="81" y="93"/>
                        </a:cubicBezTo>
                        <a:cubicBezTo>
                          <a:pt x="57" y="148"/>
                          <a:pt x="41" y="206"/>
                          <a:pt x="41" y="266"/>
                        </a:cubicBezTo>
                        <a:lnTo>
                          <a:pt x="3" y="302"/>
                        </a:lnTo>
                        <a:close/>
                        <a:moveTo>
                          <a:pt x="74" y="232"/>
                        </a:moveTo>
                        <a:cubicBezTo>
                          <a:pt x="75" y="227"/>
                          <a:pt x="96" y="116"/>
                          <a:pt x="124" y="58"/>
                        </a:cubicBezTo>
                        <a:cubicBezTo>
                          <a:pt x="138" y="31"/>
                          <a:pt x="148" y="11"/>
                          <a:pt x="164" y="11"/>
                        </a:cubicBezTo>
                        <a:cubicBezTo>
                          <a:pt x="181" y="11"/>
                          <a:pt x="181" y="29"/>
                          <a:pt x="181" y="37"/>
                        </a:cubicBezTo>
                        <a:cubicBezTo>
                          <a:pt x="181" y="120"/>
                          <a:pt x="97" y="207"/>
                          <a:pt x="74" y="2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6" name="Freeform 165">
                    <a:extLst>
                      <a:ext uri="{FF2B5EF4-FFF2-40B4-BE49-F238E27FC236}">
                        <a16:creationId xmlns:a16="http://schemas.microsoft.com/office/drawing/2014/main" id="{A16B9B01-9A8F-7B8A-1A0F-40BFA1B83A36}"/>
                      </a:ext>
                    </a:extLst>
                  </p:cNvPr>
                  <p:cNvSpPr>
                    <a:spLocks/>
                  </p:cNvSpPr>
                  <p:nvPr>
                    <p:custDataLst>
                      <p:tags r:id="rId45"/>
                    </p:custDataLst>
                  </p:nvPr>
                </p:nvSpPr>
                <p:spPr bwMode="auto">
                  <a:xfrm>
                    <a:off x="5576888" y="1152525"/>
                    <a:ext cx="42863" cy="301625"/>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nvGrpSpPr>
                <p:cNvPr id="157" name="Group 156" descr="\documentclass{article}&#10;\usepackage{amsmath}&#10;\usepackage{amssymb}&#10;\pagestyle{empty}&#10;&#10;\begin{document}&#10;&#10;\begin{equation*}&#10;\hat{\rho}_o[k]&#10;\end{equation*}&#10;&#10;&#10;\end{document}" title="IguanaTex Vector Display">
                  <a:extLst>
                    <a:ext uri="{FF2B5EF4-FFF2-40B4-BE49-F238E27FC236}">
                      <a16:creationId xmlns:a16="http://schemas.microsoft.com/office/drawing/2014/main" id="{1760A628-9C80-FD34-B128-E6407989EBBA}"/>
                    </a:ext>
                  </a:extLst>
                </p:cNvPr>
                <p:cNvGrpSpPr>
                  <a:grpSpLocks noChangeAspect="1"/>
                </p:cNvGrpSpPr>
                <p:nvPr>
                  <p:custDataLst>
                    <p:tags r:id="rId3"/>
                  </p:custDataLst>
                </p:nvPr>
              </p:nvGrpSpPr>
              <p:grpSpPr>
                <a:xfrm>
                  <a:off x="7023807" y="1861204"/>
                  <a:ext cx="671203" cy="318383"/>
                  <a:chOff x="8550267" y="1811338"/>
                  <a:chExt cx="517525" cy="285750"/>
                </a:xfrm>
              </p:grpSpPr>
              <p:sp>
                <p:nvSpPr>
                  <p:cNvPr id="158" name="Freeform 242">
                    <a:extLst>
                      <a:ext uri="{FF2B5EF4-FFF2-40B4-BE49-F238E27FC236}">
                        <a16:creationId xmlns:a16="http://schemas.microsoft.com/office/drawing/2014/main" id="{F4DDD82D-1F84-22E6-EFDC-1FE40BE81C9F}"/>
                      </a:ext>
                    </a:extLst>
                  </p:cNvPr>
                  <p:cNvSpPr>
                    <a:spLocks/>
                  </p:cNvSpPr>
                  <p:nvPr>
                    <p:custDataLst>
                      <p:tags r:id="rId33"/>
                    </p:custDataLst>
                  </p:nvPr>
                </p:nvSpPr>
                <p:spPr bwMode="auto">
                  <a:xfrm>
                    <a:off x="8597892" y="1827213"/>
                    <a:ext cx="73025" cy="44450"/>
                  </a:xfrm>
                  <a:custGeom>
                    <a:avLst/>
                    <a:gdLst>
                      <a:gd name="T0" fmla="*/ 67 w 134"/>
                      <a:gd name="T1" fmla="*/ 0 h 77"/>
                      <a:gd name="T2" fmla="*/ 0 w 134"/>
                      <a:gd name="T3" fmla="*/ 68 h 77"/>
                      <a:gd name="T4" fmla="*/ 9 w 134"/>
                      <a:gd name="T5" fmla="*/ 77 h 77"/>
                      <a:gd name="T6" fmla="*/ 67 w 134"/>
                      <a:gd name="T7" fmla="*/ 26 h 77"/>
                      <a:gd name="T8" fmla="*/ 125 w 134"/>
                      <a:gd name="T9" fmla="*/ 77 h 77"/>
                      <a:gd name="T10" fmla="*/ 134 w 134"/>
                      <a:gd name="T11" fmla="*/ 68 h 77"/>
                      <a:gd name="T12" fmla="*/ 67 w 13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4" h="77">
                        <a:moveTo>
                          <a:pt x="67" y="0"/>
                        </a:moveTo>
                        <a:lnTo>
                          <a:pt x="0" y="68"/>
                        </a:lnTo>
                        <a:lnTo>
                          <a:pt x="9" y="77"/>
                        </a:lnTo>
                        <a:lnTo>
                          <a:pt x="67" y="26"/>
                        </a:lnTo>
                        <a:lnTo>
                          <a:pt x="125" y="77"/>
                        </a:lnTo>
                        <a:lnTo>
                          <a:pt x="134" y="68"/>
                        </a:lnTo>
                        <a:lnTo>
                          <a:pt x="67"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59" name="Freeform 243">
                    <a:extLst>
                      <a:ext uri="{FF2B5EF4-FFF2-40B4-BE49-F238E27FC236}">
                        <a16:creationId xmlns:a16="http://schemas.microsoft.com/office/drawing/2014/main" id="{AB1A252E-4071-FC31-2361-5200A4D55705}"/>
                      </a:ext>
                    </a:extLst>
                  </p:cNvPr>
                  <p:cNvSpPr>
                    <a:spLocks noEditPoints="1"/>
                  </p:cNvSpPr>
                  <p:nvPr>
                    <p:custDataLst>
                      <p:tags r:id="rId34"/>
                    </p:custDataLst>
                  </p:nvPr>
                </p:nvSpPr>
                <p:spPr bwMode="auto">
                  <a:xfrm>
                    <a:off x="8550267" y="1898651"/>
                    <a:ext cx="127000" cy="188913"/>
                  </a:xfrm>
                  <a:custGeom>
                    <a:avLst/>
                    <a:gdLst>
                      <a:gd name="T0" fmla="*/ 1 w 235"/>
                      <a:gd name="T1" fmla="*/ 307 h 328"/>
                      <a:gd name="T2" fmla="*/ 0 w 235"/>
                      <a:gd name="T3" fmla="*/ 314 h 328"/>
                      <a:gd name="T4" fmla="*/ 14 w 235"/>
                      <a:gd name="T5" fmla="*/ 328 h 328"/>
                      <a:gd name="T6" fmla="*/ 31 w 235"/>
                      <a:gd name="T7" fmla="*/ 317 h 328"/>
                      <a:gd name="T8" fmla="*/ 63 w 235"/>
                      <a:gd name="T9" fmla="*/ 192 h 328"/>
                      <a:gd name="T10" fmla="*/ 112 w 235"/>
                      <a:gd name="T11" fmla="*/ 226 h 328"/>
                      <a:gd name="T12" fmla="*/ 235 w 235"/>
                      <a:gd name="T13" fmla="*/ 81 h 328"/>
                      <a:gd name="T14" fmla="*/ 166 w 235"/>
                      <a:gd name="T15" fmla="*/ 0 h 328"/>
                      <a:gd name="T16" fmla="*/ 50 w 235"/>
                      <a:gd name="T17" fmla="*/ 111 h 328"/>
                      <a:gd name="T18" fmla="*/ 1 w 235"/>
                      <a:gd name="T19" fmla="*/ 307 h 328"/>
                      <a:gd name="T20" fmla="*/ 112 w 235"/>
                      <a:gd name="T21" fmla="*/ 215 h 328"/>
                      <a:gd name="T22" fmla="*/ 69 w 235"/>
                      <a:gd name="T23" fmla="*/ 170 h 328"/>
                      <a:gd name="T24" fmla="*/ 73 w 235"/>
                      <a:gd name="T25" fmla="*/ 152 h 328"/>
                      <a:gd name="T26" fmla="*/ 103 w 235"/>
                      <a:gd name="T27" fmla="*/ 58 h 328"/>
                      <a:gd name="T28" fmla="*/ 165 w 235"/>
                      <a:gd name="T29" fmla="*/ 11 h 328"/>
                      <a:gd name="T30" fmla="*/ 199 w 235"/>
                      <a:gd name="T31" fmla="*/ 60 h 328"/>
                      <a:gd name="T32" fmla="*/ 171 w 235"/>
                      <a:gd name="T33" fmla="*/ 167 h 328"/>
                      <a:gd name="T34" fmla="*/ 112 w 235"/>
                      <a:gd name="T35" fmla="*/ 2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328">
                        <a:moveTo>
                          <a:pt x="1" y="307"/>
                        </a:moveTo>
                        <a:cubicBezTo>
                          <a:pt x="0" y="312"/>
                          <a:pt x="0" y="313"/>
                          <a:pt x="0" y="314"/>
                        </a:cubicBezTo>
                        <a:cubicBezTo>
                          <a:pt x="0" y="322"/>
                          <a:pt x="5" y="328"/>
                          <a:pt x="14" y="328"/>
                        </a:cubicBezTo>
                        <a:cubicBezTo>
                          <a:pt x="24" y="328"/>
                          <a:pt x="30" y="319"/>
                          <a:pt x="31" y="317"/>
                        </a:cubicBezTo>
                        <a:cubicBezTo>
                          <a:pt x="34" y="313"/>
                          <a:pt x="50" y="246"/>
                          <a:pt x="63" y="192"/>
                        </a:cubicBezTo>
                        <a:cubicBezTo>
                          <a:pt x="73" y="212"/>
                          <a:pt x="89" y="226"/>
                          <a:pt x="112" y="226"/>
                        </a:cubicBezTo>
                        <a:cubicBezTo>
                          <a:pt x="171" y="226"/>
                          <a:pt x="235" y="155"/>
                          <a:pt x="235" y="81"/>
                        </a:cubicBezTo>
                        <a:cubicBezTo>
                          <a:pt x="235" y="28"/>
                          <a:pt x="202" y="0"/>
                          <a:pt x="166" y="0"/>
                        </a:cubicBezTo>
                        <a:cubicBezTo>
                          <a:pt x="117" y="0"/>
                          <a:pt x="65" y="50"/>
                          <a:pt x="50" y="111"/>
                        </a:cubicBezTo>
                        <a:lnTo>
                          <a:pt x="1" y="307"/>
                        </a:lnTo>
                        <a:close/>
                        <a:moveTo>
                          <a:pt x="112" y="215"/>
                        </a:moveTo>
                        <a:cubicBezTo>
                          <a:pt x="77" y="215"/>
                          <a:pt x="69" y="175"/>
                          <a:pt x="69" y="170"/>
                        </a:cubicBezTo>
                        <a:cubicBezTo>
                          <a:pt x="69" y="168"/>
                          <a:pt x="71" y="158"/>
                          <a:pt x="73" y="152"/>
                        </a:cubicBezTo>
                        <a:cubicBezTo>
                          <a:pt x="87" y="96"/>
                          <a:pt x="92" y="78"/>
                          <a:pt x="103" y="58"/>
                        </a:cubicBezTo>
                        <a:cubicBezTo>
                          <a:pt x="124" y="22"/>
                          <a:pt x="149" y="11"/>
                          <a:pt x="165" y="11"/>
                        </a:cubicBezTo>
                        <a:cubicBezTo>
                          <a:pt x="183" y="11"/>
                          <a:pt x="199" y="25"/>
                          <a:pt x="199" y="60"/>
                        </a:cubicBezTo>
                        <a:cubicBezTo>
                          <a:pt x="199" y="87"/>
                          <a:pt x="185" y="143"/>
                          <a:pt x="171" y="167"/>
                        </a:cubicBezTo>
                        <a:cubicBezTo>
                          <a:pt x="155" y="199"/>
                          <a:pt x="131" y="215"/>
                          <a:pt x="112" y="215"/>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0" name="Freeform 244">
                    <a:extLst>
                      <a:ext uri="{FF2B5EF4-FFF2-40B4-BE49-F238E27FC236}">
                        <a16:creationId xmlns:a16="http://schemas.microsoft.com/office/drawing/2014/main" id="{ACEA1CB4-05E9-ADFF-CB94-BA4D55208BD0}"/>
                      </a:ext>
                    </a:extLst>
                  </p:cNvPr>
                  <p:cNvSpPr>
                    <a:spLocks noEditPoints="1"/>
                  </p:cNvSpPr>
                  <p:nvPr>
                    <p:custDataLst>
                      <p:tags r:id="rId35"/>
                    </p:custDataLst>
                  </p:nvPr>
                </p:nvSpPr>
                <p:spPr bwMode="auto">
                  <a:xfrm>
                    <a:off x="8693142" y="1979613"/>
                    <a:ext cx="88900" cy="90488"/>
                  </a:xfrm>
                  <a:custGeom>
                    <a:avLst/>
                    <a:gdLst>
                      <a:gd name="T0" fmla="*/ 164 w 164"/>
                      <a:gd name="T1" fmla="*/ 61 h 157"/>
                      <a:gd name="T2" fmla="*/ 100 w 164"/>
                      <a:gd name="T3" fmla="*/ 0 h 157"/>
                      <a:gd name="T4" fmla="*/ 0 w 164"/>
                      <a:gd name="T5" fmla="*/ 96 h 157"/>
                      <a:gd name="T6" fmla="*/ 63 w 164"/>
                      <a:gd name="T7" fmla="*/ 157 h 157"/>
                      <a:gd name="T8" fmla="*/ 164 w 164"/>
                      <a:gd name="T9" fmla="*/ 61 h 157"/>
                      <a:gd name="T10" fmla="*/ 64 w 164"/>
                      <a:gd name="T11" fmla="*/ 148 h 157"/>
                      <a:gd name="T12" fmla="*/ 29 w 164"/>
                      <a:gd name="T13" fmla="*/ 109 h 157"/>
                      <a:gd name="T14" fmla="*/ 49 w 164"/>
                      <a:gd name="T15" fmla="*/ 41 h 157"/>
                      <a:gd name="T16" fmla="*/ 100 w 164"/>
                      <a:gd name="T17" fmla="*/ 10 h 157"/>
                      <a:gd name="T18" fmla="*/ 135 w 164"/>
                      <a:gd name="T19" fmla="*/ 49 h 157"/>
                      <a:gd name="T20" fmla="*/ 115 w 164"/>
                      <a:gd name="T21" fmla="*/ 116 h 157"/>
                      <a:gd name="T22" fmla="*/ 64 w 164"/>
                      <a:gd name="T23"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0" y="0"/>
                        </a:cubicBezTo>
                        <a:cubicBezTo>
                          <a:pt x="49" y="0"/>
                          <a:pt x="0" y="49"/>
                          <a:pt x="0" y="96"/>
                        </a:cubicBezTo>
                        <a:cubicBezTo>
                          <a:pt x="0" y="131"/>
                          <a:pt x="25" y="157"/>
                          <a:pt x="63" y="157"/>
                        </a:cubicBezTo>
                        <a:cubicBezTo>
                          <a:pt x="113" y="157"/>
                          <a:pt x="164" y="111"/>
                          <a:pt x="164" y="61"/>
                        </a:cubicBezTo>
                        <a:close/>
                        <a:moveTo>
                          <a:pt x="64" y="148"/>
                        </a:moveTo>
                        <a:cubicBezTo>
                          <a:pt x="46" y="148"/>
                          <a:pt x="29" y="136"/>
                          <a:pt x="29" y="109"/>
                        </a:cubicBezTo>
                        <a:cubicBezTo>
                          <a:pt x="29" y="95"/>
                          <a:pt x="36" y="60"/>
                          <a:pt x="49" y="41"/>
                        </a:cubicBezTo>
                        <a:cubicBezTo>
                          <a:pt x="64" y="19"/>
                          <a:pt x="84" y="10"/>
                          <a:pt x="100" y="10"/>
                        </a:cubicBezTo>
                        <a:cubicBezTo>
                          <a:pt x="119" y="10"/>
                          <a:pt x="135" y="23"/>
                          <a:pt x="135" y="49"/>
                        </a:cubicBezTo>
                        <a:cubicBezTo>
                          <a:pt x="135" y="57"/>
                          <a:pt x="131" y="91"/>
                          <a:pt x="115" y="116"/>
                        </a:cubicBezTo>
                        <a:cubicBezTo>
                          <a:pt x="102" y="136"/>
                          <a:pt x="81" y="148"/>
                          <a:pt x="64" y="148"/>
                        </a:cubicBez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1" name="Freeform 245">
                    <a:extLst>
                      <a:ext uri="{FF2B5EF4-FFF2-40B4-BE49-F238E27FC236}">
                        <a16:creationId xmlns:a16="http://schemas.microsoft.com/office/drawing/2014/main" id="{7700ADF5-DCDC-86D4-9E41-4292FB4850C6}"/>
                      </a:ext>
                    </a:extLst>
                  </p:cNvPr>
                  <p:cNvSpPr>
                    <a:spLocks/>
                  </p:cNvSpPr>
                  <p:nvPr>
                    <p:custDataLst>
                      <p:tags r:id="rId36"/>
                    </p:custDataLst>
                  </p:nvPr>
                </p:nvSpPr>
                <p:spPr bwMode="auto">
                  <a:xfrm>
                    <a:off x="8832842" y="1811338"/>
                    <a:ext cx="36513" cy="285750"/>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2" name="Freeform 246">
                    <a:extLst>
                      <a:ext uri="{FF2B5EF4-FFF2-40B4-BE49-F238E27FC236}">
                        <a16:creationId xmlns:a16="http://schemas.microsoft.com/office/drawing/2014/main" id="{92EE6F08-A5D9-3B24-03AB-6589FC4FB137}"/>
                      </a:ext>
                    </a:extLst>
                  </p:cNvPr>
                  <p:cNvSpPr>
                    <a:spLocks/>
                  </p:cNvSpPr>
                  <p:nvPr>
                    <p:custDataLst>
                      <p:tags r:id="rId37"/>
                    </p:custDataLst>
                  </p:nvPr>
                </p:nvSpPr>
                <p:spPr bwMode="auto">
                  <a:xfrm>
                    <a:off x="8889992" y="1827213"/>
                    <a:ext cx="122238" cy="201613"/>
                  </a:xfrm>
                  <a:custGeom>
                    <a:avLst/>
                    <a:gdLst>
                      <a:gd name="T0" fmla="*/ 116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6 w 226"/>
                      <a:gd name="T27" fmla="*/ 285 h 352"/>
                      <a:gd name="T28" fmla="*/ 114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5 w 226"/>
                      <a:gd name="T43" fmla="*/ 317 h 352"/>
                      <a:gd name="T44" fmla="*/ 149 w 226"/>
                      <a:gd name="T45" fmla="*/ 289 h 352"/>
                      <a:gd name="T46" fmla="*/ 151 w 226"/>
                      <a:gd name="T47" fmla="*/ 274 h 352"/>
                      <a:gd name="T48" fmla="*/ 77 w 226"/>
                      <a:gd name="T49" fmla="*/ 222 h 352"/>
                      <a:gd name="T50" fmla="*/ 120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6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6" y="285"/>
                        </a:cubicBezTo>
                        <a:cubicBezTo>
                          <a:pt x="115" y="291"/>
                          <a:pt x="114" y="297"/>
                          <a:pt x="114" y="302"/>
                        </a:cubicBezTo>
                        <a:cubicBezTo>
                          <a:pt x="114" y="332"/>
                          <a:pt x="134"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5" y="335"/>
                          <a:pt x="145" y="317"/>
                        </a:cubicBezTo>
                        <a:cubicBezTo>
                          <a:pt x="145" y="309"/>
                          <a:pt x="147" y="297"/>
                          <a:pt x="149" y="289"/>
                        </a:cubicBezTo>
                        <a:cubicBezTo>
                          <a:pt x="151" y="281"/>
                          <a:pt x="151" y="279"/>
                          <a:pt x="151" y="274"/>
                        </a:cubicBezTo>
                        <a:cubicBezTo>
                          <a:pt x="151" y="242"/>
                          <a:pt x="119" y="227"/>
                          <a:pt x="77" y="222"/>
                        </a:cubicBezTo>
                        <a:cubicBezTo>
                          <a:pt x="92" y="213"/>
                          <a:pt x="108" y="197"/>
                          <a:pt x="120" y="185"/>
                        </a:cubicBezTo>
                        <a:cubicBezTo>
                          <a:pt x="144"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6" y="6"/>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3" name="Freeform 247">
                    <a:extLst>
                      <a:ext uri="{FF2B5EF4-FFF2-40B4-BE49-F238E27FC236}">
                        <a16:creationId xmlns:a16="http://schemas.microsoft.com/office/drawing/2014/main" id="{D43F23B9-B4EF-3EF4-F61B-863FFEA09005}"/>
                      </a:ext>
                    </a:extLst>
                  </p:cNvPr>
                  <p:cNvSpPr>
                    <a:spLocks/>
                  </p:cNvSpPr>
                  <p:nvPr>
                    <p:custDataLst>
                      <p:tags r:id="rId38"/>
                    </p:custDataLst>
                  </p:nvPr>
                </p:nvSpPr>
                <p:spPr bwMode="auto">
                  <a:xfrm>
                    <a:off x="9029692" y="1811338"/>
                    <a:ext cx="38100" cy="28575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nvGrpSpPr>
                <p:cNvPr id="164" name="Group 163" descr="\documentclass{article}&#10;\usepackage{amsmath}&#10;\usepackage{amssymb}&#10;\pagestyle{empty}&#10;&#10;\begin{document}&#10;&#10;\begin{equation*}&#10;r_b[k-1, \ell - \hat{\rho}_o[k-1]]&#10;\end{equation*}&#10;&#10;&#10;\end{document}" title="IguanaTex Vector Display">
                  <a:extLst>
                    <a:ext uri="{FF2B5EF4-FFF2-40B4-BE49-F238E27FC236}">
                      <a16:creationId xmlns:a16="http://schemas.microsoft.com/office/drawing/2014/main" id="{40C24D5B-79A9-EDD5-FD43-7755E1D2A797}"/>
                    </a:ext>
                  </a:extLst>
                </p:cNvPr>
                <p:cNvGrpSpPr>
                  <a:grpSpLocks noChangeAspect="1"/>
                </p:cNvGrpSpPr>
                <p:nvPr>
                  <p:custDataLst>
                    <p:tags r:id="rId4"/>
                  </p:custDataLst>
                </p:nvPr>
              </p:nvGrpSpPr>
              <p:grpSpPr>
                <a:xfrm>
                  <a:off x="5678761" y="1268659"/>
                  <a:ext cx="3125708" cy="325457"/>
                  <a:chOff x="7348539" y="1279525"/>
                  <a:chExt cx="2649538" cy="292100"/>
                </a:xfrm>
              </p:grpSpPr>
              <p:sp>
                <p:nvSpPr>
                  <p:cNvPr id="165" name="Freeform 218">
                    <a:extLst>
                      <a:ext uri="{FF2B5EF4-FFF2-40B4-BE49-F238E27FC236}">
                        <a16:creationId xmlns:a16="http://schemas.microsoft.com/office/drawing/2014/main" id="{32AF53EE-0230-9531-6DC0-1CA26CD051FE}"/>
                      </a:ext>
                    </a:extLst>
                  </p:cNvPr>
                  <p:cNvSpPr>
                    <a:spLocks/>
                  </p:cNvSpPr>
                  <p:nvPr>
                    <p:custDataLst>
                      <p:tags r:id="rId15"/>
                    </p:custDataLst>
                  </p:nvPr>
                </p:nvSpPr>
                <p:spPr bwMode="auto">
                  <a:xfrm>
                    <a:off x="7348539" y="1370013"/>
                    <a:ext cx="114300" cy="131763"/>
                  </a:xfrm>
                  <a:custGeom>
                    <a:avLst/>
                    <a:gdLst>
                      <a:gd name="T0" fmla="*/ 29 w 203"/>
                      <a:gd name="T1" fmla="*/ 191 h 226"/>
                      <a:gd name="T2" fmla="*/ 25 w 203"/>
                      <a:gd name="T3" fmla="*/ 212 h 226"/>
                      <a:gd name="T4" fmla="*/ 39 w 203"/>
                      <a:gd name="T5" fmla="*/ 226 h 226"/>
                      <a:gd name="T6" fmla="*/ 58 w 203"/>
                      <a:gd name="T7" fmla="*/ 212 h 226"/>
                      <a:gd name="T8" fmla="*/ 78 w 203"/>
                      <a:gd name="T9" fmla="*/ 133 h 226"/>
                      <a:gd name="T10" fmla="*/ 94 w 203"/>
                      <a:gd name="T11" fmla="*/ 68 h 226"/>
                      <a:gd name="T12" fmla="*/ 122 w 203"/>
                      <a:gd name="T13" fmla="*/ 27 h 226"/>
                      <a:gd name="T14" fmla="*/ 162 w 203"/>
                      <a:gd name="T15" fmla="*/ 11 h 226"/>
                      <a:gd name="T16" fmla="*/ 182 w 203"/>
                      <a:gd name="T17" fmla="*/ 17 h 226"/>
                      <a:gd name="T18" fmla="*/ 157 w 203"/>
                      <a:gd name="T19" fmla="*/ 44 h 226"/>
                      <a:gd name="T20" fmla="*/ 175 w 203"/>
                      <a:gd name="T21" fmla="*/ 62 h 226"/>
                      <a:gd name="T22" fmla="*/ 203 w 203"/>
                      <a:gd name="T23" fmla="*/ 32 h 226"/>
                      <a:gd name="T24" fmla="*/ 162 w 203"/>
                      <a:gd name="T25" fmla="*/ 0 h 226"/>
                      <a:gd name="T26" fmla="*/ 98 w 203"/>
                      <a:gd name="T27" fmla="*/ 38 h 226"/>
                      <a:gd name="T28" fmla="*/ 52 w 203"/>
                      <a:gd name="T29" fmla="*/ 0 h 226"/>
                      <a:gd name="T30" fmla="*/ 15 w 203"/>
                      <a:gd name="T31" fmla="*/ 28 h 226"/>
                      <a:gd name="T32" fmla="*/ 0 w 203"/>
                      <a:gd name="T33" fmla="*/ 77 h 226"/>
                      <a:gd name="T34" fmla="*/ 6 w 203"/>
                      <a:gd name="T35" fmla="*/ 82 h 226"/>
                      <a:gd name="T36" fmla="*/ 14 w 203"/>
                      <a:gd name="T37" fmla="*/ 70 h 226"/>
                      <a:gd name="T38" fmla="*/ 51 w 203"/>
                      <a:gd name="T39" fmla="*/ 11 h 226"/>
                      <a:gd name="T40" fmla="*/ 66 w 203"/>
                      <a:gd name="T41" fmla="*/ 34 h 226"/>
                      <a:gd name="T42" fmla="*/ 58 w 203"/>
                      <a:gd name="T43" fmla="*/ 76 h 226"/>
                      <a:gd name="T44" fmla="*/ 29 w 203"/>
                      <a:gd name="T45" fmla="*/ 19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3" h="226">
                        <a:moveTo>
                          <a:pt x="29" y="191"/>
                        </a:moveTo>
                        <a:cubicBezTo>
                          <a:pt x="28" y="198"/>
                          <a:pt x="25" y="210"/>
                          <a:pt x="25" y="212"/>
                        </a:cubicBezTo>
                        <a:cubicBezTo>
                          <a:pt x="25" y="221"/>
                          <a:pt x="32" y="226"/>
                          <a:pt x="39" y="226"/>
                        </a:cubicBezTo>
                        <a:cubicBezTo>
                          <a:pt x="45" y="226"/>
                          <a:pt x="54" y="222"/>
                          <a:pt x="58" y="212"/>
                        </a:cubicBezTo>
                        <a:cubicBezTo>
                          <a:pt x="59" y="210"/>
                          <a:pt x="76" y="142"/>
                          <a:pt x="78" y="133"/>
                        </a:cubicBezTo>
                        <a:cubicBezTo>
                          <a:pt x="82" y="117"/>
                          <a:pt x="91" y="82"/>
                          <a:pt x="94" y="68"/>
                        </a:cubicBezTo>
                        <a:cubicBezTo>
                          <a:pt x="96" y="62"/>
                          <a:pt x="110" y="38"/>
                          <a:pt x="122" y="27"/>
                        </a:cubicBezTo>
                        <a:cubicBezTo>
                          <a:pt x="126" y="24"/>
                          <a:pt x="140" y="11"/>
                          <a:pt x="162" y="11"/>
                        </a:cubicBezTo>
                        <a:cubicBezTo>
                          <a:pt x="174" y="11"/>
                          <a:pt x="182" y="17"/>
                          <a:pt x="182" y="17"/>
                        </a:cubicBezTo>
                        <a:cubicBezTo>
                          <a:pt x="168" y="19"/>
                          <a:pt x="157" y="31"/>
                          <a:pt x="157" y="44"/>
                        </a:cubicBezTo>
                        <a:cubicBezTo>
                          <a:pt x="157" y="52"/>
                          <a:pt x="162" y="62"/>
                          <a:pt x="175" y="62"/>
                        </a:cubicBezTo>
                        <a:cubicBezTo>
                          <a:pt x="189" y="62"/>
                          <a:pt x="203" y="50"/>
                          <a:pt x="203" y="32"/>
                        </a:cubicBezTo>
                        <a:cubicBezTo>
                          <a:pt x="203" y="15"/>
                          <a:pt x="187" y="0"/>
                          <a:pt x="162" y="0"/>
                        </a:cubicBezTo>
                        <a:cubicBezTo>
                          <a:pt x="129" y="0"/>
                          <a:pt x="107" y="24"/>
                          <a:pt x="98" y="38"/>
                        </a:cubicBezTo>
                        <a:cubicBezTo>
                          <a:pt x="94" y="16"/>
                          <a:pt x="76" y="0"/>
                          <a:pt x="52" y="0"/>
                        </a:cubicBezTo>
                        <a:cubicBezTo>
                          <a:pt x="29" y="0"/>
                          <a:pt x="20" y="19"/>
                          <a:pt x="15" y="28"/>
                        </a:cubicBezTo>
                        <a:cubicBezTo>
                          <a:pt x="6" y="45"/>
                          <a:pt x="0" y="75"/>
                          <a:pt x="0" y="77"/>
                        </a:cubicBezTo>
                        <a:cubicBezTo>
                          <a:pt x="0" y="82"/>
                          <a:pt x="5" y="82"/>
                          <a:pt x="6" y="82"/>
                        </a:cubicBezTo>
                        <a:cubicBezTo>
                          <a:pt x="11" y="82"/>
                          <a:pt x="11" y="81"/>
                          <a:pt x="14" y="70"/>
                        </a:cubicBezTo>
                        <a:cubicBezTo>
                          <a:pt x="23" y="35"/>
                          <a:pt x="33" y="11"/>
                          <a:pt x="51" y="11"/>
                        </a:cubicBezTo>
                        <a:cubicBezTo>
                          <a:pt x="59" y="11"/>
                          <a:pt x="66" y="15"/>
                          <a:pt x="66" y="34"/>
                        </a:cubicBezTo>
                        <a:cubicBezTo>
                          <a:pt x="66" y="44"/>
                          <a:pt x="65" y="50"/>
                          <a:pt x="58" y="76"/>
                        </a:cubicBezTo>
                        <a:lnTo>
                          <a:pt x="29" y="191"/>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6" name="Freeform 219">
                    <a:extLst>
                      <a:ext uri="{FF2B5EF4-FFF2-40B4-BE49-F238E27FC236}">
                        <a16:creationId xmlns:a16="http://schemas.microsoft.com/office/drawing/2014/main" id="{EFDAE59D-CEFD-F788-72BC-B0B686F4CFF8}"/>
                      </a:ext>
                    </a:extLst>
                  </p:cNvPr>
                  <p:cNvSpPr>
                    <a:spLocks noEditPoints="1"/>
                  </p:cNvSpPr>
                  <p:nvPr>
                    <p:custDataLst>
                      <p:tags r:id="rId16"/>
                    </p:custDataLst>
                  </p:nvPr>
                </p:nvSpPr>
                <p:spPr bwMode="auto">
                  <a:xfrm>
                    <a:off x="7480302" y="1400175"/>
                    <a:ext cx="79375" cy="144463"/>
                  </a:xfrm>
                  <a:custGeom>
                    <a:avLst/>
                    <a:gdLst>
                      <a:gd name="T0" fmla="*/ 69 w 141"/>
                      <a:gd name="T1" fmla="*/ 10 h 245"/>
                      <a:gd name="T2" fmla="*/ 71 w 141"/>
                      <a:gd name="T3" fmla="*/ 5 h 245"/>
                      <a:gd name="T4" fmla="*/ 65 w 141"/>
                      <a:gd name="T5" fmla="*/ 0 h 245"/>
                      <a:gd name="T6" fmla="*/ 20 w 141"/>
                      <a:gd name="T7" fmla="*/ 3 h 245"/>
                      <a:gd name="T8" fmla="*/ 13 w 141"/>
                      <a:gd name="T9" fmla="*/ 11 h 245"/>
                      <a:gd name="T10" fmla="*/ 22 w 141"/>
                      <a:gd name="T11" fmla="*/ 16 h 245"/>
                      <a:gd name="T12" fmla="*/ 39 w 141"/>
                      <a:gd name="T13" fmla="*/ 22 h 245"/>
                      <a:gd name="T14" fmla="*/ 33 w 141"/>
                      <a:gd name="T15" fmla="*/ 46 h 245"/>
                      <a:gd name="T16" fmla="*/ 25 w 141"/>
                      <a:gd name="T17" fmla="*/ 78 h 245"/>
                      <a:gd name="T18" fmla="*/ 2 w 141"/>
                      <a:gd name="T19" fmla="*/ 171 h 245"/>
                      <a:gd name="T20" fmla="*/ 0 w 141"/>
                      <a:gd name="T21" fmla="*/ 188 h 245"/>
                      <a:gd name="T22" fmla="*/ 51 w 141"/>
                      <a:gd name="T23" fmla="*/ 245 h 245"/>
                      <a:gd name="T24" fmla="*/ 141 w 141"/>
                      <a:gd name="T25" fmla="*/ 146 h 245"/>
                      <a:gd name="T26" fmla="*/ 89 w 141"/>
                      <a:gd name="T27" fmla="*/ 88 h 245"/>
                      <a:gd name="T28" fmla="*/ 45 w 141"/>
                      <a:gd name="T29" fmla="*/ 107 h 245"/>
                      <a:gd name="T30" fmla="*/ 69 w 141"/>
                      <a:gd name="T31" fmla="*/ 10 h 245"/>
                      <a:gd name="T32" fmla="*/ 52 w 141"/>
                      <a:gd name="T33" fmla="*/ 236 h 245"/>
                      <a:gd name="T34" fmla="*/ 25 w 141"/>
                      <a:gd name="T35" fmla="*/ 200 h 245"/>
                      <a:gd name="T36" fmla="*/ 38 w 141"/>
                      <a:gd name="T37" fmla="*/ 136 h 245"/>
                      <a:gd name="T38" fmla="*/ 47 w 141"/>
                      <a:gd name="T39" fmla="*/ 121 h 245"/>
                      <a:gd name="T40" fmla="*/ 88 w 141"/>
                      <a:gd name="T41" fmla="*/ 98 h 245"/>
                      <a:gd name="T42" fmla="*/ 114 w 141"/>
                      <a:gd name="T43" fmla="*/ 132 h 245"/>
                      <a:gd name="T44" fmla="*/ 95 w 141"/>
                      <a:gd name="T45" fmla="*/ 202 h 245"/>
                      <a:gd name="T46" fmla="*/ 52 w 141"/>
                      <a:gd name="T47" fmla="*/ 2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1" h="245">
                        <a:moveTo>
                          <a:pt x="69" y="10"/>
                        </a:moveTo>
                        <a:cubicBezTo>
                          <a:pt x="70" y="10"/>
                          <a:pt x="71" y="5"/>
                          <a:pt x="71" y="5"/>
                        </a:cubicBezTo>
                        <a:cubicBezTo>
                          <a:pt x="71" y="3"/>
                          <a:pt x="69" y="0"/>
                          <a:pt x="65" y="0"/>
                        </a:cubicBezTo>
                        <a:cubicBezTo>
                          <a:pt x="58" y="0"/>
                          <a:pt x="29" y="3"/>
                          <a:pt x="20" y="3"/>
                        </a:cubicBezTo>
                        <a:cubicBezTo>
                          <a:pt x="18" y="4"/>
                          <a:pt x="13" y="4"/>
                          <a:pt x="13" y="11"/>
                        </a:cubicBezTo>
                        <a:cubicBezTo>
                          <a:pt x="13" y="16"/>
                          <a:pt x="18" y="16"/>
                          <a:pt x="22" y="16"/>
                        </a:cubicBezTo>
                        <a:cubicBezTo>
                          <a:pt x="39" y="16"/>
                          <a:pt x="39" y="19"/>
                          <a:pt x="39" y="22"/>
                        </a:cubicBezTo>
                        <a:cubicBezTo>
                          <a:pt x="39" y="24"/>
                          <a:pt x="35" y="38"/>
                          <a:pt x="33" y="46"/>
                        </a:cubicBezTo>
                        <a:lnTo>
                          <a:pt x="25" y="78"/>
                        </a:lnTo>
                        <a:cubicBezTo>
                          <a:pt x="22" y="90"/>
                          <a:pt x="3" y="166"/>
                          <a:pt x="2" y="171"/>
                        </a:cubicBezTo>
                        <a:cubicBezTo>
                          <a:pt x="0" y="179"/>
                          <a:pt x="0" y="184"/>
                          <a:pt x="0" y="188"/>
                        </a:cubicBezTo>
                        <a:cubicBezTo>
                          <a:pt x="0" y="223"/>
                          <a:pt x="23" y="245"/>
                          <a:pt x="51" y="245"/>
                        </a:cubicBezTo>
                        <a:cubicBezTo>
                          <a:pt x="95" y="245"/>
                          <a:pt x="141" y="198"/>
                          <a:pt x="141" y="146"/>
                        </a:cubicBezTo>
                        <a:cubicBezTo>
                          <a:pt x="141" y="106"/>
                          <a:pt x="113" y="88"/>
                          <a:pt x="89" y="88"/>
                        </a:cubicBezTo>
                        <a:cubicBezTo>
                          <a:pt x="71" y="88"/>
                          <a:pt x="56" y="98"/>
                          <a:pt x="45" y="107"/>
                        </a:cubicBezTo>
                        <a:lnTo>
                          <a:pt x="69" y="10"/>
                        </a:lnTo>
                        <a:close/>
                        <a:moveTo>
                          <a:pt x="52" y="236"/>
                        </a:moveTo>
                        <a:cubicBezTo>
                          <a:pt x="35" y="236"/>
                          <a:pt x="25" y="221"/>
                          <a:pt x="25" y="200"/>
                        </a:cubicBezTo>
                        <a:cubicBezTo>
                          <a:pt x="25" y="187"/>
                          <a:pt x="28" y="175"/>
                          <a:pt x="38" y="136"/>
                        </a:cubicBezTo>
                        <a:cubicBezTo>
                          <a:pt x="40" y="129"/>
                          <a:pt x="40" y="129"/>
                          <a:pt x="47" y="121"/>
                        </a:cubicBezTo>
                        <a:cubicBezTo>
                          <a:pt x="60" y="106"/>
                          <a:pt x="76" y="98"/>
                          <a:pt x="88" y="98"/>
                        </a:cubicBezTo>
                        <a:cubicBezTo>
                          <a:pt x="102" y="98"/>
                          <a:pt x="114" y="108"/>
                          <a:pt x="114" y="132"/>
                        </a:cubicBezTo>
                        <a:cubicBezTo>
                          <a:pt x="114" y="146"/>
                          <a:pt x="106" y="182"/>
                          <a:pt x="95" y="202"/>
                        </a:cubicBezTo>
                        <a:cubicBezTo>
                          <a:pt x="87" y="219"/>
                          <a:pt x="70" y="236"/>
                          <a:pt x="52" y="236"/>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7" name="Freeform 220">
                    <a:extLst>
                      <a:ext uri="{FF2B5EF4-FFF2-40B4-BE49-F238E27FC236}">
                        <a16:creationId xmlns:a16="http://schemas.microsoft.com/office/drawing/2014/main" id="{35A73112-62FD-832C-1ED6-883C4DE1848C}"/>
                      </a:ext>
                    </a:extLst>
                  </p:cNvPr>
                  <p:cNvSpPr>
                    <a:spLocks/>
                  </p:cNvSpPr>
                  <p:nvPr>
                    <p:custDataLst>
                      <p:tags r:id="rId17"/>
                    </p:custDataLst>
                  </p:nvPr>
                </p:nvSpPr>
                <p:spPr bwMode="auto">
                  <a:xfrm>
                    <a:off x="7613652" y="1279525"/>
                    <a:ext cx="39688" cy="292100"/>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8" name="Freeform 221">
                    <a:extLst>
                      <a:ext uri="{FF2B5EF4-FFF2-40B4-BE49-F238E27FC236}">
                        <a16:creationId xmlns:a16="http://schemas.microsoft.com/office/drawing/2014/main" id="{2DA4B44A-2AF3-009A-B171-8A758A1B7E24}"/>
                      </a:ext>
                    </a:extLst>
                  </p:cNvPr>
                  <p:cNvSpPr>
                    <a:spLocks/>
                  </p:cNvSpPr>
                  <p:nvPr>
                    <p:custDataLst>
                      <p:tags r:id="rId18"/>
                    </p:custDataLst>
                  </p:nvPr>
                </p:nvSpPr>
                <p:spPr bwMode="auto">
                  <a:xfrm>
                    <a:off x="7673977" y="1295400"/>
                    <a:ext cx="128588" cy="206375"/>
                  </a:xfrm>
                  <a:custGeom>
                    <a:avLst/>
                    <a:gdLst>
                      <a:gd name="T0" fmla="*/ 116 w 226"/>
                      <a:gd name="T1" fmla="*/ 6 h 352"/>
                      <a:gd name="T2" fmla="*/ 109 w 226"/>
                      <a:gd name="T3" fmla="*/ 0 h 352"/>
                      <a:gd name="T4" fmla="*/ 49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5 w 226"/>
                      <a:gd name="T19" fmla="*/ 352 h 352"/>
                      <a:gd name="T20" fmla="*/ 32 w 226"/>
                      <a:gd name="T21" fmla="*/ 341 h 352"/>
                      <a:gd name="T22" fmla="*/ 60 w 226"/>
                      <a:gd name="T23" fmla="*/ 232 h 352"/>
                      <a:gd name="T24" fmla="*/ 117 w 226"/>
                      <a:gd name="T25" fmla="*/ 274 h 352"/>
                      <a:gd name="T26" fmla="*/ 116 w 226"/>
                      <a:gd name="T27" fmla="*/ 285 h 352"/>
                      <a:gd name="T28" fmla="*/ 114 w 226"/>
                      <a:gd name="T29" fmla="*/ 302 h 352"/>
                      <a:gd name="T30" fmla="*/ 160 w 226"/>
                      <a:gd name="T31" fmla="*/ 352 h 352"/>
                      <a:gd name="T32" fmla="*/ 199 w 226"/>
                      <a:gd name="T33" fmla="*/ 325 h 352"/>
                      <a:gd name="T34" fmla="*/ 217 w 226"/>
                      <a:gd name="T35" fmla="*/ 275 h 352"/>
                      <a:gd name="T36" fmla="*/ 211 w 226"/>
                      <a:gd name="T37" fmla="*/ 270 h 352"/>
                      <a:gd name="T38" fmla="*/ 204 w 226"/>
                      <a:gd name="T39" fmla="*/ 279 h 352"/>
                      <a:gd name="T40" fmla="*/ 161 w 226"/>
                      <a:gd name="T41" fmla="*/ 341 h 352"/>
                      <a:gd name="T42" fmla="*/ 145 w 226"/>
                      <a:gd name="T43" fmla="*/ 317 h 352"/>
                      <a:gd name="T44" fmla="*/ 149 w 226"/>
                      <a:gd name="T45" fmla="*/ 289 h 352"/>
                      <a:gd name="T46" fmla="*/ 151 w 226"/>
                      <a:gd name="T47" fmla="*/ 274 h 352"/>
                      <a:gd name="T48" fmla="*/ 77 w 226"/>
                      <a:gd name="T49" fmla="*/ 222 h 352"/>
                      <a:gd name="T50" fmla="*/ 120 w 226"/>
                      <a:gd name="T51" fmla="*/ 185 h 352"/>
                      <a:gd name="T52" fmla="*/ 191 w 226"/>
                      <a:gd name="T53" fmla="*/ 137 h 352"/>
                      <a:gd name="T54" fmla="*/ 196 w 226"/>
                      <a:gd name="T55" fmla="*/ 137 h 352"/>
                      <a:gd name="T56" fmla="*/ 206 w 226"/>
                      <a:gd name="T57" fmla="*/ 141 h 352"/>
                      <a:gd name="T58" fmla="*/ 208 w 226"/>
                      <a:gd name="T59" fmla="*/ 143 h 352"/>
                      <a:gd name="T60" fmla="*/ 180 w 226"/>
                      <a:gd name="T61" fmla="*/ 170 h 352"/>
                      <a:gd name="T62" fmla="*/ 199 w 226"/>
                      <a:gd name="T63" fmla="*/ 188 h 352"/>
                      <a:gd name="T64" fmla="*/ 226 w 226"/>
                      <a:gd name="T65" fmla="*/ 157 h 352"/>
                      <a:gd name="T66" fmla="*/ 192 w 226"/>
                      <a:gd name="T67" fmla="*/ 126 h 352"/>
                      <a:gd name="T68" fmla="*/ 119 w 226"/>
                      <a:gd name="T69" fmla="*/ 170 h 352"/>
                      <a:gd name="T70" fmla="*/ 64 w 226"/>
                      <a:gd name="T71" fmla="*/ 216 h 352"/>
                      <a:gd name="T72" fmla="*/ 116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6" y="6"/>
                        </a:moveTo>
                        <a:cubicBezTo>
                          <a:pt x="116" y="5"/>
                          <a:pt x="116" y="0"/>
                          <a:pt x="109" y="0"/>
                        </a:cubicBezTo>
                        <a:cubicBezTo>
                          <a:pt x="98" y="0"/>
                          <a:pt x="62" y="4"/>
                          <a:pt x="49" y="5"/>
                        </a:cubicBezTo>
                        <a:cubicBezTo>
                          <a:pt x="45" y="6"/>
                          <a:pt x="39" y="6"/>
                          <a:pt x="39" y="15"/>
                        </a:cubicBezTo>
                        <a:cubicBezTo>
                          <a:pt x="39" y="21"/>
                          <a:pt x="44" y="21"/>
                          <a:pt x="51" y="21"/>
                        </a:cubicBezTo>
                        <a:cubicBezTo>
                          <a:pt x="75" y="21"/>
                          <a:pt x="76" y="25"/>
                          <a:pt x="76" y="30"/>
                        </a:cubicBezTo>
                        <a:lnTo>
                          <a:pt x="74" y="40"/>
                        </a:lnTo>
                        <a:lnTo>
                          <a:pt x="2" y="327"/>
                        </a:lnTo>
                        <a:cubicBezTo>
                          <a:pt x="0" y="334"/>
                          <a:pt x="0" y="335"/>
                          <a:pt x="0" y="338"/>
                        </a:cubicBezTo>
                        <a:cubicBezTo>
                          <a:pt x="0" y="349"/>
                          <a:pt x="10" y="352"/>
                          <a:pt x="15" y="352"/>
                        </a:cubicBezTo>
                        <a:cubicBezTo>
                          <a:pt x="21" y="352"/>
                          <a:pt x="29" y="347"/>
                          <a:pt x="32" y="341"/>
                        </a:cubicBezTo>
                        <a:cubicBezTo>
                          <a:pt x="34" y="337"/>
                          <a:pt x="57" y="245"/>
                          <a:pt x="60" y="232"/>
                        </a:cubicBezTo>
                        <a:cubicBezTo>
                          <a:pt x="76" y="234"/>
                          <a:pt x="117" y="242"/>
                          <a:pt x="117" y="274"/>
                        </a:cubicBezTo>
                        <a:cubicBezTo>
                          <a:pt x="117" y="278"/>
                          <a:pt x="117" y="280"/>
                          <a:pt x="116" y="285"/>
                        </a:cubicBezTo>
                        <a:cubicBezTo>
                          <a:pt x="115" y="291"/>
                          <a:pt x="114" y="297"/>
                          <a:pt x="114" y="302"/>
                        </a:cubicBezTo>
                        <a:cubicBezTo>
                          <a:pt x="114" y="332"/>
                          <a:pt x="134" y="352"/>
                          <a:pt x="160" y="352"/>
                        </a:cubicBezTo>
                        <a:cubicBezTo>
                          <a:pt x="175" y="352"/>
                          <a:pt x="188" y="344"/>
                          <a:pt x="199" y="325"/>
                        </a:cubicBezTo>
                        <a:cubicBezTo>
                          <a:pt x="212" y="303"/>
                          <a:pt x="217" y="276"/>
                          <a:pt x="217" y="275"/>
                        </a:cubicBezTo>
                        <a:cubicBezTo>
                          <a:pt x="217" y="270"/>
                          <a:pt x="213" y="270"/>
                          <a:pt x="211" y="270"/>
                        </a:cubicBezTo>
                        <a:cubicBezTo>
                          <a:pt x="206" y="270"/>
                          <a:pt x="206" y="272"/>
                          <a:pt x="204" y="279"/>
                        </a:cubicBezTo>
                        <a:cubicBezTo>
                          <a:pt x="194" y="315"/>
                          <a:pt x="183" y="341"/>
                          <a:pt x="161" y="341"/>
                        </a:cubicBezTo>
                        <a:cubicBezTo>
                          <a:pt x="151" y="341"/>
                          <a:pt x="145" y="335"/>
                          <a:pt x="145" y="317"/>
                        </a:cubicBezTo>
                        <a:cubicBezTo>
                          <a:pt x="145" y="309"/>
                          <a:pt x="147" y="297"/>
                          <a:pt x="149" y="289"/>
                        </a:cubicBezTo>
                        <a:cubicBezTo>
                          <a:pt x="151" y="281"/>
                          <a:pt x="151" y="279"/>
                          <a:pt x="151" y="274"/>
                        </a:cubicBezTo>
                        <a:cubicBezTo>
                          <a:pt x="151" y="242"/>
                          <a:pt x="119" y="227"/>
                          <a:pt x="77" y="222"/>
                        </a:cubicBezTo>
                        <a:cubicBezTo>
                          <a:pt x="92" y="213"/>
                          <a:pt x="108" y="197"/>
                          <a:pt x="120" y="185"/>
                        </a:cubicBezTo>
                        <a:cubicBezTo>
                          <a:pt x="144" y="158"/>
                          <a:pt x="167" y="137"/>
                          <a:pt x="191" y="137"/>
                        </a:cubicBezTo>
                        <a:cubicBezTo>
                          <a:pt x="194" y="137"/>
                          <a:pt x="195" y="137"/>
                          <a:pt x="196" y="137"/>
                        </a:cubicBezTo>
                        <a:cubicBezTo>
                          <a:pt x="202" y="138"/>
                          <a:pt x="202" y="138"/>
                          <a:pt x="206" y="141"/>
                        </a:cubicBezTo>
                        <a:cubicBezTo>
                          <a:pt x="207" y="142"/>
                          <a:pt x="207" y="142"/>
                          <a:pt x="208" y="143"/>
                        </a:cubicBezTo>
                        <a:cubicBezTo>
                          <a:pt x="184" y="145"/>
                          <a:pt x="180" y="164"/>
                          <a:pt x="180" y="170"/>
                        </a:cubicBezTo>
                        <a:cubicBezTo>
                          <a:pt x="180" y="178"/>
                          <a:pt x="185" y="188"/>
                          <a:pt x="199" y="188"/>
                        </a:cubicBezTo>
                        <a:cubicBezTo>
                          <a:pt x="212" y="188"/>
                          <a:pt x="226" y="177"/>
                          <a:pt x="226" y="157"/>
                        </a:cubicBezTo>
                        <a:cubicBezTo>
                          <a:pt x="226" y="142"/>
                          <a:pt x="215" y="126"/>
                          <a:pt x="192" y="126"/>
                        </a:cubicBezTo>
                        <a:cubicBezTo>
                          <a:pt x="178" y="126"/>
                          <a:pt x="155" y="130"/>
                          <a:pt x="119" y="170"/>
                        </a:cubicBezTo>
                        <a:cubicBezTo>
                          <a:pt x="102" y="189"/>
                          <a:pt x="83" y="209"/>
                          <a:pt x="64" y="216"/>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69" name="Freeform 222">
                    <a:extLst>
                      <a:ext uri="{FF2B5EF4-FFF2-40B4-BE49-F238E27FC236}">
                        <a16:creationId xmlns:a16="http://schemas.microsoft.com/office/drawing/2014/main" id="{CA3CE6C0-15EF-C807-BF9C-9CF2C94597E5}"/>
                      </a:ext>
                    </a:extLst>
                  </p:cNvPr>
                  <p:cNvSpPr>
                    <a:spLocks/>
                  </p:cNvSpPr>
                  <p:nvPr>
                    <p:custDataLst>
                      <p:tags r:id="rId19"/>
                    </p:custDataLst>
                  </p:nvPr>
                </p:nvSpPr>
                <p:spPr bwMode="auto">
                  <a:xfrm>
                    <a:off x="7899402" y="1420813"/>
                    <a:ext cx="173038" cy="1111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0" name="Freeform 223">
                    <a:extLst>
                      <a:ext uri="{FF2B5EF4-FFF2-40B4-BE49-F238E27FC236}">
                        <a16:creationId xmlns:a16="http://schemas.microsoft.com/office/drawing/2014/main" id="{5B65A8DD-F8B4-8A62-945D-FD61EC94F6D5}"/>
                      </a:ext>
                    </a:extLst>
                  </p:cNvPr>
                  <p:cNvSpPr>
                    <a:spLocks/>
                  </p:cNvSpPr>
                  <p:nvPr>
                    <p:custDataLst>
                      <p:tags r:id="rId20"/>
                    </p:custDataLst>
                  </p:nvPr>
                </p:nvSpPr>
                <p:spPr bwMode="auto">
                  <a:xfrm>
                    <a:off x="8183564" y="1303338"/>
                    <a:ext cx="92075" cy="195263"/>
                  </a:xfrm>
                  <a:custGeom>
                    <a:avLst/>
                    <a:gdLst>
                      <a:gd name="T0" fmla="*/ 102 w 165"/>
                      <a:gd name="T1" fmla="*/ 13 h 332"/>
                      <a:gd name="T2" fmla="*/ 91 w 165"/>
                      <a:gd name="T3" fmla="*/ 0 h 332"/>
                      <a:gd name="T4" fmla="*/ 0 w 165"/>
                      <a:gd name="T5" fmla="*/ 32 h 332"/>
                      <a:gd name="T6" fmla="*/ 0 w 165"/>
                      <a:gd name="T7" fmla="*/ 48 h 332"/>
                      <a:gd name="T8" fmla="*/ 65 w 165"/>
                      <a:gd name="T9" fmla="*/ 35 h 332"/>
                      <a:gd name="T10" fmla="*/ 65 w 165"/>
                      <a:gd name="T11" fmla="*/ 293 h 332"/>
                      <a:gd name="T12" fmla="*/ 19 w 165"/>
                      <a:gd name="T13" fmla="*/ 317 h 332"/>
                      <a:gd name="T14" fmla="*/ 3 w 165"/>
                      <a:gd name="T15" fmla="*/ 317 h 332"/>
                      <a:gd name="T16" fmla="*/ 3 w 165"/>
                      <a:gd name="T17" fmla="*/ 332 h 332"/>
                      <a:gd name="T18" fmla="*/ 84 w 165"/>
                      <a:gd name="T19" fmla="*/ 331 h 332"/>
                      <a:gd name="T20" fmla="*/ 165 w 165"/>
                      <a:gd name="T21" fmla="*/ 332 h 332"/>
                      <a:gd name="T22" fmla="*/ 165 w 165"/>
                      <a:gd name="T23" fmla="*/ 317 h 332"/>
                      <a:gd name="T24" fmla="*/ 149 w 165"/>
                      <a:gd name="T25" fmla="*/ 317 h 332"/>
                      <a:gd name="T26" fmla="*/ 102 w 165"/>
                      <a:gd name="T27" fmla="*/ 293 h 332"/>
                      <a:gd name="T28" fmla="*/ 102 w 165"/>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5" h="332">
                        <a:moveTo>
                          <a:pt x="102" y="13"/>
                        </a:moveTo>
                        <a:cubicBezTo>
                          <a:pt x="102" y="1"/>
                          <a:pt x="102" y="0"/>
                          <a:pt x="91" y="0"/>
                        </a:cubicBezTo>
                        <a:cubicBezTo>
                          <a:pt x="60" y="32"/>
                          <a:pt x="16" y="32"/>
                          <a:pt x="0" y="32"/>
                        </a:cubicBezTo>
                        <a:lnTo>
                          <a:pt x="0" y="48"/>
                        </a:lnTo>
                        <a:cubicBezTo>
                          <a:pt x="10" y="48"/>
                          <a:pt x="40" y="48"/>
                          <a:pt x="65" y="35"/>
                        </a:cubicBezTo>
                        <a:lnTo>
                          <a:pt x="65" y="293"/>
                        </a:lnTo>
                        <a:cubicBezTo>
                          <a:pt x="65" y="311"/>
                          <a:pt x="64" y="317"/>
                          <a:pt x="19" y="317"/>
                        </a:cubicBezTo>
                        <a:lnTo>
                          <a:pt x="3" y="317"/>
                        </a:lnTo>
                        <a:lnTo>
                          <a:pt x="3" y="332"/>
                        </a:lnTo>
                        <a:cubicBezTo>
                          <a:pt x="21" y="331"/>
                          <a:pt x="64" y="331"/>
                          <a:pt x="84" y="331"/>
                        </a:cubicBezTo>
                        <a:cubicBezTo>
                          <a:pt x="104" y="331"/>
                          <a:pt x="147" y="331"/>
                          <a:pt x="165" y="332"/>
                        </a:cubicBezTo>
                        <a:lnTo>
                          <a:pt x="165" y="317"/>
                        </a:lnTo>
                        <a:lnTo>
                          <a:pt x="149" y="317"/>
                        </a:lnTo>
                        <a:cubicBezTo>
                          <a:pt x="104"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1" name="Freeform 224">
                    <a:extLst>
                      <a:ext uri="{FF2B5EF4-FFF2-40B4-BE49-F238E27FC236}">
                        <a16:creationId xmlns:a16="http://schemas.microsoft.com/office/drawing/2014/main" id="{DB1FB767-728B-1B5E-0DE0-5229DD5298F4}"/>
                      </a:ext>
                    </a:extLst>
                  </p:cNvPr>
                  <p:cNvSpPr>
                    <a:spLocks/>
                  </p:cNvSpPr>
                  <p:nvPr>
                    <p:custDataLst>
                      <p:tags r:id="rId21"/>
                    </p:custDataLst>
                  </p:nvPr>
                </p:nvSpPr>
                <p:spPr bwMode="auto">
                  <a:xfrm>
                    <a:off x="8323264" y="1468438"/>
                    <a:ext cx="33338" cy="87313"/>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7"/>
                          <a:pt x="10" y="150"/>
                          <a:pt x="13"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2" name="Freeform 225">
                    <a:extLst>
                      <a:ext uri="{FF2B5EF4-FFF2-40B4-BE49-F238E27FC236}">
                        <a16:creationId xmlns:a16="http://schemas.microsoft.com/office/drawing/2014/main" id="{07CD9BF4-36FD-9763-DB55-79B2A25936C9}"/>
                      </a:ext>
                    </a:extLst>
                  </p:cNvPr>
                  <p:cNvSpPr>
                    <a:spLocks noEditPoints="1"/>
                  </p:cNvSpPr>
                  <p:nvPr>
                    <p:custDataLst>
                      <p:tags r:id="rId22"/>
                    </p:custDataLst>
                  </p:nvPr>
                </p:nvSpPr>
                <p:spPr bwMode="auto">
                  <a:xfrm>
                    <a:off x="8428039" y="1292225"/>
                    <a:ext cx="107950" cy="209550"/>
                  </a:xfrm>
                  <a:custGeom>
                    <a:avLst/>
                    <a:gdLst>
                      <a:gd name="T0" fmla="*/ 3 w 193"/>
                      <a:gd name="T1" fmla="*/ 302 h 357"/>
                      <a:gd name="T2" fmla="*/ 0 w 193"/>
                      <a:gd name="T3" fmla="*/ 307 h 357"/>
                      <a:gd name="T4" fmla="*/ 6 w 193"/>
                      <a:gd name="T5" fmla="*/ 313 h 357"/>
                      <a:gd name="T6" fmla="*/ 24 w 193"/>
                      <a:gd name="T7" fmla="*/ 298 h 357"/>
                      <a:gd name="T8" fmla="*/ 42 w 193"/>
                      <a:gd name="T9" fmla="*/ 281 h 357"/>
                      <a:gd name="T10" fmla="*/ 98 w 193"/>
                      <a:gd name="T11" fmla="*/ 357 h 357"/>
                      <a:gd name="T12" fmla="*/ 146 w 193"/>
                      <a:gd name="T13" fmla="*/ 338 h 357"/>
                      <a:gd name="T14" fmla="*/ 176 w 193"/>
                      <a:gd name="T15" fmla="*/ 309 h 357"/>
                      <a:gd name="T16" fmla="*/ 170 w 193"/>
                      <a:gd name="T17" fmla="*/ 303 h 357"/>
                      <a:gd name="T18" fmla="*/ 164 w 193"/>
                      <a:gd name="T19" fmla="*/ 307 h 357"/>
                      <a:gd name="T20" fmla="*/ 99 w 193"/>
                      <a:gd name="T21" fmla="*/ 346 h 357"/>
                      <a:gd name="T22" fmla="*/ 68 w 193"/>
                      <a:gd name="T23" fmla="*/ 281 h 357"/>
                      <a:gd name="T24" fmla="*/ 71 w 193"/>
                      <a:gd name="T25" fmla="*/ 253 h 357"/>
                      <a:gd name="T26" fmla="*/ 82 w 193"/>
                      <a:gd name="T27" fmla="*/ 241 h 357"/>
                      <a:gd name="T28" fmla="*/ 193 w 193"/>
                      <a:gd name="T29" fmla="*/ 39 h 357"/>
                      <a:gd name="T30" fmla="*/ 164 w 193"/>
                      <a:gd name="T31" fmla="*/ 0 h 357"/>
                      <a:gd name="T32" fmla="*/ 80 w 193"/>
                      <a:gd name="T33" fmla="*/ 93 h 357"/>
                      <a:gd name="T34" fmla="*/ 41 w 193"/>
                      <a:gd name="T35" fmla="*/ 266 h 357"/>
                      <a:gd name="T36" fmla="*/ 3 w 193"/>
                      <a:gd name="T37" fmla="*/ 302 h 357"/>
                      <a:gd name="T38" fmla="*/ 73 w 193"/>
                      <a:gd name="T39" fmla="*/ 232 h 357"/>
                      <a:gd name="T40" fmla="*/ 124 w 193"/>
                      <a:gd name="T41" fmla="*/ 58 h 357"/>
                      <a:gd name="T42" fmla="*/ 164 w 193"/>
                      <a:gd name="T43" fmla="*/ 11 h 357"/>
                      <a:gd name="T44" fmla="*/ 181 w 193"/>
                      <a:gd name="T45" fmla="*/ 37 h 357"/>
                      <a:gd name="T46" fmla="*/ 73 w 193"/>
                      <a:gd name="T47" fmla="*/ 23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3" h="357">
                        <a:moveTo>
                          <a:pt x="3" y="302"/>
                        </a:moveTo>
                        <a:cubicBezTo>
                          <a:pt x="1" y="303"/>
                          <a:pt x="0" y="305"/>
                          <a:pt x="0" y="307"/>
                        </a:cubicBezTo>
                        <a:cubicBezTo>
                          <a:pt x="0" y="309"/>
                          <a:pt x="3" y="313"/>
                          <a:pt x="6" y="313"/>
                        </a:cubicBezTo>
                        <a:cubicBezTo>
                          <a:pt x="8" y="313"/>
                          <a:pt x="10" y="312"/>
                          <a:pt x="24" y="298"/>
                        </a:cubicBezTo>
                        <a:cubicBezTo>
                          <a:pt x="28" y="294"/>
                          <a:pt x="38" y="285"/>
                          <a:pt x="42" y="281"/>
                        </a:cubicBezTo>
                        <a:cubicBezTo>
                          <a:pt x="47" y="320"/>
                          <a:pt x="61" y="357"/>
                          <a:pt x="98" y="357"/>
                        </a:cubicBezTo>
                        <a:cubicBezTo>
                          <a:pt x="118" y="357"/>
                          <a:pt x="135" y="346"/>
                          <a:pt x="146" y="338"/>
                        </a:cubicBezTo>
                        <a:cubicBezTo>
                          <a:pt x="153" y="333"/>
                          <a:pt x="176" y="314"/>
                          <a:pt x="176" y="309"/>
                        </a:cubicBezTo>
                        <a:cubicBezTo>
                          <a:pt x="176" y="307"/>
                          <a:pt x="175" y="303"/>
                          <a:pt x="170" y="303"/>
                        </a:cubicBezTo>
                        <a:cubicBezTo>
                          <a:pt x="169" y="303"/>
                          <a:pt x="168" y="303"/>
                          <a:pt x="164" y="307"/>
                        </a:cubicBezTo>
                        <a:cubicBezTo>
                          <a:pt x="132" y="339"/>
                          <a:pt x="113" y="346"/>
                          <a:pt x="99" y="346"/>
                        </a:cubicBezTo>
                        <a:cubicBezTo>
                          <a:pt x="76" y="346"/>
                          <a:pt x="68" y="320"/>
                          <a:pt x="68" y="281"/>
                        </a:cubicBezTo>
                        <a:cubicBezTo>
                          <a:pt x="68" y="278"/>
                          <a:pt x="69" y="256"/>
                          <a:pt x="71" y="253"/>
                        </a:cubicBezTo>
                        <a:cubicBezTo>
                          <a:pt x="72" y="252"/>
                          <a:pt x="72" y="251"/>
                          <a:pt x="82" y="241"/>
                        </a:cubicBezTo>
                        <a:cubicBezTo>
                          <a:pt x="122" y="200"/>
                          <a:pt x="193" y="116"/>
                          <a:pt x="193" y="39"/>
                        </a:cubicBezTo>
                        <a:cubicBezTo>
                          <a:pt x="193" y="30"/>
                          <a:pt x="193" y="0"/>
                          <a:pt x="164" y="0"/>
                        </a:cubicBezTo>
                        <a:cubicBezTo>
                          <a:pt x="122" y="0"/>
                          <a:pt x="85" y="82"/>
                          <a:pt x="80" y="93"/>
                        </a:cubicBezTo>
                        <a:cubicBezTo>
                          <a:pt x="56" y="148"/>
                          <a:pt x="41" y="206"/>
                          <a:pt x="41" y="266"/>
                        </a:cubicBezTo>
                        <a:lnTo>
                          <a:pt x="3" y="302"/>
                        </a:lnTo>
                        <a:close/>
                        <a:moveTo>
                          <a:pt x="73" y="232"/>
                        </a:moveTo>
                        <a:cubicBezTo>
                          <a:pt x="74" y="227"/>
                          <a:pt x="96" y="116"/>
                          <a:pt x="124" y="58"/>
                        </a:cubicBezTo>
                        <a:cubicBezTo>
                          <a:pt x="138" y="31"/>
                          <a:pt x="148" y="11"/>
                          <a:pt x="164" y="11"/>
                        </a:cubicBezTo>
                        <a:cubicBezTo>
                          <a:pt x="181" y="11"/>
                          <a:pt x="181" y="29"/>
                          <a:pt x="181" y="37"/>
                        </a:cubicBezTo>
                        <a:cubicBezTo>
                          <a:pt x="181" y="120"/>
                          <a:pt x="97" y="207"/>
                          <a:pt x="73" y="2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3" name="Freeform 226">
                    <a:extLst>
                      <a:ext uri="{FF2B5EF4-FFF2-40B4-BE49-F238E27FC236}">
                        <a16:creationId xmlns:a16="http://schemas.microsoft.com/office/drawing/2014/main" id="{64970B33-78CD-F1F7-9951-D995F3070A9E}"/>
                      </a:ext>
                    </a:extLst>
                  </p:cNvPr>
                  <p:cNvSpPr>
                    <a:spLocks/>
                  </p:cNvSpPr>
                  <p:nvPr>
                    <p:custDataLst>
                      <p:tags r:id="rId23"/>
                    </p:custDataLst>
                  </p:nvPr>
                </p:nvSpPr>
                <p:spPr bwMode="auto">
                  <a:xfrm>
                    <a:off x="8626477" y="1420813"/>
                    <a:ext cx="173038" cy="11113"/>
                  </a:xfrm>
                  <a:custGeom>
                    <a:avLst/>
                    <a:gdLst>
                      <a:gd name="T0" fmla="*/ 287 w 305"/>
                      <a:gd name="T1" fmla="*/ 20 h 20"/>
                      <a:gd name="T2" fmla="*/ 305 w 305"/>
                      <a:gd name="T3" fmla="*/ 10 h 20"/>
                      <a:gd name="T4" fmla="*/ 287 w 305"/>
                      <a:gd name="T5" fmla="*/ 0 h 20"/>
                      <a:gd name="T6" fmla="*/ 17 w 305"/>
                      <a:gd name="T7" fmla="*/ 0 h 20"/>
                      <a:gd name="T8" fmla="*/ 0 w 305"/>
                      <a:gd name="T9" fmla="*/ 10 h 20"/>
                      <a:gd name="T10" fmla="*/ 17 w 305"/>
                      <a:gd name="T11" fmla="*/ 20 h 20"/>
                      <a:gd name="T12" fmla="*/ 287 w 305"/>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5" h="20">
                        <a:moveTo>
                          <a:pt x="287" y="20"/>
                        </a:moveTo>
                        <a:cubicBezTo>
                          <a:pt x="296" y="20"/>
                          <a:pt x="305" y="20"/>
                          <a:pt x="305" y="10"/>
                        </a:cubicBezTo>
                        <a:cubicBezTo>
                          <a:pt x="305" y="0"/>
                          <a:pt x="296"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4" name="Freeform 227">
                    <a:extLst>
                      <a:ext uri="{FF2B5EF4-FFF2-40B4-BE49-F238E27FC236}">
                        <a16:creationId xmlns:a16="http://schemas.microsoft.com/office/drawing/2014/main" id="{8D6A32BC-A410-34CE-C8EA-35D9A3192110}"/>
                      </a:ext>
                    </a:extLst>
                  </p:cNvPr>
                  <p:cNvSpPr>
                    <a:spLocks/>
                  </p:cNvSpPr>
                  <p:nvPr>
                    <p:custDataLst>
                      <p:tags r:id="rId24"/>
                    </p:custDataLst>
                  </p:nvPr>
                </p:nvSpPr>
                <p:spPr bwMode="auto">
                  <a:xfrm>
                    <a:off x="8943977" y="1295400"/>
                    <a:ext cx="74613" cy="46038"/>
                  </a:xfrm>
                  <a:custGeom>
                    <a:avLst/>
                    <a:gdLst>
                      <a:gd name="T0" fmla="*/ 67 w 134"/>
                      <a:gd name="T1" fmla="*/ 0 h 77"/>
                      <a:gd name="T2" fmla="*/ 0 w 134"/>
                      <a:gd name="T3" fmla="*/ 68 h 77"/>
                      <a:gd name="T4" fmla="*/ 9 w 134"/>
                      <a:gd name="T5" fmla="*/ 77 h 77"/>
                      <a:gd name="T6" fmla="*/ 67 w 134"/>
                      <a:gd name="T7" fmla="*/ 26 h 77"/>
                      <a:gd name="T8" fmla="*/ 125 w 134"/>
                      <a:gd name="T9" fmla="*/ 77 h 77"/>
                      <a:gd name="T10" fmla="*/ 134 w 134"/>
                      <a:gd name="T11" fmla="*/ 68 h 77"/>
                      <a:gd name="T12" fmla="*/ 67 w 134"/>
                      <a:gd name="T13" fmla="*/ 0 h 77"/>
                    </a:gdLst>
                    <a:ahLst/>
                    <a:cxnLst>
                      <a:cxn ang="0">
                        <a:pos x="T0" y="T1"/>
                      </a:cxn>
                      <a:cxn ang="0">
                        <a:pos x="T2" y="T3"/>
                      </a:cxn>
                      <a:cxn ang="0">
                        <a:pos x="T4" y="T5"/>
                      </a:cxn>
                      <a:cxn ang="0">
                        <a:pos x="T6" y="T7"/>
                      </a:cxn>
                      <a:cxn ang="0">
                        <a:pos x="T8" y="T9"/>
                      </a:cxn>
                      <a:cxn ang="0">
                        <a:pos x="T10" y="T11"/>
                      </a:cxn>
                      <a:cxn ang="0">
                        <a:pos x="T12" y="T13"/>
                      </a:cxn>
                    </a:cxnLst>
                    <a:rect l="0" t="0" r="r" b="b"/>
                    <a:pathLst>
                      <a:path w="134" h="77">
                        <a:moveTo>
                          <a:pt x="67" y="0"/>
                        </a:moveTo>
                        <a:lnTo>
                          <a:pt x="0" y="68"/>
                        </a:lnTo>
                        <a:lnTo>
                          <a:pt x="9" y="77"/>
                        </a:lnTo>
                        <a:lnTo>
                          <a:pt x="67" y="26"/>
                        </a:lnTo>
                        <a:lnTo>
                          <a:pt x="125" y="77"/>
                        </a:lnTo>
                        <a:lnTo>
                          <a:pt x="134" y="68"/>
                        </a:lnTo>
                        <a:lnTo>
                          <a:pt x="67"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5" name="Freeform 228">
                    <a:extLst>
                      <a:ext uri="{FF2B5EF4-FFF2-40B4-BE49-F238E27FC236}">
                        <a16:creationId xmlns:a16="http://schemas.microsoft.com/office/drawing/2014/main" id="{6C62053F-0A44-FF8E-5A38-1848250B5A7B}"/>
                      </a:ext>
                    </a:extLst>
                  </p:cNvPr>
                  <p:cNvSpPr>
                    <a:spLocks noEditPoints="1"/>
                  </p:cNvSpPr>
                  <p:nvPr>
                    <p:custDataLst>
                      <p:tags r:id="rId25"/>
                    </p:custDataLst>
                  </p:nvPr>
                </p:nvSpPr>
                <p:spPr bwMode="auto">
                  <a:xfrm>
                    <a:off x="8893177" y="1370013"/>
                    <a:ext cx="133350" cy="192088"/>
                  </a:xfrm>
                  <a:custGeom>
                    <a:avLst/>
                    <a:gdLst>
                      <a:gd name="T0" fmla="*/ 1 w 235"/>
                      <a:gd name="T1" fmla="*/ 307 h 328"/>
                      <a:gd name="T2" fmla="*/ 0 w 235"/>
                      <a:gd name="T3" fmla="*/ 314 h 328"/>
                      <a:gd name="T4" fmla="*/ 14 w 235"/>
                      <a:gd name="T5" fmla="*/ 328 h 328"/>
                      <a:gd name="T6" fmla="*/ 31 w 235"/>
                      <a:gd name="T7" fmla="*/ 317 h 328"/>
                      <a:gd name="T8" fmla="*/ 63 w 235"/>
                      <a:gd name="T9" fmla="*/ 192 h 328"/>
                      <a:gd name="T10" fmla="*/ 113 w 235"/>
                      <a:gd name="T11" fmla="*/ 226 h 328"/>
                      <a:gd name="T12" fmla="*/ 235 w 235"/>
                      <a:gd name="T13" fmla="*/ 81 h 328"/>
                      <a:gd name="T14" fmla="*/ 166 w 235"/>
                      <a:gd name="T15" fmla="*/ 0 h 328"/>
                      <a:gd name="T16" fmla="*/ 50 w 235"/>
                      <a:gd name="T17" fmla="*/ 111 h 328"/>
                      <a:gd name="T18" fmla="*/ 1 w 235"/>
                      <a:gd name="T19" fmla="*/ 307 h 328"/>
                      <a:gd name="T20" fmla="*/ 112 w 235"/>
                      <a:gd name="T21" fmla="*/ 215 h 328"/>
                      <a:gd name="T22" fmla="*/ 69 w 235"/>
                      <a:gd name="T23" fmla="*/ 170 h 328"/>
                      <a:gd name="T24" fmla="*/ 73 w 235"/>
                      <a:gd name="T25" fmla="*/ 152 h 328"/>
                      <a:gd name="T26" fmla="*/ 103 w 235"/>
                      <a:gd name="T27" fmla="*/ 58 h 328"/>
                      <a:gd name="T28" fmla="*/ 165 w 235"/>
                      <a:gd name="T29" fmla="*/ 11 h 328"/>
                      <a:gd name="T30" fmla="*/ 199 w 235"/>
                      <a:gd name="T31" fmla="*/ 60 h 328"/>
                      <a:gd name="T32" fmla="*/ 171 w 235"/>
                      <a:gd name="T33" fmla="*/ 167 h 328"/>
                      <a:gd name="T34" fmla="*/ 112 w 235"/>
                      <a:gd name="T35" fmla="*/ 215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328">
                        <a:moveTo>
                          <a:pt x="1" y="307"/>
                        </a:moveTo>
                        <a:cubicBezTo>
                          <a:pt x="0" y="312"/>
                          <a:pt x="0" y="313"/>
                          <a:pt x="0" y="314"/>
                        </a:cubicBezTo>
                        <a:cubicBezTo>
                          <a:pt x="0" y="322"/>
                          <a:pt x="5" y="328"/>
                          <a:pt x="14" y="328"/>
                        </a:cubicBezTo>
                        <a:cubicBezTo>
                          <a:pt x="24" y="328"/>
                          <a:pt x="30" y="319"/>
                          <a:pt x="31" y="317"/>
                        </a:cubicBezTo>
                        <a:cubicBezTo>
                          <a:pt x="34" y="313"/>
                          <a:pt x="50" y="246"/>
                          <a:pt x="63" y="192"/>
                        </a:cubicBezTo>
                        <a:cubicBezTo>
                          <a:pt x="73" y="212"/>
                          <a:pt x="89" y="226"/>
                          <a:pt x="113" y="226"/>
                        </a:cubicBezTo>
                        <a:cubicBezTo>
                          <a:pt x="171" y="226"/>
                          <a:pt x="235" y="155"/>
                          <a:pt x="235" y="81"/>
                        </a:cubicBezTo>
                        <a:cubicBezTo>
                          <a:pt x="235" y="28"/>
                          <a:pt x="202" y="0"/>
                          <a:pt x="166" y="0"/>
                        </a:cubicBezTo>
                        <a:cubicBezTo>
                          <a:pt x="118" y="0"/>
                          <a:pt x="65" y="50"/>
                          <a:pt x="50" y="111"/>
                        </a:cubicBezTo>
                        <a:lnTo>
                          <a:pt x="1" y="307"/>
                        </a:lnTo>
                        <a:close/>
                        <a:moveTo>
                          <a:pt x="112" y="215"/>
                        </a:moveTo>
                        <a:cubicBezTo>
                          <a:pt x="77" y="215"/>
                          <a:pt x="69" y="175"/>
                          <a:pt x="69" y="170"/>
                        </a:cubicBezTo>
                        <a:cubicBezTo>
                          <a:pt x="69" y="168"/>
                          <a:pt x="72" y="158"/>
                          <a:pt x="73" y="152"/>
                        </a:cubicBezTo>
                        <a:cubicBezTo>
                          <a:pt x="87" y="96"/>
                          <a:pt x="92" y="78"/>
                          <a:pt x="103" y="58"/>
                        </a:cubicBezTo>
                        <a:cubicBezTo>
                          <a:pt x="125" y="22"/>
                          <a:pt x="149" y="11"/>
                          <a:pt x="165" y="11"/>
                        </a:cubicBezTo>
                        <a:cubicBezTo>
                          <a:pt x="183" y="11"/>
                          <a:pt x="199" y="25"/>
                          <a:pt x="199" y="60"/>
                        </a:cubicBezTo>
                        <a:cubicBezTo>
                          <a:pt x="199" y="87"/>
                          <a:pt x="185" y="143"/>
                          <a:pt x="171" y="167"/>
                        </a:cubicBezTo>
                        <a:cubicBezTo>
                          <a:pt x="155" y="199"/>
                          <a:pt x="131" y="215"/>
                          <a:pt x="112" y="215"/>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6" name="Freeform 229">
                    <a:extLst>
                      <a:ext uri="{FF2B5EF4-FFF2-40B4-BE49-F238E27FC236}">
                        <a16:creationId xmlns:a16="http://schemas.microsoft.com/office/drawing/2014/main" id="{94A5C282-825B-A18A-0158-238E79F8820D}"/>
                      </a:ext>
                    </a:extLst>
                  </p:cNvPr>
                  <p:cNvSpPr>
                    <a:spLocks noEditPoints="1"/>
                  </p:cNvSpPr>
                  <p:nvPr>
                    <p:custDataLst>
                      <p:tags r:id="rId26"/>
                    </p:custDataLst>
                  </p:nvPr>
                </p:nvSpPr>
                <p:spPr bwMode="auto">
                  <a:xfrm>
                    <a:off x="9042402" y="1452563"/>
                    <a:ext cx="93663" cy="92075"/>
                  </a:xfrm>
                  <a:custGeom>
                    <a:avLst/>
                    <a:gdLst>
                      <a:gd name="T0" fmla="*/ 164 w 164"/>
                      <a:gd name="T1" fmla="*/ 61 h 157"/>
                      <a:gd name="T2" fmla="*/ 101 w 164"/>
                      <a:gd name="T3" fmla="*/ 0 h 157"/>
                      <a:gd name="T4" fmla="*/ 0 w 164"/>
                      <a:gd name="T5" fmla="*/ 96 h 157"/>
                      <a:gd name="T6" fmla="*/ 64 w 164"/>
                      <a:gd name="T7" fmla="*/ 157 h 157"/>
                      <a:gd name="T8" fmla="*/ 164 w 164"/>
                      <a:gd name="T9" fmla="*/ 61 h 157"/>
                      <a:gd name="T10" fmla="*/ 64 w 164"/>
                      <a:gd name="T11" fmla="*/ 148 h 157"/>
                      <a:gd name="T12" fmla="*/ 29 w 164"/>
                      <a:gd name="T13" fmla="*/ 109 h 157"/>
                      <a:gd name="T14" fmla="*/ 49 w 164"/>
                      <a:gd name="T15" fmla="*/ 41 h 157"/>
                      <a:gd name="T16" fmla="*/ 100 w 164"/>
                      <a:gd name="T17" fmla="*/ 10 h 157"/>
                      <a:gd name="T18" fmla="*/ 135 w 164"/>
                      <a:gd name="T19" fmla="*/ 49 h 157"/>
                      <a:gd name="T20" fmla="*/ 116 w 164"/>
                      <a:gd name="T21" fmla="*/ 116 h 157"/>
                      <a:gd name="T22" fmla="*/ 64 w 164"/>
                      <a:gd name="T23" fmla="*/ 14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57">
                        <a:moveTo>
                          <a:pt x="164" y="61"/>
                        </a:moveTo>
                        <a:cubicBezTo>
                          <a:pt x="164" y="22"/>
                          <a:pt x="135" y="0"/>
                          <a:pt x="101" y="0"/>
                        </a:cubicBezTo>
                        <a:cubicBezTo>
                          <a:pt x="49" y="0"/>
                          <a:pt x="0" y="49"/>
                          <a:pt x="0" y="96"/>
                        </a:cubicBezTo>
                        <a:cubicBezTo>
                          <a:pt x="0" y="131"/>
                          <a:pt x="26" y="157"/>
                          <a:pt x="64" y="157"/>
                        </a:cubicBezTo>
                        <a:cubicBezTo>
                          <a:pt x="113" y="157"/>
                          <a:pt x="164" y="111"/>
                          <a:pt x="164" y="61"/>
                        </a:cubicBezTo>
                        <a:close/>
                        <a:moveTo>
                          <a:pt x="64" y="148"/>
                        </a:moveTo>
                        <a:cubicBezTo>
                          <a:pt x="46" y="148"/>
                          <a:pt x="29" y="136"/>
                          <a:pt x="29" y="109"/>
                        </a:cubicBezTo>
                        <a:cubicBezTo>
                          <a:pt x="29" y="95"/>
                          <a:pt x="36" y="60"/>
                          <a:pt x="49" y="41"/>
                        </a:cubicBezTo>
                        <a:cubicBezTo>
                          <a:pt x="64" y="19"/>
                          <a:pt x="84" y="10"/>
                          <a:pt x="100" y="10"/>
                        </a:cubicBezTo>
                        <a:cubicBezTo>
                          <a:pt x="119" y="10"/>
                          <a:pt x="135" y="23"/>
                          <a:pt x="135" y="49"/>
                        </a:cubicBezTo>
                        <a:cubicBezTo>
                          <a:pt x="135" y="57"/>
                          <a:pt x="131" y="91"/>
                          <a:pt x="116" y="116"/>
                        </a:cubicBezTo>
                        <a:cubicBezTo>
                          <a:pt x="102" y="136"/>
                          <a:pt x="81" y="148"/>
                          <a:pt x="64"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7" name="Freeform 230">
                    <a:extLst>
                      <a:ext uri="{FF2B5EF4-FFF2-40B4-BE49-F238E27FC236}">
                        <a16:creationId xmlns:a16="http://schemas.microsoft.com/office/drawing/2014/main" id="{A602765B-D2B4-C23E-2407-405B93FF2858}"/>
                      </a:ext>
                    </a:extLst>
                  </p:cNvPr>
                  <p:cNvSpPr>
                    <a:spLocks/>
                  </p:cNvSpPr>
                  <p:nvPr>
                    <p:custDataLst>
                      <p:tags r:id="rId27"/>
                    </p:custDataLst>
                  </p:nvPr>
                </p:nvSpPr>
                <p:spPr bwMode="auto">
                  <a:xfrm>
                    <a:off x="9190039" y="1279525"/>
                    <a:ext cx="38100" cy="292100"/>
                  </a:xfrm>
                  <a:custGeom>
                    <a:avLst/>
                    <a:gdLst>
                      <a:gd name="T0" fmla="*/ 68 w 68"/>
                      <a:gd name="T1" fmla="*/ 499 h 499"/>
                      <a:gd name="T2" fmla="*/ 68 w 68"/>
                      <a:gd name="T3" fmla="*/ 479 h 499"/>
                      <a:gd name="T4" fmla="*/ 20 w 68"/>
                      <a:gd name="T5" fmla="*/ 479 h 499"/>
                      <a:gd name="T6" fmla="*/ 20 w 68"/>
                      <a:gd name="T7" fmla="*/ 20 h 499"/>
                      <a:gd name="T8" fmla="*/ 68 w 68"/>
                      <a:gd name="T9" fmla="*/ 20 h 499"/>
                      <a:gd name="T10" fmla="*/ 68 w 68"/>
                      <a:gd name="T11" fmla="*/ 0 h 499"/>
                      <a:gd name="T12" fmla="*/ 0 w 68"/>
                      <a:gd name="T13" fmla="*/ 0 h 499"/>
                      <a:gd name="T14" fmla="*/ 0 w 68"/>
                      <a:gd name="T15" fmla="*/ 499 h 499"/>
                      <a:gd name="T16" fmla="*/ 68 w 68"/>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499"/>
                        </a:moveTo>
                        <a:lnTo>
                          <a:pt x="68" y="479"/>
                        </a:lnTo>
                        <a:lnTo>
                          <a:pt x="20" y="479"/>
                        </a:lnTo>
                        <a:lnTo>
                          <a:pt x="20" y="20"/>
                        </a:lnTo>
                        <a:lnTo>
                          <a:pt x="68" y="20"/>
                        </a:lnTo>
                        <a:lnTo>
                          <a:pt x="68" y="0"/>
                        </a:lnTo>
                        <a:lnTo>
                          <a:pt x="0" y="0"/>
                        </a:lnTo>
                        <a:lnTo>
                          <a:pt x="0" y="499"/>
                        </a:lnTo>
                        <a:lnTo>
                          <a:pt x="68"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8" name="Freeform 231">
                    <a:extLst>
                      <a:ext uri="{FF2B5EF4-FFF2-40B4-BE49-F238E27FC236}">
                        <a16:creationId xmlns:a16="http://schemas.microsoft.com/office/drawing/2014/main" id="{9C20BF9B-91F6-91F5-733A-9B5AA3CC11B7}"/>
                      </a:ext>
                    </a:extLst>
                  </p:cNvPr>
                  <p:cNvSpPr>
                    <a:spLocks/>
                  </p:cNvSpPr>
                  <p:nvPr>
                    <p:custDataLst>
                      <p:tags r:id="rId28"/>
                    </p:custDataLst>
                  </p:nvPr>
                </p:nvSpPr>
                <p:spPr bwMode="auto">
                  <a:xfrm>
                    <a:off x="9250364" y="1295400"/>
                    <a:ext cx="127000" cy="206375"/>
                  </a:xfrm>
                  <a:custGeom>
                    <a:avLst/>
                    <a:gdLst>
                      <a:gd name="T0" fmla="*/ 116 w 226"/>
                      <a:gd name="T1" fmla="*/ 6 h 352"/>
                      <a:gd name="T2" fmla="*/ 109 w 226"/>
                      <a:gd name="T3" fmla="*/ 0 h 352"/>
                      <a:gd name="T4" fmla="*/ 48 w 226"/>
                      <a:gd name="T5" fmla="*/ 5 h 352"/>
                      <a:gd name="T6" fmla="*/ 39 w 226"/>
                      <a:gd name="T7" fmla="*/ 15 h 352"/>
                      <a:gd name="T8" fmla="*/ 51 w 226"/>
                      <a:gd name="T9" fmla="*/ 21 h 352"/>
                      <a:gd name="T10" fmla="*/ 76 w 226"/>
                      <a:gd name="T11" fmla="*/ 30 h 352"/>
                      <a:gd name="T12" fmla="*/ 74 w 226"/>
                      <a:gd name="T13" fmla="*/ 40 h 352"/>
                      <a:gd name="T14" fmla="*/ 2 w 226"/>
                      <a:gd name="T15" fmla="*/ 327 h 352"/>
                      <a:gd name="T16" fmla="*/ 0 w 226"/>
                      <a:gd name="T17" fmla="*/ 338 h 352"/>
                      <a:gd name="T18" fmla="*/ 14 w 226"/>
                      <a:gd name="T19" fmla="*/ 352 h 352"/>
                      <a:gd name="T20" fmla="*/ 31 w 226"/>
                      <a:gd name="T21" fmla="*/ 341 h 352"/>
                      <a:gd name="T22" fmla="*/ 59 w 226"/>
                      <a:gd name="T23" fmla="*/ 232 h 352"/>
                      <a:gd name="T24" fmla="*/ 117 w 226"/>
                      <a:gd name="T25" fmla="*/ 274 h 352"/>
                      <a:gd name="T26" fmla="*/ 116 w 226"/>
                      <a:gd name="T27" fmla="*/ 285 h 352"/>
                      <a:gd name="T28" fmla="*/ 114 w 226"/>
                      <a:gd name="T29" fmla="*/ 302 h 352"/>
                      <a:gd name="T30" fmla="*/ 159 w 226"/>
                      <a:gd name="T31" fmla="*/ 352 h 352"/>
                      <a:gd name="T32" fmla="*/ 199 w 226"/>
                      <a:gd name="T33" fmla="*/ 325 h 352"/>
                      <a:gd name="T34" fmla="*/ 217 w 226"/>
                      <a:gd name="T35" fmla="*/ 275 h 352"/>
                      <a:gd name="T36" fmla="*/ 211 w 226"/>
                      <a:gd name="T37" fmla="*/ 270 h 352"/>
                      <a:gd name="T38" fmla="*/ 204 w 226"/>
                      <a:gd name="T39" fmla="*/ 279 h 352"/>
                      <a:gd name="T40" fmla="*/ 160 w 226"/>
                      <a:gd name="T41" fmla="*/ 341 h 352"/>
                      <a:gd name="T42" fmla="*/ 145 w 226"/>
                      <a:gd name="T43" fmla="*/ 317 h 352"/>
                      <a:gd name="T44" fmla="*/ 149 w 226"/>
                      <a:gd name="T45" fmla="*/ 289 h 352"/>
                      <a:gd name="T46" fmla="*/ 151 w 226"/>
                      <a:gd name="T47" fmla="*/ 274 h 352"/>
                      <a:gd name="T48" fmla="*/ 77 w 226"/>
                      <a:gd name="T49" fmla="*/ 222 h 352"/>
                      <a:gd name="T50" fmla="*/ 120 w 226"/>
                      <a:gd name="T51" fmla="*/ 185 h 352"/>
                      <a:gd name="T52" fmla="*/ 191 w 226"/>
                      <a:gd name="T53" fmla="*/ 137 h 352"/>
                      <a:gd name="T54" fmla="*/ 195 w 226"/>
                      <a:gd name="T55" fmla="*/ 137 h 352"/>
                      <a:gd name="T56" fmla="*/ 206 w 226"/>
                      <a:gd name="T57" fmla="*/ 141 h 352"/>
                      <a:gd name="T58" fmla="*/ 208 w 226"/>
                      <a:gd name="T59" fmla="*/ 143 h 352"/>
                      <a:gd name="T60" fmla="*/ 179 w 226"/>
                      <a:gd name="T61" fmla="*/ 170 h 352"/>
                      <a:gd name="T62" fmla="*/ 198 w 226"/>
                      <a:gd name="T63" fmla="*/ 188 h 352"/>
                      <a:gd name="T64" fmla="*/ 226 w 226"/>
                      <a:gd name="T65" fmla="*/ 157 h 352"/>
                      <a:gd name="T66" fmla="*/ 192 w 226"/>
                      <a:gd name="T67" fmla="*/ 126 h 352"/>
                      <a:gd name="T68" fmla="*/ 119 w 226"/>
                      <a:gd name="T69" fmla="*/ 170 h 352"/>
                      <a:gd name="T70" fmla="*/ 64 w 226"/>
                      <a:gd name="T71" fmla="*/ 216 h 352"/>
                      <a:gd name="T72" fmla="*/ 116 w 226"/>
                      <a:gd name="T73" fmla="*/ 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6" h="352">
                        <a:moveTo>
                          <a:pt x="116" y="6"/>
                        </a:moveTo>
                        <a:cubicBezTo>
                          <a:pt x="116" y="5"/>
                          <a:pt x="116" y="0"/>
                          <a:pt x="109" y="0"/>
                        </a:cubicBezTo>
                        <a:cubicBezTo>
                          <a:pt x="98" y="0"/>
                          <a:pt x="61" y="4"/>
                          <a:pt x="48" y="5"/>
                        </a:cubicBezTo>
                        <a:cubicBezTo>
                          <a:pt x="44" y="6"/>
                          <a:pt x="39" y="6"/>
                          <a:pt x="39" y="15"/>
                        </a:cubicBezTo>
                        <a:cubicBezTo>
                          <a:pt x="39" y="21"/>
                          <a:pt x="43" y="21"/>
                          <a:pt x="51" y="21"/>
                        </a:cubicBezTo>
                        <a:cubicBezTo>
                          <a:pt x="75" y="21"/>
                          <a:pt x="76" y="25"/>
                          <a:pt x="76" y="30"/>
                        </a:cubicBezTo>
                        <a:lnTo>
                          <a:pt x="74" y="40"/>
                        </a:lnTo>
                        <a:lnTo>
                          <a:pt x="2" y="327"/>
                        </a:lnTo>
                        <a:cubicBezTo>
                          <a:pt x="0" y="334"/>
                          <a:pt x="0" y="335"/>
                          <a:pt x="0" y="338"/>
                        </a:cubicBezTo>
                        <a:cubicBezTo>
                          <a:pt x="0" y="349"/>
                          <a:pt x="10" y="352"/>
                          <a:pt x="14" y="352"/>
                        </a:cubicBezTo>
                        <a:cubicBezTo>
                          <a:pt x="21" y="352"/>
                          <a:pt x="28" y="347"/>
                          <a:pt x="31" y="341"/>
                        </a:cubicBezTo>
                        <a:cubicBezTo>
                          <a:pt x="34" y="337"/>
                          <a:pt x="56" y="245"/>
                          <a:pt x="59" y="232"/>
                        </a:cubicBezTo>
                        <a:cubicBezTo>
                          <a:pt x="76" y="234"/>
                          <a:pt x="117" y="242"/>
                          <a:pt x="117" y="274"/>
                        </a:cubicBezTo>
                        <a:cubicBezTo>
                          <a:pt x="117" y="278"/>
                          <a:pt x="117" y="280"/>
                          <a:pt x="116" y="285"/>
                        </a:cubicBezTo>
                        <a:cubicBezTo>
                          <a:pt x="115" y="291"/>
                          <a:pt x="114" y="297"/>
                          <a:pt x="114" y="302"/>
                        </a:cubicBezTo>
                        <a:cubicBezTo>
                          <a:pt x="114" y="332"/>
                          <a:pt x="134" y="352"/>
                          <a:pt x="159" y="352"/>
                        </a:cubicBezTo>
                        <a:cubicBezTo>
                          <a:pt x="174" y="352"/>
                          <a:pt x="188" y="344"/>
                          <a:pt x="199" y="325"/>
                        </a:cubicBezTo>
                        <a:cubicBezTo>
                          <a:pt x="211" y="303"/>
                          <a:pt x="217" y="276"/>
                          <a:pt x="217" y="275"/>
                        </a:cubicBezTo>
                        <a:cubicBezTo>
                          <a:pt x="217" y="270"/>
                          <a:pt x="212" y="270"/>
                          <a:pt x="211" y="270"/>
                        </a:cubicBezTo>
                        <a:cubicBezTo>
                          <a:pt x="206" y="270"/>
                          <a:pt x="205" y="272"/>
                          <a:pt x="204" y="279"/>
                        </a:cubicBezTo>
                        <a:cubicBezTo>
                          <a:pt x="194" y="315"/>
                          <a:pt x="182" y="341"/>
                          <a:pt x="160" y="341"/>
                        </a:cubicBezTo>
                        <a:cubicBezTo>
                          <a:pt x="151" y="341"/>
                          <a:pt x="145" y="335"/>
                          <a:pt x="145" y="317"/>
                        </a:cubicBezTo>
                        <a:cubicBezTo>
                          <a:pt x="145" y="309"/>
                          <a:pt x="146" y="297"/>
                          <a:pt x="149" y="289"/>
                        </a:cubicBezTo>
                        <a:cubicBezTo>
                          <a:pt x="151" y="281"/>
                          <a:pt x="151" y="279"/>
                          <a:pt x="151" y="274"/>
                        </a:cubicBezTo>
                        <a:cubicBezTo>
                          <a:pt x="151" y="242"/>
                          <a:pt x="119" y="227"/>
                          <a:pt x="77" y="222"/>
                        </a:cubicBezTo>
                        <a:cubicBezTo>
                          <a:pt x="92" y="213"/>
                          <a:pt x="108" y="197"/>
                          <a:pt x="120" y="185"/>
                        </a:cubicBezTo>
                        <a:cubicBezTo>
                          <a:pt x="144" y="158"/>
                          <a:pt x="166" y="137"/>
                          <a:pt x="191" y="137"/>
                        </a:cubicBezTo>
                        <a:cubicBezTo>
                          <a:pt x="194" y="137"/>
                          <a:pt x="194" y="137"/>
                          <a:pt x="195" y="137"/>
                        </a:cubicBezTo>
                        <a:cubicBezTo>
                          <a:pt x="201" y="138"/>
                          <a:pt x="202" y="138"/>
                          <a:pt x="206" y="141"/>
                        </a:cubicBezTo>
                        <a:cubicBezTo>
                          <a:pt x="207" y="142"/>
                          <a:pt x="207" y="142"/>
                          <a:pt x="208" y="143"/>
                        </a:cubicBezTo>
                        <a:cubicBezTo>
                          <a:pt x="184" y="145"/>
                          <a:pt x="179" y="164"/>
                          <a:pt x="179" y="170"/>
                        </a:cubicBezTo>
                        <a:cubicBezTo>
                          <a:pt x="179" y="178"/>
                          <a:pt x="185" y="188"/>
                          <a:pt x="198" y="188"/>
                        </a:cubicBezTo>
                        <a:cubicBezTo>
                          <a:pt x="211" y="188"/>
                          <a:pt x="226" y="177"/>
                          <a:pt x="226" y="157"/>
                        </a:cubicBezTo>
                        <a:cubicBezTo>
                          <a:pt x="226" y="142"/>
                          <a:pt x="214" y="126"/>
                          <a:pt x="192" y="126"/>
                        </a:cubicBezTo>
                        <a:cubicBezTo>
                          <a:pt x="178" y="126"/>
                          <a:pt x="155" y="130"/>
                          <a:pt x="119" y="170"/>
                        </a:cubicBezTo>
                        <a:cubicBezTo>
                          <a:pt x="102" y="189"/>
                          <a:pt x="83" y="209"/>
                          <a:pt x="64" y="216"/>
                        </a:cubicBezTo>
                        <a:lnTo>
                          <a:pt x="116" y="6"/>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79" name="Freeform 232">
                    <a:extLst>
                      <a:ext uri="{FF2B5EF4-FFF2-40B4-BE49-F238E27FC236}">
                        <a16:creationId xmlns:a16="http://schemas.microsoft.com/office/drawing/2014/main" id="{E6BA2CD8-48A5-DB22-E030-635BAF703729}"/>
                      </a:ext>
                    </a:extLst>
                  </p:cNvPr>
                  <p:cNvSpPr>
                    <a:spLocks/>
                  </p:cNvSpPr>
                  <p:nvPr>
                    <p:custDataLst>
                      <p:tags r:id="rId29"/>
                    </p:custDataLst>
                  </p:nvPr>
                </p:nvSpPr>
                <p:spPr bwMode="auto">
                  <a:xfrm>
                    <a:off x="9475789" y="1420813"/>
                    <a:ext cx="171450" cy="11113"/>
                  </a:xfrm>
                  <a:custGeom>
                    <a:avLst/>
                    <a:gdLst>
                      <a:gd name="T0" fmla="*/ 287 w 304"/>
                      <a:gd name="T1" fmla="*/ 20 h 20"/>
                      <a:gd name="T2" fmla="*/ 304 w 304"/>
                      <a:gd name="T3" fmla="*/ 10 h 20"/>
                      <a:gd name="T4" fmla="*/ 287 w 304"/>
                      <a:gd name="T5" fmla="*/ 0 h 20"/>
                      <a:gd name="T6" fmla="*/ 17 w 304"/>
                      <a:gd name="T7" fmla="*/ 0 h 20"/>
                      <a:gd name="T8" fmla="*/ 0 w 304"/>
                      <a:gd name="T9" fmla="*/ 10 h 20"/>
                      <a:gd name="T10" fmla="*/ 17 w 304"/>
                      <a:gd name="T11" fmla="*/ 20 h 20"/>
                      <a:gd name="T12" fmla="*/ 287 w 304"/>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4" h="20">
                        <a:moveTo>
                          <a:pt x="287" y="20"/>
                        </a:moveTo>
                        <a:cubicBezTo>
                          <a:pt x="295" y="20"/>
                          <a:pt x="304" y="20"/>
                          <a:pt x="304" y="10"/>
                        </a:cubicBezTo>
                        <a:cubicBezTo>
                          <a:pt x="304" y="0"/>
                          <a:pt x="295" y="0"/>
                          <a:pt x="287" y="0"/>
                        </a:cubicBezTo>
                        <a:lnTo>
                          <a:pt x="17" y="0"/>
                        </a:lnTo>
                        <a:cubicBezTo>
                          <a:pt x="9" y="0"/>
                          <a:pt x="0" y="0"/>
                          <a:pt x="0" y="10"/>
                        </a:cubicBezTo>
                        <a:cubicBezTo>
                          <a:pt x="0" y="20"/>
                          <a:pt x="9" y="20"/>
                          <a:pt x="17" y="20"/>
                        </a:cubicBezTo>
                        <a:lnTo>
                          <a:pt x="287" y="2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0" name="Freeform 233">
                    <a:extLst>
                      <a:ext uri="{FF2B5EF4-FFF2-40B4-BE49-F238E27FC236}">
                        <a16:creationId xmlns:a16="http://schemas.microsoft.com/office/drawing/2014/main" id="{41123052-5FE9-A362-B8DF-AA94939938BF}"/>
                      </a:ext>
                    </a:extLst>
                  </p:cNvPr>
                  <p:cNvSpPr>
                    <a:spLocks/>
                  </p:cNvSpPr>
                  <p:nvPr>
                    <p:custDataLst>
                      <p:tags r:id="rId30"/>
                    </p:custDataLst>
                  </p:nvPr>
                </p:nvSpPr>
                <p:spPr bwMode="auto">
                  <a:xfrm>
                    <a:off x="9758364" y="1303338"/>
                    <a:ext cx="93663" cy="195263"/>
                  </a:xfrm>
                  <a:custGeom>
                    <a:avLst/>
                    <a:gdLst>
                      <a:gd name="T0" fmla="*/ 102 w 164"/>
                      <a:gd name="T1" fmla="*/ 13 h 332"/>
                      <a:gd name="T2" fmla="*/ 91 w 164"/>
                      <a:gd name="T3" fmla="*/ 0 h 332"/>
                      <a:gd name="T4" fmla="*/ 0 w 164"/>
                      <a:gd name="T5" fmla="*/ 32 h 332"/>
                      <a:gd name="T6" fmla="*/ 0 w 164"/>
                      <a:gd name="T7" fmla="*/ 48 h 332"/>
                      <a:gd name="T8" fmla="*/ 65 w 164"/>
                      <a:gd name="T9" fmla="*/ 35 h 332"/>
                      <a:gd name="T10" fmla="*/ 65 w 164"/>
                      <a:gd name="T11" fmla="*/ 293 h 332"/>
                      <a:gd name="T12" fmla="*/ 19 w 164"/>
                      <a:gd name="T13" fmla="*/ 317 h 332"/>
                      <a:gd name="T14" fmla="*/ 3 w 164"/>
                      <a:gd name="T15" fmla="*/ 317 h 332"/>
                      <a:gd name="T16" fmla="*/ 3 w 164"/>
                      <a:gd name="T17" fmla="*/ 332 h 332"/>
                      <a:gd name="T18" fmla="*/ 84 w 164"/>
                      <a:gd name="T19" fmla="*/ 331 h 332"/>
                      <a:gd name="T20" fmla="*/ 164 w 164"/>
                      <a:gd name="T21" fmla="*/ 332 h 332"/>
                      <a:gd name="T22" fmla="*/ 164 w 164"/>
                      <a:gd name="T23" fmla="*/ 317 h 332"/>
                      <a:gd name="T24" fmla="*/ 148 w 164"/>
                      <a:gd name="T25" fmla="*/ 317 h 332"/>
                      <a:gd name="T26" fmla="*/ 102 w 164"/>
                      <a:gd name="T27" fmla="*/ 293 h 332"/>
                      <a:gd name="T28" fmla="*/ 102 w 164"/>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332">
                        <a:moveTo>
                          <a:pt x="102" y="13"/>
                        </a:moveTo>
                        <a:cubicBezTo>
                          <a:pt x="102" y="1"/>
                          <a:pt x="102" y="0"/>
                          <a:pt x="91" y="0"/>
                        </a:cubicBezTo>
                        <a:cubicBezTo>
                          <a:pt x="60" y="32"/>
                          <a:pt x="16" y="32"/>
                          <a:pt x="0" y="32"/>
                        </a:cubicBezTo>
                        <a:lnTo>
                          <a:pt x="0" y="48"/>
                        </a:lnTo>
                        <a:cubicBezTo>
                          <a:pt x="10" y="48"/>
                          <a:pt x="39" y="48"/>
                          <a:pt x="65" y="35"/>
                        </a:cubicBezTo>
                        <a:lnTo>
                          <a:pt x="65" y="293"/>
                        </a:lnTo>
                        <a:cubicBezTo>
                          <a:pt x="65" y="311"/>
                          <a:pt x="64" y="317"/>
                          <a:pt x="19" y="317"/>
                        </a:cubicBezTo>
                        <a:lnTo>
                          <a:pt x="3" y="317"/>
                        </a:lnTo>
                        <a:lnTo>
                          <a:pt x="3" y="332"/>
                        </a:lnTo>
                        <a:cubicBezTo>
                          <a:pt x="20" y="331"/>
                          <a:pt x="64" y="331"/>
                          <a:pt x="84" y="331"/>
                        </a:cubicBezTo>
                        <a:cubicBezTo>
                          <a:pt x="104" y="331"/>
                          <a:pt x="147" y="331"/>
                          <a:pt x="164" y="332"/>
                        </a:cubicBezTo>
                        <a:lnTo>
                          <a:pt x="164" y="317"/>
                        </a:lnTo>
                        <a:lnTo>
                          <a:pt x="148" y="317"/>
                        </a:lnTo>
                        <a:cubicBezTo>
                          <a:pt x="104"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1" name="Freeform 234">
                    <a:extLst>
                      <a:ext uri="{FF2B5EF4-FFF2-40B4-BE49-F238E27FC236}">
                        <a16:creationId xmlns:a16="http://schemas.microsoft.com/office/drawing/2014/main" id="{485188E9-501D-B212-2C66-B74F03678A73}"/>
                      </a:ext>
                    </a:extLst>
                  </p:cNvPr>
                  <p:cNvSpPr>
                    <a:spLocks/>
                  </p:cNvSpPr>
                  <p:nvPr>
                    <p:custDataLst>
                      <p:tags r:id="rId31"/>
                    </p:custDataLst>
                  </p:nvPr>
                </p:nvSpPr>
                <p:spPr bwMode="auto">
                  <a:xfrm>
                    <a:off x="9880602" y="1279525"/>
                    <a:ext cx="38100" cy="29210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2" name="Freeform 235">
                    <a:extLst>
                      <a:ext uri="{FF2B5EF4-FFF2-40B4-BE49-F238E27FC236}">
                        <a16:creationId xmlns:a16="http://schemas.microsoft.com/office/drawing/2014/main" id="{CA2564B4-38B3-1D13-EB89-9675C34FFEF8}"/>
                      </a:ext>
                    </a:extLst>
                  </p:cNvPr>
                  <p:cNvSpPr>
                    <a:spLocks/>
                  </p:cNvSpPr>
                  <p:nvPr>
                    <p:custDataLst>
                      <p:tags r:id="rId32"/>
                    </p:custDataLst>
                  </p:nvPr>
                </p:nvSpPr>
                <p:spPr bwMode="auto">
                  <a:xfrm>
                    <a:off x="9958389" y="1279525"/>
                    <a:ext cx="39688" cy="292100"/>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grpSp>
              <p:nvGrpSpPr>
                <p:cNvPr id="183" name="Group 182" descr="\documentclass{article}&#10;\usepackage{amsmath}&#10;\usepackage{amssymb}&#10;\pagestyle{empty}&#10;&#10;\begin{document}&#10;&#10;$$\tau, \theta $$&#10;&#10;&#10;\end{document}" title="IguanaTex Vector Display">
                  <a:extLst>
                    <a:ext uri="{FF2B5EF4-FFF2-40B4-BE49-F238E27FC236}">
                      <a16:creationId xmlns:a16="http://schemas.microsoft.com/office/drawing/2014/main" id="{CB7FDDBB-1BD7-F375-3056-8C62AE13D30A}"/>
                    </a:ext>
                  </a:extLst>
                </p:cNvPr>
                <p:cNvGrpSpPr>
                  <a:grpSpLocks noChangeAspect="1"/>
                </p:cNvGrpSpPr>
                <p:nvPr>
                  <p:custDataLst>
                    <p:tags r:id="rId5"/>
                  </p:custDataLst>
                </p:nvPr>
              </p:nvGrpSpPr>
              <p:grpSpPr>
                <a:xfrm>
                  <a:off x="4583769" y="3477605"/>
                  <a:ext cx="417636" cy="268857"/>
                  <a:chOff x="6432550" y="3197225"/>
                  <a:chExt cx="354013" cy="241301"/>
                </a:xfrm>
              </p:grpSpPr>
              <p:sp>
                <p:nvSpPr>
                  <p:cNvPr id="184" name="Freeform 149">
                    <a:extLst>
                      <a:ext uri="{FF2B5EF4-FFF2-40B4-BE49-F238E27FC236}">
                        <a16:creationId xmlns:a16="http://schemas.microsoft.com/office/drawing/2014/main" id="{AE8F90F7-E07A-DAEA-A85E-B7DE183AA993}"/>
                      </a:ext>
                    </a:extLst>
                  </p:cNvPr>
                  <p:cNvSpPr>
                    <a:spLocks/>
                  </p:cNvSpPr>
                  <p:nvPr>
                    <p:custDataLst>
                      <p:tags r:id="rId12"/>
                    </p:custDataLst>
                  </p:nvPr>
                </p:nvSpPr>
                <p:spPr bwMode="auto">
                  <a:xfrm>
                    <a:off x="6432550" y="3270250"/>
                    <a:ext cx="127000" cy="119063"/>
                  </a:xfrm>
                  <a:custGeom>
                    <a:avLst/>
                    <a:gdLst>
                      <a:gd name="T0" fmla="*/ 134 w 242"/>
                      <a:gd name="T1" fmla="*/ 29 h 221"/>
                      <a:gd name="T2" fmla="*/ 217 w 242"/>
                      <a:gd name="T3" fmla="*/ 29 h 221"/>
                      <a:gd name="T4" fmla="*/ 242 w 242"/>
                      <a:gd name="T5" fmla="*/ 12 h 221"/>
                      <a:gd name="T6" fmla="*/ 222 w 242"/>
                      <a:gd name="T7" fmla="*/ 0 h 221"/>
                      <a:gd name="T8" fmla="*/ 82 w 242"/>
                      <a:gd name="T9" fmla="*/ 0 h 221"/>
                      <a:gd name="T10" fmla="*/ 31 w 242"/>
                      <a:gd name="T11" fmla="*/ 23 h 221"/>
                      <a:gd name="T12" fmla="*/ 0 w 242"/>
                      <a:gd name="T13" fmla="*/ 68 h 221"/>
                      <a:gd name="T14" fmla="*/ 6 w 242"/>
                      <a:gd name="T15" fmla="*/ 73 h 221"/>
                      <a:gd name="T16" fmla="*/ 14 w 242"/>
                      <a:gd name="T17" fmla="*/ 67 h 221"/>
                      <a:gd name="T18" fmla="*/ 78 w 242"/>
                      <a:gd name="T19" fmla="*/ 29 h 221"/>
                      <a:gd name="T20" fmla="*/ 119 w 242"/>
                      <a:gd name="T21" fmla="*/ 29 h 221"/>
                      <a:gd name="T22" fmla="*/ 70 w 242"/>
                      <a:gd name="T23" fmla="*/ 189 h 221"/>
                      <a:gd name="T24" fmla="*/ 65 w 242"/>
                      <a:gd name="T25" fmla="*/ 207 h 221"/>
                      <a:gd name="T26" fmla="*/ 80 w 242"/>
                      <a:gd name="T27" fmla="*/ 221 h 221"/>
                      <a:gd name="T28" fmla="*/ 100 w 242"/>
                      <a:gd name="T29" fmla="*/ 199 h 221"/>
                      <a:gd name="T30" fmla="*/ 134 w 242"/>
                      <a:gd name="T31" fmla="*/ 29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2" h="221">
                        <a:moveTo>
                          <a:pt x="134" y="29"/>
                        </a:moveTo>
                        <a:lnTo>
                          <a:pt x="217" y="29"/>
                        </a:lnTo>
                        <a:cubicBezTo>
                          <a:pt x="224" y="29"/>
                          <a:pt x="242" y="29"/>
                          <a:pt x="242" y="12"/>
                        </a:cubicBezTo>
                        <a:cubicBezTo>
                          <a:pt x="242" y="0"/>
                          <a:pt x="231" y="0"/>
                          <a:pt x="222" y="0"/>
                        </a:cubicBezTo>
                        <a:lnTo>
                          <a:pt x="82" y="0"/>
                        </a:lnTo>
                        <a:cubicBezTo>
                          <a:pt x="72" y="0"/>
                          <a:pt x="53" y="0"/>
                          <a:pt x="31" y="23"/>
                        </a:cubicBezTo>
                        <a:cubicBezTo>
                          <a:pt x="14" y="41"/>
                          <a:pt x="0" y="65"/>
                          <a:pt x="0" y="68"/>
                        </a:cubicBezTo>
                        <a:cubicBezTo>
                          <a:pt x="0" y="69"/>
                          <a:pt x="0" y="73"/>
                          <a:pt x="6" y="73"/>
                        </a:cubicBezTo>
                        <a:cubicBezTo>
                          <a:pt x="10" y="73"/>
                          <a:pt x="11" y="71"/>
                          <a:pt x="14" y="67"/>
                        </a:cubicBezTo>
                        <a:cubicBezTo>
                          <a:pt x="39" y="29"/>
                          <a:pt x="67" y="29"/>
                          <a:pt x="78" y="29"/>
                        </a:cubicBezTo>
                        <a:lnTo>
                          <a:pt x="119" y="29"/>
                        </a:lnTo>
                        <a:lnTo>
                          <a:pt x="70" y="189"/>
                        </a:lnTo>
                        <a:cubicBezTo>
                          <a:pt x="68" y="195"/>
                          <a:pt x="65" y="205"/>
                          <a:pt x="65" y="207"/>
                        </a:cubicBezTo>
                        <a:cubicBezTo>
                          <a:pt x="65" y="213"/>
                          <a:pt x="69" y="221"/>
                          <a:pt x="80" y="221"/>
                        </a:cubicBezTo>
                        <a:cubicBezTo>
                          <a:pt x="96" y="221"/>
                          <a:pt x="99" y="207"/>
                          <a:pt x="100" y="199"/>
                        </a:cubicBezTo>
                        <a:lnTo>
                          <a:pt x="134" y="2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5" name="Freeform 150">
                    <a:extLst>
                      <a:ext uri="{FF2B5EF4-FFF2-40B4-BE49-F238E27FC236}">
                        <a16:creationId xmlns:a16="http://schemas.microsoft.com/office/drawing/2014/main" id="{6A974FAA-C71B-0233-6C41-EE1373C590B5}"/>
                      </a:ext>
                    </a:extLst>
                  </p:cNvPr>
                  <p:cNvSpPr>
                    <a:spLocks/>
                  </p:cNvSpPr>
                  <p:nvPr>
                    <p:custDataLst>
                      <p:tags r:id="rId13"/>
                    </p:custDataLst>
                  </p:nvPr>
                </p:nvSpPr>
                <p:spPr bwMode="auto">
                  <a:xfrm>
                    <a:off x="6577013" y="3357563"/>
                    <a:ext cx="30163" cy="80963"/>
                  </a:xfrm>
                  <a:custGeom>
                    <a:avLst/>
                    <a:gdLst>
                      <a:gd name="T0" fmla="*/ 58 w 58"/>
                      <a:gd name="T1" fmla="*/ 52 h 149"/>
                      <a:gd name="T2" fmla="*/ 26 w 58"/>
                      <a:gd name="T3" fmla="*/ 0 h 149"/>
                      <a:gd name="T4" fmla="*/ 0 w 58"/>
                      <a:gd name="T5" fmla="*/ 26 h 149"/>
                      <a:gd name="T6" fmla="*/ 26 w 58"/>
                      <a:gd name="T7" fmla="*/ 53 h 149"/>
                      <a:gd name="T8" fmla="*/ 44 w 58"/>
                      <a:gd name="T9" fmla="*/ 46 h 149"/>
                      <a:gd name="T10" fmla="*/ 46 w 58"/>
                      <a:gd name="T11" fmla="*/ 45 h 149"/>
                      <a:gd name="T12" fmla="*/ 47 w 58"/>
                      <a:gd name="T13" fmla="*/ 52 h 149"/>
                      <a:gd name="T14" fmla="*/ 13 w 58"/>
                      <a:gd name="T15" fmla="*/ 136 h 149"/>
                      <a:gd name="T16" fmla="*/ 8 w 58"/>
                      <a:gd name="T17" fmla="*/ 144 h 149"/>
                      <a:gd name="T18" fmla="*/ 13 w 58"/>
                      <a:gd name="T19" fmla="*/ 149 h 149"/>
                      <a:gd name="T20" fmla="*/ 58 w 58"/>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49">
                        <a:moveTo>
                          <a:pt x="58" y="52"/>
                        </a:moveTo>
                        <a:cubicBezTo>
                          <a:pt x="58" y="19"/>
                          <a:pt x="46" y="0"/>
                          <a:pt x="26" y="0"/>
                        </a:cubicBezTo>
                        <a:cubicBezTo>
                          <a:pt x="10" y="0"/>
                          <a:pt x="0" y="12"/>
                          <a:pt x="0" y="26"/>
                        </a:cubicBezTo>
                        <a:cubicBezTo>
                          <a:pt x="0" y="40"/>
                          <a:pt x="10" y="53"/>
                          <a:pt x="26" y="53"/>
                        </a:cubicBezTo>
                        <a:cubicBezTo>
                          <a:pt x="32" y="53"/>
                          <a:pt x="39" y="51"/>
                          <a:pt x="44" y="46"/>
                        </a:cubicBezTo>
                        <a:cubicBezTo>
                          <a:pt x="45" y="45"/>
                          <a:pt x="46" y="45"/>
                          <a:pt x="46" y="45"/>
                        </a:cubicBezTo>
                        <a:cubicBezTo>
                          <a:pt x="47" y="45"/>
                          <a:pt x="47" y="45"/>
                          <a:pt x="47" y="52"/>
                        </a:cubicBezTo>
                        <a:cubicBezTo>
                          <a:pt x="47" y="89"/>
                          <a:pt x="30" y="119"/>
                          <a:pt x="13" y="136"/>
                        </a:cubicBezTo>
                        <a:cubicBezTo>
                          <a:pt x="8" y="141"/>
                          <a:pt x="8" y="142"/>
                          <a:pt x="8" y="144"/>
                        </a:cubicBezTo>
                        <a:cubicBezTo>
                          <a:pt x="8" y="147"/>
                          <a:pt x="10" y="149"/>
                          <a:pt x="13" y="149"/>
                        </a:cubicBezTo>
                        <a:cubicBezTo>
                          <a:pt x="18" y="149"/>
                          <a:pt x="58" y="111"/>
                          <a:pt x="58"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86" name="Freeform 151">
                    <a:extLst>
                      <a:ext uri="{FF2B5EF4-FFF2-40B4-BE49-F238E27FC236}">
                        <a16:creationId xmlns:a16="http://schemas.microsoft.com/office/drawing/2014/main" id="{E84CDBA6-E111-D9E2-F30A-731C260D7D86}"/>
                      </a:ext>
                    </a:extLst>
                  </p:cNvPr>
                  <p:cNvSpPr>
                    <a:spLocks noEditPoints="1"/>
                  </p:cNvSpPr>
                  <p:nvPr>
                    <p:custDataLst>
                      <p:tags r:id="rId14"/>
                    </p:custDataLst>
                  </p:nvPr>
                </p:nvSpPr>
                <p:spPr bwMode="auto">
                  <a:xfrm>
                    <a:off x="6680200" y="3197225"/>
                    <a:ext cx="106363" cy="192088"/>
                  </a:xfrm>
                  <a:custGeom>
                    <a:avLst/>
                    <a:gdLst>
                      <a:gd name="T0" fmla="*/ 206 w 206"/>
                      <a:gd name="T1" fmla="*/ 102 h 357"/>
                      <a:gd name="T2" fmla="*/ 146 w 206"/>
                      <a:gd name="T3" fmla="*/ 0 h 357"/>
                      <a:gd name="T4" fmla="*/ 0 w 206"/>
                      <a:gd name="T5" fmla="*/ 255 h 357"/>
                      <a:gd name="T6" fmla="*/ 60 w 206"/>
                      <a:gd name="T7" fmla="*/ 357 h 357"/>
                      <a:gd name="T8" fmla="*/ 206 w 206"/>
                      <a:gd name="T9" fmla="*/ 102 h 357"/>
                      <a:gd name="T10" fmla="*/ 53 w 206"/>
                      <a:gd name="T11" fmla="*/ 171 h 357"/>
                      <a:gd name="T12" fmla="*/ 91 w 206"/>
                      <a:gd name="T13" fmla="*/ 63 h 357"/>
                      <a:gd name="T14" fmla="*/ 146 w 206"/>
                      <a:gd name="T15" fmla="*/ 11 h 357"/>
                      <a:gd name="T16" fmla="*/ 173 w 206"/>
                      <a:gd name="T17" fmla="*/ 71 h 357"/>
                      <a:gd name="T18" fmla="*/ 157 w 206"/>
                      <a:gd name="T19" fmla="*/ 171 h 357"/>
                      <a:gd name="T20" fmla="*/ 53 w 206"/>
                      <a:gd name="T21" fmla="*/ 171 h 357"/>
                      <a:gd name="T22" fmla="*/ 153 w 206"/>
                      <a:gd name="T23" fmla="*/ 187 h 357"/>
                      <a:gd name="T24" fmla="*/ 118 w 206"/>
                      <a:gd name="T25" fmla="*/ 288 h 357"/>
                      <a:gd name="T26" fmla="*/ 60 w 206"/>
                      <a:gd name="T27" fmla="*/ 346 h 357"/>
                      <a:gd name="T28" fmla="*/ 33 w 206"/>
                      <a:gd name="T29" fmla="*/ 286 h 357"/>
                      <a:gd name="T30" fmla="*/ 49 w 206"/>
                      <a:gd name="T31" fmla="*/ 187 h 357"/>
                      <a:gd name="T32" fmla="*/ 153 w 206"/>
                      <a:gd name="T33" fmla="*/ 18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1"/>
                          <a:pt x="0" y="255"/>
                        </a:cubicBezTo>
                        <a:cubicBezTo>
                          <a:pt x="0" y="302"/>
                          <a:pt x="14" y="357"/>
                          <a:pt x="60" y="357"/>
                        </a:cubicBezTo>
                        <a:cubicBezTo>
                          <a:pt x="130" y="357"/>
                          <a:pt x="206" y="214"/>
                          <a:pt x="206" y="102"/>
                        </a:cubicBezTo>
                        <a:close/>
                        <a:moveTo>
                          <a:pt x="53" y="171"/>
                        </a:moveTo>
                        <a:cubicBezTo>
                          <a:pt x="61" y="139"/>
                          <a:pt x="71" y="99"/>
                          <a:pt x="91" y="63"/>
                        </a:cubicBezTo>
                        <a:cubicBezTo>
                          <a:pt x="105" y="39"/>
                          <a:pt x="123" y="11"/>
                          <a:pt x="146" y="11"/>
                        </a:cubicBezTo>
                        <a:cubicBezTo>
                          <a:pt x="170" y="11"/>
                          <a:pt x="173" y="43"/>
                          <a:pt x="173" y="71"/>
                        </a:cubicBezTo>
                        <a:cubicBezTo>
                          <a:pt x="173" y="96"/>
                          <a:pt x="169" y="121"/>
                          <a:pt x="157" y="171"/>
                        </a:cubicBezTo>
                        <a:lnTo>
                          <a:pt x="53" y="171"/>
                        </a:lnTo>
                        <a:close/>
                        <a:moveTo>
                          <a:pt x="153" y="187"/>
                        </a:moveTo>
                        <a:cubicBezTo>
                          <a:pt x="147" y="210"/>
                          <a:pt x="137" y="252"/>
                          <a:pt x="118" y="288"/>
                        </a:cubicBezTo>
                        <a:cubicBezTo>
                          <a:pt x="100" y="322"/>
                          <a:pt x="81" y="346"/>
                          <a:pt x="60" y="346"/>
                        </a:cubicBezTo>
                        <a:cubicBezTo>
                          <a:pt x="43" y="346"/>
                          <a:pt x="33" y="332"/>
                          <a:pt x="33" y="286"/>
                        </a:cubicBezTo>
                        <a:cubicBezTo>
                          <a:pt x="33" y="265"/>
                          <a:pt x="36" y="236"/>
                          <a:pt x="49" y="187"/>
                        </a:cubicBezTo>
                        <a:lnTo>
                          <a:pt x="153" y="1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cxnSp>
              <p:nvCxnSpPr>
                <p:cNvPr id="187" name="Straight Arrow Connector 186">
                  <a:extLst>
                    <a:ext uri="{FF2B5EF4-FFF2-40B4-BE49-F238E27FC236}">
                      <a16:creationId xmlns:a16="http://schemas.microsoft.com/office/drawing/2014/main" id="{5D1278BE-FB3B-2EE9-8A16-7F456C643F38}"/>
                    </a:ext>
                  </a:extLst>
                </p:cNvPr>
                <p:cNvCxnSpPr>
                  <a:cxnSpLocks/>
                  <a:stCxn id="130" idx="3"/>
                  <a:endCxn id="139" idx="1"/>
                </p:cNvCxnSpPr>
                <p:nvPr/>
              </p:nvCxnSpPr>
              <p:spPr>
                <a:xfrm>
                  <a:off x="6659708" y="2299332"/>
                  <a:ext cx="1498959" cy="0"/>
                </a:xfrm>
                <a:prstGeom prst="straightConnector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F24F186-868E-DA84-426F-7B876777B48E}"/>
                    </a:ext>
                  </a:extLst>
                </p:cNvPr>
                <p:cNvCxnSpPr>
                  <a:cxnSpLocks/>
                  <a:stCxn id="139" idx="0"/>
                  <a:endCxn id="130" idx="0"/>
                </p:cNvCxnSpPr>
                <p:nvPr/>
              </p:nvCxnSpPr>
              <p:spPr>
                <a:xfrm rot="16200000" flipH="1" flipV="1">
                  <a:off x="7246503" y="384428"/>
                  <a:ext cx="14416" cy="3082076"/>
                </a:xfrm>
                <a:prstGeom prst="bentConnector3">
                  <a:avLst>
                    <a:gd name="adj1" fmla="val -1766888"/>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Connector: Elbow 188">
                  <a:extLst>
                    <a:ext uri="{FF2B5EF4-FFF2-40B4-BE49-F238E27FC236}">
                      <a16:creationId xmlns:a16="http://schemas.microsoft.com/office/drawing/2014/main" id="{D5BCE9E3-4D8D-C221-7841-375965F1445F}"/>
                    </a:ext>
                  </a:extLst>
                </p:cNvPr>
                <p:cNvCxnSpPr>
                  <a:cxnSpLocks/>
                  <a:stCxn id="139" idx="2"/>
                  <a:endCxn id="131" idx="0"/>
                </p:cNvCxnSpPr>
                <p:nvPr/>
              </p:nvCxnSpPr>
              <p:spPr>
                <a:xfrm rot="5400000">
                  <a:off x="5778088" y="432519"/>
                  <a:ext cx="768771" cy="5264549"/>
                </a:xfrm>
                <a:prstGeom prst="bentConnector3">
                  <a:avLst>
                    <a:gd name="adj1" fmla="val 20631"/>
                  </a:avLst>
                </a:prstGeom>
                <a:ln w="28575">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190" name="Group 189" descr="\documentclass{article}&#10;\usepackage{amsmath}&#10;\usepackage{amssymb}&#10;\pagestyle{empty}&#10;\begin{document}&#10;&#10;\begin{equation*}&#10;d_{\rm tx}, \theta&#10;\end{equation*}&#10;&#10;&#10;\end{document}" title="IguanaTex Vector Display">
                  <a:extLst>
                    <a:ext uri="{FF2B5EF4-FFF2-40B4-BE49-F238E27FC236}">
                      <a16:creationId xmlns:a16="http://schemas.microsoft.com/office/drawing/2014/main" id="{D603F864-F441-D4EE-CF31-FB6011EDC934}"/>
                    </a:ext>
                  </a:extLst>
                </p:cNvPr>
                <p:cNvGrpSpPr>
                  <a:grpSpLocks noChangeAspect="1"/>
                </p:cNvGrpSpPr>
                <p:nvPr>
                  <p:custDataLst>
                    <p:tags r:id="rId6"/>
                  </p:custDataLst>
                </p:nvPr>
              </p:nvGrpSpPr>
              <p:grpSpPr>
                <a:xfrm>
                  <a:off x="7046281" y="3486450"/>
                  <a:ext cx="604916" cy="267088"/>
                  <a:chOff x="8477250" y="3205163"/>
                  <a:chExt cx="512763" cy="239713"/>
                </a:xfrm>
              </p:grpSpPr>
              <p:sp>
                <p:nvSpPr>
                  <p:cNvPr id="191" name="Freeform 77">
                    <a:extLst>
                      <a:ext uri="{FF2B5EF4-FFF2-40B4-BE49-F238E27FC236}">
                        <a16:creationId xmlns:a16="http://schemas.microsoft.com/office/drawing/2014/main" id="{4D000D1F-D7F6-9E16-BB34-642261AB8D6E}"/>
                      </a:ext>
                    </a:extLst>
                  </p:cNvPr>
                  <p:cNvSpPr>
                    <a:spLocks noEditPoints="1"/>
                  </p:cNvSpPr>
                  <p:nvPr>
                    <p:custDataLst>
                      <p:tags r:id="rId7"/>
                    </p:custDataLst>
                  </p:nvPr>
                </p:nvSpPr>
                <p:spPr bwMode="auto">
                  <a:xfrm>
                    <a:off x="8477250" y="3208338"/>
                    <a:ext cx="112713" cy="187325"/>
                  </a:xfrm>
                  <a:custGeom>
                    <a:avLst/>
                    <a:gdLst>
                      <a:gd name="T0" fmla="*/ 237 w 237"/>
                      <a:gd name="T1" fmla="*/ 5 h 351"/>
                      <a:gd name="T2" fmla="*/ 231 w 237"/>
                      <a:gd name="T3" fmla="*/ 0 h 351"/>
                      <a:gd name="T4" fmla="*/ 167 w 237"/>
                      <a:gd name="T5" fmla="*/ 5 h 351"/>
                      <a:gd name="T6" fmla="*/ 161 w 237"/>
                      <a:gd name="T7" fmla="*/ 14 h 351"/>
                      <a:gd name="T8" fmla="*/ 172 w 237"/>
                      <a:gd name="T9" fmla="*/ 20 h 351"/>
                      <a:gd name="T10" fmla="*/ 197 w 237"/>
                      <a:gd name="T11" fmla="*/ 29 h 351"/>
                      <a:gd name="T12" fmla="*/ 196 w 237"/>
                      <a:gd name="T13" fmla="*/ 39 h 351"/>
                      <a:gd name="T14" fmla="*/ 166 w 237"/>
                      <a:gd name="T15" fmla="*/ 157 h 351"/>
                      <a:gd name="T16" fmla="*/ 120 w 237"/>
                      <a:gd name="T17" fmla="*/ 125 h 351"/>
                      <a:gd name="T18" fmla="*/ 0 w 237"/>
                      <a:gd name="T19" fmla="*/ 272 h 351"/>
                      <a:gd name="T20" fmla="*/ 66 w 237"/>
                      <a:gd name="T21" fmla="*/ 351 h 351"/>
                      <a:gd name="T22" fmla="*/ 131 w 237"/>
                      <a:gd name="T23" fmla="*/ 314 h 351"/>
                      <a:gd name="T24" fmla="*/ 176 w 237"/>
                      <a:gd name="T25" fmla="*/ 351 h 351"/>
                      <a:gd name="T26" fmla="*/ 213 w 237"/>
                      <a:gd name="T27" fmla="*/ 324 h 351"/>
                      <a:gd name="T28" fmla="*/ 228 w 237"/>
                      <a:gd name="T29" fmla="*/ 275 h 351"/>
                      <a:gd name="T30" fmla="*/ 222 w 237"/>
                      <a:gd name="T31" fmla="*/ 270 h 351"/>
                      <a:gd name="T32" fmla="*/ 215 w 237"/>
                      <a:gd name="T33" fmla="*/ 279 h 351"/>
                      <a:gd name="T34" fmla="*/ 177 w 237"/>
                      <a:gd name="T35" fmla="*/ 340 h 351"/>
                      <a:gd name="T36" fmla="*/ 162 w 237"/>
                      <a:gd name="T37" fmla="*/ 317 h 351"/>
                      <a:gd name="T38" fmla="*/ 165 w 237"/>
                      <a:gd name="T39" fmla="*/ 294 h 351"/>
                      <a:gd name="T40" fmla="*/ 237 w 237"/>
                      <a:gd name="T41" fmla="*/ 5 h 351"/>
                      <a:gd name="T42" fmla="*/ 134 w 237"/>
                      <a:gd name="T43" fmla="*/ 287 h 351"/>
                      <a:gd name="T44" fmla="*/ 124 w 237"/>
                      <a:gd name="T45" fmla="*/ 305 h 351"/>
                      <a:gd name="T46" fmla="*/ 67 w 237"/>
                      <a:gd name="T47" fmla="*/ 340 h 351"/>
                      <a:gd name="T48" fmla="*/ 35 w 237"/>
                      <a:gd name="T49" fmla="*/ 294 h 351"/>
                      <a:gd name="T50" fmla="*/ 63 w 237"/>
                      <a:gd name="T51" fmla="*/ 184 h 351"/>
                      <a:gd name="T52" fmla="*/ 121 w 237"/>
                      <a:gd name="T53" fmla="*/ 136 h 351"/>
                      <a:gd name="T54" fmla="*/ 160 w 237"/>
                      <a:gd name="T55" fmla="*/ 180 h 351"/>
                      <a:gd name="T56" fmla="*/ 159 w 237"/>
                      <a:gd name="T57" fmla="*/ 189 h 351"/>
                      <a:gd name="T58" fmla="*/ 134 w 237"/>
                      <a:gd name="T59" fmla="*/ 28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51">
                        <a:moveTo>
                          <a:pt x="237" y="5"/>
                        </a:moveTo>
                        <a:cubicBezTo>
                          <a:pt x="237" y="4"/>
                          <a:pt x="237" y="0"/>
                          <a:pt x="231" y="0"/>
                        </a:cubicBezTo>
                        <a:cubicBezTo>
                          <a:pt x="223" y="0"/>
                          <a:pt x="176" y="4"/>
                          <a:pt x="167" y="5"/>
                        </a:cubicBezTo>
                        <a:cubicBezTo>
                          <a:pt x="163" y="5"/>
                          <a:pt x="161" y="8"/>
                          <a:pt x="161" y="14"/>
                        </a:cubicBezTo>
                        <a:cubicBezTo>
                          <a:pt x="161" y="20"/>
                          <a:pt x="165" y="20"/>
                          <a:pt x="172" y="20"/>
                        </a:cubicBezTo>
                        <a:cubicBezTo>
                          <a:pt x="196" y="20"/>
                          <a:pt x="197" y="24"/>
                          <a:pt x="197" y="29"/>
                        </a:cubicBezTo>
                        <a:lnTo>
                          <a:pt x="196" y="39"/>
                        </a:lnTo>
                        <a:lnTo>
                          <a:pt x="166" y="157"/>
                        </a:lnTo>
                        <a:cubicBezTo>
                          <a:pt x="157" y="139"/>
                          <a:pt x="143" y="125"/>
                          <a:pt x="120" y="125"/>
                        </a:cubicBezTo>
                        <a:cubicBezTo>
                          <a:pt x="62" y="125"/>
                          <a:pt x="0" y="199"/>
                          <a:pt x="0" y="272"/>
                        </a:cubicBezTo>
                        <a:cubicBezTo>
                          <a:pt x="0" y="318"/>
                          <a:pt x="27" y="351"/>
                          <a:pt x="66" y="351"/>
                        </a:cubicBezTo>
                        <a:cubicBezTo>
                          <a:pt x="76" y="351"/>
                          <a:pt x="101" y="349"/>
                          <a:pt x="131" y="314"/>
                        </a:cubicBezTo>
                        <a:cubicBezTo>
                          <a:pt x="135" y="335"/>
                          <a:pt x="153" y="351"/>
                          <a:pt x="176" y="351"/>
                        </a:cubicBezTo>
                        <a:cubicBezTo>
                          <a:pt x="194" y="351"/>
                          <a:pt x="205" y="340"/>
                          <a:pt x="213" y="324"/>
                        </a:cubicBezTo>
                        <a:cubicBezTo>
                          <a:pt x="222" y="306"/>
                          <a:pt x="228" y="276"/>
                          <a:pt x="228" y="275"/>
                        </a:cubicBezTo>
                        <a:cubicBezTo>
                          <a:pt x="228" y="270"/>
                          <a:pt x="224" y="270"/>
                          <a:pt x="222" y="270"/>
                        </a:cubicBezTo>
                        <a:cubicBezTo>
                          <a:pt x="217" y="270"/>
                          <a:pt x="217" y="272"/>
                          <a:pt x="215" y="279"/>
                        </a:cubicBezTo>
                        <a:cubicBezTo>
                          <a:pt x="207" y="311"/>
                          <a:pt x="198" y="340"/>
                          <a:pt x="177" y="340"/>
                        </a:cubicBezTo>
                        <a:cubicBezTo>
                          <a:pt x="164" y="340"/>
                          <a:pt x="162" y="327"/>
                          <a:pt x="162" y="317"/>
                        </a:cubicBezTo>
                        <a:cubicBezTo>
                          <a:pt x="162" y="305"/>
                          <a:pt x="163" y="302"/>
                          <a:pt x="165" y="294"/>
                        </a:cubicBezTo>
                        <a:lnTo>
                          <a:pt x="237" y="5"/>
                        </a:lnTo>
                        <a:close/>
                        <a:moveTo>
                          <a:pt x="134" y="287"/>
                        </a:moveTo>
                        <a:cubicBezTo>
                          <a:pt x="131" y="296"/>
                          <a:pt x="131" y="297"/>
                          <a:pt x="124" y="305"/>
                        </a:cubicBezTo>
                        <a:cubicBezTo>
                          <a:pt x="102" y="332"/>
                          <a:pt x="81" y="340"/>
                          <a:pt x="67" y="340"/>
                        </a:cubicBezTo>
                        <a:cubicBezTo>
                          <a:pt x="42" y="340"/>
                          <a:pt x="35" y="313"/>
                          <a:pt x="35" y="294"/>
                        </a:cubicBezTo>
                        <a:cubicBezTo>
                          <a:pt x="35" y="269"/>
                          <a:pt x="51" y="207"/>
                          <a:pt x="63" y="184"/>
                        </a:cubicBezTo>
                        <a:cubicBezTo>
                          <a:pt x="78" y="155"/>
                          <a:pt x="101" y="136"/>
                          <a:pt x="121" y="136"/>
                        </a:cubicBezTo>
                        <a:cubicBezTo>
                          <a:pt x="153" y="136"/>
                          <a:pt x="160" y="177"/>
                          <a:pt x="160" y="180"/>
                        </a:cubicBezTo>
                        <a:cubicBezTo>
                          <a:pt x="160" y="183"/>
                          <a:pt x="159" y="186"/>
                          <a:pt x="159" y="189"/>
                        </a:cubicBezTo>
                        <a:lnTo>
                          <a:pt x="134" y="2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2" name="Freeform 78">
                    <a:extLst>
                      <a:ext uri="{FF2B5EF4-FFF2-40B4-BE49-F238E27FC236}">
                        <a16:creationId xmlns:a16="http://schemas.microsoft.com/office/drawing/2014/main" id="{4CCC4B24-E917-295A-3BEB-0B13DA3D2366}"/>
                      </a:ext>
                    </a:extLst>
                  </p:cNvPr>
                  <p:cNvSpPr>
                    <a:spLocks/>
                  </p:cNvSpPr>
                  <p:nvPr>
                    <p:custDataLst>
                      <p:tags r:id="rId8"/>
                    </p:custDataLst>
                  </p:nvPr>
                </p:nvSpPr>
                <p:spPr bwMode="auto">
                  <a:xfrm>
                    <a:off x="8596313" y="3317876"/>
                    <a:ext cx="57150" cy="117475"/>
                  </a:xfrm>
                  <a:custGeom>
                    <a:avLst/>
                    <a:gdLst>
                      <a:gd name="T0" fmla="*/ 60 w 120"/>
                      <a:gd name="T1" fmla="*/ 77 h 218"/>
                      <a:gd name="T2" fmla="*/ 114 w 120"/>
                      <a:gd name="T3" fmla="*/ 77 h 218"/>
                      <a:gd name="T4" fmla="*/ 114 w 120"/>
                      <a:gd name="T5" fmla="*/ 64 h 218"/>
                      <a:gd name="T6" fmla="*/ 60 w 120"/>
                      <a:gd name="T7" fmla="*/ 64 h 218"/>
                      <a:gd name="T8" fmla="*/ 60 w 120"/>
                      <a:gd name="T9" fmla="*/ 0 h 218"/>
                      <a:gd name="T10" fmla="*/ 48 w 120"/>
                      <a:gd name="T11" fmla="*/ 0 h 218"/>
                      <a:gd name="T12" fmla="*/ 0 w 120"/>
                      <a:gd name="T13" fmla="*/ 67 h 218"/>
                      <a:gd name="T14" fmla="*/ 0 w 120"/>
                      <a:gd name="T15" fmla="*/ 77 h 218"/>
                      <a:gd name="T16" fmla="*/ 32 w 120"/>
                      <a:gd name="T17" fmla="*/ 77 h 218"/>
                      <a:gd name="T18" fmla="*/ 32 w 120"/>
                      <a:gd name="T19" fmla="*/ 171 h 218"/>
                      <a:gd name="T20" fmla="*/ 81 w 120"/>
                      <a:gd name="T21" fmla="*/ 218 h 218"/>
                      <a:gd name="T22" fmla="*/ 120 w 120"/>
                      <a:gd name="T23" fmla="*/ 171 h 218"/>
                      <a:gd name="T24" fmla="*/ 120 w 120"/>
                      <a:gd name="T25" fmla="*/ 151 h 218"/>
                      <a:gd name="T26" fmla="*/ 108 w 120"/>
                      <a:gd name="T27" fmla="*/ 151 h 218"/>
                      <a:gd name="T28" fmla="*/ 108 w 120"/>
                      <a:gd name="T29" fmla="*/ 170 h 218"/>
                      <a:gd name="T30" fmla="*/ 84 w 120"/>
                      <a:gd name="T31" fmla="*/ 207 h 218"/>
                      <a:gd name="T32" fmla="*/ 60 w 120"/>
                      <a:gd name="T33" fmla="*/ 171 h 218"/>
                      <a:gd name="T34" fmla="*/ 60 w 120"/>
                      <a:gd name="T35" fmla="*/ 77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218">
                        <a:moveTo>
                          <a:pt x="60" y="77"/>
                        </a:moveTo>
                        <a:lnTo>
                          <a:pt x="114" y="77"/>
                        </a:lnTo>
                        <a:lnTo>
                          <a:pt x="114" y="64"/>
                        </a:lnTo>
                        <a:lnTo>
                          <a:pt x="60" y="64"/>
                        </a:lnTo>
                        <a:lnTo>
                          <a:pt x="60" y="0"/>
                        </a:lnTo>
                        <a:lnTo>
                          <a:pt x="48" y="0"/>
                        </a:lnTo>
                        <a:cubicBezTo>
                          <a:pt x="47" y="31"/>
                          <a:pt x="33" y="66"/>
                          <a:pt x="0" y="67"/>
                        </a:cubicBezTo>
                        <a:lnTo>
                          <a:pt x="0" y="77"/>
                        </a:lnTo>
                        <a:lnTo>
                          <a:pt x="32" y="77"/>
                        </a:lnTo>
                        <a:lnTo>
                          <a:pt x="32" y="171"/>
                        </a:lnTo>
                        <a:cubicBezTo>
                          <a:pt x="32" y="210"/>
                          <a:pt x="61" y="218"/>
                          <a:pt x="81" y="218"/>
                        </a:cubicBezTo>
                        <a:cubicBezTo>
                          <a:pt x="104" y="218"/>
                          <a:pt x="120" y="198"/>
                          <a:pt x="120" y="171"/>
                        </a:cubicBezTo>
                        <a:lnTo>
                          <a:pt x="120" y="151"/>
                        </a:lnTo>
                        <a:lnTo>
                          <a:pt x="108" y="151"/>
                        </a:lnTo>
                        <a:lnTo>
                          <a:pt x="108" y="170"/>
                        </a:lnTo>
                        <a:cubicBezTo>
                          <a:pt x="108" y="194"/>
                          <a:pt x="97" y="207"/>
                          <a:pt x="84" y="207"/>
                        </a:cubicBezTo>
                        <a:cubicBezTo>
                          <a:pt x="60" y="207"/>
                          <a:pt x="60" y="178"/>
                          <a:pt x="60" y="171"/>
                        </a:cubicBezTo>
                        <a:lnTo>
                          <a:pt x="60" y="7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3" name="Freeform 79">
                    <a:extLst>
                      <a:ext uri="{FF2B5EF4-FFF2-40B4-BE49-F238E27FC236}">
                        <a16:creationId xmlns:a16="http://schemas.microsoft.com/office/drawing/2014/main" id="{40582588-D425-A266-A490-7CFA2D40FBC1}"/>
                      </a:ext>
                    </a:extLst>
                  </p:cNvPr>
                  <p:cNvSpPr>
                    <a:spLocks/>
                  </p:cNvSpPr>
                  <p:nvPr>
                    <p:custDataLst>
                      <p:tags r:id="rId9"/>
                    </p:custDataLst>
                  </p:nvPr>
                </p:nvSpPr>
                <p:spPr bwMode="auto">
                  <a:xfrm>
                    <a:off x="8669338" y="3352801"/>
                    <a:ext cx="90488" cy="80963"/>
                  </a:xfrm>
                  <a:custGeom>
                    <a:avLst/>
                    <a:gdLst>
                      <a:gd name="T0" fmla="*/ 109 w 191"/>
                      <a:gd name="T1" fmla="*/ 72 h 151"/>
                      <a:gd name="T2" fmla="*/ 107 w 191"/>
                      <a:gd name="T3" fmla="*/ 69 h 151"/>
                      <a:gd name="T4" fmla="*/ 133 w 191"/>
                      <a:gd name="T5" fmla="*/ 40 h 151"/>
                      <a:gd name="T6" fmla="*/ 185 w 191"/>
                      <a:gd name="T7" fmla="*/ 13 h 151"/>
                      <a:gd name="T8" fmla="*/ 185 w 191"/>
                      <a:gd name="T9" fmla="*/ 0 h 151"/>
                      <a:gd name="T10" fmla="*/ 155 w 191"/>
                      <a:gd name="T11" fmla="*/ 2 h 151"/>
                      <a:gd name="T12" fmla="*/ 121 w 191"/>
                      <a:gd name="T13" fmla="*/ 0 h 151"/>
                      <a:gd name="T14" fmla="*/ 121 w 191"/>
                      <a:gd name="T15" fmla="*/ 13 h 151"/>
                      <a:gd name="T16" fmla="*/ 128 w 191"/>
                      <a:gd name="T17" fmla="*/ 21 h 151"/>
                      <a:gd name="T18" fmla="*/ 123 w 191"/>
                      <a:gd name="T19" fmla="*/ 33 h 151"/>
                      <a:gd name="T20" fmla="*/ 98 w 191"/>
                      <a:gd name="T21" fmla="*/ 60 h 151"/>
                      <a:gd name="T22" fmla="*/ 69 w 191"/>
                      <a:gd name="T23" fmla="*/ 27 h 151"/>
                      <a:gd name="T24" fmla="*/ 65 w 191"/>
                      <a:gd name="T25" fmla="*/ 20 h 151"/>
                      <a:gd name="T26" fmla="*/ 75 w 191"/>
                      <a:gd name="T27" fmla="*/ 13 h 151"/>
                      <a:gd name="T28" fmla="*/ 75 w 191"/>
                      <a:gd name="T29" fmla="*/ 0 h 151"/>
                      <a:gd name="T30" fmla="*/ 36 w 191"/>
                      <a:gd name="T31" fmla="*/ 2 h 151"/>
                      <a:gd name="T32" fmla="*/ 2 w 191"/>
                      <a:gd name="T33" fmla="*/ 0 h 151"/>
                      <a:gd name="T34" fmla="*/ 2 w 191"/>
                      <a:gd name="T35" fmla="*/ 13 h 151"/>
                      <a:gd name="T36" fmla="*/ 36 w 191"/>
                      <a:gd name="T37" fmla="*/ 23 h 151"/>
                      <a:gd name="T38" fmla="*/ 80 w 191"/>
                      <a:gd name="T39" fmla="*/ 74 h 151"/>
                      <a:gd name="T40" fmla="*/ 82 w 191"/>
                      <a:gd name="T41" fmla="*/ 77 h 151"/>
                      <a:gd name="T42" fmla="*/ 53 w 191"/>
                      <a:gd name="T43" fmla="*/ 111 h 151"/>
                      <a:gd name="T44" fmla="*/ 0 w 191"/>
                      <a:gd name="T45" fmla="*/ 138 h 151"/>
                      <a:gd name="T46" fmla="*/ 0 w 191"/>
                      <a:gd name="T47" fmla="*/ 151 h 151"/>
                      <a:gd name="T48" fmla="*/ 29 w 191"/>
                      <a:gd name="T49" fmla="*/ 149 h 151"/>
                      <a:gd name="T50" fmla="*/ 64 w 191"/>
                      <a:gd name="T51" fmla="*/ 151 h 151"/>
                      <a:gd name="T52" fmla="*/ 64 w 191"/>
                      <a:gd name="T53" fmla="*/ 138 h 151"/>
                      <a:gd name="T54" fmla="*/ 57 w 191"/>
                      <a:gd name="T55" fmla="*/ 130 h 151"/>
                      <a:gd name="T56" fmla="*/ 66 w 191"/>
                      <a:gd name="T57" fmla="*/ 113 h 151"/>
                      <a:gd name="T58" fmla="*/ 91 w 191"/>
                      <a:gd name="T59" fmla="*/ 86 h 151"/>
                      <a:gd name="T60" fmla="*/ 121 w 191"/>
                      <a:gd name="T61" fmla="*/ 121 h 151"/>
                      <a:gd name="T62" fmla="*/ 128 w 191"/>
                      <a:gd name="T63" fmla="*/ 131 h 151"/>
                      <a:gd name="T64" fmla="*/ 118 w 191"/>
                      <a:gd name="T65" fmla="*/ 138 h 151"/>
                      <a:gd name="T66" fmla="*/ 118 w 191"/>
                      <a:gd name="T67" fmla="*/ 151 h 151"/>
                      <a:gd name="T68" fmla="*/ 158 w 191"/>
                      <a:gd name="T69" fmla="*/ 149 h 151"/>
                      <a:gd name="T70" fmla="*/ 191 w 191"/>
                      <a:gd name="T71" fmla="*/ 151 h 151"/>
                      <a:gd name="T72" fmla="*/ 191 w 191"/>
                      <a:gd name="T73" fmla="*/ 138 h 151"/>
                      <a:gd name="T74" fmla="*/ 157 w 191"/>
                      <a:gd name="T75" fmla="*/ 127 h 151"/>
                      <a:gd name="T76" fmla="*/ 109 w 191"/>
                      <a:gd name="T77" fmla="*/ 7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 h="151">
                        <a:moveTo>
                          <a:pt x="109" y="72"/>
                        </a:moveTo>
                        <a:cubicBezTo>
                          <a:pt x="109" y="72"/>
                          <a:pt x="107" y="69"/>
                          <a:pt x="107" y="69"/>
                        </a:cubicBezTo>
                        <a:cubicBezTo>
                          <a:pt x="107" y="68"/>
                          <a:pt x="130" y="43"/>
                          <a:pt x="133" y="40"/>
                        </a:cubicBezTo>
                        <a:cubicBezTo>
                          <a:pt x="145" y="26"/>
                          <a:pt x="157" y="13"/>
                          <a:pt x="185" y="13"/>
                        </a:cubicBezTo>
                        <a:lnTo>
                          <a:pt x="185" y="0"/>
                        </a:lnTo>
                        <a:cubicBezTo>
                          <a:pt x="175" y="1"/>
                          <a:pt x="165" y="2"/>
                          <a:pt x="155" y="2"/>
                        </a:cubicBezTo>
                        <a:cubicBezTo>
                          <a:pt x="145" y="2"/>
                          <a:pt x="131" y="1"/>
                          <a:pt x="121" y="0"/>
                        </a:cubicBezTo>
                        <a:lnTo>
                          <a:pt x="121" y="13"/>
                        </a:lnTo>
                        <a:cubicBezTo>
                          <a:pt x="127" y="14"/>
                          <a:pt x="128" y="18"/>
                          <a:pt x="128" y="21"/>
                        </a:cubicBezTo>
                        <a:cubicBezTo>
                          <a:pt x="128" y="22"/>
                          <a:pt x="128" y="27"/>
                          <a:pt x="123" y="33"/>
                        </a:cubicBezTo>
                        <a:lnTo>
                          <a:pt x="98" y="60"/>
                        </a:lnTo>
                        <a:lnTo>
                          <a:pt x="69" y="27"/>
                        </a:lnTo>
                        <a:cubicBezTo>
                          <a:pt x="66" y="23"/>
                          <a:pt x="65" y="22"/>
                          <a:pt x="65" y="20"/>
                        </a:cubicBezTo>
                        <a:cubicBezTo>
                          <a:pt x="65" y="15"/>
                          <a:pt x="70" y="13"/>
                          <a:pt x="75" y="13"/>
                        </a:cubicBezTo>
                        <a:lnTo>
                          <a:pt x="75" y="0"/>
                        </a:lnTo>
                        <a:cubicBezTo>
                          <a:pt x="62" y="1"/>
                          <a:pt x="49" y="2"/>
                          <a:pt x="36" y="2"/>
                        </a:cubicBezTo>
                        <a:cubicBezTo>
                          <a:pt x="25" y="2"/>
                          <a:pt x="12" y="1"/>
                          <a:pt x="2" y="0"/>
                        </a:cubicBezTo>
                        <a:lnTo>
                          <a:pt x="2" y="13"/>
                        </a:lnTo>
                        <a:cubicBezTo>
                          <a:pt x="18" y="13"/>
                          <a:pt x="27" y="13"/>
                          <a:pt x="36" y="23"/>
                        </a:cubicBezTo>
                        <a:lnTo>
                          <a:pt x="80" y="74"/>
                        </a:lnTo>
                        <a:cubicBezTo>
                          <a:pt x="80" y="74"/>
                          <a:pt x="82" y="77"/>
                          <a:pt x="82" y="77"/>
                        </a:cubicBezTo>
                        <a:cubicBezTo>
                          <a:pt x="82" y="78"/>
                          <a:pt x="56" y="107"/>
                          <a:pt x="53" y="111"/>
                        </a:cubicBezTo>
                        <a:cubicBezTo>
                          <a:pt x="40" y="124"/>
                          <a:pt x="28" y="137"/>
                          <a:pt x="0" y="138"/>
                        </a:cubicBezTo>
                        <a:lnTo>
                          <a:pt x="0" y="151"/>
                        </a:lnTo>
                        <a:cubicBezTo>
                          <a:pt x="11" y="150"/>
                          <a:pt x="18" y="149"/>
                          <a:pt x="29" y="149"/>
                        </a:cubicBezTo>
                        <a:cubicBezTo>
                          <a:pt x="40" y="149"/>
                          <a:pt x="53" y="150"/>
                          <a:pt x="64" y="151"/>
                        </a:cubicBezTo>
                        <a:lnTo>
                          <a:pt x="64" y="138"/>
                        </a:lnTo>
                        <a:cubicBezTo>
                          <a:pt x="60" y="137"/>
                          <a:pt x="57" y="135"/>
                          <a:pt x="57" y="130"/>
                        </a:cubicBezTo>
                        <a:cubicBezTo>
                          <a:pt x="57" y="123"/>
                          <a:pt x="61" y="119"/>
                          <a:pt x="66" y="113"/>
                        </a:cubicBezTo>
                        <a:lnTo>
                          <a:pt x="91" y="86"/>
                        </a:lnTo>
                        <a:lnTo>
                          <a:pt x="121" y="121"/>
                        </a:lnTo>
                        <a:cubicBezTo>
                          <a:pt x="128" y="128"/>
                          <a:pt x="128" y="129"/>
                          <a:pt x="128" y="131"/>
                        </a:cubicBezTo>
                        <a:cubicBezTo>
                          <a:pt x="128" y="138"/>
                          <a:pt x="120" y="138"/>
                          <a:pt x="118" y="138"/>
                        </a:cubicBezTo>
                        <a:lnTo>
                          <a:pt x="118" y="151"/>
                        </a:lnTo>
                        <a:cubicBezTo>
                          <a:pt x="121" y="150"/>
                          <a:pt x="147" y="149"/>
                          <a:pt x="158" y="149"/>
                        </a:cubicBezTo>
                        <a:cubicBezTo>
                          <a:pt x="169" y="149"/>
                          <a:pt x="180" y="150"/>
                          <a:pt x="191" y="151"/>
                        </a:cubicBezTo>
                        <a:lnTo>
                          <a:pt x="191" y="138"/>
                        </a:lnTo>
                        <a:cubicBezTo>
                          <a:pt x="168" y="138"/>
                          <a:pt x="165" y="136"/>
                          <a:pt x="157" y="127"/>
                        </a:cubicBezTo>
                        <a:lnTo>
                          <a:pt x="109" y="7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4" name="Freeform 80">
                    <a:extLst>
                      <a:ext uri="{FF2B5EF4-FFF2-40B4-BE49-F238E27FC236}">
                        <a16:creationId xmlns:a16="http://schemas.microsoft.com/office/drawing/2014/main" id="{415F17DE-05B8-7AD4-0D50-725700C0CCD1}"/>
                      </a:ext>
                    </a:extLst>
                  </p:cNvPr>
                  <p:cNvSpPr>
                    <a:spLocks/>
                  </p:cNvSpPr>
                  <p:nvPr>
                    <p:custDataLst>
                      <p:tags r:id="rId10"/>
                    </p:custDataLst>
                  </p:nvPr>
                </p:nvSpPr>
                <p:spPr bwMode="auto">
                  <a:xfrm>
                    <a:off x="8796338" y="3365501"/>
                    <a:ext cx="28575" cy="79375"/>
                  </a:xfrm>
                  <a:custGeom>
                    <a:avLst/>
                    <a:gdLst>
                      <a:gd name="T0" fmla="*/ 59 w 59"/>
                      <a:gd name="T1" fmla="*/ 52 h 149"/>
                      <a:gd name="T2" fmla="*/ 27 w 59"/>
                      <a:gd name="T3" fmla="*/ 0 h 149"/>
                      <a:gd name="T4" fmla="*/ 0 w 59"/>
                      <a:gd name="T5" fmla="*/ 26 h 149"/>
                      <a:gd name="T6" fmla="*/ 27 w 59"/>
                      <a:gd name="T7" fmla="*/ 53 h 149"/>
                      <a:gd name="T8" fmla="*/ 44 w 59"/>
                      <a:gd name="T9" fmla="*/ 46 h 149"/>
                      <a:gd name="T10" fmla="*/ 47 w 59"/>
                      <a:gd name="T11" fmla="*/ 45 h 149"/>
                      <a:gd name="T12" fmla="*/ 48 w 59"/>
                      <a:gd name="T13" fmla="*/ 52 h 149"/>
                      <a:gd name="T14" fmla="*/ 14 w 59"/>
                      <a:gd name="T15" fmla="*/ 136 h 149"/>
                      <a:gd name="T16" fmla="*/ 8 w 59"/>
                      <a:gd name="T17" fmla="*/ 144 h 149"/>
                      <a:gd name="T18" fmla="*/ 13 w 59"/>
                      <a:gd name="T19" fmla="*/ 149 h 149"/>
                      <a:gd name="T20" fmla="*/ 59 w 59"/>
                      <a:gd name="T21" fmla="*/ 5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49">
                        <a:moveTo>
                          <a:pt x="59" y="52"/>
                        </a:moveTo>
                        <a:cubicBezTo>
                          <a:pt x="59" y="19"/>
                          <a:pt x="46" y="0"/>
                          <a:pt x="27" y="0"/>
                        </a:cubicBezTo>
                        <a:cubicBezTo>
                          <a:pt x="10" y="0"/>
                          <a:pt x="0" y="12"/>
                          <a:pt x="0" y="26"/>
                        </a:cubicBezTo>
                        <a:cubicBezTo>
                          <a:pt x="0" y="40"/>
                          <a:pt x="10" y="53"/>
                          <a:pt x="27" y="53"/>
                        </a:cubicBezTo>
                        <a:cubicBezTo>
                          <a:pt x="33" y="53"/>
                          <a:pt x="39" y="51"/>
                          <a:pt x="44" y="46"/>
                        </a:cubicBezTo>
                        <a:cubicBezTo>
                          <a:pt x="46" y="45"/>
                          <a:pt x="46" y="45"/>
                          <a:pt x="47" y="45"/>
                        </a:cubicBezTo>
                        <a:cubicBezTo>
                          <a:pt x="47" y="45"/>
                          <a:pt x="48" y="45"/>
                          <a:pt x="48" y="52"/>
                        </a:cubicBezTo>
                        <a:cubicBezTo>
                          <a:pt x="48" y="89"/>
                          <a:pt x="30" y="119"/>
                          <a:pt x="14" y="136"/>
                        </a:cubicBezTo>
                        <a:cubicBezTo>
                          <a:pt x="8" y="141"/>
                          <a:pt x="8" y="142"/>
                          <a:pt x="8" y="144"/>
                        </a:cubicBezTo>
                        <a:cubicBezTo>
                          <a:pt x="8" y="147"/>
                          <a:pt x="11" y="149"/>
                          <a:pt x="13" y="149"/>
                        </a:cubicBezTo>
                        <a:cubicBezTo>
                          <a:pt x="19" y="149"/>
                          <a:pt x="59" y="111"/>
                          <a:pt x="59" y="5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195" name="Freeform 81">
                    <a:extLst>
                      <a:ext uri="{FF2B5EF4-FFF2-40B4-BE49-F238E27FC236}">
                        <a16:creationId xmlns:a16="http://schemas.microsoft.com/office/drawing/2014/main" id="{74DDBC2A-4569-5476-1392-91C52B8472A4}"/>
                      </a:ext>
                    </a:extLst>
                  </p:cNvPr>
                  <p:cNvSpPr>
                    <a:spLocks noEditPoints="1"/>
                  </p:cNvSpPr>
                  <p:nvPr>
                    <p:custDataLst>
                      <p:tags r:id="rId11"/>
                    </p:custDataLst>
                  </p:nvPr>
                </p:nvSpPr>
                <p:spPr bwMode="auto">
                  <a:xfrm>
                    <a:off x="8891588" y="3205163"/>
                    <a:ext cx="98425" cy="190500"/>
                  </a:xfrm>
                  <a:custGeom>
                    <a:avLst/>
                    <a:gdLst>
                      <a:gd name="T0" fmla="*/ 206 w 206"/>
                      <a:gd name="T1" fmla="*/ 102 h 357"/>
                      <a:gd name="T2" fmla="*/ 146 w 206"/>
                      <a:gd name="T3" fmla="*/ 0 h 357"/>
                      <a:gd name="T4" fmla="*/ 0 w 206"/>
                      <a:gd name="T5" fmla="*/ 255 h 357"/>
                      <a:gd name="T6" fmla="*/ 60 w 206"/>
                      <a:gd name="T7" fmla="*/ 357 h 357"/>
                      <a:gd name="T8" fmla="*/ 206 w 206"/>
                      <a:gd name="T9" fmla="*/ 102 h 357"/>
                      <a:gd name="T10" fmla="*/ 53 w 206"/>
                      <a:gd name="T11" fmla="*/ 171 h 357"/>
                      <a:gd name="T12" fmla="*/ 91 w 206"/>
                      <a:gd name="T13" fmla="*/ 63 h 357"/>
                      <a:gd name="T14" fmla="*/ 146 w 206"/>
                      <a:gd name="T15" fmla="*/ 11 h 357"/>
                      <a:gd name="T16" fmla="*/ 173 w 206"/>
                      <a:gd name="T17" fmla="*/ 71 h 357"/>
                      <a:gd name="T18" fmla="*/ 157 w 206"/>
                      <a:gd name="T19" fmla="*/ 171 h 357"/>
                      <a:gd name="T20" fmla="*/ 53 w 206"/>
                      <a:gd name="T21" fmla="*/ 171 h 357"/>
                      <a:gd name="T22" fmla="*/ 153 w 206"/>
                      <a:gd name="T23" fmla="*/ 187 h 357"/>
                      <a:gd name="T24" fmla="*/ 118 w 206"/>
                      <a:gd name="T25" fmla="*/ 288 h 357"/>
                      <a:gd name="T26" fmla="*/ 60 w 206"/>
                      <a:gd name="T27" fmla="*/ 346 h 357"/>
                      <a:gd name="T28" fmla="*/ 33 w 206"/>
                      <a:gd name="T29" fmla="*/ 286 h 357"/>
                      <a:gd name="T30" fmla="*/ 49 w 206"/>
                      <a:gd name="T31" fmla="*/ 187 h 357"/>
                      <a:gd name="T32" fmla="*/ 153 w 206"/>
                      <a:gd name="T33" fmla="*/ 187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6" h="357">
                        <a:moveTo>
                          <a:pt x="206" y="102"/>
                        </a:moveTo>
                        <a:cubicBezTo>
                          <a:pt x="206" y="69"/>
                          <a:pt x="197" y="0"/>
                          <a:pt x="146" y="0"/>
                        </a:cubicBezTo>
                        <a:cubicBezTo>
                          <a:pt x="77" y="0"/>
                          <a:pt x="0" y="141"/>
                          <a:pt x="0" y="255"/>
                        </a:cubicBezTo>
                        <a:cubicBezTo>
                          <a:pt x="0" y="302"/>
                          <a:pt x="14" y="357"/>
                          <a:pt x="60" y="357"/>
                        </a:cubicBezTo>
                        <a:cubicBezTo>
                          <a:pt x="130" y="357"/>
                          <a:pt x="206" y="214"/>
                          <a:pt x="206" y="102"/>
                        </a:cubicBezTo>
                        <a:close/>
                        <a:moveTo>
                          <a:pt x="53" y="171"/>
                        </a:moveTo>
                        <a:cubicBezTo>
                          <a:pt x="61" y="139"/>
                          <a:pt x="71" y="99"/>
                          <a:pt x="91" y="63"/>
                        </a:cubicBezTo>
                        <a:cubicBezTo>
                          <a:pt x="105" y="39"/>
                          <a:pt x="123" y="11"/>
                          <a:pt x="146" y="11"/>
                        </a:cubicBezTo>
                        <a:cubicBezTo>
                          <a:pt x="170" y="11"/>
                          <a:pt x="173" y="43"/>
                          <a:pt x="173" y="71"/>
                        </a:cubicBezTo>
                        <a:cubicBezTo>
                          <a:pt x="173" y="96"/>
                          <a:pt x="169" y="121"/>
                          <a:pt x="157" y="171"/>
                        </a:cubicBezTo>
                        <a:lnTo>
                          <a:pt x="53" y="171"/>
                        </a:lnTo>
                        <a:close/>
                        <a:moveTo>
                          <a:pt x="153" y="187"/>
                        </a:moveTo>
                        <a:cubicBezTo>
                          <a:pt x="147" y="210"/>
                          <a:pt x="137" y="252"/>
                          <a:pt x="118" y="288"/>
                        </a:cubicBezTo>
                        <a:cubicBezTo>
                          <a:pt x="100" y="322"/>
                          <a:pt x="81" y="346"/>
                          <a:pt x="60" y="346"/>
                        </a:cubicBezTo>
                        <a:cubicBezTo>
                          <a:pt x="43" y="346"/>
                          <a:pt x="33" y="332"/>
                          <a:pt x="33" y="286"/>
                        </a:cubicBezTo>
                        <a:cubicBezTo>
                          <a:pt x="33" y="265"/>
                          <a:pt x="36" y="236"/>
                          <a:pt x="49" y="187"/>
                        </a:cubicBezTo>
                        <a:lnTo>
                          <a:pt x="153" y="187"/>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grpSp>
            <p:sp>
              <p:nvSpPr>
                <p:cNvPr id="222" name="Freeform 60 2">
                  <a:extLst>
                    <a:ext uri="{FF2B5EF4-FFF2-40B4-BE49-F238E27FC236}">
                      <a16:creationId xmlns:a16="http://schemas.microsoft.com/office/drawing/2014/main" id="{01C00640-5D45-FA3D-BE07-701DB353E0CD}"/>
                    </a:ext>
                  </a:extLst>
                </p:cNvPr>
                <p:cNvSpPr>
                  <a:spLocks/>
                </p:cNvSpPr>
                <p:nvPr/>
              </p:nvSpPr>
              <p:spPr bwMode="auto">
                <a:xfrm>
                  <a:off x="4387523" y="1990622"/>
                  <a:ext cx="29965" cy="28301"/>
                </a:xfrm>
                <a:custGeom>
                  <a:avLst/>
                  <a:gdLst>
                    <a:gd name="T0" fmla="*/ 56 w 56"/>
                    <a:gd name="T1" fmla="*/ 28 h 55"/>
                    <a:gd name="T2" fmla="*/ 28 w 56"/>
                    <a:gd name="T3" fmla="*/ 0 h 55"/>
                    <a:gd name="T4" fmla="*/ 0 w 56"/>
                    <a:gd name="T5" fmla="*/ 28 h 55"/>
                    <a:gd name="T6" fmla="*/ 28 w 56"/>
                    <a:gd name="T7" fmla="*/ 55 h 55"/>
                    <a:gd name="T8" fmla="*/ 56 w 56"/>
                    <a:gd name="T9" fmla="*/ 28 h 55"/>
                  </a:gdLst>
                  <a:ahLst/>
                  <a:cxnLst>
                    <a:cxn ang="0">
                      <a:pos x="T0" y="T1"/>
                    </a:cxn>
                    <a:cxn ang="0">
                      <a:pos x="T2" y="T3"/>
                    </a:cxn>
                    <a:cxn ang="0">
                      <a:pos x="T4" y="T5"/>
                    </a:cxn>
                    <a:cxn ang="0">
                      <a:pos x="T6" y="T7"/>
                    </a:cxn>
                    <a:cxn ang="0">
                      <a:pos x="T8" y="T9"/>
                    </a:cxn>
                  </a:cxnLst>
                  <a:rect l="0" t="0" r="r" b="b"/>
                  <a:pathLst>
                    <a:path w="56" h="55">
                      <a:moveTo>
                        <a:pt x="56" y="28"/>
                      </a:moveTo>
                      <a:cubicBezTo>
                        <a:pt x="56" y="13"/>
                        <a:pt x="43" y="0"/>
                        <a:pt x="28" y="0"/>
                      </a:cubicBezTo>
                      <a:cubicBezTo>
                        <a:pt x="13" y="0"/>
                        <a:pt x="0" y="12"/>
                        <a:pt x="0" y="28"/>
                      </a:cubicBezTo>
                      <a:cubicBezTo>
                        <a:pt x="0" y="47"/>
                        <a:pt x="17" y="55"/>
                        <a:pt x="28" y="55"/>
                      </a:cubicBezTo>
                      <a:cubicBezTo>
                        <a:pt x="38" y="55"/>
                        <a:pt x="56" y="47"/>
                        <a:pt x="56" y="28"/>
                      </a:cubicBezTo>
                    </a:path>
                  </a:pathLst>
                </a:custGeom>
                <a:solidFill>
                  <a:srgbClr val="000000"/>
                </a:solidFill>
                <a:ln w="0">
                  <a:solidFill>
                    <a:srgbClr val="000000"/>
                  </a:solidFill>
                  <a:prstDash val="solid"/>
                  <a:round/>
                  <a:headEnd/>
                  <a:tailEnd/>
                </a:ln>
              </p:spPr>
              <p:txBody>
                <a:bodyPr vert="horz" wrap="square" lIns="121920" tIns="60960" rIns="121920" bIns="60960" numCol="1" anchor="t" anchorCtr="0" compatLnSpc="1">
                  <a:prstTxWarp prst="textNoShape">
                    <a:avLst/>
                  </a:prstTxWarp>
                </a:bodyPr>
                <a:lstStyle/>
                <a:p>
                  <a:endParaRPr lang="en-GB" sz="2400">
                    <a:solidFill>
                      <a:schemeClr val="tx1"/>
                    </a:solidFill>
                  </a:endParaRPr>
                </a:p>
              </p:txBody>
            </p:sp>
            <p:sp>
              <p:nvSpPr>
                <p:cNvPr id="5" name="TextBox 4">
                  <a:extLst>
                    <a:ext uri="{FF2B5EF4-FFF2-40B4-BE49-F238E27FC236}">
                      <a16:creationId xmlns:a16="http://schemas.microsoft.com/office/drawing/2014/main" id="{06BEBC92-795B-7149-EE6F-661B35B6F403}"/>
                    </a:ext>
                  </a:extLst>
                </p:cNvPr>
                <p:cNvSpPr txBox="1"/>
                <p:nvPr/>
              </p:nvSpPr>
              <p:spPr>
                <a:xfrm>
                  <a:off x="4238175" y="5082680"/>
                  <a:ext cx="4204099" cy="830997"/>
                </a:xfrm>
                <a:prstGeom prst="rect">
                  <a:avLst/>
                </a:prstGeom>
                <a:noFill/>
              </p:spPr>
              <p:txBody>
                <a:bodyPr wrap="square" rtlCol="0">
                  <a:spAutoFit/>
                </a:bodyPr>
                <a:lstStyle/>
                <a:p>
                  <a:pPr algn="ctr"/>
                  <a:r>
                    <a:rPr lang="it-IT" sz="2000" b="1" dirty="0">
                      <a:solidFill>
                        <a:schemeClr val="tx1"/>
                      </a:solidFill>
                    </a:rPr>
                    <a:t>CFO removal</a:t>
                  </a:r>
                  <a:endParaRPr lang="en-US" sz="2000" b="1" dirty="0">
                    <a:solidFill>
                      <a:schemeClr val="tx1"/>
                    </a:solidFill>
                  </a:endParaRPr>
                </a:p>
                <a:p>
                  <a:pPr algn="ctr"/>
                  <a:r>
                    <a:rPr lang="it-IT" sz="2000" b="1" dirty="0">
                      <a:solidFill>
                        <a:schemeClr val="tx1"/>
                      </a:solidFill>
                    </a:rPr>
                    <a:t>+ micro-Doppler extraction</a:t>
                  </a:r>
                  <a:endParaRPr lang="en-US" sz="2000" dirty="0">
                    <a:solidFill>
                      <a:schemeClr val="tx1"/>
                    </a:solidFill>
                  </a:endParaRPr>
                </a:p>
              </p:txBody>
            </p:sp>
          </p:grpSp>
        </p:grpSp>
      </p:grpSp>
      <p:sp>
        <p:nvSpPr>
          <p:cNvPr id="8" name="Slide Number Placeholder 3">
            <a:extLst>
              <a:ext uri="{FF2B5EF4-FFF2-40B4-BE49-F238E27FC236}">
                <a16:creationId xmlns:a16="http://schemas.microsoft.com/office/drawing/2014/main" id="{7BC6E1E7-E257-544D-81AB-5A5B21C9834A}"/>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7</a:t>
            </a:fld>
            <a:endParaRPr lang="en-GB" dirty="0"/>
          </a:p>
        </p:txBody>
      </p:sp>
      <p:sp>
        <p:nvSpPr>
          <p:cNvPr id="9" name="Date Placeholder 5">
            <a:extLst>
              <a:ext uri="{FF2B5EF4-FFF2-40B4-BE49-F238E27FC236}">
                <a16:creationId xmlns:a16="http://schemas.microsoft.com/office/drawing/2014/main" id="{9B78A7CA-6105-5CE3-B2BE-FEC6D55D1BE0}"/>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10" name="Footer Placeholder 4">
            <a:extLst>
              <a:ext uri="{FF2B5EF4-FFF2-40B4-BE49-F238E27FC236}">
                <a16:creationId xmlns:a16="http://schemas.microsoft.com/office/drawing/2014/main" id="{36F2EE93-9828-6DDE-10B9-FEB1A758E432}"/>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693056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B1D0-1867-4A33-B4E8-93F2064B8620}"/>
              </a:ext>
            </a:extLst>
          </p:cNvPr>
          <p:cNvSpPr>
            <a:spLocks noGrp="1"/>
          </p:cNvSpPr>
          <p:nvPr>
            <p:ph type="title"/>
          </p:nvPr>
        </p:nvSpPr>
        <p:spPr/>
        <p:txBody>
          <a:bodyPr/>
          <a:lstStyle/>
          <a:p>
            <a:r>
              <a:rPr lang="it-IT"/>
              <a:t>CFO Compensation</a:t>
            </a:r>
            <a:endParaRPr lang="en-US" dirty="0"/>
          </a:p>
        </p:txBody>
      </p:sp>
      <p:sp>
        <p:nvSpPr>
          <p:cNvPr id="3" name="Content Placeholder 2">
            <a:extLst>
              <a:ext uri="{FF2B5EF4-FFF2-40B4-BE49-F238E27FC236}">
                <a16:creationId xmlns:a16="http://schemas.microsoft.com/office/drawing/2014/main" id="{6611E20E-2E11-4970-AA8C-91E571E8DA41}"/>
              </a:ext>
            </a:extLst>
          </p:cNvPr>
          <p:cNvSpPr>
            <a:spLocks noGrp="1"/>
          </p:cNvSpPr>
          <p:nvPr>
            <p:ph idx="1"/>
          </p:nvPr>
        </p:nvSpPr>
        <p:spPr/>
        <p:txBody>
          <a:bodyPr/>
          <a:lstStyle/>
          <a:p>
            <a:pPr>
              <a:buFont typeface="Arial" panose="020B0604020202020204" pitchFamily="34" charset="0"/>
              <a:buChar char="•"/>
            </a:pPr>
            <a:r>
              <a:rPr lang="it-IT"/>
              <a:t>Micro-Doppler extraction needs phase-coherent measurements over (long) sequences of CIR measurements</a:t>
            </a:r>
          </a:p>
          <a:p>
            <a:pPr>
              <a:buFont typeface="Arial" panose="020B0604020202020204" pitchFamily="34" charset="0"/>
              <a:buChar char="•"/>
            </a:pPr>
            <a:r>
              <a:rPr lang="it-IT"/>
              <a:t>CFO is</a:t>
            </a:r>
          </a:p>
          <a:p>
            <a:pPr marL="800100" lvl="1" indent="-342900">
              <a:buFont typeface="Arial" panose="020B0604020202020204" pitchFamily="34" charset="0"/>
              <a:buChar char="•"/>
            </a:pPr>
            <a:r>
              <a:rPr lang="it-IT"/>
              <a:t>Time varying: destroys phase coherence across packets</a:t>
            </a:r>
          </a:p>
          <a:p>
            <a:pPr marL="800100" lvl="1" indent="-342900">
              <a:buFont typeface="Arial" panose="020B0604020202020204" pitchFamily="34" charset="0"/>
              <a:buChar char="•"/>
            </a:pPr>
            <a:r>
              <a:rPr lang="it-IT"/>
              <a:t>Two orders of magnitude larger than the Doppler shift of interest</a:t>
            </a:r>
          </a:p>
          <a:p>
            <a:pPr marL="800100" lvl="1" indent="-342900">
              <a:buFont typeface="Arial" panose="020B0604020202020204" pitchFamily="34" charset="0"/>
              <a:buChar char="•"/>
            </a:pPr>
            <a:r>
              <a:rPr lang="it-IT"/>
              <a:t>Example</a:t>
            </a:r>
            <a:r>
              <a:rPr lang="en-US"/>
              <a:t>: </a:t>
            </a:r>
            <a:r>
              <a:rPr lang="it-IT"/>
              <a:t>60 GHz carrier, Sivers antennas, human motion</a:t>
            </a:r>
          </a:p>
          <a:p>
            <a:pPr marL="800100" lvl="1" indent="-342900">
              <a:buFont typeface="Arial" panose="020B0604020202020204" pitchFamily="34" charset="0"/>
              <a:buChar char="•"/>
            </a:pPr>
            <a:endParaRPr lang="it-IT"/>
          </a:p>
          <a:p>
            <a:pPr lvl="1"/>
            <a:endParaRPr lang="it-IT"/>
          </a:p>
          <a:p>
            <a:pPr marL="0" indent="0">
              <a:buNone/>
            </a:pPr>
            <a:r>
              <a:rPr lang="en-US">
                <a:sym typeface="Wingdings" panose="05000000000000000000" pitchFamily="2" charset="2"/>
              </a:rPr>
              <a:t>   </a:t>
            </a:r>
            <a:r>
              <a:rPr lang="en-US"/>
              <a:t>E</a:t>
            </a:r>
            <a:r>
              <a:rPr lang="it-IT"/>
              <a:t>stimation + compensation is </a:t>
            </a:r>
            <a:r>
              <a:rPr lang="it-IT" b="1" i="1"/>
              <a:t>not </a:t>
            </a:r>
            <a:r>
              <a:rPr lang="it-IT"/>
              <a:t>feasible</a:t>
            </a:r>
            <a:endParaRPr lang="it-IT" dirty="0"/>
          </a:p>
        </p:txBody>
      </p:sp>
      <p:grpSp>
        <p:nvGrpSpPr>
          <p:cNvPr id="29" name="Group 28" descr="\documentclass{article}&#10;\usepackage{amsmath}&#10;\usepackage{amssymb}&#10;\pagestyle{empty}&#10;\begin{document}&#10;&#10;\begin{equation*}&#10;f_{\rm D}  \in [0, 2]\mbox{ kHz}&#10;\end{equation*}&#10;&#10;&#10;\end{document}" title="IguanaTex Vector Display">
            <a:extLst>
              <a:ext uri="{FF2B5EF4-FFF2-40B4-BE49-F238E27FC236}">
                <a16:creationId xmlns:a16="http://schemas.microsoft.com/office/drawing/2014/main" id="{89618056-EF65-C88B-09A2-00E72850527A}"/>
              </a:ext>
            </a:extLst>
          </p:cNvPr>
          <p:cNvGrpSpPr>
            <a:grpSpLocks noChangeAspect="1"/>
          </p:cNvGrpSpPr>
          <p:nvPr>
            <p:custDataLst>
              <p:tags r:id="rId1"/>
            </p:custDataLst>
          </p:nvPr>
        </p:nvGrpSpPr>
        <p:grpSpPr>
          <a:xfrm>
            <a:off x="6884523" y="4509120"/>
            <a:ext cx="2969119" cy="491121"/>
            <a:chOff x="4776788" y="3011487"/>
            <a:chExt cx="2946401" cy="487363"/>
          </a:xfrm>
        </p:grpSpPr>
        <p:sp>
          <p:nvSpPr>
            <p:cNvPr id="16" name="Freeform 7">
              <a:extLst>
                <a:ext uri="{FF2B5EF4-FFF2-40B4-BE49-F238E27FC236}">
                  <a16:creationId xmlns:a16="http://schemas.microsoft.com/office/drawing/2014/main" id="{BC2E2398-10F8-6512-A3EF-D6518CC19DA8}"/>
                </a:ext>
              </a:extLst>
            </p:cNvPr>
            <p:cNvSpPr>
              <a:spLocks/>
            </p:cNvSpPr>
            <p:nvPr>
              <p:custDataLst>
                <p:tags r:id="rId15"/>
              </p:custDataLst>
            </p:nvPr>
          </p:nvSpPr>
          <p:spPr bwMode="auto">
            <a:xfrm>
              <a:off x="4776788" y="3035300"/>
              <a:ext cx="233363" cy="441325"/>
            </a:xfrm>
            <a:custGeom>
              <a:avLst/>
              <a:gdLst>
                <a:gd name="T0" fmla="*/ 157 w 249"/>
                <a:gd name="T1" fmla="*/ 152 h 453"/>
                <a:gd name="T2" fmla="*/ 199 w 249"/>
                <a:gd name="T3" fmla="*/ 152 h 453"/>
                <a:gd name="T4" fmla="*/ 214 w 249"/>
                <a:gd name="T5" fmla="*/ 142 h 453"/>
                <a:gd name="T6" fmla="*/ 201 w 249"/>
                <a:gd name="T7" fmla="*/ 136 h 453"/>
                <a:gd name="T8" fmla="*/ 160 w 249"/>
                <a:gd name="T9" fmla="*/ 136 h 453"/>
                <a:gd name="T10" fmla="*/ 170 w 249"/>
                <a:gd name="T11" fmla="*/ 80 h 453"/>
                <a:gd name="T12" fmla="*/ 182 w 249"/>
                <a:gd name="T13" fmla="*/ 28 h 453"/>
                <a:gd name="T14" fmla="*/ 205 w 249"/>
                <a:gd name="T15" fmla="*/ 11 h 453"/>
                <a:gd name="T16" fmla="*/ 230 w 249"/>
                <a:gd name="T17" fmla="*/ 20 h 453"/>
                <a:gd name="T18" fmla="*/ 203 w 249"/>
                <a:gd name="T19" fmla="*/ 47 h 453"/>
                <a:gd name="T20" fmla="*/ 221 w 249"/>
                <a:gd name="T21" fmla="*/ 64 h 453"/>
                <a:gd name="T22" fmla="*/ 249 w 249"/>
                <a:gd name="T23" fmla="*/ 34 h 453"/>
                <a:gd name="T24" fmla="*/ 205 w 249"/>
                <a:gd name="T25" fmla="*/ 0 h 453"/>
                <a:gd name="T26" fmla="*/ 142 w 249"/>
                <a:gd name="T27" fmla="*/ 58 h 453"/>
                <a:gd name="T28" fmla="*/ 126 w 249"/>
                <a:gd name="T29" fmla="*/ 136 h 453"/>
                <a:gd name="T30" fmla="*/ 91 w 249"/>
                <a:gd name="T31" fmla="*/ 136 h 453"/>
                <a:gd name="T32" fmla="*/ 76 w 249"/>
                <a:gd name="T33" fmla="*/ 146 h 453"/>
                <a:gd name="T34" fmla="*/ 90 w 249"/>
                <a:gd name="T35" fmla="*/ 152 h 453"/>
                <a:gd name="T36" fmla="*/ 123 w 249"/>
                <a:gd name="T37" fmla="*/ 152 h 453"/>
                <a:gd name="T38" fmla="*/ 86 w 249"/>
                <a:gd name="T39" fmla="*/ 349 h 453"/>
                <a:gd name="T40" fmla="*/ 42 w 249"/>
                <a:gd name="T41" fmla="*/ 443 h 453"/>
                <a:gd name="T42" fmla="*/ 18 w 249"/>
                <a:gd name="T43" fmla="*/ 434 h 453"/>
                <a:gd name="T44" fmla="*/ 46 w 249"/>
                <a:gd name="T45" fmla="*/ 407 h 453"/>
                <a:gd name="T46" fmla="*/ 27 w 249"/>
                <a:gd name="T47" fmla="*/ 389 h 453"/>
                <a:gd name="T48" fmla="*/ 0 w 249"/>
                <a:gd name="T49" fmla="*/ 419 h 453"/>
                <a:gd name="T50" fmla="*/ 42 w 249"/>
                <a:gd name="T51" fmla="*/ 453 h 453"/>
                <a:gd name="T52" fmla="*/ 99 w 249"/>
                <a:gd name="T53" fmla="*/ 405 h 453"/>
                <a:gd name="T54" fmla="*/ 127 w 249"/>
                <a:gd name="T55" fmla="*/ 310 h 453"/>
                <a:gd name="T56" fmla="*/ 157 w 249"/>
                <a:gd name="T57" fmla="*/ 1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3">
                  <a:moveTo>
                    <a:pt x="157" y="152"/>
                  </a:moveTo>
                  <a:lnTo>
                    <a:pt x="199" y="152"/>
                  </a:lnTo>
                  <a:cubicBezTo>
                    <a:pt x="209" y="152"/>
                    <a:pt x="214" y="152"/>
                    <a:pt x="214" y="142"/>
                  </a:cubicBezTo>
                  <a:cubicBezTo>
                    <a:pt x="214" y="136"/>
                    <a:pt x="209" y="136"/>
                    <a:pt x="201" y="136"/>
                  </a:cubicBezTo>
                  <a:lnTo>
                    <a:pt x="160" y="136"/>
                  </a:lnTo>
                  <a:lnTo>
                    <a:pt x="170" y="80"/>
                  </a:lnTo>
                  <a:cubicBezTo>
                    <a:pt x="172" y="69"/>
                    <a:pt x="179" y="34"/>
                    <a:pt x="182" y="28"/>
                  </a:cubicBezTo>
                  <a:cubicBezTo>
                    <a:pt x="187" y="18"/>
                    <a:pt x="195" y="11"/>
                    <a:pt x="205" y="11"/>
                  </a:cubicBezTo>
                  <a:cubicBezTo>
                    <a:pt x="207" y="11"/>
                    <a:pt x="220" y="11"/>
                    <a:pt x="230" y="20"/>
                  </a:cubicBezTo>
                  <a:cubicBezTo>
                    <a:pt x="208" y="22"/>
                    <a:pt x="203" y="39"/>
                    <a:pt x="203" y="47"/>
                  </a:cubicBezTo>
                  <a:cubicBezTo>
                    <a:pt x="203" y="58"/>
                    <a:pt x="212" y="64"/>
                    <a:pt x="221" y="64"/>
                  </a:cubicBezTo>
                  <a:cubicBezTo>
                    <a:pt x="234" y="64"/>
                    <a:pt x="249" y="53"/>
                    <a:pt x="249" y="34"/>
                  </a:cubicBezTo>
                  <a:cubicBezTo>
                    <a:pt x="249" y="11"/>
                    <a:pt x="226" y="0"/>
                    <a:pt x="205" y="0"/>
                  </a:cubicBezTo>
                  <a:cubicBezTo>
                    <a:pt x="189" y="0"/>
                    <a:pt x="157" y="9"/>
                    <a:pt x="142" y="58"/>
                  </a:cubicBezTo>
                  <a:cubicBezTo>
                    <a:pt x="139" y="69"/>
                    <a:pt x="138" y="74"/>
                    <a:pt x="126" y="136"/>
                  </a:cubicBezTo>
                  <a:lnTo>
                    <a:pt x="91" y="136"/>
                  </a:lnTo>
                  <a:cubicBezTo>
                    <a:pt x="82" y="136"/>
                    <a:pt x="76" y="136"/>
                    <a:pt x="76" y="146"/>
                  </a:cubicBezTo>
                  <a:cubicBezTo>
                    <a:pt x="76" y="152"/>
                    <a:pt x="81" y="152"/>
                    <a:pt x="90" y="152"/>
                  </a:cubicBezTo>
                  <a:lnTo>
                    <a:pt x="123" y="152"/>
                  </a:lnTo>
                  <a:lnTo>
                    <a:pt x="86" y="349"/>
                  </a:lnTo>
                  <a:cubicBezTo>
                    <a:pt x="77" y="397"/>
                    <a:pt x="68" y="443"/>
                    <a:pt x="42" y="443"/>
                  </a:cubicBezTo>
                  <a:cubicBezTo>
                    <a:pt x="40" y="443"/>
                    <a:pt x="28" y="443"/>
                    <a:pt x="18" y="434"/>
                  </a:cubicBezTo>
                  <a:cubicBezTo>
                    <a:pt x="41" y="432"/>
                    <a:pt x="46" y="414"/>
                    <a:pt x="46" y="407"/>
                  </a:cubicBezTo>
                  <a:cubicBezTo>
                    <a:pt x="46" y="395"/>
                    <a:pt x="37" y="389"/>
                    <a:pt x="27" y="389"/>
                  </a:cubicBezTo>
                  <a:cubicBezTo>
                    <a:pt x="14" y="389"/>
                    <a:pt x="0" y="400"/>
                    <a:pt x="0" y="419"/>
                  </a:cubicBezTo>
                  <a:cubicBezTo>
                    <a:pt x="0" y="442"/>
                    <a:pt x="22" y="453"/>
                    <a:pt x="42" y="453"/>
                  </a:cubicBezTo>
                  <a:cubicBezTo>
                    <a:pt x="70" y="453"/>
                    <a:pt x="90" y="424"/>
                    <a:pt x="99" y="405"/>
                  </a:cubicBezTo>
                  <a:cubicBezTo>
                    <a:pt x="115" y="374"/>
                    <a:pt x="126" y="313"/>
                    <a:pt x="127" y="310"/>
                  </a:cubicBezTo>
                  <a:lnTo>
                    <a:pt x="157"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8" name="Freeform 8">
              <a:extLst>
                <a:ext uri="{FF2B5EF4-FFF2-40B4-BE49-F238E27FC236}">
                  <a16:creationId xmlns:a16="http://schemas.microsoft.com/office/drawing/2014/main" id="{78F7011A-064B-4C7D-DCD5-F3806BE42A3E}"/>
                </a:ext>
              </a:extLst>
            </p:cNvPr>
            <p:cNvSpPr>
              <a:spLocks noEditPoints="1"/>
            </p:cNvSpPr>
            <p:nvPr>
              <p:custDataLst>
                <p:tags r:id="rId16"/>
              </p:custDataLst>
            </p:nvPr>
          </p:nvSpPr>
          <p:spPr bwMode="auto">
            <a:xfrm>
              <a:off x="4999038" y="3217862"/>
              <a:ext cx="238125" cy="231775"/>
            </a:xfrm>
            <a:custGeom>
              <a:avLst/>
              <a:gdLst>
                <a:gd name="T0" fmla="*/ 0 w 255"/>
                <a:gd name="T1" fmla="*/ 0 h 238"/>
                <a:gd name="T2" fmla="*/ 0 w 255"/>
                <a:gd name="T3" fmla="*/ 12 h 238"/>
                <a:gd name="T4" fmla="*/ 8 w 255"/>
                <a:gd name="T5" fmla="*/ 12 h 238"/>
                <a:gd name="T6" fmla="*/ 36 w 255"/>
                <a:gd name="T7" fmla="*/ 28 h 238"/>
                <a:gd name="T8" fmla="*/ 36 w 255"/>
                <a:gd name="T9" fmla="*/ 210 h 238"/>
                <a:gd name="T10" fmla="*/ 8 w 255"/>
                <a:gd name="T11" fmla="*/ 225 h 238"/>
                <a:gd name="T12" fmla="*/ 0 w 255"/>
                <a:gd name="T13" fmla="*/ 225 h 238"/>
                <a:gd name="T14" fmla="*/ 0 w 255"/>
                <a:gd name="T15" fmla="*/ 238 h 238"/>
                <a:gd name="T16" fmla="*/ 137 w 255"/>
                <a:gd name="T17" fmla="*/ 238 h 238"/>
                <a:gd name="T18" fmla="*/ 255 w 255"/>
                <a:gd name="T19" fmla="*/ 121 h 238"/>
                <a:gd name="T20" fmla="*/ 137 w 255"/>
                <a:gd name="T21" fmla="*/ 0 h 238"/>
                <a:gd name="T22" fmla="*/ 0 w 255"/>
                <a:gd name="T23" fmla="*/ 0 h 238"/>
                <a:gd name="T24" fmla="*/ 84 w 255"/>
                <a:gd name="T25" fmla="*/ 225 h 238"/>
                <a:gd name="T26" fmla="*/ 67 w 255"/>
                <a:gd name="T27" fmla="*/ 212 h 238"/>
                <a:gd name="T28" fmla="*/ 67 w 255"/>
                <a:gd name="T29" fmla="*/ 26 h 238"/>
                <a:gd name="T30" fmla="*/ 84 w 255"/>
                <a:gd name="T31" fmla="*/ 12 h 238"/>
                <a:gd name="T32" fmla="*/ 127 w 255"/>
                <a:gd name="T33" fmla="*/ 12 h 238"/>
                <a:gd name="T34" fmla="*/ 199 w 255"/>
                <a:gd name="T35" fmla="*/ 45 h 238"/>
                <a:gd name="T36" fmla="*/ 219 w 255"/>
                <a:gd name="T37" fmla="*/ 121 h 238"/>
                <a:gd name="T38" fmla="*/ 196 w 255"/>
                <a:gd name="T39" fmla="*/ 197 h 238"/>
                <a:gd name="T40" fmla="*/ 128 w 255"/>
                <a:gd name="T41" fmla="*/ 225 h 238"/>
                <a:gd name="T42" fmla="*/ 84 w 255"/>
                <a:gd name="T43" fmla="*/ 225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5" h="238">
                  <a:moveTo>
                    <a:pt x="0" y="0"/>
                  </a:moveTo>
                  <a:lnTo>
                    <a:pt x="0" y="12"/>
                  </a:lnTo>
                  <a:lnTo>
                    <a:pt x="8" y="12"/>
                  </a:lnTo>
                  <a:cubicBezTo>
                    <a:pt x="35" y="12"/>
                    <a:pt x="36" y="16"/>
                    <a:pt x="36" y="28"/>
                  </a:cubicBezTo>
                  <a:lnTo>
                    <a:pt x="36" y="210"/>
                  </a:lnTo>
                  <a:cubicBezTo>
                    <a:pt x="36" y="222"/>
                    <a:pt x="35" y="225"/>
                    <a:pt x="8" y="225"/>
                  </a:cubicBezTo>
                  <a:lnTo>
                    <a:pt x="0" y="225"/>
                  </a:lnTo>
                  <a:lnTo>
                    <a:pt x="0" y="238"/>
                  </a:lnTo>
                  <a:lnTo>
                    <a:pt x="137" y="238"/>
                  </a:lnTo>
                  <a:cubicBezTo>
                    <a:pt x="201" y="238"/>
                    <a:pt x="255" y="186"/>
                    <a:pt x="255" y="121"/>
                  </a:cubicBezTo>
                  <a:cubicBezTo>
                    <a:pt x="255" y="55"/>
                    <a:pt x="202" y="0"/>
                    <a:pt x="137" y="0"/>
                  </a:cubicBezTo>
                  <a:lnTo>
                    <a:pt x="0" y="0"/>
                  </a:lnTo>
                  <a:close/>
                  <a:moveTo>
                    <a:pt x="84" y="225"/>
                  </a:moveTo>
                  <a:cubicBezTo>
                    <a:pt x="68" y="225"/>
                    <a:pt x="67" y="223"/>
                    <a:pt x="67" y="212"/>
                  </a:cubicBezTo>
                  <a:lnTo>
                    <a:pt x="67" y="26"/>
                  </a:lnTo>
                  <a:cubicBezTo>
                    <a:pt x="67" y="15"/>
                    <a:pt x="68" y="12"/>
                    <a:pt x="84" y="12"/>
                  </a:cubicBezTo>
                  <a:lnTo>
                    <a:pt x="127" y="12"/>
                  </a:lnTo>
                  <a:cubicBezTo>
                    <a:pt x="157" y="12"/>
                    <a:pt x="183" y="25"/>
                    <a:pt x="199" y="45"/>
                  </a:cubicBezTo>
                  <a:cubicBezTo>
                    <a:pt x="213" y="64"/>
                    <a:pt x="219" y="90"/>
                    <a:pt x="219" y="121"/>
                  </a:cubicBezTo>
                  <a:cubicBezTo>
                    <a:pt x="219" y="161"/>
                    <a:pt x="209" y="182"/>
                    <a:pt x="196" y="197"/>
                  </a:cubicBezTo>
                  <a:cubicBezTo>
                    <a:pt x="181" y="215"/>
                    <a:pt x="156" y="225"/>
                    <a:pt x="128" y="225"/>
                  </a:cubicBezTo>
                  <a:lnTo>
                    <a:pt x="84" y="22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19" name="Freeform 9">
              <a:extLst>
                <a:ext uri="{FF2B5EF4-FFF2-40B4-BE49-F238E27FC236}">
                  <a16:creationId xmlns:a16="http://schemas.microsoft.com/office/drawing/2014/main" id="{C7438DAC-6293-278C-836F-292F70139419}"/>
                </a:ext>
              </a:extLst>
            </p:cNvPr>
            <p:cNvSpPr>
              <a:spLocks/>
            </p:cNvSpPr>
            <p:nvPr>
              <p:custDataLst>
                <p:tags r:id="rId17"/>
              </p:custDataLst>
            </p:nvPr>
          </p:nvSpPr>
          <p:spPr bwMode="auto">
            <a:xfrm>
              <a:off x="5451476" y="3114675"/>
              <a:ext cx="234950" cy="280988"/>
            </a:xfrm>
            <a:custGeom>
              <a:avLst/>
              <a:gdLst>
                <a:gd name="T0" fmla="*/ 232 w 250"/>
                <a:gd name="T1" fmla="*/ 155 h 289"/>
                <a:gd name="T2" fmla="*/ 250 w 250"/>
                <a:gd name="T3" fmla="*/ 145 h 289"/>
                <a:gd name="T4" fmla="*/ 232 w 250"/>
                <a:gd name="T5" fmla="*/ 135 h 289"/>
                <a:gd name="T6" fmla="*/ 21 w 250"/>
                <a:gd name="T7" fmla="*/ 135 h 289"/>
                <a:gd name="T8" fmla="*/ 154 w 250"/>
                <a:gd name="T9" fmla="*/ 20 h 289"/>
                <a:gd name="T10" fmla="*/ 232 w 250"/>
                <a:gd name="T11" fmla="*/ 20 h 289"/>
                <a:gd name="T12" fmla="*/ 250 w 250"/>
                <a:gd name="T13" fmla="*/ 10 h 289"/>
                <a:gd name="T14" fmla="*/ 232 w 250"/>
                <a:gd name="T15" fmla="*/ 0 h 289"/>
                <a:gd name="T16" fmla="*/ 153 w 250"/>
                <a:gd name="T17" fmla="*/ 0 h 289"/>
                <a:gd name="T18" fmla="*/ 0 w 250"/>
                <a:gd name="T19" fmla="*/ 145 h 289"/>
                <a:gd name="T20" fmla="*/ 153 w 250"/>
                <a:gd name="T21" fmla="*/ 289 h 289"/>
                <a:gd name="T22" fmla="*/ 232 w 250"/>
                <a:gd name="T23" fmla="*/ 289 h 289"/>
                <a:gd name="T24" fmla="*/ 250 w 250"/>
                <a:gd name="T25" fmla="*/ 279 h 289"/>
                <a:gd name="T26" fmla="*/ 232 w 250"/>
                <a:gd name="T27" fmla="*/ 269 h 289"/>
                <a:gd name="T28" fmla="*/ 154 w 250"/>
                <a:gd name="T29" fmla="*/ 269 h 289"/>
                <a:gd name="T30" fmla="*/ 21 w 250"/>
                <a:gd name="T31" fmla="*/ 155 h 289"/>
                <a:gd name="T32" fmla="*/ 232 w 250"/>
                <a:gd name="T33" fmla="*/ 15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0" h="289">
                  <a:moveTo>
                    <a:pt x="232" y="155"/>
                  </a:moveTo>
                  <a:cubicBezTo>
                    <a:pt x="241" y="155"/>
                    <a:pt x="250" y="155"/>
                    <a:pt x="250" y="145"/>
                  </a:cubicBezTo>
                  <a:cubicBezTo>
                    <a:pt x="250" y="135"/>
                    <a:pt x="241" y="135"/>
                    <a:pt x="232" y="135"/>
                  </a:cubicBezTo>
                  <a:lnTo>
                    <a:pt x="21" y="135"/>
                  </a:lnTo>
                  <a:cubicBezTo>
                    <a:pt x="27" y="68"/>
                    <a:pt x="84" y="20"/>
                    <a:pt x="154" y="20"/>
                  </a:cubicBezTo>
                  <a:lnTo>
                    <a:pt x="232" y="20"/>
                  </a:lnTo>
                  <a:cubicBezTo>
                    <a:pt x="241" y="20"/>
                    <a:pt x="250" y="20"/>
                    <a:pt x="250" y="10"/>
                  </a:cubicBezTo>
                  <a:cubicBezTo>
                    <a:pt x="250" y="0"/>
                    <a:pt x="241" y="0"/>
                    <a:pt x="232" y="0"/>
                  </a:cubicBezTo>
                  <a:lnTo>
                    <a:pt x="153" y="0"/>
                  </a:lnTo>
                  <a:cubicBezTo>
                    <a:pt x="68" y="0"/>
                    <a:pt x="0" y="65"/>
                    <a:pt x="0" y="145"/>
                  </a:cubicBezTo>
                  <a:cubicBezTo>
                    <a:pt x="0" y="224"/>
                    <a:pt x="68" y="289"/>
                    <a:pt x="153" y="289"/>
                  </a:cubicBezTo>
                  <a:lnTo>
                    <a:pt x="232" y="289"/>
                  </a:lnTo>
                  <a:cubicBezTo>
                    <a:pt x="241" y="289"/>
                    <a:pt x="250" y="289"/>
                    <a:pt x="250" y="279"/>
                  </a:cubicBezTo>
                  <a:cubicBezTo>
                    <a:pt x="250" y="269"/>
                    <a:pt x="241" y="269"/>
                    <a:pt x="232" y="269"/>
                  </a:cubicBezTo>
                  <a:lnTo>
                    <a:pt x="154" y="269"/>
                  </a:lnTo>
                  <a:cubicBezTo>
                    <a:pt x="84" y="269"/>
                    <a:pt x="27" y="221"/>
                    <a:pt x="21" y="155"/>
                  </a:cubicBezTo>
                  <a:lnTo>
                    <a:pt x="232" y="15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0" name="Freeform 10">
              <a:extLst>
                <a:ext uri="{FF2B5EF4-FFF2-40B4-BE49-F238E27FC236}">
                  <a16:creationId xmlns:a16="http://schemas.microsoft.com/office/drawing/2014/main" id="{972CA71F-0A3F-C2F7-2347-5D01D11A4F00}"/>
                </a:ext>
              </a:extLst>
            </p:cNvPr>
            <p:cNvSpPr>
              <a:spLocks/>
            </p:cNvSpPr>
            <p:nvPr>
              <p:custDataLst>
                <p:tags r:id="rId18"/>
              </p:custDataLst>
            </p:nvPr>
          </p:nvSpPr>
          <p:spPr bwMode="auto">
            <a:xfrm>
              <a:off x="5908676" y="3011487"/>
              <a:ext cx="63500" cy="487363"/>
            </a:xfrm>
            <a:custGeom>
              <a:avLst/>
              <a:gdLst>
                <a:gd name="T0" fmla="*/ 69 w 69"/>
                <a:gd name="T1" fmla="*/ 499 h 499"/>
                <a:gd name="T2" fmla="*/ 69 w 69"/>
                <a:gd name="T3" fmla="*/ 479 h 499"/>
                <a:gd name="T4" fmla="*/ 20 w 69"/>
                <a:gd name="T5" fmla="*/ 479 h 499"/>
                <a:gd name="T6" fmla="*/ 20 w 69"/>
                <a:gd name="T7" fmla="*/ 20 h 499"/>
                <a:gd name="T8" fmla="*/ 69 w 69"/>
                <a:gd name="T9" fmla="*/ 20 h 499"/>
                <a:gd name="T10" fmla="*/ 69 w 69"/>
                <a:gd name="T11" fmla="*/ 0 h 499"/>
                <a:gd name="T12" fmla="*/ 0 w 69"/>
                <a:gd name="T13" fmla="*/ 0 h 499"/>
                <a:gd name="T14" fmla="*/ 0 w 69"/>
                <a:gd name="T15" fmla="*/ 499 h 499"/>
                <a:gd name="T16" fmla="*/ 69 w 69"/>
                <a:gd name="T17" fmla="*/ 499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499">
                  <a:moveTo>
                    <a:pt x="69" y="499"/>
                  </a:moveTo>
                  <a:lnTo>
                    <a:pt x="69" y="479"/>
                  </a:lnTo>
                  <a:lnTo>
                    <a:pt x="20" y="479"/>
                  </a:lnTo>
                  <a:lnTo>
                    <a:pt x="20" y="20"/>
                  </a:lnTo>
                  <a:lnTo>
                    <a:pt x="69" y="20"/>
                  </a:lnTo>
                  <a:lnTo>
                    <a:pt x="69" y="0"/>
                  </a:lnTo>
                  <a:lnTo>
                    <a:pt x="0" y="0"/>
                  </a:lnTo>
                  <a:lnTo>
                    <a:pt x="0" y="499"/>
                  </a:lnTo>
                  <a:lnTo>
                    <a:pt x="69" y="49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1" name="Freeform 11">
              <a:extLst>
                <a:ext uri="{FF2B5EF4-FFF2-40B4-BE49-F238E27FC236}">
                  <a16:creationId xmlns:a16="http://schemas.microsoft.com/office/drawing/2014/main" id="{543CC6AD-0308-86EF-B8CA-B835A09D92CC}"/>
                </a:ext>
              </a:extLst>
            </p:cNvPr>
            <p:cNvSpPr>
              <a:spLocks noEditPoints="1"/>
            </p:cNvSpPr>
            <p:nvPr>
              <p:custDataLst>
                <p:tags r:id="rId19"/>
              </p:custDataLst>
            </p:nvPr>
          </p:nvSpPr>
          <p:spPr bwMode="auto">
            <a:xfrm>
              <a:off x="6000751" y="3052762"/>
              <a:ext cx="196850" cy="334963"/>
            </a:xfrm>
            <a:custGeom>
              <a:avLst/>
              <a:gdLst>
                <a:gd name="T0" fmla="*/ 210 w 210"/>
                <a:gd name="T1" fmla="*/ 173 h 343"/>
                <a:gd name="T2" fmla="*/ 190 w 210"/>
                <a:gd name="T3" fmla="*/ 56 h 343"/>
                <a:gd name="T4" fmla="*/ 105 w 210"/>
                <a:gd name="T5" fmla="*/ 0 h 343"/>
                <a:gd name="T6" fmla="*/ 19 w 210"/>
                <a:gd name="T7" fmla="*/ 60 h 343"/>
                <a:gd name="T8" fmla="*/ 0 w 210"/>
                <a:gd name="T9" fmla="*/ 173 h 343"/>
                <a:gd name="T10" fmla="*/ 23 w 210"/>
                <a:gd name="T11" fmla="*/ 293 h 343"/>
                <a:gd name="T12" fmla="*/ 105 w 210"/>
                <a:gd name="T13" fmla="*/ 343 h 343"/>
                <a:gd name="T14" fmla="*/ 192 w 210"/>
                <a:gd name="T15" fmla="*/ 285 h 343"/>
                <a:gd name="T16" fmla="*/ 210 w 210"/>
                <a:gd name="T17" fmla="*/ 173 h 343"/>
                <a:gd name="T18" fmla="*/ 105 w 210"/>
                <a:gd name="T19" fmla="*/ 332 h 343"/>
                <a:gd name="T20" fmla="*/ 47 w 210"/>
                <a:gd name="T21" fmla="*/ 272 h 343"/>
                <a:gd name="T22" fmla="*/ 42 w 210"/>
                <a:gd name="T23" fmla="*/ 167 h 343"/>
                <a:gd name="T24" fmla="*/ 46 w 210"/>
                <a:gd name="T25" fmla="*/ 75 h 343"/>
                <a:gd name="T26" fmla="*/ 105 w 210"/>
                <a:gd name="T27" fmla="*/ 11 h 343"/>
                <a:gd name="T28" fmla="*/ 164 w 210"/>
                <a:gd name="T29" fmla="*/ 69 h 343"/>
                <a:gd name="T30" fmla="*/ 169 w 210"/>
                <a:gd name="T31" fmla="*/ 167 h 343"/>
                <a:gd name="T32" fmla="*/ 163 w 210"/>
                <a:gd name="T33" fmla="*/ 270 h 343"/>
                <a:gd name="T34" fmla="*/ 105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3"/>
                  </a:moveTo>
                  <a:cubicBezTo>
                    <a:pt x="210" y="133"/>
                    <a:pt x="208" y="93"/>
                    <a:pt x="190" y="56"/>
                  </a:cubicBezTo>
                  <a:cubicBezTo>
                    <a:pt x="167" y="8"/>
                    <a:pt x="126" y="0"/>
                    <a:pt x="105" y="0"/>
                  </a:cubicBezTo>
                  <a:cubicBezTo>
                    <a:pt x="76" y="0"/>
                    <a:pt x="39" y="13"/>
                    <a:pt x="19" y="60"/>
                  </a:cubicBezTo>
                  <a:cubicBezTo>
                    <a:pt x="3" y="94"/>
                    <a:pt x="0" y="133"/>
                    <a:pt x="0" y="173"/>
                  </a:cubicBezTo>
                  <a:cubicBezTo>
                    <a:pt x="0" y="210"/>
                    <a:pt x="2" y="255"/>
                    <a:pt x="23" y="293"/>
                  </a:cubicBezTo>
                  <a:cubicBezTo>
                    <a:pt x="44" y="333"/>
                    <a:pt x="81" y="343"/>
                    <a:pt x="105" y="343"/>
                  </a:cubicBezTo>
                  <a:cubicBezTo>
                    <a:pt x="132" y="343"/>
                    <a:pt x="170" y="333"/>
                    <a:pt x="192" y="285"/>
                  </a:cubicBezTo>
                  <a:cubicBezTo>
                    <a:pt x="208" y="251"/>
                    <a:pt x="210" y="212"/>
                    <a:pt x="210" y="173"/>
                  </a:cubicBezTo>
                  <a:close/>
                  <a:moveTo>
                    <a:pt x="105" y="332"/>
                  </a:moveTo>
                  <a:cubicBezTo>
                    <a:pt x="86" y="332"/>
                    <a:pt x="56" y="320"/>
                    <a:pt x="47" y="272"/>
                  </a:cubicBezTo>
                  <a:cubicBezTo>
                    <a:pt x="42" y="242"/>
                    <a:pt x="42" y="196"/>
                    <a:pt x="42" y="167"/>
                  </a:cubicBezTo>
                  <a:cubicBezTo>
                    <a:pt x="42" y="135"/>
                    <a:pt x="42" y="102"/>
                    <a:pt x="46" y="75"/>
                  </a:cubicBezTo>
                  <a:cubicBezTo>
                    <a:pt x="55" y="16"/>
                    <a:pt x="93" y="11"/>
                    <a:pt x="105" y="11"/>
                  </a:cubicBezTo>
                  <a:cubicBezTo>
                    <a:pt x="121" y="11"/>
                    <a:pt x="154" y="20"/>
                    <a:pt x="164" y="69"/>
                  </a:cubicBezTo>
                  <a:cubicBezTo>
                    <a:pt x="169" y="97"/>
                    <a:pt x="169" y="135"/>
                    <a:pt x="169" y="167"/>
                  </a:cubicBezTo>
                  <a:cubicBezTo>
                    <a:pt x="169" y="204"/>
                    <a:pt x="169" y="238"/>
                    <a:pt x="163" y="270"/>
                  </a:cubicBezTo>
                  <a:cubicBezTo>
                    <a:pt x="156" y="317"/>
                    <a:pt x="127" y="332"/>
                    <a:pt x="105"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2" name="Freeform 12">
              <a:extLst>
                <a:ext uri="{FF2B5EF4-FFF2-40B4-BE49-F238E27FC236}">
                  <a16:creationId xmlns:a16="http://schemas.microsoft.com/office/drawing/2014/main" id="{C753A741-1265-CE4E-7B23-4AA869E8CBE6}"/>
                </a:ext>
              </a:extLst>
            </p:cNvPr>
            <p:cNvSpPr>
              <a:spLocks/>
            </p:cNvSpPr>
            <p:nvPr>
              <p:custDataLst>
                <p:tags r:id="rId20"/>
              </p:custDataLst>
            </p:nvPr>
          </p:nvSpPr>
          <p:spPr bwMode="auto">
            <a:xfrm>
              <a:off x="6256338" y="3325812"/>
              <a:ext cx="53975" cy="146050"/>
            </a:xfrm>
            <a:custGeom>
              <a:avLst/>
              <a:gdLst>
                <a:gd name="T0" fmla="*/ 58 w 58"/>
                <a:gd name="T1" fmla="*/ 53 h 150"/>
                <a:gd name="T2" fmla="*/ 26 w 58"/>
                <a:gd name="T3" fmla="*/ 0 h 150"/>
                <a:gd name="T4" fmla="*/ 0 w 58"/>
                <a:gd name="T5" fmla="*/ 27 h 150"/>
                <a:gd name="T6" fmla="*/ 26 w 58"/>
                <a:gd name="T7" fmla="*/ 53 h 150"/>
                <a:gd name="T8" fmla="*/ 44 w 58"/>
                <a:gd name="T9" fmla="*/ 47 h 150"/>
                <a:gd name="T10" fmla="*/ 46 w 58"/>
                <a:gd name="T11" fmla="*/ 45 h 150"/>
                <a:gd name="T12" fmla="*/ 47 w 58"/>
                <a:gd name="T13" fmla="*/ 53 h 150"/>
                <a:gd name="T14" fmla="*/ 13 w 58"/>
                <a:gd name="T15" fmla="*/ 136 h 150"/>
                <a:gd name="T16" fmla="*/ 8 w 58"/>
                <a:gd name="T17" fmla="*/ 144 h 150"/>
                <a:gd name="T18" fmla="*/ 13 w 58"/>
                <a:gd name="T19" fmla="*/ 150 h 150"/>
                <a:gd name="T20" fmla="*/ 58 w 58"/>
                <a:gd name="T21" fmla="*/ 5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150">
                  <a:moveTo>
                    <a:pt x="58" y="53"/>
                  </a:moveTo>
                  <a:cubicBezTo>
                    <a:pt x="58" y="20"/>
                    <a:pt x="46" y="0"/>
                    <a:pt x="26" y="0"/>
                  </a:cubicBezTo>
                  <a:cubicBezTo>
                    <a:pt x="10" y="0"/>
                    <a:pt x="0" y="13"/>
                    <a:pt x="0" y="27"/>
                  </a:cubicBezTo>
                  <a:cubicBezTo>
                    <a:pt x="0" y="40"/>
                    <a:pt x="10" y="53"/>
                    <a:pt x="26" y="53"/>
                  </a:cubicBezTo>
                  <a:cubicBezTo>
                    <a:pt x="32" y="53"/>
                    <a:pt x="39" y="51"/>
                    <a:pt x="44" y="47"/>
                  </a:cubicBezTo>
                  <a:cubicBezTo>
                    <a:pt x="45" y="46"/>
                    <a:pt x="46" y="45"/>
                    <a:pt x="46" y="45"/>
                  </a:cubicBezTo>
                  <a:cubicBezTo>
                    <a:pt x="47" y="45"/>
                    <a:pt x="47" y="46"/>
                    <a:pt x="47" y="53"/>
                  </a:cubicBezTo>
                  <a:cubicBezTo>
                    <a:pt x="47" y="90"/>
                    <a:pt x="30" y="120"/>
                    <a:pt x="13" y="136"/>
                  </a:cubicBezTo>
                  <a:cubicBezTo>
                    <a:pt x="8" y="142"/>
                    <a:pt x="8" y="143"/>
                    <a:pt x="8" y="144"/>
                  </a:cubicBezTo>
                  <a:cubicBezTo>
                    <a:pt x="8" y="147"/>
                    <a:pt x="10" y="150"/>
                    <a:pt x="13" y="150"/>
                  </a:cubicBezTo>
                  <a:cubicBezTo>
                    <a:pt x="18" y="150"/>
                    <a:pt x="58" y="111"/>
                    <a:pt x="58" y="5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3" name="Freeform 13">
              <a:extLst>
                <a:ext uri="{FF2B5EF4-FFF2-40B4-BE49-F238E27FC236}">
                  <a16:creationId xmlns:a16="http://schemas.microsoft.com/office/drawing/2014/main" id="{E743ADCD-F2B3-3973-A7D5-9F4C7938D07A}"/>
                </a:ext>
              </a:extLst>
            </p:cNvPr>
            <p:cNvSpPr>
              <a:spLocks/>
            </p:cNvSpPr>
            <p:nvPr>
              <p:custDataLst>
                <p:tags r:id="rId21"/>
              </p:custDataLst>
            </p:nvPr>
          </p:nvSpPr>
          <p:spPr bwMode="auto">
            <a:xfrm>
              <a:off x="6446838" y="3052762"/>
              <a:ext cx="185738" cy="323850"/>
            </a:xfrm>
            <a:custGeom>
              <a:avLst/>
              <a:gdLst>
                <a:gd name="T0" fmla="*/ 39 w 199"/>
                <a:gd name="T1" fmla="*/ 294 h 332"/>
                <a:gd name="T2" fmla="*/ 92 w 199"/>
                <a:gd name="T3" fmla="*/ 243 h 332"/>
                <a:gd name="T4" fmla="*/ 199 w 199"/>
                <a:gd name="T5" fmla="*/ 97 h 332"/>
                <a:gd name="T6" fmla="*/ 94 w 199"/>
                <a:gd name="T7" fmla="*/ 0 h 332"/>
                <a:gd name="T8" fmla="*/ 0 w 199"/>
                <a:gd name="T9" fmla="*/ 90 h 332"/>
                <a:gd name="T10" fmla="*/ 27 w 199"/>
                <a:gd name="T11" fmla="*/ 118 h 332"/>
                <a:gd name="T12" fmla="*/ 53 w 199"/>
                <a:gd name="T13" fmla="*/ 92 h 332"/>
                <a:gd name="T14" fmla="*/ 26 w 199"/>
                <a:gd name="T15" fmla="*/ 66 h 332"/>
                <a:gd name="T16" fmla="*/ 20 w 199"/>
                <a:gd name="T17" fmla="*/ 67 h 332"/>
                <a:gd name="T18" fmla="*/ 87 w 199"/>
                <a:gd name="T19" fmla="*/ 16 h 332"/>
                <a:gd name="T20" fmla="*/ 154 w 199"/>
                <a:gd name="T21" fmla="*/ 97 h 332"/>
                <a:gd name="T22" fmla="*/ 102 w 199"/>
                <a:gd name="T23" fmla="*/ 207 h 332"/>
                <a:gd name="T24" fmla="*/ 6 w 199"/>
                <a:gd name="T25" fmla="*/ 314 h 332"/>
                <a:gd name="T26" fmla="*/ 0 w 199"/>
                <a:gd name="T27" fmla="*/ 332 h 332"/>
                <a:gd name="T28" fmla="*/ 185 w 199"/>
                <a:gd name="T29" fmla="*/ 332 h 332"/>
                <a:gd name="T30" fmla="*/ 199 w 199"/>
                <a:gd name="T31" fmla="*/ 246 h 332"/>
                <a:gd name="T32" fmla="*/ 187 w 199"/>
                <a:gd name="T33" fmla="*/ 246 h 332"/>
                <a:gd name="T34" fmla="*/ 176 w 199"/>
                <a:gd name="T35" fmla="*/ 290 h 332"/>
                <a:gd name="T36" fmla="*/ 129 w 199"/>
                <a:gd name="T37" fmla="*/ 294 h 332"/>
                <a:gd name="T38" fmla="*/ 39 w 199"/>
                <a:gd name="T39" fmla="*/ 29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 h="332">
                  <a:moveTo>
                    <a:pt x="39" y="294"/>
                  </a:moveTo>
                  <a:lnTo>
                    <a:pt x="92" y="243"/>
                  </a:lnTo>
                  <a:cubicBezTo>
                    <a:pt x="169" y="174"/>
                    <a:pt x="199" y="147"/>
                    <a:pt x="199" y="97"/>
                  </a:cubicBezTo>
                  <a:cubicBezTo>
                    <a:pt x="199" y="40"/>
                    <a:pt x="155" y="0"/>
                    <a:pt x="94" y="0"/>
                  </a:cubicBezTo>
                  <a:cubicBezTo>
                    <a:pt x="37" y="0"/>
                    <a:pt x="0" y="46"/>
                    <a:pt x="0" y="90"/>
                  </a:cubicBezTo>
                  <a:cubicBezTo>
                    <a:pt x="0" y="118"/>
                    <a:pt x="25" y="118"/>
                    <a:pt x="27" y="118"/>
                  </a:cubicBezTo>
                  <a:cubicBezTo>
                    <a:pt x="35" y="118"/>
                    <a:pt x="53" y="112"/>
                    <a:pt x="53" y="92"/>
                  </a:cubicBezTo>
                  <a:cubicBezTo>
                    <a:pt x="53" y="79"/>
                    <a:pt x="44" y="66"/>
                    <a:pt x="26" y="66"/>
                  </a:cubicBezTo>
                  <a:cubicBezTo>
                    <a:pt x="22" y="66"/>
                    <a:pt x="21" y="66"/>
                    <a:pt x="20" y="67"/>
                  </a:cubicBezTo>
                  <a:cubicBezTo>
                    <a:pt x="31" y="34"/>
                    <a:pt x="58" y="16"/>
                    <a:pt x="87" y="16"/>
                  </a:cubicBezTo>
                  <a:cubicBezTo>
                    <a:pt x="133" y="16"/>
                    <a:pt x="154" y="56"/>
                    <a:pt x="154" y="97"/>
                  </a:cubicBezTo>
                  <a:cubicBezTo>
                    <a:pt x="154" y="137"/>
                    <a:pt x="129" y="176"/>
                    <a:pt x="102" y="207"/>
                  </a:cubicBezTo>
                  <a:lnTo>
                    <a:pt x="6" y="314"/>
                  </a:lnTo>
                  <a:cubicBezTo>
                    <a:pt x="0" y="319"/>
                    <a:pt x="0" y="320"/>
                    <a:pt x="0" y="332"/>
                  </a:cubicBezTo>
                  <a:lnTo>
                    <a:pt x="185" y="332"/>
                  </a:lnTo>
                  <a:lnTo>
                    <a:pt x="199" y="246"/>
                  </a:lnTo>
                  <a:lnTo>
                    <a:pt x="187" y="246"/>
                  </a:lnTo>
                  <a:cubicBezTo>
                    <a:pt x="184" y="260"/>
                    <a:pt x="181" y="282"/>
                    <a:pt x="176" y="290"/>
                  </a:cubicBezTo>
                  <a:cubicBezTo>
                    <a:pt x="172" y="294"/>
                    <a:pt x="140" y="294"/>
                    <a:pt x="129" y="294"/>
                  </a:cubicBezTo>
                  <a:lnTo>
                    <a:pt x="39" y="294"/>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4" name="Freeform 14">
              <a:extLst>
                <a:ext uri="{FF2B5EF4-FFF2-40B4-BE49-F238E27FC236}">
                  <a16:creationId xmlns:a16="http://schemas.microsoft.com/office/drawing/2014/main" id="{86535529-3FBE-6947-4B75-453B66A7BFFD}"/>
                </a:ext>
              </a:extLst>
            </p:cNvPr>
            <p:cNvSpPr>
              <a:spLocks/>
            </p:cNvSpPr>
            <p:nvPr>
              <p:custDataLst>
                <p:tags r:id="rId22"/>
              </p:custDataLst>
            </p:nvPr>
          </p:nvSpPr>
          <p:spPr bwMode="auto">
            <a:xfrm>
              <a:off x="6667501" y="3011487"/>
              <a:ext cx="63500" cy="487363"/>
            </a:xfrm>
            <a:custGeom>
              <a:avLst/>
              <a:gdLst>
                <a:gd name="T0" fmla="*/ 68 w 68"/>
                <a:gd name="T1" fmla="*/ 0 h 499"/>
                <a:gd name="T2" fmla="*/ 0 w 68"/>
                <a:gd name="T3" fmla="*/ 0 h 499"/>
                <a:gd name="T4" fmla="*/ 0 w 68"/>
                <a:gd name="T5" fmla="*/ 20 h 499"/>
                <a:gd name="T6" fmla="*/ 48 w 68"/>
                <a:gd name="T7" fmla="*/ 20 h 499"/>
                <a:gd name="T8" fmla="*/ 48 w 68"/>
                <a:gd name="T9" fmla="*/ 479 h 499"/>
                <a:gd name="T10" fmla="*/ 0 w 68"/>
                <a:gd name="T11" fmla="*/ 479 h 499"/>
                <a:gd name="T12" fmla="*/ 0 w 68"/>
                <a:gd name="T13" fmla="*/ 499 h 499"/>
                <a:gd name="T14" fmla="*/ 68 w 68"/>
                <a:gd name="T15" fmla="*/ 499 h 499"/>
                <a:gd name="T16" fmla="*/ 68 w 68"/>
                <a:gd name="T17" fmla="*/ 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99">
                  <a:moveTo>
                    <a:pt x="68" y="0"/>
                  </a:moveTo>
                  <a:lnTo>
                    <a:pt x="0" y="0"/>
                  </a:lnTo>
                  <a:lnTo>
                    <a:pt x="0" y="20"/>
                  </a:lnTo>
                  <a:lnTo>
                    <a:pt x="48" y="20"/>
                  </a:lnTo>
                  <a:lnTo>
                    <a:pt x="48" y="479"/>
                  </a:lnTo>
                  <a:lnTo>
                    <a:pt x="0" y="479"/>
                  </a:lnTo>
                  <a:lnTo>
                    <a:pt x="0" y="499"/>
                  </a:lnTo>
                  <a:lnTo>
                    <a:pt x="68" y="499"/>
                  </a:lnTo>
                  <a:lnTo>
                    <a:pt x="68" y="0"/>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5" name="Freeform 15">
              <a:extLst>
                <a:ext uri="{FF2B5EF4-FFF2-40B4-BE49-F238E27FC236}">
                  <a16:creationId xmlns:a16="http://schemas.microsoft.com/office/drawing/2014/main" id="{607C7F25-0E5D-E83E-0692-83B4FB8DFE71}"/>
                </a:ext>
              </a:extLst>
            </p:cNvPr>
            <p:cNvSpPr>
              <a:spLocks/>
            </p:cNvSpPr>
            <p:nvPr>
              <p:custDataLst>
                <p:tags r:id="rId23"/>
              </p:custDataLst>
            </p:nvPr>
          </p:nvSpPr>
          <p:spPr bwMode="auto">
            <a:xfrm>
              <a:off x="6953251" y="3040062"/>
              <a:ext cx="225425" cy="336550"/>
            </a:xfrm>
            <a:custGeom>
              <a:avLst/>
              <a:gdLst>
                <a:gd name="T0" fmla="*/ 39 w 241"/>
                <a:gd name="T1" fmla="*/ 308 h 346"/>
                <a:gd name="T2" fmla="*/ 0 w 241"/>
                <a:gd name="T3" fmla="*/ 331 h 346"/>
                <a:gd name="T4" fmla="*/ 0 w 241"/>
                <a:gd name="T5" fmla="*/ 346 h 346"/>
                <a:gd name="T6" fmla="*/ 54 w 241"/>
                <a:gd name="T7" fmla="*/ 345 h 346"/>
                <a:gd name="T8" fmla="*/ 109 w 241"/>
                <a:gd name="T9" fmla="*/ 346 h 346"/>
                <a:gd name="T10" fmla="*/ 109 w 241"/>
                <a:gd name="T11" fmla="*/ 331 h 346"/>
                <a:gd name="T12" fmla="*/ 70 w 241"/>
                <a:gd name="T13" fmla="*/ 308 h 346"/>
                <a:gd name="T14" fmla="*/ 70 w 241"/>
                <a:gd name="T15" fmla="*/ 257 h 346"/>
                <a:gd name="T16" fmla="*/ 102 w 241"/>
                <a:gd name="T17" fmla="*/ 230 h 346"/>
                <a:gd name="T18" fmla="*/ 162 w 241"/>
                <a:gd name="T19" fmla="*/ 319 h 346"/>
                <a:gd name="T20" fmla="*/ 144 w 241"/>
                <a:gd name="T21" fmla="*/ 331 h 346"/>
                <a:gd name="T22" fmla="*/ 144 w 241"/>
                <a:gd name="T23" fmla="*/ 346 h 346"/>
                <a:gd name="T24" fmla="*/ 198 w 241"/>
                <a:gd name="T25" fmla="*/ 345 h 346"/>
                <a:gd name="T26" fmla="*/ 241 w 241"/>
                <a:gd name="T27" fmla="*/ 346 h 346"/>
                <a:gd name="T28" fmla="*/ 241 w 241"/>
                <a:gd name="T29" fmla="*/ 331 h 346"/>
                <a:gd name="T30" fmla="*/ 193 w 241"/>
                <a:gd name="T31" fmla="*/ 304 h 346"/>
                <a:gd name="T32" fmla="*/ 129 w 241"/>
                <a:gd name="T33" fmla="*/ 215 h 346"/>
                <a:gd name="T34" fmla="*/ 126 w 241"/>
                <a:gd name="T35" fmla="*/ 210 h 346"/>
                <a:gd name="T36" fmla="*/ 167 w 241"/>
                <a:gd name="T37" fmla="*/ 174 h 346"/>
                <a:gd name="T38" fmla="*/ 229 w 241"/>
                <a:gd name="T39" fmla="*/ 147 h 346"/>
                <a:gd name="T40" fmla="*/ 229 w 241"/>
                <a:gd name="T41" fmla="*/ 131 h 346"/>
                <a:gd name="T42" fmla="*/ 195 w 241"/>
                <a:gd name="T43" fmla="*/ 133 h 346"/>
                <a:gd name="T44" fmla="*/ 139 w 241"/>
                <a:gd name="T45" fmla="*/ 131 h 346"/>
                <a:gd name="T46" fmla="*/ 139 w 241"/>
                <a:gd name="T47" fmla="*/ 147 h 346"/>
                <a:gd name="T48" fmla="*/ 153 w 241"/>
                <a:gd name="T49" fmla="*/ 159 h 346"/>
                <a:gd name="T50" fmla="*/ 142 w 241"/>
                <a:gd name="T51" fmla="*/ 179 h 346"/>
                <a:gd name="T52" fmla="*/ 72 w 241"/>
                <a:gd name="T53" fmla="*/ 240 h 346"/>
                <a:gd name="T54" fmla="*/ 72 w 241"/>
                <a:gd name="T55" fmla="*/ 0 h 346"/>
                <a:gd name="T56" fmla="*/ 0 w 241"/>
                <a:gd name="T57" fmla="*/ 6 h 346"/>
                <a:gd name="T58" fmla="*/ 0 w 241"/>
                <a:gd name="T59" fmla="*/ 21 h 346"/>
                <a:gd name="T60" fmla="*/ 39 w 241"/>
                <a:gd name="T61" fmla="*/ 49 h 346"/>
                <a:gd name="T62" fmla="*/ 39 w 241"/>
                <a:gd name="T63"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346">
                  <a:moveTo>
                    <a:pt x="39" y="308"/>
                  </a:moveTo>
                  <a:cubicBezTo>
                    <a:pt x="39" y="331"/>
                    <a:pt x="33" y="331"/>
                    <a:pt x="0" y="331"/>
                  </a:cubicBezTo>
                  <a:lnTo>
                    <a:pt x="0" y="346"/>
                  </a:lnTo>
                  <a:cubicBezTo>
                    <a:pt x="16" y="346"/>
                    <a:pt x="40" y="345"/>
                    <a:pt x="54" y="345"/>
                  </a:cubicBezTo>
                  <a:cubicBezTo>
                    <a:pt x="69" y="345"/>
                    <a:pt x="89" y="345"/>
                    <a:pt x="109" y="346"/>
                  </a:cubicBezTo>
                  <a:lnTo>
                    <a:pt x="109" y="331"/>
                  </a:lnTo>
                  <a:cubicBezTo>
                    <a:pt x="76" y="331"/>
                    <a:pt x="70" y="331"/>
                    <a:pt x="70" y="308"/>
                  </a:cubicBezTo>
                  <a:lnTo>
                    <a:pt x="70" y="257"/>
                  </a:lnTo>
                  <a:lnTo>
                    <a:pt x="102" y="230"/>
                  </a:lnTo>
                  <a:cubicBezTo>
                    <a:pt x="141" y="282"/>
                    <a:pt x="162" y="310"/>
                    <a:pt x="162" y="319"/>
                  </a:cubicBezTo>
                  <a:cubicBezTo>
                    <a:pt x="162" y="329"/>
                    <a:pt x="153" y="331"/>
                    <a:pt x="144" y="331"/>
                  </a:cubicBezTo>
                  <a:lnTo>
                    <a:pt x="144" y="346"/>
                  </a:lnTo>
                  <a:cubicBezTo>
                    <a:pt x="158" y="346"/>
                    <a:pt x="187" y="345"/>
                    <a:pt x="198" y="345"/>
                  </a:cubicBezTo>
                  <a:cubicBezTo>
                    <a:pt x="212" y="345"/>
                    <a:pt x="226" y="345"/>
                    <a:pt x="241" y="346"/>
                  </a:cubicBezTo>
                  <a:lnTo>
                    <a:pt x="241" y="331"/>
                  </a:lnTo>
                  <a:cubicBezTo>
                    <a:pt x="222" y="331"/>
                    <a:pt x="211" y="331"/>
                    <a:pt x="193" y="304"/>
                  </a:cubicBezTo>
                  <a:lnTo>
                    <a:pt x="129" y="215"/>
                  </a:lnTo>
                  <a:cubicBezTo>
                    <a:pt x="129" y="214"/>
                    <a:pt x="126" y="211"/>
                    <a:pt x="126" y="210"/>
                  </a:cubicBezTo>
                  <a:cubicBezTo>
                    <a:pt x="126" y="208"/>
                    <a:pt x="162" y="178"/>
                    <a:pt x="167" y="174"/>
                  </a:cubicBezTo>
                  <a:cubicBezTo>
                    <a:pt x="198" y="148"/>
                    <a:pt x="219" y="147"/>
                    <a:pt x="229" y="147"/>
                  </a:cubicBezTo>
                  <a:lnTo>
                    <a:pt x="229" y="131"/>
                  </a:lnTo>
                  <a:cubicBezTo>
                    <a:pt x="215" y="133"/>
                    <a:pt x="208" y="133"/>
                    <a:pt x="195" y="133"/>
                  </a:cubicBezTo>
                  <a:cubicBezTo>
                    <a:pt x="177" y="133"/>
                    <a:pt x="146" y="132"/>
                    <a:pt x="139" y="131"/>
                  </a:cubicBezTo>
                  <a:lnTo>
                    <a:pt x="139" y="147"/>
                  </a:lnTo>
                  <a:cubicBezTo>
                    <a:pt x="148" y="147"/>
                    <a:pt x="153" y="153"/>
                    <a:pt x="153" y="159"/>
                  </a:cubicBezTo>
                  <a:cubicBezTo>
                    <a:pt x="153" y="169"/>
                    <a:pt x="146" y="175"/>
                    <a:pt x="142" y="179"/>
                  </a:cubicBezTo>
                  <a:lnTo>
                    <a:pt x="72" y="240"/>
                  </a:lnTo>
                  <a:lnTo>
                    <a:pt x="72" y="0"/>
                  </a:lnTo>
                  <a:lnTo>
                    <a:pt x="0" y="6"/>
                  </a:lnTo>
                  <a:lnTo>
                    <a:pt x="0" y="21"/>
                  </a:lnTo>
                  <a:cubicBezTo>
                    <a:pt x="35" y="21"/>
                    <a:pt x="39" y="25"/>
                    <a:pt x="39" y="49"/>
                  </a:cubicBezTo>
                  <a:lnTo>
                    <a:pt x="39" y="3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6" name="Freeform 16">
              <a:extLst>
                <a:ext uri="{FF2B5EF4-FFF2-40B4-BE49-F238E27FC236}">
                  <a16:creationId xmlns:a16="http://schemas.microsoft.com/office/drawing/2014/main" id="{97D62E5F-54FB-4948-0AC6-1C772C6EA1E1}"/>
                </a:ext>
              </a:extLst>
            </p:cNvPr>
            <p:cNvSpPr>
              <a:spLocks/>
            </p:cNvSpPr>
            <p:nvPr>
              <p:custDataLst>
                <p:tags r:id="rId24"/>
              </p:custDataLst>
            </p:nvPr>
          </p:nvSpPr>
          <p:spPr bwMode="auto">
            <a:xfrm>
              <a:off x="7200901" y="3044825"/>
              <a:ext cx="319088" cy="331788"/>
            </a:xfrm>
            <a:custGeom>
              <a:avLst/>
              <a:gdLst>
                <a:gd name="T0" fmla="*/ 290 w 341"/>
                <a:gd name="T1" fmla="*/ 39 h 340"/>
                <a:gd name="T2" fmla="*/ 329 w 341"/>
                <a:gd name="T3" fmla="*/ 15 h 340"/>
                <a:gd name="T4" fmla="*/ 341 w 341"/>
                <a:gd name="T5" fmla="*/ 15 h 340"/>
                <a:gd name="T6" fmla="*/ 341 w 341"/>
                <a:gd name="T7" fmla="*/ 0 h 340"/>
                <a:gd name="T8" fmla="*/ 268 w 341"/>
                <a:gd name="T9" fmla="*/ 1 h 340"/>
                <a:gd name="T10" fmla="*/ 194 w 341"/>
                <a:gd name="T11" fmla="*/ 0 h 340"/>
                <a:gd name="T12" fmla="*/ 194 w 341"/>
                <a:gd name="T13" fmla="*/ 15 h 340"/>
                <a:gd name="T14" fmla="*/ 206 w 341"/>
                <a:gd name="T15" fmla="*/ 15 h 340"/>
                <a:gd name="T16" fmla="*/ 245 w 341"/>
                <a:gd name="T17" fmla="*/ 39 h 340"/>
                <a:gd name="T18" fmla="*/ 245 w 341"/>
                <a:gd name="T19" fmla="*/ 155 h 340"/>
                <a:gd name="T20" fmla="*/ 96 w 341"/>
                <a:gd name="T21" fmla="*/ 155 h 340"/>
                <a:gd name="T22" fmla="*/ 96 w 341"/>
                <a:gd name="T23" fmla="*/ 39 h 340"/>
                <a:gd name="T24" fmla="*/ 136 w 341"/>
                <a:gd name="T25" fmla="*/ 15 h 340"/>
                <a:gd name="T26" fmla="*/ 148 w 341"/>
                <a:gd name="T27" fmla="*/ 15 h 340"/>
                <a:gd name="T28" fmla="*/ 148 w 341"/>
                <a:gd name="T29" fmla="*/ 0 h 340"/>
                <a:gd name="T30" fmla="*/ 74 w 341"/>
                <a:gd name="T31" fmla="*/ 1 h 340"/>
                <a:gd name="T32" fmla="*/ 0 w 341"/>
                <a:gd name="T33" fmla="*/ 0 h 340"/>
                <a:gd name="T34" fmla="*/ 0 w 341"/>
                <a:gd name="T35" fmla="*/ 15 h 340"/>
                <a:gd name="T36" fmla="*/ 12 w 341"/>
                <a:gd name="T37" fmla="*/ 15 h 340"/>
                <a:gd name="T38" fmla="*/ 52 w 341"/>
                <a:gd name="T39" fmla="*/ 39 h 340"/>
                <a:gd name="T40" fmla="*/ 52 w 341"/>
                <a:gd name="T41" fmla="*/ 301 h 340"/>
                <a:gd name="T42" fmla="*/ 12 w 341"/>
                <a:gd name="T43" fmla="*/ 325 h 340"/>
                <a:gd name="T44" fmla="*/ 0 w 341"/>
                <a:gd name="T45" fmla="*/ 325 h 340"/>
                <a:gd name="T46" fmla="*/ 0 w 341"/>
                <a:gd name="T47" fmla="*/ 340 h 340"/>
                <a:gd name="T48" fmla="*/ 74 w 341"/>
                <a:gd name="T49" fmla="*/ 339 h 340"/>
                <a:gd name="T50" fmla="*/ 148 w 341"/>
                <a:gd name="T51" fmla="*/ 340 h 340"/>
                <a:gd name="T52" fmla="*/ 148 w 341"/>
                <a:gd name="T53" fmla="*/ 325 h 340"/>
                <a:gd name="T54" fmla="*/ 136 w 341"/>
                <a:gd name="T55" fmla="*/ 325 h 340"/>
                <a:gd name="T56" fmla="*/ 96 w 341"/>
                <a:gd name="T57" fmla="*/ 301 h 340"/>
                <a:gd name="T58" fmla="*/ 96 w 341"/>
                <a:gd name="T59" fmla="*/ 171 h 340"/>
                <a:gd name="T60" fmla="*/ 245 w 341"/>
                <a:gd name="T61" fmla="*/ 171 h 340"/>
                <a:gd name="T62" fmla="*/ 245 w 341"/>
                <a:gd name="T63" fmla="*/ 301 h 340"/>
                <a:gd name="T64" fmla="*/ 206 w 341"/>
                <a:gd name="T65" fmla="*/ 325 h 340"/>
                <a:gd name="T66" fmla="*/ 194 w 341"/>
                <a:gd name="T67" fmla="*/ 325 h 340"/>
                <a:gd name="T68" fmla="*/ 194 w 341"/>
                <a:gd name="T69" fmla="*/ 340 h 340"/>
                <a:gd name="T70" fmla="*/ 267 w 341"/>
                <a:gd name="T71" fmla="*/ 339 h 340"/>
                <a:gd name="T72" fmla="*/ 341 w 341"/>
                <a:gd name="T73" fmla="*/ 340 h 340"/>
                <a:gd name="T74" fmla="*/ 341 w 341"/>
                <a:gd name="T75" fmla="*/ 325 h 340"/>
                <a:gd name="T76" fmla="*/ 329 w 341"/>
                <a:gd name="T77" fmla="*/ 325 h 340"/>
                <a:gd name="T78" fmla="*/ 290 w 341"/>
                <a:gd name="T79" fmla="*/ 301 h 340"/>
                <a:gd name="T80" fmla="*/ 290 w 341"/>
                <a:gd name="T81" fmla="*/ 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1" h="340">
                  <a:moveTo>
                    <a:pt x="290" y="39"/>
                  </a:moveTo>
                  <a:cubicBezTo>
                    <a:pt x="290" y="21"/>
                    <a:pt x="291" y="15"/>
                    <a:pt x="329" y="15"/>
                  </a:cubicBezTo>
                  <a:lnTo>
                    <a:pt x="341" y="15"/>
                  </a:lnTo>
                  <a:lnTo>
                    <a:pt x="341" y="0"/>
                  </a:lnTo>
                  <a:cubicBezTo>
                    <a:pt x="324" y="1"/>
                    <a:pt x="287" y="1"/>
                    <a:pt x="268" y="1"/>
                  </a:cubicBezTo>
                  <a:cubicBezTo>
                    <a:pt x="249" y="1"/>
                    <a:pt x="211" y="1"/>
                    <a:pt x="194" y="0"/>
                  </a:cubicBezTo>
                  <a:lnTo>
                    <a:pt x="194" y="15"/>
                  </a:lnTo>
                  <a:lnTo>
                    <a:pt x="206" y="15"/>
                  </a:lnTo>
                  <a:cubicBezTo>
                    <a:pt x="244" y="15"/>
                    <a:pt x="245" y="21"/>
                    <a:pt x="245" y="39"/>
                  </a:cubicBezTo>
                  <a:lnTo>
                    <a:pt x="245" y="155"/>
                  </a:lnTo>
                  <a:lnTo>
                    <a:pt x="96" y="155"/>
                  </a:lnTo>
                  <a:lnTo>
                    <a:pt x="96" y="39"/>
                  </a:lnTo>
                  <a:cubicBezTo>
                    <a:pt x="96" y="21"/>
                    <a:pt x="97" y="15"/>
                    <a:pt x="136" y="15"/>
                  </a:cubicBezTo>
                  <a:lnTo>
                    <a:pt x="148" y="15"/>
                  </a:lnTo>
                  <a:lnTo>
                    <a:pt x="148" y="0"/>
                  </a:lnTo>
                  <a:cubicBezTo>
                    <a:pt x="130" y="1"/>
                    <a:pt x="93" y="1"/>
                    <a:pt x="74" y="1"/>
                  </a:cubicBezTo>
                  <a:cubicBezTo>
                    <a:pt x="55" y="1"/>
                    <a:pt x="18" y="1"/>
                    <a:pt x="0" y="0"/>
                  </a:cubicBezTo>
                  <a:lnTo>
                    <a:pt x="0" y="15"/>
                  </a:lnTo>
                  <a:lnTo>
                    <a:pt x="12" y="15"/>
                  </a:lnTo>
                  <a:cubicBezTo>
                    <a:pt x="51" y="15"/>
                    <a:pt x="52" y="21"/>
                    <a:pt x="52" y="39"/>
                  </a:cubicBezTo>
                  <a:lnTo>
                    <a:pt x="52" y="301"/>
                  </a:lnTo>
                  <a:cubicBezTo>
                    <a:pt x="52" y="319"/>
                    <a:pt x="51" y="325"/>
                    <a:pt x="12" y="325"/>
                  </a:cubicBezTo>
                  <a:lnTo>
                    <a:pt x="0" y="325"/>
                  </a:lnTo>
                  <a:lnTo>
                    <a:pt x="0" y="340"/>
                  </a:lnTo>
                  <a:cubicBezTo>
                    <a:pt x="18" y="339"/>
                    <a:pt x="55" y="339"/>
                    <a:pt x="74" y="339"/>
                  </a:cubicBezTo>
                  <a:cubicBezTo>
                    <a:pt x="93" y="339"/>
                    <a:pt x="130" y="339"/>
                    <a:pt x="148" y="340"/>
                  </a:cubicBezTo>
                  <a:lnTo>
                    <a:pt x="148" y="325"/>
                  </a:lnTo>
                  <a:lnTo>
                    <a:pt x="136" y="325"/>
                  </a:lnTo>
                  <a:cubicBezTo>
                    <a:pt x="97" y="325"/>
                    <a:pt x="96" y="319"/>
                    <a:pt x="96" y="301"/>
                  </a:cubicBezTo>
                  <a:lnTo>
                    <a:pt x="96" y="171"/>
                  </a:lnTo>
                  <a:lnTo>
                    <a:pt x="245" y="171"/>
                  </a:lnTo>
                  <a:lnTo>
                    <a:pt x="245" y="301"/>
                  </a:lnTo>
                  <a:cubicBezTo>
                    <a:pt x="245" y="319"/>
                    <a:pt x="244" y="325"/>
                    <a:pt x="206" y="325"/>
                  </a:cubicBezTo>
                  <a:lnTo>
                    <a:pt x="194" y="325"/>
                  </a:lnTo>
                  <a:lnTo>
                    <a:pt x="194" y="340"/>
                  </a:lnTo>
                  <a:cubicBezTo>
                    <a:pt x="211" y="339"/>
                    <a:pt x="248" y="339"/>
                    <a:pt x="267" y="339"/>
                  </a:cubicBezTo>
                  <a:cubicBezTo>
                    <a:pt x="286" y="339"/>
                    <a:pt x="324" y="339"/>
                    <a:pt x="341" y="340"/>
                  </a:cubicBezTo>
                  <a:lnTo>
                    <a:pt x="341" y="325"/>
                  </a:lnTo>
                  <a:lnTo>
                    <a:pt x="329" y="325"/>
                  </a:lnTo>
                  <a:cubicBezTo>
                    <a:pt x="291" y="325"/>
                    <a:pt x="290" y="319"/>
                    <a:pt x="290" y="301"/>
                  </a:cubicBezTo>
                  <a:lnTo>
                    <a:pt x="290" y="3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27" name="Freeform 17">
              <a:extLst>
                <a:ext uri="{FF2B5EF4-FFF2-40B4-BE49-F238E27FC236}">
                  <a16:creationId xmlns:a16="http://schemas.microsoft.com/office/drawing/2014/main" id="{759E7390-C7FC-C9EC-F1DC-C40764B6BA16}"/>
                </a:ext>
              </a:extLst>
            </p:cNvPr>
            <p:cNvSpPr>
              <a:spLocks/>
            </p:cNvSpPr>
            <p:nvPr>
              <p:custDataLst>
                <p:tags r:id="rId25"/>
              </p:custDataLst>
            </p:nvPr>
          </p:nvSpPr>
          <p:spPr bwMode="auto">
            <a:xfrm>
              <a:off x="7550151" y="3167062"/>
              <a:ext cx="173038" cy="209550"/>
            </a:xfrm>
            <a:custGeom>
              <a:avLst/>
              <a:gdLst>
                <a:gd name="T0" fmla="*/ 180 w 186"/>
                <a:gd name="T1" fmla="*/ 15 h 215"/>
                <a:gd name="T2" fmla="*/ 185 w 186"/>
                <a:gd name="T3" fmla="*/ 7 h 215"/>
                <a:gd name="T4" fmla="*/ 172 w 186"/>
                <a:gd name="T5" fmla="*/ 0 h 215"/>
                <a:gd name="T6" fmla="*/ 12 w 186"/>
                <a:gd name="T7" fmla="*/ 0 h 215"/>
                <a:gd name="T8" fmla="*/ 7 w 186"/>
                <a:gd name="T9" fmla="*/ 81 h 215"/>
                <a:gd name="T10" fmla="*/ 19 w 186"/>
                <a:gd name="T11" fmla="*/ 81 h 215"/>
                <a:gd name="T12" fmla="*/ 87 w 186"/>
                <a:gd name="T13" fmla="*/ 11 h 215"/>
                <a:gd name="T14" fmla="*/ 143 w 186"/>
                <a:gd name="T15" fmla="*/ 11 h 215"/>
                <a:gd name="T16" fmla="*/ 4 w 186"/>
                <a:gd name="T17" fmla="*/ 199 h 215"/>
                <a:gd name="T18" fmla="*/ 0 w 186"/>
                <a:gd name="T19" fmla="*/ 208 h 215"/>
                <a:gd name="T20" fmla="*/ 13 w 186"/>
                <a:gd name="T21" fmla="*/ 215 h 215"/>
                <a:gd name="T22" fmla="*/ 177 w 186"/>
                <a:gd name="T23" fmla="*/ 215 h 215"/>
                <a:gd name="T24" fmla="*/ 186 w 186"/>
                <a:gd name="T25" fmla="*/ 122 h 215"/>
                <a:gd name="T26" fmla="*/ 173 w 186"/>
                <a:gd name="T27" fmla="*/ 122 h 215"/>
                <a:gd name="T28" fmla="*/ 100 w 186"/>
                <a:gd name="T29" fmla="*/ 203 h 215"/>
                <a:gd name="T30" fmla="*/ 42 w 186"/>
                <a:gd name="T31" fmla="*/ 203 h 215"/>
                <a:gd name="T32" fmla="*/ 180 w 186"/>
                <a:gd name="T33" fmla="*/ 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15">
                  <a:moveTo>
                    <a:pt x="180" y="15"/>
                  </a:moveTo>
                  <a:cubicBezTo>
                    <a:pt x="185" y="10"/>
                    <a:pt x="185" y="9"/>
                    <a:pt x="185" y="7"/>
                  </a:cubicBezTo>
                  <a:cubicBezTo>
                    <a:pt x="185" y="0"/>
                    <a:pt x="181" y="0"/>
                    <a:pt x="172" y="0"/>
                  </a:cubicBezTo>
                  <a:lnTo>
                    <a:pt x="12" y="0"/>
                  </a:lnTo>
                  <a:lnTo>
                    <a:pt x="7" y="81"/>
                  </a:lnTo>
                  <a:lnTo>
                    <a:pt x="19" y="81"/>
                  </a:lnTo>
                  <a:cubicBezTo>
                    <a:pt x="22" y="30"/>
                    <a:pt x="32" y="11"/>
                    <a:pt x="87" y="11"/>
                  </a:cubicBezTo>
                  <a:lnTo>
                    <a:pt x="143" y="11"/>
                  </a:lnTo>
                  <a:lnTo>
                    <a:pt x="4" y="199"/>
                  </a:lnTo>
                  <a:cubicBezTo>
                    <a:pt x="0" y="205"/>
                    <a:pt x="0" y="206"/>
                    <a:pt x="0" y="208"/>
                  </a:cubicBezTo>
                  <a:cubicBezTo>
                    <a:pt x="0" y="215"/>
                    <a:pt x="3" y="215"/>
                    <a:pt x="13" y="215"/>
                  </a:cubicBezTo>
                  <a:lnTo>
                    <a:pt x="177" y="215"/>
                  </a:lnTo>
                  <a:lnTo>
                    <a:pt x="186" y="122"/>
                  </a:lnTo>
                  <a:lnTo>
                    <a:pt x="173" y="122"/>
                  </a:lnTo>
                  <a:cubicBezTo>
                    <a:pt x="169" y="181"/>
                    <a:pt x="158" y="203"/>
                    <a:pt x="100" y="203"/>
                  </a:cubicBezTo>
                  <a:lnTo>
                    <a:pt x="42" y="203"/>
                  </a:lnTo>
                  <a:lnTo>
                    <a:pt x="180" y="1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grpSp>
        <p:nvGrpSpPr>
          <p:cNvPr id="612" name="Group 611" descr="\documentclass{article}&#10;\usepackage{amsmath}&#10;\usepackage{amssymb}&#10;\pagestyle{empty}&#10;\begin{document}&#10;&#10;\begin{equation*}&#10;f_{\rm o}(t) \approx 100 \mbox{ kHz}&#10;\end{equation*}&#10;&#10;&#10;\end{document}" title="IguanaTex Vector Display">
            <a:extLst>
              <a:ext uri="{FF2B5EF4-FFF2-40B4-BE49-F238E27FC236}">
                <a16:creationId xmlns:a16="http://schemas.microsoft.com/office/drawing/2014/main" id="{80700AA3-EBB2-1814-07D4-394272C99E4C}"/>
              </a:ext>
            </a:extLst>
          </p:cNvPr>
          <p:cNvGrpSpPr>
            <a:grpSpLocks noChangeAspect="1"/>
          </p:cNvGrpSpPr>
          <p:nvPr>
            <p:custDataLst>
              <p:tags r:id="rId2"/>
            </p:custDataLst>
          </p:nvPr>
        </p:nvGrpSpPr>
        <p:grpSpPr>
          <a:xfrm>
            <a:off x="2349501" y="4555231"/>
            <a:ext cx="3204167" cy="508000"/>
            <a:chOff x="1762125" y="3051175"/>
            <a:chExt cx="2270125" cy="381000"/>
          </a:xfrm>
        </p:grpSpPr>
        <p:sp>
          <p:nvSpPr>
            <p:cNvPr id="599" name="Freeform 60">
              <a:extLst>
                <a:ext uri="{FF2B5EF4-FFF2-40B4-BE49-F238E27FC236}">
                  <a16:creationId xmlns:a16="http://schemas.microsoft.com/office/drawing/2014/main" id="{EC6585E2-CE83-6406-A48F-9C9BB9373D13}"/>
                </a:ext>
              </a:extLst>
            </p:cNvPr>
            <p:cNvSpPr>
              <a:spLocks/>
            </p:cNvSpPr>
            <p:nvPr>
              <p:custDataLst>
                <p:tags r:id="rId3"/>
              </p:custDataLst>
            </p:nvPr>
          </p:nvSpPr>
          <p:spPr bwMode="auto">
            <a:xfrm>
              <a:off x="1762125" y="3068638"/>
              <a:ext cx="165100" cy="346075"/>
            </a:xfrm>
            <a:custGeom>
              <a:avLst/>
              <a:gdLst>
                <a:gd name="T0" fmla="*/ 156 w 249"/>
                <a:gd name="T1" fmla="*/ 152 h 453"/>
                <a:gd name="T2" fmla="*/ 199 w 249"/>
                <a:gd name="T3" fmla="*/ 152 h 453"/>
                <a:gd name="T4" fmla="*/ 214 w 249"/>
                <a:gd name="T5" fmla="*/ 142 h 453"/>
                <a:gd name="T6" fmla="*/ 201 w 249"/>
                <a:gd name="T7" fmla="*/ 136 h 453"/>
                <a:gd name="T8" fmla="*/ 159 w 249"/>
                <a:gd name="T9" fmla="*/ 136 h 453"/>
                <a:gd name="T10" fmla="*/ 170 w 249"/>
                <a:gd name="T11" fmla="*/ 80 h 453"/>
                <a:gd name="T12" fmla="*/ 182 w 249"/>
                <a:gd name="T13" fmla="*/ 28 h 453"/>
                <a:gd name="T14" fmla="*/ 205 w 249"/>
                <a:gd name="T15" fmla="*/ 11 h 453"/>
                <a:gd name="T16" fmla="*/ 230 w 249"/>
                <a:gd name="T17" fmla="*/ 20 h 453"/>
                <a:gd name="T18" fmla="*/ 203 w 249"/>
                <a:gd name="T19" fmla="*/ 47 h 453"/>
                <a:gd name="T20" fmla="*/ 221 w 249"/>
                <a:gd name="T21" fmla="*/ 64 h 453"/>
                <a:gd name="T22" fmla="*/ 249 w 249"/>
                <a:gd name="T23" fmla="*/ 34 h 453"/>
                <a:gd name="T24" fmla="*/ 205 w 249"/>
                <a:gd name="T25" fmla="*/ 0 h 453"/>
                <a:gd name="T26" fmla="*/ 142 w 249"/>
                <a:gd name="T27" fmla="*/ 58 h 453"/>
                <a:gd name="T28" fmla="*/ 125 w 249"/>
                <a:gd name="T29" fmla="*/ 136 h 453"/>
                <a:gd name="T30" fmla="*/ 91 w 249"/>
                <a:gd name="T31" fmla="*/ 136 h 453"/>
                <a:gd name="T32" fmla="*/ 76 w 249"/>
                <a:gd name="T33" fmla="*/ 146 h 453"/>
                <a:gd name="T34" fmla="*/ 90 w 249"/>
                <a:gd name="T35" fmla="*/ 152 h 453"/>
                <a:gd name="T36" fmla="*/ 123 w 249"/>
                <a:gd name="T37" fmla="*/ 152 h 453"/>
                <a:gd name="T38" fmla="*/ 85 w 249"/>
                <a:gd name="T39" fmla="*/ 349 h 453"/>
                <a:gd name="T40" fmla="*/ 42 w 249"/>
                <a:gd name="T41" fmla="*/ 443 h 453"/>
                <a:gd name="T42" fmla="*/ 18 w 249"/>
                <a:gd name="T43" fmla="*/ 434 h 453"/>
                <a:gd name="T44" fmla="*/ 46 w 249"/>
                <a:gd name="T45" fmla="*/ 407 h 453"/>
                <a:gd name="T46" fmla="*/ 27 w 249"/>
                <a:gd name="T47" fmla="*/ 389 h 453"/>
                <a:gd name="T48" fmla="*/ 0 w 249"/>
                <a:gd name="T49" fmla="*/ 419 h 453"/>
                <a:gd name="T50" fmla="*/ 42 w 249"/>
                <a:gd name="T51" fmla="*/ 453 h 453"/>
                <a:gd name="T52" fmla="*/ 98 w 249"/>
                <a:gd name="T53" fmla="*/ 405 h 453"/>
                <a:gd name="T54" fmla="*/ 126 w 249"/>
                <a:gd name="T55" fmla="*/ 310 h 453"/>
                <a:gd name="T56" fmla="*/ 156 w 249"/>
                <a:gd name="T57" fmla="*/ 15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9" h="453">
                  <a:moveTo>
                    <a:pt x="156" y="152"/>
                  </a:moveTo>
                  <a:lnTo>
                    <a:pt x="199" y="152"/>
                  </a:lnTo>
                  <a:cubicBezTo>
                    <a:pt x="209" y="152"/>
                    <a:pt x="214" y="152"/>
                    <a:pt x="214" y="142"/>
                  </a:cubicBezTo>
                  <a:cubicBezTo>
                    <a:pt x="214" y="136"/>
                    <a:pt x="209" y="136"/>
                    <a:pt x="201" y="136"/>
                  </a:cubicBezTo>
                  <a:lnTo>
                    <a:pt x="159" y="136"/>
                  </a:lnTo>
                  <a:lnTo>
                    <a:pt x="170" y="80"/>
                  </a:lnTo>
                  <a:cubicBezTo>
                    <a:pt x="172" y="69"/>
                    <a:pt x="179" y="34"/>
                    <a:pt x="182" y="28"/>
                  </a:cubicBezTo>
                  <a:cubicBezTo>
                    <a:pt x="186" y="18"/>
                    <a:pt x="195" y="11"/>
                    <a:pt x="205" y="11"/>
                  </a:cubicBezTo>
                  <a:cubicBezTo>
                    <a:pt x="207" y="11"/>
                    <a:pt x="220" y="11"/>
                    <a:pt x="230" y="20"/>
                  </a:cubicBezTo>
                  <a:cubicBezTo>
                    <a:pt x="208" y="22"/>
                    <a:pt x="203" y="39"/>
                    <a:pt x="203" y="47"/>
                  </a:cubicBezTo>
                  <a:cubicBezTo>
                    <a:pt x="203" y="58"/>
                    <a:pt x="212" y="64"/>
                    <a:pt x="221" y="64"/>
                  </a:cubicBezTo>
                  <a:cubicBezTo>
                    <a:pt x="234" y="64"/>
                    <a:pt x="249" y="53"/>
                    <a:pt x="249" y="34"/>
                  </a:cubicBezTo>
                  <a:cubicBezTo>
                    <a:pt x="249" y="11"/>
                    <a:pt x="226" y="0"/>
                    <a:pt x="205" y="0"/>
                  </a:cubicBezTo>
                  <a:cubicBezTo>
                    <a:pt x="188" y="0"/>
                    <a:pt x="157" y="9"/>
                    <a:pt x="142" y="58"/>
                  </a:cubicBezTo>
                  <a:cubicBezTo>
                    <a:pt x="139" y="69"/>
                    <a:pt x="137" y="74"/>
                    <a:pt x="125" y="136"/>
                  </a:cubicBezTo>
                  <a:lnTo>
                    <a:pt x="91" y="136"/>
                  </a:lnTo>
                  <a:cubicBezTo>
                    <a:pt x="82" y="136"/>
                    <a:pt x="76" y="136"/>
                    <a:pt x="76" y="146"/>
                  </a:cubicBezTo>
                  <a:cubicBezTo>
                    <a:pt x="76" y="152"/>
                    <a:pt x="81" y="152"/>
                    <a:pt x="90" y="152"/>
                  </a:cubicBezTo>
                  <a:lnTo>
                    <a:pt x="123" y="152"/>
                  </a:lnTo>
                  <a:lnTo>
                    <a:pt x="85" y="349"/>
                  </a:lnTo>
                  <a:cubicBezTo>
                    <a:pt x="77" y="397"/>
                    <a:pt x="68" y="443"/>
                    <a:pt x="42" y="443"/>
                  </a:cubicBezTo>
                  <a:cubicBezTo>
                    <a:pt x="40" y="443"/>
                    <a:pt x="28" y="443"/>
                    <a:pt x="18" y="434"/>
                  </a:cubicBezTo>
                  <a:cubicBezTo>
                    <a:pt x="41" y="432"/>
                    <a:pt x="46" y="414"/>
                    <a:pt x="46" y="407"/>
                  </a:cubicBezTo>
                  <a:cubicBezTo>
                    <a:pt x="46" y="395"/>
                    <a:pt x="37" y="389"/>
                    <a:pt x="27" y="389"/>
                  </a:cubicBezTo>
                  <a:cubicBezTo>
                    <a:pt x="14" y="389"/>
                    <a:pt x="0" y="400"/>
                    <a:pt x="0" y="419"/>
                  </a:cubicBezTo>
                  <a:cubicBezTo>
                    <a:pt x="0" y="442"/>
                    <a:pt x="22" y="453"/>
                    <a:pt x="42" y="453"/>
                  </a:cubicBezTo>
                  <a:cubicBezTo>
                    <a:pt x="70" y="453"/>
                    <a:pt x="89" y="424"/>
                    <a:pt x="98" y="405"/>
                  </a:cubicBezTo>
                  <a:cubicBezTo>
                    <a:pt x="114" y="374"/>
                    <a:pt x="126" y="313"/>
                    <a:pt x="126" y="310"/>
                  </a:cubicBezTo>
                  <a:lnTo>
                    <a:pt x="156" y="152"/>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0" name="Freeform 61">
              <a:extLst>
                <a:ext uri="{FF2B5EF4-FFF2-40B4-BE49-F238E27FC236}">
                  <a16:creationId xmlns:a16="http://schemas.microsoft.com/office/drawing/2014/main" id="{9655BD62-0D4A-B838-0448-2DF4B8DA2D89}"/>
                </a:ext>
              </a:extLst>
            </p:cNvPr>
            <p:cNvSpPr>
              <a:spLocks noEditPoints="1"/>
            </p:cNvSpPr>
            <p:nvPr>
              <p:custDataLst>
                <p:tags r:id="rId4"/>
              </p:custDataLst>
            </p:nvPr>
          </p:nvSpPr>
          <p:spPr bwMode="auto">
            <a:xfrm>
              <a:off x="1916113" y="3275013"/>
              <a:ext cx="112713" cy="120650"/>
            </a:xfrm>
            <a:custGeom>
              <a:avLst/>
              <a:gdLst>
                <a:gd name="T0" fmla="*/ 171 w 171"/>
                <a:gd name="T1" fmla="*/ 82 h 159"/>
                <a:gd name="T2" fmla="*/ 85 w 171"/>
                <a:gd name="T3" fmla="*/ 0 h 159"/>
                <a:gd name="T4" fmla="*/ 0 w 171"/>
                <a:gd name="T5" fmla="*/ 82 h 159"/>
                <a:gd name="T6" fmla="*/ 85 w 171"/>
                <a:gd name="T7" fmla="*/ 159 h 159"/>
                <a:gd name="T8" fmla="*/ 171 w 171"/>
                <a:gd name="T9" fmla="*/ 82 h 159"/>
                <a:gd name="T10" fmla="*/ 85 w 171"/>
                <a:gd name="T11" fmla="*/ 148 h 159"/>
                <a:gd name="T12" fmla="*/ 42 w 171"/>
                <a:gd name="T13" fmla="*/ 127 h 159"/>
                <a:gd name="T14" fmla="*/ 32 w 171"/>
                <a:gd name="T15" fmla="*/ 78 h 159"/>
                <a:gd name="T16" fmla="*/ 44 w 171"/>
                <a:gd name="T17" fmla="*/ 28 h 159"/>
                <a:gd name="T18" fmla="*/ 85 w 171"/>
                <a:gd name="T19" fmla="*/ 10 h 159"/>
                <a:gd name="T20" fmla="*/ 128 w 171"/>
                <a:gd name="T21" fmla="*/ 31 h 159"/>
                <a:gd name="T22" fmla="*/ 139 w 171"/>
                <a:gd name="T23" fmla="*/ 78 h 159"/>
                <a:gd name="T24" fmla="*/ 128 w 171"/>
                <a:gd name="T25" fmla="*/ 128 h 159"/>
                <a:gd name="T26" fmla="*/ 85 w 171"/>
                <a:gd name="T27" fmla="*/ 14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1" h="159">
                  <a:moveTo>
                    <a:pt x="171" y="82"/>
                  </a:moveTo>
                  <a:cubicBezTo>
                    <a:pt x="171" y="38"/>
                    <a:pt x="133" y="0"/>
                    <a:pt x="85" y="0"/>
                  </a:cubicBezTo>
                  <a:cubicBezTo>
                    <a:pt x="37" y="0"/>
                    <a:pt x="0" y="38"/>
                    <a:pt x="0" y="82"/>
                  </a:cubicBezTo>
                  <a:cubicBezTo>
                    <a:pt x="0" y="125"/>
                    <a:pt x="38" y="159"/>
                    <a:pt x="85" y="159"/>
                  </a:cubicBezTo>
                  <a:cubicBezTo>
                    <a:pt x="132" y="159"/>
                    <a:pt x="171" y="125"/>
                    <a:pt x="171" y="82"/>
                  </a:cubicBezTo>
                  <a:close/>
                  <a:moveTo>
                    <a:pt x="85" y="148"/>
                  </a:moveTo>
                  <a:cubicBezTo>
                    <a:pt x="72" y="148"/>
                    <a:pt x="54" y="144"/>
                    <a:pt x="42" y="127"/>
                  </a:cubicBezTo>
                  <a:cubicBezTo>
                    <a:pt x="33" y="113"/>
                    <a:pt x="32" y="95"/>
                    <a:pt x="32" y="78"/>
                  </a:cubicBezTo>
                  <a:cubicBezTo>
                    <a:pt x="32" y="64"/>
                    <a:pt x="32" y="43"/>
                    <a:pt x="44" y="28"/>
                  </a:cubicBezTo>
                  <a:cubicBezTo>
                    <a:pt x="53" y="18"/>
                    <a:pt x="67" y="10"/>
                    <a:pt x="85" y="10"/>
                  </a:cubicBezTo>
                  <a:cubicBezTo>
                    <a:pt x="106" y="10"/>
                    <a:pt x="120" y="20"/>
                    <a:pt x="128" y="31"/>
                  </a:cubicBezTo>
                  <a:cubicBezTo>
                    <a:pt x="138" y="44"/>
                    <a:pt x="139" y="62"/>
                    <a:pt x="139" y="78"/>
                  </a:cubicBezTo>
                  <a:cubicBezTo>
                    <a:pt x="139" y="95"/>
                    <a:pt x="138" y="114"/>
                    <a:pt x="128" y="128"/>
                  </a:cubicBezTo>
                  <a:cubicBezTo>
                    <a:pt x="118" y="141"/>
                    <a:pt x="102" y="148"/>
                    <a:pt x="85" y="148"/>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1" name="Freeform 62">
              <a:extLst>
                <a:ext uri="{FF2B5EF4-FFF2-40B4-BE49-F238E27FC236}">
                  <a16:creationId xmlns:a16="http://schemas.microsoft.com/office/drawing/2014/main" id="{3EBDA8EF-68D1-A7BF-409E-B57379F6A6E7}"/>
                </a:ext>
              </a:extLst>
            </p:cNvPr>
            <p:cNvSpPr>
              <a:spLocks/>
            </p:cNvSpPr>
            <p:nvPr>
              <p:custDataLst>
                <p:tags r:id="rId5"/>
              </p:custDataLst>
            </p:nvPr>
          </p:nvSpPr>
          <p:spPr bwMode="auto">
            <a:xfrm>
              <a:off x="2087563" y="3051175"/>
              <a:ext cx="77788" cy="381000"/>
            </a:xfrm>
            <a:custGeom>
              <a:avLst/>
              <a:gdLst>
                <a:gd name="T0" fmla="*/ 116 w 116"/>
                <a:gd name="T1" fmla="*/ 494 h 499"/>
                <a:gd name="T2" fmla="*/ 107 w 116"/>
                <a:gd name="T3" fmla="*/ 483 h 499"/>
                <a:gd name="T4" fmla="*/ 29 w 116"/>
                <a:gd name="T5" fmla="*/ 250 h 499"/>
                <a:gd name="T6" fmla="*/ 109 w 116"/>
                <a:gd name="T7" fmla="*/ 14 h 499"/>
                <a:gd name="T8" fmla="*/ 116 w 116"/>
                <a:gd name="T9" fmla="*/ 5 h 499"/>
                <a:gd name="T10" fmla="*/ 111 w 116"/>
                <a:gd name="T11" fmla="*/ 0 h 499"/>
                <a:gd name="T12" fmla="*/ 31 w 116"/>
                <a:gd name="T13" fmla="*/ 98 h 499"/>
                <a:gd name="T14" fmla="*/ 0 w 116"/>
                <a:gd name="T15" fmla="*/ 250 h 499"/>
                <a:gd name="T16" fmla="*/ 33 w 116"/>
                <a:gd name="T17" fmla="*/ 405 h 499"/>
                <a:gd name="T18" fmla="*/ 111 w 116"/>
                <a:gd name="T19" fmla="*/ 499 h 499"/>
                <a:gd name="T20" fmla="*/ 116 w 116"/>
                <a:gd name="T21" fmla="*/ 494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499">
                  <a:moveTo>
                    <a:pt x="116" y="494"/>
                  </a:moveTo>
                  <a:cubicBezTo>
                    <a:pt x="116" y="492"/>
                    <a:pt x="116" y="491"/>
                    <a:pt x="107" y="483"/>
                  </a:cubicBezTo>
                  <a:cubicBezTo>
                    <a:pt x="45" y="420"/>
                    <a:pt x="29" y="326"/>
                    <a:pt x="29" y="250"/>
                  </a:cubicBezTo>
                  <a:cubicBezTo>
                    <a:pt x="29" y="163"/>
                    <a:pt x="48" y="76"/>
                    <a:pt x="109" y="14"/>
                  </a:cubicBezTo>
                  <a:cubicBezTo>
                    <a:pt x="116" y="8"/>
                    <a:pt x="116" y="7"/>
                    <a:pt x="116" y="5"/>
                  </a:cubicBezTo>
                  <a:cubicBezTo>
                    <a:pt x="116" y="2"/>
                    <a:pt x="114" y="0"/>
                    <a:pt x="111" y="0"/>
                  </a:cubicBezTo>
                  <a:cubicBezTo>
                    <a:pt x="106" y="0"/>
                    <a:pt x="61" y="34"/>
                    <a:pt x="31" y="98"/>
                  </a:cubicBezTo>
                  <a:cubicBezTo>
                    <a:pt x="6" y="152"/>
                    <a:pt x="0" y="208"/>
                    <a:pt x="0" y="250"/>
                  </a:cubicBezTo>
                  <a:cubicBezTo>
                    <a:pt x="0" y="289"/>
                    <a:pt x="6" y="349"/>
                    <a:pt x="33" y="405"/>
                  </a:cubicBezTo>
                  <a:cubicBezTo>
                    <a:pt x="63" y="466"/>
                    <a:pt x="106" y="499"/>
                    <a:pt x="111" y="499"/>
                  </a:cubicBezTo>
                  <a:cubicBezTo>
                    <a:pt x="114" y="499"/>
                    <a:pt x="116" y="497"/>
                    <a:pt x="116" y="494"/>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2" name="Freeform 63">
              <a:extLst>
                <a:ext uri="{FF2B5EF4-FFF2-40B4-BE49-F238E27FC236}">
                  <a16:creationId xmlns:a16="http://schemas.microsoft.com/office/drawing/2014/main" id="{6FAB2E25-9A07-1265-4EA5-2152EA0BDE34}"/>
                </a:ext>
              </a:extLst>
            </p:cNvPr>
            <p:cNvSpPr>
              <a:spLocks/>
            </p:cNvSpPr>
            <p:nvPr>
              <p:custDataLst>
                <p:tags r:id="rId6"/>
              </p:custDataLst>
            </p:nvPr>
          </p:nvSpPr>
          <p:spPr bwMode="auto">
            <a:xfrm>
              <a:off x="2190750" y="3097213"/>
              <a:ext cx="101600" cy="242888"/>
            </a:xfrm>
            <a:custGeom>
              <a:avLst/>
              <a:gdLst>
                <a:gd name="T0" fmla="*/ 91 w 153"/>
                <a:gd name="T1" fmla="*/ 113 h 318"/>
                <a:gd name="T2" fmla="*/ 138 w 153"/>
                <a:gd name="T3" fmla="*/ 113 h 318"/>
                <a:gd name="T4" fmla="*/ 153 w 153"/>
                <a:gd name="T5" fmla="*/ 103 h 318"/>
                <a:gd name="T6" fmla="*/ 139 w 153"/>
                <a:gd name="T7" fmla="*/ 97 h 318"/>
                <a:gd name="T8" fmla="*/ 95 w 153"/>
                <a:gd name="T9" fmla="*/ 97 h 318"/>
                <a:gd name="T10" fmla="*/ 116 w 153"/>
                <a:gd name="T11" fmla="*/ 14 h 318"/>
                <a:gd name="T12" fmla="*/ 101 w 153"/>
                <a:gd name="T13" fmla="*/ 0 h 318"/>
                <a:gd name="T14" fmla="*/ 81 w 153"/>
                <a:gd name="T15" fmla="*/ 18 h 318"/>
                <a:gd name="T16" fmla="*/ 62 w 153"/>
                <a:gd name="T17" fmla="*/ 97 h 318"/>
                <a:gd name="T18" fmla="*/ 15 w 153"/>
                <a:gd name="T19" fmla="*/ 97 h 318"/>
                <a:gd name="T20" fmla="*/ 0 w 153"/>
                <a:gd name="T21" fmla="*/ 107 h 318"/>
                <a:gd name="T22" fmla="*/ 14 w 153"/>
                <a:gd name="T23" fmla="*/ 113 h 318"/>
                <a:gd name="T24" fmla="*/ 58 w 153"/>
                <a:gd name="T25" fmla="*/ 113 h 318"/>
                <a:gd name="T26" fmla="*/ 20 w 153"/>
                <a:gd name="T27" fmla="*/ 272 h 318"/>
                <a:gd name="T28" fmla="*/ 66 w 153"/>
                <a:gd name="T29" fmla="*/ 318 h 318"/>
                <a:gd name="T30" fmla="*/ 145 w 153"/>
                <a:gd name="T31" fmla="*/ 241 h 318"/>
                <a:gd name="T32" fmla="*/ 139 w 153"/>
                <a:gd name="T33" fmla="*/ 236 h 318"/>
                <a:gd name="T34" fmla="*/ 132 w 153"/>
                <a:gd name="T35" fmla="*/ 243 h 318"/>
                <a:gd name="T36" fmla="*/ 67 w 153"/>
                <a:gd name="T37" fmla="*/ 307 h 318"/>
                <a:gd name="T38" fmla="*/ 51 w 153"/>
                <a:gd name="T39" fmla="*/ 284 h 318"/>
                <a:gd name="T40" fmla="*/ 54 w 153"/>
                <a:gd name="T41" fmla="*/ 260 h 318"/>
                <a:gd name="T42" fmla="*/ 91 w 153"/>
                <a:gd name="T43" fmla="*/ 1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3" h="318">
                  <a:moveTo>
                    <a:pt x="91" y="113"/>
                  </a:moveTo>
                  <a:lnTo>
                    <a:pt x="138" y="113"/>
                  </a:lnTo>
                  <a:cubicBezTo>
                    <a:pt x="148" y="113"/>
                    <a:pt x="153" y="113"/>
                    <a:pt x="153" y="103"/>
                  </a:cubicBezTo>
                  <a:cubicBezTo>
                    <a:pt x="153" y="97"/>
                    <a:pt x="148" y="97"/>
                    <a:pt x="139" y="97"/>
                  </a:cubicBezTo>
                  <a:lnTo>
                    <a:pt x="95" y="97"/>
                  </a:lnTo>
                  <a:cubicBezTo>
                    <a:pt x="113" y="27"/>
                    <a:pt x="116" y="17"/>
                    <a:pt x="116" y="14"/>
                  </a:cubicBezTo>
                  <a:cubicBezTo>
                    <a:pt x="116" y="5"/>
                    <a:pt x="110" y="0"/>
                    <a:pt x="101" y="0"/>
                  </a:cubicBezTo>
                  <a:cubicBezTo>
                    <a:pt x="100" y="0"/>
                    <a:pt x="86" y="1"/>
                    <a:pt x="81" y="18"/>
                  </a:cubicBezTo>
                  <a:lnTo>
                    <a:pt x="62" y="97"/>
                  </a:lnTo>
                  <a:lnTo>
                    <a:pt x="15" y="97"/>
                  </a:lnTo>
                  <a:cubicBezTo>
                    <a:pt x="5" y="97"/>
                    <a:pt x="0" y="97"/>
                    <a:pt x="0" y="107"/>
                  </a:cubicBezTo>
                  <a:cubicBezTo>
                    <a:pt x="0" y="113"/>
                    <a:pt x="4" y="113"/>
                    <a:pt x="14" y="113"/>
                  </a:cubicBezTo>
                  <a:lnTo>
                    <a:pt x="58" y="113"/>
                  </a:lnTo>
                  <a:cubicBezTo>
                    <a:pt x="22" y="254"/>
                    <a:pt x="20" y="263"/>
                    <a:pt x="20" y="272"/>
                  </a:cubicBezTo>
                  <a:cubicBezTo>
                    <a:pt x="20" y="299"/>
                    <a:pt x="39" y="318"/>
                    <a:pt x="66" y="318"/>
                  </a:cubicBezTo>
                  <a:cubicBezTo>
                    <a:pt x="117" y="318"/>
                    <a:pt x="145" y="245"/>
                    <a:pt x="145" y="241"/>
                  </a:cubicBezTo>
                  <a:cubicBezTo>
                    <a:pt x="145" y="236"/>
                    <a:pt x="141" y="236"/>
                    <a:pt x="139" y="236"/>
                  </a:cubicBezTo>
                  <a:cubicBezTo>
                    <a:pt x="135" y="236"/>
                    <a:pt x="134" y="237"/>
                    <a:pt x="132" y="243"/>
                  </a:cubicBezTo>
                  <a:cubicBezTo>
                    <a:pt x="110" y="295"/>
                    <a:pt x="84" y="307"/>
                    <a:pt x="67" y="307"/>
                  </a:cubicBezTo>
                  <a:cubicBezTo>
                    <a:pt x="56" y="307"/>
                    <a:pt x="51" y="300"/>
                    <a:pt x="51" y="284"/>
                  </a:cubicBezTo>
                  <a:cubicBezTo>
                    <a:pt x="51" y="272"/>
                    <a:pt x="52" y="268"/>
                    <a:pt x="54" y="260"/>
                  </a:cubicBezTo>
                  <a:lnTo>
                    <a:pt x="91" y="1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3" name="Freeform 64">
              <a:extLst>
                <a:ext uri="{FF2B5EF4-FFF2-40B4-BE49-F238E27FC236}">
                  <a16:creationId xmlns:a16="http://schemas.microsoft.com/office/drawing/2014/main" id="{4ED4EA9E-3000-49C2-F68B-59FDDCD74728}"/>
                </a:ext>
              </a:extLst>
            </p:cNvPr>
            <p:cNvSpPr>
              <a:spLocks/>
            </p:cNvSpPr>
            <p:nvPr>
              <p:custDataLst>
                <p:tags r:id="rId7"/>
              </p:custDataLst>
            </p:nvPr>
          </p:nvSpPr>
          <p:spPr bwMode="auto">
            <a:xfrm>
              <a:off x="2322513" y="3051175"/>
              <a:ext cx="76200" cy="381000"/>
            </a:xfrm>
            <a:custGeom>
              <a:avLst/>
              <a:gdLst>
                <a:gd name="T0" fmla="*/ 115 w 115"/>
                <a:gd name="T1" fmla="*/ 250 h 499"/>
                <a:gd name="T2" fmla="*/ 83 w 115"/>
                <a:gd name="T3" fmla="*/ 94 h 499"/>
                <a:gd name="T4" fmla="*/ 5 w 115"/>
                <a:gd name="T5" fmla="*/ 0 h 499"/>
                <a:gd name="T6" fmla="*/ 0 w 115"/>
                <a:gd name="T7" fmla="*/ 5 h 499"/>
                <a:gd name="T8" fmla="*/ 9 w 115"/>
                <a:gd name="T9" fmla="*/ 17 h 499"/>
                <a:gd name="T10" fmla="*/ 87 w 115"/>
                <a:gd name="T11" fmla="*/ 250 h 499"/>
                <a:gd name="T12" fmla="*/ 6 w 115"/>
                <a:gd name="T13" fmla="*/ 485 h 499"/>
                <a:gd name="T14" fmla="*/ 0 w 115"/>
                <a:gd name="T15" fmla="*/ 494 h 499"/>
                <a:gd name="T16" fmla="*/ 5 w 115"/>
                <a:gd name="T17" fmla="*/ 499 h 499"/>
                <a:gd name="T18" fmla="*/ 84 w 115"/>
                <a:gd name="T19" fmla="*/ 402 h 499"/>
                <a:gd name="T20" fmla="*/ 115 w 115"/>
                <a:gd name="T21" fmla="*/ 250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499">
                  <a:moveTo>
                    <a:pt x="115" y="250"/>
                  </a:moveTo>
                  <a:cubicBezTo>
                    <a:pt x="115" y="211"/>
                    <a:pt x="110" y="150"/>
                    <a:pt x="83" y="94"/>
                  </a:cubicBezTo>
                  <a:cubicBezTo>
                    <a:pt x="53" y="33"/>
                    <a:pt x="10" y="0"/>
                    <a:pt x="5" y="0"/>
                  </a:cubicBezTo>
                  <a:cubicBezTo>
                    <a:pt x="2" y="0"/>
                    <a:pt x="0" y="2"/>
                    <a:pt x="0" y="5"/>
                  </a:cubicBezTo>
                  <a:cubicBezTo>
                    <a:pt x="0" y="7"/>
                    <a:pt x="0" y="8"/>
                    <a:pt x="9" y="17"/>
                  </a:cubicBezTo>
                  <a:cubicBezTo>
                    <a:pt x="58" y="66"/>
                    <a:pt x="87" y="145"/>
                    <a:pt x="87" y="250"/>
                  </a:cubicBezTo>
                  <a:cubicBezTo>
                    <a:pt x="87" y="335"/>
                    <a:pt x="68" y="423"/>
                    <a:pt x="6" y="485"/>
                  </a:cubicBezTo>
                  <a:cubicBezTo>
                    <a:pt x="0" y="491"/>
                    <a:pt x="0" y="492"/>
                    <a:pt x="0" y="494"/>
                  </a:cubicBezTo>
                  <a:cubicBezTo>
                    <a:pt x="0" y="497"/>
                    <a:pt x="2" y="499"/>
                    <a:pt x="5" y="499"/>
                  </a:cubicBezTo>
                  <a:cubicBezTo>
                    <a:pt x="10" y="499"/>
                    <a:pt x="55" y="465"/>
                    <a:pt x="84" y="402"/>
                  </a:cubicBezTo>
                  <a:cubicBezTo>
                    <a:pt x="110" y="347"/>
                    <a:pt x="115" y="291"/>
                    <a:pt x="115" y="250"/>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4" name="Freeform 65">
              <a:extLst>
                <a:ext uri="{FF2B5EF4-FFF2-40B4-BE49-F238E27FC236}">
                  <a16:creationId xmlns:a16="http://schemas.microsoft.com/office/drawing/2014/main" id="{A43BA491-74EE-4BDD-8BA1-B311ABF59C24}"/>
                </a:ext>
              </a:extLst>
            </p:cNvPr>
            <p:cNvSpPr>
              <a:spLocks noEditPoints="1"/>
            </p:cNvSpPr>
            <p:nvPr>
              <p:custDataLst>
                <p:tags r:id="rId8"/>
              </p:custDataLst>
            </p:nvPr>
          </p:nvSpPr>
          <p:spPr bwMode="auto">
            <a:xfrm>
              <a:off x="2541588" y="3152775"/>
              <a:ext cx="220663" cy="161925"/>
            </a:xfrm>
            <a:custGeom>
              <a:avLst/>
              <a:gdLst>
                <a:gd name="T0" fmla="*/ 333 w 333"/>
                <a:gd name="T1" fmla="*/ 16 h 213"/>
                <a:gd name="T2" fmla="*/ 326 w 333"/>
                <a:gd name="T3" fmla="*/ 1 h 213"/>
                <a:gd name="T4" fmla="*/ 319 w 333"/>
                <a:gd name="T5" fmla="*/ 14 h 213"/>
                <a:gd name="T6" fmla="*/ 249 w 333"/>
                <a:gd name="T7" fmla="*/ 69 h 213"/>
                <a:gd name="T8" fmla="*/ 170 w 333"/>
                <a:gd name="T9" fmla="*/ 36 h 213"/>
                <a:gd name="T10" fmla="*/ 83 w 333"/>
                <a:gd name="T11" fmla="*/ 0 h 213"/>
                <a:gd name="T12" fmla="*/ 0 w 333"/>
                <a:gd name="T13" fmla="*/ 82 h 213"/>
                <a:gd name="T14" fmla="*/ 7 w 333"/>
                <a:gd name="T15" fmla="*/ 97 h 213"/>
                <a:gd name="T16" fmla="*/ 14 w 333"/>
                <a:gd name="T17" fmla="*/ 85 h 213"/>
                <a:gd name="T18" fmla="*/ 83 w 333"/>
                <a:gd name="T19" fmla="*/ 28 h 213"/>
                <a:gd name="T20" fmla="*/ 163 w 333"/>
                <a:gd name="T21" fmla="*/ 61 h 213"/>
                <a:gd name="T22" fmla="*/ 249 w 333"/>
                <a:gd name="T23" fmla="*/ 97 h 213"/>
                <a:gd name="T24" fmla="*/ 333 w 333"/>
                <a:gd name="T25" fmla="*/ 16 h 213"/>
                <a:gd name="T26" fmla="*/ 333 w 333"/>
                <a:gd name="T27" fmla="*/ 133 h 213"/>
                <a:gd name="T28" fmla="*/ 326 w 333"/>
                <a:gd name="T29" fmla="*/ 117 h 213"/>
                <a:gd name="T30" fmla="*/ 319 w 333"/>
                <a:gd name="T31" fmla="*/ 131 h 213"/>
                <a:gd name="T32" fmla="*/ 249 w 333"/>
                <a:gd name="T33" fmla="*/ 185 h 213"/>
                <a:gd name="T34" fmla="*/ 170 w 333"/>
                <a:gd name="T35" fmla="*/ 153 h 213"/>
                <a:gd name="T36" fmla="*/ 83 w 333"/>
                <a:gd name="T37" fmla="*/ 117 h 213"/>
                <a:gd name="T38" fmla="*/ 0 w 333"/>
                <a:gd name="T39" fmla="*/ 198 h 213"/>
                <a:gd name="T40" fmla="*/ 7 w 333"/>
                <a:gd name="T41" fmla="*/ 213 h 213"/>
                <a:gd name="T42" fmla="*/ 14 w 333"/>
                <a:gd name="T43" fmla="*/ 201 h 213"/>
                <a:gd name="T44" fmla="*/ 83 w 333"/>
                <a:gd name="T45" fmla="*/ 145 h 213"/>
                <a:gd name="T46" fmla="*/ 163 w 333"/>
                <a:gd name="T47" fmla="*/ 177 h 213"/>
                <a:gd name="T48" fmla="*/ 249 w 333"/>
                <a:gd name="T49" fmla="*/ 213 h 213"/>
                <a:gd name="T50" fmla="*/ 333 w 333"/>
                <a:gd name="T51" fmla="*/ 133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3" h="213">
                  <a:moveTo>
                    <a:pt x="333" y="16"/>
                  </a:moveTo>
                  <a:cubicBezTo>
                    <a:pt x="333" y="5"/>
                    <a:pt x="329" y="1"/>
                    <a:pt x="326" y="1"/>
                  </a:cubicBezTo>
                  <a:cubicBezTo>
                    <a:pt x="324" y="1"/>
                    <a:pt x="319" y="3"/>
                    <a:pt x="319" y="14"/>
                  </a:cubicBezTo>
                  <a:cubicBezTo>
                    <a:pt x="317" y="49"/>
                    <a:pt x="282" y="69"/>
                    <a:pt x="249" y="69"/>
                  </a:cubicBezTo>
                  <a:cubicBezTo>
                    <a:pt x="221" y="69"/>
                    <a:pt x="196" y="54"/>
                    <a:pt x="170" y="36"/>
                  </a:cubicBezTo>
                  <a:cubicBezTo>
                    <a:pt x="143" y="18"/>
                    <a:pt x="116" y="0"/>
                    <a:pt x="83" y="0"/>
                  </a:cubicBezTo>
                  <a:cubicBezTo>
                    <a:pt x="37" y="0"/>
                    <a:pt x="0" y="36"/>
                    <a:pt x="0" y="82"/>
                  </a:cubicBezTo>
                  <a:cubicBezTo>
                    <a:pt x="0" y="93"/>
                    <a:pt x="4" y="97"/>
                    <a:pt x="7" y="97"/>
                  </a:cubicBezTo>
                  <a:cubicBezTo>
                    <a:pt x="12" y="97"/>
                    <a:pt x="14" y="87"/>
                    <a:pt x="14" y="85"/>
                  </a:cubicBezTo>
                  <a:cubicBezTo>
                    <a:pt x="17" y="43"/>
                    <a:pt x="57" y="28"/>
                    <a:pt x="83" y="28"/>
                  </a:cubicBezTo>
                  <a:cubicBezTo>
                    <a:pt x="112" y="28"/>
                    <a:pt x="137" y="44"/>
                    <a:pt x="163" y="61"/>
                  </a:cubicBezTo>
                  <a:cubicBezTo>
                    <a:pt x="190" y="79"/>
                    <a:pt x="217" y="97"/>
                    <a:pt x="249" y="97"/>
                  </a:cubicBezTo>
                  <a:cubicBezTo>
                    <a:pt x="296" y="97"/>
                    <a:pt x="333" y="62"/>
                    <a:pt x="333" y="16"/>
                  </a:cubicBezTo>
                  <a:close/>
                  <a:moveTo>
                    <a:pt x="333" y="133"/>
                  </a:moveTo>
                  <a:cubicBezTo>
                    <a:pt x="333" y="118"/>
                    <a:pt x="327" y="117"/>
                    <a:pt x="326" y="117"/>
                  </a:cubicBezTo>
                  <a:cubicBezTo>
                    <a:pt x="324" y="117"/>
                    <a:pt x="319" y="120"/>
                    <a:pt x="319" y="131"/>
                  </a:cubicBezTo>
                  <a:cubicBezTo>
                    <a:pt x="317" y="165"/>
                    <a:pt x="282" y="185"/>
                    <a:pt x="249" y="185"/>
                  </a:cubicBezTo>
                  <a:cubicBezTo>
                    <a:pt x="221" y="185"/>
                    <a:pt x="196" y="170"/>
                    <a:pt x="170" y="153"/>
                  </a:cubicBezTo>
                  <a:cubicBezTo>
                    <a:pt x="143" y="135"/>
                    <a:pt x="116" y="117"/>
                    <a:pt x="83" y="117"/>
                  </a:cubicBezTo>
                  <a:cubicBezTo>
                    <a:pt x="37" y="117"/>
                    <a:pt x="0" y="152"/>
                    <a:pt x="0" y="198"/>
                  </a:cubicBezTo>
                  <a:cubicBezTo>
                    <a:pt x="0" y="209"/>
                    <a:pt x="4" y="213"/>
                    <a:pt x="7" y="213"/>
                  </a:cubicBezTo>
                  <a:cubicBezTo>
                    <a:pt x="12" y="213"/>
                    <a:pt x="14" y="203"/>
                    <a:pt x="14" y="201"/>
                  </a:cubicBezTo>
                  <a:cubicBezTo>
                    <a:pt x="17" y="159"/>
                    <a:pt x="57" y="145"/>
                    <a:pt x="83" y="145"/>
                  </a:cubicBezTo>
                  <a:cubicBezTo>
                    <a:pt x="112" y="145"/>
                    <a:pt x="137" y="160"/>
                    <a:pt x="163" y="177"/>
                  </a:cubicBezTo>
                  <a:cubicBezTo>
                    <a:pt x="190" y="195"/>
                    <a:pt x="217" y="213"/>
                    <a:pt x="249" y="213"/>
                  </a:cubicBezTo>
                  <a:cubicBezTo>
                    <a:pt x="297" y="213"/>
                    <a:pt x="333" y="176"/>
                    <a:pt x="333" y="133"/>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5" name="Freeform 66">
              <a:extLst>
                <a:ext uri="{FF2B5EF4-FFF2-40B4-BE49-F238E27FC236}">
                  <a16:creationId xmlns:a16="http://schemas.microsoft.com/office/drawing/2014/main" id="{26CE4711-307E-B691-8EA7-755FF7B0300C}"/>
                </a:ext>
              </a:extLst>
            </p:cNvPr>
            <p:cNvSpPr>
              <a:spLocks/>
            </p:cNvSpPr>
            <p:nvPr>
              <p:custDataLst>
                <p:tags r:id="rId9"/>
              </p:custDataLst>
            </p:nvPr>
          </p:nvSpPr>
          <p:spPr bwMode="auto">
            <a:xfrm>
              <a:off x="2901950" y="3082925"/>
              <a:ext cx="107950" cy="254000"/>
            </a:xfrm>
            <a:custGeom>
              <a:avLst/>
              <a:gdLst>
                <a:gd name="T0" fmla="*/ 102 w 164"/>
                <a:gd name="T1" fmla="*/ 13 h 332"/>
                <a:gd name="T2" fmla="*/ 91 w 164"/>
                <a:gd name="T3" fmla="*/ 0 h 332"/>
                <a:gd name="T4" fmla="*/ 0 w 164"/>
                <a:gd name="T5" fmla="*/ 32 h 332"/>
                <a:gd name="T6" fmla="*/ 0 w 164"/>
                <a:gd name="T7" fmla="*/ 48 h 332"/>
                <a:gd name="T8" fmla="*/ 65 w 164"/>
                <a:gd name="T9" fmla="*/ 35 h 332"/>
                <a:gd name="T10" fmla="*/ 65 w 164"/>
                <a:gd name="T11" fmla="*/ 293 h 332"/>
                <a:gd name="T12" fmla="*/ 19 w 164"/>
                <a:gd name="T13" fmla="*/ 317 h 332"/>
                <a:gd name="T14" fmla="*/ 3 w 164"/>
                <a:gd name="T15" fmla="*/ 317 h 332"/>
                <a:gd name="T16" fmla="*/ 3 w 164"/>
                <a:gd name="T17" fmla="*/ 332 h 332"/>
                <a:gd name="T18" fmla="*/ 84 w 164"/>
                <a:gd name="T19" fmla="*/ 331 h 332"/>
                <a:gd name="T20" fmla="*/ 164 w 164"/>
                <a:gd name="T21" fmla="*/ 332 h 332"/>
                <a:gd name="T22" fmla="*/ 164 w 164"/>
                <a:gd name="T23" fmla="*/ 317 h 332"/>
                <a:gd name="T24" fmla="*/ 149 w 164"/>
                <a:gd name="T25" fmla="*/ 317 h 332"/>
                <a:gd name="T26" fmla="*/ 102 w 164"/>
                <a:gd name="T27" fmla="*/ 293 h 332"/>
                <a:gd name="T28" fmla="*/ 102 w 164"/>
                <a:gd name="T29" fmla="*/ 13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332">
                  <a:moveTo>
                    <a:pt x="102" y="13"/>
                  </a:moveTo>
                  <a:cubicBezTo>
                    <a:pt x="102" y="1"/>
                    <a:pt x="102" y="0"/>
                    <a:pt x="91" y="0"/>
                  </a:cubicBezTo>
                  <a:cubicBezTo>
                    <a:pt x="60" y="32"/>
                    <a:pt x="16" y="32"/>
                    <a:pt x="0" y="32"/>
                  </a:cubicBezTo>
                  <a:lnTo>
                    <a:pt x="0" y="48"/>
                  </a:lnTo>
                  <a:cubicBezTo>
                    <a:pt x="10" y="48"/>
                    <a:pt x="39" y="48"/>
                    <a:pt x="65" y="35"/>
                  </a:cubicBezTo>
                  <a:lnTo>
                    <a:pt x="65" y="293"/>
                  </a:lnTo>
                  <a:cubicBezTo>
                    <a:pt x="65" y="311"/>
                    <a:pt x="64" y="317"/>
                    <a:pt x="19" y="317"/>
                  </a:cubicBezTo>
                  <a:lnTo>
                    <a:pt x="3" y="317"/>
                  </a:lnTo>
                  <a:lnTo>
                    <a:pt x="3" y="332"/>
                  </a:lnTo>
                  <a:cubicBezTo>
                    <a:pt x="20" y="331"/>
                    <a:pt x="64" y="331"/>
                    <a:pt x="84" y="331"/>
                  </a:cubicBezTo>
                  <a:cubicBezTo>
                    <a:pt x="104" y="331"/>
                    <a:pt x="147" y="331"/>
                    <a:pt x="164" y="332"/>
                  </a:cubicBezTo>
                  <a:lnTo>
                    <a:pt x="164" y="317"/>
                  </a:lnTo>
                  <a:lnTo>
                    <a:pt x="149" y="317"/>
                  </a:lnTo>
                  <a:cubicBezTo>
                    <a:pt x="104" y="317"/>
                    <a:pt x="102" y="311"/>
                    <a:pt x="102" y="293"/>
                  </a:cubicBezTo>
                  <a:lnTo>
                    <a:pt x="102" y="13"/>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6" name="Freeform 67">
              <a:extLst>
                <a:ext uri="{FF2B5EF4-FFF2-40B4-BE49-F238E27FC236}">
                  <a16:creationId xmlns:a16="http://schemas.microsoft.com/office/drawing/2014/main" id="{36C7BD0C-61E6-EE2C-D997-DAD1A9FA8763}"/>
                </a:ext>
              </a:extLst>
            </p:cNvPr>
            <p:cNvSpPr>
              <a:spLocks noEditPoints="1"/>
            </p:cNvSpPr>
            <p:nvPr>
              <p:custDataLst>
                <p:tags r:id="rId10"/>
              </p:custDataLst>
            </p:nvPr>
          </p:nvSpPr>
          <p:spPr bwMode="auto">
            <a:xfrm>
              <a:off x="3049588" y="3082925"/>
              <a:ext cx="139700" cy="261938"/>
            </a:xfrm>
            <a:custGeom>
              <a:avLst/>
              <a:gdLst>
                <a:gd name="T0" fmla="*/ 210 w 210"/>
                <a:gd name="T1" fmla="*/ 173 h 343"/>
                <a:gd name="T2" fmla="*/ 190 w 210"/>
                <a:gd name="T3" fmla="*/ 56 h 343"/>
                <a:gd name="T4" fmla="*/ 105 w 210"/>
                <a:gd name="T5" fmla="*/ 0 h 343"/>
                <a:gd name="T6" fmla="*/ 19 w 210"/>
                <a:gd name="T7" fmla="*/ 60 h 343"/>
                <a:gd name="T8" fmla="*/ 0 w 210"/>
                <a:gd name="T9" fmla="*/ 173 h 343"/>
                <a:gd name="T10" fmla="*/ 23 w 210"/>
                <a:gd name="T11" fmla="*/ 293 h 343"/>
                <a:gd name="T12" fmla="*/ 105 w 210"/>
                <a:gd name="T13" fmla="*/ 343 h 343"/>
                <a:gd name="T14" fmla="*/ 192 w 210"/>
                <a:gd name="T15" fmla="*/ 285 h 343"/>
                <a:gd name="T16" fmla="*/ 210 w 210"/>
                <a:gd name="T17" fmla="*/ 173 h 343"/>
                <a:gd name="T18" fmla="*/ 105 w 210"/>
                <a:gd name="T19" fmla="*/ 332 h 343"/>
                <a:gd name="T20" fmla="*/ 47 w 210"/>
                <a:gd name="T21" fmla="*/ 272 h 343"/>
                <a:gd name="T22" fmla="*/ 42 w 210"/>
                <a:gd name="T23" fmla="*/ 167 h 343"/>
                <a:gd name="T24" fmla="*/ 46 w 210"/>
                <a:gd name="T25" fmla="*/ 75 h 343"/>
                <a:gd name="T26" fmla="*/ 105 w 210"/>
                <a:gd name="T27" fmla="*/ 11 h 343"/>
                <a:gd name="T28" fmla="*/ 164 w 210"/>
                <a:gd name="T29" fmla="*/ 69 h 343"/>
                <a:gd name="T30" fmla="*/ 169 w 210"/>
                <a:gd name="T31" fmla="*/ 167 h 343"/>
                <a:gd name="T32" fmla="*/ 163 w 210"/>
                <a:gd name="T33" fmla="*/ 270 h 343"/>
                <a:gd name="T34" fmla="*/ 105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3"/>
                  </a:moveTo>
                  <a:cubicBezTo>
                    <a:pt x="210" y="133"/>
                    <a:pt x="208" y="93"/>
                    <a:pt x="190" y="56"/>
                  </a:cubicBezTo>
                  <a:cubicBezTo>
                    <a:pt x="167" y="8"/>
                    <a:pt x="126" y="0"/>
                    <a:pt x="105" y="0"/>
                  </a:cubicBezTo>
                  <a:cubicBezTo>
                    <a:pt x="75" y="0"/>
                    <a:pt x="39" y="13"/>
                    <a:pt x="19" y="60"/>
                  </a:cubicBezTo>
                  <a:cubicBezTo>
                    <a:pt x="3" y="94"/>
                    <a:pt x="0" y="133"/>
                    <a:pt x="0" y="173"/>
                  </a:cubicBezTo>
                  <a:cubicBezTo>
                    <a:pt x="0" y="210"/>
                    <a:pt x="2" y="255"/>
                    <a:pt x="23" y="293"/>
                  </a:cubicBezTo>
                  <a:cubicBezTo>
                    <a:pt x="44" y="333"/>
                    <a:pt x="80" y="343"/>
                    <a:pt x="105" y="343"/>
                  </a:cubicBezTo>
                  <a:cubicBezTo>
                    <a:pt x="132" y="343"/>
                    <a:pt x="170" y="333"/>
                    <a:pt x="192" y="285"/>
                  </a:cubicBezTo>
                  <a:cubicBezTo>
                    <a:pt x="208" y="251"/>
                    <a:pt x="210" y="212"/>
                    <a:pt x="210" y="173"/>
                  </a:cubicBezTo>
                  <a:close/>
                  <a:moveTo>
                    <a:pt x="105" y="332"/>
                  </a:moveTo>
                  <a:cubicBezTo>
                    <a:pt x="85" y="332"/>
                    <a:pt x="56" y="320"/>
                    <a:pt x="47" y="272"/>
                  </a:cubicBezTo>
                  <a:cubicBezTo>
                    <a:pt x="42" y="242"/>
                    <a:pt x="42" y="196"/>
                    <a:pt x="42" y="167"/>
                  </a:cubicBezTo>
                  <a:cubicBezTo>
                    <a:pt x="42" y="135"/>
                    <a:pt x="42" y="102"/>
                    <a:pt x="46" y="75"/>
                  </a:cubicBezTo>
                  <a:cubicBezTo>
                    <a:pt x="55" y="16"/>
                    <a:pt x="92" y="11"/>
                    <a:pt x="105" y="11"/>
                  </a:cubicBezTo>
                  <a:cubicBezTo>
                    <a:pt x="121" y="11"/>
                    <a:pt x="154" y="20"/>
                    <a:pt x="164" y="69"/>
                  </a:cubicBezTo>
                  <a:cubicBezTo>
                    <a:pt x="169" y="97"/>
                    <a:pt x="169" y="135"/>
                    <a:pt x="169" y="167"/>
                  </a:cubicBezTo>
                  <a:cubicBezTo>
                    <a:pt x="169" y="204"/>
                    <a:pt x="169" y="238"/>
                    <a:pt x="163" y="270"/>
                  </a:cubicBezTo>
                  <a:cubicBezTo>
                    <a:pt x="156" y="317"/>
                    <a:pt x="127" y="332"/>
                    <a:pt x="105"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7" name="Freeform 68">
              <a:extLst>
                <a:ext uri="{FF2B5EF4-FFF2-40B4-BE49-F238E27FC236}">
                  <a16:creationId xmlns:a16="http://schemas.microsoft.com/office/drawing/2014/main" id="{4062B759-D971-51AA-701F-BBBCFCCE60FE}"/>
                </a:ext>
              </a:extLst>
            </p:cNvPr>
            <p:cNvSpPr>
              <a:spLocks noEditPoints="1"/>
            </p:cNvSpPr>
            <p:nvPr>
              <p:custDataLst>
                <p:tags r:id="rId11"/>
              </p:custDataLst>
            </p:nvPr>
          </p:nvSpPr>
          <p:spPr bwMode="auto">
            <a:xfrm>
              <a:off x="3214688" y="3082925"/>
              <a:ext cx="139700" cy="261938"/>
            </a:xfrm>
            <a:custGeom>
              <a:avLst/>
              <a:gdLst>
                <a:gd name="T0" fmla="*/ 210 w 210"/>
                <a:gd name="T1" fmla="*/ 173 h 343"/>
                <a:gd name="T2" fmla="*/ 190 w 210"/>
                <a:gd name="T3" fmla="*/ 56 h 343"/>
                <a:gd name="T4" fmla="*/ 106 w 210"/>
                <a:gd name="T5" fmla="*/ 0 h 343"/>
                <a:gd name="T6" fmla="*/ 19 w 210"/>
                <a:gd name="T7" fmla="*/ 60 h 343"/>
                <a:gd name="T8" fmla="*/ 0 w 210"/>
                <a:gd name="T9" fmla="*/ 173 h 343"/>
                <a:gd name="T10" fmla="*/ 23 w 210"/>
                <a:gd name="T11" fmla="*/ 293 h 343"/>
                <a:gd name="T12" fmla="*/ 105 w 210"/>
                <a:gd name="T13" fmla="*/ 343 h 343"/>
                <a:gd name="T14" fmla="*/ 192 w 210"/>
                <a:gd name="T15" fmla="*/ 285 h 343"/>
                <a:gd name="T16" fmla="*/ 210 w 210"/>
                <a:gd name="T17" fmla="*/ 173 h 343"/>
                <a:gd name="T18" fmla="*/ 105 w 210"/>
                <a:gd name="T19" fmla="*/ 332 h 343"/>
                <a:gd name="T20" fmla="*/ 47 w 210"/>
                <a:gd name="T21" fmla="*/ 272 h 343"/>
                <a:gd name="T22" fmla="*/ 42 w 210"/>
                <a:gd name="T23" fmla="*/ 167 h 343"/>
                <a:gd name="T24" fmla="*/ 46 w 210"/>
                <a:gd name="T25" fmla="*/ 75 h 343"/>
                <a:gd name="T26" fmla="*/ 105 w 210"/>
                <a:gd name="T27" fmla="*/ 11 h 343"/>
                <a:gd name="T28" fmla="*/ 164 w 210"/>
                <a:gd name="T29" fmla="*/ 69 h 343"/>
                <a:gd name="T30" fmla="*/ 169 w 210"/>
                <a:gd name="T31" fmla="*/ 167 h 343"/>
                <a:gd name="T32" fmla="*/ 163 w 210"/>
                <a:gd name="T33" fmla="*/ 270 h 343"/>
                <a:gd name="T34" fmla="*/ 105 w 210"/>
                <a:gd name="T35" fmla="*/ 33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0" h="343">
                  <a:moveTo>
                    <a:pt x="210" y="173"/>
                  </a:moveTo>
                  <a:cubicBezTo>
                    <a:pt x="210" y="133"/>
                    <a:pt x="208" y="93"/>
                    <a:pt x="190" y="56"/>
                  </a:cubicBezTo>
                  <a:cubicBezTo>
                    <a:pt x="167" y="8"/>
                    <a:pt x="126" y="0"/>
                    <a:pt x="106" y="0"/>
                  </a:cubicBezTo>
                  <a:cubicBezTo>
                    <a:pt x="76" y="0"/>
                    <a:pt x="39" y="13"/>
                    <a:pt x="19" y="60"/>
                  </a:cubicBezTo>
                  <a:cubicBezTo>
                    <a:pt x="3" y="94"/>
                    <a:pt x="0" y="133"/>
                    <a:pt x="0" y="173"/>
                  </a:cubicBezTo>
                  <a:cubicBezTo>
                    <a:pt x="0" y="210"/>
                    <a:pt x="2" y="255"/>
                    <a:pt x="23" y="293"/>
                  </a:cubicBezTo>
                  <a:cubicBezTo>
                    <a:pt x="44" y="333"/>
                    <a:pt x="81" y="343"/>
                    <a:pt x="105" y="343"/>
                  </a:cubicBezTo>
                  <a:cubicBezTo>
                    <a:pt x="132" y="343"/>
                    <a:pt x="170" y="333"/>
                    <a:pt x="192" y="285"/>
                  </a:cubicBezTo>
                  <a:cubicBezTo>
                    <a:pt x="208" y="251"/>
                    <a:pt x="210" y="212"/>
                    <a:pt x="210" y="173"/>
                  </a:cubicBezTo>
                  <a:close/>
                  <a:moveTo>
                    <a:pt x="105" y="332"/>
                  </a:moveTo>
                  <a:cubicBezTo>
                    <a:pt x="86" y="332"/>
                    <a:pt x="56" y="320"/>
                    <a:pt x="47" y="272"/>
                  </a:cubicBezTo>
                  <a:cubicBezTo>
                    <a:pt x="42" y="242"/>
                    <a:pt x="42" y="196"/>
                    <a:pt x="42" y="167"/>
                  </a:cubicBezTo>
                  <a:cubicBezTo>
                    <a:pt x="42" y="135"/>
                    <a:pt x="42" y="102"/>
                    <a:pt x="46" y="75"/>
                  </a:cubicBezTo>
                  <a:cubicBezTo>
                    <a:pt x="55" y="16"/>
                    <a:pt x="93" y="11"/>
                    <a:pt x="105" y="11"/>
                  </a:cubicBezTo>
                  <a:cubicBezTo>
                    <a:pt x="122" y="11"/>
                    <a:pt x="154" y="20"/>
                    <a:pt x="164" y="69"/>
                  </a:cubicBezTo>
                  <a:cubicBezTo>
                    <a:pt x="169" y="97"/>
                    <a:pt x="169" y="135"/>
                    <a:pt x="169" y="167"/>
                  </a:cubicBezTo>
                  <a:cubicBezTo>
                    <a:pt x="169" y="204"/>
                    <a:pt x="169" y="238"/>
                    <a:pt x="163" y="270"/>
                  </a:cubicBezTo>
                  <a:cubicBezTo>
                    <a:pt x="156" y="317"/>
                    <a:pt x="127" y="332"/>
                    <a:pt x="105" y="332"/>
                  </a:cubicBez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8" name="Freeform 69">
              <a:extLst>
                <a:ext uri="{FF2B5EF4-FFF2-40B4-BE49-F238E27FC236}">
                  <a16:creationId xmlns:a16="http://schemas.microsoft.com/office/drawing/2014/main" id="{119A8825-C25A-2C50-544B-DEFBD96EE71C}"/>
                </a:ext>
              </a:extLst>
            </p:cNvPr>
            <p:cNvSpPr>
              <a:spLocks/>
            </p:cNvSpPr>
            <p:nvPr>
              <p:custDataLst>
                <p:tags r:id="rId12"/>
              </p:custDataLst>
            </p:nvPr>
          </p:nvSpPr>
          <p:spPr bwMode="auto">
            <a:xfrm>
              <a:off x="3486150" y="3071813"/>
              <a:ext cx="160338" cy="265113"/>
            </a:xfrm>
            <a:custGeom>
              <a:avLst/>
              <a:gdLst>
                <a:gd name="T0" fmla="*/ 39 w 241"/>
                <a:gd name="T1" fmla="*/ 308 h 346"/>
                <a:gd name="T2" fmla="*/ 0 w 241"/>
                <a:gd name="T3" fmla="*/ 331 h 346"/>
                <a:gd name="T4" fmla="*/ 0 w 241"/>
                <a:gd name="T5" fmla="*/ 346 h 346"/>
                <a:gd name="T6" fmla="*/ 54 w 241"/>
                <a:gd name="T7" fmla="*/ 345 h 346"/>
                <a:gd name="T8" fmla="*/ 109 w 241"/>
                <a:gd name="T9" fmla="*/ 346 h 346"/>
                <a:gd name="T10" fmla="*/ 109 w 241"/>
                <a:gd name="T11" fmla="*/ 331 h 346"/>
                <a:gd name="T12" fmla="*/ 70 w 241"/>
                <a:gd name="T13" fmla="*/ 308 h 346"/>
                <a:gd name="T14" fmla="*/ 70 w 241"/>
                <a:gd name="T15" fmla="*/ 257 h 346"/>
                <a:gd name="T16" fmla="*/ 102 w 241"/>
                <a:gd name="T17" fmla="*/ 230 h 346"/>
                <a:gd name="T18" fmla="*/ 161 w 241"/>
                <a:gd name="T19" fmla="*/ 319 h 346"/>
                <a:gd name="T20" fmla="*/ 144 w 241"/>
                <a:gd name="T21" fmla="*/ 331 h 346"/>
                <a:gd name="T22" fmla="*/ 144 w 241"/>
                <a:gd name="T23" fmla="*/ 346 h 346"/>
                <a:gd name="T24" fmla="*/ 197 w 241"/>
                <a:gd name="T25" fmla="*/ 345 h 346"/>
                <a:gd name="T26" fmla="*/ 241 w 241"/>
                <a:gd name="T27" fmla="*/ 346 h 346"/>
                <a:gd name="T28" fmla="*/ 241 w 241"/>
                <a:gd name="T29" fmla="*/ 331 h 346"/>
                <a:gd name="T30" fmla="*/ 192 w 241"/>
                <a:gd name="T31" fmla="*/ 304 h 346"/>
                <a:gd name="T32" fmla="*/ 129 w 241"/>
                <a:gd name="T33" fmla="*/ 215 h 346"/>
                <a:gd name="T34" fmla="*/ 126 w 241"/>
                <a:gd name="T35" fmla="*/ 210 h 346"/>
                <a:gd name="T36" fmla="*/ 166 w 241"/>
                <a:gd name="T37" fmla="*/ 174 h 346"/>
                <a:gd name="T38" fmla="*/ 229 w 241"/>
                <a:gd name="T39" fmla="*/ 147 h 346"/>
                <a:gd name="T40" fmla="*/ 229 w 241"/>
                <a:gd name="T41" fmla="*/ 131 h 346"/>
                <a:gd name="T42" fmla="*/ 194 w 241"/>
                <a:gd name="T43" fmla="*/ 133 h 346"/>
                <a:gd name="T44" fmla="*/ 139 w 241"/>
                <a:gd name="T45" fmla="*/ 131 h 346"/>
                <a:gd name="T46" fmla="*/ 139 w 241"/>
                <a:gd name="T47" fmla="*/ 147 h 346"/>
                <a:gd name="T48" fmla="*/ 153 w 241"/>
                <a:gd name="T49" fmla="*/ 159 h 346"/>
                <a:gd name="T50" fmla="*/ 142 w 241"/>
                <a:gd name="T51" fmla="*/ 179 h 346"/>
                <a:gd name="T52" fmla="*/ 72 w 241"/>
                <a:gd name="T53" fmla="*/ 240 h 346"/>
                <a:gd name="T54" fmla="*/ 72 w 241"/>
                <a:gd name="T55" fmla="*/ 0 h 346"/>
                <a:gd name="T56" fmla="*/ 0 w 241"/>
                <a:gd name="T57" fmla="*/ 6 h 346"/>
                <a:gd name="T58" fmla="*/ 0 w 241"/>
                <a:gd name="T59" fmla="*/ 21 h 346"/>
                <a:gd name="T60" fmla="*/ 39 w 241"/>
                <a:gd name="T61" fmla="*/ 49 h 346"/>
                <a:gd name="T62" fmla="*/ 39 w 241"/>
                <a:gd name="T63" fmla="*/ 308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346">
                  <a:moveTo>
                    <a:pt x="39" y="308"/>
                  </a:moveTo>
                  <a:cubicBezTo>
                    <a:pt x="39" y="331"/>
                    <a:pt x="33" y="331"/>
                    <a:pt x="0" y="331"/>
                  </a:cubicBezTo>
                  <a:lnTo>
                    <a:pt x="0" y="346"/>
                  </a:lnTo>
                  <a:cubicBezTo>
                    <a:pt x="16" y="346"/>
                    <a:pt x="40" y="345"/>
                    <a:pt x="54" y="345"/>
                  </a:cubicBezTo>
                  <a:cubicBezTo>
                    <a:pt x="69" y="345"/>
                    <a:pt x="89" y="345"/>
                    <a:pt x="109" y="346"/>
                  </a:cubicBezTo>
                  <a:lnTo>
                    <a:pt x="109" y="331"/>
                  </a:lnTo>
                  <a:cubicBezTo>
                    <a:pt x="76" y="331"/>
                    <a:pt x="70" y="331"/>
                    <a:pt x="70" y="308"/>
                  </a:cubicBezTo>
                  <a:lnTo>
                    <a:pt x="70" y="257"/>
                  </a:lnTo>
                  <a:lnTo>
                    <a:pt x="102" y="230"/>
                  </a:lnTo>
                  <a:cubicBezTo>
                    <a:pt x="141" y="282"/>
                    <a:pt x="161" y="310"/>
                    <a:pt x="161" y="319"/>
                  </a:cubicBezTo>
                  <a:cubicBezTo>
                    <a:pt x="161" y="329"/>
                    <a:pt x="153" y="331"/>
                    <a:pt x="144" y="331"/>
                  </a:cubicBezTo>
                  <a:lnTo>
                    <a:pt x="144" y="346"/>
                  </a:lnTo>
                  <a:cubicBezTo>
                    <a:pt x="157" y="346"/>
                    <a:pt x="187" y="345"/>
                    <a:pt x="197" y="345"/>
                  </a:cubicBezTo>
                  <a:cubicBezTo>
                    <a:pt x="212" y="345"/>
                    <a:pt x="226" y="345"/>
                    <a:pt x="241" y="346"/>
                  </a:cubicBezTo>
                  <a:lnTo>
                    <a:pt x="241" y="331"/>
                  </a:lnTo>
                  <a:cubicBezTo>
                    <a:pt x="222" y="331"/>
                    <a:pt x="211" y="331"/>
                    <a:pt x="192" y="304"/>
                  </a:cubicBezTo>
                  <a:lnTo>
                    <a:pt x="129" y="215"/>
                  </a:lnTo>
                  <a:cubicBezTo>
                    <a:pt x="129" y="214"/>
                    <a:pt x="126" y="211"/>
                    <a:pt x="126" y="210"/>
                  </a:cubicBezTo>
                  <a:cubicBezTo>
                    <a:pt x="126" y="208"/>
                    <a:pt x="161" y="178"/>
                    <a:pt x="166" y="174"/>
                  </a:cubicBezTo>
                  <a:cubicBezTo>
                    <a:pt x="198" y="148"/>
                    <a:pt x="219" y="147"/>
                    <a:pt x="229" y="147"/>
                  </a:cubicBezTo>
                  <a:lnTo>
                    <a:pt x="229" y="131"/>
                  </a:lnTo>
                  <a:cubicBezTo>
                    <a:pt x="215" y="133"/>
                    <a:pt x="208" y="133"/>
                    <a:pt x="194" y="133"/>
                  </a:cubicBezTo>
                  <a:cubicBezTo>
                    <a:pt x="176" y="133"/>
                    <a:pt x="146" y="132"/>
                    <a:pt x="139" y="131"/>
                  </a:cubicBezTo>
                  <a:lnTo>
                    <a:pt x="139" y="147"/>
                  </a:lnTo>
                  <a:cubicBezTo>
                    <a:pt x="148" y="147"/>
                    <a:pt x="153" y="153"/>
                    <a:pt x="153" y="159"/>
                  </a:cubicBezTo>
                  <a:cubicBezTo>
                    <a:pt x="153" y="169"/>
                    <a:pt x="146" y="175"/>
                    <a:pt x="142" y="179"/>
                  </a:cubicBezTo>
                  <a:lnTo>
                    <a:pt x="72" y="240"/>
                  </a:lnTo>
                  <a:lnTo>
                    <a:pt x="72" y="0"/>
                  </a:lnTo>
                  <a:lnTo>
                    <a:pt x="0" y="6"/>
                  </a:lnTo>
                  <a:lnTo>
                    <a:pt x="0" y="21"/>
                  </a:lnTo>
                  <a:cubicBezTo>
                    <a:pt x="35" y="21"/>
                    <a:pt x="39" y="25"/>
                    <a:pt x="39" y="49"/>
                  </a:cubicBezTo>
                  <a:lnTo>
                    <a:pt x="39" y="308"/>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09" name="Freeform 70">
              <a:extLst>
                <a:ext uri="{FF2B5EF4-FFF2-40B4-BE49-F238E27FC236}">
                  <a16:creationId xmlns:a16="http://schemas.microsoft.com/office/drawing/2014/main" id="{CC44F4CE-01D2-DE4B-8D0B-F16B61D4850C}"/>
                </a:ext>
              </a:extLst>
            </p:cNvPr>
            <p:cNvSpPr>
              <a:spLocks/>
            </p:cNvSpPr>
            <p:nvPr>
              <p:custDataLst>
                <p:tags r:id="rId13"/>
              </p:custDataLst>
            </p:nvPr>
          </p:nvSpPr>
          <p:spPr bwMode="auto">
            <a:xfrm>
              <a:off x="3662363" y="3076575"/>
              <a:ext cx="225425" cy="260350"/>
            </a:xfrm>
            <a:custGeom>
              <a:avLst/>
              <a:gdLst>
                <a:gd name="T0" fmla="*/ 290 w 341"/>
                <a:gd name="T1" fmla="*/ 39 h 340"/>
                <a:gd name="T2" fmla="*/ 329 w 341"/>
                <a:gd name="T3" fmla="*/ 15 h 340"/>
                <a:gd name="T4" fmla="*/ 341 w 341"/>
                <a:gd name="T5" fmla="*/ 15 h 340"/>
                <a:gd name="T6" fmla="*/ 341 w 341"/>
                <a:gd name="T7" fmla="*/ 0 h 340"/>
                <a:gd name="T8" fmla="*/ 268 w 341"/>
                <a:gd name="T9" fmla="*/ 1 h 340"/>
                <a:gd name="T10" fmla="*/ 194 w 341"/>
                <a:gd name="T11" fmla="*/ 0 h 340"/>
                <a:gd name="T12" fmla="*/ 194 w 341"/>
                <a:gd name="T13" fmla="*/ 15 h 340"/>
                <a:gd name="T14" fmla="*/ 206 w 341"/>
                <a:gd name="T15" fmla="*/ 15 h 340"/>
                <a:gd name="T16" fmla="*/ 245 w 341"/>
                <a:gd name="T17" fmla="*/ 39 h 340"/>
                <a:gd name="T18" fmla="*/ 245 w 341"/>
                <a:gd name="T19" fmla="*/ 155 h 340"/>
                <a:gd name="T20" fmla="*/ 96 w 341"/>
                <a:gd name="T21" fmla="*/ 155 h 340"/>
                <a:gd name="T22" fmla="*/ 96 w 341"/>
                <a:gd name="T23" fmla="*/ 39 h 340"/>
                <a:gd name="T24" fmla="*/ 136 w 341"/>
                <a:gd name="T25" fmla="*/ 15 h 340"/>
                <a:gd name="T26" fmla="*/ 148 w 341"/>
                <a:gd name="T27" fmla="*/ 15 h 340"/>
                <a:gd name="T28" fmla="*/ 148 w 341"/>
                <a:gd name="T29" fmla="*/ 0 h 340"/>
                <a:gd name="T30" fmla="*/ 74 w 341"/>
                <a:gd name="T31" fmla="*/ 1 h 340"/>
                <a:gd name="T32" fmla="*/ 0 w 341"/>
                <a:gd name="T33" fmla="*/ 0 h 340"/>
                <a:gd name="T34" fmla="*/ 0 w 341"/>
                <a:gd name="T35" fmla="*/ 15 h 340"/>
                <a:gd name="T36" fmla="*/ 12 w 341"/>
                <a:gd name="T37" fmla="*/ 15 h 340"/>
                <a:gd name="T38" fmla="*/ 52 w 341"/>
                <a:gd name="T39" fmla="*/ 39 h 340"/>
                <a:gd name="T40" fmla="*/ 52 w 341"/>
                <a:gd name="T41" fmla="*/ 301 h 340"/>
                <a:gd name="T42" fmla="*/ 12 w 341"/>
                <a:gd name="T43" fmla="*/ 325 h 340"/>
                <a:gd name="T44" fmla="*/ 0 w 341"/>
                <a:gd name="T45" fmla="*/ 325 h 340"/>
                <a:gd name="T46" fmla="*/ 0 w 341"/>
                <a:gd name="T47" fmla="*/ 340 h 340"/>
                <a:gd name="T48" fmla="*/ 74 w 341"/>
                <a:gd name="T49" fmla="*/ 339 h 340"/>
                <a:gd name="T50" fmla="*/ 148 w 341"/>
                <a:gd name="T51" fmla="*/ 340 h 340"/>
                <a:gd name="T52" fmla="*/ 148 w 341"/>
                <a:gd name="T53" fmla="*/ 325 h 340"/>
                <a:gd name="T54" fmla="*/ 136 w 341"/>
                <a:gd name="T55" fmla="*/ 325 h 340"/>
                <a:gd name="T56" fmla="*/ 96 w 341"/>
                <a:gd name="T57" fmla="*/ 301 h 340"/>
                <a:gd name="T58" fmla="*/ 96 w 341"/>
                <a:gd name="T59" fmla="*/ 171 h 340"/>
                <a:gd name="T60" fmla="*/ 245 w 341"/>
                <a:gd name="T61" fmla="*/ 171 h 340"/>
                <a:gd name="T62" fmla="*/ 245 w 341"/>
                <a:gd name="T63" fmla="*/ 301 h 340"/>
                <a:gd name="T64" fmla="*/ 206 w 341"/>
                <a:gd name="T65" fmla="*/ 325 h 340"/>
                <a:gd name="T66" fmla="*/ 194 w 341"/>
                <a:gd name="T67" fmla="*/ 325 h 340"/>
                <a:gd name="T68" fmla="*/ 194 w 341"/>
                <a:gd name="T69" fmla="*/ 340 h 340"/>
                <a:gd name="T70" fmla="*/ 267 w 341"/>
                <a:gd name="T71" fmla="*/ 339 h 340"/>
                <a:gd name="T72" fmla="*/ 341 w 341"/>
                <a:gd name="T73" fmla="*/ 340 h 340"/>
                <a:gd name="T74" fmla="*/ 341 w 341"/>
                <a:gd name="T75" fmla="*/ 325 h 340"/>
                <a:gd name="T76" fmla="*/ 329 w 341"/>
                <a:gd name="T77" fmla="*/ 325 h 340"/>
                <a:gd name="T78" fmla="*/ 290 w 341"/>
                <a:gd name="T79" fmla="*/ 301 h 340"/>
                <a:gd name="T80" fmla="*/ 290 w 341"/>
                <a:gd name="T81" fmla="*/ 3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1" h="340">
                  <a:moveTo>
                    <a:pt x="290" y="39"/>
                  </a:moveTo>
                  <a:cubicBezTo>
                    <a:pt x="290" y="21"/>
                    <a:pt x="291" y="15"/>
                    <a:pt x="329" y="15"/>
                  </a:cubicBezTo>
                  <a:lnTo>
                    <a:pt x="341" y="15"/>
                  </a:lnTo>
                  <a:lnTo>
                    <a:pt x="341" y="0"/>
                  </a:lnTo>
                  <a:cubicBezTo>
                    <a:pt x="324" y="1"/>
                    <a:pt x="287" y="1"/>
                    <a:pt x="268" y="1"/>
                  </a:cubicBezTo>
                  <a:cubicBezTo>
                    <a:pt x="249" y="1"/>
                    <a:pt x="211" y="1"/>
                    <a:pt x="194" y="0"/>
                  </a:cubicBezTo>
                  <a:lnTo>
                    <a:pt x="194" y="15"/>
                  </a:lnTo>
                  <a:lnTo>
                    <a:pt x="206" y="15"/>
                  </a:lnTo>
                  <a:cubicBezTo>
                    <a:pt x="244" y="15"/>
                    <a:pt x="245" y="21"/>
                    <a:pt x="245" y="39"/>
                  </a:cubicBezTo>
                  <a:lnTo>
                    <a:pt x="245" y="155"/>
                  </a:lnTo>
                  <a:lnTo>
                    <a:pt x="96" y="155"/>
                  </a:lnTo>
                  <a:lnTo>
                    <a:pt x="96" y="39"/>
                  </a:lnTo>
                  <a:cubicBezTo>
                    <a:pt x="96" y="21"/>
                    <a:pt x="97" y="15"/>
                    <a:pt x="136" y="15"/>
                  </a:cubicBezTo>
                  <a:lnTo>
                    <a:pt x="148" y="15"/>
                  </a:lnTo>
                  <a:lnTo>
                    <a:pt x="148" y="0"/>
                  </a:lnTo>
                  <a:cubicBezTo>
                    <a:pt x="130" y="1"/>
                    <a:pt x="93" y="1"/>
                    <a:pt x="74" y="1"/>
                  </a:cubicBezTo>
                  <a:cubicBezTo>
                    <a:pt x="55" y="1"/>
                    <a:pt x="18" y="1"/>
                    <a:pt x="0" y="0"/>
                  </a:cubicBezTo>
                  <a:lnTo>
                    <a:pt x="0" y="15"/>
                  </a:lnTo>
                  <a:lnTo>
                    <a:pt x="12" y="15"/>
                  </a:lnTo>
                  <a:cubicBezTo>
                    <a:pt x="51" y="15"/>
                    <a:pt x="52" y="21"/>
                    <a:pt x="52" y="39"/>
                  </a:cubicBezTo>
                  <a:lnTo>
                    <a:pt x="52" y="301"/>
                  </a:lnTo>
                  <a:cubicBezTo>
                    <a:pt x="52" y="319"/>
                    <a:pt x="51" y="325"/>
                    <a:pt x="12" y="325"/>
                  </a:cubicBezTo>
                  <a:lnTo>
                    <a:pt x="0" y="325"/>
                  </a:lnTo>
                  <a:lnTo>
                    <a:pt x="0" y="340"/>
                  </a:lnTo>
                  <a:cubicBezTo>
                    <a:pt x="18" y="339"/>
                    <a:pt x="55" y="339"/>
                    <a:pt x="74" y="339"/>
                  </a:cubicBezTo>
                  <a:cubicBezTo>
                    <a:pt x="93" y="339"/>
                    <a:pt x="130" y="339"/>
                    <a:pt x="148" y="340"/>
                  </a:cubicBezTo>
                  <a:lnTo>
                    <a:pt x="148" y="325"/>
                  </a:lnTo>
                  <a:lnTo>
                    <a:pt x="136" y="325"/>
                  </a:lnTo>
                  <a:cubicBezTo>
                    <a:pt x="97" y="325"/>
                    <a:pt x="96" y="319"/>
                    <a:pt x="96" y="301"/>
                  </a:cubicBezTo>
                  <a:lnTo>
                    <a:pt x="96" y="171"/>
                  </a:lnTo>
                  <a:lnTo>
                    <a:pt x="245" y="171"/>
                  </a:lnTo>
                  <a:lnTo>
                    <a:pt x="245" y="301"/>
                  </a:lnTo>
                  <a:cubicBezTo>
                    <a:pt x="245" y="319"/>
                    <a:pt x="244" y="325"/>
                    <a:pt x="206" y="325"/>
                  </a:cubicBezTo>
                  <a:lnTo>
                    <a:pt x="194" y="325"/>
                  </a:lnTo>
                  <a:lnTo>
                    <a:pt x="194" y="340"/>
                  </a:lnTo>
                  <a:cubicBezTo>
                    <a:pt x="211" y="339"/>
                    <a:pt x="248" y="339"/>
                    <a:pt x="267" y="339"/>
                  </a:cubicBezTo>
                  <a:cubicBezTo>
                    <a:pt x="286" y="339"/>
                    <a:pt x="324" y="339"/>
                    <a:pt x="341" y="340"/>
                  </a:cubicBezTo>
                  <a:lnTo>
                    <a:pt x="341" y="325"/>
                  </a:lnTo>
                  <a:lnTo>
                    <a:pt x="329" y="325"/>
                  </a:lnTo>
                  <a:cubicBezTo>
                    <a:pt x="291" y="325"/>
                    <a:pt x="290" y="319"/>
                    <a:pt x="290" y="301"/>
                  </a:cubicBezTo>
                  <a:lnTo>
                    <a:pt x="290" y="39"/>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sp>
          <p:nvSpPr>
            <p:cNvPr id="610" name="Freeform 71">
              <a:extLst>
                <a:ext uri="{FF2B5EF4-FFF2-40B4-BE49-F238E27FC236}">
                  <a16:creationId xmlns:a16="http://schemas.microsoft.com/office/drawing/2014/main" id="{21463F96-48F9-A5CB-EC2B-D4E8C0DC3938}"/>
                </a:ext>
              </a:extLst>
            </p:cNvPr>
            <p:cNvSpPr>
              <a:spLocks/>
            </p:cNvSpPr>
            <p:nvPr>
              <p:custDataLst>
                <p:tags r:id="rId14"/>
              </p:custDataLst>
            </p:nvPr>
          </p:nvSpPr>
          <p:spPr bwMode="auto">
            <a:xfrm>
              <a:off x="3908425" y="3171825"/>
              <a:ext cx="123825" cy="165100"/>
            </a:xfrm>
            <a:custGeom>
              <a:avLst/>
              <a:gdLst>
                <a:gd name="T0" fmla="*/ 180 w 186"/>
                <a:gd name="T1" fmla="*/ 15 h 215"/>
                <a:gd name="T2" fmla="*/ 185 w 186"/>
                <a:gd name="T3" fmla="*/ 7 h 215"/>
                <a:gd name="T4" fmla="*/ 172 w 186"/>
                <a:gd name="T5" fmla="*/ 0 h 215"/>
                <a:gd name="T6" fmla="*/ 12 w 186"/>
                <a:gd name="T7" fmla="*/ 0 h 215"/>
                <a:gd name="T8" fmla="*/ 7 w 186"/>
                <a:gd name="T9" fmla="*/ 81 h 215"/>
                <a:gd name="T10" fmla="*/ 19 w 186"/>
                <a:gd name="T11" fmla="*/ 81 h 215"/>
                <a:gd name="T12" fmla="*/ 86 w 186"/>
                <a:gd name="T13" fmla="*/ 11 h 215"/>
                <a:gd name="T14" fmla="*/ 143 w 186"/>
                <a:gd name="T15" fmla="*/ 11 h 215"/>
                <a:gd name="T16" fmla="*/ 4 w 186"/>
                <a:gd name="T17" fmla="*/ 199 h 215"/>
                <a:gd name="T18" fmla="*/ 0 w 186"/>
                <a:gd name="T19" fmla="*/ 208 h 215"/>
                <a:gd name="T20" fmla="*/ 13 w 186"/>
                <a:gd name="T21" fmla="*/ 215 h 215"/>
                <a:gd name="T22" fmla="*/ 177 w 186"/>
                <a:gd name="T23" fmla="*/ 215 h 215"/>
                <a:gd name="T24" fmla="*/ 186 w 186"/>
                <a:gd name="T25" fmla="*/ 122 h 215"/>
                <a:gd name="T26" fmla="*/ 173 w 186"/>
                <a:gd name="T27" fmla="*/ 122 h 215"/>
                <a:gd name="T28" fmla="*/ 100 w 186"/>
                <a:gd name="T29" fmla="*/ 203 h 215"/>
                <a:gd name="T30" fmla="*/ 41 w 186"/>
                <a:gd name="T31" fmla="*/ 203 h 215"/>
                <a:gd name="T32" fmla="*/ 180 w 186"/>
                <a:gd name="T33" fmla="*/ 1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215">
                  <a:moveTo>
                    <a:pt x="180" y="15"/>
                  </a:moveTo>
                  <a:cubicBezTo>
                    <a:pt x="185" y="10"/>
                    <a:pt x="185" y="9"/>
                    <a:pt x="185" y="7"/>
                  </a:cubicBezTo>
                  <a:cubicBezTo>
                    <a:pt x="185" y="0"/>
                    <a:pt x="181" y="0"/>
                    <a:pt x="172" y="0"/>
                  </a:cubicBezTo>
                  <a:lnTo>
                    <a:pt x="12" y="0"/>
                  </a:lnTo>
                  <a:lnTo>
                    <a:pt x="7" y="81"/>
                  </a:lnTo>
                  <a:lnTo>
                    <a:pt x="19" y="81"/>
                  </a:lnTo>
                  <a:cubicBezTo>
                    <a:pt x="22" y="30"/>
                    <a:pt x="31" y="11"/>
                    <a:pt x="86" y="11"/>
                  </a:cubicBezTo>
                  <a:lnTo>
                    <a:pt x="143" y="11"/>
                  </a:lnTo>
                  <a:lnTo>
                    <a:pt x="4" y="199"/>
                  </a:lnTo>
                  <a:cubicBezTo>
                    <a:pt x="0" y="205"/>
                    <a:pt x="0" y="206"/>
                    <a:pt x="0" y="208"/>
                  </a:cubicBezTo>
                  <a:cubicBezTo>
                    <a:pt x="0" y="215"/>
                    <a:pt x="3" y="215"/>
                    <a:pt x="13" y="215"/>
                  </a:cubicBezTo>
                  <a:lnTo>
                    <a:pt x="177" y="215"/>
                  </a:lnTo>
                  <a:lnTo>
                    <a:pt x="186" y="122"/>
                  </a:lnTo>
                  <a:lnTo>
                    <a:pt x="173" y="122"/>
                  </a:lnTo>
                  <a:cubicBezTo>
                    <a:pt x="169" y="181"/>
                    <a:pt x="158" y="203"/>
                    <a:pt x="100" y="203"/>
                  </a:cubicBezTo>
                  <a:lnTo>
                    <a:pt x="41" y="203"/>
                  </a:lnTo>
                  <a:lnTo>
                    <a:pt x="180" y="15"/>
                  </a:lnTo>
                </a:path>
              </a:pathLst>
            </a:custGeom>
            <a:solidFill>
              <a:srgbClr val="000000"/>
            </a:solidFill>
            <a:ln w="0">
              <a:noFill/>
              <a:prstDash val="solid"/>
              <a:round/>
              <a:headEnd/>
              <a:tailEnd/>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121920" tIns="60960" rIns="121920" bIns="60960" numCol="1" anchor="t" anchorCtr="0" compatLnSpc="1">
              <a:prstTxWarp prst="textNoShape">
                <a:avLst/>
              </a:prstTxWarp>
            </a:bodyPr>
            <a:lstStyle/>
            <a:p>
              <a:endParaRPr lang="en-GB" sz="2400"/>
            </a:p>
          </p:txBody>
        </p:sp>
      </p:grpSp>
      <p:sp>
        <p:nvSpPr>
          <p:cNvPr id="7" name="Slide Number Placeholder 3">
            <a:extLst>
              <a:ext uri="{FF2B5EF4-FFF2-40B4-BE49-F238E27FC236}">
                <a16:creationId xmlns:a16="http://schemas.microsoft.com/office/drawing/2014/main" id="{CE988F7A-F279-2D99-F330-A69EFC008C6E}"/>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8</a:t>
            </a:fld>
            <a:endParaRPr lang="en-GB" dirty="0"/>
          </a:p>
        </p:txBody>
      </p:sp>
      <p:sp>
        <p:nvSpPr>
          <p:cNvPr id="8" name="Date Placeholder 5">
            <a:extLst>
              <a:ext uri="{FF2B5EF4-FFF2-40B4-BE49-F238E27FC236}">
                <a16:creationId xmlns:a16="http://schemas.microsoft.com/office/drawing/2014/main" id="{64D495D4-6EDE-6D72-1A52-6A0B040D56D3}"/>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9" name="Footer Placeholder 4">
            <a:extLst>
              <a:ext uri="{FF2B5EF4-FFF2-40B4-BE49-F238E27FC236}">
                <a16:creationId xmlns:a16="http://schemas.microsoft.com/office/drawing/2014/main" id="{48EF15AC-25DD-2D26-D38A-7775F47FF701}"/>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423964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A1E7C45D-2AE4-573A-00F1-AE9DB0BAA86A}"/>
              </a:ext>
            </a:extLst>
          </p:cNvPr>
          <p:cNvSpPr/>
          <p:nvPr/>
        </p:nvSpPr>
        <p:spPr>
          <a:xfrm>
            <a:off x="8852677" y="3373902"/>
            <a:ext cx="2424287" cy="1687035"/>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dirty="0">
              <a:solidFill>
                <a:schemeClr val="tx1"/>
              </a:solidFill>
            </a:endParaRPr>
          </a:p>
        </p:txBody>
      </p:sp>
      <p:sp>
        <p:nvSpPr>
          <p:cNvPr id="36" name="TextBox 35">
            <a:extLst>
              <a:ext uri="{FF2B5EF4-FFF2-40B4-BE49-F238E27FC236}">
                <a16:creationId xmlns:a16="http://schemas.microsoft.com/office/drawing/2014/main" id="{EC03BBC1-7FC2-CF76-DDCD-42CC099760F6}"/>
              </a:ext>
            </a:extLst>
          </p:cNvPr>
          <p:cNvSpPr txBox="1"/>
          <p:nvPr/>
        </p:nvSpPr>
        <p:spPr>
          <a:xfrm>
            <a:off x="9165193" y="3411265"/>
            <a:ext cx="2341007" cy="400110"/>
          </a:xfrm>
          <a:prstGeom prst="rect">
            <a:avLst/>
          </a:prstGeom>
          <a:noFill/>
        </p:spPr>
        <p:txBody>
          <a:bodyPr wrap="square" rtlCol="0">
            <a:spAutoFit/>
          </a:bodyPr>
          <a:lstStyle/>
          <a:p>
            <a:r>
              <a:rPr lang="it-IT" sz="2000" b="1" dirty="0">
                <a:solidFill>
                  <a:srgbClr val="00B0F0"/>
                </a:solidFill>
              </a:rPr>
              <a:t>Doppler </a:t>
            </a:r>
            <a:r>
              <a:rPr lang="it-IT" sz="2000" b="1" dirty="0" err="1">
                <a:solidFill>
                  <a:srgbClr val="00B0F0"/>
                </a:solidFill>
              </a:rPr>
              <a:t>only</a:t>
            </a:r>
            <a:endParaRPr lang="en-US" sz="2000" b="1" dirty="0">
              <a:solidFill>
                <a:srgbClr val="00B0F0"/>
              </a:solidFill>
            </a:endParaRPr>
          </a:p>
        </p:txBody>
      </p:sp>
      <p:sp>
        <p:nvSpPr>
          <p:cNvPr id="25" name="Rectangle: Rounded Corners 24">
            <a:extLst>
              <a:ext uri="{FF2B5EF4-FFF2-40B4-BE49-F238E27FC236}">
                <a16:creationId xmlns:a16="http://schemas.microsoft.com/office/drawing/2014/main" id="{430FD070-FE02-5EE9-90CF-9ADDD8046D43}"/>
              </a:ext>
            </a:extLst>
          </p:cNvPr>
          <p:cNvSpPr/>
          <p:nvPr/>
        </p:nvSpPr>
        <p:spPr>
          <a:xfrm>
            <a:off x="960594" y="3283597"/>
            <a:ext cx="5331761" cy="3142092"/>
          </a:xfrm>
          <a:prstGeom prst="roundRect">
            <a:avLst>
              <a:gd name="adj" fmla="val 10473"/>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ectangle: Rounded Corners 30">
            <a:extLst>
              <a:ext uri="{FF2B5EF4-FFF2-40B4-BE49-F238E27FC236}">
                <a16:creationId xmlns:a16="http://schemas.microsoft.com/office/drawing/2014/main" id="{B0EEF0CC-D613-B071-97AF-B1790F27BA87}"/>
              </a:ext>
            </a:extLst>
          </p:cNvPr>
          <p:cNvSpPr/>
          <p:nvPr/>
        </p:nvSpPr>
        <p:spPr>
          <a:xfrm>
            <a:off x="4562495" y="1484784"/>
            <a:ext cx="2182828" cy="1051621"/>
          </a:xfrm>
          <a:prstGeom prst="roundRect">
            <a:avLst/>
          </a:prstGeom>
          <a:solidFill>
            <a:schemeClr val="bg1">
              <a:lumMod val="9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dirty="0">
              <a:solidFill>
                <a:schemeClr val="tx1"/>
              </a:solidFill>
            </a:endParaRPr>
          </a:p>
        </p:txBody>
      </p:sp>
      <p:sp>
        <p:nvSpPr>
          <p:cNvPr id="30" name="Rectangle: Rounded Corners 29">
            <a:extLst>
              <a:ext uri="{FF2B5EF4-FFF2-40B4-BE49-F238E27FC236}">
                <a16:creationId xmlns:a16="http://schemas.microsoft.com/office/drawing/2014/main" id="{D8FF87BD-F1B1-33ED-065E-0C332CD949B8}"/>
              </a:ext>
            </a:extLst>
          </p:cNvPr>
          <p:cNvSpPr/>
          <p:nvPr/>
        </p:nvSpPr>
        <p:spPr>
          <a:xfrm>
            <a:off x="4562495" y="5072589"/>
            <a:ext cx="1248712" cy="1170499"/>
          </a:xfrm>
          <a:prstGeom prst="roundRect">
            <a:avLst/>
          </a:prstGeom>
          <a:solidFill>
            <a:schemeClr val="bg1">
              <a:lumMod val="9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33" dirty="0">
              <a:solidFill>
                <a:schemeClr val="tx1"/>
              </a:solidFill>
            </a:endParaRPr>
          </a:p>
        </p:txBody>
      </p:sp>
      <p:sp>
        <p:nvSpPr>
          <p:cNvPr id="2" name="Title 1">
            <a:extLst>
              <a:ext uri="{FF2B5EF4-FFF2-40B4-BE49-F238E27FC236}">
                <a16:creationId xmlns:a16="http://schemas.microsoft.com/office/drawing/2014/main" id="{8A225EA0-70F7-42D9-9F11-E2529306F57C}"/>
              </a:ext>
            </a:extLst>
          </p:cNvPr>
          <p:cNvSpPr>
            <a:spLocks noGrp="1"/>
          </p:cNvSpPr>
          <p:nvPr>
            <p:ph type="title"/>
          </p:nvPr>
        </p:nvSpPr>
        <p:spPr/>
        <p:txBody>
          <a:bodyPr/>
          <a:lstStyle/>
          <a:p>
            <a:r>
              <a:rPr lang="it-IT"/>
              <a:t>Our solution</a:t>
            </a:r>
            <a:endParaRPr lang="en-US" dirty="0"/>
          </a:p>
        </p:txBody>
      </p:sp>
      <p:pic>
        <p:nvPicPr>
          <p:cNvPr id="3" name="Graphic 2" descr="Wireless router">
            <a:extLst>
              <a:ext uri="{FF2B5EF4-FFF2-40B4-BE49-F238E27FC236}">
                <a16:creationId xmlns:a16="http://schemas.microsoft.com/office/drawing/2014/main" id="{8A15509F-01D3-3A06-8191-38DA68108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595" y="3246635"/>
            <a:ext cx="982588" cy="982588"/>
          </a:xfrm>
          <a:prstGeom prst="rect">
            <a:avLst/>
          </a:prstGeom>
        </p:spPr>
      </p:pic>
      <p:pic>
        <p:nvPicPr>
          <p:cNvPr id="6" name="Elemento grafico 2" descr="Camminare">
            <a:extLst>
              <a:ext uri="{FF2B5EF4-FFF2-40B4-BE49-F238E27FC236}">
                <a16:creationId xmlns:a16="http://schemas.microsoft.com/office/drawing/2014/main" id="{A23FA7EC-D7C5-FB0B-32D1-F14F5A2E6F4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57440" y="1710386"/>
            <a:ext cx="564376" cy="5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Graphic 6" descr="Car">
            <a:extLst>
              <a:ext uri="{FF2B5EF4-FFF2-40B4-BE49-F238E27FC236}">
                <a16:creationId xmlns:a16="http://schemas.microsoft.com/office/drawing/2014/main" id="{81F57C23-8358-0BA2-DB78-924A50313A9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34893" y="2209222"/>
            <a:ext cx="609473" cy="609473"/>
          </a:xfrm>
          <a:prstGeom prst="rect">
            <a:avLst/>
          </a:prstGeom>
        </p:spPr>
      </p:pic>
      <p:sp>
        <p:nvSpPr>
          <p:cNvPr id="8" name="Freeform: Shape 7">
            <a:extLst>
              <a:ext uri="{FF2B5EF4-FFF2-40B4-BE49-F238E27FC236}">
                <a16:creationId xmlns:a16="http://schemas.microsoft.com/office/drawing/2014/main" id="{1079A555-292E-A266-9E1F-D5B79F046CD0}"/>
              </a:ext>
            </a:extLst>
          </p:cNvPr>
          <p:cNvSpPr/>
          <p:nvPr/>
        </p:nvSpPr>
        <p:spPr>
          <a:xfrm rot="19723968">
            <a:off x="1701268" y="2808348"/>
            <a:ext cx="1086713" cy="370751"/>
          </a:xfrm>
          <a:custGeom>
            <a:avLst/>
            <a:gdLst>
              <a:gd name="connsiteX0" fmla="*/ 0 w 3650776"/>
              <a:gd name="connsiteY0" fmla="*/ 928049 h 941698"/>
              <a:gd name="connsiteX1" fmla="*/ 429904 w 3650776"/>
              <a:gd name="connsiteY1" fmla="*/ 1 h 941698"/>
              <a:gd name="connsiteX2" fmla="*/ 893928 w 3650776"/>
              <a:gd name="connsiteY2" fmla="*/ 921225 h 941698"/>
              <a:gd name="connsiteX3" fmla="*/ 1351128 w 3650776"/>
              <a:gd name="connsiteY3" fmla="*/ 6825 h 941698"/>
              <a:gd name="connsiteX4" fmla="*/ 1821976 w 3650776"/>
              <a:gd name="connsiteY4" fmla="*/ 941697 h 941698"/>
              <a:gd name="connsiteX5" fmla="*/ 2265528 w 3650776"/>
              <a:gd name="connsiteY5" fmla="*/ 13649 h 941698"/>
              <a:gd name="connsiteX6" fmla="*/ 2736376 w 3650776"/>
              <a:gd name="connsiteY6" fmla="*/ 928049 h 941698"/>
              <a:gd name="connsiteX7" fmla="*/ 3193576 w 3650776"/>
              <a:gd name="connsiteY7" fmla="*/ 40944 h 941698"/>
              <a:gd name="connsiteX8" fmla="*/ 3650776 w 3650776"/>
              <a:gd name="connsiteY8" fmla="*/ 934873 h 94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0776" h="941698">
                <a:moveTo>
                  <a:pt x="0" y="928049"/>
                </a:moveTo>
                <a:cubicBezTo>
                  <a:pt x="140458" y="464593"/>
                  <a:pt x="280916" y="1138"/>
                  <a:pt x="429904" y="1"/>
                </a:cubicBezTo>
                <a:cubicBezTo>
                  <a:pt x="578892" y="-1136"/>
                  <a:pt x="740391" y="920088"/>
                  <a:pt x="893928" y="921225"/>
                </a:cubicBezTo>
                <a:cubicBezTo>
                  <a:pt x="1047465" y="922362"/>
                  <a:pt x="1196453" y="3413"/>
                  <a:pt x="1351128" y="6825"/>
                </a:cubicBezTo>
                <a:cubicBezTo>
                  <a:pt x="1505803" y="10237"/>
                  <a:pt x="1669576" y="940560"/>
                  <a:pt x="1821976" y="941697"/>
                </a:cubicBezTo>
                <a:cubicBezTo>
                  <a:pt x="1974376" y="942834"/>
                  <a:pt x="2113128" y="15924"/>
                  <a:pt x="2265528" y="13649"/>
                </a:cubicBezTo>
                <a:cubicBezTo>
                  <a:pt x="2417928" y="11374"/>
                  <a:pt x="2581701" y="923500"/>
                  <a:pt x="2736376" y="928049"/>
                </a:cubicBezTo>
                <a:cubicBezTo>
                  <a:pt x="2891051" y="932598"/>
                  <a:pt x="3041176" y="39807"/>
                  <a:pt x="3193576" y="40944"/>
                </a:cubicBezTo>
                <a:cubicBezTo>
                  <a:pt x="3345976" y="42081"/>
                  <a:pt x="3498376" y="488477"/>
                  <a:pt x="3650776" y="9348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0" name="Group 9">
            <a:extLst>
              <a:ext uri="{FF2B5EF4-FFF2-40B4-BE49-F238E27FC236}">
                <a16:creationId xmlns:a16="http://schemas.microsoft.com/office/drawing/2014/main" id="{3FA3D2B2-1A90-0E4B-2D34-D9DBBF6188B3}"/>
              </a:ext>
            </a:extLst>
          </p:cNvPr>
          <p:cNvGrpSpPr/>
          <p:nvPr/>
        </p:nvGrpSpPr>
        <p:grpSpPr>
          <a:xfrm>
            <a:off x="790611" y="2919097"/>
            <a:ext cx="300901" cy="466051"/>
            <a:chOff x="4862107" y="1438138"/>
            <a:chExt cx="422398" cy="620221"/>
          </a:xfrm>
        </p:grpSpPr>
        <p:sp>
          <p:nvSpPr>
            <p:cNvPr id="11" name="Freeform: Shape 10">
              <a:extLst>
                <a:ext uri="{FF2B5EF4-FFF2-40B4-BE49-F238E27FC236}">
                  <a16:creationId xmlns:a16="http://schemas.microsoft.com/office/drawing/2014/main" id="{7360EB63-113D-D1A1-DF60-80967C576483}"/>
                </a:ext>
              </a:extLst>
            </p:cNvPr>
            <p:cNvSpPr/>
            <p:nvPr/>
          </p:nvSpPr>
          <p:spPr>
            <a:xfrm>
              <a:off x="4862107" y="1550778"/>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sz="2400"/>
            </a:p>
          </p:txBody>
        </p:sp>
        <p:sp>
          <p:nvSpPr>
            <p:cNvPr id="13" name="Freeform: Shape 12">
              <a:extLst>
                <a:ext uri="{FF2B5EF4-FFF2-40B4-BE49-F238E27FC236}">
                  <a16:creationId xmlns:a16="http://schemas.microsoft.com/office/drawing/2014/main" id="{67593B3F-46F1-E9A3-1260-A68F2662CAB8}"/>
                </a:ext>
              </a:extLst>
            </p:cNvPr>
            <p:cNvSpPr/>
            <p:nvPr/>
          </p:nvSpPr>
          <p:spPr>
            <a:xfrm>
              <a:off x="4950811" y="1438138"/>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sz="2400"/>
            </a:p>
          </p:txBody>
        </p:sp>
        <p:sp>
          <p:nvSpPr>
            <p:cNvPr id="14" name="Freeform: Shape 13">
              <a:extLst>
                <a:ext uri="{FF2B5EF4-FFF2-40B4-BE49-F238E27FC236}">
                  <a16:creationId xmlns:a16="http://schemas.microsoft.com/office/drawing/2014/main" id="{A8837976-DAAF-4F20-773C-482D75A863D6}"/>
                </a:ext>
              </a:extLst>
            </p:cNvPr>
            <p:cNvSpPr/>
            <p:nvPr/>
          </p:nvSpPr>
          <p:spPr>
            <a:xfrm>
              <a:off x="4950811" y="1927416"/>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sz="2400"/>
            </a:p>
          </p:txBody>
        </p:sp>
        <p:sp>
          <p:nvSpPr>
            <p:cNvPr id="15" name="Freeform: Shape 14">
              <a:extLst>
                <a:ext uri="{FF2B5EF4-FFF2-40B4-BE49-F238E27FC236}">
                  <a16:creationId xmlns:a16="http://schemas.microsoft.com/office/drawing/2014/main" id="{17F8FABA-298D-C932-2405-91FDCA24600A}"/>
                </a:ext>
              </a:extLst>
            </p:cNvPr>
            <p:cNvSpPr/>
            <p:nvPr/>
          </p:nvSpPr>
          <p:spPr>
            <a:xfrm>
              <a:off x="5073306" y="1635258"/>
              <a:ext cx="101375" cy="199935"/>
            </a:xfrm>
            <a:custGeom>
              <a:avLst/>
              <a:gdLst>
                <a:gd name="connsiteX0" fmla="*/ 28160 w 101375"/>
                <a:gd name="connsiteY0" fmla="*/ 0 h 199935"/>
                <a:gd name="connsiteX1" fmla="*/ 0 w 101375"/>
                <a:gd name="connsiteY1" fmla="*/ 0 h 199935"/>
                <a:gd name="connsiteX2" fmla="*/ 0 w 101375"/>
                <a:gd name="connsiteY2" fmla="*/ 112640 h 199935"/>
                <a:gd name="connsiteX3" fmla="*/ 4224 w 101375"/>
                <a:gd name="connsiteY3" fmla="*/ 122495 h 199935"/>
                <a:gd name="connsiteX4" fmla="*/ 81664 w 101375"/>
                <a:gd name="connsiteY4" fmla="*/ 199935 h 199935"/>
                <a:gd name="connsiteX5" fmla="*/ 101376 w 101375"/>
                <a:gd name="connsiteY5" fmla="*/ 180223 h 199935"/>
                <a:gd name="connsiteX6" fmla="*/ 28160 w 101375"/>
                <a:gd name="connsiteY6" fmla="*/ 107008 h 199935"/>
                <a:gd name="connsiteX7" fmla="*/ 28160 w 101375"/>
                <a:gd name="connsiteY7" fmla="*/ 0 h 19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5" h="199935">
                  <a:moveTo>
                    <a:pt x="28160" y="0"/>
                  </a:moveTo>
                  <a:lnTo>
                    <a:pt x="0" y="0"/>
                  </a:lnTo>
                  <a:lnTo>
                    <a:pt x="0" y="112640"/>
                  </a:lnTo>
                  <a:cubicBezTo>
                    <a:pt x="0" y="116159"/>
                    <a:pt x="1408" y="119679"/>
                    <a:pt x="4224" y="122495"/>
                  </a:cubicBezTo>
                  <a:lnTo>
                    <a:pt x="81664" y="199935"/>
                  </a:lnTo>
                  <a:lnTo>
                    <a:pt x="101376" y="180223"/>
                  </a:lnTo>
                  <a:lnTo>
                    <a:pt x="28160" y="107008"/>
                  </a:lnTo>
                  <a:lnTo>
                    <a:pt x="28160" y="0"/>
                  </a:lnTo>
                  <a:close/>
                </a:path>
              </a:pathLst>
            </a:custGeom>
            <a:solidFill>
              <a:schemeClr val="accent1">
                <a:lumMod val="60000"/>
                <a:lumOff val="40000"/>
              </a:schemeClr>
            </a:solidFill>
            <a:ln w="6945" cap="flat">
              <a:noFill/>
              <a:prstDash val="solid"/>
              <a:miter/>
            </a:ln>
          </p:spPr>
          <p:txBody>
            <a:bodyPr rtlCol="0" anchor="ctr"/>
            <a:lstStyle/>
            <a:p>
              <a:endParaRPr lang="en-US" sz="2400"/>
            </a:p>
          </p:txBody>
        </p:sp>
      </p:grpSp>
      <p:grpSp>
        <p:nvGrpSpPr>
          <p:cNvPr id="16" name="Group 15">
            <a:extLst>
              <a:ext uri="{FF2B5EF4-FFF2-40B4-BE49-F238E27FC236}">
                <a16:creationId xmlns:a16="http://schemas.microsoft.com/office/drawing/2014/main" id="{0E5614CB-B691-41F7-D507-58DEBB1B7075}"/>
              </a:ext>
            </a:extLst>
          </p:cNvPr>
          <p:cNvGrpSpPr/>
          <p:nvPr/>
        </p:nvGrpSpPr>
        <p:grpSpPr>
          <a:xfrm>
            <a:off x="5836280" y="2968139"/>
            <a:ext cx="300901" cy="466051"/>
            <a:chOff x="4862107" y="3683820"/>
            <a:chExt cx="422398" cy="620221"/>
          </a:xfrm>
        </p:grpSpPr>
        <p:sp>
          <p:nvSpPr>
            <p:cNvPr id="17" name="Freeform: Shape 16">
              <a:extLst>
                <a:ext uri="{FF2B5EF4-FFF2-40B4-BE49-F238E27FC236}">
                  <a16:creationId xmlns:a16="http://schemas.microsoft.com/office/drawing/2014/main" id="{751E4907-4175-48CE-1686-F288608393F9}"/>
                </a:ext>
              </a:extLst>
            </p:cNvPr>
            <p:cNvSpPr/>
            <p:nvPr/>
          </p:nvSpPr>
          <p:spPr>
            <a:xfrm>
              <a:off x="4862107" y="3796460"/>
              <a:ext cx="422398" cy="394238"/>
            </a:xfrm>
            <a:custGeom>
              <a:avLst/>
              <a:gdLst>
                <a:gd name="connsiteX0" fmla="*/ 225279 w 422398"/>
                <a:gd name="connsiteY0" fmla="*/ 0 h 394238"/>
                <a:gd name="connsiteX1" fmla="*/ 31680 w 422398"/>
                <a:gd name="connsiteY1" fmla="*/ 161919 h 394238"/>
                <a:gd name="connsiteX2" fmla="*/ 14080 w 422398"/>
                <a:gd name="connsiteY2" fmla="*/ 161919 h 394238"/>
                <a:gd name="connsiteX3" fmla="*/ 0 w 422398"/>
                <a:gd name="connsiteY3" fmla="*/ 175999 h 394238"/>
                <a:gd name="connsiteX4" fmla="*/ 0 w 422398"/>
                <a:gd name="connsiteY4" fmla="*/ 204159 h 394238"/>
                <a:gd name="connsiteX5" fmla="*/ 14080 w 422398"/>
                <a:gd name="connsiteY5" fmla="*/ 218239 h 394238"/>
                <a:gd name="connsiteX6" fmla="*/ 29568 w 422398"/>
                <a:gd name="connsiteY6" fmla="*/ 218239 h 394238"/>
                <a:gd name="connsiteX7" fmla="*/ 225279 w 422398"/>
                <a:gd name="connsiteY7" fmla="*/ 394238 h 394238"/>
                <a:gd name="connsiteX8" fmla="*/ 422398 w 422398"/>
                <a:gd name="connsiteY8" fmla="*/ 197119 h 394238"/>
                <a:gd name="connsiteX9" fmla="*/ 225279 w 422398"/>
                <a:gd name="connsiteY9" fmla="*/ 0 h 394238"/>
                <a:gd name="connsiteX10" fmla="*/ 225279 w 422398"/>
                <a:gd name="connsiteY10" fmla="*/ 351998 h 394238"/>
                <a:gd name="connsiteX11" fmla="*/ 70400 w 422398"/>
                <a:gd name="connsiteY11" fmla="*/ 197119 h 394238"/>
                <a:gd name="connsiteX12" fmla="*/ 225279 w 422398"/>
                <a:gd name="connsiteY12" fmla="*/ 42240 h 394238"/>
                <a:gd name="connsiteX13" fmla="*/ 380158 w 422398"/>
                <a:gd name="connsiteY13" fmla="*/ 197119 h 394238"/>
                <a:gd name="connsiteX14" fmla="*/ 225279 w 422398"/>
                <a:gd name="connsiteY14" fmla="*/ 351998 h 39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2398" h="394238">
                  <a:moveTo>
                    <a:pt x="225279" y="0"/>
                  </a:moveTo>
                  <a:cubicBezTo>
                    <a:pt x="128127" y="0"/>
                    <a:pt x="47872" y="69696"/>
                    <a:pt x="31680" y="161919"/>
                  </a:cubicBezTo>
                  <a:lnTo>
                    <a:pt x="14080" y="161919"/>
                  </a:lnTo>
                  <a:cubicBezTo>
                    <a:pt x="6336" y="161919"/>
                    <a:pt x="0" y="168255"/>
                    <a:pt x="0" y="175999"/>
                  </a:cubicBezTo>
                  <a:lnTo>
                    <a:pt x="0" y="204159"/>
                  </a:lnTo>
                  <a:cubicBezTo>
                    <a:pt x="0" y="211903"/>
                    <a:pt x="6336" y="218239"/>
                    <a:pt x="14080" y="218239"/>
                  </a:cubicBezTo>
                  <a:lnTo>
                    <a:pt x="29568" y="218239"/>
                  </a:lnTo>
                  <a:cubicBezTo>
                    <a:pt x="40128" y="317503"/>
                    <a:pt x="123199" y="394238"/>
                    <a:pt x="225279" y="394238"/>
                  </a:cubicBezTo>
                  <a:cubicBezTo>
                    <a:pt x="334399" y="394238"/>
                    <a:pt x="422398" y="306239"/>
                    <a:pt x="422398" y="197119"/>
                  </a:cubicBezTo>
                  <a:cubicBezTo>
                    <a:pt x="422398" y="88000"/>
                    <a:pt x="334399" y="0"/>
                    <a:pt x="225279" y="0"/>
                  </a:cubicBezTo>
                  <a:close/>
                  <a:moveTo>
                    <a:pt x="225279" y="351998"/>
                  </a:moveTo>
                  <a:cubicBezTo>
                    <a:pt x="139391" y="351998"/>
                    <a:pt x="70400" y="283007"/>
                    <a:pt x="70400" y="197119"/>
                  </a:cubicBezTo>
                  <a:cubicBezTo>
                    <a:pt x="70400" y="111232"/>
                    <a:pt x="139391" y="42240"/>
                    <a:pt x="225279" y="42240"/>
                  </a:cubicBezTo>
                  <a:cubicBezTo>
                    <a:pt x="311167" y="42240"/>
                    <a:pt x="380158" y="111232"/>
                    <a:pt x="380158" y="197119"/>
                  </a:cubicBezTo>
                  <a:cubicBezTo>
                    <a:pt x="380158" y="283007"/>
                    <a:pt x="311167" y="351998"/>
                    <a:pt x="225279" y="351998"/>
                  </a:cubicBezTo>
                  <a:close/>
                </a:path>
              </a:pathLst>
            </a:custGeom>
            <a:solidFill>
              <a:schemeClr val="tx1"/>
            </a:solidFill>
            <a:ln w="6945" cap="flat">
              <a:noFill/>
              <a:prstDash val="solid"/>
              <a:miter/>
            </a:ln>
          </p:spPr>
          <p:txBody>
            <a:bodyPr rtlCol="0" anchor="ctr"/>
            <a:lstStyle/>
            <a:p>
              <a:endParaRPr lang="en-US" sz="2400"/>
            </a:p>
          </p:txBody>
        </p:sp>
        <p:sp>
          <p:nvSpPr>
            <p:cNvPr id="18" name="Freeform: Shape 17">
              <a:extLst>
                <a:ext uri="{FF2B5EF4-FFF2-40B4-BE49-F238E27FC236}">
                  <a16:creationId xmlns:a16="http://schemas.microsoft.com/office/drawing/2014/main" id="{20062C6B-C9C6-A12D-B532-959E13679018}"/>
                </a:ext>
              </a:extLst>
            </p:cNvPr>
            <p:cNvSpPr/>
            <p:nvPr/>
          </p:nvSpPr>
          <p:spPr>
            <a:xfrm>
              <a:off x="4950811" y="3683820"/>
              <a:ext cx="273150" cy="130943"/>
            </a:xfrm>
            <a:custGeom>
              <a:avLst/>
              <a:gdLst>
                <a:gd name="connsiteX0" fmla="*/ 273151 w 273150"/>
                <a:gd name="connsiteY0" fmla="*/ 130239 h 130943"/>
                <a:gd name="connsiteX1" fmla="*/ 253439 w 273150"/>
                <a:gd name="connsiteY1" fmla="*/ 23232 h 130943"/>
                <a:gd name="connsiteX2" fmla="*/ 225983 w 273150"/>
                <a:gd name="connsiteY2" fmla="*/ 0 h 130943"/>
                <a:gd name="connsiteX3" fmla="*/ 47168 w 273150"/>
                <a:gd name="connsiteY3" fmla="*/ 0 h 130943"/>
                <a:gd name="connsiteX4" fmla="*/ 19712 w 273150"/>
                <a:gd name="connsiteY4" fmla="*/ 23232 h 130943"/>
                <a:gd name="connsiteX5" fmla="*/ 0 w 273150"/>
                <a:gd name="connsiteY5" fmla="*/ 130943 h 130943"/>
                <a:gd name="connsiteX6" fmla="*/ 273151 w 273150"/>
                <a:gd name="connsiteY6" fmla="*/ 130239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150" h="130943">
                  <a:moveTo>
                    <a:pt x="273151" y="130239"/>
                  </a:moveTo>
                  <a:lnTo>
                    <a:pt x="253439" y="23232"/>
                  </a:lnTo>
                  <a:cubicBezTo>
                    <a:pt x="251327" y="9856"/>
                    <a:pt x="239359" y="0"/>
                    <a:pt x="225983" y="0"/>
                  </a:cubicBezTo>
                  <a:lnTo>
                    <a:pt x="47168" y="0"/>
                  </a:lnTo>
                  <a:cubicBezTo>
                    <a:pt x="33792" y="0"/>
                    <a:pt x="21824" y="9856"/>
                    <a:pt x="19712" y="23232"/>
                  </a:cubicBezTo>
                  <a:lnTo>
                    <a:pt x="0" y="130943"/>
                  </a:lnTo>
                  <a:cubicBezTo>
                    <a:pt x="80960" y="68992"/>
                    <a:pt x="192191" y="68992"/>
                    <a:pt x="273151" y="130239"/>
                  </a:cubicBezTo>
                  <a:close/>
                </a:path>
              </a:pathLst>
            </a:custGeom>
            <a:solidFill>
              <a:schemeClr val="tx1"/>
            </a:solidFill>
            <a:ln w="6945" cap="flat">
              <a:noFill/>
              <a:prstDash val="solid"/>
              <a:miter/>
            </a:ln>
          </p:spPr>
          <p:txBody>
            <a:bodyPr rtlCol="0" anchor="ctr"/>
            <a:lstStyle/>
            <a:p>
              <a:endParaRPr lang="en-US" sz="2400"/>
            </a:p>
          </p:txBody>
        </p:sp>
        <p:sp>
          <p:nvSpPr>
            <p:cNvPr id="19" name="Freeform: Shape 18">
              <a:extLst>
                <a:ext uri="{FF2B5EF4-FFF2-40B4-BE49-F238E27FC236}">
                  <a16:creationId xmlns:a16="http://schemas.microsoft.com/office/drawing/2014/main" id="{4B5DDCCE-CDD9-B18C-741A-A2C49DE47F2F}"/>
                </a:ext>
              </a:extLst>
            </p:cNvPr>
            <p:cNvSpPr/>
            <p:nvPr/>
          </p:nvSpPr>
          <p:spPr>
            <a:xfrm>
              <a:off x="4950811" y="4173098"/>
              <a:ext cx="272446" cy="130943"/>
            </a:xfrm>
            <a:custGeom>
              <a:avLst/>
              <a:gdLst>
                <a:gd name="connsiteX0" fmla="*/ 0 w 272446"/>
                <a:gd name="connsiteY0" fmla="*/ 0 h 130943"/>
                <a:gd name="connsiteX1" fmla="*/ 19712 w 272446"/>
                <a:gd name="connsiteY1" fmla="*/ 107712 h 130943"/>
                <a:gd name="connsiteX2" fmla="*/ 47168 w 272446"/>
                <a:gd name="connsiteY2" fmla="*/ 130943 h 130943"/>
                <a:gd name="connsiteX3" fmla="*/ 225279 w 272446"/>
                <a:gd name="connsiteY3" fmla="*/ 130943 h 130943"/>
                <a:gd name="connsiteX4" fmla="*/ 252735 w 272446"/>
                <a:gd name="connsiteY4" fmla="*/ 107712 h 130943"/>
                <a:gd name="connsiteX5" fmla="*/ 272447 w 272446"/>
                <a:gd name="connsiteY5" fmla="*/ 0 h 130943"/>
                <a:gd name="connsiteX6" fmla="*/ 0 w 272446"/>
                <a:gd name="connsiteY6" fmla="*/ 0 h 13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446" h="130943">
                  <a:moveTo>
                    <a:pt x="0" y="0"/>
                  </a:moveTo>
                  <a:lnTo>
                    <a:pt x="19712" y="107712"/>
                  </a:lnTo>
                  <a:cubicBezTo>
                    <a:pt x="21824" y="121087"/>
                    <a:pt x="33792" y="130943"/>
                    <a:pt x="47168" y="130943"/>
                  </a:cubicBezTo>
                  <a:lnTo>
                    <a:pt x="225279" y="130943"/>
                  </a:lnTo>
                  <a:cubicBezTo>
                    <a:pt x="238655" y="130943"/>
                    <a:pt x="250623" y="121087"/>
                    <a:pt x="252735" y="107712"/>
                  </a:cubicBezTo>
                  <a:lnTo>
                    <a:pt x="272447" y="0"/>
                  </a:lnTo>
                  <a:cubicBezTo>
                    <a:pt x="192191" y="61248"/>
                    <a:pt x="80960" y="61248"/>
                    <a:pt x="0" y="0"/>
                  </a:cubicBezTo>
                  <a:close/>
                </a:path>
              </a:pathLst>
            </a:custGeom>
            <a:solidFill>
              <a:schemeClr val="tx1"/>
            </a:solidFill>
            <a:ln w="6945" cap="flat">
              <a:noFill/>
              <a:prstDash val="solid"/>
              <a:miter/>
            </a:ln>
          </p:spPr>
          <p:txBody>
            <a:bodyPr rtlCol="0" anchor="ctr"/>
            <a:lstStyle/>
            <a:p>
              <a:endParaRPr lang="en-US" sz="2400"/>
            </a:p>
          </p:txBody>
        </p:sp>
        <p:sp>
          <p:nvSpPr>
            <p:cNvPr id="20" name="Freeform: Shape 19">
              <a:extLst>
                <a:ext uri="{FF2B5EF4-FFF2-40B4-BE49-F238E27FC236}">
                  <a16:creationId xmlns:a16="http://schemas.microsoft.com/office/drawing/2014/main" id="{D5FE16B0-21E0-D3B2-CB9F-98D515F5AF3A}"/>
                </a:ext>
              </a:extLst>
            </p:cNvPr>
            <p:cNvSpPr/>
            <p:nvPr/>
          </p:nvSpPr>
          <p:spPr>
            <a:xfrm rot="18395519">
              <a:off x="5054503" y="3869023"/>
              <a:ext cx="101375" cy="199935"/>
            </a:xfrm>
            <a:custGeom>
              <a:avLst/>
              <a:gdLst>
                <a:gd name="connsiteX0" fmla="*/ 28160 w 101375"/>
                <a:gd name="connsiteY0" fmla="*/ 0 h 199935"/>
                <a:gd name="connsiteX1" fmla="*/ 0 w 101375"/>
                <a:gd name="connsiteY1" fmla="*/ 0 h 199935"/>
                <a:gd name="connsiteX2" fmla="*/ 0 w 101375"/>
                <a:gd name="connsiteY2" fmla="*/ 112640 h 199935"/>
                <a:gd name="connsiteX3" fmla="*/ 4224 w 101375"/>
                <a:gd name="connsiteY3" fmla="*/ 122495 h 199935"/>
                <a:gd name="connsiteX4" fmla="*/ 81664 w 101375"/>
                <a:gd name="connsiteY4" fmla="*/ 199935 h 199935"/>
                <a:gd name="connsiteX5" fmla="*/ 101376 w 101375"/>
                <a:gd name="connsiteY5" fmla="*/ 180223 h 199935"/>
                <a:gd name="connsiteX6" fmla="*/ 28160 w 101375"/>
                <a:gd name="connsiteY6" fmla="*/ 107008 h 199935"/>
                <a:gd name="connsiteX7" fmla="*/ 28160 w 101375"/>
                <a:gd name="connsiteY7" fmla="*/ 0 h 19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5" h="199935">
                  <a:moveTo>
                    <a:pt x="28160" y="0"/>
                  </a:moveTo>
                  <a:lnTo>
                    <a:pt x="0" y="0"/>
                  </a:lnTo>
                  <a:lnTo>
                    <a:pt x="0" y="112640"/>
                  </a:lnTo>
                  <a:cubicBezTo>
                    <a:pt x="0" y="116159"/>
                    <a:pt x="1408" y="119679"/>
                    <a:pt x="4224" y="122495"/>
                  </a:cubicBezTo>
                  <a:lnTo>
                    <a:pt x="81664" y="199935"/>
                  </a:lnTo>
                  <a:lnTo>
                    <a:pt x="101376" y="180223"/>
                  </a:lnTo>
                  <a:lnTo>
                    <a:pt x="28160" y="107008"/>
                  </a:lnTo>
                  <a:lnTo>
                    <a:pt x="28160" y="0"/>
                  </a:lnTo>
                  <a:close/>
                </a:path>
              </a:pathLst>
            </a:custGeom>
            <a:solidFill>
              <a:srgbClr val="00B050"/>
            </a:solidFill>
            <a:ln w="6945" cap="flat">
              <a:noFill/>
              <a:prstDash val="solid"/>
              <a:miter/>
            </a:ln>
          </p:spPr>
          <p:txBody>
            <a:bodyPr rtlCol="0" anchor="ctr"/>
            <a:lstStyle/>
            <a:p>
              <a:endParaRPr lang="en-US" sz="2400"/>
            </a:p>
          </p:txBody>
        </p:sp>
      </p:grpSp>
      <p:pic>
        <p:nvPicPr>
          <p:cNvPr id="21" name="Graphic 20" descr="Quadcopter with solid fill">
            <a:extLst>
              <a:ext uri="{FF2B5EF4-FFF2-40B4-BE49-F238E27FC236}">
                <a16:creationId xmlns:a16="http://schemas.microsoft.com/office/drawing/2014/main" id="{025AFF5B-2C4F-753A-D43A-DC7DF1499B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971667">
            <a:off x="3233047" y="1997230"/>
            <a:ext cx="609475" cy="609475"/>
          </a:xfrm>
          <a:prstGeom prst="rect">
            <a:avLst/>
          </a:prstGeom>
        </p:spPr>
      </p:pic>
      <p:pic>
        <p:nvPicPr>
          <p:cNvPr id="22" name="Graphic 21" descr="Smart Phone with solid fill">
            <a:extLst>
              <a:ext uri="{FF2B5EF4-FFF2-40B4-BE49-F238E27FC236}">
                <a16:creationId xmlns:a16="http://schemas.microsoft.com/office/drawing/2014/main" id="{A5139B47-E5F3-4007-A2CA-F6A8326446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20385408">
            <a:off x="5164833" y="3377247"/>
            <a:ext cx="862943" cy="862943"/>
          </a:xfrm>
          <a:prstGeom prst="rect">
            <a:avLst/>
          </a:prstGeom>
        </p:spPr>
      </p:pic>
      <p:pic>
        <p:nvPicPr>
          <p:cNvPr id="24" name="Graphic 23" descr="Building Brick Wall with solid fill">
            <a:extLst>
              <a:ext uri="{FF2B5EF4-FFF2-40B4-BE49-F238E27FC236}">
                <a16:creationId xmlns:a16="http://schemas.microsoft.com/office/drawing/2014/main" id="{F86358D6-F24F-2B1E-373F-7539677F9B3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039630" y="5115826"/>
            <a:ext cx="848269" cy="848269"/>
          </a:xfrm>
          <a:prstGeom prst="rect">
            <a:avLst/>
          </a:prstGeom>
        </p:spPr>
      </p:pic>
      <p:sp>
        <p:nvSpPr>
          <p:cNvPr id="26" name="Freeform: Shape 25">
            <a:extLst>
              <a:ext uri="{FF2B5EF4-FFF2-40B4-BE49-F238E27FC236}">
                <a16:creationId xmlns:a16="http://schemas.microsoft.com/office/drawing/2014/main" id="{41B6F250-F614-B4A4-0252-6E32F92B827F}"/>
              </a:ext>
            </a:extLst>
          </p:cNvPr>
          <p:cNvSpPr/>
          <p:nvPr/>
        </p:nvSpPr>
        <p:spPr>
          <a:xfrm rot="19612950">
            <a:off x="3974955" y="4592857"/>
            <a:ext cx="1107981" cy="311979"/>
          </a:xfrm>
          <a:custGeom>
            <a:avLst/>
            <a:gdLst>
              <a:gd name="connsiteX0" fmla="*/ 0 w 2763672"/>
              <a:gd name="connsiteY0" fmla="*/ 921224 h 934876"/>
              <a:gd name="connsiteX1" fmla="*/ 457200 w 2763672"/>
              <a:gd name="connsiteY1" fmla="*/ 6824 h 934876"/>
              <a:gd name="connsiteX2" fmla="*/ 921224 w 2763672"/>
              <a:gd name="connsiteY2" fmla="*/ 934872 h 934876"/>
              <a:gd name="connsiteX3" fmla="*/ 1357952 w 2763672"/>
              <a:gd name="connsiteY3" fmla="*/ 0 h 934876"/>
              <a:gd name="connsiteX4" fmla="*/ 1835624 w 2763672"/>
              <a:gd name="connsiteY4" fmla="*/ 934872 h 934876"/>
              <a:gd name="connsiteX5" fmla="*/ 2265528 w 2763672"/>
              <a:gd name="connsiteY5" fmla="*/ 13648 h 934876"/>
              <a:gd name="connsiteX6" fmla="*/ 2763672 w 2763672"/>
              <a:gd name="connsiteY6" fmla="*/ 934872 h 9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3672" h="934876">
                <a:moveTo>
                  <a:pt x="0" y="921224"/>
                </a:moveTo>
                <a:cubicBezTo>
                  <a:pt x="151831" y="462886"/>
                  <a:pt x="303663" y="4549"/>
                  <a:pt x="457200" y="6824"/>
                </a:cubicBezTo>
                <a:cubicBezTo>
                  <a:pt x="610737" y="9099"/>
                  <a:pt x="771099" y="936009"/>
                  <a:pt x="921224" y="934872"/>
                </a:cubicBezTo>
                <a:cubicBezTo>
                  <a:pt x="1071349" y="933735"/>
                  <a:pt x="1205552" y="0"/>
                  <a:pt x="1357952" y="0"/>
                </a:cubicBezTo>
                <a:cubicBezTo>
                  <a:pt x="1510352" y="0"/>
                  <a:pt x="1684361" y="932597"/>
                  <a:pt x="1835624" y="934872"/>
                </a:cubicBezTo>
                <a:cubicBezTo>
                  <a:pt x="1986887" y="937147"/>
                  <a:pt x="2110853" y="13648"/>
                  <a:pt x="2265528" y="13648"/>
                </a:cubicBezTo>
                <a:cubicBezTo>
                  <a:pt x="2420203" y="13648"/>
                  <a:pt x="2591937" y="474260"/>
                  <a:pt x="2763672" y="9348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EF4EDCEB-B536-FB5A-266C-2687AFEDB281}"/>
              </a:ext>
            </a:extLst>
          </p:cNvPr>
          <p:cNvSpPr/>
          <p:nvPr/>
        </p:nvSpPr>
        <p:spPr>
          <a:xfrm rot="2232771">
            <a:off x="2058014" y="4482366"/>
            <a:ext cx="1107981" cy="348656"/>
          </a:xfrm>
          <a:custGeom>
            <a:avLst/>
            <a:gdLst>
              <a:gd name="connsiteX0" fmla="*/ 0 w 2763672"/>
              <a:gd name="connsiteY0" fmla="*/ 921224 h 934876"/>
              <a:gd name="connsiteX1" fmla="*/ 457200 w 2763672"/>
              <a:gd name="connsiteY1" fmla="*/ 6824 h 934876"/>
              <a:gd name="connsiteX2" fmla="*/ 921224 w 2763672"/>
              <a:gd name="connsiteY2" fmla="*/ 934872 h 934876"/>
              <a:gd name="connsiteX3" fmla="*/ 1357952 w 2763672"/>
              <a:gd name="connsiteY3" fmla="*/ 0 h 934876"/>
              <a:gd name="connsiteX4" fmla="*/ 1835624 w 2763672"/>
              <a:gd name="connsiteY4" fmla="*/ 934872 h 934876"/>
              <a:gd name="connsiteX5" fmla="*/ 2265528 w 2763672"/>
              <a:gd name="connsiteY5" fmla="*/ 13648 h 934876"/>
              <a:gd name="connsiteX6" fmla="*/ 2763672 w 2763672"/>
              <a:gd name="connsiteY6" fmla="*/ 934872 h 934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3672" h="934876">
                <a:moveTo>
                  <a:pt x="0" y="921224"/>
                </a:moveTo>
                <a:cubicBezTo>
                  <a:pt x="151831" y="462886"/>
                  <a:pt x="303663" y="4549"/>
                  <a:pt x="457200" y="6824"/>
                </a:cubicBezTo>
                <a:cubicBezTo>
                  <a:pt x="610737" y="9099"/>
                  <a:pt x="771099" y="936009"/>
                  <a:pt x="921224" y="934872"/>
                </a:cubicBezTo>
                <a:cubicBezTo>
                  <a:pt x="1071349" y="933735"/>
                  <a:pt x="1205552" y="0"/>
                  <a:pt x="1357952" y="0"/>
                </a:cubicBezTo>
                <a:cubicBezTo>
                  <a:pt x="1510352" y="0"/>
                  <a:pt x="1684361" y="932597"/>
                  <a:pt x="1835624" y="934872"/>
                </a:cubicBezTo>
                <a:cubicBezTo>
                  <a:pt x="1986887" y="937147"/>
                  <a:pt x="2110853" y="13648"/>
                  <a:pt x="2265528" y="13648"/>
                </a:cubicBezTo>
                <a:cubicBezTo>
                  <a:pt x="2420203" y="13648"/>
                  <a:pt x="2591937" y="474260"/>
                  <a:pt x="2763672" y="9348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Shape 22">
            <a:extLst>
              <a:ext uri="{FF2B5EF4-FFF2-40B4-BE49-F238E27FC236}">
                <a16:creationId xmlns:a16="http://schemas.microsoft.com/office/drawing/2014/main" id="{12460C05-7037-31E8-5596-1CD5CBB0D602}"/>
              </a:ext>
            </a:extLst>
          </p:cNvPr>
          <p:cNvSpPr/>
          <p:nvPr/>
        </p:nvSpPr>
        <p:spPr>
          <a:xfrm rot="2062601">
            <a:off x="3807155" y="2725681"/>
            <a:ext cx="1417868" cy="487707"/>
          </a:xfrm>
          <a:custGeom>
            <a:avLst/>
            <a:gdLst>
              <a:gd name="connsiteX0" fmla="*/ 0 w 6400800"/>
              <a:gd name="connsiteY0" fmla="*/ 941704 h 955368"/>
              <a:gd name="connsiteX1" fmla="*/ 443552 w 6400800"/>
              <a:gd name="connsiteY1" fmla="*/ 8 h 955368"/>
              <a:gd name="connsiteX2" fmla="*/ 887104 w 6400800"/>
              <a:gd name="connsiteY2" fmla="*/ 955352 h 955368"/>
              <a:gd name="connsiteX3" fmla="*/ 1337480 w 6400800"/>
              <a:gd name="connsiteY3" fmla="*/ 20480 h 955368"/>
              <a:gd name="connsiteX4" fmla="*/ 1828800 w 6400800"/>
              <a:gd name="connsiteY4" fmla="*/ 941704 h 955368"/>
              <a:gd name="connsiteX5" fmla="*/ 2231409 w 6400800"/>
              <a:gd name="connsiteY5" fmla="*/ 34128 h 955368"/>
              <a:gd name="connsiteX6" fmla="*/ 2743200 w 6400800"/>
              <a:gd name="connsiteY6" fmla="*/ 955352 h 955368"/>
              <a:gd name="connsiteX7" fmla="*/ 3173104 w 6400800"/>
              <a:gd name="connsiteY7" fmla="*/ 6832 h 955368"/>
              <a:gd name="connsiteX8" fmla="*/ 3637128 w 6400800"/>
              <a:gd name="connsiteY8" fmla="*/ 934880 h 955368"/>
              <a:gd name="connsiteX9" fmla="*/ 4073857 w 6400800"/>
              <a:gd name="connsiteY9" fmla="*/ 20480 h 955368"/>
              <a:gd name="connsiteX10" fmla="*/ 4558352 w 6400800"/>
              <a:gd name="connsiteY10" fmla="*/ 941704 h 955368"/>
              <a:gd name="connsiteX11" fmla="*/ 5029200 w 6400800"/>
              <a:gd name="connsiteY11" fmla="*/ 13656 h 955368"/>
              <a:gd name="connsiteX12" fmla="*/ 5479576 w 6400800"/>
              <a:gd name="connsiteY12" fmla="*/ 934880 h 955368"/>
              <a:gd name="connsiteX13" fmla="*/ 5929952 w 6400800"/>
              <a:gd name="connsiteY13" fmla="*/ 34128 h 955368"/>
              <a:gd name="connsiteX14" fmla="*/ 6400800 w 6400800"/>
              <a:gd name="connsiteY14" fmla="*/ 948528 h 9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0" h="955368">
                <a:moveTo>
                  <a:pt x="0" y="941704"/>
                </a:moveTo>
                <a:cubicBezTo>
                  <a:pt x="147850" y="469718"/>
                  <a:pt x="295701" y="-2267"/>
                  <a:pt x="443552" y="8"/>
                </a:cubicBezTo>
                <a:cubicBezTo>
                  <a:pt x="591403" y="2283"/>
                  <a:pt x="738116" y="951940"/>
                  <a:pt x="887104" y="955352"/>
                </a:cubicBezTo>
                <a:cubicBezTo>
                  <a:pt x="1036092" y="958764"/>
                  <a:pt x="1180531" y="22755"/>
                  <a:pt x="1337480" y="20480"/>
                </a:cubicBezTo>
                <a:cubicBezTo>
                  <a:pt x="1494429" y="18205"/>
                  <a:pt x="1679812" y="939429"/>
                  <a:pt x="1828800" y="941704"/>
                </a:cubicBezTo>
                <a:cubicBezTo>
                  <a:pt x="1977788" y="943979"/>
                  <a:pt x="2079009" y="31853"/>
                  <a:pt x="2231409" y="34128"/>
                </a:cubicBezTo>
                <a:cubicBezTo>
                  <a:pt x="2383809" y="36403"/>
                  <a:pt x="2586251" y="959901"/>
                  <a:pt x="2743200" y="955352"/>
                </a:cubicBezTo>
                <a:cubicBezTo>
                  <a:pt x="2900149" y="950803"/>
                  <a:pt x="3024116" y="10244"/>
                  <a:pt x="3173104" y="6832"/>
                </a:cubicBezTo>
                <a:cubicBezTo>
                  <a:pt x="3322092" y="3420"/>
                  <a:pt x="3487003" y="932605"/>
                  <a:pt x="3637128" y="934880"/>
                </a:cubicBezTo>
                <a:cubicBezTo>
                  <a:pt x="3787253" y="937155"/>
                  <a:pt x="3920320" y="19343"/>
                  <a:pt x="4073857" y="20480"/>
                </a:cubicBezTo>
                <a:cubicBezTo>
                  <a:pt x="4227394" y="21617"/>
                  <a:pt x="4399128" y="942841"/>
                  <a:pt x="4558352" y="941704"/>
                </a:cubicBezTo>
                <a:cubicBezTo>
                  <a:pt x="4717576" y="940567"/>
                  <a:pt x="4875663" y="14793"/>
                  <a:pt x="5029200" y="13656"/>
                </a:cubicBezTo>
                <a:cubicBezTo>
                  <a:pt x="5182737" y="12519"/>
                  <a:pt x="5329451" y="931468"/>
                  <a:pt x="5479576" y="934880"/>
                </a:cubicBezTo>
                <a:cubicBezTo>
                  <a:pt x="5629701" y="938292"/>
                  <a:pt x="5776415" y="31853"/>
                  <a:pt x="5929952" y="34128"/>
                </a:cubicBezTo>
                <a:cubicBezTo>
                  <a:pt x="6083489" y="36403"/>
                  <a:pt x="6242144" y="492465"/>
                  <a:pt x="6400800" y="948528"/>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Box 37">
            <a:extLst>
              <a:ext uri="{FF2B5EF4-FFF2-40B4-BE49-F238E27FC236}">
                <a16:creationId xmlns:a16="http://schemas.microsoft.com/office/drawing/2014/main" id="{23BB6677-34B4-BDE3-C9D5-C6C1CA82B390}"/>
              </a:ext>
            </a:extLst>
          </p:cNvPr>
          <p:cNvSpPr txBox="1"/>
          <p:nvPr/>
        </p:nvSpPr>
        <p:spPr>
          <a:xfrm>
            <a:off x="4742883" y="5545461"/>
            <a:ext cx="914033" cy="707886"/>
          </a:xfrm>
          <a:prstGeom prst="rect">
            <a:avLst/>
          </a:prstGeom>
          <a:noFill/>
        </p:spPr>
        <p:txBody>
          <a:bodyPr wrap="none" rtlCol="0">
            <a:spAutoFit/>
          </a:bodyPr>
          <a:lstStyle/>
          <a:p>
            <a:pPr algn="ctr"/>
            <a:r>
              <a:rPr lang="it-IT" sz="2000" b="1" dirty="0">
                <a:solidFill>
                  <a:srgbClr val="00B050"/>
                </a:solidFill>
              </a:rPr>
              <a:t>Offset</a:t>
            </a:r>
          </a:p>
          <a:p>
            <a:pPr algn="ctr"/>
            <a:r>
              <a:rPr lang="it-IT" sz="2000" b="1" dirty="0" err="1">
                <a:solidFill>
                  <a:srgbClr val="00B050"/>
                </a:solidFill>
              </a:rPr>
              <a:t>only</a:t>
            </a:r>
            <a:endParaRPr lang="en-US" sz="2000" b="1" dirty="0">
              <a:solidFill>
                <a:srgbClr val="00B050"/>
              </a:solidFill>
            </a:endParaRPr>
          </a:p>
        </p:txBody>
      </p:sp>
      <p:sp>
        <p:nvSpPr>
          <p:cNvPr id="49" name="Flowchart: Summing Junction 48">
            <a:extLst>
              <a:ext uri="{FF2B5EF4-FFF2-40B4-BE49-F238E27FC236}">
                <a16:creationId xmlns:a16="http://schemas.microsoft.com/office/drawing/2014/main" id="{99DAC444-301C-DFC5-229C-BBBAE2E3511B}"/>
              </a:ext>
            </a:extLst>
          </p:cNvPr>
          <p:cNvSpPr/>
          <p:nvPr/>
        </p:nvSpPr>
        <p:spPr>
          <a:xfrm>
            <a:off x="7044099" y="4132639"/>
            <a:ext cx="365760" cy="365760"/>
          </a:xfrm>
          <a:prstGeom prst="flowChartSummingJunct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2" name="Connector: Elbow 51">
            <a:extLst>
              <a:ext uri="{FF2B5EF4-FFF2-40B4-BE49-F238E27FC236}">
                <a16:creationId xmlns:a16="http://schemas.microsoft.com/office/drawing/2014/main" id="{3EBE46A6-AA27-F345-EFA9-BF847AD0A8C6}"/>
              </a:ext>
            </a:extLst>
          </p:cNvPr>
          <p:cNvCxnSpPr>
            <a:cxnSpLocks/>
            <a:stCxn id="31" idx="2"/>
            <a:endCxn id="49" idx="0"/>
          </p:cNvCxnSpPr>
          <p:nvPr/>
        </p:nvCxnSpPr>
        <p:spPr>
          <a:xfrm rot="16200000" flipH="1">
            <a:off x="5642327" y="2547988"/>
            <a:ext cx="1596235" cy="1573069"/>
          </a:xfrm>
          <a:prstGeom prst="bentConnector3">
            <a:avLst>
              <a:gd name="adj1" fmla="val 11174"/>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nector: Elbow 52">
            <a:extLst>
              <a:ext uri="{FF2B5EF4-FFF2-40B4-BE49-F238E27FC236}">
                <a16:creationId xmlns:a16="http://schemas.microsoft.com/office/drawing/2014/main" id="{F3035D68-16C8-4457-E234-1819D02E9008}"/>
              </a:ext>
            </a:extLst>
          </p:cNvPr>
          <p:cNvCxnSpPr>
            <a:cxnSpLocks/>
            <a:stCxn id="30" idx="3"/>
            <a:endCxn id="49" idx="4"/>
          </p:cNvCxnSpPr>
          <p:nvPr/>
        </p:nvCxnSpPr>
        <p:spPr>
          <a:xfrm flipV="1">
            <a:off x="5811207" y="4498400"/>
            <a:ext cx="1415772" cy="115943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6FE57CBF-8EA1-DD32-85A5-1EC52BBEB31A}"/>
              </a:ext>
            </a:extLst>
          </p:cNvPr>
          <p:cNvSpPr txBox="1"/>
          <p:nvPr/>
        </p:nvSpPr>
        <p:spPr>
          <a:xfrm>
            <a:off x="4562495" y="1543751"/>
            <a:ext cx="2159566" cy="400110"/>
          </a:xfrm>
          <a:prstGeom prst="rect">
            <a:avLst/>
          </a:prstGeom>
          <a:noFill/>
        </p:spPr>
        <p:txBody>
          <a:bodyPr wrap="none" rtlCol="0">
            <a:spAutoFit/>
          </a:bodyPr>
          <a:lstStyle/>
          <a:p>
            <a:r>
              <a:rPr lang="it-IT" sz="2000" b="1" dirty="0">
                <a:solidFill>
                  <a:srgbClr val="00B0F0"/>
                </a:solidFill>
              </a:rPr>
              <a:t>Doppler + Offset</a:t>
            </a:r>
            <a:endParaRPr lang="en-US" sz="2000" b="1" dirty="0">
              <a:solidFill>
                <a:srgbClr val="00B0F0"/>
              </a:solidFill>
            </a:endParaRPr>
          </a:p>
        </p:txBody>
      </p:sp>
      <p:cxnSp>
        <p:nvCxnSpPr>
          <p:cNvPr id="58" name="Straight Arrow Connector 57">
            <a:extLst>
              <a:ext uri="{FF2B5EF4-FFF2-40B4-BE49-F238E27FC236}">
                <a16:creationId xmlns:a16="http://schemas.microsoft.com/office/drawing/2014/main" id="{ADB14AA8-B697-273E-E4FE-58D72AF39639}"/>
              </a:ext>
            </a:extLst>
          </p:cNvPr>
          <p:cNvCxnSpPr>
            <a:cxnSpLocks/>
            <a:stCxn id="49" idx="6"/>
          </p:cNvCxnSpPr>
          <p:nvPr/>
        </p:nvCxnSpPr>
        <p:spPr>
          <a:xfrm>
            <a:off x="7409860" y="4315519"/>
            <a:ext cx="14428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Freeform: Shape 58">
            <a:extLst>
              <a:ext uri="{FF2B5EF4-FFF2-40B4-BE49-F238E27FC236}">
                <a16:creationId xmlns:a16="http://schemas.microsoft.com/office/drawing/2014/main" id="{533E947A-864F-A742-2ADC-0DB00F73B353}"/>
              </a:ext>
            </a:extLst>
          </p:cNvPr>
          <p:cNvSpPr/>
          <p:nvPr/>
        </p:nvSpPr>
        <p:spPr>
          <a:xfrm>
            <a:off x="9511444" y="3996990"/>
            <a:ext cx="257521" cy="365841"/>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0" name="Freeform: Shape 59">
            <a:extLst>
              <a:ext uri="{FF2B5EF4-FFF2-40B4-BE49-F238E27FC236}">
                <a16:creationId xmlns:a16="http://schemas.microsoft.com/office/drawing/2014/main" id="{C244AD8D-1557-9CF2-45D3-40BD3D58843D}"/>
              </a:ext>
            </a:extLst>
          </p:cNvPr>
          <p:cNvSpPr/>
          <p:nvPr/>
        </p:nvSpPr>
        <p:spPr>
          <a:xfrm>
            <a:off x="9698735" y="4635987"/>
            <a:ext cx="833695" cy="194505"/>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1" name="Freeform: Shape 60">
            <a:extLst>
              <a:ext uri="{FF2B5EF4-FFF2-40B4-BE49-F238E27FC236}">
                <a16:creationId xmlns:a16="http://schemas.microsoft.com/office/drawing/2014/main" id="{224C3752-04D2-A942-2994-5C4490A26CF3}"/>
              </a:ext>
            </a:extLst>
          </p:cNvPr>
          <p:cNvSpPr/>
          <p:nvPr/>
        </p:nvSpPr>
        <p:spPr>
          <a:xfrm>
            <a:off x="10236015" y="3885129"/>
            <a:ext cx="548107" cy="556156"/>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CasellaDiTesto 8 2">
            <a:extLst>
              <a:ext uri="{FF2B5EF4-FFF2-40B4-BE49-F238E27FC236}">
                <a16:creationId xmlns:a16="http://schemas.microsoft.com/office/drawing/2014/main" id="{93887719-4078-A36A-A244-925BC5C178C3}"/>
              </a:ext>
            </a:extLst>
          </p:cNvPr>
          <p:cNvSpPr txBox="1">
            <a:spLocks noChangeArrowheads="1"/>
          </p:cNvSpPr>
          <p:nvPr/>
        </p:nvSpPr>
        <p:spPr bwMode="auto">
          <a:xfrm>
            <a:off x="7164692" y="4472476"/>
            <a:ext cx="17924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en-US" altLang="it-IT" sz="2000" dirty="0">
                <a:latin typeface="+mj-lt"/>
              </a:rPr>
              <a:t>Conjugate </a:t>
            </a:r>
          </a:p>
          <a:p>
            <a:pPr algn="ctr">
              <a:spcBef>
                <a:spcPct val="0"/>
              </a:spcBef>
              <a:buClrTx/>
              <a:buSzTx/>
              <a:buFontTx/>
              <a:buNone/>
            </a:pPr>
            <a:r>
              <a:rPr lang="en-US" altLang="it-IT" sz="2000" dirty="0">
                <a:latin typeface="+mj-lt"/>
              </a:rPr>
              <a:t>multiplication</a:t>
            </a:r>
          </a:p>
        </p:txBody>
      </p:sp>
      <p:sp>
        <p:nvSpPr>
          <p:cNvPr id="66" name="Freeform: Shape 65">
            <a:extLst>
              <a:ext uri="{FF2B5EF4-FFF2-40B4-BE49-F238E27FC236}">
                <a16:creationId xmlns:a16="http://schemas.microsoft.com/office/drawing/2014/main" id="{8136B6EE-E2E2-0CC8-BD2B-AE502B7D19F2}"/>
              </a:ext>
            </a:extLst>
          </p:cNvPr>
          <p:cNvSpPr/>
          <p:nvPr/>
        </p:nvSpPr>
        <p:spPr>
          <a:xfrm>
            <a:off x="4762279" y="5202357"/>
            <a:ext cx="848269" cy="320575"/>
          </a:xfrm>
          <a:custGeom>
            <a:avLst/>
            <a:gdLst>
              <a:gd name="connsiteX0" fmla="*/ 0 w 9137904"/>
              <a:gd name="connsiteY0" fmla="*/ 926592 h 944883"/>
              <a:gd name="connsiteX1" fmla="*/ 213360 w 9137904"/>
              <a:gd name="connsiteY1" fmla="*/ 12192 h 944883"/>
              <a:gd name="connsiteX2" fmla="*/ 432816 w 9137904"/>
              <a:gd name="connsiteY2" fmla="*/ 938784 h 944883"/>
              <a:gd name="connsiteX3" fmla="*/ 694944 w 9137904"/>
              <a:gd name="connsiteY3" fmla="*/ 18288 h 944883"/>
              <a:gd name="connsiteX4" fmla="*/ 902208 w 9137904"/>
              <a:gd name="connsiteY4" fmla="*/ 938784 h 944883"/>
              <a:gd name="connsiteX5" fmla="*/ 1146048 w 9137904"/>
              <a:gd name="connsiteY5" fmla="*/ 12192 h 944883"/>
              <a:gd name="connsiteX6" fmla="*/ 1328928 w 9137904"/>
              <a:gd name="connsiteY6" fmla="*/ 932688 h 944883"/>
              <a:gd name="connsiteX7" fmla="*/ 1554480 w 9137904"/>
              <a:gd name="connsiteY7" fmla="*/ 24384 h 944883"/>
              <a:gd name="connsiteX8" fmla="*/ 1816608 w 9137904"/>
              <a:gd name="connsiteY8" fmla="*/ 944880 h 944883"/>
              <a:gd name="connsiteX9" fmla="*/ 2042160 w 9137904"/>
              <a:gd name="connsiteY9" fmla="*/ 12192 h 944883"/>
              <a:gd name="connsiteX10" fmla="*/ 2243328 w 9137904"/>
              <a:gd name="connsiteY10" fmla="*/ 926592 h 944883"/>
              <a:gd name="connsiteX11" fmla="*/ 2468880 w 9137904"/>
              <a:gd name="connsiteY11" fmla="*/ 18288 h 944883"/>
              <a:gd name="connsiteX12" fmla="*/ 2737104 w 9137904"/>
              <a:gd name="connsiteY12" fmla="*/ 920496 h 944883"/>
              <a:gd name="connsiteX13" fmla="*/ 2962656 w 9137904"/>
              <a:gd name="connsiteY13" fmla="*/ 24384 h 944883"/>
              <a:gd name="connsiteX14" fmla="*/ 3206496 w 9137904"/>
              <a:gd name="connsiteY14" fmla="*/ 926592 h 944883"/>
              <a:gd name="connsiteX15" fmla="*/ 3413760 w 9137904"/>
              <a:gd name="connsiteY15" fmla="*/ 24384 h 944883"/>
              <a:gd name="connsiteX16" fmla="*/ 3657600 w 9137904"/>
              <a:gd name="connsiteY16" fmla="*/ 932688 h 944883"/>
              <a:gd name="connsiteX17" fmla="*/ 3907536 w 9137904"/>
              <a:gd name="connsiteY17" fmla="*/ 0 h 944883"/>
              <a:gd name="connsiteX18" fmla="*/ 4114800 w 9137904"/>
              <a:gd name="connsiteY18" fmla="*/ 932688 h 944883"/>
              <a:gd name="connsiteX19" fmla="*/ 4334256 w 9137904"/>
              <a:gd name="connsiteY19" fmla="*/ 18288 h 944883"/>
              <a:gd name="connsiteX20" fmla="*/ 4584192 w 9137904"/>
              <a:gd name="connsiteY20" fmla="*/ 926592 h 944883"/>
              <a:gd name="connsiteX21" fmla="*/ 4803648 w 9137904"/>
              <a:gd name="connsiteY21" fmla="*/ 12192 h 944883"/>
              <a:gd name="connsiteX22" fmla="*/ 5047488 w 9137904"/>
              <a:gd name="connsiteY22" fmla="*/ 932688 h 944883"/>
              <a:gd name="connsiteX23" fmla="*/ 5242560 w 9137904"/>
              <a:gd name="connsiteY23" fmla="*/ 18288 h 944883"/>
              <a:gd name="connsiteX24" fmla="*/ 5498592 w 9137904"/>
              <a:gd name="connsiteY24" fmla="*/ 938784 h 944883"/>
              <a:gd name="connsiteX25" fmla="*/ 5730240 w 9137904"/>
              <a:gd name="connsiteY25" fmla="*/ 12192 h 944883"/>
              <a:gd name="connsiteX26" fmla="*/ 5931408 w 9137904"/>
              <a:gd name="connsiteY26" fmla="*/ 920496 h 944883"/>
              <a:gd name="connsiteX27" fmla="*/ 6156960 w 9137904"/>
              <a:gd name="connsiteY27" fmla="*/ 18288 h 944883"/>
              <a:gd name="connsiteX28" fmla="*/ 6400800 w 9137904"/>
              <a:gd name="connsiteY28" fmla="*/ 926592 h 944883"/>
              <a:gd name="connsiteX29" fmla="*/ 6650736 w 9137904"/>
              <a:gd name="connsiteY29" fmla="*/ 24384 h 944883"/>
              <a:gd name="connsiteX30" fmla="*/ 6827520 w 9137904"/>
              <a:gd name="connsiteY30" fmla="*/ 926592 h 944883"/>
              <a:gd name="connsiteX31" fmla="*/ 7053072 w 9137904"/>
              <a:gd name="connsiteY31" fmla="*/ 18288 h 944883"/>
              <a:gd name="connsiteX32" fmla="*/ 7315200 w 9137904"/>
              <a:gd name="connsiteY32" fmla="*/ 938784 h 944883"/>
              <a:gd name="connsiteX33" fmla="*/ 7565136 w 9137904"/>
              <a:gd name="connsiteY33" fmla="*/ 18288 h 944883"/>
              <a:gd name="connsiteX34" fmla="*/ 7760208 w 9137904"/>
              <a:gd name="connsiteY34" fmla="*/ 926592 h 944883"/>
              <a:gd name="connsiteX35" fmla="*/ 7991856 w 9137904"/>
              <a:gd name="connsiteY35" fmla="*/ 18288 h 944883"/>
              <a:gd name="connsiteX36" fmla="*/ 8241792 w 9137904"/>
              <a:gd name="connsiteY36" fmla="*/ 938784 h 944883"/>
              <a:gd name="connsiteX37" fmla="*/ 8455152 w 9137904"/>
              <a:gd name="connsiteY37" fmla="*/ 12192 h 944883"/>
              <a:gd name="connsiteX38" fmla="*/ 8656320 w 9137904"/>
              <a:gd name="connsiteY38" fmla="*/ 932688 h 944883"/>
              <a:gd name="connsiteX39" fmla="*/ 8887968 w 9137904"/>
              <a:gd name="connsiteY39" fmla="*/ 12192 h 944883"/>
              <a:gd name="connsiteX40" fmla="*/ 9137904 w 9137904"/>
              <a:gd name="connsiteY40" fmla="*/ 932688 h 94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37904" h="944883">
                <a:moveTo>
                  <a:pt x="0" y="926592"/>
                </a:moveTo>
                <a:cubicBezTo>
                  <a:pt x="70612" y="468376"/>
                  <a:pt x="141224" y="10160"/>
                  <a:pt x="213360" y="12192"/>
                </a:cubicBezTo>
                <a:cubicBezTo>
                  <a:pt x="285496" y="14224"/>
                  <a:pt x="352552" y="937768"/>
                  <a:pt x="432816" y="938784"/>
                </a:cubicBezTo>
                <a:cubicBezTo>
                  <a:pt x="513080" y="939800"/>
                  <a:pt x="616712" y="18288"/>
                  <a:pt x="694944" y="18288"/>
                </a:cubicBezTo>
                <a:cubicBezTo>
                  <a:pt x="773176" y="18288"/>
                  <a:pt x="827024" y="939800"/>
                  <a:pt x="902208" y="938784"/>
                </a:cubicBezTo>
                <a:cubicBezTo>
                  <a:pt x="977392" y="937768"/>
                  <a:pt x="1074928" y="13208"/>
                  <a:pt x="1146048" y="12192"/>
                </a:cubicBezTo>
                <a:cubicBezTo>
                  <a:pt x="1217168" y="11176"/>
                  <a:pt x="1260856" y="930656"/>
                  <a:pt x="1328928" y="932688"/>
                </a:cubicBezTo>
                <a:cubicBezTo>
                  <a:pt x="1397000" y="934720"/>
                  <a:pt x="1473200" y="22352"/>
                  <a:pt x="1554480" y="24384"/>
                </a:cubicBezTo>
                <a:cubicBezTo>
                  <a:pt x="1635760" y="26416"/>
                  <a:pt x="1735328" y="946912"/>
                  <a:pt x="1816608" y="944880"/>
                </a:cubicBezTo>
                <a:cubicBezTo>
                  <a:pt x="1897888" y="942848"/>
                  <a:pt x="1971040" y="15240"/>
                  <a:pt x="2042160" y="12192"/>
                </a:cubicBezTo>
                <a:cubicBezTo>
                  <a:pt x="2113280" y="9144"/>
                  <a:pt x="2172208" y="925576"/>
                  <a:pt x="2243328" y="926592"/>
                </a:cubicBezTo>
                <a:cubicBezTo>
                  <a:pt x="2314448" y="927608"/>
                  <a:pt x="2386584" y="19304"/>
                  <a:pt x="2468880" y="18288"/>
                </a:cubicBezTo>
                <a:cubicBezTo>
                  <a:pt x="2551176" y="17272"/>
                  <a:pt x="2654808" y="919480"/>
                  <a:pt x="2737104" y="920496"/>
                </a:cubicBezTo>
                <a:cubicBezTo>
                  <a:pt x="2819400" y="921512"/>
                  <a:pt x="2884424" y="23368"/>
                  <a:pt x="2962656" y="24384"/>
                </a:cubicBezTo>
                <a:cubicBezTo>
                  <a:pt x="3040888" y="25400"/>
                  <a:pt x="3131312" y="926592"/>
                  <a:pt x="3206496" y="926592"/>
                </a:cubicBezTo>
                <a:cubicBezTo>
                  <a:pt x="3281680" y="926592"/>
                  <a:pt x="3338576" y="23368"/>
                  <a:pt x="3413760" y="24384"/>
                </a:cubicBezTo>
                <a:cubicBezTo>
                  <a:pt x="3488944" y="25400"/>
                  <a:pt x="3575304" y="936752"/>
                  <a:pt x="3657600" y="932688"/>
                </a:cubicBezTo>
                <a:cubicBezTo>
                  <a:pt x="3739896" y="928624"/>
                  <a:pt x="3831336" y="0"/>
                  <a:pt x="3907536" y="0"/>
                </a:cubicBezTo>
                <a:cubicBezTo>
                  <a:pt x="3983736" y="0"/>
                  <a:pt x="4043680" y="929640"/>
                  <a:pt x="4114800" y="932688"/>
                </a:cubicBezTo>
                <a:cubicBezTo>
                  <a:pt x="4185920" y="935736"/>
                  <a:pt x="4256024" y="19304"/>
                  <a:pt x="4334256" y="18288"/>
                </a:cubicBezTo>
                <a:cubicBezTo>
                  <a:pt x="4412488" y="17272"/>
                  <a:pt x="4505960" y="927608"/>
                  <a:pt x="4584192" y="926592"/>
                </a:cubicBezTo>
                <a:cubicBezTo>
                  <a:pt x="4662424" y="925576"/>
                  <a:pt x="4726432" y="11176"/>
                  <a:pt x="4803648" y="12192"/>
                </a:cubicBezTo>
                <a:cubicBezTo>
                  <a:pt x="4880864" y="13208"/>
                  <a:pt x="4974336" y="931672"/>
                  <a:pt x="5047488" y="932688"/>
                </a:cubicBezTo>
                <a:cubicBezTo>
                  <a:pt x="5120640" y="933704"/>
                  <a:pt x="5167376" y="17272"/>
                  <a:pt x="5242560" y="18288"/>
                </a:cubicBezTo>
                <a:cubicBezTo>
                  <a:pt x="5317744" y="19304"/>
                  <a:pt x="5417312" y="939800"/>
                  <a:pt x="5498592" y="938784"/>
                </a:cubicBezTo>
                <a:cubicBezTo>
                  <a:pt x="5579872" y="937768"/>
                  <a:pt x="5658104" y="15240"/>
                  <a:pt x="5730240" y="12192"/>
                </a:cubicBezTo>
                <a:cubicBezTo>
                  <a:pt x="5802376" y="9144"/>
                  <a:pt x="5860288" y="919480"/>
                  <a:pt x="5931408" y="920496"/>
                </a:cubicBezTo>
                <a:cubicBezTo>
                  <a:pt x="6002528" y="921512"/>
                  <a:pt x="6078728" y="17272"/>
                  <a:pt x="6156960" y="18288"/>
                </a:cubicBezTo>
                <a:cubicBezTo>
                  <a:pt x="6235192" y="19304"/>
                  <a:pt x="6318504" y="925576"/>
                  <a:pt x="6400800" y="926592"/>
                </a:cubicBezTo>
                <a:cubicBezTo>
                  <a:pt x="6483096" y="927608"/>
                  <a:pt x="6579616" y="24384"/>
                  <a:pt x="6650736" y="24384"/>
                </a:cubicBezTo>
                <a:cubicBezTo>
                  <a:pt x="6721856" y="24384"/>
                  <a:pt x="6760464" y="927608"/>
                  <a:pt x="6827520" y="926592"/>
                </a:cubicBezTo>
                <a:cubicBezTo>
                  <a:pt x="6894576" y="925576"/>
                  <a:pt x="6971792" y="16256"/>
                  <a:pt x="7053072" y="18288"/>
                </a:cubicBezTo>
                <a:cubicBezTo>
                  <a:pt x="7134352" y="20320"/>
                  <a:pt x="7229856" y="938784"/>
                  <a:pt x="7315200" y="938784"/>
                </a:cubicBezTo>
                <a:cubicBezTo>
                  <a:pt x="7400544" y="938784"/>
                  <a:pt x="7490968" y="20320"/>
                  <a:pt x="7565136" y="18288"/>
                </a:cubicBezTo>
                <a:cubicBezTo>
                  <a:pt x="7639304" y="16256"/>
                  <a:pt x="7689088" y="926592"/>
                  <a:pt x="7760208" y="926592"/>
                </a:cubicBezTo>
                <a:cubicBezTo>
                  <a:pt x="7831328" y="926592"/>
                  <a:pt x="7911592" y="16256"/>
                  <a:pt x="7991856" y="18288"/>
                </a:cubicBezTo>
                <a:cubicBezTo>
                  <a:pt x="8072120" y="20320"/>
                  <a:pt x="8164576" y="939800"/>
                  <a:pt x="8241792" y="938784"/>
                </a:cubicBezTo>
                <a:cubicBezTo>
                  <a:pt x="8319008" y="937768"/>
                  <a:pt x="8386064" y="13208"/>
                  <a:pt x="8455152" y="12192"/>
                </a:cubicBezTo>
                <a:cubicBezTo>
                  <a:pt x="8524240" y="11176"/>
                  <a:pt x="8584184" y="932688"/>
                  <a:pt x="8656320" y="932688"/>
                </a:cubicBezTo>
                <a:cubicBezTo>
                  <a:pt x="8728456" y="932688"/>
                  <a:pt x="8807704" y="12192"/>
                  <a:pt x="8887968" y="12192"/>
                </a:cubicBezTo>
                <a:cubicBezTo>
                  <a:pt x="8968232" y="12192"/>
                  <a:pt x="9053068" y="472440"/>
                  <a:pt x="9137904" y="932688"/>
                </a:cubicBezTo>
              </a:path>
            </a:pathLst>
          </a:custGeom>
          <a:noFill/>
          <a:ln w="19050">
            <a:solidFill>
              <a:srgbClr val="9B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0" name="Freeform: Shape 69">
            <a:extLst>
              <a:ext uri="{FF2B5EF4-FFF2-40B4-BE49-F238E27FC236}">
                <a16:creationId xmlns:a16="http://schemas.microsoft.com/office/drawing/2014/main" id="{033CF710-521C-E298-AAB8-4384F2CD1828}"/>
              </a:ext>
            </a:extLst>
          </p:cNvPr>
          <p:cNvSpPr/>
          <p:nvPr/>
        </p:nvSpPr>
        <p:spPr>
          <a:xfrm>
            <a:off x="5788098" y="2014488"/>
            <a:ext cx="848269" cy="320575"/>
          </a:xfrm>
          <a:custGeom>
            <a:avLst/>
            <a:gdLst>
              <a:gd name="connsiteX0" fmla="*/ 0 w 9137904"/>
              <a:gd name="connsiteY0" fmla="*/ 926592 h 944883"/>
              <a:gd name="connsiteX1" fmla="*/ 213360 w 9137904"/>
              <a:gd name="connsiteY1" fmla="*/ 12192 h 944883"/>
              <a:gd name="connsiteX2" fmla="*/ 432816 w 9137904"/>
              <a:gd name="connsiteY2" fmla="*/ 938784 h 944883"/>
              <a:gd name="connsiteX3" fmla="*/ 694944 w 9137904"/>
              <a:gd name="connsiteY3" fmla="*/ 18288 h 944883"/>
              <a:gd name="connsiteX4" fmla="*/ 902208 w 9137904"/>
              <a:gd name="connsiteY4" fmla="*/ 938784 h 944883"/>
              <a:gd name="connsiteX5" fmla="*/ 1146048 w 9137904"/>
              <a:gd name="connsiteY5" fmla="*/ 12192 h 944883"/>
              <a:gd name="connsiteX6" fmla="*/ 1328928 w 9137904"/>
              <a:gd name="connsiteY6" fmla="*/ 932688 h 944883"/>
              <a:gd name="connsiteX7" fmla="*/ 1554480 w 9137904"/>
              <a:gd name="connsiteY7" fmla="*/ 24384 h 944883"/>
              <a:gd name="connsiteX8" fmla="*/ 1816608 w 9137904"/>
              <a:gd name="connsiteY8" fmla="*/ 944880 h 944883"/>
              <a:gd name="connsiteX9" fmla="*/ 2042160 w 9137904"/>
              <a:gd name="connsiteY9" fmla="*/ 12192 h 944883"/>
              <a:gd name="connsiteX10" fmla="*/ 2243328 w 9137904"/>
              <a:gd name="connsiteY10" fmla="*/ 926592 h 944883"/>
              <a:gd name="connsiteX11" fmla="*/ 2468880 w 9137904"/>
              <a:gd name="connsiteY11" fmla="*/ 18288 h 944883"/>
              <a:gd name="connsiteX12" fmla="*/ 2737104 w 9137904"/>
              <a:gd name="connsiteY12" fmla="*/ 920496 h 944883"/>
              <a:gd name="connsiteX13" fmla="*/ 2962656 w 9137904"/>
              <a:gd name="connsiteY13" fmla="*/ 24384 h 944883"/>
              <a:gd name="connsiteX14" fmla="*/ 3206496 w 9137904"/>
              <a:gd name="connsiteY14" fmla="*/ 926592 h 944883"/>
              <a:gd name="connsiteX15" fmla="*/ 3413760 w 9137904"/>
              <a:gd name="connsiteY15" fmla="*/ 24384 h 944883"/>
              <a:gd name="connsiteX16" fmla="*/ 3657600 w 9137904"/>
              <a:gd name="connsiteY16" fmla="*/ 932688 h 944883"/>
              <a:gd name="connsiteX17" fmla="*/ 3907536 w 9137904"/>
              <a:gd name="connsiteY17" fmla="*/ 0 h 944883"/>
              <a:gd name="connsiteX18" fmla="*/ 4114800 w 9137904"/>
              <a:gd name="connsiteY18" fmla="*/ 932688 h 944883"/>
              <a:gd name="connsiteX19" fmla="*/ 4334256 w 9137904"/>
              <a:gd name="connsiteY19" fmla="*/ 18288 h 944883"/>
              <a:gd name="connsiteX20" fmla="*/ 4584192 w 9137904"/>
              <a:gd name="connsiteY20" fmla="*/ 926592 h 944883"/>
              <a:gd name="connsiteX21" fmla="*/ 4803648 w 9137904"/>
              <a:gd name="connsiteY21" fmla="*/ 12192 h 944883"/>
              <a:gd name="connsiteX22" fmla="*/ 5047488 w 9137904"/>
              <a:gd name="connsiteY22" fmla="*/ 932688 h 944883"/>
              <a:gd name="connsiteX23" fmla="*/ 5242560 w 9137904"/>
              <a:gd name="connsiteY23" fmla="*/ 18288 h 944883"/>
              <a:gd name="connsiteX24" fmla="*/ 5498592 w 9137904"/>
              <a:gd name="connsiteY24" fmla="*/ 938784 h 944883"/>
              <a:gd name="connsiteX25" fmla="*/ 5730240 w 9137904"/>
              <a:gd name="connsiteY25" fmla="*/ 12192 h 944883"/>
              <a:gd name="connsiteX26" fmla="*/ 5931408 w 9137904"/>
              <a:gd name="connsiteY26" fmla="*/ 920496 h 944883"/>
              <a:gd name="connsiteX27" fmla="*/ 6156960 w 9137904"/>
              <a:gd name="connsiteY27" fmla="*/ 18288 h 944883"/>
              <a:gd name="connsiteX28" fmla="*/ 6400800 w 9137904"/>
              <a:gd name="connsiteY28" fmla="*/ 926592 h 944883"/>
              <a:gd name="connsiteX29" fmla="*/ 6650736 w 9137904"/>
              <a:gd name="connsiteY29" fmla="*/ 24384 h 944883"/>
              <a:gd name="connsiteX30" fmla="*/ 6827520 w 9137904"/>
              <a:gd name="connsiteY30" fmla="*/ 926592 h 944883"/>
              <a:gd name="connsiteX31" fmla="*/ 7053072 w 9137904"/>
              <a:gd name="connsiteY31" fmla="*/ 18288 h 944883"/>
              <a:gd name="connsiteX32" fmla="*/ 7315200 w 9137904"/>
              <a:gd name="connsiteY32" fmla="*/ 938784 h 944883"/>
              <a:gd name="connsiteX33" fmla="*/ 7565136 w 9137904"/>
              <a:gd name="connsiteY33" fmla="*/ 18288 h 944883"/>
              <a:gd name="connsiteX34" fmla="*/ 7760208 w 9137904"/>
              <a:gd name="connsiteY34" fmla="*/ 926592 h 944883"/>
              <a:gd name="connsiteX35" fmla="*/ 7991856 w 9137904"/>
              <a:gd name="connsiteY35" fmla="*/ 18288 h 944883"/>
              <a:gd name="connsiteX36" fmla="*/ 8241792 w 9137904"/>
              <a:gd name="connsiteY36" fmla="*/ 938784 h 944883"/>
              <a:gd name="connsiteX37" fmla="*/ 8455152 w 9137904"/>
              <a:gd name="connsiteY37" fmla="*/ 12192 h 944883"/>
              <a:gd name="connsiteX38" fmla="*/ 8656320 w 9137904"/>
              <a:gd name="connsiteY38" fmla="*/ 932688 h 944883"/>
              <a:gd name="connsiteX39" fmla="*/ 8887968 w 9137904"/>
              <a:gd name="connsiteY39" fmla="*/ 12192 h 944883"/>
              <a:gd name="connsiteX40" fmla="*/ 9137904 w 9137904"/>
              <a:gd name="connsiteY40" fmla="*/ 932688 h 94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37904" h="944883">
                <a:moveTo>
                  <a:pt x="0" y="926592"/>
                </a:moveTo>
                <a:cubicBezTo>
                  <a:pt x="70612" y="468376"/>
                  <a:pt x="141224" y="10160"/>
                  <a:pt x="213360" y="12192"/>
                </a:cubicBezTo>
                <a:cubicBezTo>
                  <a:pt x="285496" y="14224"/>
                  <a:pt x="352552" y="937768"/>
                  <a:pt x="432816" y="938784"/>
                </a:cubicBezTo>
                <a:cubicBezTo>
                  <a:pt x="513080" y="939800"/>
                  <a:pt x="616712" y="18288"/>
                  <a:pt x="694944" y="18288"/>
                </a:cubicBezTo>
                <a:cubicBezTo>
                  <a:pt x="773176" y="18288"/>
                  <a:pt x="827024" y="939800"/>
                  <a:pt x="902208" y="938784"/>
                </a:cubicBezTo>
                <a:cubicBezTo>
                  <a:pt x="977392" y="937768"/>
                  <a:pt x="1074928" y="13208"/>
                  <a:pt x="1146048" y="12192"/>
                </a:cubicBezTo>
                <a:cubicBezTo>
                  <a:pt x="1217168" y="11176"/>
                  <a:pt x="1260856" y="930656"/>
                  <a:pt x="1328928" y="932688"/>
                </a:cubicBezTo>
                <a:cubicBezTo>
                  <a:pt x="1397000" y="934720"/>
                  <a:pt x="1473200" y="22352"/>
                  <a:pt x="1554480" y="24384"/>
                </a:cubicBezTo>
                <a:cubicBezTo>
                  <a:pt x="1635760" y="26416"/>
                  <a:pt x="1735328" y="946912"/>
                  <a:pt x="1816608" y="944880"/>
                </a:cubicBezTo>
                <a:cubicBezTo>
                  <a:pt x="1897888" y="942848"/>
                  <a:pt x="1971040" y="15240"/>
                  <a:pt x="2042160" y="12192"/>
                </a:cubicBezTo>
                <a:cubicBezTo>
                  <a:pt x="2113280" y="9144"/>
                  <a:pt x="2172208" y="925576"/>
                  <a:pt x="2243328" y="926592"/>
                </a:cubicBezTo>
                <a:cubicBezTo>
                  <a:pt x="2314448" y="927608"/>
                  <a:pt x="2386584" y="19304"/>
                  <a:pt x="2468880" y="18288"/>
                </a:cubicBezTo>
                <a:cubicBezTo>
                  <a:pt x="2551176" y="17272"/>
                  <a:pt x="2654808" y="919480"/>
                  <a:pt x="2737104" y="920496"/>
                </a:cubicBezTo>
                <a:cubicBezTo>
                  <a:pt x="2819400" y="921512"/>
                  <a:pt x="2884424" y="23368"/>
                  <a:pt x="2962656" y="24384"/>
                </a:cubicBezTo>
                <a:cubicBezTo>
                  <a:pt x="3040888" y="25400"/>
                  <a:pt x="3131312" y="926592"/>
                  <a:pt x="3206496" y="926592"/>
                </a:cubicBezTo>
                <a:cubicBezTo>
                  <a:pt x="3281680" y="926592"/>
                  <a:pt x="3338576" y="23368"/>
                  <a:pt x="3413760" y="24384"/>
                </a:cubicBezTo>
                <a:cubicBezTo>
                  <a:pt x="3488944" y="25400"/>
                  <a:pt x="3575304" y="936752"/>
                  <a:pt x="3657600" y="932688"/>
                </a:cubicBezTo>
                <a:cubicBezTo>
                  <a:pt x="3739896" y="928624"/>
                  <a:pt x="3831336" y="0"/>
                  <a:pt x="3907536" y="0"/>
                </a:cubicBezTo>
                <a:cubicBezTo>
                  <a:pt x="3983736" y="0"/>
                  <a:pt x="4043680" y="929640"/>
                  <a:pt x="4114800" y="932688"/>
                </a:cubicBezTo>
                <a:cubicBezTo>
                  <a:pt x="4185920" y="935736"/>
                  <a:pt x="4256024" y="19304"/>
                  <a:pt x="4334256" y="18288"/>
                </a:cubicBezTo>
                <a:cubicBezTo>
                  <a:pt x="4412488" y="17272"/>
                  <a:pt x="4505960" y="927608"/>
                  <a:pt x="4584192" y="926592"/>
                </a:cubicBezTo>
                <a:cubicBezTo>
                  <a:pt x="4662424" y="925576"/>
                  <a:pt x="4726432" y="11176"/>
                  <a:pt x="4803648" y="12192"/>
                </a:cubicBezTo>
                <a:cubicBezTo>
                  <a:pt x="4880864" y="13208"/>
                  <a:pt x="4974336" y="931672"/>
                  <a:pt x="5047488" y="932688"/>
                </a:cubicBezTo>
                <a:cubicBezTo>
                  <a:pt x="5120640" y="933704"/>
                  <a:pt x="5167376" y="17272"/>
                  <a:pt x="5242560" y="18288"/>
                </a:cubicBezTo>
                <a:cubicBezTo>
                  <a:pt x="5317744" y="19304"/>
                  <a:pt x="5417312" y="939800"/>
                  <a:pt x="5498592" y="938784"/>
                </a:cubicBezTo>
                <a:cubicBezTo>
                  <a:pt x="5579872" y="937768"/>
                  <a:pt x="5658104" y="15240"/>
                  <a:pt x="5730240" y="12192"/>
                </a:cubicBezTo>
                <a:cubicBezTo>
                  <a:pt x="5802376" y="9144"/>
                  <a:pt x="5860288" y="919480"/>
                  <a:pt x="5931408" y="920496"/>
                </a:cubicBezTo>
                <a:cubicBezTo>
                  <a:pt x="6002528" y="921512"/>
                  <a:pt x="6078728" y="17272"/>
                  <a:pt x="6156960" y="18288"/>
                </a:cubicBezTo>
                <a:cubicBezTo>
                  <a:pt x="6235192" y="19304"/>
                  <a:pt x="6318504" y="925576"/>
                  <a:pt x="6400800" y="926592"/>
                </a:cubicBezTo>
                <a:cubicBezTo>
                  <a:pt x="6483096" y="927608"/>
                  <a:pt x="6579616" y="24384"/>
                  <a:pt x="6650736" y="24384"/>
                </a:cubicBezTo>
                <a:cubicBezTo>
                  <a:pt x="6721856" y="24384"/>
                  <a:pt x="6760464" y="927608"/>
                  <a:pt x="6827520" y="926592"/>
                </a:cubicBezTo>
                <a:cubicBezTo>
                  <a:pt x="6894576" y="925576"/>
                  <a:pt x="6971792" y="16256"/>
                  <a:pt x="7053072" y="18288"/>
                </a:cubicBezTo>
                <a:cubicBezTo>
                  <a:pt x="7134352" y="20320"/>
                  <a:pt x="7229856" y="938784"/>
                  <a:pt x="7315200" y="938784"/>
                </a:cubicBezTo>
                <a:cubicBezTo>
                  <a:pt x="7400544" y="938784"/>
                  <a:pt x="7490968" y="20320"/>
                  <a:pt x="7565136" y="18288"/>
                </a:cubicBezTo>
                <a:cubicBezTo>
                  <a:pt x="7639304" y="16256"/>
                  <a:pt x="7689088" y="926592"/>
                  <a:pt x="7760208" y="926592"/>
                </a:cubicBezTo>
                <a:cubicBezTo>
                  <a:pt x="7831328" y="926592"/>
                  <a:pt x="7911592" y="16256"/>
                  <a:pt x="7991856" y="18288"/>
                </a:cubicBezTo>
                <a:cubicBezTo>
                  <a:pt x="8072120" y="20320"/>
                  <a:pt x="8164576" y="939800"/>
                  <a:pt x="8241792" y="938784"/>
                </a:cubicBezTo>
                <a:cubicBezTo>
                  <a:pt x="8319008" y="937768"/>
                  <a:pt x="8386064" y="13208"/>
                  <a:pt x="8455152" y="12192"/>
                </a:cubicBezTo>
                <a:cubicBezTo>
                  <a:pt x="8524240" y="11176"/>
                  <a:pt x="8584184" y="932688"/>
                  <a:pt x="8656320" y="932688"/>
                </a:cubicBezTo>
                <a:cubicBezTo>
                  <a:pt x="8728456" y="932688"/>
                  <a:pt x="8807704" y="12192"/>
                  <a:pt x="8887968" y="12192"/>
                </a:cubicBezTo>
                <a:cubicBezTo>
                  <a:pt x="8968232" y="12192"/>
                  <a:pt x="9053068" y="472440"/>
                  <a:pt x="9137904" y="932688"/>
                </a:cubicBezTo>
              </a:path>
            </a:pathLst>
          </a:custGeom>
          <a:noFill/>
          <a:ln w="19050">
            <a:solidFill>
              <a:srgbClr val="9B0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1" name="Rectangle: Rounded Corners 70">
            <a:extLst>
              <a:ext uri="{FF2B5EF4-FFF2-40B4-BE49-F238E27FC236}">
                <a16:creationId xmlns:a16="http://schemas.microsoft.com/office/drawing/2014/main" id="{A46E72E3-A79B-41BD-E583-26C130730C3B}"/>
              </a:ext>
            </a:extLst>
          </p:cNvPr>
          <p:cNvSpPr/>
          <p:nvPr/>
        </p:nvSpPr>
        <p:spPr>
          <a:xfrm>
            <a:off x="7713345" y="1711743"/>
            <a:ext cx="3855263" cy="11593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189" indent="-457189">
              <a:buFont typeface="Arial" panose="020B0604020202020204" pitchFamily="34" charset="0"/>
              <a:buChar char="•"/>
            </a:pPr>
            <a:r>
              <a:rPr lang="en-US" dirty="0">
                <a:solidFill>
                  <a:schemeClr val="tx1"/>
                </a:solidFill>
              </a:rPr>
              <a:t>Track static path(s)</a:t>
            </a:r>
          </a:p>
          <a:p>
            <a:pPr marL="457189" indent="-457189">
              <a:buFont typeface="Arial" panose="020B0604020202020204" pitchFamily="34" charset="0"/>
              <a:buChar char="•"/>
            </a:pPr>
            <a:r>
              <a:rPr lang="en-US" b="1" dirty="0">
                <a:solidFill>
                  <a:schemeClr val="tx1"/>
                </a:solidFill>
              </a:rPr>
              <a:t>Cancel</a:t>
            </a:r>
            <a:r>
              <a:rPr lang="en-US" dirty="0">
                <a:solidFill>
                  <a:schemeClr val="tx1"/>
                </a:solidFill>
              </a:rPr>
              <a:t> frequency offset</a:t>
            </a:r>
          </a:p>
          <a:p>
            <a:pPr marL="457189" indent="-457189">
              <a:buFont typeface="Arial" panose="020B0604020202020204" pitchFamily="34" charset="0"/>
              <a:buChar char="•"/>
            </a:pPr>
            <a:r>
              <a:rPr lang="en-US" dirty="0">
                <a:solidFill>
                  <a:schemeClr val="tx1"/>
                </a:solidFill>
              </a:rPr>
              <a:t>No estimation needed!</a:t>
            </a:r>
          </a:p>
        </p:txBody>
      </p:sp>
      <p:sp>
        <p:nvSpPr>
          <p:cNvPr id="9" name="CasellaDiTesto 8 2">
            <a:extLst>
              <a:ext uri="{FF2B5EF4-FFF2-40B4-BE49-F238E27FC236}">
                <a16:creationId xmlns:a16="http://schemas.microsoft.com/office/drawing/2014/main" id="{2F85E3F1-AC69-22EA-6500-59CFAADB023E}"/>
              </a:ext>
            </a:extLst>
          </p:cNvPr>
          <p:cNvSpPr txBox="1">
            <a:spLocks noChangeArrowheads="1"/>
          </p:cNvSpPr>
          <p:nvPr/>
        </p:nvSpPr>
        <p:spPr bwMode="auto">
          <a:xfrm>
            <a:off x="2974689" y="5797883"/>
            <a:ext cx="9781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400" dirty="0" err="1">
                <a:latin typeface="+mj-lt"/>
              </a:rPr>
              <a:t>Static</a:t>
            </a:r>
            <a:endParaRPr lang="it-IT" altLang="it-IT" sz="2400" dirty="0">
              <a:latin typeface="+mj-lt"/>
            </a:endParaRPr>
          </a:p>
        </p:txBody>
      </p:sp>
      <p:sp>
        <p:nvSpPr>
          <p:cNvPr id="28" name="CasellaDiTesto 8 1">
            <a:extLst>
              <a:ext uri="{FF2B5EF4-FFF2-40B4-BE49-F238E27FC236}">
                <a16:creationId xmlns:a16="http://schemas.microsoft.com/office/drawing/2014/main" id="{8FB2F0BB-8ED2-829C-834A-BCC7000AA26F}"/>
              </a:ext>
            </a:extLst>
          </p:cNvPr>
          <p:cNvSpPr txBox="1">
            <a:spLocks noChangeArrowheads="1"/>
          </p:cNvSpPr>
          <p:nvPr/>
        </p:nvSpPr>
        <p:spPr bwMode="auto">
          <a:xfrm>
            <a:off x="1262981" y="4243074"/>
            <a:ext cx="534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400" dirty="0">
                <a:latin typeface="+mj-lt"/>
              </a:rPr>
              <a:t>TX</a:t>
            </a:r>
          </a:p>
        </p:txBody>
      </p:sp>
      <p:sp>
        <p:nvSpPr>
          <p:cNvPr id="29" name="CasellaDiTesto 8 2">
            <a:extLst>
              <a:ext uri="{FF2B5EF4-FFF2-40B4-BE49-F238E27FC236}">
                <a16:creationId xmlns:a16="http://schemas.microsoft.com/office/drawing/2014/main" id="{809F16EF-59B8-13EF-65B6-ADF56F2B21D7}"/>
              </a:ext>
            </a:extLst>
          </p:cNvPr>
          <p:cNvSpPr txBox="1">
            <a:spLocks noChangeArrowheads="1"/>
          </p:cNvSpPr>
          <p:nvPr/>
        </p:nvSpPr>
        <p:spPr bwMode="auto">
          <a:xfrm>
            <a:off x="5382024" y="4304680"/>
            <a:ext cx="5357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00"/>
              </a:spcBef>
              <a:buClr>
                <a:srgbClr val="800000"/>
              </a:buClr>
              <a:buSzPct val="60000"/>
              <a:buFont typeface="Wingdings" panose="05000000000000000000" pitchFamily="2" charset="2"/>
              <a:buChar char=""/>
              <a:defRPr sz="2900">
                <a:solidFill>
                  <a:schemeClr val="tx1"/>
                </a:solidFill>
                <a:latin typeface="Tw Cen MT" panose="020B0602020104020603" pitchFamily="34" charset="0"/>
                <a:ea typeface="MS PGothic" panose="020B0600070205080204" pitchFamily="34" charset="-128"/>
              </a:defRPr>
            </a:lvl1pPr>
            <a:lvl2pPr marL="742950" indent="-285750">
              <a:spcBef>
                <a:spcPts val="550"/>
              </a:spcBef>
              <a:buClr>
                <a:srgbClr val="FF6600"/>
              </a:buClr>
              <a:buSzPct val="70000"/>
              <a:buFont typeface="Wingdings 2" panose="05020102010507070707" pitchFamily="18" charset="2"/>
              <a:buChar char=""/>
              <a:defRPr sz="2600">
                <a:solidFill>
                  <a:schemeClr val="tx1"/>
                </a:solidFill>
                <a:latin typeface="Tw Cen MT" panose="020B0602020104020603" pitchFamily="34" charset="0"/>
                <a:ea typeface="MS PGothic" panose="020B0600070205080204" pitchFamily="34" charset="-128"/>
              </a:defRPr>
            </a:lvl2pPr>
            <a:lvl3pPr marL="1143000" indent="-228600">
              <a:spcBef>
                <a:spcPts val="500"/>
              </a:spcBef>
              <a:buClr>
                <a:srgbClr val="3366FF"/>
              </a:buClr>
              <a:buSzPct val="75000"/>
              <a:buFont typeface="Wingdings" panose="05000000000000000000" pitchFamily="2" charset="2"/>
              <a:buChar char=""/>
              <a:defRPr sz="2300">
                <a:solidFill>
                  <a:schemeClr val="tx1"/>
                </a:solidFill>
                <a:latin typeface="Tw Cen MT" panose="020B0602020104020603" pitchFamily="34" charset="0"/>
                <a:ea typeface="MS PGothic" panose="020B0600070205080204" pitchFamily="34" charset="-128"/>
              </a:defRPr>
            </a:lvl3pPr>
            <a:lvl4pPr marL="1600200" indent="-228600">
              <a:spcBef>
                <a:spcPts val="400"/>
              </a:spcBef>
              <a:buClr>
                <a:srgbClr val="A5AB81"/>
              </a:buClr>
              <a:buSzPct val="7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4pPr>
            <a:lvl5pPr marL="2057400" indent="-228600">
              <a:spcBef>
                <a:spcPts val="400"/>
              </a:spcBef>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5pPr>
            <a:lvl6pPr marL="25146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6pPr>
            <a:lvl7pPr marL="29718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7pPr>
            <a:lvl8pPr marL="34290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8pPr>
            <a:lvl9pPr marL="3886200" indent="-228600" eaLnBrk="0" fontAlgn="base" hangingPunct="0">
              <a:spcBef>
                <a:spcPts val="400"/>
              </a:spcBef>
              <a:spcAft>
                <a:spcPct val="0"/>
              </a:spcAft>
              <a:buClr>
                <a:srgbClr val="D8B25C"/>
              </a:buClr>
              <a:buSzPct val="65000"/>
              <a:buFont typeface="Wingdings" panose="05000000000000000000" pitchFamily="2" charset="2"/>
              <a:buChar char=""/>
              <a:defRPr sz="2000">
                <a:solidFill>
                  <a:schemeClr val="tx1"/>
                </a:solidFill>
                <a:latin typeface="Tw Cen MT" panose="020B0602020104020603" pitchFamily="34" charset="0"/>
                <a:ea typeface="MS PGothic" panose="020B0600070205080204" pitchFamily="34" charset="-128"/>
              </a:defRPr>
            </a:lvl9pPr>
          </a:lstStyle>
          <a:p>
            <a:pPr algn="ctr">
              <a:spcBef>
                <a:spcPct val="0"/>
              </a:spcBef>
              <a:buClrTx/>
              <a:buSzTx/>
              <a:buFontTx/>
              <a:buNone/>
            </a:pPr>
            <a:r>
              <a:rPr lang="it-IT" altLang="it-IT" sz="2400" dirty="0">
                <a:latin typeface="+mj-lt"/>
              </a:rPr>
              <a:t>RX</a:t>
            </a:r>
          </a:p>
        </p:txBody>
      </p:sp>
      <p:sp>
        <p:nvSpPr>
          <p:cNvPr id="5" name="Freeform: Shape 4">
            <a:extLst>
              <a:ext uri="{FF2B5EF4-FFF2-40B4-BE49-F238E27FC236}">
                <a16:creationId xmlns:a16="http://schemas.microsoft.com/office/drawing/2014/main" id="{FA54DFDB-F46A-75D3-833B-F5EB375E69E2}"/>
              </a:ext>
            </a:extLst>
          </p:cNvPr>
          <p:cNvSpPr/>
          <p:nvPr/>
        </p:nvSpPr>
        <p:spPr>
          <a:xfrm>
            <a:off x="2080302" y="3649423"/>
            <a:ext cx="2681977" cy="304809"/>
          </a:xfrm>
          <a:custGeom>
            <a:avLst/>
            <a:gdLst>
              <a:gd name="connsiteX0" fmla="*/ 0 w 6400800"/>
              <a:gd name="connsiteY0" fmla="*/ 941704 h 955368"/>
              <a:gd name="connsiteX1" fmla="*/ 443552 w 6400800"/>
              <a:gd name="connsiteY1" fmla="*/ 8 h 955368"/>
              <a:gd name="connsiteX2" fmla="*/ 887104 w 6400800"/>
              <a:gd name="connsiteY2" fmla="*/ 955352 h 955368"/>
              <a:gd name="connsiteX3" fmla="*/ 1337480 w 6400800"/>
              <a:gd name="connsiteY3" fmla="*/ 20480 h 955368"/>
              <a:gd name="connsiteX4" fmla="*/ 1828800 w 6400800"/>
              <a:gd name="connsiteY4" fmla="*/ 941704 h 955368"/>
              <a:gd name="connsiteX5" fmla="*/ 2231409 w 6400800"/>
              <a:gd name="connsiteY5" fmla="*/ 34128 h 955368"/>
              <a:gd name="connsiteX6" fmla="*/ 2743200 w 6400800"/>
              <a:gd name="connsiteY6" fmla="*/ 955352 h 955368"/>
              <a:gd name="connsiteX7" fmla="*/ 3173104 w 6400800"/>
              <a:gd name="connsiteY7" fmla="*/ 6832 h 955368"/>
              <a:gd name="connsiteX8" fmla="*/ 3637128 w 6400800"/>
              <a:gd name="connsiteY8" fmla="*/ 934880 h 955368"/>
              <a:gd name="connsiteX9" fmla="*/ 4073857 w 6400800"/>
              <a:gd name="connsiteY9" fmla="*/ 20480 h 955368"/>
              <a:gd name="connsiteX10" fmla="*/ 4558352 w 6400800"/>
              <a:gd name="connsiteY10" fmla="*/ 941704 h 955368"/>
              <a:gd name="connsiteX11" fmla="*/ 5029200 w 6400800"/>
              <a:gd name="connsiteY11" fmla="*/ 13656 h 955368"/>
              <a:gd name="connsiteX12" fmla="*/ 5479576 w 6400800"/>
              <a:gd name="connsiteY12" fmla="*/ 934880 h 955368"/>
              <a:gd name="connsiteX13" fmla="*/ 5929952 w 6400800"/>
              <a:gd name="connsiteY13" fmla="*/ 34128 h 955368"/>
              <a:gd name="connsiteX14" fmla="*/ 6400800 w 6400800"/>
              <a:gd name="connsiteY14" fmla="*/ 948528 h 9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00800" h="955368">
                <a:moveTo>
                  <a:pt x="0" y="941704"/>
                </a:moveTo>
                <a:cubicBezTo>
                  <a:pt x="147850" y="469718"/>
                  <a:pt x="295701" y="-2267"/>
                  <a:pt x="443552" y="8"/>
                </a:cubicBezTo>
                <a:cubicBezTo>
                  <a:pt x="591403" y="2283"/>
                  <a:pt x="738116" y="951940"/>
                  <a:pt x="887104" y="955352"/>
                </a:cubicBezTo>
                <a:cubicBezTo>
                  <a:pt x="1036092" y="958764"/>
                  <a:pt x="1180531" y="22755"/>
                  <a:pt x="1337480" y="20480"/>
                </a:cubicBezTo>
                <a:cubicBezTo>
                  <a:pt x="1494429" y="18205"/>
                  <a:pt x="1679812" y="939429"/>
                  <a:pt x="1828800" y="941704"/>
                </a:cubicBezTo>
                <a:cubicBezTo>
                  <a:pt x="1977788" y="943979"/>
                  <a:pt x="2079009" y="31853"/>
                  <a:pt x="2231409" y="34128"/>
                </a:cubicBezTo>
                <a:cubicBezTo>
                  <a:pt x="2383809" y="36403"/>
                  <a:pt x="2586251" y="959901"/>
                  <a:pt x="2743200" y="955352"/>
                </a:cubicBezTo>
                <a:cubicBezTo>
                  <a:pt x="2900149" y="950803"/>
                  <a:pt x="3024116" y="10244"/>
                  <a:pt x="3173104" y="6832"/>
                </a:cubicBezTo>
                <a:cubicBezTo>
                  <a:pt x="3322092" y="3420"/>
                  <a:pt x="3487003" y="932605"/>
                  <a:pt x="3637128" y="934880"/>
                </a:cubicBezTo>
                <a:cubicBezTo>
                  <a:pt x="3787253" y="937155"/>
                  <a:pt x="3920320" y="19343"/>
                  <a:pt x="4073857" y="20480"/>
                </a:cubicBezTo>
                <a:cubicBezTo>
                  <a:pt x="4227394" y="21617"/>
                  <a:pt x="4399128" y="942841"/>
                  <a:pt x="4558352" y="941704"/>
                </a:cubicBezTo>
                <a:cubicBezTo>
                  <a:pt x="4717576" y="940567"/>
                  <a:pt x="4875663" y="14793"/>
                  <a:pt x="5029200" y="13656"/>
                </a:cubicBezTo>
                <a:cubicBezTo>
                  <a:pt x="5182737" y="12519"/>
                  <a:pt x="5329451" y="931468"/>
                  <a:pt x="5479576" y="934880"/>
                </a:cubicBezTo>
                <a:cubicBezTo>
                  <a:pt x="5629701" y="938292"/>
                  <a:pt x="5776415" y="31853"/>
                  <a:pt x="5929952" y="34128"/>
                </a:cubicBezTo>
                <a:cubicBezTo>
                  <a:pt x="6083489" y="36403"/>
                  <a:pt x="6242144" y="492465"/>
                  <a:pt x="6400800" y="94852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Freeform: Shape 3">
            <a:extLst>
              <a:ext uri="{FF2B5EF4-FFF2-40B4-BE49-F238E27FC236}">
                <a16:creationId xmlns:a16="http://schemas.microsoft.com/office/drawing/2014/main" id="{518E1331-BB0C-FB28-0450-FECECFA0B304}"/>
              </a:ext>
            </a:extLst>
          </p:cNvPr>
          <p:cNvSpPr/>
          <p:nvPr/>
        </p:nvSpPr>
        <p:spPr>
          <a:xfrm>
            <a:off x="4927770" y="1988201"/>
            <a:ext cx="116407" cy="157719"/>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Shape 11">
            <a:extLst>
              <a:ext uri="{FF2B5EF4-FFF2-40B4-BE49-F238E27FC236}">
                <a16:creationId xmlns:a16="http://schemas.microsoft.com/office/drawing/2014/main" id="{14278AD7-264B-61D0-B7D8-8AD661528B8A}"/>
              </a:ext>
            </a:extLst>
          </p:cNvPr>
          <p:cNvSpPr/>
          <p:nvPr/>
        </p:nvSpPr>
        <p:spPr>
          <a:xfrm>
            <a:off x="4939057" y="2282800"/>
            <a:ext cx="376852" cy="83853"/>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Freeform: Shape 31">
            <a:extLst>
              <a:ext uri="{FF2B5EF4-FFF2-40B4-BE49-F238E27FC236}">
                <a16:creationId xmlns:a16="http://schemas.microsoft.com/office/drawing/2014/main" id="{4430C382-E566-E796-18D6-8665CE706D39}"/>
              </a:ext>
            </a:extLst>
          </p:cNvPr>
          <p:cNvSpPr/>
          <p:nvPr/>
        </p:nvSpPr>
        <p:spPr>
          <a:xfrm>
            <a:off x="5176783" y="1926993"/>
            <a:ext cx="247759" cy="239765"/>
          </a:xfrm>
          <a:custGeom>
            <a:avLst/>
            <a:gdLst>
              <a:gd name="connsiteX0" fmla="*/ 0 w 541020"/>
              <a:gd name="connsiteY0" fmla="*/ 372954 h 374866"/>
              <a:gd name="connsiteX1" fmla="*/ 32385 w 541020"/>
              <a:gd name="connsiteY1" fmla="*/ 171024 h 374866"/>
              <a:gd name="connsiteX2" fmla="*/ 85725 w 541020"/>
              <a:gd name="connsiteY2" fmla="*/ 5289 h 374866"/>
              <a:gd name="connsiteX3" fmla="*/ 175260 w 541020"/>
              <a:gd name="connsiteY3" fmla="*/ 374859 h 374866"/>
              <a:gd name="connsiteX4" fmla="*/ 270510 w 541020"/>
              <a:gd name="connsiteY4" fmla="*/ 16719 h 374866"/>
              <a:gd name="connsiteX5" fmla="*/ 363855 w 541020"/>
              <a:gd name="connsiteY5" fmla="*/ 369144 h 374866"/>
              <a:gd name="connsiteX6" fmla="*/ 455295 w 541020"/>
              <a:gd name="connsiteY6" fmla="*/ 20529 h 374866"/>
              <a:gd name="connsiteX7" fmla="*/ 541020 w 541020"/>
              <a:gd name="connsiteY7" fmla="*/ 374859 h 37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020" h="374866">
                <a:moveTo>
                  <a:pt x="0" y="372954"/>
                </a:moveTo>
                <a:cubicBezTo>
                  <a:pt x="9049" y="302627"/>
                  <a:pt x="18098" y="232301"/>
                  <a:pt x="32385" y="171024"/>
                </a:cubicBezTo>
                <a:cubicBezTo>
                  <a:pt x="46672" y="109747"/>
                  <a:pt x="61913" y="-28683"/>
                  <a:pt x="85725" y="5289"/>
                </a:cubicBezTo>
                <a:cubicBezTo>
                  <a:pt x="109537" y="39261"/>
                  <a:pt x="144462" y="372954"/>
                  <a:pt x="175260" y="374859"/>
                </a:cubicBezTo>
                <a:cubicBezTo>
                  <a:pt x="206058" y="376764"/>
                  <a:pt x="239078" y="17671"/>
                  <a:pt x="270510" y="16719"/>
                </a:cubicBezTo>
                <a:cubicBezTo>
                  <a:pt x="301942" y="15767"/>
                  <a:pt x="333058" y="368509"/>
                  <a:pt x="363855" y="369144"/>
                </a:cubicBezTo>
                <a:cubicBezTo>
                  <a:pt x="394652" y="369779"/>
                  <a:pt x="425768" y="19577"/>
                  <a:pt x="455295" y="20529"/>
                </a:cubicBezTo>
                <a:cubicBezTo>
                  <a:pt x="484822" y="21481"/>
                  <a:pt x="512921" y="198170"/>
                  <a:pt x="541020" y="374859"/>
                </a:cubicBezTo>
              </a:path>
            </a:pathLst>
          </a:cu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Slide Number Placeholder 3">
            <a:extLst>
              <a:ext uri="{FF2B5EF4-FFF2-40B4-BE49-F238E27FC236}">
                <a16:creationId xmlns:a16="http://schemas.microsoft.com/office/drawing/2014/main" id="{58E74C87-A3AA-6656-7DED-FE98803BBC78}"/>
              </a:ext>
            </a:extLst>
          </p:cNvPr>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39" name="Date Placeholder 5">
            <a:extLst>
              <a:ext uri="{FF2B5EF4-FFF2-40B4-BE49-F238E27FC236}">
                <a16:creationId xmlns:a16="http://schemas.microsoft.com/office/drawing/2014/main" id="{036F8956-9E81-387F-94E7-2738D29D8DBD}"/>
              </a:ext>
            </a:extLst>
          </p:cNvPr>
          <p:cNvSpPr txBox="1">
            <a:spLocks/>
          </p:cNvSpPr>
          <p:nvPr/>
        </p:nvSpPr>
        <p:spPr>
          <a:xfrm>
            <a:off x="840933" y="289233"/>
            <a:ext cx="2499764" cy="273050"/>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b="1" dirty="0">
                <a:solidFill>
                  <a:schemeClr val="tx1"/>
                </a:solidFill>
              </a:rPr>
              <a:t>July 2025</a:t>
            </a:r>
            <a:endParaRPr lang="en-GB" sz="1800" b="1" dirty="0">
              <a:solidFill>
                <a:schemeClr val="tx1"/>
              </a:solidFill>
            </a:endParaRPr>
          </a:p>
        </p:txBody>
      </p:sp>
      <p:sp>
        <p:nvSpPr>
          <p:cNvPr id="40" name="Footer Placeholder 4">
            <a:extLst>
              <a:ext uri="{FF2B5EF4-FFF2-40B4-BE49-F238E27FC236}">
                <a16:creationId xmlns:a16="http://schemas.microsoft.com/office/drawing/2014/main" id="{EAE1FEF0-3403-91FD-0934-0637C167DFB4}"/>
              </a:ext>
            </a:extLst>
          </p:cNvPr>
          <p:cNvSpPr txBox="1">
            <a:spLocks/>
          </p:cNvSpPr>
          <p:nvPr/>
        </p:nvSpPr>
        <p:spPr>
          <a:xfrm>
            <a:off x="7143757" y="6437578"/>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dirty="0">
                <a:solidFill>
                  <a:schemeClr val="tx1"/>
                </a:solidFill>
              </a:rPr>
              <a:t>Joerg Widmer, IMDEA Networks</a:t>
            </a:r>
          </a:p>
        </p:txBody>
      </p:sp>
    </p:spTree>
    <p:extLst>
      <p:ext uri="{BB962C8B-B14F-4D97-AF65-F5344CB8AC3E}">
        <p14:creationId xmlns:p14="http://schemas.microsoft.com/office/powerpoint/2010/main" val="2320170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RIGINALHEIGHT" val="5.062774"/>
  <p:tag name="ORIGINALWIDTH" val="12.44447"/>
  <p:tag name="LATEXADDIN" val="\documentclass{article}&#10;\usepackage{amsmath}&#10;\usepackage{amssymb}&#10;\pagestyle{empty}&#10;\begin{document}&#10;&#10;\begin{equation*}&#10;h_b[k, \ell]&#10;\end{equation*}&#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1"/>
</p:tagLst>
</file>

<file path=ppt/tags/tag10.xml><?xml version="1.0" encoding="utf-8"?>
<p:tagLst xmlns:a="http://schemas.openxmlformats.org/drawingml/2006/main" xmlns:r="http://schemas.openxmlformats.org/officeDocument/2006/relationships" xmlns:p="http://schemas.openxmlformats.org/presentationml/2006/main">
  <p:tag name="ORIGINALHEIGHT" val="10.43752"/>
  <p:tag name="ORIGINALWIDTH" val="55.37504"/>
  <p:tag name="LATEXADDIN" val="\documentclass{article}&#10;\usepackage{amsmath}&#10;\pagestyle{empty}&#10;\begin{document}&#10;&#10;$$\tau_1(t_{k}) + \tau_{\rm o}(t_{k})$$&#10;&#10;&#10;\end{document}"/>
  <p:tag name="IGUANATEXSIZE" val="20"/>
  <p:tag name="IGUANATEXCURSOR" val="116"/>
  <p:tag name="TRANSPARENCY" val="True"/>
  <p:tag name="LATEXENGINEID" val="0"/>
  <p:tag name="TEMPFOLDER" val="C:\Temp\"/>
  <p:tag name="LATEXFORMHEIGHT" val="312"/>
  <p:tag name="LATEXFORMWIDTH" val="384"/>
  <p:tag name="LATEXFORMWRAP" val="True"/>
  <p:tag name="BITMAPVECTOR" val="1"/>
</p:tagLst>
</file>

<file path=ppt/tags/tag100.xml><?xml version="1.0" encoding="utf-8"?>
<p:tagLst xmlns:a="http://schemas.openxmlformats.org/drawingml/2006/main" xmlns:r="http://schemas.openxmlformats.org/officeDocument/2006/relationships" xmlns:p="http://schemas.openxmlformats.org/presentationml/2006/main">
  <p:tag name="ORIGINALHEIGHT" val="5.062774"/>
  <p:tag name="ORIGINALWIDTH" val="12.44447"/>
  <p:tag name="LATEXADDIN" val="\documentclass{article}&#10;\usepackage{amsmath}&#10;\usepackage{amssymb}&#10;\pagestyle{empty}&#10;\begin{document}&#10;&#10;\begin{equation*}&#10;h_b[k, \ell]&#10;\end{equation*}&#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1"/>
</p:tagLst>
</file>

<file path=ppt/tags/tag101.xml><?xml version="1.0" encoding="utf-8"?>
<p:tagLst xmlns:a="http://schemas.openxmlformats.org/drawingml/2006/main" xmlns:r="http://schemas.openxmlformats.org/officeDocument/2006/relationships" xmlns:p="http://schemas.openxmlformats.org/presentationml/2006/main">
  <p:tag name="ORIGINALHEIGHT" val="5.039264"/>
  <p:tag name="ORIGINALWIDTH" val="9.126662"/>
  <p:tag name="LATEXADDIN" val="\documentclass{article}&#10;\usepackage{amsmath}&#10;\usepackage{amssymb}&#10;\pagestyle{empty}&#10;&#10;\begin{document}&#10;&#10;\begin{equation*}&#10;\hat{\rho}_o[k]&#10;\end{equation*}&#10;&#10;&#10;\end{document}"/>
  <p:tag name="IGUANATEXSIZE" val="24"/>
  <p:tag name="IGUANATEXCURSOR" val="133"/>
  <p:tag name="TRANSPARENCY" val="True"/>
  <p:tag name="LATEXENGINEID" val="0"/>
  <p:tag name="TEMPFOLDER" val="C:\Temp\"/>
  <p:tag name="LATEXFORMHEIGHT" val="312"/>
  <p:tag name="LATEXFORMWIDTH" val="384"/>
  <p:tag name="LATEXFORMWRAP" val="True"/>
  <p:tag name="BITMAPVECTOR" val="1"/>
</p:tagLst>
</file>

<file path=ppt/tags/tag102.xml><?xml version="1.0" encoding="utf-8"?>
<p:tagLst xmlns:a="http://schemas.openxmlformats.org/drawingml/2006/main" xmlns:r="http://schemas.openxmlformats.org/officeDocument/2006/relationships" xmlns:p="http://schemas.openxmlformats.org/presentationml/2006/main">
  <p:tag name="ORIGINALHEIGHT" val="5.036613"/>
  <p:tag name="ORIGINALWIDTH" val="40.72015"/>
  <p:tag name="LATEXADDIN" val="\documentclass{article}&#10;\usepackage{amsmath}&#10;\usepackage{amssymb}&#10;\pagestyle{empty}&#10;&#10;\begin{document}&#10;&#10;\begin{equation*}&#10;r_b[k-1, \ell - \hat{\rho}_o[k-1]]&#10;\end{equation*}&#10;&#10;&#10;\end{document}"/>
  <p:tag name="IGUANATEXSIZE" val="24"/>
  <p:tag name="IGUANATEXCURSOR" val="147"/>
  <p:tag name="TRANSPARENCY" val="True"/>
  <p:tag name="LATEXENGINEID" val="0"/>
  <p:tag name="TEMPFOLDER" val="C:\Temp\"/>
  <p:tag name="LATEXFORMHEIGHT" val="312"/>
  <p:tag name="LATEXFORMWIDTH" val="384"/>
  <p:tag name="LATEXFORMWRAP" val="True"/>
  <p:tag name="BITMAPVECTOR" val="1"/>
</p:tagLst>
</file>

<file path=ppt/tags/tag103.xml><?xml version="1.0" encoding="utf-8"?>
<p:tagLst xmlns:a="http://schemas.openxmlformats.org/drawingml/2006/main" xmlns:r="http://schemas.openxmlformats.org/officeDocument/2006/relationships" xmlns:p="http://schemas.openxmlformats.org/presentationml/2006/main">
  <p:tag name="ORIGINALHEIGHT" val="4.604259"/>
  <p:tag name="ORIGINALWIDTH" val="6.461123"/>
  <p:tag name="LATEXADDIN" val="\documentclass{article}&#10;\usepackage{amsmath}&#10;\usepackage{amssymb}&#10;\pagestyle{empty}&#10;&#10;\begin{document}&#10;&#10;$$\tau, \theta $$&#10;&#10;&#10;\end{document}"/>
  <p:tag name="IGUANATEXSIZE" val="24"/>
  <p:tag name="IGUANATEXCURSOR" val="84"/>
  <p:tag name="TRANSPARENCY" val="True"/>
  <p:tag name="LATEXENGINEID" val="0"/>
  <p:tag name="TEMPFOLDER" val="C:\Temp\"/>
  <p:tag name="LATEXFORMHEIGHT" val="312"/>
  <p:tag name="LATEXFORMWIDTH" val="384"/>
  <p:tag name="LATEXFORMWRAP" val="True"/>
  <p:tag name="BITMAPVECTOR" val="1"/>
</p:tagLst>
</file>

<file path=ppt/tags/tag104.xml><?xml version="1.0" encoding="utf-8"?>
<p:tagLst xmlns:a="http://schemas.openxmlformats.org/drawingml/2006/main" xmlns:r="http://schemas.openxmlformats.org/officeDocument/2006/relationships" xmlns:p="http://schemas.openxmlformats.org/presentationml/2006/main">
  <p:tag name="ORIGINALHEIGHT" val="4.591298"/>
  <p:tag name="ORIGINALWIDTH" val="9.821096"/>
  <p:tag name="LATEXADDIN" val="\documentclass{article}&#10;\usepackage{amsmath}&#10;\usepackage{amssymb}&#10;\pagestyle{empty}&#10;\begin{document}&#10;&#10;\begin{equation*}&#10;d_{\rm tx}, \theta&#10;\end{equation*}&#10;&#10;&#10;\end{document}"/>
  <p:tag name="IGUANATEXSIZE" val="24"/>
  <p:tag name="IGUANATEXCURSOR" val="83"/>
  <p:tag name="TRANSPARENCY" val="True"/>
  <p:tag name="LATEXENGINEID" val="0"/>
  <p:tag name="TEMPFOLDER" val="C:\Temp\"/>
  <p:tag name="LATEXFORMHEIGHT" val="312"/>
  <p:tag name="LATEXFORMWIDTH" val="384"/>
  <p:tag name="LATEXFORMWRAP" val="True"/>
  <p:tag name="BITMAPVECTOR" val="1"/>
</p:tagLst>
</file>

<file path=ppt/tags/tag105.xml><?xml version="1.0" encoding="utf-8"?>
<p:tagLst xmlns:a="http://schemas.openxmlformats.org/drawingml/2006/main" xmlns:r="http://schemas.openxmlformats.org/officeDocument/2006/relationships" xmlns:p="http://schemas.openxmlformats.org/presentationml/2006/main">
  <p:tag name="ORIGINALHEIGHT" val="3.587894"/>
  <p:tag name="ORIGINALWIDTH" val="2.158824"/>
  <p:tag name="LATEXADDIN" val="\documentclass{article}&#10;\usepackage{amsmath}&#10;\usepackage{amssymb}&#10;\pagestyle{empty}&#10;\begin{document}&#10;&#10;\begin{equation*}&#10;d_{\rm tx}, \theta&#10;\end{equation*}&#10;&#10;&#10;\end{document}"/>
  <p:tag name="IGUANATEXSIZE" val="24"/>
  <p:tag name="IGUANATEXCURSOR" val="83"/>
  <p:tag name="TRANSPARENCY" val="True"/>
  <p:tag name="LATEXENGINEID" val="0"/>
  <p:tag name="TEMPFOLDER" val="C:\Temp\"/>
  <p:tag name="LATEXFORMHEIGHT" val="312"/>
  <p:tag name="LATEXFORMWIDTH" val="384"/>
  <p:tag name="LATEXFORMWRAP" val="True"/>
  <p:tag name="BITMAPVECTOR" val="1"/>
  <p:tag name="EMFCHILD" val="True"/>
</p:tagLst>
</file>

<file path=ppt/tags/tag106.xml><?xml version="1.0" encoding="utf-8"?>
<p:tagLst xmlns:a="http://schemas.openxmlformats.org/drawingml/2006/main" xmlns:r="http://schemas.openxmlformats.org/officeDocument/2006/relationships" xmlns:p="http://schemas.openxmlformats.org/presentationml/2006/main">
  <p:tag name="ORIGINALHEIGHT" val="2.250036"/>
  <p:tag name="ORIGINALWIDTH" val="1.09461"/>
  <p:tag name="EMFCHILD" val="True"/>
</p:tagLst>
</file>

<file path=ppt/tags/tag107.xml><?xml version="1.0" encoding="utf-8"?>
<p:tagLst xmlns:a="http://schemas.openxmlformats.org/drawingml/2006/main" xmlns:r="http://schemas.openxmlformats.org/officeDocument/2006/relationships" xmlns:p="http://schemas.openxmlformats.org/presentationml/2006/main">
  <p:tag name="ORIGINALHEIGHT" val="1.55071"/>
  <p:tag name="ORIGINALWIDTH" val="1.733143"/>
  <p:tag name="EMFCHILD" val="True"/>
</p:tagLst>
</file>

<file path=ppt/tags/tag108.xml><?xml version="1.0" encoding="utf-8"?>
<p:tagLst xmlns:a="http://schemas.openxmlformats.org/drawingml/2006/main" xmlns:r="http://schemas.openxmlformats.org/officeDocument/2006/relationships" xmlns:p="http://schemas.openxmlformats.org/presentationml/2006/main">
  <p:tag name="ORIGINALHEIGHT" val="1.520294"/>
  <p:tag name="ORIGINALWIDTH" val="0.5473052"/>
  <p:tag name="EMFCHILD" val="True"/>
</p:tagLst>
</file>

<file path=ppt/tags/tag109.xml><?xml version="1.0" encoding="utf-8"?>
<p:tagLst xmlns:a="http://schemas.openxmlformats.org/drawingml/2006/main" xmlns:r="http://schemas.openxmlformats.org/officeDocument/2006/relationships" xmlns:p="http://schemas.openxmlformats.org/presentationml/2006/main">
  <p:tag name="ORIGINALHEIGHT" val="3.648706"/>
  <p:tag name="ORIGINALWIDTH" val="1.885162"/>
  <p:tag name="EMFCHILD" val="True"/>
</p:tagLst>
</file>

<file path=ppt/tags/tag11.xml><?xml version="1.0" encoding="utf-8"?>
<p:tagLst xmlns:a="http://schemas.openxmlformats.org/drawingml/2006/main" xmlns:r="http://schemas.openxmlformats.org/officeDocument/2006/relationships" xmlns:p="http://schemas.openxmlformats.org/presentationml/2006/main">
  <p:tag name="ORIGINALHEIGHT" val="6.5"/>
  <p:tag name="ORIGINALWIDTH" val="5.75"/>
  <p:tag name="LATEXADDIN" val="\documentclass{article}&#10;\usepackage{amsmath}&#10;\pagestyle{empty}&#10;\begin{document}&#10;&#10;$$\tau$$&#10;&#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1"/>
</p:tagLst>
</file>

<file path=ppt/tags/tag110.xml><?xml version="1.0" encoding="utf-8"?>
<p:tagLst xmlns:a="http://schemas.openxmlformats.org/drawingml/2006/main" xmlns:r="http://schemas.openxmlformats.org/officeDocument/2006/relationships" xmlns:p="http://schemas.openxmlformats.org/presentationml/2006/main">
  <p:tag name="ORIGINALHEIGHT" val="2.271839"/>
  <p:tag name="ORIGINALWIDTH" val="2.317888"/>
  <p:tag name="LATEXADDIN" val="\documentclass{article}&#10;\usepackage{amsmath}&#10;\usepackage{amssymb}&#10;\pagestyle{empty}&#10;&#10;\begin{document}&#10;&#10;$$\tau, \theta $$&#10;&#10;&#10;\end{document}"/>
  <p:tag name="IGUANATEXSIZE" val="24"/>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111.xml><?xml version="1.0" encoding="utf-8"?>
<p:tagLst xmlns:a="http://schemas.openxmlformats.org/drawingml/2006/main" xmlns:r="http://schemas.openxmlformats.org/officeDocument/2006/relationships" xmlns:p="http://schemas.openxmlformats.org/presentationml/2006/main">
  <p:tag name="ORIGINALHEIGHT" val="1.544853"/>
  <p:tag name="ORIGINALWIDTH" val="0.5505076"/>
  <p:tag name="EMFCHILD" val="True"/>
</p:tagLst>
</file>

<file path=ppt/tags/tag112.xml><?xml version="1.0" encoding="utf-8"?>
<p:tagLst xmlns:a="http://schemas.openxmlformats.org/drawingml/2006/main" xmlns:r="http://schemas.openxmlformats.org/officeDocument/2006/relationships" xmlns:p="http://schemas.openxmlformats.org/presentationml/2006/main">
  <p:tag name="ORIGINALHEIGHT" val="3.665227"/>
  <p:tag name="ORIGINALWIDTH" val="1.941241"/>
  <p:tag name="EMFCHILD" val="True"/>
</p:tagLst>
</file>

<file path=ppt/tags/tag113.xml><?xml version="1.0" encoding="utf-8"?>
<p:tagLst xmlns:a="http://schemas.openxmlformats.org/drawingml/2006/main" xmlns:r="http://schemas.openxmlformats.org/officeDocument/2006/relationships" xmlns:p="http://schemas.openxmlformats.org/presentationml/2006/main">
  <p:tag name="ORIGINALHEIGHT" val="2.271959"/>
  <p:tag name="ORIGINALWIDTH" val="1.756651"/>
  <p:tag name="LATEXADDIN" val="\documentclass{article}&#10;\usepackage{amsmath}&#10;\usepackage{amssymb}&#10;\pagestyle{empty}&#10;&#10;\begin{document}&#10;&#10;\begin{equation*}&#10;r_b[k-1, \ell - \hat{\rho}_o[k-1]]&#10;\end{equation*}&#10;&#10;&#10;\end{document}"/>
  <p:tag name="IGUANATEXSIZE" val="24"/>
  <p:tag name="IGUANATEXCURSOR" val="147"/>
  <p:tag name="TRANSPARENCY" val="True"/>
  <p:tag name="LATEXENGINEID" val="0"/>
  <p:tag name="TEMPFOLDER" val="C:\Temp\"/>
  <p:tag name="LATEXFORMHEIGHT" val="312"/>
  <p:tag name="LATEXFORMWIDTH" val="384"/>
  <p:tag name="LATEXFORMWRAP" val="True"/>
  <p:tag name="BITMAPVECTOR" val="1"/>
  <p:tag name="EMFCHILD" val="True"/>
</p:tagLst>
</file>

<file path=ppt/tags/tag114.xml><?xml version="1.0" encoding="utf-8"?>
<p:tagLst xmlns:a="http://schemas.openxmlformats.org/drawingml/2006/main" xmlns:r="http://schemas.openxmlformats.org/officeDocument/2006/relationships" xmlns:p="http://schemas.openxmlformats.org/presentationml/2006/main">
  <p:tag name="ORIGINALHEIGHT" val="2.490942"/>
  <p:tag name="ORIGINALWIDTH" val="1.219896"/>
  <p:tag name="EMFCHILD" val="True"/>
</p:tagLst>
</file>

<file path=ppt/tags/tag115.xml><?xml version="1.0" encoding="utf-8"?>
<p:tagLst xmlns:a="http://schemas.openxmlformats.org/drawingml/2006/main" xmlns:r="http://schemas.openxmlformats.org/officeDocument/2006/relationships" xmlns:p="http://schemas.openxmlformats.org/presentationml/2006/main">
  <p:tag name="ORIGINALHEIGHT" val="5.036613"/>
  <p:tag name="ORIGINALWIDTH" val="0.6099558"/>
  <p:tag name="EMFCHILD" val="True"/>
</p:tagLst>
</file>

<file path=ppt/tags/tag116.xml><?xml version="1.0" encoding="utf-8"?>
<p:tagLst xmlns:a="http://schemas.openxmlformats.org/drawingml/2006/main" xmlns:r="http://schemas.openxmlformats.org/officeDocument/2006/relationships" xmlns:p="http://schemas.openxmlformats.org/presentationml/2006/main">
  <p:tag name="ORIGINALHEIGHT" val="3.558477"/>
  <p:tag name="ORIGINALWIDTH" val="1.97624"/>
  <p:tag name="EMFCHILD" val="True"/>
</p:tagLst>
</file>

<file path=ppt/tags/tag117.xml><?xml version="1.0" encoding="utf-8"?>
<p:tagLst xmlns:a="http://schemas.openxmlformats.org/drawingml/2006/main" xmlns:r="http://schemas.openxmlformats.org/officeDocument/2006/relationships" xmlns:p="http://schemas.openxmlformats.org/presentationml/2006/main">
  <p:tag name="ORIGINALHEIGHT" val="0.1916189"/>
  <p:tag name="ORIGINALWIDTH" val="2.659382"/>
  <p:tag name="EMFCHILD" val="True"/>
</p:tagLst>
</file>

<file path=ppt/tags/tag118.xml><?xml version="1.0" encoding="utf-8"?>
<p:tagLst xmlns:a="http://schemas.openxmlformats.org/drawingml/2006/main" xmlns:r="http://schemas.openxmlformats.org/officeDocument/2006/relationships" xmlns:p="http://schemas.openxmlformats.org/presentationml/2006/main">
  <p:tag name="ORIGINALHEIGHT" val="3.366875"/>
  <p:tag name="ORIGINALWIDTH" val="1.41508"/>
  <p:tag name="EMFCHILD" val="True"/>
</p:tagLst>
</file>

<file path=ppt/tags/tag119.xml><?xml version="1.0" encoding="utf-8"?>
<p:tagLst xmlns:a="http://schemas.openxmlformats.org/drawingml/2006/main" xmlns:r="http://schemas.openxmlformats.org/officeDocument/2006/relationships" xmlns:p="http://schemas.openxmlformats.org/presentationml/2006/main">
  <p:tag name="ORIGINALHEIGHT" val="1.505518"/>
  <p:tag name="ORIGINALWIDTH" val="0.5123641"/>
  <p:tag name="EMFCHILD" val="True"/>
</p:tagLst>
</file>

<file path=ppt/tags/tag12.xml><?xml version="1.0" encoding="utf-8"?>
<p:tagLst xmlns:a="http://schemas.openxmlformats.org/drawingml/2006/main" xmlns:r="http://schemas.openxmlformats.org/officeDocument/2006/relationships" xmlns:p="http://schemas.openxmlformats.org/presentationml/2006/main">
  <p:tag name="ORIGINALHEIGHT" val="10.43748"/>
  <p:tag name="ORIGINALWIDTH" val="55.43752"/>
  <p:tag name="LATEXADDIN" val="\documentclass{article}&#10;\usepackage{amsmath}&#10;\pagestyle{empty}&#10;\begin{document}&#10;&#10;$$\tau_2(t_{k}) + \tau_{\rm o}(t_{k})$$&#10;&#10;&#10;\end{document}"/>
  <p:tag name="IGUANATEXSIZE" val="20"/>
  <p:tag name="IGUANATEXCURSOR" val="116"/>
  <p:tag name="TRANSPARENCY" val="True"/>
  <p:tag name="LATEXENGINEID" val="0"/>
  <p:tag name="TEMPFOLDER" val="C:\Temp\"/>
  <p:tag name="LATEXFORMHEIGHT" val="312"/>
  <p:tag name="LATEXFORMWIDTH" val="384"/>
  <p:tag name="LATEXFORMWRAP" val="True"/>
  <p:tag name="BITMAPVECTOR" val="1"/>
</p:tagLst>
</file>

<file path=ppt/tags/tag120.xml><?xml version="1.0" encoding="utf-8"?>
<p:tagLst xmlns:a="http://schemas.openxmlformats.org/drawingml/2006/main" xmlns:r="http://schemas.openxmlformats.org/officeDocument/2006/relationships" xmlns:p="http://schemas.openxmlformats.org/presentationml/2006/main">
  <p:tag name="ORIGINALHEIGHT" val="3.613223"/>
  <p:tag name="ORIGINALWIDTH" val="1.659059"/>
  <p:tag name="EMFCHILD" val="True"/>
</p:tagLst>
</file>

<file path=ppt/tags/tag121.xml><?xml version="1.0" encoding="utf-8"?>
<p:tagLst xmlns:a="http://schemas.openxmlformats.org/drawingml/2006/main" xmlns:r="http://schemas.openxmlformats.org/officeDocument/2006/relationships" xmlns:p="http://schemas.openxmlformats.org/presentationml/2006/main">
  <p:tag name="ORIGINALHEIGHT" val="0.1916189"/>
  <p:tag name="ORIGINALWIDTH" val="2.659382"/>
  <p:tag name="EMFCHILD" val="True"/>
</p:tagLst>
</file>

<file path=ppt/tags/tag122.xml><?xml version="1.0" encoding="utf-8"?>
<p:tagLst xmlns:a="http://schemas.openxmlformats.org/drawingml/2006/main" xmlns:r="http://schemas.openxmlformats.org/officeDocument/2006/relationships" xmlns:p="http://schemas.openxmlformats.org/presentationml/2006/main">
  <p:tag name="ORIGINALHEIGHT" val="0.7938226"/>
  <p:tag name="ORIGINALWIDTH" val="1.14671"/>
  <p:tag name="EMFCHILD" val="True"/>
</p:tagLst>
</file>

<file path=ppt/tags/tag123.xml><?xml version="1.0" encoding="utf-8"?>
<p:tagLst xmlns:a="http://schemas.openxmlformats.org/drawingml/2006/main" xmlns:r="http://schemas.openxmlformats.org/officeDocument/2006/relationships" xmlns:p="http://schemas.openxmlformats.org/presentationml/2006/main">
  <p:tag name="ORIGINALHEIGHT" val="3.312129"/>
  <p:tag name="ORIGINALWIDTH" val="2.049426"/>
  <p:tag name="EMFCHILD" val="True"/>
</p:tagLst>
</file>

<file path=ppt/tags/tag124.xml><?xml version="1.0" encoding="utf-8"?>
<p:tagLst xmlns:a="http://schemas.openxmlformats.org/drawingml/2006/main" xmlns:r="http://schemas.openxmlformats.org/officeDocument/2006/relationships" xmlns:p="http://schemas.openxmlformats.org/presentationml/2006/main">
  <p:tag name="ORIGINALHEIGHT" val="1.587628"/>
  <p:tag name="ORIGINALWIDTH" val="1.439485"/>
  <p:tag name="EMFCHILD" val="True"/>
</p:tagLst>
</file>

<file path=ppt/tags/tag125.xml><?xml version="1.0" encoding="utf-8"?>
<p:tagLst xmlns:a="http://schemas.openxmlformats.org/drawingml/2006/main" xmlns:r="http://schemas.openxmlformats.org/officeDocument/2006/relationships" xmlns:p="http://schemas.openxmlformats.org/presentationml/2006/main">
  <p:tag name="ORIGINALHEIGHT" val="5.036613"/>
  <p:tag name="ORIGINALWIDTH" val="0.5855502"/>
  <p:tag name="EMFCHILD" val="True"/>
</p:tagLst>
</file>

<file path=ppt/tags/tag126.xml><?xml version="1.0" encoding="utf-8"?>
<p:tagLst xmlns:a="http://schemas.openxmlformats.org/drawingml/2006/main" xmlns:r="http://schemas.openxmlformats.org/officeDocument/2006/relationships" xmlns:p="http://schemas.openxmlformats.org/presentationml/2006/main">
  <p:tag name="ORIGINALHEIGHT" val="3.558477"/>
  <p:tag name="ORIGINALWIDTH" val="1.951834"/>
  <p:tag name="EMFCHILD" val="True"/>
</p:tagLst>
</file>

<file path=ppt/tags/tag127.xml><?xml version="1.0" encoding="utf-8"?>
<p:tagLst xmlns:a="http://schemas.openxmlformats.org/drawingml/2006/main" xmlns:r="http://schemas.openxmlformats.org/officeDocument/2006/relationships" xmlns:p="http://schemas.openxmlformats.org/presentationml/2006/main">
  <p:tag name="ORIGINALHEIGHT" val="0.1916189"/>
  <p:tag name="ORIGINALWIDTH" val="2.634976"/>
  <p:tag name="EMFCHILD" val="True"/>
</p:tagLst>
</file>

<file path=ppt/tags/tag128.xml><?xml version="1.0" encoding="utf-8"?>
<p:tagLst xmlns:a="http://schemas.openxmlformats.org/drawingml/2006/main" xmlns:r="http://schemas.openxmlformats.org/officeDocument/2006/relationships" xmlns:p="http://schemas.openxmlformats.org/presentationml/2006/main">
  <p:tag name="ORIGINALHEIGHT" val="3.366875"/>
  <p:tag name="ORIGINALWIDTH" val="1.439485"/>
  <p:tag name="EMFCHILD" val="True"/>
</p:tagLst>
</file>

<file path=ppt/tags/tag129.xml><?xml version="1.0" encoding="utf-8"?>
<p:tagLst xmlns:a="http://schemas.openxmlformats.org/drawingml/2006/main" xmlns:r="http://schemas.openxmlformats.org/officeDocument/2006/relationships" xmlns:p="http://schemas.openxmlformats.org/presentationml/2006/main">
  <p:tag name="ORIGINALHEIGHT" val="5.036613"/>
  <p:tag name="ORIGINALWIDTH" val="0.5855502"/>
  <p:tag name="EMFCHILD" val="True"/>
</p:tagLst>
</file>

<file path=ppt/tags/tag13.xml><?xml version="1.0" encoding="utf-8"?>
<p:tagLst xmlns:a="http://schemas.openxmlformats.org/drawingml/2006/main" xmlns:r="http://schemas.openxmlformats.org/officeDocument/2006/relationships" xmlns:p="http://schemas.openxmlformats.org/presentationml/2006/main">
  <p:tag name="ORIGINALHEIGHT" val="10.43748"/>
  <p:tag name="ORIGINALWIDTH" val="73.36935"/>
  <p:tag name="LATEXADDIN" val="\documentclass{article}&#10;\usepackage{amsmath}&#10;\pagestyle{empty}&#10;\begin{document}&#10;&#10;$$\tau_1(t_{k+1}) + \tau_{\rm o}(t_{k+1})$$&#10;&#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1"/>
</p:tagLst>
</file>

<file path=ppt/tags/tag130.xml><?xml version="1.0" encoding="utf-8"?>
<p:tagLst xmlns:a="http://schemas.openxmlformats.org/drawingml/2006/main" xmlns:r="http://schemas.openxmlformats.org/officeDocument/2006/relationships" xmlns:p="http://schemas.openxmlformats.org/presentationml/2006/main">
  <p:tag name="ORIGINALHEIGHT" val="5.036613"/>
  <p:tag name="ORIGINALWIDTH" val="0.6099558"/>
  <p:tag name="EMFCHILD" val="True"/>
</p:tagLst>
</file>

<file path=ppt/tags/tag131.xml><?xml version="1.0" encoding="utf-8"?>
<p:tagLst xmlns:a="http://schemas.openxmlformats.org/drawingml/2006/main" xmlns:r="http://schemas.openxmlformats.org/officeDocument/2006/relationships" xmlns:p="http://schemas.openxmlformats.org/presentationml/2006/main">
  <p:tag name="ORIGINALHEIGHT" val="0.7838855"/>
  <p:tag name="ORIGINALWIDTH" val="1.287811"/>
  <p:tag name="LATEXADDIN" val="\documentclass{article}&#10;\usepackage{amsmath}&#10;\usepackage{amssymb}&#10;\pagestyle{empty}&#10;&#10;\begin{document}&#10;&#10;\begin{equation*}&#10;\hat{\rho}_o[k]&#10;\end{equation*}&#10;&#10;&#10;\end{document}"/>
  <p:tag name="IGUANATEXSIZE" val="24"/>
  <p:tag name="IGUANATEXCURSOR" val="133"/>
  <p:tag name="TRANSPARENCY" val="True"/>
  <p:tag name="LATEXENGINEID" val="0"/>
  <p:tag name="TEMPFOLDER" val="C:\Temp\"/>
  <p:tag name="LATEXFORMHEIGHT" val="312"/>
  <p:tag name="LATEXFORMWIDTH" val="384"/>
  <p:tag name="LATEXFORMWRAP" val="True"/>
  <p:tag name="BITMAPVECTOR" val="1"/>
  <p:tag name="EMFCHILD" val="True"/>
</p:tagLst>
</file>

<file path=ppt/tags/tag132.xml><?xml version="1.0" encoding="utf-8"?>
<p:tagLst xmlns:a="http://schemas.openxmlformats.org/drawingml/2006/main" xmlns:r="http://schemas.openxmlformats.org/officeDocument/2006/relationships" xmlns:p="http://schemas.openxmlformats.org/presentationml/2006/main">
  <p:tag name="ORIGINALHEIGHT" val="3.331522"/>
  <p:tag name="ORIGINALWIDTH" val="2.239672"/>
  <p:tag name="EMFCHILD" val="True"/>
</p:tagLst>
</file>

<file path=ppt/tags/tag133.xml><?xml version="1.0" encoding="utf-8"?>
<p:tagLst xmlns:a="http://schemas.openxmlformats.org/drawingml/2006/main" xmlns:r="http://schemas.openxmlformats.org/officeDocument/2006/relationships" xmlns:p="http://schemas.openxmlformats.org/presentationml/2006/main">
  <p:tag name="ORIGINALHEIGHT" val="1.595776"/>
  <p:tag name="ORIGINALWIDTH" val="1.56777"/>
  <p:tag name="EMFCHILD" val="True"/>
</p:tagLst>
</file>

<file path=ppt/tags/tag134.xml><?xml version="1.0" encoding="utf-8"?>
<p:tagLst xmlns:a="http://schemas.openxmlformats.org/drawingml/2006/main" xmlns:r="http://schemas.openxmlformats.org/officeDocument/2006/relationships" xmlns:p="http://schemas.openxmlformats.org/presentationml/2006/main">
  <p:tag name="ORIGINALHEIGHT" val="5.039264"/>
  <p:tag name="ORIGINALWIDTH" val="0.6439144"/>
  <p:tag name="EMFCHILD" val="True"/>
</p:tagLst>
</file>

<file path=ppt/tags/tag135.xml><?xml version="1.0" encoding="utf-8"?>
<p:tagLst xmlns:a="http://schemas.openxmlformats.org/drawingml/2006/main" xmlns:r="http://schemas.openxmlformats.org/officeDocument/2006/relationships" xmlns:p="http://schemas.openxmlformats.org/presentationml/2006/main">
  <p:tag name="ORIGINALHEIGHT" val="3.55549"/>
  <p:tag name="ORIGINALWIDTH" val="2.155693"/>
  <p:tag name="EMFCHILD" val="True"/>
</p:tagLst>
</file>

<file path=ppt/tags/tag136.xml><?xml version="1.0" encoding="utf-8"?>
<p:tagLst xmlns:a="http://schemas.openxmlformats.org/drawingml/2006/main" xmlns:r="http://schemas.openxmlformats.org/officeDocument/2006/relationships" xmlns:p="http://schemas.openxmlformats.org/presentationml/2006/main">
  <p:tag name="ORIGINALHEIGHT" val="5.039264"/>
  <p:tag name="ORIGINALWIDTH" val="0.6719015"/>
  <p:tag name="EMFCHILD" val="True"/>
</p:tagLst>
</file>

<file path=ppt/tags/tag137.xml><?xml version="1.0" encoding="utf-8"?>
<p:tagLst xmlns:a="http://schemas.openxmlformats.org/drawingml/2006/main" xmlns:r="http://schemas.openxmlformats.org/officeDocument/2006/relationships" xmlns:p="http://schemas.openxmlformats.org/presentationml/2006/main">
  <p:tag name="ORIGINALHEIGHT" val="3.570588"/>
  <p:tag name="ORIGINALWIDTH" val="2.217376"/>
  <p:tag name="LATEXADDIN" val="\documentclass{article}&#10;\usepackage{amsmath}&#10;\usepackage{amssymb}&#10;\pagestyle{empty}&#10;\begin{document}&#10;&#10;\begin{equation*}&#10;h_b[k, \ell]&#10;\end{equation*}&#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1"/>
  <p:tag name="EMFCHILD" val="True"/>
</p:tagLst>
</file>

<file path=ppt/tags/tag138.xml><?xml version="1.0" encoding="utf-8"?>
<p:tagLst xmlns:a="http://schemas.openxmlformats.org/drawingml/2006/main" xmlns:r="http://schemas.openxmlformats.org/officeDocument/2006/relationships" xmlns:p="http://schemas.openxmlformats.org/presentationml/2006/main">
  <p:tag name="ORIGINALHEIGHT" val="2.504741"/>
  <p:tag name="ORIGINALWIDTH" val="1.267072"/>
  <p:tag name="EMFCHILD" val="True"/>
</p:tagLst>
</file>

<file path=ppt/tags/tag139.xml><?xml version="1.0" encoding="utf-8"?>
<p:tagLst xmlns:a="http://schemas.openxmlformats.org/drawingml/2006/main" xmlns:r="http://schemas.openxmlformats.org/officeDocument/2006/relationships" xmlns:p="http://schemas.openxmlformats.org/presentationml/2006/main">
  <p:tag name="ORIGINALHEIGHT" val="5.062774"/>
  <p:tag name="ORIGINALWIDTH" val="0.6109168"/>
  <p:tag name="EMFCHILD" val="True"/>
</p:tagLst>
</file>

<file path=ppt/tags/tag14.xml><?xml version="1.0" encoding="utf-8"?>
<p:tagLst xmlns:a="http://schemas.openxmlformats.org/drawingml/2006/main" xmlns:r="http://schemas.openxmlformats.org/officeDocument/2006/relationships" xmlns:p="http://schemas.openxmlformats.org/presentationml/2006/main">
  <p:tag name="ORIGINALHEIGHT" val="6.5"/>
  <p:tag name="ORIGINALWIDTH" val="5.75"/>
  <p:tag name="LATEXADDIN" val="\documentclass{article}&#10;\usepackage{amsmath}&#10;\pagestyle{empty}&#10;\begin{document}&#10;&#10;$$\tau$$&#10;&#10;&#10;\end{document}"/>
  <p:tag name="IGUANATEXSIZE" val="20"/>
  <p:tag name="IGUANATEXCURSOR" val="87"/>
  <p:tag name="TRANSPARENCY" val="True"/>
  <p:tag name="LATEXENGINEID" val="0"/>
  <p:tag name="TEMPFOLDER" val="C:\Temp\"/>
  <p:tag name="LATEXFORMHEIGHT" val="312"/>
  <p:tag name="LATEXFORMWIDTH" val="384"/>
  <p:tag name="LATEXFORMWRAP" val="True"/>
  <p:tag name="BITMAPVECTOR" val="1"/>
</p:tagLst>
</file>

<file path=ppt/tags/tag140.xml><?xml version="1.0" encoding="utf-8"?>
<p:tagLst xmlns:a="http://schemas.openxmlformats.org/drawingml/2006/main" xmlns:r="http://schemas.openxmlformats.org/officeDocument/2006/relationships" xmlns:p="http://schemas.openxmlformats.org/presentationml/2006/main">
  <p:tag name="ORIGINALHEIGHT" val="3.570588"/>
  <p:tag name="ORIGINALWIDTH" val="2.013747"/>
  <p:tag name="EMFCHILD" val="True"/>
</p:tagLst>
</file>

<file path=ppt/tags/tag141.xml><?xml version="1.0" encoding="utf-8"?>
<p:tagLst xmlns:a="http://schemas.openxmlformats.org/drawingml/2006/main" xmlns:r="http://schemas.openxmlformats.org/officeDocument/2006/relationships" xmlns:p="http://schemas.openxmlformats.org/presentationml/2006/main">
  <p:tag name="ORIGINALHEIGHT" val="1.518841"/>
  <p:tag name="ORIGINALWIDTH" val="0.5204117"/>
  <p:tag name="EMFCHILD" val="True"/>
</p:tagLst>
</file>

<file path=ppt/tags/tag142.xml><?xml version="1.0" encoding="utf-8"?>
<p:tagLst xmlns:a="http://schemas.openxmlformats.org/drawingml/2006/main" xmlns:r="http://schemas.openxmlformats.org/officeDocument/2006/relationships" xmlns:p="http://schemas.openxmlformats.org/presentationml/2006/main">
  <p:tag name="ORIGINALHEIGHT" val="3.62388"/>
  <p:tag name="ORIGINALWIDTH" val="1.742231"/>
  <p:tag name="EMFCHILD" val="True"/>
</p:tagLst>
</file>

<file path=ppt/tags/tag143.xml><?xml version="1.0" encoding="utf-8"?>
<p:tagLst xmlns:a="http://schemas.openxmlformats.org/drawingml/2006/main" xmlns:r="http://schemas.openxmlformats.org/officeDocument/2006/relationships" xmlns:p="http://schemas.openxmlformats.org/presentationml/2006/main">
  <p:tag name="ORIGINALHEIGHT" val="5.062774"/>
  <p:tag name="ORIGINALWIDTH" val="0.6109168"/>
  <p:tag name="EMFCHILD" val="True"/>
</p:tagLst>
</file>

<file path=ppt/tags/tag144.xml><?xml version="1.0" encoding="utf-8"?>
<p:tagLst xmlns:a="http://schemas.openxmlformats.org/drawingml/2006/main" xmlns:r="http://schemas.openxmlformats.org/officeDocument/2006/relationships" xmlns:p="http://schemas.openxmlformats.org/presentationml/2006/main">
  <p:tag name="ORIGINALHEIGHT" val="4.661026"/>
  <p:tag name="ORIGINALWIDTH" val="0.2721762"/>
  <p:tag name="LATEXADDIN" val="\documentclass{article}&#10;\usepackage{amsmath}&#10;\usepackage{amssymb}&#10;\pagestyle{empty}&#10;\RequirePackage[T1]{fontenc} \RequirePackage[tt=false, type1=true]{libertine} \RequirePackage[varqu]{zi4} \RequirePackage[libertine]{newtxmath}&#10;\begin{document}&#10;&#10;$$&#10;|\cdot|&#10;$$&#10;&#10;&#10;\end{document}"/>
  <p:tag name="IGUANATEXSIZE" val="24"/>
  <p:tag name="IGUANATEXCURSOR" val="259"/>
  <p:tag name="TRANSPARENCY" val="True"/>
  <p:tag name="LATEXENGINEID" val="0"/>
  <p:tag name="TEMPFOLDER" val="C:\Temp\"/>
  <p:tag name="LATEXFORMHEIGHT" val="312"/>
  <p:tag name="LATEXFORMWIDTH" val="384"/>
  <p:tag name="LATEXFORMWRAP" val="True"/>
  <p:tag name="BITMAPVECTOR" val="1"/>
  <p:tag name="EMFCHILD" val="True"/>
</p:tagLst>
</file>

<file path=ppt/tags/tag145.xml><?xml version="1.0" encoding="utf-8"?>
<p:tagLst xmlns:a="http://schemas.openxmlformats.org/drawingml/2006/main" xmlns:r="http://schemas.openxmlformats.org/officeDocument/2006/relationships" xmlns:p="http://schemas.openxmlformats.org/presentationml/2006/main">
  <p:tag name="ORIGINALHEIGHT" val="4.661026"/>
  <p:tag name="ORIGINALWIDTH" val="0.2721762"/>
  <p:tag name="EMFCHILD" val="True"/>
</p:tagLst>
</file>

<file path=ppt/tags/tag146.xml><?xml version="1.0" encoding="utf-8"?>
<p:tagLst xmlns:a="http://schemas.openxmlformats.org/drawingml/2006/main" xmlns:r="http://schemas.openxmlformats.org/officeDocument/2006/relationships" xmlns:p="http://schemas.openxmlformats.org/presentationml/2006/main">
  <p:tag name="ORIGINALHEIGHT" val="10.46959"/>
  <p:tag name="ORIGINALWIDTH" val="57.0401"/>
  <p:tag name="LATEXADDIN" val="\documentclass{article}&#10;\usepackage{amsmath}&#10;\usepackage{amssymb}&#10;\pagestyle{empty}&#10;\begin{document}&#10;&#10;\begin{equation*}&#10;f_{\rm D}  \in [0, 2]\mbox{ kHz}&#10;\end{equation*}&#10;&#10;&#10;\end{document}"/>
  <p:tag name="IGUANATEXSIZE" val="22"/>
  <p:tag name="IGUANATEXCURSOR" val="128"/>
  <p:tag name="TRANSPARENCY" val="True"/>
  <p:tag name="LATEXENGINEID" val="0"/>
  <p:tag name="TEMPFOLDER" val="C:\Temp\"/>
  <p:tag name="LATEXFORMHEIGHT" val="312"/>
  <p:tag name="LATEXFORMWIDTH" val="384"/>
  <p:tag name="LATEXFORMWRAP" val="True"/>
  <p:tag name="BITMAPVECTOR" val="1"/>
</p:tagLst>
</file>

<file path=ppt/tags/tag147.xml><?xml version="1.0" encoding="utf-8"?>
<p:tagLst xmlns:a="http://schemas.openxmlformats.org/drawingml/2006/main" xmlns:r="http://schemas.openxmlformats.org/officeDocument/2006/relationships" xmlns:p="http://schemas.openxmlformats.org/presentationml/2006/main">
  <p:tag name="ORIGINALHEIGHT" val="10.45707"/>
  <p:tag name="ORIGINALWIDTH" val="62.3067"/>
  <p:tag name="LATEXADDIN" val="\documentclass{article}&#10;\usepackage{amsmath}&#10;\usepackage{amssymb}&#10;\pagestyle{empty}&#10;\begin{document}&#10;&#10;\begin{equation*}&#10;f_{\rm o}(t) \approx 100 \mbox{ kHz}&#10;\end{equation*}&#10;&#10;&#10;\end{document}"/>
  <p:tag name="IGUANATEXSIZE" val="24"/>
  <p:tag name="IGUANATEXCURSOR" val="144"/>
  <p:tag name="TRANSPARENCY" val="True"/>
  <p:tag name="LATEXENGINEID" val="0"/>
  <p:tag name="TEMPFOLDER" val="C:\Temp\"/>
  <p:tag name="LATEXFORMHEIGHT" val="312"/>
  <p:tag name="LATEXFORMWIDTH" val="384"/>
  <p:tag name="LATEXFORMWRAP" val="True"/>
  <p:tag name="BITMAPVECTOR" val="1"/>
</p:tagLst>
</file>

<file path=ppt/tags/tag148.xml><?xml version="1.0" encoding="utf-8"?>
<p:tagLst xmlns:a="http://schemas.openxmlformats.org/drawingml/2006/main" xmlns:r="http://schemas.openxmlformats.org/officeDocument/2006/relationships" xmlns:p="http://schemas.openxmlformats.org/presentationml/2006/main">
  <p:tag name="ORIGINALHEIGHT" val="9.498502"/>
  <p:tag name="ORIGINALWIDTH" val="4.531396"/>
  <p:tag name="LATEXADDIN" val="\documentclass{article}&#10;\usepackage{amsmath}&#10;\usepackage{amssymb}&#10;\pagestyle{empty}&#10;\begin{document}&#10;&#10;\begin{equation*}&#10;f_{\rm o}(t) \approx 100 \mbox{ kHz}&#10;\end{equation*}&#10;&#10;&#10;\end{document}"/>
  <p:tag name="IGUANATEXSIZE" val="24"/>
  <p:tag name="IGUANATEXCURSOR" val="144"/>
  <p:tag name="TRANSPARENCY" val="True"/>
  <p:tag name="LATEXENGINEID" val="0"/>
  <p:tag name="TEMPFOLDER" val="C:\Temp\"/>
  <p:tag name="LATEXFORMHEIGHT" val="312"/>
  <p:tag name="LATEXFORMWIDTH" val="384"/>
  <p:tag name="LATEXFORMWRAP" val="True"/>
  <p:tag name="BITMAPVECTOR" val="1"/>
  <p:tag name="EMFCHILD" val="True"/>
</p:tagLst>
</file>

<file path=ppt/tags/tag149.xml><?xml version="1.0" encoding="utf-8"?>
<p:tagLst xmlns:a="http://schemas.openxmlformats.org/drawingml/2006/main" xmlns:r="http://schemas.openxmlformats.org/officeDocument/2006/relationships" xmlns:p="http://schemas.openxmlformats.org/presentationml/2006/main">
  <p:tag name="ORIGINALHEIGHT" val="3.311404"/>
  <p:tag name="ORIGINALWIDTH" val="3.093563"/>
  <p:tag name="EMFCHILD" val="True"/>
</p:tagLst>
</file>

<file path=ppt/tags/tag15.xml><?xml version="1.0" encoding="utf-8"?>
<p:tagLst xmlns:a="http://schemas.openxmlformats.org/drawingml/2006/main" xmlns:r="http://schemas.openxmlformats.org/officeDocument/2006/relationships" xmlns:p="http://schemas.openxmlformats.org/presentationml/2006/main">
  <p:tag name="ORIGINALHEIGHT" val="10.43748"/>
  <p:tag name="ORIGINALWIDTH" val="64.38062"/>
  <p:tag name="LATEXADDIN" val="\documentclass{article}&#10;\usepackage{amsmath}&#10;\pagestyle{empty}&#10;\begin{document}&#10;&#10;$$\tau_{\rm o}(t_{k+1}) + \tau_{\rm o}(t_{k})$$&#10;&#10;&#10;\end{document}"/>
  <p:tag name="IGUANATEXSIZE" val="20"/>
  <p:tag name="IGUANATEXCURSOR" val="124"/>
  <p:tag name="TRANSPARENCY" val="True"/>
  <p:tag name="LATEXENGINEID" val="0"/>
  <p:tag name="TEMPFOLDER" val="C:\Temp\"/>
  <p:tag name="LATEXFORMHEIGHT" val="312"/>
  <p:tag name="LATEXFORMWIDTH" val="384"/>
  <p:tag name="LATEXFORMWRAP" val="True"/>
  <p:tag name="BITMAPVECTOR" val="1"/>
</p:tagLst>
</file>

<file path=ppt/tags/tag150.xml><?xml version="1.0" encoding="utf-8"?>
<p:tagLst xmlns:a="http://schemas.openxmlformats.org/drawingml/2006/main" xmlns:r="http://schemas.openxmlformats.org/officeDocument/2006/relationships" xmlns:p="http://schemas.openxmlformats.org/presentationml/2006/main">
  <p:tag name="ORIGINALHEIGHT" val="10.45707"/>
  <p:tag name="ORIGINALWIDTH" val="2.134999"/>
  <p:tag name="EMFCHILD" val="True"/>
</p:tagLst>
</file>

<file path=ppt/tags/tag151.xml><?xml version="1.0" encoding="utf-8"?>
<p:tagLst xmlns:a="http://schemas.openxmlformats.org/drawingml/2006/main" xmlns:r="http://schemas.openxmlformats.org/officeDocument/2006/relationships" xmlns:p="http://schemas.openxmlformats.org/presentationml/2006/main">
  <p:tag name="ORIGINALHEIGHT" val="6.666393"/>
  <p:tag name="ORIGINALWIDTH" val="2.788552"/>
  <p:tag name="EMFCHILD" val="True"/>
</p:tagLst>
</file>

<file path=ppt/tags/tag152.xml><?xml version="1.0" encoding="utf-8"?>
<p:tagLst xmlns:a="http://schemas.openxmlformats.org/drawingml/2006/main" xmlns:r="http://schemas.openxmlformats.org/officeDocument/2006/relationships" xmlns:p="http://schemas.openxmlformats.org/presentationml/2006/main">
  <p:tag name="ORIGINALHEIGHT" val="10.45707"/>
  <p:tag name="ORIGINALWIDTH" val="2.091414"/>
  <p:tag name="EMFCHILD" val="True"/>
</p:tagLst>
</file>

<file path=ppt/tags/tag153.xml><?xml version="1.0" encoding="utf-8"?>
<p:tagLst xmlns:a="http://schemas.openxmlformats.org/drawingml/2006/main" xmlns:r="http://schemas.openxmlformats.org/officeDocument/2006/relationships" xmlns:p="http://schemas.openxmlformats.org/presentationml/2006/main">
  <p:tag name="ORIGINALHEIGHT" val="4.444253"/>
  <p:tag name="ORIGINALWIDTH" val="6.056399"/>
  <p:tag name="EMFCHILD" val="True"/>
</p:tagLst>
</file>

<file path=ppt/tags/tag154.xml><?xml version="1.0" encoding="utf-8"?>
<p:tagLst xmlns:a="http://schemas.openxmlformats.org/drawingml/2006/main" xmlns:r="http://schemas.openxmlformats.org/officeDocument/2006/relationships" xmlns:p="http://schemas.openxmlformats.org/presentationml/2006/main">
  <p:tag name="ORIGINALHEIGHT" val="6.971377"/>
  <p:tag name="ORIGINALWIDTH" val="2.962836"/>
  <p:tag name="EMFCHILD" val="True"/>
</p:tagLst>
</file>

<file path=ppt/tags/tag155.xml><?xml version="1.0" encoding="utf-8"?>
<p:tagLst xmlns:a="http://schemas.openxmlformats.org/drawingml/2006/main" xmlns:r="http://schemas.openxmlformats.org/officeDocument/2006/relationships" xmlns:p="http://schemas.openxmlformats.org/presentationml/2006/main">
  <p:tag name="ORIGINALHEIGHT" val="7.189247"/>
  <p:tag name="ORIGINALWIDTH" val="3.834258"/>
  <p:tag name="EMFCHILD" val="True"/>
</p:tagLst>
</file>

<file path=ppt/tags/tag156.xml><?xml version="1.0" encoding="utf-8"?>
<p:tagLst xmlns:a="http://schemas.openxmlformats.org/drawingml/2006/main" xmlns:r="http://schemas.openxmlformats.org/officeDocument/2006/relationships" xmlns:p="http://schemas.openxmlformats.org/presentationml/2006/main">
  <p:tag name="ORIGINALHEIGHT" val="7.189247"/>
  <p:tag name="ORIGINALWIDTH" val="3.834258"/>
  <p:tag name="EMFCHILD" val="True"/>
</p:tagLst>
</file>

<file path=ppt/tags/tag157.xml><?xml version="1.0" encoding="utf-8"?>
<p:tagLst xmlns:a="http://schemas.openxmlformats.org/drawingml/2006/main" xmlns:r="http://schemas.openxmlformats.org/officeDocument/2006/relationships" xmlns:p="http://schemas.openxmlformats.org/presentationml/2006/main">
  <p:tag name="ORIGINALHEIGHT" val="7.276389"/>
  <p:tag name="ORIGINALWIDTH" val="4.400697"/>
  <p:tag name="EMFCHILD" val="True"/>
</p:tagLst>
</file>

<file path=ppt/tags/tag158.xml><?xml version="1.0" encoding="utf-8"?>
<p:tagLst xmlns:a="http://schemas.openxmlformats.org/drawingml/2006/main" xmlns:r="http://schemas.openxmlformats.org/officeDocument/2006/relationships" xmlns:p="http://schemas.openxmlformats.org/presentationml/2006/main">
  <p:tag name="ORIGINALHEIGHT" val="7.145662"/>
  <p:tag name="ORIGINALWIDTH" val="6.187099"/>
  <p:tag name="EMFCHILD" val="True"/>
</p:tagLst>
</file>

<file path=ppt/tags/tag159.xml><?xml version="1.0" encoding="utf-8"?>
<p:tagLst xmlns:a="http://schemas.openxmlformats.org/drawingml/2006/main" xmlns:r="http://schemas.openxmlformats.org/officeDocument/2006/relationships" xmlns:p="http://schemas.openxmlformats.org/presentationml/2006/main">
  <p:tag name="ORIGINALHEIGHT" val="4.531395"/>
  <p:tag name="ORIGINALWIDTH" val="3.398547"/>
  <p:tag name="EMFCHILD" val="True"/>
</p:tagLst>
</file>

<file path=ppt/tags/tag16.xml><?xml version="1.0" encoding="utf-8"?>
<p:tagLst xmlns:a="http://schemas.openxmlformats.org/drawingml/2006/main" xmlns:r="http://schemas.openxmlformats.org/officeDocument/2006/relationships" xmlns:p="http://schemas.openxmlformats.org/presentationml/2006/main">
  <p:tag name="ORIGINALHEIGHT" val="8.31252"/>
  <p:tag name="ORIGINALWIDTH" val="8.625039"/>
  <p:tag name="LATEXADDIN" val="\documentclass{article}&#10;\usepackage{amsmath}&#10;\pagestyle{empty}&#10;\begin{document}&#10;&#10;$$t_k$$&#10;&#10;&#10;\end{document}"/>
  <p:tag name="IGUANATEXSIZE" val="20"/>
  <p:tag name="IGUANATEXCURSOR" val="86"/>
  <p:tag name="TRANSPARENCY" val="True"/>
  <p:tag name="LATEXENGINEID" val="0"/>
  <p:tag name="TEMPFOLDER" val="C:\Temp\"/>
  <p:tag name="LATEXFORMHEIGHT" val="312"/>
  <p:tag name="LATEXFORMWIDTH" val="384"/>
  <p:tag name="LATEXFORMWRAP" val="True"/>
  <p:tag name="BITMAPVECTOR" val="1"/>
</p:tagLst>
</file>

<file path=ppt/tags/tag160.xml><?xml version="1.0" encoding="utf-8"?>
<p:tagLst xmlns:a="http://schemas.openxmlformats.org/drawingml/2006/main" xmlns:r="http://schemas.openxmlformats.org/officeDocument/2006/relationships" xmlns:p="http://schemas.openxmlformats.org/presentationml/2006/main">
  <p:tag name="ORIGINALHEIGHT" val="9.480596"/>
  <p:tag name="ORIGINALWIDTH" val="4.517732"/>
  <p:tag name="LATEXADDIN" val="\documentclass{article}&#10;\usepackage{amsmath}&#10;\usepackage{amssymb}&#10;\pagestyle{empty}&#10;\begin{document}&#10;&#10;\begin{equation*}&#10;f_{\rm D}  \in [0, 2]\mbox{ kHz}&#10;\end{equation*}&#10;&#10;&#10;\end{document}"/>
  <p:tag name="IGUANATEXSIZE" val="22"/>
  <p:tag name="IGUANATEXCURSOR" val="128"/>
  <p:tag name="TRANSPARENCY" val="True"/>
  <p:tag name="LATEXENGINEID" val="0"/>
  <p:tag name="TEMPFOLDER" val="C:\Temp\"/>
  <p:tag name="LATEXFORMHEIGHT" val="312"/>
  <p:tag name="LATEXFORMWIDTH" val="384"/>
  <p:tag name="LATEXFORMWRAP" val="True"/>
  <p:tag name="BITMAPVECTOR" val="1"/>
  <p:tag name="EMFCHILD" val="True"/>
</p:tagLst>
</file>

<file path=ppt/tags/tag161.xml><?xml version="1.0" encoding="utf-8"?>
<p:tagLst xmlns:a="http://schemas.openxmlformats.org/drawingml/2006/main" xmlns:r="http://schemas.openxmlformats.org/officeDocument/2006/relationships" xmlns:p="http://schemas.openxmlformats.org/presentationml/2006/main">
  <p:tag name="ORIGINALHEIGHT" val="4.979018"/>
  <p:tag name="ORIGINALWIDTH" val="4.609921"/>
  <p:tag name="EMFCHILD" val="True"/>
</p:tagLst>
</file>

<file path=ppt/tags/tag162.xml><?xml version="1.0" encoding="utf-8"?>
<p:tagLst xmlns:a="http://schemas.openxmlformats.org/drawingml/2006/main" xmlns:r="http://schemas.openxmlformats.org/officeDocument/2006/relationships" xmlns:p="http://schemas.openxmlformats.org/presentationml/2006/main">
  <p:tag name="ORIGINALHEIGHT" val="6.036218"/>
  <p:tag name="ORIGINALWIDTH" val="4.548455"/>
  <p:tag name="EMFCHILD" val="True"/>
</p:tagLst>
</file>

<file path=ppt/tags/tag163.xml><?xml version="1.0" encoding="utf-8"?>
<p:tagLst xmlns:a="http://schemas.openxmlformats.org/drawingml/2006/main" xmlns:r="http://schemas.openxmlformats.org/officeDocument/2006/relationships" xmlns:p="http://schemas.openxmlformats.org/presentationml/2006/main">
  <p:tag name="ORIGINALHEIGHT" val="10.46959"/>
  <p:tag name="ORIGINALWIDTH" val="1.229312"/>
  <p:tag name="EMFCHILD" val="True"/>
</p:tagLst>
</file>

<file path=ppt/tags/tag164.xml><?xml version="1.0" encoding="utf-8"?>
<p:tagLst xmlns:a="http://schemas.openxmlformats.org/drawingml/2006/main" xmlns:r="http://schemas.openxmlformats.org/officeDocument/2006/relationships" xmlns:p="http://schemas.openxmlformats.org/presentationml/2006/main">
  <p:tag name="ORIGINALHEIGHT" val="7.195715"/>
  <p:tag name="ORIGINALWIDTH" val="3.810868"/>
  <p:tag name="EMFCHILD" val="True"/>
</p:tagLst>
</file>

<file path=ppt/tags/tag165.xml><?xml version="1.0" encoding="utf-8"?>
<p:tagLst xmlns:a="http://schemas.openxmlformats.org/drawingml/2006/main" xmlns:r="http://schemas.openxmlformats.org/officeDocument/2006/relationships" xmlns:p="http://schemas.openxmlformats.org/presentationml/2006/main">
  <p:tag name="ORIGINALHEIGHT" val="3.137463"/>
  <p:tag name="ORIGINALWIDTH" val="1.044915"/>
  <p:tag name="EMFCHILD" val="True"/>
</p:tagLst>
</file>

<file path=ppt/tags/tag166.xml><?xml version="1.0" encoding="utf-8"?>
<p:tagLst xmlns:a="http://schemas.openxmlformats.org/drawingml/2006/main" xmlns:r="http://schemas.openxmlformats.org/officeDocument/2006/relationships" xmlns:p="http://schemas.openxmlformats.org/presentationml/2006/main">
  <p:tag name="ORIGINALHEIGHT" val="6.956984"/>
  <p:tag name="ORIGINALWIDTH" val="3.595748"/>
  <p:tag name="EMFCHILD" val="True"/>
</p:tagLst>
</file>

<file path=ppt/tags/tag167.xml><?xml version="1.0" encoding="utf-8"?>
<p:tagLst xmlns:a="http://schemas.openxmlformats.org/drawingml/2006/main" xmlns:r="http://schemas.openxmlformats.org/officeDocument/2006/relationships" xmlns:p="http://schemas.openxmlformats.org/presentationml/2006/main">
  <p:tag name="ORIGINALHEIGHT" val="10.46959"/>
  <p:tag name="ORIGINALWIDTH" val="1.229312"/>
  <p:tag name="EMFCHILD" val="True"/>
</p:tagLst>
</file>

<file path=ppt/tags/tag168.xml><?xml version="1.0" encoding="utf-8"?>
<p:tagLst xmlns:a="http://schemas.openxmlformats.org/drawingml/2006/main" xmlns:r="http://schemas.openxmlformats.org/officeDocument/2006/relationships" xmlns:p="http://schemas.openxmlformats.org/presentationml/2006/main">
  <p:tag name="ORIGINALHEIGHT" val="7.229807"/>
  <p:tag name="ORIGINALWIDTH" val="4.364058"/>
  <p:tag name="EMFCHILD" val="True"/>
</p:tagLst>
</file>

<file path=ppt/tags/tag169.xml><?xml version="1.0" encoding="utf-8"?>
<p:tagLst xmlns:a="http://schemas.openxmlformats.org/drawingml/2006/main" xmlns:r="http://schemas.openxmlformats.org/officeDocument/2006/relationships" xmlns:p="http://schemas.openxmlformats.org/presentationml/2006/main">
  <p:tag name="ORIGINALHEIGHT" val="7.127509"/>
  <p:tag name="ORIGINALWIDTH" val="6.177304"/>
  <p:tag name="EMFCHILD" val="True"/>
</p:tagLst>
</file>

<file path=ppt/tags/tag17.xml><?xml version="1.0" encoding="utf-8"?>
<p:tagLst xmlns:a="http://schemas.openxmlformats.org/drawingml/2006/main" xmlns:r="http://schemas.openxmlformats.org/officeDocument/2006/relationships" xmlns:p="http://schemas.openxmlformats.org/presentationml/2006/main">
  <p:tag name="ORIGINALHEIGHT" val="8.721617"/>
  <p:tag name="ORIGINALWIDTH" val="16.97813"/>
  <p:tag name="LATEXADDIN" val="\documentclass{article}&#10;\usepackage{amsmath}&#10;\pagestyle{empty}&#10;\begin{document}&#10;&#10;$$t_{k+1}$$&#10;&#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1"/>
</p:tagLst>
</file>

<file path=ppt/tags/tag170.xml><?xml version="1.0" encoding="utf-8"?>
<p:tagLst xmlns:a="http://schemas.openxmlformats.org/drawingml/2006/main" xmlns:r="http://schemas.openxmlformats.org/officeDocument/2006/relationships" xmlns:p="http://schemas.openxmlformats.org/presentationml/2006/main">
  <p:tag name="ORIGINALHEIGHT" val="4.501578"/>
  <p:tag name="ORIGINALWIDTH" val="3.349885"/>
  <p:tag name="EMFCHILD" val="True"/>
</p:tagLst>
</file>

<file path=ppt/tags/tag171.xml><?xml version="1.0" encoding="utf-8"?>
<p:tagLst xmlns:a="http://schemas.openxmlformats.org/drawingml/2006/main" xmlns:r="http://schemas.openxmlformats.org/officeDocument/2006/relationships" xmlns:p="http://schemas.openxmlformats.org/presentationml/2006/main">
  <p:tag name="ORIGINALHEIGHT" val="6.604374"/>
  <p:tag name="ORIGINALWIDTH" val="12.4741"/>
  <p:tag name="LATEXADDIN" val="\documentclass{article}&#10;\usepackage{amsmath}&#10;\usepackage{amssymb}&#10;\pagestyle{empty}&#10;\begin{document}&#10;&#10;\begin{equation*}&#10;h'_{\hat{b}}[k, \hat{\ell}]&#10;\end{equation*}&#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1"/>
</p:tagLst>
</file>

<file path=ppt/tags/tag172.xml><?xml version="1.0" encoding="utf-8"?>
<p:tagLst xmlns:a="http://schemas.openxmlformats.org/drawingml/2006/main" xmlns:r="http://schemas.openxmlformats.org/officeDocument/2006/relationships" xmlns:p="http://schemas.openxmlformats.org/presentationml/2006/main">
  <p:tag name="ORIGINALHEIGHT" val="5.146209"/>
  <p:tag name="ORIGINALWIDTH" val="26.05778"/>
  <p:tag name="LATEXADDIN" val="\documentclass{article}&#10;\usepackage{amsmath}&#10;\usepackage{amssymb}&#10;\pagestyle{empty}&#10;\begin{document}&#10;&#10;\begin{equation*}&#10;\cdot e^{-j 2\pi f_o(kT)kT}&#10;\end{equation*}&#10;&#10;&#10;\end{document}"/>
  <p:tag name="IGUANATEXSIZE" val="24"/>
  <p:tag name="IGUANATEXCURSOR" val="146"/>
  <p:tag name="TRANSPARENCY" val="True"/>
  <p:tag name="LATEXENGINEID" val="0"/>
  <p:tag name="TEMPFOLDER" val="C:\Temp\"/>
  <p:tag name="LATEXFORMHEIGHT" val="312"/>
  <p:tag name="LATEXFORMWIDTH" val="384"/>
  <p:tag name="LATEXFORMWRAP" val="True"/>
  <p:tag name="BITMAPVECTOR" val="1"/>
</p:tagLst>
</file>

<file path=ppt/tags/tag173.xml><?xml version="1.0" encoding="utf-8"?>
<p:tagLst xmlns:a="http://schemas.openxmlformats.org/drawingml/2006/main" xmlns:r="http://schemas.openxmlformats.org/officeDocument/2006/relationships" xmlns:p="http://schemas.openxmlformats.org/presentationml/2006/main">
  <p:tag name="ORIGINALHEIGHT" val="0.5970818"/>
  <p:tag name="ORIGINALWIDTH" val="0.4679639"/>
  <p:tag name="LATEXADDIN" val="\documentclass{article}&#10;\usepackage{amsmath}&#10;\usepackage{amssymb}&#10;\pagestyle{empty}&#10;\begin{document}&#10;&#10;\begin{equation*}&#10;\cdot e^{-j 2\pi f_o(kT)kT}&#10;\end{equation*}&#10;&#10;&#10;\end{document}"/>
  <p:tag name="IGUANATEXSIZE" val="24"/>
  <p:tag name="IGUANATEXCURSOR" val="146"/>
  <p:tag name="TRANSPARENCY" val="True"/>
  <p:tag name="LATEXENGINEID" val="0"/>
  <p:tag name="TEMPFOLDER" val="C:\Temp\"/>
  <p:tag name="LATEXFORMHEIGHT" val="312"/>
  <p:tag name="LATEXFORMWIDTH" val="384"/>
  <p:tag name="LATEXFORMWRAP" val="True"/>
  <p:tag name="BITMAPVECTOR" val="1"/>
  <p:tag name="EMFCHILD" val="True"/>
</p:tagLst>
</file>

<file path=ppt/tags/tag174.xml><?xml version="1.0" encoding="utf-8"?>
<p:tagLst xmlns:a="http://schemas.openxmlformats.org/drawingml/2006/main" xmlns:r="http://schemas.openxmlformats.org/officeDocument/2006/relationships" xmlns:p="http://schemas.openxmlformats.org/presentationml/2006/main">
  <p:tag name="ORIGINALHEIGHT" val="2.473597"/>
  <p:tag name="ORIGINALWIDTH" val="1.650169"/>
  <p:tag name="EMFCHILD" val="True"/>
</p:tagLst>
</file>

<file path=ppt/tags/tag175.xml><?xml version="1.0" encoding="utf-8"?>
<p:tagLst xmlns:a="http://schemas.openxmlformats.org/drawingml/2006/main" xmlns:r="http://schemas.openxmlformats.org/officeDocument/2006/relationships" xmlns:p="http://schemas.openxmlformats.org/presentationml/2006/main">
  <p:tag name="ORIGINALHEIGHT" val="0.1990333"/>
  <p:tag name="ORIGINALWIDTH" val="2.068859"/>
  <p:tag name="EMFCHILD" val="True"/>
</p:tagLst>
</file>

<file path=ppt/tags/tag176.xml><?xml version="1.0" encoding="utf-8"?>
<p:tagLst xmlns:a="http://schemas.openxmlformats.org/drawingml/2006/main" xmlns:r="http://schemas.openxmlformats.org/officeDocument/2006/relationships" xmlns:p="http://schemas.openxmlformats.org/presentationml/2006/main">
  <p:tag name="ORIGINALHEIGHT" val="3.269694"/>
  <p:tag name="ORIGINALWIDTH" val="1.329981"/>
  <p:tag name="EMFCHILD" val="True"/>
</p:tagLst>
</file>

<file path=ppt/tags/tag177.xml><?xml version="1.0" encoding="utf-8"?>
<p:tagLst xmlns:a="http://schemas.openxmlformats.org/drawingml/2006/main" xmlns:r="http://schemas.openxmlformats.org/officeDocument/2006/relationships" xmlns:p="http://schemas.openxmlformats.org/presentationml/2006/main">
  <p:tag name="ORIGINALHEIGHT" val="2.530461"/>
  <p:tag name="ORIGINALWIDTH" val="1.329981"/>
  <p:tag name="EMFCHILD" val="True"/>
</p:tagLst>
</file>

<file path=ppt/tags/tag178.xml><?xml version="1.0" encoding="utf-8"?>
<p:tagLst xmlns:a="http://schemas.openxmlformats.org/drawingml/2006/main" xmlns:r="http://schemas.openxmlformats.org/officeDocument/2006/relationships" xmlns:p="http://schemas.openxmlformats.org/presentationml/2006/main">
  <p:tag name="ORIGINALHEIGHT" val="1.6775"/>
  <p:tag name="ORIGINALWIDTH" val="1.822566"/>
  <p:tag name="EMFCHILD" val="True"/>
</p:tagLst>
</file>

<file path=ppt/tags/tag179.xml><?xml version="1.0" encoding="utf-8"?>
<p:tagLst xmlns:a="http://schemas.openxmlformats.org/drawingml/2006/main" xmlns:r="http://schemas.openxmlformats.org/officeDocument/2006/relationships" xmlns:p="http://schemas.openxmlformats.org/presentationml/2006/main">
  <p:tag name="ORIGINALHEIGHT" val="3.440286"/>
  <p:tag name="ORIGINALWIDTH" val="1.60091"/>
  <p:tag name="EMFCHILD" val="True"/>
</p:tagLst>
</file>

<file path=ppt/tags/tag18.xml><?xml version="1.0" encoding="utf-8"?>
<p:tagLst xmlns:a="http://schemas.openxmlformats.org/drawingml/2006/main" xmlns:r="http://schemas.openxmlformats.org/officeDocument/2006/relationships" xmlns:p="http://schemas.openxmlformats.org/presentationml/2006/main">
  <p:tag name="ORIGINALHEIGHT" val="6.446383"/>
  <p:tag name="ORIGINALWIDTH" val="3.029783"/>
  <p:tag name="LATEXADDIN" val="\documentclass{article}&#10;\usepackage{amsmath}&#10;\pagestyle{empty}&#10;\begin{document}&#10;&#10;$$t_{k+1}$$&#10;&#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1"/>
  <p:tag name="EMFCHILD" val="True"/>
</p:tagLst>
</file>

<file path=ppt/tags/tag180.xml><?xml version="1.0" encoding="utf-8"?>
<p:tagLst xmlns:a="http://schemas.openxmlformats.org/drawingml/2006/main" xmlns:r="http://schemas.openxmlformats.org/officeDocument/2006/relationships" xmlns:p="http://schemas.openxmlformats.org/presentationml/2006/main">
  <p:tag name="ORIGINALHEIGHT" val="1.222587"/>
  <p:tag name="ORIGINALWIDTH" val="1.132946"/>
  <p:tag name="EMFCHILD" val="True"/>
</p:tagLst>
</file>

<file path=ppt/tags/tag181.xml><?xml version="1.0" encoding="utf-8"?>
<p:tagLst xmlns:a="http://schemas.openxmlformats.org/drawingml/2006/main" xmlns:r="http://schemas.openxmlformats.org/officeDocument/2006/relationships" xmlns:p="http://schemas.openxmlformats.org/presentationml/2006/main">
  <p:tag name="ORIGINALHEIGHT" val="3.781471"/>
  <p:tag name="ORIGINALWIDTH" val="0.7881367"/>
  <p:tag name="EMFCHILD" val="True"/>
</p:tagLst>
</file>

<file path=ppt/tags/tag182.xml><?xml version="1.0" encoding="utf-8"?>
<p:tagLst xmlns:a="http://schemas.openxmlformats.org/drawingml/2006/main" xmlns:r="http://schemas.openxmlformats.org/officeDocument/2006/relationships" xmlns:p="http://schemas.openxmlformats.org/presentationml/2006/main">
  <p:tag name="ORIGINALHEIGHT" val="2.701053"/>
  <p:tag name="ORIGINALWIDTH" val="1.502393"/>
  <p:tag name="EMFCHILD" val="True"/>
</p:tagLst>
</file>

<file path=ppt/tags/tag183.xml><?xml version="1.0" encoding="utf-8"?>
<p:tagLst xmlns:a="http://schemas.openxmlformats.org/drawingml/2006/main" xmlns:r="http://schemas.openxmlformats.org/officeDocument/2006/relationships" xmlns:p="http://schemas.openxmlformats.org/presentationml/2006/main">
  <p:tag name="ORIGINALHEIGHT" val="2.558884"/>
  <p:tag name="ORIGINALWIDTH" val="2.29053"/>
  <p:tag name="EMFCHILD" val="True"/>
</p:tagLst>
</file>

<file path=ppt/tags/tag184.xml><?xml version="1.0" encoding="utf-8"?>
<p:tagLst xmlns:a="http://schemas.openxmlformats.org/drawingml/2006/main" xmlns:r="http://schemas.openxmlformats.org/officeDocument/2006/relationships" xmlns:p="http://schemas.openxmlformats.org/presentationml/2006/main">
  <p:tag name="ORIGINALHEIGHT" val="3.781471"/>
  <p:tag name="ORIGINALWIDTH" val="0.7881367"/>
  <p:tag name="EMFCHILD" val="True"/>
</p:tagLst>
</file>

<file path=ppt/tags/tag185.xml><?xml version="1.0" encoding="utf-8"?>
<p:tagLst xmlns:a="http://schemas.openxmlformats.org/drawingml/2006/main" xmlns:r="http://schemas.openxmlformats.org/officeDocument/2006/relationships" xmlns:p="http://schemas.openxmlformats.org/presentationml/2006/main">
  <p:tag name="ORIGINALHEIGHT" val="2.701053"/>
  <p:tag name="ORIGINALWIDTH" val="1.502393"/>
  <p:tag name="EMFCHILD" val="True"/>
</p:tagLst>
</file>

<file path=ppt/tags/tag186.xml><?xml version="1.0" encoding="utf-8"?>
<p:tagLst xmlns:a="http://schemas.openxmlformats.org/drawingml/2006/main" xmlns:r="http://schemas.openxmlformats.org/officeDocument/2006/relationships" xmlns:p="http://schemas.openxmlformats.org/presentationml/2006/main">
  <p:tag name="ORIGINALHEIGHT" val="2.558884"/>
  <p:tag name="ORIGINALWIDTH" val="2.29053"/>
  <p:tag name="EMFCHILD" val="True"/>
</p:tagLst>
</file>

<file path=ppt/tags/tag187.xml><?xml version="1.0" encoding="utf-8"?>
<p:tagLst xmlns:a="http://schemas.openxmlformats.org/drawingml/2006/main" xmlns:r="http://schemas.openxmlformats.org/officeDocument/2006/relationships" xmlns:p="http://schemas.openxmlformats.org/presentationml/2006/main">
  <p:tag name="ORIGINALHEIGHT" val="3.374291"/>
  <p:tag name="ORIGINALWIDTH" val="2.2106"/>
  <p:tag name="LATEXADDIN" val="\documentclass{article}&#10;\usepackage{amsmath}&#10;\usepackage{amssymb}&#10;\pagestyle{empty}&#10;\begin{document}&#10;&#10;\begin{equation*}&#10;h'_{\hat{b}}[k, \hat{\ell}]&#10;\end{equation*}&#10;&#10;&#10;\end{document}"/>
  <p:tag name="IGUANATEXSIZE" val="24"/>
  <p:tag name="IGUANATEXCURSOR" val="131"/>
  <p:tag name="TRANSPARENCY" val="True"/>
  <p:tag name="LATEXENGINEID" val="0"/>
  <p:tag name="TEMPFOLDER" val="C:\Temp\"/>
  <p:tag name="LATEXFORMHEIGHT" val="312"/>
  <p:tag name="LATEXFORMWIDTH" val="384"/>
  <p:tag name="LATEXFORMWRAP" val="True"/>
  <p:tag name="BITMAPVECTOR" val="1"/>
  <p:tag name="EMFCHILD" val="True"/>
</p:tagLst>
</file>

<file path=ppt/tags/tag188.xml><?xml version="1.0" encoding="utf-8"?>
<p:tagLst xmlns:a="http://schemas.openxmlformats.org/drawingml/2006/main" xmlns:r="http://schemas.openxmlformats.org/officeDocument/2006/relationships" xmlns:p="http://schemas.openxmlformats.org/presentationml/2006/main">
  <p:tag name="ORIGINALHEIGHT" val="1.730401"/>
  <p:tag name="ORIGINALWIDTH" val="0.7895"/>
  <p:tag name="EMFCHILD" val="True"/>
</p:tagLst>
</file>

<file path=ppt/tags/tag189.xml><?xml version="1.0" encoding="utf-8"?>
<p:tagLst xmlns:a="http://schemas.openxmlformats.org/drawingml/2006/main" xmlns:r="http://schemas.openxmlformats.org/officeDocument/2006/relationships" xmlns:p="http://schemas.openxmlformats.org/presentationml/2006/main">
  <p:tag name="ORIGINALHEIGHT" val="0.5479695"/>
  <p:tag name="ORIGINALWIDTH" val="0.9474"/>
  <p:tag name="EMFCHILD" val="True"/>
</p:tagLst>
</file>

<file path=ppt/tags/tag19.xml><?xml version="1.0" encoding="utf-8"?>
<p:tagLst xmlns:a="http://schemas.openxmlformats.org/drawingml/2006/main" xmlns:r="http://schemas.openxmlformats.org/officeDocument/2006/relationships" xmlns:p="http://schemas.openxmlformats.org/presentationml/2006/main">
  <p:tag name="ORIGINALHEIGHT" val="4.992806"/>
  <p:tag name="ORIGINALWIDTH" val="3.429922"/>
  <p:tag name="EMFCHILD" val="True"/>
</p:tagLst>
</file>

<file path=ppt/tags/tag190.xml><?xml version="1.0" encoding="utf-8"?>
<p:tagLst xmlns:a="http://schemas.openxmlformats.org/drawingml/2006/main" xmlns:r="http://schemas.openxmlformats.org/officeDocument/2006/relationships" xmlns:p="http://schemas.openxmlformats.org/presentationml/2006/main">
  <p:tag name="ORIGINALHEIGHT" val="2.364882"/>
  <p:tag name="ORIGINALWIDTH" val="1.289525"/>
  <p:tag name="EMFCHILD" val="True"/>
</p:tagLst>
</file>

<file path=ppt/tags/tag191.xml><?xml version="1.0" encoding="utf-8"?>
<p:tagLst xmlns:a="http://schemas.openxmlformats.org/drawingml/2006/main" xmlns:r="http://schemas.openxmlformats.org/officeDocument/2006/relationships" xmlns:p="http://schemas.openxmlformats.org/presentationml/2006/main">
  <p:tag name="ORIGINALHEIGHT" val="4.787444"/>
  <p:tag name="ORIGINALWIDTH" val="0.6052916"/>
  <p:tag name="EMFCHILD" val="True"/>
</p:tagLst>
</file>

<file path=ppt/tags/tag192.xml><?xml version="1.0" encoding="utf-8"?>
<p:tagLst xmlns:a="http://schemas.openxmlformats.org/drawingml/2006/main" xmlns:r="http://schemas.openxmlformats.org/officeDocument/2006/relationships" xmlns:p="http://schemas.openxmlformats.org/presentationml/2006/main">
  <p:tag name="ORIGINALHEIGHT" val="3.374291"/>
  <p:tag name="ORIGINALWIDTH" val="2.026392"/>
  <p:tag name="EMFCHILD" val="True"/>
</p:tagLst>
</file>

<file path=ppt/tags/tag193.xml><?xml version="1.0" encoding="utf-8"?>
<p:tagLst xmlns:a="http://schemas.openxmlformats.org/drawingml/2006/main" xmlns:r="http://schemas.openxmlformats.org/officeDocument/2006/relationships" xmlns:p="http://schemas.openxmlformats.org/presentationml/2006/main">
  <p:tag name="ORIGINALHEIGHT" val="1.41317"/>
  <p:tag name="ORIGINALWIDTH" val="0.5263333"/>
  <p:tag name="EMFCHILD" val="True"/>
</p:tagLst>
</file>

<file path=ppt/tags/tag194.xml><?xml version="1.0" encoding="utf-8"?>
<p:tagLst xmlns:a="http://schemas.openxmlformats.org/drawingml/2006/main" xmlns:r="http://schemas.openxmlformats.org/officeDocument/2006/relationships" xmlns:p="http://schemas.openxmlformats.org/presentationml/2006/main">
  <p:tag name="ORIGINALHEIGHT" val="0.7210096"/>
  <p:tag name="ORIGINALWIDTH" val="1.184258"/>
  <p:tag name="EMFCHILD" val="True"/>
</p:tagLst>
</file>

<file path=ppt/tags/tag195.xml><?xml version="1.0" encoding="utf-8"?>
<p:tagLst xmlns:a="http://schemas.openxmlformats.org/drawingml/2006/main" xmlns:r="http://schemas.openxmlformats.org/officeDocument/2006/relationships" xmlns:p="http://schemas.openxmlformats.org/presentationml/2006/main">
  <p:tag name="ORIGINALHEIGHT" val="3.431972"/>
  <p:tag name="ORIGINALWIDTH" val="1.7369"/>
  <p:tag name="EMFCHILD" val="True"/>
</p:tagLst>
</file>

<file path=ppt/tags/tag196.xml><?xml version="1.0" encoding="utf-8"?>
<p:tagLst xmlns:a="http://schemas.openxmlformats.org/drawingml/2006/main" xmlns:r="http://schemas.openxmlformats.org/officeDocument/2006/relationships" xmlns:p="http://schemas.openxmlformats.org/presentationml/2006/main">
  <p:tag name="ORIGINALHEIGHT" val="4.787444"/>
  <p:tag name="ORIGINALWIDTH" val="0.6316"/>
  <p:tag name="EMFCHILD" val="True"/>
</p:tagLst>
</file>

<file path=ppt/tags/tag197.xml><?xml version="1.0" encoding="utf-8"?>
<p:tagLst xmlns:a="http://schemas.openxmlformats.org/drawingml/2006/main" xmlns:r="http://schemas.openxmlformats.org/officeDocument/2006/relationships" xmlns:p="http://schemas.openxmlformats.org/presentationml/2006/main">
  <p:tag name="ORIGINALHEIGHT" val="4.661026"/>
  <p:tag name="ORIGINALWIDTH" val="5.035259"/>
  <p:tag name="LATEXADDIN" val="\documentclass{article}&#10;\usepackage{amsmath}&#10;\usepackage{amssymb}&#10;\pagestyle{empty}&#10;\RequirePackage[T1]{fontenc} \RequirePackage[tt=false, type1=true]{libertine} \RequirePackage[varqu]{zi4} \RequirePackage[libertine]{newtxmath}&#10;\begin{document}&#10;&#10;$$&#10;|\cdot|&#10;$$&#10;&#10;&#10;\end{document}"/>
  <p:tag name="IGUANATEXSIZE" val="24"/>
  <p:tag name="IGUANATEXCURSOR" val="259"/>
  <p:tag name="TRANSPARENCY" val="True"/>
  <p:tag name="LATEXENGINEID" val="0"/>
  <p:tag name="TEMPFOLDER" val="C:\Temp\"/>
  <p:tag name="LATEXFORMHEIGHT" val="312"/>
  <p:tag name="LATEXFORMWIDTH" val="384"/>
  <p:tag name="LATEXFORMWRAP" val="True"/>
  <p:tag name="BITMAPVECTOR" val="1"/>
</p:tagLst>
</file>

<file path=ppt/tags/tag198.xml><?xml version="1.0" encoding="utf-8"?>
<p:tagLst xmlns:a="http://schemas.openxmlformats.org/drawingml/2006/main" xmlns:r="http://schemas.openxmlformats.org/officeDocument/2006/relationships" xmlns:p="http://schemas.openxmlformats.org/presentationml/2006/main">
  <p:tag name="ORIGINALHEIGHT" val="5.062774"/>
  <p:tag name="ORIGINALWIDTH" val="12.44447"/>
  <p:tag name="LATEXADDIN" val="\documentclass{article}&#10;\usepackage{amsmath}&#10;\usepackage{amssymb}&#10;\pagestyle{empty}&#10;\begin{document}&#10;&#10;\begin{equation*}&#10;h_b[k, \ell]&#10;\end{equation*}&#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1"/>
</p:tagLst>
</file>

<file path=ppt/tags/tag199.xml><?xml version="1.0" encoding="utf-8"?>
<p:tagLst xmlns:a="http://schemas.openxmlformats.org/drawingml/2006/main" xmlns:r="http://schemas.openxmlformats.org/officeDocument/2006/relationships" xmlns:p="http://schemas.openxmlformats.org/presentationml/2006/main">
  <p:tag name="ORIGINALHEIGHT" val="5.039264"/>
  <p:tag name="ORIGINALWIDTH" val="9.126662"/>
  <p:tag name="LATEXADDIN" val="\documentclass{article}&#10;\usepackage{amsmath}&#10;\usepackage{amssymb}&#10;\pagestyle{empty}&#10;&#10;\begin{document}&#10;&#10;\begin{equation*}&#10;\hat{\rho}_o[k]&#10;\end{equation*}&#10;&#10;&#10;\end{document}"/>
  <p:tag name="IGUANATEXSIZE" val="24"/>
  <p:tag name="IGUANATEXCURSOR" val="133"/>
  <p:tag name="TRANSPARENCY" val="True"/>
  <p:tag name="LATEXENGINEID" val="0"/>
  <p:tag name="TEMPFOLDER" val="C:\Temp\"/>
  <p:tag name="LATEXFORMHEIGHT" val="312"/>
  <p:tag name="LATEXFORMWIDTH" val="384"/>
  <p:tag name="LATEXFORMWRAP" val="True"/>
  <p:tag name="BITMAPVECTOR" val="1"/>
</p:tagLst>
</file>

<file path=ppt/tags/tag2.xml><?xml version="1.0" encoding="utf-8"?>
<p:tagLst xmlns:a="http://schemas.openxmlformats.org/drawingml/2006/main" xmlns:r="http://schemas.openxmlformats.org/officeDocument/2006/relationships" xmlns:p="http://schemas.openxmlformats.org/presentationml/2006/main">
  <p:tag name="ORIGINALHEIGHT" val="3.570588"/>
  <p:tag name="ORIGINALWIDTH" val="2.217376"/>
  <p:tag name="LATEXADDIN" val="\documentclass{article}&#10;\usepackage{amsmath}&#10;\usepackage{amssymb}&#10;\pagestyle{empty}&#10;\begin{document}&#10;&#10;\begin{equation*}&#10;h_b[k, \ell]&#10;\end{equation*}&#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1"/>
  <p:tag name="EMFCHILD" val="True"/>
</p:tagLst>
</file>

<file path=ppt/tags/tag20.xml><?xml version="1.0" encoding="utf-8"?>
<p:tagLst xmlns:a="http://schemas.openxmlformats.org/drawingml/2006/main" xmlns:r="http://schemas.openxmlformats.org/officeDocument/2006/relationships" xmlns:p="http://schemas.openxmlformats.org/presentationml/2006/main">
  <p:tag name="ORIGINALHEIGHT" val="5.245606"/>
  <p:tag name="ORIGINALWIDTH" val="5.087736"/>
  <p:tag name="EMFCHILD" val="True"/>
</p:tagLst>
</file>

<file path=ppt/tags/tag200.xml><?xml version="1.0" encoding="utf-8"?>
<p:tagLst xmlns:a="http://schemas.openxmlformats.org/drawingml/2006/main" xmlns:r="http://schemas.openxmlformats.org/officeDocument/2006/relationships" xmlns:p="http://schemas.openxmlformats.org/presentationml/2006/main">
  <p:tag name="ORIGINALHEIGHT" val="5.036613"/>
  <p:tag name="ORIGINALWIDTH" val="40.72015"/>
  <p:tag name="LATEXADDIN" val="\documentclass{article}&#10;\usepackage{amsmath}&#10;\usepackage{amssymb}&#10;\pagestyle{empty}&#10;&#10;\begin{document}&#10;&#10;\begin{equation*}&#10;r_b[k-1, \ell - \hat{\rho}_o[k-1]]&#10;\end{equation*}&#10;&#10;&#10;\end{document}"/>
  <p:tag name="IGUANATEXSIZE" val="24"/>
  <p:tag name="IGUANATEXCURSOR" val="147"/>
  <p:tag name="TRANSPARENCY" val="True"/>
  <p:tag name="LATEXENGINEID" val="0"/>
  <p:tag name="TEMPFOLDER" val="C:\Temp\"/>
  <p:tag name="LATEXFORMHEIGHT" val="312"/>
  <p:tag name="LATEXFORMWIDTH" val="384"/>
  <p:tag name="LATEXFORMWRAP" val="True"/>
  <p:tag name="BITMAPVECTOR" val="1"/>
</p:tagLst>
</file>

<file path=ppt/tags/tag201.xml><?xml version="1.0" encoding="utf-8"?>
<p:tagLst xmlns:a="http://schemas.openxmlformats.org/drawingml/2006/main" xmlns:r="http://schemas.openxmlformats.org/officeDocument/2006/relationships" xmlns:p="http://schemas.openxmlformats.org/presentationml/2006/main">
  <p:tag name="ORIGINALHEIGHT" val="4.604259"/>
  <p:tag name="ORIGINALWIDTH" val="6.461123"/>
  <p:tag name="LATEXADDIN" val="\documentclass{article}&#10;\usepackage{amsmath}&#10;\usepackage{amssymb}&#10;\pagestyle{empty}&#10;&#10;\begin{document}&#10;&#10;$$\tau, \theta $$&#10;&#10;&#10;\end{document}"/>
  <p:tag name="IGUANATEXSIZE" val="24"/>
  <p:tag name="IGUANATEXCURSOR" val="84"/>
  <p:tag name="TRANSPARENCY" val="True"/>
  <p:tag name="LATEXENGINEID" val="0"/>
  <p:tag name="TEMPFOLDER" val="C:\Temp\"/>
  <p:tag name="LATEXFORMHEIGHT" val="312"/>
  <p:tag name="LATEXFORMWIDTH" val="384"/>
  <p:tag name="LATEXFORMWRAP" val="True"/>
  <p:tag name="BITMAPVECTOR" val="1"/>
</p:tagLst>
</file>

<file path=ppt/tags/tag202.xml><?xml version="1.0" encoding="utf-8"?>
<p:tagLst xmlns:a="http://schemas.openxmlformats.org/drawingml/2006/main" xmlns:r="http://schemas.openxmlformats.org/officeDocument/2006/relationships" xmlns:p="http://schemas.openxmlformats.org/presentationml/2006/main">
  <p:tag name="ORIGINALHEIGHT" val="4.591298"/>
  <p:tag name="ORIGINALWIDTH" val="9.821096"/>
  <p:tag name="LATEXADDIN" val="\documentclass{article}&#10;\usepackage{amsmath}&#10;\usepackage{amssymb}&#10;\pagestyle{empty}&#10;\begin{document}&#10;&#10;\begin{equation*}&#10;d_{\rm tx}, \theta&#10;\end{equation*}&#10;&#10;&#10;\end{document}"/>
  <p:tag name="IGUANATEXSIZE" val="24"/>
  <p:tag name="IGUANATEXCURSOR" val="83"/>
  <p:tag name="TRANSPARENCY" val="True"/>
  <p:tag name="LATEXENGINEID" val="0"/>
  <p:tag name="TEMPFOLDER" val="C:\Temp\"/>
  <p:tag name="LATEXFORMHEIGHT" val="312"/>
  <p:tag name="LATEXFORMWIDTH" val="384"/>
  <p:tag name="LATEXFORMWRAP" val="True"/>
  <p:tag name="BITMAPVECTOR" val="1"/>
</p:tagLst>
</file>

<file path=ppt/tags/tag203.xml><?xml version="1.0" encoding="utf-8"?>
<p:tagLst xmlns:a="http://schemas.openxmlformats.org/drawingml/2006/main" xmlns:r="http://schemas.openxmlformats.org/officeDocument/2006/relationships" xmlns:p="http://schemas.openxmlformats.org/presentationml/2006/main">
  <p:tag name="ORIGINALHEIGHT" val="3.587894"/>
  <p:tag name="ORIGINALWIDTH" val="2.158824"/>
  <p:tag name="LATEXADDIN" val="\documentclass{article}&#10;\usepackage{amsmath}&#10;\usepackage{amssymb}&#10;\pagestyle{empty}&#10;\begin{document}&#10;&#10;\begin{equation*}&#10;d_{\rm tx}, \theta&#10;\end{equation*}&#10;&#10;&#10;\end{document}"/>
  <p:tag name="IGUANATEXSIZE" val="24"/>
  <p:tag name="IGUANATEXCURSOR" val="83"/>
  <p:tag name="TRANSPARENCY" val="True"/>
  <p:tag name="LATEXENGINEID" val="0"/>
  <p:tag name="TEMPFOLDER" val="C:\Temp\"/>
  <p:tag name="LATEXFORMHEIGHT" val="312"/>
  <p:tag name="LATEXFORMWIDTH" val="384"/>
  <p:tag name="LATEXFORMWRAP" val="True"/>
  <p:tag name="BITMAPVECTOR" val="1"/>
  <p:tag name="EMFCHILD" val="True"/>
</p:tagLst>
</file>

<file path=ppt/tags/tag204.xml><?xml version="1.0" encoding="utf-8"?>
<p:tagLst xmlns:a="http://schemas.openxmlformats.org/drawingml/2006/main" xmlns:r="http://schemas.openxmlformats.org/officeDocument/2006/relationships" xmlns:p="http://schemas.openxmlformats.org/presentationml/2006/main">
  <p:tag name="ORIGINALHEIGHT" val="2.250036"/>
  <p:tag name="ORIGINALWIDTH" val="1.09461"/>
  <p:tag name="EMFCHILD" val="True"/>
</p:tagLst>
</file>

<file path=ppt/tags/tag205.xml><?xml version="1.0" encoding="utf-8"?>
<p:tagLst xmlns:a="http://schemas.openxmlformats.org/drawingml/2006/main" xmlns:r="http://schemas.openxmlformats.org/officeDocument/2006/relationships" xmlns:p="http://schemas.openxmlformats.org/presentationml/2006/main">
  <p:tag name="ORIGINALHEIGHT" val="1.55071"/>
  <p:tag name="ORIGINALWIDTH" val="1.733143"/>
  <p:tag name="EMFCHILD" val="True"/>
</p:tagLst>
</file>

<file path=ppt/tags/tag206.xml><?xml version="1.0" encoding="utf-8"?>
<p:tagLst xmlns:a="http://schemas.openxmlformats.org/drawingml/2006/main" xmlns:r="http://schemas.openxmlformats.org/officeDocument/2006/relationships" xmlns:p="http://schemas.openxmlformats.org/presentationml/2006/main">
  <p:tag name="ORIGINALHEIGHT" val="1.520294"/>
  <p:tag name="ORIGINALWIDTH" val="0.5473052"/>
  <p:tag name="EMFCHILD" val="True"/>
</p:tagLst>
</file>

<file path=ppt/tags/tag207.xml><?xml version="1.0" encoding="utf-8"?>
<p:tagLst xmlns:a="http://schemas.openxmlformats.org/drawingml/2006/main" xmlns:r="http://schemas.openxmlformats.org/officeDocument/2006/relationships" xmlns:p="http://schemas.openxmlformats.org/presentationml/2006/main">
  <p:tag name="ORIGINALHEIGHT" val="3.648706"/>
  <p:tag name="ORIGINALWIDTH" val="1.885162"/>
  <p:tag name="EMFCHILD" val="True"/>
</p:tagLst>
</file>

<file path=ppt/tags/tag208.xml><?xml version="1.0" encoding="utf-8"?>
<p:tagLst xmlns:a="http://schemas.openxmlformats.org/drawingml/2006/main" xmlns:r="http://schemas.openxmlformats.org/officeDocument/2006/relationships" xmlns:p="http://schemas.openxmlformats.org/presentationml/2006/main">
  <p:tag name="ORIGINALHEIGHT" val="2.271839"/>
  <p:tag name="ORIGINALWIDTH" val="2.317888"/>
  <p:tag name="LATEXADDIN" val="\documentclass{article}&#10;\usepackage{amsmath}&#10;\usepackage{amssymb}&#10;\pagestyle{empty}&#10;&#10;\begin{document}&#10;&#10;$$\tau, \theta $$&#10;&#10;&#10;\end{document}"/>
  <p:tag name="IGUANATEXSIZE" val="24"/>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209.xml><?xml version="1.0" encoding="utf-8"?>
<p:tagLst xmlns:a="http://schemas.openxmlformats.org/drawingml/2006/main" xmlns:r="http://schemas.openxmlformats.org/officeDocument/2006/relationships" xmlns:p="http://schemas.openxmlformats.org/presentationml/2006/main">
  <p:tag name="ORIGINALHEIGHT" val="1.544853"/>
  <p:tag name="ORIGINALWIDTH" val="0.5505076"/>
  <p:tag name="EMFCHILD" val="True"/>
</p:tagLst>
</file>

<file path=ppt/tags/tag21.xml><?xml version="1.0" encoding="utf-8"?>
<p:tagLst xmlns:a="http://schemas.openxmlformats.org/drawingml/2006/main" xmlns:r="http://schemas.openxmlformats.org/officeDocument/2006/relationships" xmlns:p="http://schemas.openxmlformats.org/presentationml/2006/main">
  <p:tag name="ORIGINALHEIGHT" val="4.676788"/>
  <p:tag name="ORIGINALWIDTH" val="2.515276"/>
  <p:tag name="EMFCHILD" val="True"/>
</p:tagLst>
</file>

<file path=ppt/tags/tag210.xml><?xml version="1.0" encoding="utf-8"?>
<p:tagLst xmlns:a="http://schemas.openxmlformats.org/drawingml/2006/main" xmlns:r="http://schemas.openxmlformats.org/officeDocument/2006/relationships" xmlns:p="http://schemas.openxmlformats.org/presentationml/2006/main">
  <p:tag name="ORIGINALHEIGHT" val="3.665227"/>
  <p:tag name="ORIGINALWIDTH" val="1.941241"/>
  <p:tag name="EMFCHILD" val="True"/>
</p:tagLst>
</file>

<file path=ppt/tags/tag211.xml><?xml version="1.0" encoding="utf-8"?>
<p:tagLst xmlns:a="http://schemas.openxmlformats.org/drawingml/2006/main" xmlns:r="http://schemas.openxmlformats.org/officeDocument/2006/relationships" xmlns:p="http://schemas.openxmlformats.org/presentationml/2006/main">
  <p:tag name="ORIGINALHEIGHT" val="2.271959"/>
  <p:tag name="ORIGINALWIDTH" val="1.756651"/>
  <p:tag name="LATEXADDIN" val="\documentclass{article}&#10;\usepackage{amsmath}&#10;\usepackage{amssymb}&#10;\pagestyle{empty}&#10;&#10;\begin{document}&#10;&#10;\begin{equation*}&#10;r_b[k-1, \ell - \hat{\rho}_o[k-1]]&#10;\end{equation*}&#10;&#10;&#10;\end{document}"/>
  <p:tag name="IGUANATEXSIZE" val="24"/>
  <p:tag name="IGUANATEXCURSOR" val="147"/>
  <p:tag name="TRANSPARENCY" val="True"/>
  <p:tag name="LATEXENGINEID" val="0"/>
  <p:tag name="TEMPFOLDER" val="C:\Temp\"/>
  <p:tag name="LATEXFORMHEIGHT" val="312"/>
  <p:tag name="LATEXFORMWIDTH" val="384"/>
  <p:tag name="LATEXFORMWRAP" val="True"/>
  <p:tag name="BITMAPVECTOR" val="1"/>
  <p:tag name="EMFCHILD" val="True"/>
</p:tagLst>
</file>

<file path=ppt/tags/tag212.xml><?xml version="1.0" encoding="utf-8"?>
<p:tagLst xmlns:a="http://schemas.openxmlformats.org/drawingml/2006/main" xmlns:r="http://schemas.openxmlformats.org/officeDocument/2006/relationships" xmlns:p="http://schemas.openxmlformats.org/presentationml/2006/main">
  <p:tag name="ORIGINALHEIGHT" val="2.490942"/>
  <p:tag name="ORIGINALWIDTH" val="1.219896"/>
  <p:tag name="EMFCHILD" val="True"/>
</p:tagLst>
</file>

<file path=ppt/tags/tag213.xml><?xml version="1.0" encoding="utf-8"?>
<p:tagLst xmlns:a="http://schemas.openxmlformats.org/drawingml/2006/main" xmlns:r="http://schemas.openxmlformats.org/officeDocument/2006/relationships" xmlns:p="http://schemas.openxmlformats.org/presentationml/2006/main">
  <p:tag name="ORIGINALHEIGHT" val="5.036613"/>
  <p:tag name="ORIGINALWIDTH" val="0.6099558"/>
  <p:tag name="EMFCHILD" val="True"/>
</p:tagLst>
</file>

<file path=ppt/tags/tag214.xml><?xml version="1.0" encoding="utf-8"?>
<p:tagLst xmlns:a="http://schemas.openxmlformats.org/drawingml/2006/main" xmlns:r="http://schemas.openxmlformats.org/officeDocument/2006/relationships" xmlns:p="http://schemas.openxmlformats.org/presentationml/2006/main">
  <p:tag name="ORIGINALHEIGHT" val="3.558477"/>
  <p:tag name="ORIGINALWIDTH" val="1.97624"/>
  <p:tag name="EMFCHILD" val="True"/>
</p:tagLst>
</file>

<file path=ppt/tags/tag215.xml><?xml version="1.0" encoding="utf-8"?>
<p:tagLst xmlns:a="http://schemas.openxmlformats.org/drawingml/2006/main" xmlns:r="http://schemas.openxmlformats.org/officeDocument/2006/relationships" xmlns:p="http://schemas.openxmlformats.org/presentationml/2006/main">
  <p:tag name="ORIGINALHEIGHT" val="0.1916189"/>
  <p:tag name="ORIGINALWIDTH" val="2.659382"/>
  <p:tag name="EMFCHILD" val="True"/>
</p:tagLst>
</file>

<file path=ppt/tags/tag216.xml><?xml version="1.0" encoding="utf-8"?>
<p:tagLst xmlns:a="http://schemas.openxmlformats.org/drawingml/2006/main" xmlns:r="http://schemas.openxmlformats.org/officeDocument/2006/relationships" xmlns:p="http://schemas.openxmlformats.org/presentationml/2006/main">
  <p:tag name="ORIGINALHEIGHT" val="3.366875"/>
  <p:tag name="ORIGINALWIDTH" val="1.41508"/>
  <p:tag name="EMFCHILD" val="True"/>
</p:tagLst>
</file>

<file path=ppt/tags/tag217.xml><?xml version="1.0" encoding="utf-8"?>
<p:tagLst xmlns:a="http://schemas.openxmlformats.org/drawingml/2006/main" xmlns:r="http://schemas.openxmlformats.org/officeDocument/2006/relationships" xmlns:p="http://schemas.openxmlformats.org/presentationml/2006/main">
  <p:tag name="ORIGINALHEIGHT" val="1.505518"/>
  <p:tag name="ORIGINALWIDTH" val="0.5123641"/>
  <p:tag name="EMFCHILD" val="True"/>
</p:tagLst>
</file>

<file path=ppt/tags/tag218.xml><?xml version="1.0" encoding="utf-8"?>
<p:tagLst xmlns:a="http://schemas.openxmlformats.org/drawingml/2006/main" xmlns:r="http://schemas.openxmlformats.org/officeDocument/2006/relationships" xmlns:p="http://schemas.openxmlformats.org/presentationml/2006/main">
  <p:tag name="ORIGINALHEIGHT" val="3.613223"/>
  <p:tag name="ORIGINALWIDTH" val="1.659059"/>
  <p:tag name="EMFCHILD" val="True"/>
</p:tagLst>
</file>

<file path=ppt/tags/tag219.xml><?xml version="1.0" encoding="utf-8"?>
<p:tagLst xmlns:a="http://schemas.openxmlformats.org/drawingml/2006/main" xmlns:r="http://schemas.openxmlformats.org/officeDocument/2006/relationships" xmlns:p="http://schemas.openxmlformats.org/presentationml/2006/main">
  <p:tag name="ORIGINALHEIGHT" val="0.1916189"/>
  <p:tag name="ORIGINALWIDTH" val="2.659382"/>
  <p:tag name="EMFCHILD" val="True"/>
</p:tagLst>
</file>

<file path=ppt/tags/tag22.xml><?xml version="1.0" encoding="utf-8"?>
<p:tagLst xmlns:a="http://schemas.openxmlformats.org/drawingml/2006/main" xmlns:r="http://schemas.openxmlformats.org/officeDocument/2006/relationships" xmlns:p="http://schemas.openxmlformats.org/presentationml/2006/main">
  <p:tag name="ORIGINALHEIGHT" val="6.75"/>
  <p:tag name="ORIGINALWIDTH" val="3.625"/>
  <p:tag name="LATEXADDIN" val="\documentclass{article}&#10;\usepackage{amsmath}&#10;\pagestyle{empty}&#10;\begin{document}&#10;&#10;$$t_k$$&#10;&#10;&#10;\end{document}"/>
  <p:tag name="IGUANATEXSIZE" val="20"/>
  <p:tag name="IGUANATEXCURSOR" val="86"/>
  <p:tag name="TRANSPARENCY" val="True"/>
  <p:tag name="LATEXENGINEID" val="0"/>
  <p:tag name="TEMPFOLDER" val="C:\Temp\"/>
  <p:tag name="LATEXFORMHEIGHT" val="312"/>
  <p:tag name="LATEXFORMWIDTH" val="384"/>
  <p:tag name="LATEXFORMWRAP" val="True"/>
  <p:tag name="BITMAPVECTOR" val="1"/>
  <p:tag name="EMFCHILD" val="True"/>
</p:tagLst>
</file>

<file path=ppt/tags/tag220.xml><?xml version="1.0" encoding="utf-8"?>
<p:tagLst xmlns:a="http://schemas.openxmlformats.org/drawingml/2006/main" xmlns:r="http://schemas.openxmlformats.org/officeDocument/2006/relationships" xmlns:p="http://schemas.openxmlformats.org/presentationml/2006/main">
  <p:tag name="ORIGINALHEIGHT" val="0.7938226"/>
  <p:tag name="ORIGINALWIDTH" val="1.14671"/>
  <p:tag name="EMFCHILD" val="True"/>
</p:tagLst>
</file>

<file path=ppt/tags/tag221.xml><?xml version="1.0" encoding="utf-8"?>
<p:tagLst xmlns:a="http://schemas.openxmlformats.org/drawingml/2006/main" xmlns:r="http://schemas.openxmlformats.org/officeDocument/2006/relationships" xmlns:p="http://schemas.openxmlformats.org/presentationml/2006/main">
  <p:tag name="ORIGINALHEIGHT" val="3.312129"/>
  <p:tag name="ORIGINALWIDTH" val="2.049426"/>
  <p:tag name="EMFCHILD" val="True"/>
</p:tagLst>
</file>

<file path=ppt/tags/tag222.xml><?xml version="1.0" encoding="utf-8"?>
<p:tagLst xmlns:a="http://schemas.openxmlformats.org/drawingml/2006/main" xmlns:r="http://schemas.openxmlformats.org/officeDocument/2006/relationships" xmlns:p="http://schemas.openxmlformats.org/presentationml/2006/main">
  <p:tag name="ORIGINALHEIGHT" val="1.587628"/>
  <p:tag name="ORIGINALWIDTH" val="1.439485"/>
  <p:tag name="EMFCHILD" val="True"/>
</p:tagLst>
</file>

<file path=ppt/tags/tag223.xml><?xml version="1.0" encoding="utf-8"?>
<p:tagLst xmlns:a="http://schemas.openxmlformats.org/drawingml/2006/main" xmlns:r="http://schemas.openxmlformats.org/officeDocument/2006/relationships" xmlns:p="http://schemas.openxmlformats.org/presentationml/2006/main">
  <p:tag name="ORIGINALHEIGHT" val="5.036613"/>
  <p:tag name="ORIGINALWIDTH" val="0.5855502"/>
  <p:tag name="EMFCHILD" val="True"/>
</p:tagLst>
</file>

<file path=ppt/tags/tag224.xml><?xml version="1.0" encoding="utf-8"?>
<p:tagLst xmlns:a="http://schemas.openxmlformats.org/drawingml/2006/main" xmlns:r="http://schemas.openxmlformats.org/officeDocument/2006/relationships" xmlns:p="http://schemas.openxmlformats.org/presentationml/2006/main">
  <p:tag name="ORIGINALHEIGHT" val="3.558477"/>
  <p:tag name="ORIGINALWIDTH" val="1.951834"/>
  <p:tag name="EMFCHILD" val="True"/>
</p:tagLst>
</file>

<file path=ppt/tags/tag225.xml><?xml version="1.0" encoding="utf-8"?>
<p:tagLst xmlns:a="http://schemas.openxmlformats.org/drawingml/2006/main" xmlns:r="http://schemas.openxmlformats.org/officeDocument/2006/relationships" xmlns:p="http://schemas.openxmlformats.org/presentationml/2006/main">
  <p:tag name="ORIGINALHEIGHT" val="0.1916189"/>
  <p:tag name="ORIGINALWIDTH" val="2.634976"/>
  <p:tag name="EMFCHILD" val="True"/>
</p:tagLst>
</file>

<file path=ppt/tags/tag226.xml><?xml version="1.0" encoding="utf-8"?>
<p:tagLst xmlns:a="http://schemas.openxmlformats.org/drawingml/2006/main" xmlns:r="http://schemas.openxmlformats.org/officeDocument/2006/relationships" xmlns:p="http://schemas.openxmlformats.org/presentationml/2006/main">
  <p:tag name="ORIGINALHEIGHT" val="3.366875"/>
  <p:tag name="ORIGINALWIDTH" val="1.439485"/>
  <p:tag name="EMFCHILD" val="True"/>
</p:tagLst>
</file>

<file path=ppt/tags/tag227.xml><?xml version="1.0" encoding="utf-8"?>
<p:tagLst xmlns:a="http://schemas.openxmlformats.org/drawingml/2006/main" xmlns:r="http://schemas.openxmlformats.org/officeDocument/2006/relationships" xmlns:p="http://schemas.openxmlformats.org/presentationml/2006/main">
  <p:tag name="ORIGINALHEIGHT" val="5.036613"/>
  <p:tag name="ORIGINALWIDTH" val="0.5855502"/>
  <p:tag name="EMFCHILD" val="True"/>
</p:tagLst>
</file>

<file path=ppt/tags/tag228.xml><?xml version="1.0" encoding="utf-8"?>
<p:tagLst xmlns:a="http://schemas.openxmlformats.org/drawingml/2006/main" xmlns:r="http://schemas.openxmlformats.org/officeDocument/2006/relationships" xmlns:p="http://schemas.openxmlformats.org/presentationml/2006/main">
  <p:tag name="ORIGINALHEIGHT" val="5.036613"/>
  <p:tag name="ORIGINALWIDTH" val="0.6099558"/>
  <p:tag name="EMFCHILD" val="True"/>
</p:tagLst>
</file>

<file path=ppt/tags/tag229.xml><?xml version="1.0" encoding="utf-8"?>
<p:tagLst xmlns:a="http://schemas.openxmlformats.org/drawingml/2006/main" xmlns:r="http://schemas.openxmlformats.org/officeDocument/2006/relationships" xmlns:p="http://schemas.openxmlformats.org/presentationml/2006/main">
  <p:tag name="ORIGINALHEIGHT" val="0.7838855"/>
  <p:tag name="ORIGINALWIDTH" val="1.287811"/>
  <p:tag name="LATEXADDIN" val="\documentclass{article}&#10;\usepackage{amsmath}&#10;\usepackage{amssymb}&#10;\pagestyle{empty}&#10;&#10;\begin{document}&#10;&#10;\begin{equation*}&#10;\hat{\rho}_o[k]&#10;\end{equation*}&#10;&#10;&#10;\end{document}"/>
  <p:tag name="IGUANATEXSIZE" val="24"/>
  <p:tag name="IGUANATEXCURSOR" val="133"/>
  <p:tag name="TRANSPARENCY" val="True"/>
  <p:tag name="LATEXENGINEID" val="0"/>
  <p:tag name="TEMPFOLDER" val="C:\Temp\"/>
  <p:tag name="LATEXFORMHEIGHT" val="312"/>
  <p:tag name="LATEXFORMWIDTH" val="384"/>
  <p:tag name="LATEXFORMWRAP" val="True"/>
  <p:tag name="BITMAPVECTOR" val="1"/>
  <p:tag name="EMFCHILD" val="True"/>
</p:tagLst>
</file>

<file path=ppt/tags/tag23.xml><?xml version="1.0" encoding="utf-8"?>
<p:tagLst xmlns:a="http://schemas.openxmlformats.org/drawingml/2006/main" xmlns:r="http://schemas.openxmlformats.org/officeDocument/2006/relationships" xmlns:p="http://schemas.openxmlformats.org/presentationml/2006/main">
  <p:tag name="ORIGINALHEIGHT" val="5.25"/>
  <p:tag name="ORIGINALWIDTH" val="4.06252"/>
  <p:tag name="EMFCHILD" val="True"/>
</p:tagLst>
</file>

<file path=ppt/tags/tag230.xml><?xml version="1.0" encoding="utf-8"?>
<p:tagLst xmlns:a="http://schemas.openxmlformats.org/drawingml/2006/main" xmlns:r="http://schemas.openxmlformats.org/officeDocument/2006/relationships" xmlns:p="http://schemas.openxmlformats.org/presentationml/2006/main">
  <p:tag name="ORIGINALHEIGHT" val="3.331522"/>
  <p:tag name="ORIGINALWIDTH" val="2.239672"/>
  <p:tag name="EMFCHILD" val="True"/>
</p:tagLst>
</file>

<file path=ppt/tags/tag231.xml><?xml version="1.0" encoding="utf-8"?>
<p:tagLst xmlns:a="http://schemas.openxmlformats.org/drawingml/2006/main" xmlns:r="http://schemas.openxmlformats.org/officeDocument/2006/relationships" xmlns:p="http://schemas.openxmlformats.org/presentationml/2006/main">
  <p:tag name="ORIGINALHEIGHT" val="1.595776"/>
  <p:tag name="ORIGINALWIDTH" val="1.56777"/>
  <p:tag name="EMFCHILD" val="True"/>
</p:tagLst>
</file>

<file path=ppt/tags/tag232.xml><?xml version="1.0" encoding="utf-8"?>
<p:tagLst xmlns:a="http://schemas.openxmlformats.org/drawingml/2006/main" xmlns:r="http://schemas.openxmlformats.org/officeDocument/2006/relationships" xmlns:p="http://schemas.openxmlformats.org/presentationml/2006/main">
  <p:tag name="ORIGINALHEIGHT" val="5.039264"/>
  <p:tag name="ORIGINALWIDTH" val="0.6439144"/>
  <p:tag name="EMFCHILD" val="True"/>
</p:tagLst>
</file>

<file path=ppt/tags/tag233.xml><?xml version="1.0" encoding="utf-8"?>
<p:tagLst xmlns:a="http://schemas.openxmlformats.org/drawingml/2006/main" xmlns:r="http://schemas.openxmlformats.org/officeDocument/2006/relationships" xmlns:p="http://schemas.openxmlformats.org/presentationml/2006/main">
  <p:tag name="ORIGINALHEIGHT" val="3.55549"/>
  <p:tag name="ORIGINALWIDTH" val="2.155693"/>
  <p:tag name="EMFCHILD" val="True"/>
</p:tagLst>
</file>

<file path=ppt/tags/tag234.xml><?xml version="1.0" encoding="utf-8"?>
<p:tagLst xmlns:a="http://schemas.openxmlformats.org/drawingml/2006/main" xmlns:r="http://schemas.openxmlformats.org/officeDocument/2006/relationships" xmlns:p="http://schemas.openxmlformats.org/presentationml/2006/main">
  <p:tag name="ORIGINALHEIGHT" val="5.039264"/>
  <p:tag name="ORIGINALWIDTH" val="0.6719015"/>
  <p:tag name="EMFCHILD" val="True"/>
</p:tagLst>
</file>

<file path=ppt/tags/tag235.xml><?xml version="1.0" encoding="utf-8"?>
<p:tagLst xmlns:a="http://schemas.openxmlformats.org/drawingml/2006/main" xmlns:r="http://schemas.openxmlformats.org/officeDocument/2006/relationships" xmlns:p="http://schemas.openxmlformats.org/presentationml/2006/main">
  <p:tag name="ORIGINALHEIGHT" val="3.570588"/>
  <p:tag name="ORIGINALWIDTH" val="2.217376"/>
  <p:tag name="LATEXADDIN" val="\documentclass{article}&#10;\usepackage{amsmath}&#10;\usepackage{amssymb}&#10;\pagestyle{empty}&#10;\begin{document}&#10;&#10;\begin{equation*}&#10;h_b[k, \ell]&#10;\end{equation*}&#10;&#10;&#10;\end{document}"/>
  <p:tag name="IGUANATEXSIZE" val="24"/>
  <p:tag name="IGUANATEXCURSOR" val="132"/>
  <p:tag name="TRANSPARENCY" val="True"/>
  <p:tag name="LATEXENGINEID" val="0"/>
  <p:tag name="TEMPFOLDER" val="C:\Temp\"/>
  <p:tag name="LATEXFORMHEIGHT" val="312"/>
  <p:tag name="LATEXFORMWIDTH" val="384"/>
  <p:tag name="LATEXFORMWRAP" val="True"/>
  <p:tag name="BITMAPVECTOR" val="1"/>
  <p:tag name="EMFCHILD" val="True"/>
</p:tagLst>
</file>

<file path=ppt/tags/tag236.xml><?xml version="1.0" encoding="utf-8"?>
<p:tagLst xmlns:a="http://schemas.openxmlformats.org/drawingml/2006/main" xmlns:r="http://schemas.openxmlformats.org/officeDocument/2006/relationships" xmlns:p="http://schemas.openxmlformats.org/presentationml/2006/main">
  <p:tag name="ORIGINALHEIGHT" val="2.504741"/>
  <p:tag name="ORIGINALWIDTH" val="1.267072"/>
  <p:tag name="EMFCHILD" val="True"/>
</p:tagLst>
</file>

<file path=ppt/tags/tag237.xml><?xml version="1.0" encoding="utf-8"?>
<p:tagLst xmlns:a="http://schemas.openxmlformats.org/drawingml/2006/main" xmlns:r="http://schemas.openxmlformats.org/officeDocument/2006/relationships" xmlns:p="http://schemas.openxmlformats.org/presentationml/2006/main">
  <p:tag name="ORIGINALHEIGHT" val="5.062774"/>
  <p:tag name="ORIGINALWIDTH" val="0.6109168"/>
  <p:tag name="EMFCHILD" val="True"/>
</p:tagLst>
</file>

<file path=ppt/tags/tag238.xml><?xml version="1.0" encoding="utf-8"?>
<p:tagLst xmlns:a="http://schemas.openxmlformats.org/drawingml/2006/main" xmlns:r="http://schemas.openxmlformats.org/officeDocument/2006/relationships" xmlns:p="http://schemas.openxmlformats.org/presentationml/2006/main">
  <p:tag name="ORIGINALHEIGHT" val="3.570588"/>
  <p:tag name="ORIGINALWIDTH" val="2.013747"/>
  <p:tag name="EMFCHILD" val="True"/>
</p:tagLst>
</file>

<file path=ppt/tags/tag239.xml><?xml version="1.0" encoding="utf-8"?>
<p:tagLst xmlns:a="http://schemas.openxmlformats.org/drawingml/2006/main" xmlns:r="http://schemas.openxmlformats.org/officeDocument/2006/relationships" xmlns:p="http://schemas.openxmlformats.org/presentationml/2006/main">
  <p:tag name="ORIGINALHEIGHT" val="1.518841"/>
  <p:tag name="ORIGINALWIDTH" val="0.5204117"/>
  <p:tag name="EMFCHILD" val="True"/>
</p:tagLst>
</file>

<file path=ppt/tags/tag24.xml><?xml version="1.0" encoding="utf-8"?>
<p:tagLst xmlns:a="http://schemas.openxmlformats.org/drawingml/2006/main" xmlns:r="http://schemas.openxmlformats.org/officeDocument/2006/relationships" xmlns:p="http://schemas.openxmlformats.org/presentationml/2006/main">
  <p:tag name="ORIGINALHEIGHT" val="4.625"/>
  <p:tag name="ORIGINALWIDTH" val="4.319279"/>
  <p:tag name="LATEXADDIN" val="\documentclass{article}&#10;\usepackage{amsmath}&#10;\pagestyle{empty}&#10;\begin{document}&#10;&#10;$$\tau_{\rm o}(t_{k+1}) + \tau_{\rm o}(t_{k})$$&#10;&#10;&#10;\end{document}"/>
  <p:tag name="IGUANATEXSIZE" val="20"/>
  <p:tag name="IGUANATEXCURSOR" val="124"/>
  <p:tag name="TRANSPARENCY" val="True"/>
  <p:tag name="LATEXENGINEID" val="0"/>
  <p:tag name="TEMPFOLDER" val="C:\Temp\"/>
  <p:tag name="LATEXFORMHEIGHT" val="312"/>
  <p:tag name="LATEXFORMWIDTH" val="384"/>
  <p:tag name="LATEXFORMWRAP" val="True"/>
  <p:tag name="BITMAPVECTOR" val="1"/>
  <p:tag name="EMFCHILD" val="True"/>
</p:tagLst>
</file>

<file path=ppt/tags/tag240.xml><?xml version="1.0" encoding="utf-8"?>
<p:tagLst xmlns:a="http://schemas.openxmlformats.org/drawingml/2006/main" xmlns:r="http://schemas.openxmlformats.org/officeDocument/2006/relationships" xmlns:p="http://schemas.openxmlformats.org/presentationml/2006/main">
  <p:tag name="ORIGINALHEIGHT" val="3.62388"/>
  <p:tag name="ORIGINALWIDTH" val="1.742231"/>
  <p:tag name="EMFCHILD" val="True"/>
</p:tagLst>
</file>

<file path=ppt/tags/tag241.xml><?xml version="1.0" encoding="utf-8"?>
<p:tagLst xmlns:a="http://schemas.openxmlformats.org/drawingml/2006/main" xmlns:r="http://schemas.openxmlformats.org/officeDocument/2006/relationships" xmlns:p="http://schemas.openxmlformats.org/presentationml/2006/main">
  <p:tag name="ORIGINALHEIGHT" val="5.062774"/>
  <p:tag name="ORIGINALWIDTH" val="0.6109168"/>
  <p:tag name="EMFCHILD" val="True"/>
</p:tagLst>
</file>

<file path=ppt/tags/tag242.xml><?xml version="1.0" encoding="utf-8"?>
<p:tagLst xmlns:a="http://schemas.openxmlformats.org/drawingml/2006/main" xmlns:r="http://schemas.openxmlformats.org/officeDocument/2006/relationships" xmlns:p="http://schemas.openxmlformats.org/presentationml/2006/main">
  <p:tag name="ORIGINALHEIGHT" val="4.661026"/>
  <p:tag name="ORIGINALWIDTH" val="0.2721762"/>
  <p:tag name="LATEXADDIN" val="\documentclass{article}&#10;\usepackage{amsmath}&#10;\usepackage{amssymb}&#10;\pagestyle{empty}&#10;\RequirePackage[T1]{fontenc} \RequirePackage[tt=false, type1=true]{libertine} \RequirePackage[varqu]{zi4} \RequirePackage[libertine]{newtxmath}&#10;\begin{document}&#10;&#10;$$&#10;|\cdot|&#10;$$&#10;&#10;&#10;\end{document}"/>
  <p:tag name="IGUANATEXSIZE" val="24"/>
  <p:tag name="IGUANATEXCURSOR" val="259"/>
  <p:tag name="TRANSPARENCY" val="True"/>
  <p:tag name="LATEXENGINEID" val="0"/>
  <p:tag name="TEMPFOLDER" val="C:\Temp\"/>
  <p:tag name="LATEXFORMHEIGHT" val="312"/>
  <p:tag name="LATEXFORMWIDTH" val="384"/>
  <p:tag name="LATEXFORMWRAP" val="True"/>
  <p:tag name="BITMAPVECTOR" val="1"/>
  <p:tag name="EMFCHILD" val="True"/>
</p:tagLst>
</file>

<file path=ppt/tags/tag243.xml><?xml version="1.0" encoding="utf-8"?>
<p:tagLst xmlns:a="http://schemas.openxmlformats.org/drawingml/2006/main" xmlns:r="http://schemas.openxmlformats.org/officeDocument/2006/relationships" xmlns:p="http://schemas.openxmlformats.org/presentationml/2006/main">
  <p:tag name="ORIGINALHEIGHT" val="4.661026"/>
  <p:tag name="ORIGINALWIDTH" val="0.2721762"/>
  <p:tag name="EMFCHILD" val="True"/>
</p:tagLst>
</file>

<file path=ppt/tags/tag244.xml><?xml version="1.0" encoding="utf-8"?>
<p:tagLst xmlns:a="http://schemas.openxmlformats.org/drawingml/2006/main" xmlns:r="http://schemas.openxmlformats.org/officeDocument/2006/relationships" xmlns:p="http://schemas.openxmlformats.org/presentationml/2006/main">
  <p:tag name="ORIGINALHEIGHT" val="12.25505"/>
  <p:tag name="ORIGINALWIDTH" val="24.17058"/>
  <p:tag name="LATEXADDIN" val="\documentclass{article}&#10;\usepackage{amsmath}&#10;\usepackage{amssymb}&#10;\pagestyle{empty}&#10;&#10;\begin{document}&#10;&#10;$ \delta\propto\frac{1}{ B }$&#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1"/>
</p:tagLst>
</file>

<file path=ppt/tags/tag245.xml><?xml version="1.0" encoding="utf-8"?>
<p:tagLst xmlns:a="http://schemas.openxmlformats.org/drawingml/2006/main" xmlns:r="http://schemas.openxmlformats.org/officeDocument/2006/relationships" xmlns:p="http://schemas.openxmlformats.org/presentationml/2006/main">
  <p:tag name="ORIGINALHEIGHT" val="8.358983"/>
  <p:tag name="ORIGINALWIDTH" val="13.18604"/>
  <p:tag name="LATEXADDIN" val="\documentclass{article}&#10;\usepackage{amsmath}&#10;\usepackage{amssymb}&#10;\pagestyle{empty}&#10;&#10;\begin{document}&#10;&#10;$ \Delta d$&#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Lst>
</file>

<file path=ppt/tags/tag246.xml><?xml version="1.0" encoding="utf-8"?>
<p:tagLst xmlns:a="http://schemas.openxmlformats.org/drawingml/2006/main" xmlns:r="http://schemas.openxmlformats.org/officeDocument/2006/relationships" xmlns:p="http://schemas.openxmlformats.org/presentationml/2006/main">
  <p:tag name="ORIGINALHEIGHT" val="7.711475"/>
  <p:tag name="ORIGINALWIDTH" val="22.1926"/>
  <p:tag name="LATEXADDIN" val="\documentclass{article}&#10;\usepackage{amsmath}&#10;\usepackage{amssymb}&#10;\pagestyle{empty}&#10;&#10;\begin{document}&#10;&#10;$ &lt; \Delta d$&#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Lst>
</file>

<file path=ppt/tags/tag247.xml><?xml version="1.0" encoding="utf-8"?>
<p:tagLst xmlns:a="http://schemas.openxmlformats.org/drawingml/2006/main" xmlns:r="http://schemas.openxmlformats.org/officeDocument/2006/relationships" xmlns:p="http://schemas.openxmlformats.org/presentationml/2006/main">
  <p:tag name="ORIGINALHEIGHT" val="7.711437"/>
  <p:tag name="ORIGINALWIDTH" val="22.1926"/>
  <p:tag name="LATEXADDIN" val="\documentclass{article}&#10;\usepackage{amsmath}&#10;\usepackage{amssymb}&#10;\pagestyle{empty}&#10;&#10;\begin{document}&#10;&#10;$ &gt; \Delta d$&#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Lst>
</file>

<file path=ppt/tags/tag248.xml><?xml version="1.0" encoding="utf-8"?>
<p:tagLst xmlns:a="http://schemas.openxmlformats.org/drawingml/2006/main" xmlns:r="http://schemas.openxmlformats.org/officeDocument/2006/relationships" xmlns:p="http://schemas.openxmlformats.org/presentationml/2006/main">
  <p:tag name="ORIGINALHEIGHT" val="5.945455"/>
  <p:tag name="ORIGINALWIDTH" val="5.886626"/>
  <p:tag name="LATEXADDIN" val="\documentclass{article}&#10;\usepackage{amsmath}&#10;\usepackage{amssymb}&#10;\pagestyle{empty}&#10;&#10;\begin{document}&#10;&#10;$ &gt; \Delta d$&#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249.xml><?xml version="1.0" encoding="utf-8"?>
<p:tagLst xmlns:a="http://schemas.openxmlformats.org/drawingml/2006/main" xmlns:r="http://schemas.openxmlformats.org/officeDocument/2006/relationships" xmlns:p="http://schemas.openxmlformats.org/presentationml/2006/main">
  <p:tag name="ORIGINALHEIGHT" val="7.299394"/>
  <p:tag name="ORIGINALWIDTH" val="7.005104"/>
  <p:tag name="EMFCHILD" val="True"/>
</p:tagLst>
</file>

<file path=ppt/tags/tag25.xml><?xml version="1.0" encoding="utf-8"?>
<p:tagLst xmlns:a="http://schemas.openxmlformats.org/drawingml/2006/main" xmlns:r="http://schemas.openxmlformats.org/officeDocument/2006/relationships" xmlns:p="http://schemas.openxmlformats.org/presentationml/2006/main">
  <p:tag name="ORIGINALHEIGHT" val="3.31248"/>
  <p:tag name="ORIGINALWIDTH" val="3.093556"/>
  <p:tag name="EMFCHILD" val="True"/>
</p:tagLst>
</file>

<file path=ppt/tags/tag250.xml><?xml version="1.0" encoding="utf-8"?>
<p:tagLst xmlns:a="http://schemas.openxmlformats.org/drawingml/2006/main" xmlns:r="http://schemas.openxmlformats.org/officeDocument/2006/relationships" xmlns:p="http://schemas.openxmlformats.org/presentationml/2006/main">
  <p:tag name="ORIGINALHEIGHT" val="7.240509"/>
  <p:tag name="ORIGINALWIDTH" val="4.532721"/>
  <p:tag name="EMFCHILD" val="True"/>
</p:tagLst>
</file>

<file path=ppt/tags/tag251.xml><?xml version="1.0" encoding="utf-8"?>
<p:tagLst xmlns:a="http://schemas.openxmlformats.org/drawingml/2006/main" xmlns:r="http://schemas.openxmlformats.org/officeDocument/2006/relationships" xmlns:p="http://schemas.openxmlformats.org/presentationml/2006/main">
  <p:tag name="ORIGINALHEIGHT" val="5.945492"/>
  <p:tag name="ORIGINALWIDTH" val="5.886626"/>
  <p:tag name="LATEXADDIN" val="\documentclass{article}&#10;\usepackage{amsmath}&#10;\usepackage{amssymb}&#10;\pagestyle{empty}&#10;&#10;\begin{document}&#10;&#10;$ &lt; \Delta d$&#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252.xml><?xml version="1.0" encoding="utf-8"?>
<p:tagLst xmlns:a="http://schemas.openxmlformats.org/drawingml/2006/main" xmlns:r="http://schemas.openxmlformats.org/officeDocument/2006/relationships" xmlns:p="http://schemas.openxmlformats.org/presentationml/2006/main">
  <p:tag name="ORIGINALHEIGHT" val="7.299394"/>
  <p:tag name="ORIGINALWIDTH" val="7.005104"/>
  <p:tag name="EMFCHILD" val="True"/>
</p:tagLst>
</file>

<file path=ppt/tags/tag253.xml><?xml version="1.0" encoding="utf-8"?>
<p:tagLst xmlns:a="http://schemas.openxmlformats.org/drawingml/2006/main" xmlns:r="http://schemas.openxmlformats.org/officeDocument/2006/relationships" xmlns:p="http://schemas.openxmlformats.org/presentationml/2006/main">
  <p:tag name="ORIGINALHEIGHT" val="7.240546"/>
  <p:tag name="ORIGINALWIDTH" val="4.532721"/>
  <p:tag name="EMFCHILD" val="True"/>
</p:tagLst>
</file>

<file path=ppt/tags/tag254.xml><?xml version="1.0" encoding="utf-8"?>
<p:tagLst xmlns:a="http://schemas.openxmlformats.org/drawingml/2006/main" xmlns:r="http://schemas.openxmlformats.org/officeDocument/2006/relationships" xmlns:p="http://schemas.openxmlformats.org/presentationml/2006/main">
  <p:tag name="ORIGINALHEIGHT" val="8.241251"/>
  <p:tag name="ORIGINALWIDTH" val="7.417147"/>
  <p:tag name="LATEXADDIN" val="\documentclass{article}&#10;\usepackage{amsmath}&#10;\usepackage{amssymb}&#10;\pagestyle{empty}&#10;&#10;\begin{document}&#10;&#10;$ \Delta d$&#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255.xml><?xml version="1.0" encoding="utf-8"?>
<p:tagLst xmlns:a="http://schemas.openxmlformats.org/drawingml/2006/main" xmlns:r="http://schemas.openxmlformats.org/officeDocument/2006/relationships" xmlns:p="http://schemas.openxmlformats.org/presentationml/2006/main">
  <p:tag name="ORIGINALHEIGHT" val="8.123519"/>
  <p:tag name="ORIGINALWIDTH" val="4.827033"/>
  <p:tag name="EMFCHILD" val="True"/>
</p:tagLst>
</file>

<file path=ppt/tags/tag256.xml><?xml version="1.0" encoding="utf-8"?>
<p:tagLst xmlns:a="http://schemas.openxmlformats.org/drawingml/2006/main" xmlns:r="http://schemas.openxmlformats.org/officeDocument/2006/relationships" xmlns:p="http://schemas.openxmlformats.org/presentationml/2006/main">
  <p:tag name="ORIGINALHEIGHT" val="7.346864"/>
  <p:tag name="ORIGINALWIDTH" val="3.920396"/>
  <p:tag name="LATEXADDIN" val="\documentclass{article}&#10;\usepackage{amsmath}&#10;\usepackage{amssymb}&#10;\pagestyle{empty}&#10;&#10;\begin{document}&#10;&#10;$ \delta\propto\frac{1}{ B }$&#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1"/>
  <p:tag name="EMFCHILD" val="True"/>
</p:tagLst>
</file>

<file path=ppt/tags/tag257.xml><?xml version="1.0" encoding="utf-8"?>
<p:tagLst xmlns:a="http://schemas.openxmlformats.org/drawingml/2006/main" xmlns:r="http://schemas.openxmlformats.org/officeDocument/2006/relationships" xmlns:p="http://schemas.openxmlformats.org/presentationml/2006/main">
  <p:tag name="ORIGINALHEIGHT" val="4.599497"/>
  <p:tag name="ORIGINALWIDTH" val="6.359052"/>
  <p:tag name="EMFCHILD" val="True"/>
</p:tagLst>
</file>

<file path=ppt/tags/tag258.xml><?xml version="1.0" encoding="utf-8"?>
<p:tagLst xmlns:a="http://schemas.openxmlformats.org/drawingml/2006/main" xmlns:r="http://schemas.openxmlformats.org/officeDocument/2006/relationships" xmlns:p="http://schemas.openxmlformats.org/presentationml/2006/main">
  <p:tag name="ORIGINALHEIGHT" val="4.753853"/>
  <p:tag name="ORIGINALWIDTH" val="2.438675"/>
  <p:tag name="EMFCHILD" val="True"/>
</p:tagLst>
</file>

<file path=ppt/tags/tag259.xml><?xml version="1.0" encoding="utf-8"?>
<p:tagLst xmlns:a="http://schemas.openxmlformats.org/drawingml/2006/main" xmlns:r="http://schemas.openxmlformats.org/officeDocument/2006/relationships" xmlns:p="http://schemas.openxmlformats.org/presentationml/2006/main">
  <p:tag name="ORIGINALHEIGHT" val="0.4012896"/>
  <p:tag name="ORIGINALWIDTH" val="6.112099"/>
  <p:tag name="EMFCHILD" val="True"/>
</p:tagLst>
</file>

<file path=ppt/tags/tag26.xml><?xml version="1.0" encoding="utf-8"?>
<p:tagLst xmlns:a="http://schemas.openxmlformats.org/drawingml/2006/main" xmlns:r="http://schemas.openxmlformats.org/officeDocument/2006/relationships" xmlns:p="http://schemas.openxmlformats.org/presentationml/2006/main">
  <p:tag name="ORIGINALHEIGHT" val="10.43748"/>
  <p:tag name="ORIGINALWIDTH" val="2.042921"/>
  <p:tag name="EMFCHILD" val="True"/>
</p:tagLst>
</file>

<file path=ppt/tags/tag260.xml><?xml version="1.0" encoding="utf-8"?>
<p:tagLst xmlns:a="http://schemas.openxmlformats.org/drawingml/2006/main" xmlns:r="http://schemas.openxmlformats.org/officeDocument/2006/relationships" xmlns:p="http://schemas.openxmlformats.org/presentationml/2006/main">
  <p:tag name="ORIGINALHEIGHT" val="4.846451"/>
  <p:tag name="ORIGINALWIDTH" val="5.093426"/>
  <p:tag name="EMFCHILD" val="True"/>
</p:tagLst>
</file>

<file path=ppt/tags/tag261.xml><?xml version="1.0" encoding="utf-8"?>
<p:tagLst xmlns:a="http://schemas.openxmlformats.org/drawingml/2006/main" xmlns:r="http://schemas.openxmlformats.org/officeDocument/2006/relationships" xmlns:p="http://schemas.openxmlformats.org/presentationml/2006/main">
  <p:tag name="ORIGINALHEIGHT" val="3.248885"/>
  <p:tag name="ORIGINALWIDTH" val="3.999161"/>
  <p:tag name="LATEXADDIN" val="\documentclass{article}&#10;\usepackage{amsmath}&#10;\usepackage{amssymb}&#10;\pagestyle{empty}&#10;\begin{document}&#10;&#10;\begin{equation*}&#10;\tau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Lst>
</file>

<file path=ppt/tags/tag262.xml><?xml version="1.0" encoding="utf-8"?>
<p:tagLst xmlns:a="http://schemas.openxmlformats.org/drawingml/2006/main" xmlns:r="http://schemas.openxmlformats.org/officeDocument/2006/relationships" xmlns:p="http://schemas.openxmlformats.org/presentationml/2006/main">
  <p:tag name="ORIGINALHEIGHT" val="4.667391"/>
  <p:tag name="ORIGINALWIDTH" val="4.887836"/>
  <p:tag name="LATEXADDIN" val="\documentclass{article}&#10;\usepackage{amsmath}&#10;\usepackage{amssymb}&#10;\pagestyle{empty}&#10;\begin{document}&#10;&#10;\begin{equation*}&#10;\phi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Lst>
</file>

<file path=ppt/tags/tag263.xml><?xml version="1.0" encoding="utf-8"?>
<p:tagLst xmlns:a="http://schemas.openxmlformats.org/drawingml/2006/main" xmlns:r="http://schemas.openxmlformats.org/officeDocument/2006/relationships" xmlns:p="http://schemas.openxmlformats.org/presentationml/2006/main">
  <p:tag name="ORIGINALHEIGHT" val="4.739435"/>
  <p:tag name="ORIGINALWIDTH" val="2.974568"/>
  <p:tag name="LATEXADDIN" val="\documentclass{article}&#10;\usepackage{amsmath}&#10;\pagestyle{empty}&#10;&#10;\begin{document}&#10;&#10;$f$&#10;&#10;&#10;\end{document}"/>
  <p:tag name="IGUANATEXSIZE" val="20"/>
  <p:tag name="IGUANATEXCURSOR" val="63"/>
  <p:tag name="TRANSPARENCY" val="True"/>
  <p:tag name="LATEXENGINEID" val="0"/>
  <p:tag name="TEMPFOLDER" val="C:\Temp\"/>
  <p:tag name="LATEXFORMHEIGHT" val="312"/>
  <p:tag name="LATEXFORMWIDTH" val="384"/>
  <p:tag name="LATEXFORMWRAP" val="True"/>
  <p:tag name="BITMAPVECTOR" val="1"/>
</p:tagLst>
</file>

<file path=ppt/tags/tag264.xml><?xml version="1.0" encoding="utf-8"?>
<p:tagLst xmlns:a="http://schemas.openxmlformats.org/drawingml/2006/main" xmlns:r="http://schemas.openxmlformats.org/officeDocument/2006/relationships" xmlns:p="http://schemas.openxmlformats.org/presentationml/2006/main">
  <p:tag name="ORIGINALHEIGHT" val="4.739435"/>
  <p:tag name="ORIGINALWIDTH" val="2.974568"/>
  <p:tag name="LATEXADDIN" val="\documentclass{article}&#10;\usepackage{amsmath}&#10;\pagestyle{empty}&#10;&#10;\begin{document}&#10;&#10;$f$&#10;&#10;&#10;\end{document}"/>
  <p:tag name="IGUANATEXSIZE" val="20"/>
  <p:tag name="IGUANATEXCURSOR" val="63"/>
  <p:tag name="TRANSPARENCY" val="True"/>
  <p:tag name="LATEXENGINEID" val="0"/>
  <p:tag name="TEMPFOLDER" val="C:\Temp\"/>
  <p:tag name="LATEXFORMHEIGHT" val="312"/>
  <p:tag name="LATEXFORMWIDTH" val="384"/>
  <p:tag name="LATEXFORMWRAP" val="True"/>
  <p:tag name="BITMAPVECTOR" val="1"/>
</p:tagLst>
</file>

<file path=ppt/tags/tag265.xml><?xml version="1.0" encoding="utf-8"?>
<p:tagLst xmlns:a="http://schemas.openxmlformats.org/drawingml/2006/main" xmlns:r="http://schemas.openxmlformats.org/officeDocument/2006/relationships" xmlns:p="http://schemas.openxmlformats.org/presentationml/2006/main">
  <p:tag name="ORIGINALHEIGHT" val="4.739435"/>
  <p:tag name="ORIGINALWIDTH" val="2.974568"/>
  <p:tag name="LATEXADDIN" val="\documentclass{article}&#10;\usepackage{amsmath}&#10;\pagestyle{empty}&#10;&#10;\begin{document}&#10;&#10;$f$&#10;&#10;&#10;\end{document}"/>
  <p:tag name="IGUANATEXSIZE" val="20"/>
  <p:tag name="IGUANATEXCURSOR" val="63"/>
  <p:tag name="TRANSPARENCY" val="True"/>
  <p:tag name="LATEXENGINEID" val="0"/>
  <p:tag name="TEMPFOLDER" val="C:\Temp\"/>
  <p:tag name="LATEXFORMHEIGHT" val="312"/>
  <p:tag name="LATEXFORMWIDTH" val="384"/>
  <p:tag name="LATEXFORMWRAP" val="True"/>
  <p:tag name="BITMAPVECTOR" val="1"/>
</p:tagLst>
</file>

<file path=ppt/tags/tag266.xml><?xml version="1.0" encoding="utf-8"?>
<p:tagLst xmlns:a="http://schemas.openxmlformats.org/drawingml/2006/main" xmlns:r="http://schemas.openxmlformats.org/officeDocument/2006/relationships" xmlns:p="http://schemas.openxmlformats.org/presentationml/2006/main">
  <p:tag name="ORIGINALHEIGHT" val="4.667391"/>
  <p:tag name="ORIGINALWIDTH" val="2.787273"/>
  <p:tag name="LATEXADDIN" val="\documentclass{article}&#10;\usepackage{amsmath}&#10;\usepackage{amssymb}&#10;\pagestyle{empty}&#10;\begin{document}&#10;&#10;\begin{equation*}&#10;\phi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 name="EMFCHILD" val="True"/>
</p:tagLst>
</file>

<file path=ppt/tags/tag267.xml><?xml version="1.0" encoding="utf-8"?>
<p:tagLst xmlns:a="http://schemas.openxmlformats.org/drawingml/2006/main" xmlns:r="http://schemas.openxmlformats.org/officeDocument/2006/relationships" xmlns:p="http://schemas.openxmlformats.org/presentationml/2006/main">
  <p:tag name="ORIGINALHEIGHT" val="1.647315"/>
  <p:tag name="ORIGINALWIDTH" val="1.777399"/>
  <p:tag name="EMFCHILD" val="True"/>
</p:tagLst>
</file>

<file path=ppt/tags/tag268.xml><?xml version="1.0" encoding="utf-8"?>
<p:tagLst xmlns:a="http://schemas.openxmlformats.org/drawingml/2006/main" xmlns:r="http://schemas.openxmlformats.org/officeDocument/2006/relationships" xmlns:p="http://schemas.openxmlformats.org/presentationml/2006/main">
  <p:tag name="ORIGINALHEIGHT" val="2.470973"/>
  <p:tag name="ORIGINALWIDTH" val="2.464134"/>
  <p:tag name="LATEXADDIN" val="\documentclass{article}&#10;\usepackage{amsmath}&#10;\usepackage{amssymb}&#10;\pagestyle{empty}&#10;\begin{document}&#10;&#10;\begin{equation*}&#10;\tau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 name="EMFCHILD" val="True"/>
</p:tagLst>
</file>

<file path=ppt/tags/tag269.xml><?xml version="1.0" encoding="utf-8"?>
<p:tagLst xmlns:a="http://schemas.openxmlformats.org/drawingml/2006/main" xmlns:r="http://schemas.openxmlformats.org/officeDocument/2006/relationships" xmlns:p="http://schemas.openxmlformats.org/presentationml/2006/main">
  <p:tag name="ORIGINALHEIGHT" val="1.738832"/>
  <p:tag name="ORIGINALWIDTH" val="1.696608"/>
  <p:tag name="EMFCHILD" val="True"/>
</p:tagLst>
</file>

<file path=ppt/tags/tag27.xml><?xml version="1.0" encoding="utf-8"?>
<p:tagLst xmlns:a="http://schemas.openxmlformats.org/drawingml/2006/main" xmlns:r="http://schemas.openxmlformats.org/officeDocument/2006/relationships" xmlns:p="http://schemas.openxmlformats.org/presentationml/2006/main">
  <p:tag name="ORIGINALHEIGHT" val="6.68748"/>
  <p:tag name="ORIGINALWIDTH" val="2.743344"/>
  <p:tag name="EMFCHILD" val="True"/>
</p:tagLst>
</file>

<file path=ppt/tags/tag270.xml><?xml version="1.0" encoding="utf-8"?>
<p:tagLst xmlns:a="http://schemas.openxmlformats.org/drawingml/2006/main" xmlns:r="http://schemas.openxmlformats.org/officeDocument/2006/relationships" xmlns:p="http://schemas.openxmlformats.org/presentationml/2006/main">
  <p:tag name="ORIGINALHEIGHT" val="3.248885"/>
  <p:tag name="ORIGINALWIDTH" val="3.999161"/>
  <p:tag name="LATEXADDIN" val="\documentclass{article}&#10;\usepackage{amsmath}&#10;\usepackage{amssymb}&#10;\pagestyle{empty}&#10;\begin{document}&#10;&#10;\begin{equation*}&#10;\tau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Lst>
</file>

<file path=ppt/tags/tag271.xml><?xml version="1.0" encoding="utf-8"?>
<p:tagLst xmlns:a="http://schemas.openxmlformats.org/drawingml/2006/main" xmlns:r="http://schemas.openxmlformats.org/officeDocument/2006/relationships" xmlns:p="http://schemas.openxmlformats.org/presentationml/2006/main">
  <p:tag name="ORIGINALHEIGHT" val="4.667391"/>
  <p:tag name="ORIGINALWIDTH" val="4.887836"/>
  <p:tag name="LATEXADDIN" val="\documentclass{article}&#10;\usepackage{amsmath}&#10;\usepackage{amssymb}&#10;\pagestyle{empty}&#10;\begin{document}&#10;&#10;\begin{equation*}&#10;\phi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Lst>
</file>

<file path=ppt/tags/tag272.xml><?xml version="1.0" encoding="utf-8"?>
<p:tagLst xmlns:a="http://schemas.openxmlformats.org/drawingml/2006/main" xmlns:r="http://schemas.openxmlformats.org/officeDocument/2006/relationships" xmlns:p="http://schemas.openxmlformats.org/presentationml/2006/main">
  <p:tag name="ORIGINALHEIGHT" val="4.739435"/>
  <p:tag name="ORIGINALWIDTH" val="2.974568"/>
  <p:tag name="LATEXADDIN" val="\documentclass{article}&#10;\usepackage{amsmath}&#10;\pagestyle{empty}&#10;&#10;\begin{document}&#10;&#10;$f$&#10;&#10;&#10;\end{document}"/>
  <p:tag name="IGUANATEXSIZE" val="20"/>
  <p:tag name="IGUANATEXCURSOR" val="63"/>
  <p:tag name="TRANSPARENCY" val="True"/>
  <p:tag name="LATEXENGINEID" val="0"/>
  <p:tag name="TEMPFOLDER" val="C:\Temp\"/>
  <p:tag name="LATEXFORMHEIGHT" val="312"/>
  <p:tag name="LATEXFORMWIDTH" val="384"/>
  <p:tag name="LATEXFORMWRAP" val="True"/>
  <p:tag name="BITMAPVECTOR" val="1"/>
</p:tagLst>
</file>

<file path=ppt/tags/tag273.xml><?xml version="1.0" encoding="utf-8"?>
<p:tagLst xmlns:a="http://schemas.openxmlformats.org/drawingml/2006/main" xmlns:r="http://schemas.openxmlformats.org/officeDocument/2006/relationships" xmlns:p="http://schemas.openxmlformats.org/presentationml/2006/main">
  <p:tag name="ORIGINALHEIGHT" val="4.739435"/>
  <p:tag name="ORIGINALWIDTH" val="2.974568"/>
  <p:tag name="LATEXADDIN" val="\documentclass{article}&#10;\usepackage{amsmath}&#10;\pagestyle{empty}&#10;&#10;\begin{document}&#10;&#10;$f$&#10;&#10;&#10;\end{document}"/>
  <p:tag name="IGUANATEXSIZE" val="20"/>
  <p:tag name="IGUANATEXCURSOR" val="63"/>
  <p:tag name="TRANSPARENCY" val="True"/>
  <p:tag name="LATEXENGINEID" val="0"/>
  <p:tag name="TEMPFOLDER" val="C:\Temp\"/>
  <p:tag name="LATEXFORMHEIGHT" val="312"/>
  <p:tag name="LATEXFORMWIDTH" val="384"/>
  <p:tag name="LATEXFORMWRAP" val="True"/>
  <p:tag name="BITMAPVECTOR" val="1"/>
</p:tagLst>
</file>

<file path=ppt/tags/tag274.xml><?xml version="1.0" encoding="utf-8"?>
<p:tagLst xmlns:a="http://schemas.openxmlformats.org/drawingml/2006/main" xmlns:r="http://schemas.openxmlformats.org/officeDocument/2006/relationships" xmlns:p="http://schemas.openxmlformats.org/presentationml/2006/main">
  <p:tag name="ORIGINALHEIGHT" val="4.739435"/>
  <p:tag name="ORIGINALWIDTH" val="2.974568"/>
  <p:tag name="LATEXADDIN" val="\documentclass{article}&#10;\usepackage{amsmath}&#10;\pagestyle{empty}&#10;&#10;\begin{document}&#10;&#10;$f$&#10;&#10;&#10;\end{document}"/>
  <p:tag name="IGUANATEXSIZE" val="20"/>
  <p:tag name="IGUANATEXCURSOR" val="63"/>
  <p:tag name="TRANSPARENCY" val="True"/>
  <p:tag name="LATEXENGINEID" val="0"/>
  <p:tag name="TEMPFOLDER" val="C:\Temp\"/>
  <p:tag name="LATEXFORMHEIGHT" val="312"/>
  <p:tag name="LATEXFORMWIDTH" val="384"/>
  <p:tag name="LATEXFORMWRAP" val="True"/>
  <p:tag name="BITMAPVECTOR" val="1"/>
</p:tagLst>
</file>

<file path=ppt/tags/tag275.xml><?xml version="1.0" encoding="utf-8"?>
<p:tagLst xmlns:a="http://schemas.openxmlformats.org/drawingml/2006/main" xmlns:r="http://schemas.openxmlformats.org/officeDocument/2006/relationships" xmlns:p="http://schemas.openxmlformats.org/presentationml/2006/main">
  <p:tag name="ORIGINALHEIGHT" val="9.889205"/>
  <p:tag name="ORIGINALWIDTH" val="49.12259"/>
  <p:tag name="LATEXADDIN" val="\documentclass{article}&#10;\usepackage{amsmath}&#10;\usepackage{amssymb}&#10;\pagestyle{empty}&#10;&#10;\begin{document}&#10;&#10;\begin{equation*}&#10;\cdot e^{j\phi_o}e^{-j2\pi f\tau_{o} }&#10;\end{equation*}&#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1"/>
</p:tagLst>
</file>

<file path=ppt/tags/tag276.xml><?xml version="1.0" encoding="utf-8"?>
<p:tagLst xmlns:a="http://schemas.openxmlformats.org/drawingml/2006/main" xmlns:r="http://schemas.openxmlformats.org/officeDocument/2006/relationships" xmlns:p="http://schemas.openxmlformats.org/presentationml/2006/main">
  <p:tag name="ORIGINALHEIGHT" val="3.431921"/>
  <p:tag name="ORIGINALWIDTH" val="6.503679"/>
  <p:tag name="LATEXADDIN" val="\documentclass{article}&#10;\usepackage{amsmath}&#10;\usepackage{amssymb}&#10;\pagestyle{empty}&#10;\RequirePackage[T1]{fontenc} \RequirePackage[tt=false, type1=true]{libertine} \RequirePackage[varqu]{zi4} \RequirePackage[libertine]{newtxmath}&#10;\begin{document}&#10;&#10;$=$&#10;&#10;&#10;\end{document}"/>
  <p:tag name="IGUANATEXSIZE" val="20"/>
  <p:tag name="IGUANATEXCURSOR" val="249"/>
  <p:tag name="TRANSPARENCY" val="True"/>
  <p:tag name="LATEXENGINEID" val="0"/>
  <p:tag name="TEMPFOLDER" val="C:\Temp\"/>
  <p:tag name="LATEXFORMHEIGHT" val="312"/>
  <p:tag name="LATEXFORMWIDTH" val="384"/>
  <p:tag name="LATEXFORMWRAP" val="True"/>
  <p:tag name="BITMAPVECTOR" val="1"/>
</p:tagLst>
</file>

<file path=ppt/tags/tag277.xml><?xml version="1.0" encoding="utf-8"?>
<p:tagLst xmlns:a="http://schemas.openxmlformats.org/drawingml/2006/main" xmlns:r="http://schemas.openxmlformats.org/officeDocument/2006/relationships" xmlns:p="http://schemas.openxmlformats.org/presentationml/2006/main">
  <p:tag name="ORIGINALHEIGHT" val="1.182906"/>
  <p:tag name="ORIGINALWIDTH" val="0.9607441"/>
  <p:tag name="LATEXADDIN" val="\documentclass{article}&#10;\usepackage{amsmath}&#10;\usepackage{amssymb}&#10;\pagestyle{empty}&#10;&#10;\begin{document}&#10;&#10;\begin{equation*}&#10;\cdot e^{j\phi_o}e^{-j2\pi f\tau_{o} }&#10;\end{equation*}&#10;&#10;&#10;\end{document}"/>
  <p:tag name="IGUANATEXSIZE" val="20"/>
  <p:tag name="IGUANATEXCURSOR" val="127"/>
  <p:tag name="TRANSPARENCY" val="True"/>
  <p:tag name="LATEXENGINEID" val="0"/>
  <p:tag name="TEMPFOLDER" val="C:\Temp\"/>
  <p:tag name="LATEXFORMHEIGHT" val="312"/>
  <p:tag name="LATEXFORMWIDTH" val="384"/>
  <p:tag name="LATEXFORMWRAP" val="True"/>
  <p:tag name="BITMAPVECTOR" val="1"/>
  <p:tag name="EMFCHILD" val="True"/>
</p:tagLst>
</file>

<file path=ppt/tags/tag278.xml><?xml version="1.0" encoding="utf-8"?>
<p:tagLst xmlns:a="http://schemas.openxmlformats.org/drawingml/2006/main" xmlns:r="http://schemas.openxmlformats.org/officeDocument/2006/relationships" xmlns:p="http://schemas.openxmlformats.org/presentationml/2006/main">
  <p:tag name="ORIGINALHEIGHT" val="4.920952"/>
  <p:tag name="ORIGINALWIDTH" val="3.425215"/>
  <p:tag name="EMFCHILD" val="True"/>
</p:tagLst>
</file>

<file path=ppt/tags/tag279.xml><?xml version="1.0" encoding="utf-8"?>
<p:tagLst xmlns:a="http://schemas.openxmlformats.org/drawingml/2006/main" xmlns:r="http://schemas.openxmlformats.org/officeDocument/2006/relationships" xmlns:p="http://schemas.openxmlformats.org/presentationml/2006/main">
  <p:tag name="ORIGINALHEIGHT" val="6.577026"/>
  <p:tag name="ORIGINALWIDTH" val="2.75688"/>
  <p:tag name="EMFCHILD" val="True"/>
</p:tagLst>
</file>

<file path=ppt/tags/tag28.xml><?xml version="1.0" encoding="utf-8"?>
<p:tagLst xmlns:a="http://schemas.openxmlformats.org/drawingml/2006/main" xmlns:r="http://schemas.openxmlformats.org/officeDocument/2006/relationships" xmlns:p="http://schemas.openxmlformats.org/presentationml/2006/main">
  <p:tag name="ORIGINALHEIGHT" val="5.125"/>
  <p:tag name="ORIGINALWIDTH" val="3.151906"/>
  <p:tag name="EMFCHILD" val="True"/>
</p:tagLst>
</file>

<file path=ppt/tags/tag280.xml><?xml version="1.0" encoding="utf-8"?>
<p:tagLst xmlns:a="http://schemas.openxmlformats.org/drawingml/2006/main" xmlns:r="http://schemas.openxmlformats.org/officeDocument/2006/relationships" xmlns:p="http://schemas.openxmlformats.org/presentationml/2006/main">
  <p:tag name="ORIGINALHEIGHT" val="6.813626"/>
  <p:tag name="ORIGINALWIDTH" val="3.634082"/>
  <p:tag name="EMFCHILD" val="True"/>
</p:tagLst>
</file>

<file path=ppt/tags/tag281.xml><?xml version="1.0" encoding="utf-8"?>
<p:tagLst xmlns:a="http://schemas.openxmlformats.org/drawingml/2006/main" xmlns:r="http://schemas.openxmlformats.org/officeDocument/2006/relationships" xmlns:p="http://schemas.openxmlformats.org/presentationml/2006/main">
  <p:tag name="ORIGINALHEIGHT" val="2.460476"/>
  <p:tag name="ORIGINALWIDTH" val="2.339171"/>
  <p:tag name="EMFCHILD" val="True"/>
</p:tagLst>
</file>

<file path=ppt/tags/tag282.xml><?xml version="1.0" encoding="utf-8"?>
<p:tagLst xmlns:a="http://schemas.openxmlformats.org/drawingml/2006/main" xmlns:r="http://schemas.openxmlformats.org/officeDocument/2006/relationships" xmlns:p="http://schemas.openxmlformats.org/presentationml/2006/main">
  <p:tag name="ORIGINALHEIGHT" val="4.920952"/>
  <p:tag name="ORIGINALWIDTH" val="3.466999"/>
  <p:tag name="EMFCHILD" val="True"/>
</p:tagLst>
</file>

<file path=ppt/tags/tag283.xml><?xml version="1.0" encoding="utf-8"?>
<p:tagLst xmlns:a="http://schemas.openxmlformats.org/drawingml/2006/main" xmlns:r="http://schemas.openxmlformats.org/officeDocument/2006/relationships" xmlns:p="http://schemas.openxmlformats.org/presentationml/2006/main">
  <p:tag name="ORIGINALHEIGHT" val="0.3785348"/>
  <p:tag name="ORIGINALWIDTH" val="4.260633"/>
  <p:tag name="EMFCHILD" val="True"/>
</p:tagLst>
</file>

<file path=ppt/tags/tag284.xml><?xml version="1.0" encoding="utf-8"?>
<p:tagLst xmlns:a="http://schemas.openxmlformats.org/drawingml/2006/main" xmlns:r="http://schemas.openxmlformats.org/officeDocument/2006/relationships" xmlns:p="http://schemas.openxmlformats.org/presentationml/2006/main">
  <p:tag name="ORIGINALHEIGHT" val="6.577026"/>
  <p:tag name="ORIGINALWIDTH" val="2.75688"/>
  <p:tag name="EMFCHILD" val="True"/>
</p:tagLst>
</file>

<file path=ppt/tags/tag285.xml><?xml version="1.0" encoding="utf-8"?>
<p:tagLst xmlns:a="http://schemas.openxmlformats.org/drawingml/2006/main" xmlns:r="http://schemas.openxmlformats.org/officeDocument/2006/relationships" xmlns:p="http://schemas.openxmlformats.org/presentationml/2006/main">
  <p:tag name="ORIGINALHEIGHT" val="5.015585"/>
  <p:tag name="ORIGINALWIDTH" val="2.798664"/>
  <p:tag name="EMFCHILD" val="True"/>
</p:tagLst>
</file>

<file path=ppt/tags/tag286.xml><?xml version="1.0" encoding="utf-8"?>
<p:tagLst xmlns:a="http://schemas.openxmlformats.org/drawingml/2006/main" xmlns:r="http://schemas.openxmlformats.org/officeDocument/2006/relationships" xmlns:p="http://schemas.openxmlformats.org/presentationml/2006/main">
  <p:tag name="ORIGINALHEIGHT" val="3.312179"/>
  <p:tag name="ORIGINALWIDTH" val="3.759382"/>
  <p:tag name="EMFCHILD" val="True"/>
</p:tagLst>
</file>

<file path=ppt/tags/tag287.xml><?xml version="1.0" encoding="utf-8"?>
<p:tagLst xmlns:a="http://schemas.openxmlformats.org/drawingml/2006/main" xmlns:r="http://schemas.openxmlformats.org/officeDocument/2006/relationships" xmlns:p="http://schemas.openxmlformats.org/presentationml/2006/main">
  <p:tag name="ORIGINALHEIGHT" val="6.860927"/>
  <p:tag name="ORIGINALWIDTH" val="3.341673"/>
  <p:tag name="EMFCHILD" val="True"/>
</p:tagLst>
</file>

<file path=ppt/tags/tag288.xml><?xml version="1.0" encoding="utf-8"?>
<p:tagLst xmlns:a="http://schemas.openxmlformats.org/drawingml/2006/main" xmlns:r="http://schemas.openxmlformats.org/officeDocument/2006/relationships" xmlns:p="http://schemas.openxmlformats.org/presentationml/2006/main">
  <p:tag name="ORIGINALHEIGHT" val="3.312179"/>
  <p:tag name="ORIGINALWIDTH" val="3.383457"/>
  <p:tag name="EMFCHILD" val="True"/>
</p:tagLst>
</file>

<file path=ppt/tags/tag289.xml><?xml version="1.0" encoding="utf-8"?>
<p:tagLst xmlns:a="http://schemas.openxmlformats.org/drawingml/2006/main" xmlns:r="http://schemas.openxmlformats.org/officeDocument/2006/relationships" xmlns:p="http://schemas.openxmlformats.org/presentationml/2006/main">
  <p:tag name="ORIGINALHEIGHT" val="2.460476"/>
  <p:tag name="ORIGINALWIDTH" val="2.339171"/>
  <p:tag name="EMFCHILD" val="True"/>
</p:tagLst>
</file>

<file path=ppt/tags/tag29.xml><?xml version="1.0" encoding="utf-8"?>
<p:tagLst xmlns:a="http://schemas.openxmlformats.org/drawingml/2006/main" xmlns:r="http://schemas.openxmlformats.org/officeDocument/2006/relationships" xmlns:p="http://schemas.openxmlformats.org/presentationml/2006/main">
  <p:tag name="ORIGINALHEIGHT" val="5.375"/>
  <p:tag name="ORIGINALWIDTH" val="4.66949"/>
  <p:tag name="EMFCHILD" val="True"/>
</p:tagLst>
</file>

<file path=ppt/tags/tag290.xml><?xml version="1.0" encoding="utf-8"?>
<p:tagLst xmlns:a="http://schemas.openxmlformats.org/drawingml/2006/main" xmlns:r="http://schemas.openxmlformats.org/officeDocument/2006/relationships" xmlns:p="http://schemas.openxmlformats.org/presentationml/2006/main">
  <p:tag name="ORIGINALHEIGHT" val="4.667391"/>
  <p:tag name="ORIGINALWIDTH" val="2.787273"/>
  <p:tag name="LATEXADDIN" val="\documentclass{article}&#10;\usepackage{amsmath}&#10;\usepackage{amssymb}&#10;\pagestyle{empty}&#10;\begin{document}&#10;&#10;\begin{equation*}&#10;\phi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 name="EMFCHILD" val="True"/>
</p:tagLst>
</file>

<file path=ppt/tags/tag291.xml><?xml version="1.0" encoding="utf-8"?>
<p:tagLst xmlns:a="http://schemas.openxmlformats.org/drawingml/2006/main" xmlns:r="http://schemas.openxmlformats.org/officeDocument/2006/relationships" xmlns:p="http://schemas.openxmlformats.org/presentationml/2006/main">
  <p:tag name="ORIGINALHEIGHT" val="1.647315"/>
  <p:tag name="ORIGINALWIDTH" val="1.777399"/>
  <p:tag name="EMFCHILD" val="True"/>
</p:tagLst>
</file>

<file path=ppt/tags/tag292.xml><?xml version="1.0" encoding="utf-8"?>
<p:tagLst xmlns:a="http://schemas.openxmlformats.org/drawingml/2006/main" xmlns:r="http://schemas.openxmlformats.org/officeDocument/2006/relationships" xmlns:p="http://schemas.openxmlformats.org/presentationml/2006/main">
  <p:tag name="ORIGINALHEIGHT" val="2.470973"/>
  <p:tag name="ORIGINALWIDTH" val="2.464134"/>
  <p:tag name="LATEXADDIN" val="\documentclass{article}&#10;\usepackage{amsmath}&#10;\usepackage{amssymb}&#10;\pagestyle{empty}&#10;\begin{document}&#10;&#10;\begin{equation*}&#10;\tau_{o}&#10;\end{equation*}&#10;&#10;&#10;\end{document}"/>
  <p:tag name="IGUANATEXSIZE" val="20"/>
  <p:tag name="IGUANATEXCURSOR" val="83"/>
  <p:tag name="TRANSPARENCY" val="True"/>
  <p:tag name="LATEXENGINEID" val="0"/>
  <p:tag name="TEMPFOLDER" val="C:\Temp\"/>
  <p:tag name="LATEXFORMHEIGHT" val="312"/>
  <p:tag name="LATEXFORMWIDTH" val="384"/>
  <p:tag name="LATEXFORMWRAP" val="True"/>
  <p:tag name="BITMAPVECTOR" val="1"/>
  <p:tag name="EMFCHILD" val="True"/>
</p:tagLst>
</file>

<file path=ppt/tags/tag293.xml><?xml version="1.0" encoding="utf-8"?>
<p:tagLst xmlns:a="http://schemas.openxmlformats.org/drawingml/2006/main" xmlns:r="http://schemas.openxmlformats.org/officeDocument/2006/relationships" xmlns:p="http://schemas.openxmlformats.org/presentationml/2006/main">
  <p:tag name="ORIGINALHEIGHT" val="1.738832"/>
  <p:tag name="ORIGINALWIDTH" val="1.696608"/>
  <p:tag name="EMFCHILD" val="True"/>
</p:tagLst>
</file>

<file path=ppt/tags/tag294.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295.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296.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297.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298.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299.xml><?xml version="1.0" encoding="utf-8"?>
<p:tagLst xmlns:a="http://schemas.openxmlformats.org/drawingml/2006/main" xmlns:r="http://schemas.openxmlformats.org/officeDocument/2006/relationships" xmlns:p="http://schemas.openxmlformats.org/presentationml/2006/main">
  <p:tag name="ORIGINALHEIGHT" val="7.927714"/>
  <p:tag name="ORIGINALWIDTH" val="17.63262"/>
  <p:tag name="LATEXADDIN" val="\documentclass{article}&#10;\usepackage{amsmath}&#10;\usepackage{amssymb}&#10;\pagestyle{empty}&#10;&#10;\begin{document}&#10;&#10;\begin{equation*}&#10;\approx\tau_{o}&#10;\end{equation*}&#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Lst>
</file>

<file path=ppt/tags/tag3.xml><?xml version="1.0" encoding="utf-8"?>
<p:tagLst xmlns:a="http://schemas.openxmlformats.org/drawingml/2006/main" xmlns:r="http://schemas.openxmlformats.org/officeDocument/2006/relationships" xmlns:p="http://schemas.openxmlformats.org/presentationml/2006/main">
  <p:tag name="ORIGINALHEIGHT" val="2.504741"/>
  <p:tag name="ORIGINALWIDTH" val="1.267072"/>
  <p:tag name="EMFCHILD" val="True"/>
</p:tagLst>
</file>

<file path=ppt/tags/tag30.xml><?xml version="1.0" encoding="utf-8"?>
<p:tagLst xmlns:a="http://schemas.openxmlformats.org/drawingml/2006/main" xmlns:r="http://schemas.openxmlformats.org/officeDocument/2006/relationships" xmlns:p="http://schemas.openxmlformats.org/presentationml/2006/main">
  <p:tag name="ORIGINALHEIGHT" val="4.875"/>
  <p:tag name="ORIGINALWIDTH" val="2.276395"/>
  <p:tag name="EMFCHILD" val="True"/>
</p:tagLst>
</file>

<file path=ppt/tags/tag300.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301.xml><?xml version="1.0" encoding="utf-8"?>
<p:tagLst xmlns:a="http://schemas.openxmlformats.org/drawingml/2006/main" xmlns:r="http://schemas.openxmlformats.org/officeDocument/2006/relationships" xmlns:p="http://schemas.openxmlformats.org/presentationml/2006/main">
  <p:tag name="ORIGINALHEIGHT" val="18.58017"/>
  <p:tag name="ORIGINALWIDTH" val="97.74324"/>
  <p:tag name="LATEXADDIN" val="\documentclass{article}&#10;\usepackage{amsmath}&#10;\usepackage{amssymb}&#10;\pagestyle{empty}&#10;&#10;\begin{document}&#10;&#10;\begin{equation*}\label{eq:nls-offset}&#10;\min_{\tau, \phi} \left|\quad\,\, - e^{-j\phi}e^{j2\pi f\tau }\quad\,\,\right|^2&#10;\end{equation*}&#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Lst>
</file>

<file path=ppt/tags/tag302.xml><?xml version="1.0" encoding="utf-8"?>
<p:tagLst xmlns:a="http://schemas.openxmlformats.org/drawingml/2006/main" xmlns:r="http://schemas.openxmlformats.org/officeDocument/2006/relationships" xmlns:p="http://schemas.openxmlformats.org/presentationml/2006/main">
  <p:tag name="ORIGINALHEIGHT" val="4.316262"/>
  <p:tag name="ORIGINALWIDTH" val="6.972318"/>
  <p:tag name="LATEXADDIN" val="\documentclass{article}&#10;\usepackage{amsmath}&#10;\usepackage{amssymb}&#10;\pagestyle{empty}&#10;&#10;\begin{document}&#10;&#10;\begin{equation*}\label{eq:nls-offset}&#10;\min_{\tau, \phi} \left|\quad\,\, - e^{-j\phi}e^{j2\pi f\tau }\quad\,\,\right|^2&#10;\end{equation*}&#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303.xml><?xml version="1.0" encoding="utf-8"?>
<p:tagLst xmlns:a="http://schemas.openxmlformats.org/drawingml/2006/main" xmlns:r="http://schemas.openxmlformats.org/officeDocument/2006/relationships" xmlns:p="http://schemas.openxmlformats.org/presentationml/2006/main">
  <p:tag name="ORIGINALHEIGHT" val="6.508124"/>
  <p:tag name="ORIGINALWIDTH" val="1.931307"/>
  <p:tag name="EMFCHILD" val="True"/>
</p:tagLst>
</file>

<file path=ppt/tags/tag304.xml><?xml version="1.0" encoding="utf-8"?>
<p:tagLst xmlns:a="http://schemas.openxmlformats.org/drawingml/2006/main" xmlns:r="http://schemas.openxmlformats.org/officeDocument/2006/relationships" xmlns:p="http://schemas.openxmlformats.org/presentationml/2006/main">
  <p:tag name="ORIGINALHEIGHT" val="4.316262"/>
  <p:tag name="ORIGINALWIDTH" val="4.484546"/>
  <p:tag name="EMFCHILD" val="True"/>
</p:tagLst>
</file>

<file path=ppt/tags/tag305.xml><?xml version="1.0" encoding="utf-8"?>
<p:tagLst xmlns:a="http://schemas.openxmlformats.org/drawingml/2006/main" xmlns:r="http://schemas.openxmlformats.org/officeDocument/2006/relationships" xmlns:p="http://schemas.openxmlformats.org/presentationml/2006/main">
  <p:tag name="ORIGINALHEIGHT" val="3.001161"/>
  <p:tag name="ORIGINALWIDTH" val="3.371596"/>
  <p:tag name="EMFCHILD" val="True"/>
</p:tagLst>
</file>

<file path=ppt/tags/tag306.xml><?xml version="1.0" encoding="utf-8"?>
<p:tagLst xmlns:a="http://schemas.openxmlformats.org/drawingml/2006/main" xmlns:r="http://schemas.openxmlformats.org/officeDocument/2006/relationships" xmlns:p="http://schemas.openxmlformats.org/presentationml/2006/main">
  <p:tag name="ORIGINALHEIGHT" val="2.124421"/>
  <p:tag name="ORIGINALWIDTH" val="0.8183563"/>
  <p:tag name="EMFCHILD" val="True"/>
</p:tagLst>
</file>

<file path=ppt/tags/tag307.xml><?xml version="1.0" encoding="utf-8"?>
<p:tagLst xmlns:a="http://schemas.openxmlformats.org/drawingml/2006/main" xmlns:r="http://schemas.openxmlformats.org/officeDocument/2006/relationships" xmlns:p="http://schemas.openxmlformats.org/presentationml/2006/main">
  <p:tag name="ORIGINALHEIGHT" val="6.103475"/>
  <p:tag name="ORIGINALWIDTH" val="3.600722"/>
  <p:tag name="EMFCHILD" val="True"/>
</p:tagLst>
</file>

<file path=ppt/tags/tag308.xml><?xml version="1.0" encoding="utf-8"?>
<p:tagLst xmlns:a="http://schemas.openxmlformats.org/drawingml/2006/main" xmlns:r="http://schemas.openxmlformats.org/officeDocument/2006/relationships" xmlns:p="http://schemas.openxmlformats.org/presentationml/2006/main">
  <p:tag name="ORIGINALHEIGHT" val="6.238358"/>
  <p:tag name="ORIGINALWIDTH" val="0.3928061"/>
  <p:tag name="EMFCHILD" val="True"/>
</p:tagLst>
</file>

<file path=ppt/tags/tag309.xml><?xml version="1.0" encoding="utf-8"?>
<p:tagLst xmlns:a="http://schemas.openxmlformats.org/drawingml/2006/main" xmlns:r="http://schemas.openxmlformats.org/officeDocument/2006/relationships" xmlns:p="http://schemas.openxmlformats.org/presentationml/2006/main">
  <p:tag name="ORIGINALHEIGHT" val="6.238358"/>
  <p:tag name="ORIGINALWIDTH" val="0.3928061"/>
  <p:tag name="EMFCHILD" val="True"/>
</p:tagLst>
</file>

<file path=ppt/tags/tag31.xml><?xml version="1.0" encoding="utf-8"?>
<p:tagLst xmlns:a="http://schemas.openxmlformats.org/drawingml/2006/main" xmlns:r="http://schemas.openxmlformats.org/officeDocument/2006/relationships" xmlns:p="http://schemas.openxmlformats.org/presentationml/2006/main">
  <p:tag name="ORIGINALHEIGHT" val="10.43748"/>
  <p:tag name="ORIGINALWIDTH" val="2.101271"/>
  <p:tag name="EMFCHILD" val="True"/>
</p:tagLst>
</file>

<file path=ppt/tags/tag310.xml><?xml version="1.0" encoding="utf-8"?>
<p:tagLst xmlns:a="http://schemas.openxmlformats.org/drawingml/2006/main" xmlns:r="http://schemas.openxmlformats.org/officeDocument/2006/relationships" xmlns:p="http://schemas.openxmlformats.org/presentationml/2006/main">
  <p:tag name="ORIGINALHEIGHT" val="0.3709393"/>
  <p:tag name="ORIGINALWIDTH" val="5.466561"/>
  <p:tag name="EMFCHILD" val="True"/>
</p:tagLst>
</file>

<file path=ppt/tags/tag311.xml><?xml version="1.0" encoding="utf-8"?>
<p:tagLst xmlns:a="http://schemas.openxmlformats.org/drawingml/2006/main" xmlns:r="http://schemas.openxmlformats.org/officeDocument/2006/relationships" xmlns:p="http://schemas.openxmlformats.org/presentationml/2006/main">
  <p:tag name="ORIGINALHEIGHT" val="4.417435"/>
  <p:tag name="ORIGINALWIDTH" val="3.404319"/>
  <p:tag name="EMFCHILD" val="True"/>
</p:tagLst>
</file>

<file path=ppt/tags/tag312.xml><?xml version="1.0" encoding="utf-8"?>
<p:tagLst xmlns:a="http://schemas.openxmlformats.org/drawingml/2006/main" xmlns:r="http://schemas.openxmlformats.org/officeDocument/2006/relationships" xmlns:p="http://schemas.openxmlformats.org/presentationml/2006/main">
  <p:tag name="ORIGINALHEIGHT" val="0.3034978"/>
  <p:tag name="ORIGINALWIDTH" val="4.222676"/>
  <p:tag name="EMFCHILD" val="True"/>
</p:tagLst>
</file>

<file path=ppt/tags/tag313.xml><?xml version="1.0" encoding="utf-8"?>
<p:tagLst xmlns:a="http://schemas.openxmlformats.org/drawingml/2006/main" xmlns:r="http://schemas.openxmlformats.org/officeDocument/2006/relationships" xmlns:p="http://schemas.openxmlformats.org/presentationml/2006/main">
  <p:tag name="ORIGINALHEIGHT" val="5.867418"/>
  <p:tag name="ORIGINALWIDTH" val="2.716919"/>
  <p:tag name="EMFCHILD" val="True"/>
</p:tagLst>
</file>

<file path=ppt/tags/tag314.xml><?xml version="1.0" encoding="utf-8"?>
<p:tagLst xmlns:a="http://schemas.openxmlformats.org/drawingml/2006/main" xmlns:r="http://schemas.openxmlformats.org/officeDocument/2006/relationships" xmlns:p="http://schemas.openxmlformats.org/presentationml/2006/main">
  <p:tag name="ORIGINALHEIGHT" val="6.103475"/>
  <p:tag name="ORIGINALWIDTH" val="3.600722"/>
  <p:tag name="EMFCHILD" val="True"/>
</p:tagLst>
</file>

<file path=ppt/tags/tag315.xml><?xml version="1.0" encoding="utf-8"?>
<p:tagLst xmlns:a="http://schemas.openxmlformats.org/drawingml/2006/main" xmlns:r="http://schemas.openxmlformats.org/officeDocument/2006/relationships" xmlns:p="http://schemas.openxmlformats.org/presentationml/2006/main">
  <p:tag name="ORIGINALHEIGHT" val="4.417435"/>
  <p:tag name="ORIGINALWIDTH" val="3.437063"/>
  <p:tag name="EMFCHILD" val="True"/>
</p:tagLst>
</file>

<file path=ppt/tags/tag316.xml><?xml version="1.0" encoding="utf-8"?>
<p:tagLst xmlns:a="http://schemas.openxmlformats.org/drawingml/2006/main" xmlns:r="http://schemas.openxmlformats.org/officeDocument/2006/relationships" xmlns:p="http://schemas.openxmlformats.org/presentationml/2006/main">
  <p:tag name="ORIGINALHEIGHT" val="5.867418"/>
  <p:tag name="ORIGINALWIDTH" val="2.716919"/>
  <p:tag name="EMFCHILD" val="True"/>
</p:tagLst>
</file>

<file path=ppt/tags/tag317.xml><?xml version="1.0" encoding="utf-8"?>
<p:tagLst xmlns:a="http://schemas.openxmlformats.org/drawingml/2006/main" xmlns:r="http://schemas.openxmlformats.org/officeDocument/2006/relationships" xmlns:p="http://schemas.openxmlformats.org/presentationml/2006/main">
  <p:tag name="ORIGINALHEIGHT" val="4.518586"/>
  <p:tag name="ORIGINALWIDTH" val="2.749642"/>
  <p:tag name="EMFCHILD" val="True"/>
</p:tagLst>
</file>

<file path=ppt/tags/tag318.xml><?xml version="1.0" encoding="utf-8"?>
<p:tagLst xmlns:a="http://schemas.openxmlformats.org/drawingml/2006/main" xmlns:r="http://schemas.openxmlformats.org/officeDocument/2006/relationships" xmlns:p="http://schemas.openxmlformats.org/presentationml/2006/main">
  <p:tag name="ORIGINALHEIGHT" val="3.001161"/>
  <p:tag name="ORIGINALWIDTH" val="3.731658"/>
  <p:tag name="EMFCHILD" val="True"/>
</p:tagLst>
</file>

<file path=ppt/tags/tag319.xml><?xml version="1.0" encoding="utf-8"?>
<p:tagLst xmlns:a="http://schemas.openxmlformats.org/drawingml/2006/main" xmlns:r="http://schemas.openxmlformats.org/officeDocument/2006/relationships" xmlns:p="http://schemas.openxmlformats.org/presentationml/2006/main">
  <p:tag name="ORIGINALHEIGHT" val="6.137185"/>
  <p:tag name="ORIGINALWIDTH" val="3.306128"/>
  <p:tag name="EMFCHILD" val="True"/>
</p:tagLst>
</file>

<file path=ppt/tags/tag32.xml><?xml version="1.0" encoding="utf-8"?>
<p:tagLst xmlns:a="http://schemas.openxmlformats.org/drawingml/2006/main" xmlns:r="http://schemas.openxmlformats.org/officeDocument/2006/relationships" xmlns:p="http://schemas.openxmlformats.org/presentationml/2006/main">
  <p:tag name="ORIGINALHEIGHT" val="6.93748"/>
  <p:tag name="ORIGINALWIDTH" val="5.9536"/>
  <p:tag name="EMFCHILD" val="True"/>
</p:tagLst>
</file>

<file path=ppt/tags/tag320.xml><?xml version="1.0" encoding="utf-8"?>
<p:tagLst xmlns:a="http://schemas.openxmlformats.org/drawingml/2006/main" xmlns:r="http://schemas.openxmlformats.org/officeDocument/2006/relationships" xmlns:p="http://schemas.openxmlformats.org/presentationml/2006/main">
  <p:tag name="ORIGINALHEIGHT" val="3.001161"/>
  <p:tag name="ORIGINALWIDTH" val="3.338851"/>
  <p:tag name="EMFCHILD" val="True"/>
</p:tagLst>
</file>

<file path=ppt/tags/tag321.xml><?xml version="1.0" encoding="utf-8"?>
<p:tagLst xmlns:a="http://schemas.openxmlformats.org/drawingml/2006/main" xmlns:r="http://schemas.openxmlformats.org/officeDocument/2006/relationships" xmlns:p="http://schemas.openxmlformats.org/presentationml/2006/main">
  <p:tag name="ORIGINALHEIGHT" val="6.238358"/>
  <p:tag name="ORIGINALWIDTH" val="0.3928061"/>
  <p:tag name="EMFCHILD" val="True"/>
</p:tagLst>
</file>

<file path=ppt/tags/tag322.xml><?xml version="1.0" encoding="utf-8"?>
<p:tagLst xmlns:a="http://schemas.openxmlformats.org/drawingml/2006/main" xmlns:r="http://schemas.openxmlformats.org/officeDocument/2006/relationships" xmlns:p="http://schemas.openxmlformats.org/presentationml/2006/main">
  <p:tag name="ORIGINALHEIGHT" val="6.238358"/>
  <p:tag name="ORIGINALWIDTH" val="0.3928061"/>
  <p:tag name="EMFCHILD" val="True"/>
</p:tagLst>
</file>

<file path=ppt/tags/tag323.xml><?xml version="1.0" encoding="utf-8"?>
<p:tagLst xmlns:a="http://schemas.openxmlformats.org/drawingml/2006/main" xmlns:r="http://schemas.openxmlformats.org/officeDocument/2006/relationships" xmlns:p="http://schemas.openxmlformats.org/presentationml/2006/main">
  <p:tag name="ORIGINALHEIGHT" val="4.518586"/>
  <p:tag name="ORIGINALWIDTH" val="2.749642"/>
  <p:tag name="EMFCHILD" val="True"/>
</p:tagLst>
</file>

<file path=ppt/tags/tag324.xml><?xml version="1.0" encoding="utf-8"?>
<p:tagLst xmlns:a="http://schemas.openxmlformats.org/drawingml/2006/main" xmlns:r="http://schemas.openxmlformats.org/officeDocument/2006/relationships" xmlns:p="http://schemas.openxmlformats.org/presentationml/2006/main">
  <p:tag name="ORIGINALHEIGHT" val="5.285136"/>
  <p:tag name="ORIGINALWIDTH" val="6.513777"/>
  <p:tag name="LATEXADDIN" val="\documentclass{article}&#10;\usepackage{amsmath}&#10;\usepackage{amssymb}&#10;\pagestyle{empty}&#10;&#10;\begin{document}&#10;&#10;\begin{equation*}&#10;\approx\tau_{o}&#10;\end{equation*}&#10;&#10;&#10;\end{document}"/>
  <p:tag name="IGUANATEXSIZE" val="20"/>
  <p:tag name="IGUANATEXCURSOR" val="84"/>
  <p:tag name="TRANSPARENCY" val="True"/>
  <p:tag name="LATEXENGINEID" val="0"/>
  <p:tag name="TEMPFOLDER" val="C:\Temp\"/>
  <p:tag name="LATEXFORMHEIGHT" val="312"/>
  <p:tag name="LATEXFORMWIDTH" val="384"/>
  <p:tag name="LATEXFORMWRAP" val="True"/>
  <p:tag name="BITMAPVECTOR" val="1"/>
  <p:tag name="EMFCHILD" val="True"/>
</p:tagLst>
</file>

<file path=ppt/tags/tag325.xml><?xml version="1.0" encoding="utf-8"?>
<p:tagLst xmlns:a="http://schemas.openxmlformats.org/drawingml/2006/main" xmlns:r="http://schemas.openxmlformats.org/officeDocument/2006/relationships" xmlns:p="http://schemas.openxmlformats.org/presentationml/2006/main">
  <p:tag name="ORIGINALHEIGHT" val="5.49105"/>
  <p:tag name="ORIGINALWIDTH" val="4.695982"/>
  <p:tag name="EMFCHILD" val="True"/>
</p:tagLst>
</file>

<file path=ppt/tags/tag326.xml><?xml version="1.0" encoding="utf-8"?>
<p:tagLst xmlns:a="http://schemas.openxmlformats.org/drawingml/2006/main" xmlns:r="http://schemas.openxmlformats.org/officeDocument/2006/relationships" xmlns:p="http://schemas.openxmlformats.org/presentationml/2006/main">
  <p:tag name="ORIGINALHEIGHT" val="3.912373"/>
  <p:tag name="ORIGINALWIDTH" val="3.211439"/>
  <p:tag name="EMFCHILD" val="True"/>
</p:tagLst>
</file>

<file path=ppt/tags/tag327.xml><?xml version="1.0" encoding="utf-8"?>
<p:tagLst xmlns:a="http://schemas.openxmlformats.org/drawingml/2006/main" xmlns:r="http://schemas.openxmlformats.org/officeDocument/2006/relationships" xmlns:p="http://schemas.openxmlformats.org/presentationml/2006/main">
  <p:tag name="ORIGINALHEIGHT" val="5.029317"/>
  <p:tag name="ORIGINALWIDTH" val="3.429033"/>
  <p:tag name="LATEXADDIN" val="\documentclass{article}&#10;\usepackage{amsmath}&#10;\pagestyle{empty}&#10;\RequirePackage[T1]{fontenc} &#10;\RequirePackage[tt=false, type1=true]{libertine} \RequirePackage[varqu]{zi4} &#10;\RequirePackage[libertine]{newtxmath}&#10;\begin{document}&#10;&#10;$f$&#10;&#10;&#10;\end{document}"/>
  <p:tag name="IGUANATEXSIZE" val="20"/>
  <p:tag name="IGUANATEXCURSOR" val="208"/>
  <p:tag name="TRANSPARENCY" val="True"/>
  <p:tag name="LATEXENGINEID" val="0"/>
  <p:tag name="TEMPFOLDER" val="C:\Temp\"/>
  <p:tag name="LATEXFORMHEIGHT" val="312"/>
  <p:tag name="LATEXFORMWIDTH" val="384"/>
  <p:tag name="LATEXFORMWRAP" val="True"/>
  <p:tag name="BITMAPVECTOR" val="1"/>
</p:tagLst>
</file>

<file path=ppt/tags/tag33.xml><?xml version="1.0" encoding="utf-8"?>
<p:tagLst xmlns:a="http://schemas.openxmlformats.org/drawingml/2006/main" xmlns:r="http://schemas.openxmlformats.org/officeDocument/2006/relationships" xmlns:p="http://schemas.openxmlformats.org/presentationml/2006/main">
  <p:tag name="ORIGINALHEIGHT" val="4.625"/>
  <p:tag name="ORIGINALWIDTH" val="4.377666"/>
  <p:tag name="EMFCHILD" val="True"/>
</p:tagLst>
</file>

<file path=ppt/tags/tag34.xml><?xml version="1.0" encoding="utf-8"?>
<p:tagLst xmlns:a="http://schemas.openxmlformats.org/drawingml/2006/main" xmlns:r="http://schemas.openxmlformats.org/officeDocument/2006/relationships" xmlns:p="http://schemas.openxmlformats.org/presentationml/2006/main">
  <p:tag name="ORIGINALHEIGHT" val="3.31248"/>
  <p:tag name="ORIGINALWIDTH" val="3.035169"/>
  <p:tag name="EMFCHILD" val="True"/>
</p:tagLst>
</file>

<file path=ppt/tags/tag35.xml><?xml version="1.0" encoding="utf-8"?>
<p:tagLst xmlns:a="http://schemas.openxmlformats.org/drawingml/2006/main" xmlns:r="http://schemas.openxmlformats.org/officeDocument/2006/relationships" xmlns:p="http://schemas.openxmlformats.org/presentationml/2006/main">
  <p:tag name="ORIGINALHEIGHT" val="10.43748"/>
  <p:tag name="ORIGINALWIDTH" val="2.101271"/>
  <p:tag name="EMFCHILD" val="True"/>
</p:tagLst>
</file>

<file path=ppt/tags/tag36.xml><?xml version="1.0" encoding="utf-8"?>
<p:tagLst xmlns:a="http://schemas.openxmlformats.org/drawingml/2006/main" xmlns:r="http://schemas.openxmlformats.org/officeDocument/2006/relationships" xmlns:p="http://schemas.openxmlformats.org/presentationml/2006/main">
  <p:tag name="ORIGINALHEIGHT" val="6.68748"/>
  <p:tag name="ORIGINALWIDTH" val="2.801694"/>
  <p:tag name="EMFCHILD" val="True"/>
</p:tagLst>
</file>

<file path=ppt/tags/tag37.xml><?xml version="1.0" encoding="utf-8"?>
<p:tagLst xmlns:a="http://schemas.openxmlformats.org/drawingml/2006/main" xmlns:r="http://schemas.openxmlformats.org/officeDocument/2006/relationships" xmlns:p="http://schemas.openxmlformats.org/presentationml/2006/main">
  <p:tag name="ORIGINALHEIGHT" val="5.125"/>
  <p:tag name="ORIGINALWIDTH" val="3.151906"/>
  <p:tag name="EMFCHILD" val="True"/>
</p:tagLst>
</file>

<file path=ppt/tags/tag38.xml><?xml version="1.0" encoding="utf-8"?>
<p:tagLst xmlns:a="http://schemas.openxmlformats.org/drawingml/2006/main" xmlns:r="http://schemas.openxmlformats.org/officeDocument/2006/relationships" xmlns:p="http://schemas.openxmlformats.org/presentationml/2006/main">
  <p:tag name="ORIGINALHEIGHT" val="10.43748"/>
  <p:tag name="ORIGINALWIDTH" val="2.101271"/>
  <p:tag name="EMFCHILD" val="True"/>
</p:tagLst>
</file>

<file path=ppt/tags/tag39.xml><?xml version="1.0" encoding="utf-8"?>
<p:tagLst xmlns:a="http://schemas.openxmlformats.org/drawingml/2006/main" xmlns:r="http://schemas.openxmlformats.org/officeDocument/2006/relationships" xmlns:p="http://schemas.openxmlformats.org/presentationml/2006/main">
  <p:tag name="ORIGINALHEIGHT" val="4.625"/>
  <p:tag name="ORIGINALWIDTH" val="4.37763"/>
  <p:tag name="LATEXADDIN" val="\documentclass{article}&#10;\usepackage{amsmath}&#10;\pagestyle{empty}&#10;\begin{document}&#10;&#10;$$\tau_1(t_{k+1}) + \tau_{\rm o}(t_{k+1})$$&#10;&#10;&#10;\end{document}"/>
  <p:tag name="IGUANATEXSIZE" val="20"/>
  <p:tag name="IGUANATEXCURSOR" val="89"/>
  <p:tag name="TRANSPARENCY" val="True"/>
  <p:tag name="LATEXENGINEID" val="0"/>
  <p:tag name="TEMPFOLDER" val="C:\Temp\"/>
  <p:tag name="LATEXFORMHEIGHT" val="312"/>
  <p:tag name="LATEXFORMWIDTH" val="384"/>
  <p:tag name="LATEXFORMWRAP" val="True"/>
  <p:tag name="BITMAPVECTOR" val="1"/>
  <p:tag name="EMFCHILD" val="True"/>
</p:tagLst>
</file>

<file path=ppt/tags/tag4.xml><?xml version="1.0" encoding="utf-8"?>
<p:tagLst xmlns:a="http://schemas.openxmlformats.org/drawingml/2006/main" xmlns:r="http://schemas.openxmlformats.org/officeDocument/2006/relationships" xmlns:p="http://schemas.openxmlformats.org/presentationml/2006/main">
  <p:tag name="ORIGINALHEIGHT" val="5.062774"/>
  <p:tag name="ORIGINALWIDTH" val="0.6109168"/>
  <p:tag name="EMFCHILD" val="True"/>
</p:tagLst>
</file>

<file path=ppt/tags/tag40.xml><?xml version="1.0" encoding="utf-8"?>
<p:tagLst xmlns:a="http://schemas.openxmlformats.org/drawingml/2006/main" xmlns:r="http://schemas.openxmlformats.org/officeDocument/2006/relationships" xmlns:p="http://schemas.openxmlformats.org/presentationml/2006/main">
  <p:tag name="ORIGINALHEIGHT" val="4.875"/>
  <p:tag name="ORIGINALWIDTH" val="2.334745"/>
  <p:tag name="EMFCHILD" val="True"/>
</p:tagLst>
</file>

<file path=ppt/tags/tag41.xml><?xml version="1.0" encoding="utf-8"?>
<p:tagLst xmlns:a="http://schemas.openxmlformats.org/drawingml/2006/main" xmlns:r="http://schemas.openxmlformats.org/officeDocument/2006/relationships" xmlns:p="http://schemas.openxmlformats.org/presentationml/2006/main">
  <p:tag name="ORIGINALHEIGHT" val="10.43748"/>
  <p:tag name="ORIGINALWIDTH" val="2.101271"/>
  <p:tag name="EMFCHILD" val="True"/>
</p:tagLst>
</file>

<file path=ppt/tags/tag42.xml><?xml version="1.0" encoding="utf-8"?>
<p:tagLst xmlns:a="http://schemas.openxmlformats.org/drawingml/2006/main" xmlns:r="http://schemas.openxmlformats.org/officeDocument/2006/relationships" xmlns:p="http://schemas.openxmlformats.org/presentationml/2006/main">
  <p:tag name="ORIGINALHEIGHT" val="6.68748"/>
  <p:tag name="ORIGINALWIDTH" val="2.743308"/>
  <p:tag name="EMFCHILD" val="True"/>
</p:tagLst>
</file>

<file path=ppt/tags/tag43.xml><?xml version="1.0" encoding="utf-8"?>
<p:tagLst xmlns:a="http://schemas.openxmlformats.org/drawingml/2006/main" xmlns:r="http://schemas.openxmlformats.org/officeDocument/2006/relationships" xmlns:p="http://schemas.openxmlformats.org/presentationml/2006/main">
  <p:tag name="ORIGINALHEIGHT" val="5.125"/>
  <p:tag name="ORIGINALWIDTH" val="3.093519"/>
  <p:tag name="EMFCHILD" val="True"/>
</p:tagLst>
</file>

<file path=ppt/tags/tag44.xml><?xml version="1.0" encoding="utf-8"?>
<p:tagLst xmlns:a="http://schemas.openxmlformats.org/drawingml/2006/main" xmlns:r="http://schemas.openxmlformats.org/officeDocument/2006/relationships" xmlns:p="http://schemas.openxmlformats.org/presentationml/2006/main">
  <p:tag name="ORIGINALHEIGHT" val="5.375"/>
  <p:tag name="ORIGINALWIDTH" val="4.611104"/>
  <p:tag name="EMFCHILD" val="True"/>
</p:tagLst>
</file>

<file path=ppt/tags/tag45.xml><?xml version="1.0" encoding="utf-8"?>
<p:tagLst xmlns:a="http://schemas.openxmlformats.org/drawingml/2006/main" xmlns:r="http://schemas.openxmlformats.org/officeDocument/2006/relationships" xmlns:p="http://schemas.openxmlformats.org/presentationml/2006/main">
  <p:tag name="ORIGINALHEIGHT" val="4.875"/>
  <p:tag name="ORIGINALWIDTH" val="2.276358"/>
  <p:tag name="EMFCHILD" val="True"/>
</p:tagLst>
</file>

<file path=ppt/tags/tag46.xml><?xml version="1.0" encoding="utf-8"?>
<p:tagLst xmlns:a="http://schemas.openxmlformats.org/drawingml/2006/main" xmlns:r="http://schemas.openxmlformats.org/officeDocument/2006/relationships" xmlns:p="http://schemas.openxmlformats.org/presentationml/2006/main">
  <p:tag name="ORIGINALHEIGHT" val="10.43748"/>
  <p:tag name="ORIGINALWIDTH" val="2.042884"/>
  <p:tag name="EMFCHILD" val="True"/>
</p:tagLst>
</file>

<file path=ppt/tags/tag47.xml><?xml version="1.0" encoding="utf-8"?>
<p:tagLst xmlns:a="http://schemas.openxmlformats.org/drawingml/2006/main" xmlns:r="http://schemas.openxmlformats.org/officeDocument/2006/relationships" xmlns:p="http://schemas.openxmlformats.org/presentationml/2006/main">
  <p:tag name="ORIGINALHEIGHT" val="6.93748"/>
  <p:tag name="ORIGINALWIDTH" val="5.953601"/>
  <p:tag name="EMFCHILD" val="True"/>
</p:tagLst>
</file>

<file path=ppt/tags/tag48.xml><?xml version="1.0" encoding="utf-8"?>
<p:tagLst xmlns:a="http://schemas.openxmlformats.org/drawingml/2006/main" xmlns:r="http://schemas.openxmlformats.org/officeDocument/2006/relationships" xmlns:p="http://schemas.openxmlformats.org/presentationml/2006/main">
  <p:tag name="ORIGINALHEIGHT" val="4.625"/>
  <p:tag name="ORIGINALWIDTH" val="4.37763"/>
  <p:tag name="EMFCHILD" val="True"/>
</p:tagLst>
</file>

<file path=ppt/tags/tag49.xml><?xml version="1.0" encoding="utf-8"?>
<p:tagLst xmlns:a="http://schemas.openxmlformats.org/drawingml/2006/main" xmlns:r="http://schemas.openxmlformats.org/officeDocument/2006/relationships" xmlns:p="http://schemas.openxmlformats.org/presentationml/2006/main">
  <p:tag name="ORIGINALHEIGHT" val="3.31248"/>
  <p:tag name="ORIGINALWIDTH" val="3.093519"/>
  <p:tag name="EMFCHILD" val="True"/>
</p:tagLst>
</file>

<file path=ppt/tags/tag5.xml><?xml version="1.0" encoding="utf-8"?>
<p:tagLst xmlns:a="http://schemas.openxmlformats.org/drawingml/2006/main" xmlns:r="http://schemas.openxmlformats.org/officeDocument/2006/relationships" xmlns:p="http://schemas.openxmlformats.org/presentationml/2006/main">
  <p:tag name="ORIGINALHEIGHT" val="3.570588"/>
  <p:tag name="ORIGINALWIDTH" val="2.013747"/>
  <p:tag name="EMFCHILD" val="True"/>
</p:tagLst>
</file>

<file path=ppt/tags/tag50.xml><?xml version="1.0" encoding="utf-8"?>
<p:tagLst xmlns:a="http://schemas.openxmlformats.org/drawingml/2006/main" xmlns:r="http://schemas.openxmlformats.org/officeDocument/2006/relationships" xmlns:p="http://schemas.openxmlformats.org/presentationml/2006/main">
  <p:tag name="ORIGINALHEIGHT" val="10.43748"/>
  <p:tag name="ORIGINALWIDTH" val="2.101271"/>
  <p:tag name="EMFCHILD" val="True"/>
</p:tagLst>
</file>

<file path=ppt/tags/tag51.xml><?xml version="1.0" encoding="utf-8"?>
<p:tagLst xmlns:a="http://schemas.openxmlformats.org/drawingml/2006/main" xmlns:r="http://schemas.openxmlformats.org/officeDocument/2006/relationships" xmlns:p="http://schemas.openxmlformats.org/presentationml/2006/main">
  <p:tag name="ORIGINALHEIGHT" val="6.68748"/>
  <p:tag name="ORIGINALWIDTH" val="2.743308"/>
  <p:tag name="EMFCHILD" val="True"/>
</p:tagLst>
</file>

<file path=ppt/tags/tag52.xml><?xml version="1.0" encoding="utf-8"?>
<p:tagLst xmlns:a="http://schemas.openxmlformats.org/drawingml/2006/main" xmlns:r="http://schemas.openxmlformats.org/officeDocument/2006/relationships" xmlns:p="http://schemas.openxmlformats.org/presentationml/2006/main">
  <p:tag name="ORIGINALHEIGHT" val="5.125"/>
  <p:tag name="ORIGINALWIDTH" val="3.151906"/>
  <p:tag name="EMFCHILD" val="True"/>
</p:tagLst>
</file>

<file path=ppt/tags/tag53.xml><?xml version="1.0" encoding="utf-8"?>
<p:tagLst xmlns:a="http://schemas.openxmlformats.org/drawingml/2006/main" xmlns:r="http://schemas.openxmlformats.org/officeDocument/2006/relationships" xmlns:p="http://schemas.openxmlformats.org/presentationml/2006/main">
  <p:tag name="ORIGINALHEIGHT" val="5.375"/>
  <p:tag name="ORIGINALWIDTH" val="4.611104"/>
  <p:tag name="EMFCHILD" val="True"/>
</p:tagLst>
</file>

<file path=ppt/tags/tag54.xml><?xml version="1.0" encoding="utf-8"?>
<p:tagLst xmlns:a="http://schemas.openxmlformats.org/drawingml/2006/main" xmlns:r="http://schemas.openxmlformats.org/officeDocument/2006/relationships" xmlns:p="http://schemas.openxmlformats.org/presentationml/2006/main">
  <p:tag name="ORIGINALHEIGHT" val="4.875"/>
  <p:tag name="ORIGINALWIDTH" val="2.276358"/>
  <p:tag name="EMFCHILD" val="True"/>
</p:tagLst>
</file>

<file path=ppt/tags/tag55.xml><?xml version="1.0" encoding="utf-8"?>
<p:tagLst xmlns:a="http://schemas.openxmlformats.org/drawingml/2006/main" xmlns:r="http://schemas.openxmlformats.org/officeDocument/2006/relationships" xmlns:p="http://schemas.openxmlformats.org/presentationml/2006/main">
  <p:tag name="ORIGINALHEIGHT" val="10.43748"/>
  <p:tag name="ORIGINALWIDTH" val="2.101271"/>
  <p:tag name="EMFCHILD" val="True"/>
</p:tagLst>
</file>

<file path=ppt/tags/tag56.xml><?xml version="1.0" encoding="utf-8"?>
<p:tagLst xmlns:a="http://schemas.openxmlformats.org/drawingml/2006/main" xmlns:r="http://schemas.openxmlformats.org/officeDocument/2006/relationships" xmlns:p="http://schemas.openxmlformats.org/presentationml/2006/main">
  <p:tag name="ORIGINALHEIGHT" val="4.625"/>
  <p:tag name="ORIGINALWIDTH" val="4.375"/>
  <p:tag name="LATEXADDIN" val="\documentclass{article}&#10;\usepackage{amsmath}&#10;\pagestyle{empty}&#10;\begin{document}&#10;&#10;$$\tau_2(t_{k}) + \tau_{\rm o}(t_{k})$$&#10;&#10;&#10;\end{document}"/>
  <p:tag name="IGUANATEXSIZE" val="20"/>
  <p:tag name="IGUANATEXCURSOR" val="116"/>
  <p:tag name="TRANSPARENCY" val="True"/>
  <p:tag name="LATEXENGINEID" val="0"/>
  <p:tag name="TEMPFOLDER" val="C:\Temp\"/>
  <p:tag name="LATEXFORMHEIGHT" val="312"/>
  <p:tag name="LATEXFORMWIDTH" val="384"/>
  <p:tag name="LATEXFORMWRAP" val="True"/>
  <p:tag name="BITMAPVECTOR" val="1"/>
  <p:tag name="EMFCHILD" val="True"/>
</p:tagLst>
</file>

<file path=ppt/tags/tag57.xml><?xml version="1.0" encoding="utf-8"?>
<p:tagLst xmlns:a="http://schemas.openxmlformats.org/drawingml/2006/main" xmlns:r="http://schemas.openxmlformats.org/officeDocument/2006/relationships" xmlns:p="http://schemas.openxmlformats.org/presentationml/2006/main">
  <p:tag name="ORIGINALHEIGHT" val="4.875"/>
  <p:tag name="ORIGINALWIDTH" val="2.81252"/>
  <p:tag name="EMFCHILD" val="True"/>
</p:tagLst>
</file>

<file path=ppt/tags/tag58.xml><?xml version="1.0" encoding="utf-8"?>
<p:tagLst xmlns:a="http://schemas.openxmlformats.org/drawingml/2006/main" xmlns:r="http://schemas.openxmlformats.org/officeDocument/2006/relationships" xmlns:p="http://schemas.openxmlformats.org/presentationml/2006/main">
  <p:tag name="ORIGINALHEIGHT" val="10.43748"/>
  <p:tag name="ORIGINALWIDTH" val="2.125"/>
  <p:tag name="EMFCHILD" val="True"/>
</p:tagLst>
</file>

<file path=ppt/tags/tag59.xml><?xml version="1.0" encoding="utf-8"?>
<p:tagLst xmlns:a="http://schemas.openxmlformats.org/drawingml/2006/main" xmlns:r="http://schemas.openxmlformats.org/officeDocument/2006/relationships" xmlns:p="http://schemas.openxmlformats.org/presentationml/2006/main">
  <p:tag name="ORIGINALHEIGHT" val="6.68748"/>
  <p:tag name="ORIGINALWIDTH" val="2.75"/>
  <p:tag name="EMFCHILD" val="True"/>
</p:tagLst>
</file>

<file path=ppt/tags/tag6.xml><?xml version="1.0" encoding="utf-8"?>
<p:tagLst xmlns:a="http://schemas.openxmlformats.org/drawingml/2006/main" xmlns:r="http://schemas.openxmlformats.org/officeDocument/2006/relationships" xmlns:p="http://schemas.openxmlformats.org/presentationml/2006/main">
  <p:tag name="ORIGINALHEIGHT" val="1.518841"/>
  <p:tag name="ORIGINALWIDTH" val="0.5204117"/>
  <p:tag name="EMFCHILD" val="True"/>
</p:tagLst>
</file>

<file path=ppt/tags/tag60.xml><?xml version="1.0" encoding="utf-8"?>
<p:tagLst xmlns:a="http://schemas.openxmlformats.org/drawingml/2006/main" xmlns:r="http://schemas.openxmlformats.org/officeDocument/2006/relationships" xmlns:p="http://schemas.openxmlformats.org/presentationml/2006/main">
  <p:tag name="ORIGINALHEIGHT" val="5.125"/>
  <p:tag name="ORIGINALWIDTH" val="3.125"/>
  <p:tag name="EMFCHILD" val="True"/>
</p:tagLst>
</file>

<file path=ppt/tags/tag61.xml><?xml version="1.0" encoding="utf-8"?>
<p:tagLst xmlns:a="http://schemas.openxmlformats.org/drawingml/2006/main" xmlns:r="http://schemas.openxmlformats.org/officeDocument/2006/relationships" xmlns:p="http://schemas.openxmlformats.org/presentationml/2006/main">
  <p:tag name="ORIGINALHEIGHT" val="10.43748"/>
  <p:tag name="ORIGINALWIDTH" val="2.125"/>
  <p:tag name="EMFCHILD" val="True"/>
</p:tagLst>
</file>

<file path=ppt/tags/tag62.xml><?xml version="1.0" encoding="utf-8"?>
<p:tagLst xmlns:a="http://schemas.openxmlformats.org/drawingml/2006/main" xmlns:r="http://schemas.openxmlformats.org/officeDocument/2006/relationships" xmlns:p="http://schemas.openxmlformats.org/presentationml/2006/main">
  <p:tag name="ORIGINALHEIGHT" val="6.93748"/>
  <p:tag name="ORIGINALWIDTH" val="6"/>
  <p:tag name="EMFCHILD" val="True"/>
</p:tagLst>
</file>

<file path=ppt/tags/tag63.xml><?xml version="1.0" encoding="utf-8"?>
<p:tagLst xmlns:a="http://schemas.openxmlformats.org/drawingml/2006/main" xmlns:r="http://schemas.openxmlformats.org/officeDocument/2006/relationships" xmlns:p="http://schemas.openxmlformats.org/presentationml/2006/main">
  <p:tag name="ORIGINALHEIGHT" val="4.625"/>
  <p:tag name="ORIGINALWIDTH" val="4.375"/>
  <p:tag name="EMFCHILD" val="True"/>
</p:tagLst>
</file>

<file path=ppt/tags/tag64.xml><?xml version="1.0" encoding="utf-8"?>
<p:tagLst xmlns:a="http://schemas.openxmlformats.org/drawingml/2006/main" xmlns:r="http://schemas.openxmlformats.org/officeDocument/2006/relationships" xmlns:p="http://schemas.openxmlformats.org/presentationml/2006/main">
  <p:tag name="ORIGINALHEIGHT" val="3.31248"/>
  <p:tag name="ORIGINALWIDTH" val="3.125"/>
  <p:tag name="EMFCHILD" val="True"/>
</p:tagLst>
</file>

<file path=ppt/tags/tag65.xml><?xml version="1.0" encoding="utf-8"?>
<p:tagLst xmlns:a="http://schemas.openxmlformats.org/drawingml/2006/main" xmlns:r="http://schemas.openxmlformats.org/officeDocument/2006/relationships" xmlns:p="http://schemas.openxmlformats.org/presentationml/2006/main">
  <p:tag name="ORIGINALHEIGHT" val="10.43748"/>
  <p:tag name="ORIGINALWIDTH" val="2.06252"/>
  <p:tag name="EMFCHILD" val="True"/>
</p:tagLst>
</file>

<file path=ppt/tags/tag66.xml><?xml version="1.0" encoding="utf-8"?>
<p:tagLst xmlns:a="http://schemas.openxmlformats.org/drawingml/2006/main" xmlns:r="http://schemas.openxmlformats.org/officeDocument/2006/relationships" xmlns:p="http://schemas.openxmlformats.org/presentationml/2006/main">
  <p:tag name="ORIGINALHEIGHT" val="6.68748"/>
  <p:tag name="ORIGINALWIDTH" val="2.81252"/>
  <p:tag name="EMFCHILD" val="True"/>
</p:tagLst>
</file>

<file path=ppt/tags/tag67.xml><?xml version="1.0" encoding="utf-8"?>
<p:tagLst xmlns:a="http://schemas.openxmlformats.org/drawingml/2006/main" xmlns:r="http://schemas.openxmlformats.org/officeDocument/2006/relationships" xmlns:p="http://schemas.openxmlformats.org/presentationml/2006/main">
  <p:tag name="ORIGINALHEIGHT" val="5.125"/>
  <p:tag name="ORIGINALWIDTH" val="3.125"/>
  <p:tag name="EMFCHILD" val="True"/>
</p:tagLst>
</file>

<file path=ppt/tags/tag68.xml><?xml version="1.0" encoding="utf-8"?>
<p:tagLst xmlns:a="http://schemas.openxmlformats.org/drawingml/2006/main" xmlns:r="http://schemas.openxmlformats.org/officeDocument/2006/relationships" xmlns:p="http://schemas.openxmlformats.org/presentationml/2006/main">
  <p:tag name="ORIGINALHEIGHT" val="10.43748"/>
  <p:tag name="ORIGINALWIDTH" val="2.06252"/>
  <p:tag name="EMFCHILD" val="True"/>
</p:tagLst>
</file>

<file path=ppt/tags/tag69.xml><?xml version="1.0" encoding="utf-8"?>
<p:tagLst xmlns:a="http://schemas.openxmlformats.org/drawingml/2006/main" xmlns:r="http://schemas.openxmlformats.org/officeDocument/2006/relationships" xmlns:p="http://schemas.openxmlformats.org/presentationml/2006/main">
  <p:tag name="ORIGINALHEIGHT" val="4.625"/>
  <p:tag name="ORIGINALWIDTH" val="4.375"/>
  <p:tag name="LATEXADDIN" val="\documentclass{article}&#10;\usepackage{amsmath}&#10;\pagestyle{empty}&#10;\begin{document}&#10;&#10;$$\tau_1(t_{k}) + \tau_{\rm o}(t_{k})$$&#10;&#10;&#10;\end{document}"/>
  <p:tag name="IGUANATEXSIZE" val="20"/>
  <p:tag name="IGUANATEXCURSOR" val="116"/>
  <p:tag name="TRANSPARENCY" val="True"/>
  <p:tag name="LATEXENGINEID" val="0"/>
  <p:tag name="TEMPFOLDER" val="C:\Temp\"/>
  <p:tag name="LATEXFORMHEIGHT" val="312"/>
  <p:tag name="LATEXFORMWIDTH" val="384"/>
  <p:tag name="LATEXFORMWRAP" val="True"/>
  <p:tag name="BITMAPVECTOR" val="1"/>
  <p:tag name="EMFCHILD" val="True"/>
</p:tagLst>
</file>

<file path=ppt/tags/tag7.xml><?xml version="1.0" encoding="utf-8"?>
<p:tagLst xmlns:a="http://schemas.openxmlformats.org/drawingml/2006/main" xmlns:r="http://schemas.openxmlformats.org/officeDocument/2006/relationships" xmlns:p="http://schemas.openxmlformats.org/presentationml/2006/main">
  <p:tag name="ORIGINALHEIGHT" val="3.62388"/>
  <p:tag name="ORIGINALWIDTH" val="1.742231"/>
  <p:tag name="EMFCHILD" val="True"/>
</p:tagLst>
</file>

<file path=ppt/tags/tag70.xml><?xml version="1.0" encoding="utf-8"?>
<p:tagLst xmlns:a="http://schemas.openxmlformats.org/drawingml/2006/main" xmlns:r="http://schemas.openxmlformats.org/officeDocument/2006/relationships" xmlns:p="http://schemas.openxmlformats.org/presentationml/2006/main">
  <p:tag name="ORIGINALHEIGHT" val="4.875"/>
  <p:tag name="ORIGINALWIDTH" val="2.31252"/>
  <p:tag name="EMFCHILD" val="True"/>
</p:tagLst>
</file>

<file path=ppt/tags/tag71.xml><?xml version="1.0" encoding="utf-8"?>
<p:tagLst xmlns:a="http://schemas.openxmlformats.org/drawingml/2006/main" xmlns:r="http://schemas.openxmlformats.org/officeDocument/2006/relationships" xmlns:p="http://schemas.openxmlformats.org/presentationml/2006/main">
  <p:tag name="ORIGINALHEIGHT" val="10.43752"/>
  <p:tag name="ORIGINALWIDTH" val="2.125"/>
  <p:tag name="EMFCHILD" val="True"/>
</p:tagLst>
</file>

<file path=ppt/tags/tag72.xml><?xml version="1.0" encoding="utf-8"?>
<p:tagLst xmlns:a="http://schemas.openxmlformats.org/drawingml/2006/main" xmlns:r="http://schemas.openxmlformats.org/officeDocument/2006/relationships" xmlns:p="http://schemas.openxmlformats.org/presentationml/2006/main">
  <p:tag name="ORIGINALHEIGHT" val="6.68752"/>
  <p:tag name="ORIGINALWIDTH" val="2.81252"/>
  <p:tag name="EMFCHILD" val="True"/>
</p:tagLst>
</file>

<file path=ppt/tags/tag73.xml><?xml version="1.0" encoding="utf-8"?>
<p:tagLst xmlns:a="http://schemas.openxmlformats.org/drawingml/2006/main" xmlns:r="http://schemas.openxmlformats.org/officeDocument/2006/relationships" xmlns:p="http://schemas.openxmlformats.org/presentationml/2006/main">
  <p:tag name="ORIGINALHEIGHT" val="5.125"/>
  <p:tag name="ORIGINALWIDTH" val="3.125"/>
  <p:tag name="EMFCHILD" val="True"/>
</p:tagLst>
</file>

<file path=ppt/tags/tag74.xml><?xml version="1.0" encoding="utf-8"?>
<p:tagLst xmlns:a="http://schemas.openxmlformats.org/drawingml/2006/main" xmlns:r="http://schemas.openxmlformats.org/officeDocument/2006/relationships" xmlns:p="http://schemas.openxmlformats.org/presentationml/2006/main">
  <p:tag name="ORIGINALHEIGHT" val="10.43752"/>
  <p:tag name="ORIGINALWIDTH" val="2.125"/>
  <p:tag name="EMFCHILD" val="True"/>
</p:tagLst>
</file>

<file path=ppt/tags/tag75.xml><?xml version="1.0" encoding="utf-8"?>
<p:tagLst xmlns:a="http://schemas.openxmlformats.org/drawingml/2006/main" xmlns:r="http://schemas.openxmlformats.org/officeDocument/2006/relationships" xmlns:p="http://schemas.openxmlformats.org/presentationml/2006/main">
  <p:tag name="ORIGINALHEIGHT" val="6.93752"/>
  <p:tag name="ORIGINALWIDTH" val="6"/>
  <p:tag name="EMFCHILD" val="True"/>
</p:tagLst>
</file>

<file path=ppt/tags/tag76.xml><?xml version="1.0" encoding="utf-8"?>
<p:tagLst xmlns:a="http://schemas.openxmlformats.org/drawingml/2006/main" xmlns:r="http://schemas.openxmlformats.org/officeDocument/2006/relationships" xmlns:p="http://schemas.openxmlformats.org/presentationml/2006/main">
  <p:tag name="ORIGINALHEIGHT" val="4.625"/>
  <p:tag name="ORIGINALWIDTH" val="4.43752"/>
  <p:tag name="EMFCHILD" val="True"/>
</p:tagLst>
</file>

<file path=ppt/tags/tag77.xml><?xml version="1.0" encoding="utf-8"?>
<p:tagLst xmlns:a="http://schemas.openxmlformats.org/drawingml/2006/main" xmlns:r="http://schemas.openxmlformats.org/officeDocument/2006/relationships" xmlns:p="http://schemas.openxmlformats.org/presentationml/2006/main">
  <p:tag name="ORIGINALHEIGHT" val="3.31252"/>
  <p:tag name="ORIGINALWIDTH" val="3.06252"/>
  <p:tag name="EMFCHILD" val="True"/>
</p:tagLst>
</file>

<file path=ppt/tags/tag78.xml><?xml version="1.0" encoding="utf-8"?>
<p:tagLst xmlns:a="http://schemas.openxmlformats.org/drawingml/2006/main" xmlns:r="http://schemas.openxmlformats.org/officeDocument/2006/relationships" xmlns:p="http://schemas.openxmlformats.org/presentationml/2006/main">
  <p:tag name="ORIGINALHEIGHT" val="10.43752"/>
  <p:tag name="ORIGINALWIDTH" val="2.125"/>
  <p:tag name="EMFCHILD" val="True"/>
</p:tagLst>
</file>

<file path=ppt/tags/tag79.xml><?xml version="1.0" encoding="utf-8"?>
<p:tagLst xmlns:a="http://schemas.openxmlformats.org/drawingml/2006/main" xmlns:r="http://schemas.openxmlformats.org/officeDocument/2006/relationships" xmlns:p="http://schemas.openxmlformats.org/presentationml/2006/main">
  <p:tag name="ORIGINALHEIGHT" val="6.68752"/>
  <p:tag name="ORIGINALWIDTH" val="2.81252"/>
  <p:tag name="EMFCHILD" val="True"/>
</p:tagLst>
</file>

<file path=ppt/tags/tag8.xml><?xml version="1.0" encoding="utf-8"?>
<p:tagLst xmlns:a="http://schemas.openxmlformats.org/drawingml/2006/main" xmlns:r="http://schemas.openxmlformats.org/officeDocument/2006/relationships" xmlns:p="http://schemas.openxmlformats.org/presentationml/2006/main">
  <p:tag name="ORIGINALHEIGHT" val="5.062774"/>
  <p:tag name="ORIGINALWIDTH" val="0.6109168"/>
  <p:tag name="EMFCHILD" val="True"/>
</p:tagLst>
</file>

<file path=ppt/tags/tag80.xml><?xml version="1.0" encoding="utf-8"?>
<p:tagLst xmlns:a="http://schemas.openxmlformats.org/drawingml/2006/main" xmlns:r="http://schemas.openxmlformats.org/officeDocument/2006/relationships" xmlns:p="http://schemas.openxmlformats.org/presentationml/2006/main">
  <p:tag name="ORIGINALHEIGHT" val="5.125"/>
  <p:tag name="ORIGINALWIDTH" val="3.125"/>
  <p:tag name="EMFCHILD" val="True"/>
</p:tagLst>
</file>

<file path=ppt/tags/tag81.xml><?xml version="1.0" encoding="utf-8"?>
<p:tagLst xmlns:a="http://schemas.openxmlformats.org/drawingml/2006/main" xmlns:r="http://schemas.openxmlformats.org/officeDocument/2006/relationships" xmlns:p="http://schemas.openxmlformats.org/presentationml/2006/main">
  <p:tag name="ORIGINALHEIGHT" val="10.43752"/>
  <p:tag name="ORIGINALWIDTH" val="2.06252"/>
  <p:tag name="EMFCHILD" val="True"/>
</p:tagLst>
</file>

<file path=ppt/tags/tag82.xml><?xml version="1.0" encoding="utf-8"?>
<p:tagLst xmlns:a="http://schemas.openxmlformats.org/drawingml/2006/main" xmlns:r="http://schemas.openxmlformats.org/officeDocument/2006/relationships" xmlns:p="http://schemas.openxmlformats.org/presentationml/2006/main">
  <p:tag name="ORIGINALHEIGHT" val="4.625"/>
  <p:tag name="ORIGINALWIDTH" val="4.375"/>
  <p:tag name="LATEXADDIN" val="\documentclass{article}&#10;\usepackage{amsmath}&#10;\pagestyle{empty}&#10;\begin{document}&#10;&#10;$$\tau_2(t_{k+1}) + \tau_{\rm o}(t_{k+1})$$&#10;&#10;&#10;\end{document}"/>
  <p:tag name="IGUANATEXSIZE" val="20"/>
  <p:tag name="IGUANATEXCURSOR" val="98"/>
  <p:tag name="TRANSPARENCY" val="True"/>
  <p:tag name="LATEXENGINEID" val="0"/>
  <p:tag name="TEMPFOLDER" val="C:\Temp\"/>
  <p:tag name="LATEXFORMHEIGHT" val="312"/>
  <p:tag name="LATEXFORMWIDTH" val="384"/>
  <p:tag name="LATEXFORMWRAP" val="True"/>
  <p:tag name="BITMAPVECTOR" val="1"/>
  <p:tag name="EMFCHILD" val="True"/>
</p:tagLst>
</file>

<file path=ppt/tags/tag83.xml><?xml version="1.0" encoding="utf-8"?>
<p:tagLst xmlns:a="http://schemas.openxmlformats.org/drawingml/2006/main" xmlns:r="http://schemas.openxmlformats.org/officeDocument/2006/relationships" xmlns:p="http://schemas.openxmlformats.org/presentationml/2006/main">
  <p:tag name="ORIGINALHEIGHT" val="4.875"/>
  <p:tag name="ORIGINALWIDTH" val="2.75"/>
  <p:tag name="EMFCHILD" val="True"/>
</p:tagLst>
</file>

<file path=ppt/tags/tag84.xml><?xml version="1.0" encoding="utf-8"?>
<p:tagLst xmlns:a="http://schemas.openxmlformats.org/drawingml/2006/main" xmlns:r="http://schemas.openxmlformats.org/officeDocument/2006/relationships" xmlns:p="http://schemas.openxmlformats.org/presentationml/2006/main">
  <p:tag name="ORIGINALHEIGHT" val="10.43752"/>
  <p:tag name="ORIGINALWIDTH" val="2.125"/>
  <p:tag name="EMFCHILD" val="True"/>
</p:tagLst>
</file>

<file path=ppt/tags/tag85.xml><?xml version="1.0" encoding="utf-8"?>
<p:tagLst xmlns:a="http://schemas.openxmlformats.org/drawingml/2006/main" xmlns:r="http://schemas.openxmlformats.org/officeDocument/2006/relationships" xmlns:p="http://schemas.openxmlformats.org/presentationml/2006/main">
  <p:tag name="ORIGINALHEIGHT" val="6.68752"/>
  <p:tag name="ORIGINALWIDTH" val="2.75"/>
  <p:tag name="EMFCHILD" val="True"/>
</p:tagLst>
</file>

<file path=ppt/tags/tag86.xml><?xml version="1.0" encoding="utf-8"?>
<p:tagLst xmlns:a="http://schemas.openxmlformats.org/drawingml/2006/main" xmlns:r="http://schemas.openxmlformats.org/officeDocument/2006/relationships" xmlns:p="http://schemas.openxmlformats.org/presentationml/2006/main">
  <p:tag name="ORIGINALHEIGHT" val="5.125"/>
  <p:tag name="ORIGINALWIDTH" val="3.125"/>
  <p:tag name="EMFCHILD" val="True"/>
</p:tagLst>
</file>

<file path=ppt/tags/tag87.xml><?xml version="1.0" encoding="utf-8"?>
<p:tagLst xmlns:a="http://schemas.openxmlformats.org/drawingml/2006/main" xmlns:r="http://schemas.openxmlformats.org/officeDocument/2006/relationships" xmlns:p="http://schemas.openxmlformats.org/presentationml/2006/main">
  <p:tag name="ORIGINALHEIGHT" val="5.375"/>
  <p:tag name="ORIGINALWIDTH" val="4.625"/>
  <p:tag name="EMFCHILD" val="True"/>
</p:tagLst>
</file>

<file path=ppt/tags/tag88.xml><?xml version="1.0" encoding="utf-8"?>
<p:tagLst xmlns:a="http://schemas.openxmlformats.org/drawingml/2006/main" xmlns:r="http://schemas.openxmlformats.org/officeDocument/2006/relationships" xmlns:p="http://schemas.openxmlformats.org/presentationml/2006/main">
  <p:tag name="ORIGINALHEIGHT" val="4.875"/>
  <p:tag name="ORIGINALWIDTH" val="2.25"/>
  <p:tag name="EMFCHILD" val="True"/>
</p:tagLst>
</file>

<file path=ppt/tags/tag89.xml><?xml version="1.0" encoding="utf-8"?>
<p:tagLst xmlns:a="http://schemas.openxmlformats.org/drawingml/2006/main" xmlns:r="http://schemas.openxmlformats.org/officeDocument/2006/relationships" xmlns:p="http://schemas.openxmlformats.org/presentationml/2006/main">
  <p:tag name="ORIGINALHEIGHT" val="10.43752"/>
  <p:tag name="ORIGINALWIDTH" val="2.125"/>
  <p:tag name="EMFCHILD" val="True"/>
</p:tagLst>
</file>

<file path=ppt/tags/tag9.xml><?xml version="1.0" encoding="utf-8"?>
<p:tagLst xmlns:a="http://schemas.openxmlformats.org/drawingml/2006/main" xmlns:r="http://schemas.openxmlformats.org/officeDocument/2006/relationships" xmlns:p="http://schemas.openxmlformats.org/presentationml/2006/main">
  <p:tag name="ORIGINALHEIGHT" val="10.43752"/>
  <p:tag name="ORIGINALWIDTH" val="73.31252"/>
  <p:tag name="LATEXADDIN" val="\documentclass{article}&#10;\usepackage{amsmath}&#10;\pagestyle{empty}&#10;\begin{document}&#10;&#10;$$\tau_2(t_{k+1}) + \tau_{\rm o}(t_{k+1})$$&#10;&#10;&#10;\end{document}"/>
  <p:tag name="IGUANATEXSIZE" val="20"/>
  <p:tag name="IGUANATEXCURSOR" val="98"/>
  <p:tag name="TRANSPARENCY" val="True"/>
  <p:tag name="LATEXENGINEID" val="0"/>
  <p:tag name="TEMPFOLDER" val="C:\Temp\"/>
  <p:tag name="LATEXFORMHEIGHT" val="312"/>
  <p:tag name="LATEXFORMWIDTH" val="384"/>
  <p:tag name="LATEXFORMWRAP" val="True"/>
  <p:tag name="BITMAPVECTOR" val="1"/>
</p:tagLst>
</file>

<file path=ppt/tags/tag90.xml><?xml version="1.0" encoding="utf-8"?>
<p:tagLst xmlns:a="http://schemas.openxmlformats.org/drawingml/2006/main" xmlns:r="http://schemas.openxmlformats.org/officeDocument/2006/relationships" xmlns:p="http://schemas.openxmlformats.org/presentationml/2006/main">
  <p:tag name="ORIGINALHEIGHT" val="6.93752"/>
  <p:tag name="ORIGINALWIDTH" val="6"/>
  <p:tag name="EMFCHILD" val="True"/>
</p:tagLst>
</file>

<file path=ppt/tags/tag91.xml><?xml version="1.0" encoding="utf-8"?>
<p:tagLst xmlns:a="http://schemas.openxmlformats.org/drawingml/2006/main" xmlns:r="http://schemas.openxmlformats.org/officeDocument/2006/relationships" xmlns:p="http://schemas.openxmlformats.org/presentationml/2006/main">
  <p:tag name="ORIGINALHEIGHT" val="4.625"/>
  <p:tag name="ORIGINALWIDTH" val="4.31252"/>
  <p:tag name="EMFCHILD" val="True"/>
</p:tagLst>
</file>

<file path=ppt/tags/tag92.xml><?xml version="1.0" encoding="utf-8"?>
<p:tagLst xmlns:a="http://schemas.openxmlformats.org/drawingml/2006/main" xmlns:r="http://schemas.openxmlformats.org/officeDocument/2006/relationships" xmlns:p="http://schemas.openxmlformats.org/presentationml/2006/main">
  <p:tag name="ORIGINALHEIGHT" val="3.31252"/>
  <p:tag name="ORIGINALWIDTH" val="3.06252"/>
  <p:tag name="EMFCHILD" val="True"/>
</p:tagLst>
</file>

<file path=ppt/tags/tag93.xml><?xml version="1.0" encoding="utf-8"?>
<p:tagLst xmlns:a="http://schemas.openxmlformats.org/drawingml/2006/main" xmlns:r="http://schemas.openxmlformats.org/officeDocument/2006/relationships" xmlns:p="http://schemas.openxmlformats.org/presentationml/2006/main">
  <p:tag name="ORIGINALHEIGHT" val="10.43752"/>
  <p:tag name="ORIGINALWIDTH" val="2.06252"/>
  <p:tag name="EMFCHILD" val="True"/>
</p:tagLst>
</file>

<file path=ppt/tags/tag94.xml><?xml version="1.0" encoding="utf-8"?>
<p:tagLst xmlns:a="http://schemas.openxmlformats.org/drawingml/2006/main" xmlns:r="http://schemas.openxmlformats.org/officeDocument/2006/relationships" xmlns:p="http://schemas.openxmlformats.org/presentationml/2006/main">
  <p:tag name="ORIGINALHEIGHT" val="6.68752"/>
  <p:tag name="ORIGINALWIDTH" val="2.81252"/>
  <p:tag name="EMFCHILD" val="True"/>
</p:tagLst>
</file>

<file path=ppt/tags/tag95.xml><?xml version="1.0" encoding="utf-8"?>
<p:tagLst xmlns:a="http://schemas.openxmlformats.org/drawingml/2006/main" xmlns:r="http://schemas.openxmlformats.org/officeDocument/2006/relationships" xmlns:p="http://schemas.openxmlformats.org/presentationml/2006/main">
  <p:tag name="ORIGINALHEIGHT" val="5.125"/>
  <p:tag name="ORIGINALWIDTH" val="3.06252"/>
  <p:tag name="EMFCHILD" val="True"/>
</p:tagLst>
</file>

<file path=ppt/tags/tag96.xml><?xml version="1.0" encoding="utf-8"?>
<p:tagLst xmlns:a="http://schemas.openxmlformats.org/drawingml/2006/main" xmlns:r="http://schemas.openxmlformats.org/officeDocument/2006/relationships" xmlns:p="http://schemas.openxmlformats.org/presentationml/2006/main">
  <p:tag name="ORIGINALHEIGHT" val="5.375"/>
  <p:tag name="ORIGINALWIDTH" val="4.625"/>
  <p:tag name="EMFCHILD" val="True"/>
</p:tagLst>
</file>

<file path=ppt/tags/tag97.xml><?xml version="1.0" encoding="utf-8"?>
<p:tagLst xmlns:a="http://schemas.openxmlformats.org/drawingml/2006/main" xmlns:r="http://schemas.openxmlformats.org/officeDocument/2006/relationships" xmlns:p="http://schemas.openxmlformats.org/presentationml/2006/main">
  <p:tag name="ORIGINALHEIGHT" val="4.875"/>
  <p:tag name="ORIGINALWIDTH" val="2.31252"/>
  <p:tag name="EMFCHILD" val="True"/>
</p:tagLst>
</file>

<file path=ppt/tags/tag98.xml><?xml version="1.0" encoding="utf-8"?>
<p:tagLst xmlns:a="http://schemas.openxmlformats.org/drawingml/2006/main" xmlns:r="http://schemas.openxmlformats.org/officeDocument/2006/relationships" xmlns:p="http://schemas.openxmlformats.org/presentationml/2006/main">
  <p:tag name="ORIGINALHEIGHT" val="10.43752"/>
  <p:tag name="ORIGINALWIDTH" val="2.06252"/>
  <p:tag name="EMFCHILD" val="True"/>
</p:tagLst>
</file>

<file path=ppt/tags/tag99.xml><?xml version="1.0" encoding="utf-8"?>
<p:tagLst xmlns:a="http://schemas.openxmlformats.org/drawingml/2006/main" xmlns:r="http://schemas.openxmlformats.org/officeDocument/2006/relationships" xmlns:p="http://schemas.openxmlformats.org/presentationml/2006/main">
  <p:tag name="ORIGINALHEIGHT" val="4.661026"/>
  <p:tag name="ORIGINALWIDTH" val="5.035259"/>
  <p:tag name="LATEXADDIN" val="\documentclass{article}&#10;\usepackage{amsmath}&#10;\usepackage{amssymb}&#10;\pagestyle{empty}&#10;\RequirePackage[T1]{fontenc} \RequirePackage[tt=false, type1=true]{libertine} \RequirePackage[varqu]{zi4} \RequirePackage[libertine]{newtxmath}&#10;\begin{document}&#10;&#10;$$&#10;|\cdot|&#10;$$&#10;&#10;&#10;\end{document}"/>
  <p:tag name="IGUANATEXSIZE" val="24"/>
  <p:tag name="IGUANATEXCURSOR" val="259"/>
  <p:tag name="TRANSPARENCY" val="True"/>
  <p:tag name="LATEXENGINEID" val="0"/>
  <p:tag name="TEMPFOLDER" val="C:\Temp\"/>
  <p:tag name="LATEXFORMHEIGHT" val="312"/>
  <p:tag name="LATEXFORMWIDTH" val="384"/>
  <p:tag name="LATEXFORMWRAP" val="True"/>
  <p:tag name="BITMAPVECTOR" val="1"/>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36</TotalTime>
  <Words>1598</Words>
  <Application>Microsoft Macintosh PowerPoint</Application>
  <PresentationFormat>Panorámica</PresentationFormat>
  <Paragraphs>326</Paragraphs>
  <Slides>23</Slides>
  <Notes>11</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9" baseType="lpstr">
      <vt:lpstr>Arial Unicode MS</vt:lpstr>
      <vt:lpstr>Arial</vt:lpstr>
      <vt:lpstr>Times New Roman</vt:lpstr>
      <vt:lpstr>Wingdings</vt:lpstr>
      <vt:lpstr>Office Theme</vt:lpstr>
      <vt:lpstr>Document</vt:lpstr>
      <vt:lpstr>High-resolution sensing with multiband communication signals</vt:lpstr>
      <vt:lpstr>Abstract</vt:lpstr>
      <vt:lpstr>Motivation for Multi-Static Sensing</vt:lpstr>
      <vt:lpstr>Challenge: unsynchronized nodes</vt:lpstr>
      <vt:lpstr>JCAS with unsynchronized transceivers (JUMP)</vt:lpstr>
      <vt:lpstr>Timing offset compensation</vt:lpstr>
      <vt:lpstr>Our design: JUMP</vt:lpstr>
      <vt:lpstr>CFO Compensation</vt:lpstr>
      <vt:lpstr>Our solution</vt:lpstr>
      <vt:lpstr>Our design: JUMP</vt:lpstr>
      <vt:lpstr>CFO cancellation</vt:lpstr>
      <vt:lpstr>Integrated sensing and communications resolution</vt:lpstr>
      <vt:lpstr>Multiband ISAC </vt:lpstr>
      <vt:lpstr>Coherent multiband processing</vt:lpstr>
      <vt:lpstr>Coherent multiband processing</vt:lpstr>
      <vt:lpstr>Our high-resolution multiband sensing approach</vt:lpstr>
      <vt:lpstr>Phase offsets compensation</vt:lpstr>
      <vt:lpstr>Experimental setup (60 GHz band)</vt:lpstr>
      <vt:lpstr>Wideband channel reconstruction </vt:lpstr>
      <vt:lpstr>Moving people sensing</vt:lpstr>
      <vt:lpstr>Cross-technology – 5G-NR &amp; WiGig</vt:lpstr>
      <vt:lpstr>Concluding remarks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Jacopo Pegoraro</dc:creator>
  <cp:keywords/>
  <cp:lastModifiedBy>Antonio de la Oliva</cp:lastModifiedBy>
  <cp:revision>71</cp:revision>
  <cp:lastPrinted>1601-01-01T00:00:00Z</cp:lastPrinted>
  <dcterms:created xsi:type="dcterms:W3CDTF">2025-07-23T19:23:29Z</dcterms:created>
  <dcterms:modified xsi:type="dcterms:W3CDTF">2025-07-25T12:56:15Z</dcterms:modified>
  <cp:category>Name, Affiliation</cp:category>
</cp:coreProperties>
</file>