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93" r:id="rId3"/>
    <p:sldId id="336" r:id="rId4"/>
    <p:sldId id="348" r:id="rId5"/>
    <p:sldId id="339" r:id="rId6"/>
    <p:sldId id="341" r:id="rId7"/>
    <p:sldId id="354" r:id="rId8"/>
    <p:sldId id="355" r:id="rId9"/>
    <p:sldId id="338" r:id="rId10"/>
    <p:sldId id="350" r:id="rId11"/>
    <p:sldId id="351" r:id="rId12"/>
    <p:sldId id="264" r:id="rId13"/>
    <p:sldId id="352"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FFFF"/>
    <a:srgbClr val="00B8FF"/>
    <a:srgbClr val="FFC000"/>
    <a:srgbClr val="000000"/>
    <a:srgbClr val="FFF9E5"/>
    <a:srgbClr val="00CC99"/>
    <a:srgbClr val="0D0D0D"/>
    <a:srgbClr val="7FE5CC"/>
    <a:srgbClr val="9F9F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50" autoAdjust="0"/>
    <p:restoredTop sz="93395" autoAdjust="0"/>
  </p:normalViewPr>
  <p:slideViewPr>
    <p:cSldViewPr>
      <p:cViewPr varScale="1">
        <p:scale>
          <a:sx n="82" d="100"/>
          <a:sy n="82" d="100"/>
        </p:scale>
        <p:origin x="588"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7/30/2025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30F20C-3C0F-8E73-94B8-81F317B114FC}"/>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A99AD5D4-EFE2-99E9-16A2-650A36DC5E7E}"/>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4D45E1D0-6503-1850-40E2-364713EFB4CC}"/>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0B3AC27E-CDA4-838A-6C9E-6E1D36C3533F}"/>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EF131490-BACD-C7D4-7FBD-07BEA984D72C}"/>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7F94A70F-6126-FB60-C4C2-793C74A330D8}"/>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6E8BE357-3465-40E0-4CCD-47F6F36593AE}"/>
              </a:ext>
            </a:extLst>
          </p:cNvPr>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36875220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D9DECD-1007-BA40-5D32-2B55CA706761}"/>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7B62FA69-2DB9-6504-962D-CBC37EF0500E}"/>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CC1EF7F0-66C8-E2B2-B04E-4F87E4E0EF4B}"/>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C1DD9A71-5D92-3DAF-F297-18D19F93D116}"/>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9A93DA07-F240-A04A-B44B-1173424B55BF}"/>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9554EB5E-F5ED-85B0-3770-40D8036E36D7}"/>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EEAF0EB0-4146-B017-CF2A-9ED94CFF0D3C}"/>
              </a:ext>
            </a:extLst>
          </p:cNvPr>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2658788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E9F0C12-7587-8B50-9161-9D798EB9DF6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68C786F2-5455-74E6-7B38-C56FAB7DD998}"/>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7A0CAC7B-2E51-59EB-4CA4-37A01849108A}"/>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D89B8387-270C-0742-D5CD-BFB22AB1794E}"/>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0AAF4CA8-C803-4004-B039-8480E33BEB39}"/>
              </a:ext>
            </a:extLst>
          </p:cNvPr>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a:extLst>
              <a:ext uri="{FF2B5EF4-FFF2-40B4-BE49-F238E27FC236}">
                <a16:creationId xmlns:a16="http://schemas.microsoft.com/office/drawing/2014/main" id="{9497D8D3-DE77-57A2-E8BB-760216C25F15}"/>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90AF1CA9-A22D-644A-F402-08A7DA2D295E}"/>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457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KR"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238574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313CEA-D4ED-84A3-FC5E-E208AFBC7016}"/>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91CB7077-DEDC-E749-0669-B6B4C8BC457B}"/>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65810432-64D3-A487-F501-972F48D0490C}"/>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476EBE1A-F1F6-FD86-D7B6-1D8272510718}"/>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6C3E4681-AF01-1C84-91F4-0E2337BC9FD6}"/>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52E20B6C-824D-0E9C-3422-964B23999E36}"/>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C1A88B34-A989-1D25-823B-6C268C92D8FB}"/>
              </a:ext>
            </a:extLst>
          </p:cNvPr>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689240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F0B817-05D3-A696-54C0-88F813E060F1}"/>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6373F688-BCBD-E1E8-8BBF-86A8AEC1EA1C}"/>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2B92E84A-7E28-14AC-12A7-9B9F4202EAAF}"/>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003BCAE0-0F0F-6EA8-FD22-73B8A8468D11}"/>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DF6C06F4-7AC0-0687-4003-F7BC88667E46}"/>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E83F8DAC-815C-0520-02A3-50059F4DF37B}"/>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E952F5E0-5CE7-E84A-D3CD-A074F03CA015}"/>
              </a:ext>
            </a:extLst>
          </p:cNvPr>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437914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358C58-3C79-8821-8626-D04E8284437F}"/>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414BDBC4-9BDE-27CE-99C6-E3B424B619EA}"/>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C07FBEDF-835E-85F6-7915-8AD84BC4B9F6}"/>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990B8776-B780-894E-6D29-5A1E51F68947}"/>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86AA7D9B-BC58-1C87-F028-8BE3F74FF5F8}"/>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4DB8BB3A-A5A6-8928-2373-76E5F2CCA3F7}"/>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964F21AF-F88D-862D-7B2C-7AC5346FAA65}"/>
              </a:ext>
            </a:extLst>
          </p:cNvPr>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768451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DC4ACE-6DCE-7A6D-77E2-F596C8BFFCC8}"/>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65D236B7-58F6-F151-C776-98C052D854BC}"/>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844736F-3D02-D865-3341-F548B661799C}"/>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A9135B1D-DC60-CCC6-0306-B338238C56F8}"/>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54872C4B-67FA-3253-3368-BE50F704BF41}"/>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1FA3E9E2-B68D-27FD-EA0A-191269F086BC}"/>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4859E456-045C-E235-0887-88FD979E2F2E}"/>
              </a:ext>
            </a:extLst>
          </p:cNvPr>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210554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4A4EE2-5125-A52D-C706-23A38B223B68}"/>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C92351FC-0D66-1922-B755-20EAD6C3BC0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3C627569-B006-4CFB-3046-2072E86B5FEE}"/>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3C39C3AF-94B3-C40A-BD3C-E3B007D85FF2}"/>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642FC815-8097-B5CC-AB69-CF4674AABA2A}"/>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A374D95E-D6E5-8EE7-9F83-3806831C05D6}"/>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8CC50F7E-1F3D-4F17-D1D6-FAA6EBFFD813}"/>
              </a:ext>
            </a:extLst>
          </p:cNvPr>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9487574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FE0334-1691-9E62-34F5-8EE6CF548208}"/>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AF905FF6-0306-7DEB-1834-22A8AC9F18D8}"/>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D50167AC-6B68-52C7-24DA-2D9E8715B001}"/>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DF3B149F-8CD3-E100-AB3C-0372DBE1CEF2}"/>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7210D340-5C27-22A7-DA6A-533EE3D2658F}"/>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1ADAA608-6955-EFD4-1841-253396CC3E58}"/>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76CC855D-3607-AD3D-CAC7-C812297704EB}"/>
              </a:ext>
            </a:extLst>
          </p:cNvPr>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591794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F46096-884B-A091-3620-E28D0447C9DC}"/>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FA7A6DB8-5B7D-A619-9052-9B43C56C1FB1}"/>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EFE58A00-6328-C6D6-466D-81ED155C6458}"/>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AE28C422-D2FC-2CF5-9383-F37B0FEA28E0}"/>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FE3A1FC4-579E-B8AE-43BE-DD98196417BD}"/>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591D7927-F3DD-380F-5364-B641D9F991FA}"/>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AF27A0F3-CC38-B0A6-A493-FBDAE77B4CC3}"/>
              </a:ext>
            </a:extLst>
          </p:cNvPr>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954334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dirty="0"/>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eaLnBrk="0" latinLnBrk="0" hangingPunct="0"/>
            <a:r>
              <a:rPr lang="en-GB" altLang="ko-KR" b="0" kern="0" dirty="0"/>
              <a:t>Sanghyun Kim (WILUS), et 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4" name="Content Placeholder 2">
            <a:extLst>
              <a:ext uri="{FF2B5EF4-FFF2-40B4-BE49-F238E27FC236}">
                <a16:creationId xmlns:a16="http://schemas.microsoft.com/office/drawing/2014/main" id="{3A2333BE-BC07-77B6-94F2-C8DF93C8B77B}"/>
              </a:ext>
            </a:extLst>
          </p:cNvPr>
          <p:cNvSpPr>
            <a:spLocks noGrp="1"/>
          </p:cNvSpPr>
          <p:nvPr>
            <p:ph idx="1"/>
          </p:nvPr>
        </p:nvSpPr>
        <p:spPr>
          <a:xfrm>
            <a:off x="914401" y="1981201"/>
            <a:ext cx="10361084" cy="4113213"/>
          </a:xfrm>
        </p:spPr>
        <p:txBody>
          <a:bodyPr/>
          <a:lstStyle>
            <a:lvl1pPr>
              <a:buFont typeface="Arial" panose="020B0604020202020204" pitchFamily="34" charset="0"/>
              <a:buChar char="•"/>
              <a:defRPr/>
            </a:lvl1pPr>
            <a:lvl2pPr marL="800100" indent="-342900">
              <a:buFont typeface="Times New Roman" panose="02020603050405020304" pitchFamily="18" charset="0"/>
              <a:buChar char="–"/>
              <a:defRPr/>
            </a:lvl2pPr>
            <a:lvl3pPr marL="1200150" indent="-285750">
              <a:buFont typeface="Arial" panose="020B0604020202020204" pitchFamily="34" charset="0"/>
              <a:buChar char="•"/>
              <a:defRPr/>
            </a:lvl3pPr>
            <a:lvl4pPr marL="1657350" indent="-285750">
              <a:buFont typeface="Times New Roman" panose="02020603050405020304" pitchFamily="18" charset="0"/>
              <a:buChar char="–"/>
              <a:defRPr/>
            </a:lvl4pPr>
            <a:lvl5pPr marL="2114550" indent="-285750">
              <a:buFont typeface="Arial" panose="020B0604020202020204" pitchFamily="34" charset="0"/>
              <a:buChar char="•"/>
              <a:defRPr/>
            </a:lvl5pPr>
          </a:lstStyle>
          <a:p>
            <a:pPr lvl="0"/>
            <a:r>
              <a:rPr lang="ko-KR" altLang="en-US" dirty="0"/>
              <a:t>마스터 텍스트 스타일을 편집하려면 클릭</a:t>
            </a:r>
          </a:p>
          <a:p>
            <a:pPr lvl="1"/>
            <a:r>
              <a:rPr lang="ko-KR" altLang="en-US" dirty="0"/>
              <a:t>두 번째 수준</a:t>
            </a:r>
          </a:p>
          <a:p>
            <a:pPr lvl="2"/>
            <a:r>
              <a:rPr lang="ko-KR" altLang="en-US" dirty="0"/>
              <a:t>세 번째 수준</a:t>
            </a:r>
          </a:p>
          <a:p>
            <a:pPr lvl="3"/>
            <a:r>
              <a:rPr lang="ko-KR" altLang="en-US" dirty="0"/>
              <a:t>네 번째 수준</a:t>
            </a:r>
          </a:p>
          <a:p>
            <a:pPr lvl="4"/>
            <a:r>
              <a:rPr lang="ko-KR" altLang="en-US" dirty="0"/>
              <a:t>다섯 번째 수준</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eaLnBrk="0" latinLnBrk="0" hangingPunct="0"/>
            <a:r>
              <a:rPr lang="en-GB" altLang="ko-KR" b="0" kern="0" dirty="0"/>
              <a:t>Sanghyun Kim (WILUS), et 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802.11-25/1317r0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7" y="606425"/>
            <a:ext cx="10363200" cy="1470025"/>
          </a:xfrm>
          <a:ln/>
        </p:spPr>
        <p:txBody>
          <a:bodyPr/>
          <a:lstStyle/>
          <a:p>
            <a:r>
              <a:rPr lang="en-US" altLang="ko-KR" dirty="0"/>
              <a:t>NAV setting for </a:t>
            </a:r>
            <a:r>
              <a:rPr lang="en-US" altLang="ko-KR" dirty="0" err="1"/>
              <a:t>CoBF</a:t>
            </a:r>
            <a:endParaRPr lang="en-US" altLang="ko-KR"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2025-07-30</a:t>
            </a:r>
          </a:p>
        </p:txBody>
      </p:sp>
      <p:sp>
        <p:nvSpPr>
          <p:cNvPr id="6" name="Date Placeholder 3"/>
          <p:cNvSpPr>
            <a:spLocks noGrp="1"/>
          </p:cNvSpPr>
          <p:nvPr>
            <p:ph type="dt" idx="10"/>
          </p:nvPr>
        </p:nvSpPr>
        <p:spPr/>
        <p:txBody>
          <a:bodyPr/>
          <a:lstStyle/>
          <a:p>
            <a:pPr algn="l" eaLnBrk="0" latinLnBrk="0" hangingPunct="0"/>
            <a:r>
              <a:rPr lang="en-US" altLang="ko-KR" kern="0" dirty="0"/>
              <a:t>July 2025</a:t>
            </a:r>
            <a:endParaRPr lang="en-GB" altLang="ko-KR" kern="0" dirty="0"/>
          </a:p>
        </p:txBody>
      </p:sp>
      <p:sp>
        <p:nvSpPr>
          <p:cNvPr id="7" name="Footer Placeholder 4"/>
          <p:cNvSpPr>
            <a:spLocks noGrp="1"/>
          </p:cNvSpPr>
          <p:nvPr>
            <p:ph type="ftr" idx="11"/>
          </p:nvPr>
        </p:nvSpPr>
        <p:spPr>
          <a:xfrm>
            <a:off x="7176120" y="6476207"/>
            <a:ext cx="4246027" cy="180975"/>
          </a:xfrm>
        </p:spPr>
        <p:txBody>
          <a:bodyPr/>
          <a:lstStyle/>
          <a:p>
            <a:pPr eaLnBrk="0" latinLnBrk="0" hangingPunct="0"/>
            <a:r>
              <a:rPr lang="en-GB" altLang="ko-KR" b="0" kern="0" dirty="0"/>
              <a:t>Sanghyun Kim (WILUS), et 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2561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4" name="Object 3">
            <a:extLst>
              <a:ext uri="{FF2B5EF4-FFF2-40B4-BE49-F238E27FC236}">
                <a16:creationId xmlns:a16="http://schemas.microsoft.com/office/drawing/2014/main" id="{278866D9-89D4-ED0D-AC58-5F083F9DD532}"/>
              </a:ext>
            </a:extLst>
          </p:cNvPr>
          <p:cNvGraphicFramePr>
            <a:graphicFrameLocks noChangeAspect="1"/>
          </p:cNvGraphicFramePr>
          <p:nvPr>
            <p:extLst>
              <p:ext uri="{D42A27DB-BD31-4B8C-83A1-F6EECF244321}">
                <p14:modId xmlns:p14="http://schemas.microsoft.com/office/powerpoint/2010/main" val="3559865991"/>
              </p:ext>
            </p:extLst>
          </p:nvPr>
        </p:nvGraphicFramePr>
        <p:xfrm>
          <a:off x="1203325" y="3590925"/>
          <a:ext cx="10206038" cy="2703513"/>
        </p:xfrm>
        <a:graphic>
          <a:graphicData uri="http://schemas.openxmlformats.org/presentationml/2006/ole">
            <mc:AlternateContent xmlns:mc="http://schemas.openxmlformats.org/markup-compatibility/2006">
              <mc:Choice xmlns:v="urn:schemas-microsoft-com:vml" Requires="v">
                <p:oleObj name="Document" r:id="rId3" imgW="10428620" imgH="2775357" progId="Word.Document.8">
                  <p:embed/>
                </p:oleObj>
              </mc:Choice>
              <mc:Fallback>
                <p:oleObj name="Document" r:id="rId3" imgW="10428620" imgH="2775357" progId="Word.Document.8">
                  <p:embed/>
                  <p:pic>
                    <p:nvPicPr>
                      <p:cNvPr id="2" name="Object 3">
                        <a:extLst>
                          <a:ext uri="{FF2B5EF4-FFF2-40B4-BE49-F238E27FC236}">
                            <a16:creationId xmlns:a16="http://schemas.microsoft.com/office/drawing/2014/main" id="{6528447C-9837-BD4D-11B7-33FA05EEA85A}"/>
                          </a:ext>
                        </a:extLst>
                      </p:cNvPr>
                      <p:cNvPicPr>
                        <a:picLocks noChangeAspect="1" noChangeArrowheads="1"/>
                      </p:cNvPicPr>
                      <p:nvPr/>
                    </p:nvPicPr>
                    <p:blipFill>
                      <a:blip r:embed="rId4"/>
                      <a:srcRect/>
                      <a:stretch>
                        <a:fillRect/>
                      </a:stretch>
                    </p:blipFill>
                    <p:spPr bwMode="auto">
                      <a:xfrm>
                        <a:off x="1203325" y="3590925"/>
                        <a:ext cx="10206038" cy="2703513"/>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87B34F-BB0A-45D5-EBFC-0E62CE87141C}"/>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28960E68-6D42-C7B6-1099-F74DD6ECAA9A}"/>
              </a:ext>
            </a:extLst>
          </p:cNvPr>
          <p:cNvSpPr>
            <a:spLocks noGrp="1"/>
          </p:cNvSpPr>
          <p:nvPr>
            <p:ph type="title"/>
          </p:nvPr>
        </p:nvSpPr>
        <p:spPr/>
        <p:txBody>
          <a:bodyPr/>
          <a:lstStyle/>
          <a:p>
            <a:r>
              <a:rPr lang="en-US" altLang="ko-KR" dirty="0"/>
              <a:t>NAV Reset Rule for </a:t>
            </a:r>
            <a:r>
              <a:rPr lang="en-US" altLang="ko-KR" dirty="0" err="1"/>
              <a:t>CoBF</a:t>
            </a:r>
            <a:r>
              <a:rPr lang="en-US" altLang="ko-KR" dirty="0"/>
              <a:t> Sequence</a:t>
            </a:r>
            <a:endParaRPr lang="ko-KR" altLang="en-US" dirty="0"/>
          </a:p>
        </p:txBody>
      </p:sp>
      <p:sp>
        <p:nvSpPr>
          <p:cNvPr id="3" name="슬라이드 번호 개체 틀 2">
            <a:extLst>
              <a:ext uri="{FF2B5EF4-FFF2-40B4-BE49-F238E27FC236}">
                <a16:creationId xmlns:a16="http://schemas.microsoft.com/office/drawing/2014/main" id="{EF2054B2-A88C-078F-2D75-84969537AE80}"/>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바닥글 개체 틀 3">
            <a:extLst>
              <a:ext uri="{FF2B5EF4-FFF2-40B4-BE49-F238E27FC236}">
                <a16:creationId xmlns:a16="http://schemas.microsoft.com/office/drawing/2014/main" id="{CA2A71C3-5F3B-EFFE-09CC-EA82D6CC3C80}"/>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1227A159-E12C-1BAB-D252-9F7B8FE7277F}"/>
              </a:ext>
            </a:extLst>
          </p:cNvPr>
          <p:cNvSpPr>
            <a:spLocks noGrp="1"/>
          </p:cNvSpPr>
          <p:nvPr>
            <p:ph type="dt" idx="15"/>
          </p:nvPr>
        </p:nvSpPr>
        <p:spPr/>
        <p:txBody>
          <a:bodyPr/>
          <a:lstStyle/>
          <a:p>
            <a:r>
              <a:rPr lang="en-US" altLang="ko-KR" kern="0" dirty="0"/>
              <a:t>July 2025</a:t>
            </a:r>
            <a:endParaRPr lang="en-GB" altLang="ko-KR" kern="0" dirty="0"/>
          </a:p>
        </p:txBody>
      </p:sp>
      <p:sp>
        <p:nvSpPr>
          <p:cNvPr id="10" name="내용 개체 틀 5">
            <a:extLst>
              <a:ext uri="{FF2B5EF4-FFF2-40B4-BE49-F238E27FC236}">
                <a16:creationId xmlns:a16="http://schemas.microsoft.com/office/drawing/2014/main" id="{BF7596B0-4BE5-4A6A-1C35-2A5204E79413}"/>
              </a:ext>
            </a:extLst>
          </p:cNvPr>
          <p:cNvSpPr>
            <a:spLocks noGrp="1"/>
          </p:cNvSpPr>
          <p:nvPr>
            <p:ph idx="1"/>
          </p:nvPr>
        </p:nvSpPr>
        <p:spPr>
          <a:xfrm>
            <a:off x="732148" y="1751014"/>
            <a:ext cx="10727704" cy="4724400"/>
          </a:xfrm>
        </p:spPr>
        <p:txBody>
          <a:bodyPr/>
          <a:lstStyle/>
          <a:p>
            <a:r>
              <a:rPr lang="en-US" altLang="ko-KR" sz="1800" dirty="0"/>
              <a:t>In Case 3, 2</a:t>
            </a:r>
            <a:r>
              <a:rPr lang="en-US" altLang="ko-KR" sz="1800" baseline="30000" dirty="0"/>
              <a:t>nd</a:t>
            </a:r>
            <a:r>
              <a:rPr lang="en-US" altLang="ko-KR" sz="1800" dirty="0"/>
              <a:t> PPDU from the Coordinating AP is transmitted after SIFS + </a:t>
            </a:r>
            <a:r>
              <a:rPr lang="en-US" altLang="ko-KR" sz="1800" dirty="0" err="1"/>
              <a:t>CoBF</a:t>
            </a:r>
            <a:r>
              <a:rPr lang="en-US" altLang="ko-KR" sz="1800" dirty="0"/>
              <a:t> Response + ICF2/ICR2 + SIFS, and this duration is longer than </a:t>
            </a:r>
            <a:r>
              <a:rPr lang="en-US" altLang="ko-KR" sz="1800" dirty="0" err="1"/>
              <a:t>BSRPNAVTimeout</a:t>
            </a:r>
            <a:endParaRPr lang="en-US" altLang="ko-KR" sz="1800" dirty="0">
              <a:solidFill>
                <a:schemeClr val="tx1"/>
              </a:solidFill>
            </a:endParaRPr>
          </a:p>
          <a:p>
            <a:pPr lvl="1"/>
            <a:r>
              <a:rPr lang="en-US" altLang="ko-KR" sz="1400" dirty="0">
                <a:solidFill>
                  <a:schemeClr val="tx1"/>
                </a:solidFill>
              </a:rPr>
              <a:t>If the UHR STAs reset their NAV when the </a:t>
            </a:r>
            <a:r>
              <a:rPr lang="en-US" altLang="ko-KR" sz="1400" dirty="0" err="1">
                <a:solidFill>
                  <a:schemeClr val="tx1"/>
                </a:solidFill>
              </a:rPr>
              <a:t>BSRPNAVTimeout</a:t>
            </a:r>
            <a:r>
              <a:rPr lang="en-US" altLang="ko-KR" sz="1400" dirty="0">
                <a:solidFill>
                  <a:schemeClr val="tx1"/>
                </a:solidFill>
              </a:rPr>
              <a:t> expires, the medium of the Coordinating AP may be occupied by the UHR STA when it tries to transmit the </a:t>
            </a:r>
            <a:r>
              <a:rPr lang="en-US" altLang="ko-KR" sz="1400" dirty="0" err="1">
                <a:solidFill>
                  <a:schemeClr val="tx1"/>
                </a:solidFill>
              </a:rPr>
              <a:t>CoBF</a:t>
            </a:r>
            <a:r>
              <a:rPr lang="en-US" altLang="ko-KR" sz="1400" dirty="0">
                <a:solidFill>
                  <a:schemeClr val="tx1"/>
                </a:solidFill>
              </a:rPr>
              <a:t> TF (as shown in the figure below)</a:t>
            </a:r>
          </a:p>
          <a:p>
            <a:r>
              <a:rPr lang="en-US" altLang="ko-KR" sz="1800" dirty="0"/>
              <a:t>Solutions:</a:t>
            </a:r>
          </a:p>
          <a:p>
            <a:pPr lvl="1"/>
            <a:r>
              <a:rPr lang="en-US" altLang="ko-KR" sz="1400" dirty="0"/>
              <a:t>Solution 1: The Coordinating AP always exchanges In-BSS ICF/ICR (ICF1/ICR1)</a:t>
            </a:r>
          </a:p>
          <a:p>
            <a:pPr lvl="2"/>
            <a:r>
              <a:rPr lang="en-US" altLang="ko-KR" sz="1400" dirty="0"/>
              <a:t>This results in fixed overhead</a:t>
            </a:r>
          </a:p>
          <a:p>
            <a:pPr lvl="1"/>
            <a:r>
              <a:rPr lang="en-US" altLang="ko-KR" sz="1400" dirty="0"/>
              <a:t>Solution 2: Restrict the NAV reset if the NAV was set upon reception of a </a:t>
            </a:r>
            <a:r>
              <a:rPr lang="en-US" altLang="ko-KR" sz="1400" dirty="0" err="1"/>
              <a:t>CoBF</a:t>
            </a:r>
            <a:r>
              <a:rPr lang="en-US" altLang="ko-KR" sz="1400" dirty="0"/>
              <a:t> Invite frame</a:t>
            </a:r>
          </a:p>
          <a:p>
            <a:pPr lvl="2"/>
            <a:r>
              <a:rPr lang="en-US" altLang="ko-KR" sz="1400" dirty="0"/>
              <a:t>Requires adding an indicator to the BSRP NTB TF that specifies whether NAV reset is allowed</a:t>
            </a:r>
          </a:p>
        </p:txBody>
      </p:sp>
      <p:grpSp>
        <p:nvGrpSpPr>
          <p:cNvPr id="51" name="그룹 50">
            <a:extLst>
              <a:ext uri="{FF2B5EF4-FFF2-40B4-BE49-F238E27FC236}">
                <a16:creationId xmlns:a16="http://schemas.microsoft.com/office/drawing/2014/main" id="{9C902C81-0388-ED87-6675-E33A060CEF17}"/>
              </a:ext>
            </a:extLst>
          </p:cNvPr>
          <p:cNvGrpSpPr/>
          <p:nvPr/>
        </p:nvGrpSpPr>
        <p:grpSpPr>
          <a:xfrm>
            <a:off x="1349822" y="4415157"/>
            <a:ext cx="9628207" cy="2038179"/>
            <a:chOff x="1343472" y="3040475"/>
            <a:chExt cx="9628207" cy="2038179"/>
          </a:xfrm>
        </p:grpSpPr>
        <p:grpSp>
          <p:nvGrpSpPr>
            <p:cNvPr id="29" name="그룹 28">
              <a:extLst>
                <a:ext uri="{FF2B5EF4-FFF2-40B4-BE49-F238E27FC236}">
                  <a16:creationId xmlns:a16="http://schemas.microsoft.com/office/drawing/2014/main" id="{C225394F-E7A7-501F-89DA-BC15C103A442}"/>
                </a:ext>
              </a:extLst>
            </p:cNvPr>
            <p:cNvGrpSpPr/>
            <p:nvPr/>
          </p:nvGrpSpPr>
          <p:grpSpPr>
            <a:xfrm>
              <a:off x="1343472" y="3068960"/>
              <a:ext cx="9628207" cy="2009694"/>
              <a:chOff x="1344670" y="2571434"/>
              <a:chExt cx="9628207" cy="2996296"/>
            </a:xfrm>
          </p:grpSpPr>
          <p:cxnSp>
            <p:nvCxnSpPr>
              <p:cNvPr id="30" name="직선 연결선 29">
                <a:extLst>
                  <a:ext uri="{FF2B5EF4-FFF2-40B4-BE49-F238E27FC236}">
                    <a16:creationId xmlns:a16="http://schemas.microsoft.com/office/drawing/2014/main" id="{2FC739A5-D276-DD23-3F0B-6066EBD7F62D}"/>
                  </a:ext>
                </a:extLst>
              </p:cNvPr>
              <p:cNvCxnSpPr>
                <a:cxnSpLocks/>
              </p:cNvCxnSpPr>
              <p:nvPr/>
            </p:nvCxnSpPr>
            <p:spPr bwMode="auto">
              <a:xfrm>
                <a:off x="3844084" y="2571434"/>
                <a:ext cx="0" cy="2962245"/>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1" name="직선 연결선 30">
                <a:extLst>
                  <a:ext uri="{FF2B5EF4-FFF2-40B4-BE49-F238E27FC236}">
                    <a16:creationId xmlns:a16="http://schemas.microsoft.com/office/drawing/2014/main" id="{97257A42-30AE-BA9A-DACB-34A19EE8CE1B}"/>
                  </a:ext>
                </a:extLst>
              </p:cNvPr>
              <p:cNvCxnSpPr>
                <a:cxnSpLocks/>
              </p:cNvCxnSpPr>
              <p:nvPr/>
            </p:nvCxnSpPr>
            <p:spPr bwMode="auto">
              <a:xfrm>
                <a:off x="5254823" y="2605485"/>
                <a:ext cx="0" cy="2962245"/>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2" name="직선 연결선 31">
                <a:extLst>
                  <a:ext uri="{FF2B5EF4-FFF2-40B4-BE49-F238E27FC236}">
                    <a16:creationId xmlns:a16="http://schemas.microsoft.com/office/drawing/2014/main" id="{94BE067B-9F36-E40C-A7AC-12804B43D408}"/>
                  </a:ext>
                </a:extLst>
              </p:cNvPr>
              <p:cNvCxnSpPr/>
              <p:nvPr/>
            </p:nvCxnSpPr>
            <p:spPr bwMode="auto">
              <a:xfrm>
                <a:off x="2763965" y="3226982"/>
                <a:ext cx="8208912"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3" name="직선 연결선 32">
                <a:extLst>
                  <a:ext uri="{FF2B5EF4-FFF2-40B4-BE49-F238E27FC236}">
                    <a16:creationId xmlns:a16="http://schemas.microsoft.com/office/drawing/2014/main" id="{F0B37A13-D5F2-5DC7-D7E5-50A2C1CFCC02}"/>
                  </a:ext>
                </a:extLst>
              </p:cNvPr>
              <p:cNvCxnSpPr/>
              <p:nvPr/>
            </p:nvCxnSpPr>
            <p:spPr bwMode="auto">
              <a:xfrm>
                <a:off x="2763965" y="3966633"/>
                <a:ext cx="820891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4" name="직사각형 33">
                <a:extLst>
                  <a:ext uri="{FF2B5EF4-FFF2-40B4-BE49-F238E27FC236}">
                    <a16:creationId xmlns:a16="http://schemas.microsoft.com/office/drawing/2014/main" id="{418948B3-D99D-4AC3-D6F6-EEE943A61BD8}"/>
                  </a:ext>
                </a:extLst>
              </p:cNvPr>
              <p:cNvSpPr/>
              <p:nvPr/>
            </p:nvSpPr>
            <p:spPr bwMode="auto">
              <a:xfrm>
                <a:off x="3124005" y="2838494"/>
                <a:ext cx="720080" cy="38848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Co-BF Invite</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35" name="직사각형 34">
                <a:extLst>
                  <a:ext uri="{FF2B5EF4-FFF2-40B4-BE49-F238E27FC236}">
                    <a16:creationId xmlns:a16="http://schemas.microsoft.com/office/drawing/2014/main" id="{31D336CF-CFF4-012F-3060-FF3C688F9B54}"/>
                  </a:ext>
                </a:extLst>
              </p:cNvPr>
              <p:cNvSpPr/>
              <p:nvPr/>
            </p:nvSpPr>
            <p:spPr bwMode="auto">
              <a:xfrm>
                <a:off x="4132117" y="3578152"/>
                <a:ext cx="720080" cy="38848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Co-BF Resp</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36" name="직사각형 35">
                <a:extLst>
                  <a:ext uri="{FF2B5EF4-FFF2-40B4-BE49-F238E27FC236}">
                    <a16:creationId xmlns:a16="http://schemas.microsoft.com/office/drawing/2014/main" id="{21004E19-FE7A-D22C-BB11-AB88118E9266}"/>
                  </a:ext>
                </a:extLst>
              </p:cNvPr>
              <p:cNvSpPr/>
              <p:nvPr/>
            </p:nvSpPr>
            <p:spPr bwMode="auto">
              <a:xfrm>
                <a:off x="5110807" y="3578152"/>
                <a:ext cx="720080" cy="38848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ICF2</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37" name="직사각형 36">
                <a:extLst>
                  <a:ext uri="{FF2B5EF4-FFF2-40B4-BE49-F238E27FC236}">
                    <a16:creationId xmlns:a16="http://schemas.microsoft.com/office/drawing/2014/main" id="{1946F619-93DD-A938-BAB3-0790C2CE0CD8}"/>
                  </a:ext>
                </a:extLst>
              </p:cNvPr>
              <p:cNvSpPr/>
              <p:nvPr/>
            </p:nvSpPr>
            <p:spPr bwMode="auto">
              <a:xfrm>
                <a:off x="6043815" y="3966633"/>
                <a:ext cx="720080" cy="38848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ICR2</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cxnSp>
            <p:nvCxnSpPr>
              <p:cNvPr id="38" name="직선 연결선 37">
                <a:extLst>
                  <a:ext uri="{FF2B5EF4-FFF2-40B4-BE49-F238E27FC236}">
                    <a16:creationId xmlns:a16="http://schemas.microsoft.com/office/drawing/2014/main" id="{32655280-C691-38FC-DEB2-4FC6334A3F86}"/>
                  </a:ext>
                </a:extLst>
              </p:cNvPr>
              <p:cNvCxnSpPr/>
              <p:nvPr/>
            </p:nvCxnSpPr>
            <p:spPr bwMode="auto">
              <a:xfrm>
                <a:off x="2760486" y="4803182"/>
                <a:ext cx="820891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9" name="TextBox 38">
                <a:extLst>
                  <a:ext uri="{FF2B5EF4-FFF2-40B4-BE49-F238E27FC236}">
                    <a16:creationId xmlns:a16="http://schemas.microsoft.com/office/drawing/2014/main" id="{21528C20-F986-FBC0-26E0-6AF02C45E8C9}"/>
                  </a:ext>
                </a:extLst>
              </p:cNvPr>
              <p:cNvSpPr txBox="1"/>
              <p:nvPr/>
            </p:nvSpPr>
            <p:spPr>
              <a:xfrm>
                <a:off x="1349719" y="3118300"/>
                <a:ext cx="1294719" cy="372900"/>
              </a:xfrm>
              <a:prstGeom prst="rect">
                <a:avLst/>
              </a:prstGeom>
              <a:noFill/>
            </p:spPr>
            <p:txBody>
              <a:bodyPr wrap="square" rtlCol="0">
                <a:spAutoFit/>
              </a:bodyPr>
              <a:lstStyle/>
              <a:p>
                <a:pPr algn="ctr"/>
                <a:r>
                  <a:rPr lang="en-US" altLang="ko-KR" sz="1200" b="1" dirty="0">
                    <a:solidFill>
                      <a:schemeClr val="tx1"/>
                    </a:solidFill>
                  </a:rPr>
                  <a:t>Coordinating</a:t>
                </a:r>
                <a:r>
                  <a:rPr lang="ko-KR" altLang="en-US" sz="1200" b="1" dirty="0">
                    <a:solidFill>
                      <a:schemeClr val="tx1"/>
                    </a:solidFill>
                  </a:rPr>
                  <a:t> </a:t>
                </a:r>
                <a:r>
                  <a:rPr lang="en-US" altLang="ko-KR" sz="1200" b="1" dirty="0">
                    <a:solidFill>
                      <a:schemeClr val="tx1"/>
                    </a:solidFill>
                  </a:rPr>
                  <a:t>AP</a:t>
                </a:r>
              </a:p>
            </p:txBody>
          </p:sp>
          <p:sp>
            <p:nvSpPr>
              <p:cNvPr id="40" name="TextBox 39">
                <a:extLst>
                  <a:ext uri="{FF2B5EF4-FFF2-40B4-BE49-F238E27FC236}">
                    <a16:creationId xmlns:a16="http://schemas.microsoft.com/office/drawing/2014/main" id="{10A37CB4-83A1-718B-E024-D0067724CB73}"/>
                  </a:ext>
                </a:extLst>
              </p:cNvPr>
              <p:cNvSpPr txBox="1"/>
              <p:nvPr/>
            </p:nvSpPr>
            <p:spPr>
              <a:xfrm>
                <a:off x="1353227" y="3857960"/>
                <a:ext cx="1294719" cy="372900"/>
              </a:xfrm>
              <a:prstGeom prst="rect">
                <a:avLst/>
              </a:prstGeom>
              <a:noFill/>
            </p:spPr>
            <p:txBody>
              <a:bodyPr wrap="square" rtlCol="0">
                <a:spAutoFit/>
              </a:bodyPr>
              <a:lstStyle/>
              <a:p>
                <a:pPr algn="ctr"/>
                <a:r>
                  <a:rPr lang="en-US" altLang="ko-KR" sz="1200" b="1" dirty="0">
                    <a:solidFill>
                      <a:schemeClr val="tx1"/>
                    </a:solidFill>
                  </a:rPr>
                  <a:t>Coordinated</a:t>
                </a:r>
                <a:r>
                  <a:rPr lang="ko-KR" altLang="en-US" sz="1200" b="1" dirty="0">
                    <a:solidFill>
                      <a:schemeClr val="tx1"/>
                    </a:solidFill>
                  </a:rPr>
                  <a:t> </a:t>
                </a:r>
                <a:r>
                  <a:rPr lang="en-US" altLang="ko-KR" sz="1200" b="1" dirty="0">
                    <a:solidFill>
                      <a:schemeClr val="tx1"/>
                    </a:solidFill>
                  </a:rPr>
                  <a:t>AP</a:t>
                </a:r>
              </a:p>
            </p:txBody>
          </p:sp>
          <p:sp>
            <p:nvSpPr>
              <p:cNvPr id="41" name="TextBox 40">
                <a:extLst>
                  <a:ext uri="{FF2B5EF4-FFF2-40B4-BE49-F238E27FC236}">
                    <a16:creationId xmlns:a16="http://schemas.microsoft.com/office/drawing/2014/main" id="{D882FC40-DE51-E1EC-BAD4-4C8DC65F86AA}"/>
                  </a:ext>
                </a:extLst>
              </p:cNvPr>
              <p:cNvSpPr txBox="1"/>
              <p:nvPr/>
            </p:nvSpPr>
            <p:spPr>
              <a:xfrm>
                <a:off x="1344670" y="4669710"/>
                <a:ext cx="1294719" cy="870101"/>
              </a:xfrm>
              <a:prstGeom prst="rect">
                <a:avLst/>
              </a:prstGeom>
              <a:noFill/>
            </p:spPr>
            <p:txBody>
              <a:bodyPr wrap="square" rtlCol="0">
                <a:spAutoFit/>
              </a:bodyPr>
              <a:lstStyle/>
              <a:p>
                <a:pPr algn="ctr"/>
                <a:r>
                  <a:rPr lang="en-US" altLang="ko-KR" sz="1200" b="1" dirty="0">
                    <a:solidFill>
                      <a:schemeClr val="tx1"/>
                    </a:solidFill>
                  </a:rPr>
                  <a:t>Hidden STA of the Coordinated AP</a:t>
                </a:r>
              </a:p>
            </p:txBody>
          </p:sp>
          <p:sp>
            <p:nvSpPr>
              <p:cNvPr id="42" name="직사각형 41">
                <a:extLst>
                  <a:ext uri="{FF2B5EF4-FFF2-40B4-BE49-F238E27FC236}">
                    <a16:creationId xmlns:a16="http://schemas.microsoft.com/office/drawing/2014/main" id="{3E5BF08A-AAB7-8556-7CC2-EEAFB09F5077}"/>
                  </a:ext>
                </a:extLst>
              </p:cNvPr>
              <p:cNvSpPr/>
              <p:nvPr/>
            </p:nvSpPr>
            <p:spPr bwMode="auto">
              <a:xfrm>
                <a:off x="3844084" y="4808445"/>
                <a:ext cx="3020857" cy="217344"/>
              </a:xfrm>
              <a:prstGeom prst="rect">
                <a:avLst/>
              </a:prstGeom>
              <a:gradFill flip="none" rotWithShape="1">
                <a:gsLst>
                  <a:gs pos="0">
                    <a:schemeClr val="bg2"/>
                  </a:gs>
                  <a:gs pos="48000">
                    <a:srgbClr val="FDFDFD"/>
                  </a:gs>
                  <a:gs pos="44000">
                    <a:schemeClr val="bg1">
                      <a:lumMod val="65000"/>
                    </a:schemeClr>
                  </a:gs>
                  <a:gs pos="100000">
                    <a:schemeClr val="bg1"/>
                  </a:gs>
                </a:gsLst>
                <a:lin ang="0" scaled="1"/>
                <a:tileRect/>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a:solidFill>
                      <a:schemeClr val="tx1"/>
                    </a:solidFill>
                  </a:rPr>
                  <a:t>NAV</a:t>
                </a:r>
                <a:endParaRPr kumimoji="0" lang="ko-KR" alt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43" name="TextBox 42">
                <a:extLst>
                  <a:ext uri="{FF2B5EF4-FFF2-40B4-BE49-F238E27FC236}">
                    <a16:creationId xmlns:a16="http://schemas.microsoft.com/office/drawing/2014/main" id="{89632645-B57C-4122-2CC4-0D0D5B586F65}"/>
                  </a:ext>
                </a:extLst>
              </p:cNvPr>
              <p:cNvSpPr txBox="1"/>
              <p:nvPr/>
            </p:nvSpPr>
            <p:spPr>
              <a:xfrm>
                <a:off x="4664439" y="5227876"/>
                <a:ext cx="1190980" cy="217348"/>
              </a:xfrm>
              <a:prstGeom prst="rect">
                <a:avLst/>
              </a:prstGeom>
              <a:noFill/>
            </p:spPr>
            <p:txBody>
              <a:bodyPr wrap="square" rtlCol="0">
                <a:spAutoFit/>
              </a:bodyPr>
              <a:lstStyle/>
              <a:p>
                <a:pPr algn="ctr"/>
                <a:r>
                  <a:rPr lang="en-US" altLang="ko-KR" sz="1050" b="1" dirty="0">
                    <a:solidFill>
                      <a:schemeClr val="tx1"/>
                    </a:solidFill>
                  </a:rPr>
                  <a:t>Reset NAV</a:t>
                </a:r>
              </a:p>
            </p:txBody>
          </p:sp>
          <p:sp>
            <p:nvSpPr>
              <p:cNvPr id="44" name="평행 사변형 43">
                <a:extLst>
                  <a:ext uri="{FF2B5EF4-FFF2-40B4-BE49-F238E27FC236}">
                    <a16:creationId xmlns:a16="http://schemas.microsoft.com/office/drawing/2014/main" id="{B011F462-8F33-642F-B8CC-9B51AEEF2E77}"/>
                  </a:ext>
                </a:extLst>
              </p:cNvPr>
              <p:cNvSpPr/>
              <p:nvPr/>
            </p:nvSpPr>
            <p:spPr bwMode="auto">
              <a:xfrm>
                <a:off x="5254821" y="4618269"/>
                <a:ext cx="121099" cy="184913"/>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5" name="평행 사변형 44">
                <a:extLst>
                  <a:ext uri="{FF2B5EF4-FFF2-40B4-BE49-F238E27FC236}">
                    <a16:creationId xmlns:a16="http://schemas.microsoft.com/office/drawing/2014/main" id="{CECB0282-7D78-6E3A-0754-6DFFEE0E4F03}"/>
                  </a:ext>
                </a:extLst>
              </p:cNvPr>
              <p:cNvSpPr/>
              <p:nvPr/>
            </p:nvSpPr>
            <p:spPr bwMode="auto">
              <a:xfrm>
                <a:off x="3002909" y="3032734"/>
                <a:ext cx="121099" cy="184913"/>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직사각형 45">
                <a:extLst>
                  <a:ext uri="{FF2B5EF4-FFF2-40B4-BE49-F238E27FC236}">
                    <a16:creationId xmlns:a16="http://schemas.microsoft.com/office/drawing/2014/main" id="{44DB11C3-07E4-36DA-6DB7-2979CE0B3937}"/>
                  </a:ext>
                </a:extLst>
              </p:cNvPr>
              <p:cNvSpPr/>
              <p:nvPr/>
            </p:nvSpPr>
            <p:spPr bwMode="auto">
              <a:xfrm>
                <a:off x="5375920" y="4494994"/>
                <a:ext cx="3695327" cy="3081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100" i="1" dirty="0">
                    <a:solidFill>
                      <a:schemeClr val="tx1"/>
                    </a:solidFill>
                  </a:rPr>
                  <a:t>Frame exchanges</a:t>
                </a:r>
                <a:endParaRPr kumimoji="0" lang="ko-KR" altLang="en-US" sz="1100" b="0" i="1" u="none" strike="noStrike" cap="none" normalizeH="0" baseline="0" dirty="0">
                  <a:ln>
                    <a:noFill/>
                  </a:ln>
                  <a:solidFill>
                    <a:schemeClr val="tx1"/>
                  </a:solidFill>
                  <a:effectLst/>
                  <a:latin typeface="Times New Roman" pitchFamily="16" charset="0"/>
                  <a:ea typeface="MS Gothic" charset="-128"/>
                </a:endParaRPr>
              </a:p>
            </p:txBody>
          </p:sp>
          <p:sp>
            <p:nvSpPr>
              <p:cNvPr id="47" name="직사각형 46">
                <a:extLst>
                  <a:ext uri="{FF2B5EF4-FFF2-40B4-BE49-F238E27FC236}">
                    <a16:creationId xmlns:a16="http://schemas.microsoft.com/office/drawing/2014/main" id="{8C47905C-81EE-F4A3-6842-254E88200EA8}"/>
                  </a:ext>
                </a:extLst>
              </p:cNvPr>
              <p:cNvSpPr/>
              <p:nvPr/>
            </p:nvSpPr>
            <p:spPr bwMode="auto">
              <a:xfrm>
                <a:off x="5375919" y="3068960"/>
                <a:ext cx="3695327" cy="271366"/>
              </a:xfrm>
              <a:prstGeom prst="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100" i="1" dirty="0">
                    <a:solidFill>
                      <a:schemeClr val="tx1"/>
                    </a:solidFill>
                  </a:rPr>
                  <a:t>Busy medium</a:t>
                </a:r>
                <a:endParaRPr kumimoji="0" lang="ko-KR" altLang="en-US" sz="1100" b="0" i="1" u="none" strike="noStrike" cap="none" normalizeH="0" baseline="0" dirty="0">
                  <a:ln>
                    <a:noFill/>
                  </a:ln>
                  <a:solidFill>
                    <a:schemeClr val="tx1"/>
                  </a:solidFill>
                  <a:effectLst/>
                  <a:latin typeface="Times New Roman" pitchFamily="16" charset="0"/>
                  <a:ea typeface="MS Gothic" charset="-128"/>
                </a:endParaRPr>
              </a:p>
            </p:txBody>
          </p:sp>
        </p:grpSp>
        <p:sp>
          <p:nvSpPr>
            <p:cNvPr id="48" name="TextBox 47">
              <a:extLst>
                <a:ext uri="{FF2B5EF4-FFF2-40B4-BE49-F238E27FC236}">
                  <a16:creationId xmlns:a16="http://schemas.microsoft.com/office/drawing/2014/main" id="{E5322783-632B-1AD5-707E-58A2001C6BFE}"/>
                </a:ext>
              </a:extLst>
            </p:cNvPr>
            <p:cNvSpPr txBox="1"/>
            <p:nvPr/>
          </p:nvSpPr>
          <p:spPr>
            <a:xfrm>
              <a:off x="3867578" y="3040475"/>
              <a:ext cx="1345271" cy="253916"/>
            </a:xfrm>
            <a:prstGeom prst="rect">
              <a:avLst/>
            </a:prstGeom>
            <a:noFill/>
          </p:spPr>
          <p:txBody>
            <a:bodyPr wrap="square" rtlCol="0">
              <a:spAutoFit/>
            </a:bodyPr>
            <a:lstStyle/>
            <a:p>
              <a:pPr algn="ctr"/>
              <a:r>
                <a:rPr lang="en-US" altLang="ko-KR" sz="1050" b="1" dirty="0" err="1">
                  <a:solidFill>
                    <a:schemeClr val="tx1"/>
                  </a:solidFill>
                </a:rPr>
                <a:t>BSRPNAVTimeout</a:t>
              </a:r>
              <a:endParaRPr lang="en-US" altLang="ko-KR" sz="1050" b="1" dirty="0">
                <a:solidFill>
                  <a:schemeClr val="tx1"/>
                </a:solidFill>
              </a:endParaRPr>
            </a:p>
          </p:txBody>
        </p:sp>
        <p:cxnSp>
          <p:nvCxnSpPr>
            <p:cNvPr id="50" name="직선 화살표 연결선 49">
              <a:extLst>
                <a:ext uri="{FF2B5EF4-FFF2-40B4-BE49-F238E27FC236}">
                  <a16:creationId xmlns:a16="http://schemas.microsoft.com/office/drawing/2014/main" id="{CD7E8C53-F494-F808-FD79-02771D316D4C}"/>
                </a:ext>
              </a:extLst>
            </p:cNvPr>
            <p:cNvCxnSpPr>
              <a:cxnSpLocks/>
            </p:cNvCxnSpPr>
            <p:nvPr/>
          </p:nvCxnSpPr>
          <p:spPr bwMode="auto">
            <a:xfrm>
              <a:off x="3842887" y="3340266"/>
              <a:ext cx="141073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1850835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5FC06F-7DA1-E31C-91DD-14DA9D92026D}"/>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00913E2B-897E-98E7-7539-5B5130D863B3}"/>
              </a:ext>
            </a:extLst>
          </p:cNvPr>
          <p:cNvSpPr>
            <a:spLocks noGrp="1"/>
          </p:cNvSpPr>
          <p:nvPr>
            <p:ph type="title"/>
          </p:nvPr>
        </p:nvSpPr>
        <p:spPr/>
        <p:txBody>
          <a:bodyPr/>
          <a:lstStyle/>
          <a:p>
            <a:r>
              <a:rPr lang="en-US" altLang="ko-KR" dirty="0"/>
              <a:t>Summary</a:t>
            </a:r>
            <a:endParaRPr lang="ko-KR" altLang="en-US" dirty="0"/>
          </a:p>
        </p:txBody>
      </p:sp>
      <p:sp>
        <p:nvSpPr>
          <p:cNvPr id="3" name="슬라이드 번호 개체 틀 2">
            <a:extLst>
              <a:ext uri="{FF2B5EF4-FFF2-40B4-BE49-F238E27FC236}">
                <a16:creationId xmlns:a16="http://schemas.microsoft.com/office/drawing/2014/main" id="{0FB0F342-D72F-81D4-88CA-6AC5F8055809}"/>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4" name="바닥글 개체 틀 3">
            <a:extLst>
              <a:ext uri="{FF2B5EF4-FFF2-40B4-BE49-F238E27FC236}">
                <a16:creationId xmlns:a16="http://schemas.microsoft.com/office/drawing/2014/main" id="{D927F802-1D63-AB70-B3BD-81FD4323C2C5}"/>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F202FAF5-4F1A-30D1-36AB-A13F4428916F}"/>
              </a:ext>
            </a:extLst>
          </p:cNvPr>
          <p:cNvSpPr>
            <a:spLocks noGrp="1"/>
          </p:cNvSpPr>
          <p:nvPr>
            <p:ph type="dt" idx="15"/>
          </p:nvPr>
        </p:nvSpPr>
        <p:spPr/>
        <p:txBody>
          <a:bodyPr/>
          <a:lstStyle/>
          <a:p>
            <a:r>
              <a:rPr lang="en-US" altLang="ko-KR" kern="0" dirty="0"/>
              <a:t>July 2025</a:t>
            </a:r>
            <a:endParaRPr lang="en-GB" altLang="ko-KR" kern="0" dirty="0"/>
          </a:p>
        </p:txBody>
      </p:sp>
      <p:sp>
        <p:nvSpPr>
          <p:cNvPr id="10" name="내용 개체 틀 5">
            <a:extLst>
              <a:ext uri="{FF2B5EF4-FFF2-40B4-BE49-F238E27FC236}">
                <a16:creationId xmlns:a16="http://schemas.microsoft.com/office/drawing/2014/main" id="{8F22BAE0-501F-6887-745A-ACCBD5B948AE}"/>
              </a:ext>
            </a:extLst>
          </p:cNvPr>
          <p:cNvSpPr>
            <a:spLocks noGrp="1"/>
          </p:cNvSpPr>
          <p:nvPr>
            <p:ph idx="1"/>
          </p:nvPr>
        </p:nvSpPr>
        <p:spPr>
          <a:xfrm>
            <a:off x="732148" y="1751014"/>
            <a:ext cx="10727704" cy="4724400"/>
          </a:xfrm>
        </p:spPr>
        <p:txBody>
          <a:bodyPr/>
          <a:lstStyle/>
          <a:p>
            <a:r>
              <a:rPr lang="en-US" altLang="ko-KR" dirty="0"/>
              <a:t>Discussion on how to set the Duration/ID field of the </a:t>
            </a:r>
            <a:r>
              <a:rPr lang="en-US" altLang="ko-KR" dirty="0" err="1"/>
              <a:t>CoBF</a:t>
            </a:r>
            <a:r>
              <a:rPr lang="en-US" altLang="ko-KR" dirty="0"/>
              <a:t> Invite frame to prevent unnecessary NAV retention</a:t>
            </a:r>
          </a:p>
          <a:p>
            <a:pPr lvl="1"/>
            <a:r>
              <a:rPr lang="en-US" altLang="ko-KR" dirty="0"/>
              <a:t>Optimal value: Minimally sufficient value depending on whether ICF1/ICR1 is exchanged</a:t>
            </a:r>
          </a:p>
          <a:p>
            <a:pPr lvl="1"/>
            <a:r>
              <a:rPr lang="en-US" altLang="ko-KR" dirty="0"/>
              <a:t>Simplified value: A unified value that covers all cases for implementation simplicity</a:t>
            </a:r>
          </a:p>
          <a:p>
            <a:pPr lvl="1"/>
            <a:endParaRPr lang="en-US" altLang="ko-KR" dirty="0">
              <a:solidFill>
                <a:schemeClr val="tx1"/>
              </a:solidFill>
            </a:endParaRPr>
          </a:p>
          <a:p>
            <a:r>
              <a:rPr lang="en-US" altLang="ko-KR" dirty="0">
                <a:solidFill>
                  <a:schemeClr val="tx1"/>
                </a:solidFill>
              </a:rPr>
              <a:t>Discussion on an issue caused by NAV reset after receiving a </a:t>
            </a:r>
            <a:r>
              <a:rPr lang="en-US" altLang="ko-KR" dirty="0" err="1">
                <a:solidFill>
                  <a:schemeClr val="tx1"/>
                </a:solidFill>
              </a:rPr>
              <a:t>CoBF</a:t>
            </a:r>
            <a:r>
              <a:rPr lang="en-US" altLang="ko-KR" dirty="0">
                <a:solidFill>
                  <a:schemeClr val="tx1"/>
                </a:solidFill>
              </a:rPr>
              <a:t> Invite frame(BSRP NTB TF) and possible solutions</a:t>
            </a:r>
          </a:p>
          <a:p>
            <a:pPr lvl="1"/>
            <a:r>
              <a:rPr lang="en-US" altLang="ko-KR" dirty="0">
                <a:solidFill>
                  <a:schemeClr val="tx1"/>
                </a:solidFill>
              </a:rPr>
              <a:t>Solution 1: Mandate ICF/ICR exchange by the AP that transmitted the </a:t>
            </a:r>
            <a:r>
              <a:rPr lang="en-US" altLang="ko-KR" dirty="0" err="1">
                <a:solidFill>
                  <a:schemeClr val="tx1"/>
                </a:solidFill>
              </a:rPr>
              <a:t>CoBF</a:t>
            </a:r>
            <a:r>
              <a:rPr lang="en-US" altLang="ko-KR" dirty="0">
                <a:solidFill>
                  <a:schemeClr val="tx1"/>
                </a:solidFill>
              </a:rPr>
              <a:t> Invite frame</a:t>
            </a:r>
          </a:p>
          <a:p>
            <a:pPr lvl="1"/>
            <a:r>
              <a:rPr lang="en-US" altLang="ko-KR" dirty="0">
                <a:solidFill>
                  <a:schemeClr val="tx1"/>
                </a:solidFill>
              </a:rPr>
              <a:t>Solution 2: Add an indicator in the BSRP NTB TF to disallow NAV reset</a:t>
            </a:r>
          </a:p>
        </p:txBody>
      </p:sp>
    </p:spTree>
    <p:extLst>
      <p:ext uri="{BB962C8B-B14F-4D97-AF65-F5344CB8AC3E}">
        <p14:creationId xmlns:p14="http://schemas.microsoft.com/office/powerpoint/2010/main" val="781608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4294967295"/>
          </p:nvPr>
        </p:nvSpPr>
        <p:spPr>
          <a:xfrm>
            <a:off x="914401" y="1692051"/>
            <a:ext cx="10361084" cy="4480148"/>
          </a:xfrm>
        </p:spPr>
        <p:txBody>
          <a:bodyPr/>
          <a:lstStyle/>
          <a:p>
            <a:pPr marL="215995" indent="-215995" defTabSz="282993" latinLnBrk="0">
              <a:spcBef>
                <a:spcPts val="378"/>
              </a:spcBef>
              <a:buFont typeface="Arial" panose="020B0604020202020204" pitchFamily="34" charset="0"/>
              <a:buChar char="•"/>
              <a:defRPr/>
            </a:pPr>
            <a:r>
              <a:rPr lang="en-US" altLang="ko-KR" sz="2000" dirty="0">
                <a:latin typeface="Times New Roman"/>
                <a:ea typeface="MS Gothic"/>
              </a:rPr>
              <a:t>[1]	Draft P802.11bn D0.3</a:t>
            </a:r>
          </a:p>
          <a:p>
            <a:pPr marL="215995" indent="-215995" defTabSz="282993" latinLnBrk="0">
              <a:spcBef>
                <a:spcPts val="378"/>
              </a:spcBef>
              <a:buFont typeface="Arial" panose="020B0604020202020204" pitchFamily="34" charset="0"/>
              <a:buChar char="•"/>
              <a:defRPr/>
            </a:pPr>
            <a:r>
              <a:rPr lang="en-US" altLang="ko-KR" sz="2000" dirty="0">
                <a:latin typeface="Times New Roman"/>
                <a:ea typeface="MS Gothic"/>
              </a:rPr>
              <a:t>[2] 11-25/0879 	</a:t>
            </a:r>
            <a:r>
              <a:rPr lang="en-US" altLang="ko-KR" sz="2000" dirty="0" err="1"/>
              <a:t>CoBF</a:t>
            </a:r>
            <a:r>
              <a:rPr lang="en-US" altLang="ko-KR" sz="2000" dirty="0"/>
              <a:t> Signaling Details 	(Sherief</a:t>
            </a:r>
            <a:r>
              <a:rPr lang="ko-KR" altLang="en-US" sz="2000" dirty="0"/>
              <a:t> </a:t>
            </a:r>
            <a:r>
              <a:rPr lang="en-US" altLang="ko-KR" sz="2000" dirty="0" err="1"/>
              <a:t>Helwa</a:t>
            </a:r>
            <a:r>
              <a:rPr lang="en-US" altLang="ko-KR" sz="2000" dirty="0"/>
              <a:t>,</a:t>
            </a:r>
            <a:r>
              <a:rPr lang="ko-KR" altLang="en-US" sz="2000" dirty="0"/>
              <a:t> </a:t>
            </a:r>
            <a:r>
              <a:rPr lang="en-US" altLang="ko-KR" sz="2000" dirty="0"/>
              <a:t>Qualcomm)</a:t>
            </a:r>
          </a:p>
          <a:p>
            <a:pPr marL="215995" indent="-215995" defTabSz="282993" latinLnBrk="0">
              <a:spcBef>
                <a:spcPts val="378"/>
              </a:spcBef>
              <a:buFont typeface="Arial" panose="020B0604020202020204" pitchFamily="34" charset="0"/>
              <a:buChar char="•"/>
              <a:defRPr/>
            </a:pPr>
            <a:r>
              <a:rPr lang="en-US" altLang="ko-KR" sz="2000" dirty="0">
                <a:latin typeface="Times New Roman"/>
                <a:ea typeface="MS Gothic"/>
              </a:rPr>
              <a:t>[3] 11-25/0437 	CC D0.1 subclause 37.11	(Laurent Cariou, Intel)</a:t>
            </a:r>
          </a:p>
          <a:p>
            <a:pPr marL="215995" indent="-215995" defTabSz="282993" latinLnBrk="0">
              <a:spcBef>
                <a:spcPts val="378"/>
              </a:spcBef>
              <a:buFont typeface="Arial" panose="020B0604020202020204" pitchFamily="34" charset="0"/>
              <a:buChar char="•"/>
              <a:defRPr/>
            </a:pPr>
            <a:r>
              <a:rPr lang="en-US" altLang="ko-KR" sz="2000" dirty="0">
                <a:latin typeface="Times New Roman"/>
                <a:ea typeface="MS Gothic"/>
              </a:rPr>
              <a:t>[4] 11-25/0425	ICF and NAV Operation (Liwen, NXP)</a:t>
            </a:r>
          </a:p>
          <a:p>
            <a:pPr marL="215995" indent="-215995" defTabSz="282993" latinLnBrk="0">
              <a:spcBef>
                <a:spcPts val="378"/>
              </a:spcBef>
              <a:buFont typeface="Arial" panose="020B0604020202020204" pitchFamily="34" charset="0"/>
              <a:buChar char="•"/>
              <a:defRPr/>
            </a:pPr>
            <a:endParaRPr lang="en-US" altLang="ko-KR" sz="2000" dirty="0">
              <a:latin typeface="Times New Roman"/>
              <a:ea typeface="MS Gothic"/>
            </a:endParaRP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pPr eaLnBrk="0" latinLnBrk="0" hangingPunct="0"/>
            <a:r>
              <a:rPr lang="en-GB" altLang="ko-KR" b="0" kern="0" dirty="0"/>
              <a:t>Sanghyun Kim (WILUS), et al.</a:t>
            </a:r>
          </a:p>
        </p:txBody>
      </p:sp>
      <p:sp>
        <p:nvSpPr>
          <p:cNvPr id="4" name="Date Placeholder 3"/>
          <p:cNvSpPr>
            <a:spLocks noGrp="1"/>
          </p:cNvSpPr>
          <p:nvPr>
            <p:ph type="dt" idx="15"/>
          </p:nvPr>
        </p:nvSpPr>
        <p:spPr/>
        <p:txBody>
          <a:bodyPr/>
          <a:lstStyle/>
          <a:p>
            <a:r>
              <a:rPr lang="en-US" altLang="ko-KR" kern="0" dirty="0"/>
              <a:t>July 2025</a:t>
            </a:r>
            <a:endParaRPr lang="en-GB" altLang="ko-KR"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2C3A11-19DE-994B-EC34-F41AAF79B60F}"/>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B4E7FA4D-D93A-6E92-FAF5-F838664C0194}"/>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SP 1</a:t>
            </a:r>
          </a:p>
        </p:txBody>
      </p:sp>
      <p:sp>
        <p:nvSpPr>
          <p:cNvPr id="2" name="Content Placeholder 1">
            <a:extLst>
              <a:ext uri="{FF2B5EF4-FFF2-40B4-BE49-F238E27FC236}">
                <a16:creationId xmlns:a16="http://schemas.microsoft.com/office/drawing/2014/main" id="{9C263161-2D8D-A0B9-6E4B-7B43BD71D661}"/>
              </a:ext>
            </a:extLst>
          </p:cNvPr>
          <p:cNvSpPr>
            <a:spLocks noGrp="1"/>
          </p:cNvSpPr>
          <p:nvPr>
            <p:ph idx="4294967295"/>
          </p:nvPr>
        </p:nvSpPr>
        <p:spPr>
          <a:xfrm>
            <a:off x="914401" y="1692051"/>
            <a:ext cx="10361084" cy="4480148"/>
          </a:xfrm>
        </p:spPr>
        <p:txBody>
          <a:bodyPr/>
          <a:lstStyle/>
          <a:p>
            <a:pPr marL="215995" indent="-215995" defTabSz="282993" latinLnBrk="0">
              <a:spcBef>
                <a:spcPts val="378"/>
              </a:spcBef>
              <a:buFont typeface="Arial" panose="020B0604020202020204" pitchFamily="34" charset="0"/>
              <a:buChar char="•"/>
              <a:defRPr/>
            </a:pPr>
            <a:r>
              <a:rPr lang="en-US" altLang="ko-KR" sz="2000" dirty="0">
                <a:latin typeface="Times New Roman"/>
                <a:ea typeface="MS Gothic"/>
              </a:rPr>
              <a:t>Do you agree to add the following text to the </a:t>
            </a:r>
            <a:r>
              <a:rPr lang="en-US" altLang="ko-KR" sz="2000" dirty="0" err="1">
                <a:latin typeface="Times New Roman"/>
                <a:ea typeface="MS Gothic"/>
              </a:rPr>
              <a:t>TGbn</a:t>
            </a:r>
            <a:r>
              <a:rPr lang="en-US" altLang="ko-KR" sz="2000" dirty="0">
                <a:latin typeface="Times New Roman"/>
                <a:ea typeface="MS Gothic"/>
              </a:rPr>
              <a:t> SFD?</a:t>
            </a:r>
          </a:p>
          <a:p>
            <a:pPr marL="616045" lvl="1" indent="-215995" defTabSz="282993" latinLnBrk="0">
              <a:spcBef>
                <a:spcPts val="378"/>
              </a:spcBef>
              <a:buFont typeface="Arial" panose="020B0604020202020204" pitchFamily="34" charset="0"/>
              <a:buChar char="•"/>
              <a:defRPr/>
            </a:pPr>
            <a:r>
              <a:rPr lang="en-US" altLang="ko-KR" sz="1600" dirty="0"/>
              <a:t>The Duration field in the </a:t>
            </a:r>
            <a:r>
              <a:rPr lang="en-US" altLang="ko-KR" sz="1600" dirty="0" err="1"/>
              <a:t>CoBF</a:t>
            </a:r>
            <a:r>
              <a:rPr lang="en-US" altLang="ko-KR" sz="1600" dirty="0"/>
              <a:t> Invite frame shall be set to protect the start time of the second PPDU transmitted by each of the Coordinating AP and the Coordinated AP, and shall not be set to indicate the end of the TXOP.</a:t>
            </a:r>
            <a:endParaRPr lang="en-US" altLang="ko-KR" sz="2000" dirty="0">
              <a:latin typeface="Times New Roman"/>
              <a:ea typeface="MS Gothic"/>
            </a:endParaRPr>
          </a:p>
        </p:txBody>
      </p:sp>
      <p:sp>
        <p:nvSpPr>
          <p:cNvPr id="6" name="Slide Number Placeholder 5">
            <a:extLst>
              <a:ext uri="{FF2B5EF4-FFF2-40B4-BE49-F238E27FC236}">
                <a16:creationId xmlns:a16="http://schemas.microsoft.com/office/drawing/2014/main" id="{37CF1C13-B4B6-E56C-4776-BB4A60484395}"/>
              </a:ext>
            </a:extLst>
          </p:cNvPr>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5" name="Footer Placeholder 4">
            <a:extLst>
              <a:ext uri="{FF2B5EF4-FFF2-40B4-BE49-F238E27FC236}">
                <a16:creationId xmlns:a16="http://schemas.microsoft.com/office/drawing/2014/main" id="{44DAB283-EA87-5B16-C895-D578479D75D6}"/>
              </a:ext>
            </a:extLst>
          </p:cNvPr>
          <p:cNvSpPr>
            <a:spLocks noGrp="1"/>
          </p:cNvSpPr>
          <p:nvPr>
            <p:ph type="ftr" idx="14"/>
          </p:nvPr>
        </p:nvSpPr>
        <p:spPr/>
        <p:txBody>
          <a:bodyPr/>
          <a:lstStyle/>
          <a:p>
            <a:pPr eaLnBrk="0" latinLnBrk="0" hangingPunct="0"/>
            <a:r>
              <a:rPr lang="en-GB" altLang="ko-KR" b="0" kern="0" dirty="0"/>
              <a:t>Sanghyun Kim (WILUS), et al.</a:t>
            </a:r>
          </a:p>
        </p:txBody>
      </p:sp>
      <p:sp>
        <p:nvSpPr>
          <p:cNvPr id="4" name="Date Placeholder 3">
            <a:extLst>
              <a:ext uri="{FF2B5EF4-FFF2-40B4-BE49-F238E27FC236}">
                <a16:creationId xmlns:a16="http://schemas.microsoft.com/office/drawing/2014/main" id="{DFA367E2-563C-5962-2433-62F8274FCC97}"/>
              </a:ext>
            </a:extLst>
          </p:cNvPr>
          <p:cNvSpPr>
            <a:spLocks noGrp="1"/>
          </p:cNvSpPr>
          <p:nvPr>
            <p:ph type="dt" idx="15"/>
          </p:nvPr>
        </p:nvSpPr>
        <p:spPr/>
        <p:txBody>
          <a:bodyPr/>
          <a:lstStyle/>
          <a:p>
            <a:r>
              <a:rPr lang="en-US" altLang="ko-KR" kern="0" dirty="0"/>
              <a:t>July 2025</a:t>
            </a:r>
            <a:endParaRPr lang="en-GB" altLang="ko-KR" kern="0" dirty="0"/>
          </a:p>
        </p:txBody>
      </p:sp>
    </p:spTree>
    <p:extLst>
      <p:ext uri="{BB962C8B-B14F-4D97-AF65-F5344CB8AC3E}">
        <p14:creationId xmlns:p14="http://schemas.microsoft.com/office/powerpoint/2010/main" val="2247470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D976A69-A09B-6210-58D4-F64A12F1B7B2}"/>
              </a:ext>
            </a:extLst>
          </p:cNvPr>
          <p:cNvSpPr>
            <a:spLocks noGrp="1"/>
          </p:cNvSpPr>
          <p:nvPr>
            <p:ph type="title"/>
          </p:nvPr>
        </p:nvSpPr>
        <p:spPr/>
        <p:txBody>
          <a:bodyPr/>
          <a:lstStyle/>
          <a:p>
            <a:r>
              <a:rPr lang="en-GB" altLang="ko-KR" dirty="0"/>
              <a:t>Introduction</a:t>
            </a:r>
            <a:endParaRPr lang="ko-KR" altLang="en-US" dirty="0"/>
          </a:p>
        </p:txBody>
      </p:sp>
      <p:sp>
        <p:nvSpPr>
          <p:cNvPr id="3" name="슬라이드 번호 개체 틀 2">
            <a:extLst>
              <a:ext uri="{FF2B5EF4-FFF2-40B4-BE49-F238E27FC236}">
                <a16:creationId xmlns:a16="http://schemas.microsoft.com/office/drawing/2014/main" id="{7F2B514D-5FB2-84CA-3286-77D03DE93CA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4" name="바닥글 개체 틀 3">
            <a:extLst>
              <a:ext uri="{FF2B5EF4-FFF2-40B4-BE49-F238E27FC236}">
                <a16:creationId xmlns:a16="http://schemas.microsoft.com/office/drawing/2014/main" id="{877C3221-BB75-0C74-B6B4-6FA5D87442F0}"/>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092BD553-6B28-CC37-C5D6-91FBAC4E1AF6}"/>
              </a:ext>
            </a:extLst>
          </p:cNvPr>
          <p:cNvSpPr>
            <a:spLocks noGrp="1"/>
          </p:cNvSpPr>
          <p:nvPr>
            <p:ph type="dt" idx="15"/>
          </p:nvPr>
        </p:nvSpPr>
        <p:spPr/>
        <p:txBody>
          <a:bodyPr/>
          <a:lstStyle/>
          <a:p>
            <a:r>
              <a:rPr lang="en-US" altLang="ko-KR" kern="0" dirty="0"/>
              <a:t>July 2025</a:t>
            </a:r>
            <a:endParaRPr lang="en-GB" altLang="ko-KR" kern="0" dirty="0"/>
          </a:p>
        </p:txBody>
      </p:sp>
      <p:sp>
        <p:nvSpPr>
          <p:cNvPr id="6" name="내용 개체 틀 5">
            <a:extLst>
              <a:ext uri="{FF2B5EF4-FFF2-40B4-BE49-F238E27FC236}">
                <a16:creationId xmlns:a16="http://schemas.microsoft.com/office/drawing/2014/main" id="{3CE84A83-AD56-E0A6-1B36-A310F98B8175}"/>
              </a:ext>
            </a:extLst>
          </p:cNvPr>
          <p:cNvSpPr>
            <a:spLocks noGrp="1"/>
          </p:cNvSpPr>
          <p:nvPr>
            <p:ph idx="1"/>
          </p:nvPr>
        </p:nvSpPr>
        <p:spPr>
          <a:xfrm>
            <a:off x="914401" y="1981201"/>
            <a:ext cx="10361084" cy="4494213"/>
          </a:xfrm>
        </p:spPr>
        <p:txBody>
          <a:bodyPr/>
          <a:lstStyle/>
          <a:p>
            <a:r>
              <a:rPr lang="en-US" altLang="ko-KR" dirty="0"/>
              <a:t>Coordinated Beamforming (</a:t>
            </a:r>
            <a:r>
              <a:rPr lang="en-US" altLang="ko-KR" dirty="0" err="1"/>
              <a:t>CoBF</a:t>
            </a:r>
            <a:r>
              <a:rPr lang="en-US" altLang="ko-KR" dirty="0"/>
              <a:t>) is one of the MAPC features [1]</a:t>
            </a:r>
          </a:p>
          <a:p>
            <a:endParaRPr lang="en-US" altLang="ko-KR" dirty="0"/>
          </a:p>
          <a:p>
            <a:r>
              <a:rPr lang="en-US" altLang="ko-KR" dirty="0"/>
              <a:t>Frame exchange sequences for the </a:t>
            </a:r>
            <a:r>
              <a:rPr lang="en-US" altLang="ko-KR" dirty="0" err="1"/>
              <a:t>CoBF</a:t>
            </a:r>
            <a:r>
              <a:rPr lang="en-US" altLang="ko-KR" dirty="0"/>
              <a:t>/</a:t>
            </a:r>
            <a:r>
              <a:rPr lang="en-US" altLang="ko-KR" dirty="0" err="1"/>
              <a:t>CoSR</a:t>
            </a:r>
            <a:r>
              <a:rPr lang="en-US" altLang="ko-KR" dirty="0"/>
              <a:t>(Coordinated SR) is under discussion</a:t>
            </a:r>
          </a:p>
          <a:p>
            <a:endParaRPr lang="en-US" altLang="ko-KR" dirty="0"/>
          </a:p>
          <a:p>
            <a:r>
              <a:rPr lang="en-US" altLang="ko-KR" dirty="0"/>
              <a:t>In this contribution, we discuss NAV management methods considering various frame exchange sequences and early termination of </a:t>
            </a:r>
            <a:r>
              <a:rPr lang="en-US" altLang="ko-KR" dirty="0" err="1"/>
              <a:t>CoBF</a:t>
            </a:r>
            <a:r>
              <a:rPr lang="en-US" altLang="ko-KR" dirty="0"/>
              <a:t>/</a:t>
            </a:r>
            <a:r>
              <a:rPr lang="en-US" altLang="ko-KR" dirty="0" err="1"/>
              <a:t>CoSR</a:t>
            </a:r>
            <a:endParaRPr lang="en-US" altLang="ko-KR" dirty="0"/>
          </a:p>
        </p:txBody>
      </p:sp>
    </p:spTree>
    <p:extLst>
      <p:ext uri="{BB962C8B-B14F-4D97-AF65-F5344CB8AC3E}">
        <p14:creationId xmlns:p14="http://schemas.microsoft.com/office/powerpoint/2010/main" val="530177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38418C-6AD0-524F-94D2-373130A7DDA0}"/>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82D2E945-BD66-DE00-A389-F48E5EC29E71}"/>
              </a:ext>
            </a:extLst>
          </p:cNvPr>
          <p:cNvSpPr>
            <a:spLocks noGrp="1"/>
          </p:cNvSpPr>
          <p:nvPr>
            <p:ph type="title"/>
          </p:nvPr>
        </p:nvSpPr>
        <p:spPr/>
        <p:txBody>
          <a:bodyPr/>
          <a:lstStyle/>
          <a:p>
            <a:r>
              <a:rPr lang="en-US" altLang="ko-KR" dirty="0"/>
              <a:t>Recap: </a:t>
            </a:r>
            <a:r>
              <a:rPr lang="en-US" altLang="ko-KR" dirty="0" err="1"/>
              <a:t>CoBF</a:t>
            </a:r>
            <a:r>
              <a:rPr lang="en-US" altLang="ko-KR" dirty="0"/>
              <a:t> sequence [1]</a:t>
            </a:r>
            <a:endParaRPr lang="ko-KR" altLang="en-US" dirty="0"/>
          </a:p>
        </p:txBody>
      </p:sp>
      <p:sp>
        <p:nvSpPr>
          <p:cNvPr id="3" name="슬라이드 번호 개체 틀 2">
            <a:extLst>
              <a:ext uri="{FF2B5EF4-FFF2-40B4-BE49-F238E27FC236}">
                <a16:creationId xmlns:a16="http://schemas.microsoft.com/office/drawing/2014/main" id="{7C605580-8336-AD1F-D33F-F38C60DB69C9}"/>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4" name="바닥글 개체 틀 3">
            <a:extLst>
              <a:ext uri="{FF2B5EF4-FFF2-40B4-BE49-F238E27FC236}">
                <a16:creationId xmlns:a16="http://schemas.microsoft.com/office/drawing/2014/main" id="{EAFB8F39-3530-DD27-02B2-D98290829FEB}"/>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83C7C471-8487-77E0-9C34-D0B2DF596EEA}"/>
              </a:ext>
            </a:extLst>
          </p:cNvPr>
          <p:cNvSpPr>
            <a:spLocks noGrp="1"/>
          </p:cNvSpPr>
          <p:nvPr>
            <p:ph type="dt" idx="15"/>
          </p:nvPr>
        </p:nvSpPr>
        <p:spPr/>
        <p:txBody>
          <a:bodyPr/>
          <a:lstStyle/>
          <a:p>
            <a:r>
              <a:rPr lang="en-US" altLang="ko-KR" kern="0" dirty="0"/>
              <a:t>July 2025</a:t>
            </a:r>
            <a:endParaRPr lang="en-GB" altLang="ko-KR" kern="0" dirty="0"/>
          </a:p>
        </p:txBody>
      </p:sp>
      <p:sp>
        <p:nvSpPr>
          <p:cNvPr id="10" name="내용 개체 틀 5">
            <a:extLst>
              <a:ext uri="{FF2B5EF4-FFF2-40B4-BE49-F238E27FC236}">
                <a16:creationId xmlns:a16="http://schemas.microsoft.com/office/drawing/2014/main" id="{256F56DA-6179-EF68-A5DE-CFDFEB280945}"/>
              </a:ext>
            </a:extLst>
          </p:cNvPr>
          <p:cNvSpPr>
            <a:spLocks noGrp="1"/>
          </p:cNvSpPr>
          <p:nvPr>
            <p:ph idx="1"/>
          </p:nvPr>
        </p:nvSpPr>
        <p:spPr>
          <a:xfrm>
            <a:off x="914401" y="4511030"/>
            <a:ext cx="10361084" cy="1726282"/>
          </a:xfrm>
        </p:spPr>
        <p:txBody>
          <a:bodyPr/>
          <a:lstStyle/>
          <a:p>
            <a:r>
              <a:rPr lang="en-US" altLang="ko-KR" sz="1800" dirty="0"/>
              <a:t>Each AP performing </a:t>
            </a:r>
            <a:r>
              <a:rPr lang="en-US" altLang="ko-KR" sz="1800" dirty="0" err="1"/>
              <a:t>CoBF</a:t>
            </a:r>
            <a:r>
              <a:rPr lang="en-US" altLang="ko-KR" sz="1800" dirty="0"/>
              <a:t>/</a:t>
            </a:r>
            <a:r>
              <a:rPr lang="en-US" altLang="ko-KR" sz="1800" dirty="0" err="1"/>
              <a:t>CoSR</a:t>
            </a:r>
            <a:r>
              <a:rPr lang="en-US" altLang="ko-KR" sz="1800" dirty="0"/>
              <a:t> may exchange In-BSS ICF/ICR after exchanging </a:t>
            </a:r>
            <a:r>
              <a:rPr lang="en-US" altLang="ko-KR" sz="1800" dirty="0" err="1"/>
              <a:t>CoBF</a:t>
            </a:r>
            <a:r>
              <a:rPr lang="en-US" altLang="ko-KR" sz="1800" dirty="0"/>
              <a:t>/</a:t>
            </a:r>
            <a:r>
              <a:rPr lang="en-US" altLang="ko-KR" sz="1800" dirty="0" err="1"/>
              <a:t>CoSR</a:t>
            </a:r>
            <a:r>
              <a:rPr lang="en-US" altLang="ko-KR" sz="1800" dirty="0"/>
              <a:t> Invite and Response frames</a:t>
            </a:r>
          </a:p>
          <a:p>
            <a:r>
              <a:rPr lang="en-US" altLang="ko-KR" sz="1800" dirty="0"/>
              <a:t>The AP responding with a </a:t>
            </a:r>
            <a:r>
              <a:rPr lang="en-US" altLang="ko-KR" sz="1800" dirty="0" err="1"/>
              <a:t>CoBF</a:t>
            </a:r>
            <a:r>
              <a:rPr lang="en-US" altLang="ko-KR" sz="1800" dirty="0"/>
              <a:t>/</a:t>
            </a:r>
            <a:r>
              <a:rPr lang="en-US" altLang="ko-KR" sz="1800" dirty="0" err="1"/>
              <a:t>CoSR</a:t>
            </a:r>
            <a:r>
              <a:rPr lang="en-US" altLang="ko-KR" sz="1800" dirty="0"/>
              <a:t> Response frame indicates whether it accepts or rejects invitation to the </a:t>
            </a:r>
            <a:r>
              <a:rPr lang="en-US" altLang="ko-KR" sz="1800" dirty="0" err="1"/>
              <a:t>CoBF</a:t>
            </a:r>
            <a:r>
              <a:rPr lang="en-US" altLang="ko-KR" sz="1800" dirty="0"/>
              <a:t>/</a:t>
            </a:r>
            <a:r>
              <a:rPr lang="en-US" altLang="ko-KR" sz="1800" dirty="0" err="1"/>
              <a:t>CoSR</a:t>
            </a:r>
            <a:r>
              <a:rPr lang="en-US" altLang="ko-KR" sz="1800" dirty="0"/>
              <a:t> procedure</a:t>
            </a:r>
          </a:p>
          <a:p>
            <a:pPr lvl="1"/>
            <a:r>
              <a:rPr lang="en-US" altLang="ko-KR" sz="1400" dirty="0"/>
              <a:t>If invitation is accepted, the </a:t>
            </a:r>
            <a:r>
              <a:rPr lang="en-US" altLang="ko-KR" sz="1400" dirty="0" err="1"/>
              <a:t>CoBF</a:t>
            </a:r>
            <a:r>
              <a:rPr lang="en-US" altLang="ko-KR" sz="1400" dirty="0"/>
              <a:t>/</a:t>
            </a:r>
            <a:r>
              <a:rPr lang="en-US" altLang="ko-KR" sz="1400" dirty="0" err="1"/>
              <a:t>CoSR</a:t>
            </a:r>
            <a:r>
              <a:rPr lang="en-US" altLang="ko-KR" sz="1400" dirty="0"/>
              <a:t> Response frame also indicates whether the Coordinated AP intends to exchange In-BSS ICF/ICR frames</a:t>
            </a:r>
          </a:p>
        </p:txBody>
      </p:sp>
      <p:pic>
        <p:nvPicPr>
          <p:cNvPr id="6" name="Picture 8">
            <a:extLst>
              <a:ext uri="{FF2B5EF4-FFF2-40B4-BE49-F238E27FC236}">
                <a16:creationId xmlns:a16="http://schemas.microsoft.com/office/drawing/2014/main" id="{4CEFB145-6DC9-AAB8-B572-61AED8592B39}"/>
              </a:ext>
            </a:extLst>
          </p:cNvPr>
          <p:cNvPicPr>
            <a:picLocks noChangeAspect="1"/>
          </p:cNvPicPr>
          <p:nvPr/>
        </p:nvPicPr>
        <p:blipFill>
          <a:blip r:embed="rId3"/>
          <a:stretch>
            <a:fillRect/>
          </a:stretch>
        </p:blipFill>
        <p:spPr>
          <a:xfrm>
            <a:off x="1919536" y="1621432"/>
            <a:ext cx="7981796" cy="2758107"/>
          </a:xfrm>
          <a:prstGeom prst="rect">
            <a:avLst/>
          </a:prstGeom>
        </p:spPr>
      </p:pic>
    </p:spTree>
    <p:extLst>
      <p:ext uri="{BB962C8B-B14F-4D97-AF65-F5344CB8AC3E}">
        <p14:creationId xmlns:p14="http://schemas.microsoft.com/office/powerpoint/2010/main" val="2239864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0BA9E8-11F6-96D8-5B6F-9E55D2E6E024}"/>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8800FF0B-92CC-A993-1C1E-44B25A9B4B30}"/>
              </a:ext>
            </a:extLst>
          </p:cNvPr>
          <p:cNvSpPr>
            <a:spLocks noGrp="1"/>
          </p:cNvSpPr>
          <p:nvPr>
            <p:ph type="title"/>
          </p:nvPr>
        </p:nvSpPr>
        <p:spPr/>
        <p:txBody>
          <a:bodyPr/>
          <a:lstStyle/>
          <a:p>
            <a:r>
              <a:rPr lang="en-US" altLang="ko-KR" dirty="0"/>
              <a:t>Premature termination of the </a:t>
            </a:r>
            <a:r>
              <a:rPr lang="en-US" altLang="ko-KR" dirty="0" err="1"/>
              <a:t>CoBF</a:t>
            </a:r>
            <a:r>
              <a:rPr lang="en-US" altLang="ko-KR" dirty="0"/>
              <a:t> sequence</a:t>
            </a:r>
            <a:endParaRPr lang="ko-KR" altLang="en-US" dirty="0"/>
          </a:p>
        </p:txBody>
      </p:sp>
      <p:sp>
        <p:nvSpPr>
          <p:cNvPr id="3" name="슬라이드 번호 개체 틀 2">
            <a:extLst>
              <a:ext uri="{FF2B5EF4-FFF2-40B4-BE49-F238E27FC236}">
                <a16:creationId xmlns:a16="http://schemas.microsoft.com/office/drawing/2014/main" id="{2B0F1D39-1BB2-426B-C4E5-8E37D060B976}"/>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바닥글 개체 틀 3">
            <a:extLst>
              <a:ext uri="{FF2B5EF4-FFF2-40B4-BE49-F238E27FC236}">
                <a16:creationId xmlns:a16="http://schemas.microsoft.com/office/drawing/2014/main" id="{4F53F7B3-3395-3081-604F-2674DDBC5F66}"/>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48F8655F-C6C5-D0DF-9AFA-0882E51C29BA}"/>
              </a:ext>
            </a:extLst>
          </p:cNvPr>
          <p:cNvSpPr>
            <a:spLocks noGrp="1"/>
          </p:cNvSpPr>
          <p:nvPr>
            <p:ph type="dt" idx="15"/>
          </p:nvPr>
        </p:nvSpPr>
        <p:spPr/>
        <p:txBody>
          <a:bodyPr/>
          <a:lstStyle/>
          <a:p>
            <a:r>
              <a:rPr lang="en-US" altLang="ko-KR" kern="0" dirty="0"/>
              <a:t>July 2025</a:t>
            </a:r>
            <a:endParaRPr lang="en-GB" altLang="ko-KR" kern="0" dirty="0"/>
          </a:p>
        </p:txBody>
      </p:sp>
      <p:sp>
        <p:nvSpPr>
          <p:cNvPr id="10" name="내용 개체 틀 5">
            <a:extLst>
              <a:ext uri="{FF2B5EF4-FFF2-40B4-BE49-F238E27FC236}">
                <a16:creationId xmlns:a16="http://schemas.microsoft.com/office/drawing/2014/main" id="{CA705B76-D3F2-1E4B-7CD8-0E2E7B8ED2D9}"/>
              </a:ext>
            </a:extLst>
          </p:cNvPr>
          <p:cNvSpPr>
            <a:spLocks noGrp="1"/>
          </p:cNvSpPr>
          <p:nvPr>
            <p:ph idx="1"/>
          </p:nvPr>
        </p:nvSpPr>
        <p:spPr>
          <a:xfrm>
            <a:off x="915458" y="1994004"/>
            <a:ext cx="10361084" cy="4364360"/>
          </a:xfrm>
        </p:spPr>
        <p:txBody>
          <a:bodyPr/>
          <a:lstStyle/>
          <a:p>
            <a:r>
              <a:rPr lang="en-US" altLang="ko-KR" sz="2000" dirty="0"/>
              <a:t>The </a:t>
            </a:r>
            <a:r>
              <a:rPr lang="en-US" altLang="ko-KR" sz="2000" dirty="0" err="1"/>
              <a:t>CoBF</a:t>
            </a:r>
            <a:r>
              <a:rPr lang="en-US" altLang="ko-KR" sz="2000" dirty="0"/>
              <a:t> sequence initiated by a </a:t>
            </a:r>
            <a:r>
              <a:rPr lang="en-US" altLang="ko-KR" sz="2000" dirty="0" err="1"/>
              <a:t>CoBF</a:t>
            </a:r>
            <a:r>
              <a:rPr lang="en-US" altLang="ko-KR" sz="2000" dirty="0"/>
              <a:t> Invite frame is prematurely terminated under the following conditions:</a:t>
            </a:r>
          </a:p>
          <a:p>
            <a:pPr lvl="1"/>
            <a:r>
              <a:rPr lang="en-US" altLang="ko-KR" sz="1800" dirty="0"/>
              <a:t>Condition 1: No response is received to the </a:t>
            </a:r>
            <a:r>
              <a:rPr lang="en-US" altLang="ko-KR" sz="1800" dirty="0" err="1"/>
              <a:t>CoBF</a:t>
            </a:r>
            <a:r>
              <a:rPr lang="en-US" altLang="ko-KR" sz="1800" dirty="0"/>
              <a:t> Invite frame</a:t>
            </a:r>
          </a:p>
          <a:p>
            <a:pPr lvl="2"/>
            <a:r>
              <a:rPr lang="en-US" altLang="ko-KR" sz="1600" dirty="0"/>
              <a:t>In this case, the AP that transmitted the </a:t>
            </a:r>
            <a:r>
              <a:rPr lang="en-US" altLang="ko-KR" sz="1600" dirty="0" err="1"/>
              <a:t>CoBF</a:t>
            </a:r>
            <a:r>
              <a:rPr lang="en-US" altLang="ko-KR" sz="1600" dirty="0"/>
              <a:t> Invite frame needs to invoke a new backoff procedure</a:t>
            </a:r>
          </a:p>
          <a:p>
            <a:pPr lvl="1"/>
            <a:r>
              <a:rPr lang="en-US" altLang="ko-KR" sz="1800" dirty="0"/>
              <a:t>Condition 2: Invitation is rejected by the responding AP</a:t>
            </a:r>
          </a:p>
          <a:p>
            <a:pPr lvl="2"/>
            <a:r>
              <a:rPr lang="en-US" altLang="ko-KR" sz="1600" dirty="0"/>
              <a:t>In this case, the AP that transmitted the </a:t>
            </a:r>
            <a:r>
              <a:rPr lang="en-US" altLang="ko-KR" sz="1600" dirty="0" err="1"/>
              <a:t>CoBF</a:t>
            </a:r>
            <a:r>
              <a:rPr lang="en-US" altLang="ko-KR" sz="1600" dirty="0"/>
              <a:t> Invite frame may proceed In-BSS frame exchange following the </a:t>
            </a:r>
            <a:r>
              <a:rPr lang="en-US" altLang="ko-KR" sz="1600" dirty="0" err="1"/>
              <a:t>CoBF</a:t>
            </a:r>
            <a:r>
              <a:rPr lang="en-US" altLang="ko-KR" sz="1600" dirty="0"/>
              <a:t> Response frame</a:t>
            </a:r>
          </a:p>
        </p:txBody>
      </p:sp>
      <p:cxnSp>
        <p:nvCxnSpPr>
          <p:cNvPr id="6" name="직선 연결선 5">
            <a:extLst>
              <a:ext uri="{FF2B5EF4-FFF2-40B4-BE49-F238E27FC236}">
                <a16:creationId xmlns:a16="http://schemas.microsoft.com/office/drawing/2014/main" id="{12045305-9621-F57C-1524-D815933D99F0}"/>
              </a:ext>
            </a:extLst>
          </p:cNvPr>
          <p:cNvCxnSpPr/>
          <p:nvPr/>
        </p:nvCxnSpPr>
        <p:spPr bwMode="auto">
          <a:xfrm>
            <a:off x="1965630" y="4880819"/>
            <a:ext cx="329771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 name="직선 연결선 6">
            <a:extLst>
              <a:ext uri="{FF2B5EF4-FFF2-40B4-BE49-F238E27FC236}">
                <a16:creationId xmlns:a16="http://schemas.microsoft.com/office/drawing/2014/main" id="{7707F9FE-07E4-1446-42C7-FEA881CF60F6}"/>
              </a:ext>
            </a:extLst>
          </p:cNvPr>
          <p:cNvCxnSpPr/>
          <p:nvPr/>
        </p:nvCxnSpPr>
        <p:spPr bwMode="auto">
          <a:xfrm>
            <a:off x="1965630" y="5536902"/>
            <a:ext cx="329771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 name="직사각형 7">
            <a:extLst>
              <a:ext uri="{FF2B5EF4-FFF2-40B4-BE49-F238E27FC236}">
                <a16:creationId xmlns:a16="http://schemas.microsoft.com/office/drawing/2014/main" id="{9E122FEE-0895-86D2-FA84-6F4B300D6D82}"/>
              </a:ext>
            </a:extLst>
          </p:cNvPr>
          <p:cNvSpPr/>
          <p:nvPr/>
        </p:nvSpPr>
        <p:spPr bwMode="auto">
          <a:xfrm>
            <a:off x="2325670" y="4536224"/>
            <a:ext cx="720080" cy="34458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 Invite</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12" name="TextBox 11">
            <a:extLst>
              <a:ext uri="{FF2B5EF4-FFF2-40B4-BE49-F238E27FC236}">
                <a16:creationId xmlns:a16="http://schemas.microsoft.com/office/drawing/2014/main" id="{3E23D64B-8B92-F115-BC24-3A64FB568CFD}"/>
              </a:ext>
            </a:extLst>
          </p:cNvPr>
          <p:cNvSpPr txBox="1"/>
          <p:nvPr/>
        </p:nvSpPr>
        <p:spPr>
          <a:xfrm>
            <a:off x="672997" y="4723457"/>
            <a:ext cx="1294719" cy="330769"/>
          </a:xfrm>
          <a:prstGeom prst="rect">
            <a:avLst/>
          </a:prstGeom>
          <a:noFill/>
        </p:spPr>
        <p:txBody>
          <a:bodyPr wrap="square" rtlCol="0">
            <a:spAutoFit/>
          </a:bodyPr>
          <a:lstStyle/>
          <a:p>
            <a:pPr algn="ctr"/>
            <a:r>
              <a:rPr lang="en-US" altLang="ko-KR" sz="1200" b="1" dirty="0">
                <a:solidFill>
                  <a:schemeClr val="tx1"/>
                </a:solidFill>
              </a:rPr>
              <a:t>Coordinating</a:t>
            </a:r>
            <a:r>
              <a:rPr lang="ko-KR" altLang="en-US" sz="1200" b="1" dirty="0">
                <a:solidFill>
                  <a:schemeClr val="tx1"/>
                </a:solidFill>
              </a:rPr>
              <a:t> </a:t>
            </a:r>
            <a:r>
              <a:rPr lang="en-US" altLang="ko-KR" sz="1200" b="1" dirty="0">
                <a:solidFill>
                  <a:schemeClr val="tx1"/>
                </a:solidFill>
              </a:rPr>
              <a:t>AP</a:t>
            </a:r>
          </a:p>
        </p:txBody>
      </p:sp>
      <p:sp>
        <p:nvSpPr>
          <p:cNvPr id="13" name="TextBox 12">
            <a:extLst>
              <a:ext uri="{FF2B5EF4-FFF2-40B4-BE49-F238E27FC236}">
                <a16:creationId xmlns:a16="http://schemas.microsoft.com/office/drawing/2014/main" id="{210081D3-2C0F-BC8A-7B58-6F46E48EBD1B}"/>
              </a:ext>
            </a:extLst>
          </p:cNvPr>
          <p:cNvSpPr txBox="1"/>
          <p:nvPr/>
        </p:nvSpPr>
        <p:spPr>
          <a:xfrm>
            <a:off x="676505" y="5379548"/>
            <a:ext cx="1294719" cy="330769"/>
          </a:xfrm>
          <a:prstGeom prst="rect">
            <a:avLst/>
          </a:prstGeom>
          <a:noFill/>
        </p:spPr>
        <p:txBody>
          <a:bodyPr wrap="square" rtlCol="0">
            <a:spAutoFit/>
          </a:bodyPr>
          <a:lstStyle/>
          <a:p>
            <a:pPr algn="ctr"/>
            <a:r>
              <a:rPr lang="en-US" altLang="ko-KR" sz="1200" b="1" dirty="0">
                <a:solidFill>
                  <a:schemeClr val="tx1"/>
                </a:solidFill>
              </a:rPr>
              <a:t>Coordinated</a:t>
            </a:r>
            <a:r>
              <a:rPr lang="ko-KR" altLang="en-US" sz="1200" b="1" dirty="0">
                <a:solidFill>
                  <a:schemeClr val="tx1"/>
                </a:solidFill>
              </a:rPr>
              <a:t> </a:t>
            </a:r>
            <a:r>
              <a:rPr lang="en-US" altLang="ko-KR" sz="1200" b="1" dirty="0">
                <a:solidFill>
                  <a:schemeClr val="tx1"/>
                </a:solidFill>
              </a:rPr>
              <a:t>AP</a:t>
            </a:r>
          </a:p>
        </p:txBody>
      </p:sp>
      <p:sp>
        <p:nvSpPr>
          <p:cNvPr id="14" name="평행 사변형 13">
            <a:extLst>
              <a:ext uri="{FF2B5EF4-FFF2-40B4-BE49-F238E27FC236}">
                <a16:creationId xmlns:a16="http://schemas.microsoft.com/office/drawing/2014/main" id="{81DD0E73-9FD7-DEC3-59E6-8460A248D9D6}"/>
              </a:ext>
            </a:extLst>
          </p:cNvPr>
          <p:cNvSpPr/>
          <p:nvPr/>
        </p:nvSpPr>
        <p:spPr bwMode="auto">
          <a:xfrm>
            <a:off x="2204574" y="4708518"/>
            <a:ext cx="121099" cy="164021"/>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직사각형 14">
            <a:extLst>
              <a:ext uri="{FF2B5EF4-FFF2-40B4-BE49-F238E27FC236}">
                <a16:creationId xmlns:a16="http://schemas.microsoft.com/office/drawing/2014/main" id="{2DAF8B28-8B47-373F-4383-F52BE445F0FE}"/>
              </a:ext>
            </a:extLst>
          </p:cNvPr>
          <p:cNvSpPr/>
          <p:nvPr/>
        </p:nvSpPr>
        <p:spPr bwMode="auto">
          <a:xfrm>
            <a:off x="2049887" y="5394798"/>
            <a:ext cx="2219999" cy="240706"/>
          </a:xfrm>
          <a:prstGeom prst="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100" i="1" dirty="0">
                <a:solidFill>
                  <a:schemeClr val="tx1"/>
                </a:solidFill>
              </a:rPr>
              <a:t>Busy medium</a:t>
            </a:r>
            <a:endParaRPr kumimoji="0" lang="ko-KR" altLang="en-US" sz="1100" b="0" i="1" u="none" strike="noStrike" cap="none" normalizeH="0" baseline="0" dirty="0">
              <a:ln>
                <a:noFill/>
              </a:ln>
              <a:solidFill>
                <a:schemeClr val="tx1"/>
              </a:solidFill>
              <a:effectLst/>
              <a:latin typeface="Times New Roman" pitchFamily="16" charset="0"/>
              <a:ea typeface="MS Gothic" charset="-128"/>
            </a:endParaRPr>
          </a:p>
        </p:txBody>
      </p:sp>
      <p:sp>
        <p:nvSpPr>
          <p:cNvPr id="17" name="직사각형 16">
            <a:extLst>
              <a:ext uri="{FF2B5EF4-FFF2-40B4-BE49-F238E27FC236}">
                <a16:creationId xmlns:a16="http://schemas.microsoft.com/office/drawing/2014/main" id="{0740CBBD-2665-DDD3-6691-C57EDAEBBDF9}"/>
              </a:ext>
            </a:extLst>
          </p:cNvPr>
          <p:cNvSpPr/>
          <p:nvPr/>
        </p:nvSpPr>
        <p:spPr bwMode="auto">
          <a:xfrm>
            <a:off x="3446518" y="4536224"/>
            <a:ext cx="720080" cy="34458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dirty="0">
                <a:solidFill>
                  <a:schemeClr val="tx1"/>
                </a:solidFill>
              </a:rPr>
              <a:t>In-BSS PPDU</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18" name="평행 사변형 17">
            <a:extLst>
              <a:ext uri="{FF2B5EF4-FFF2-40B4-BE49-F238E27FC236}">
                <a16:creationId xmlns:a16="http://schemas.microsoft.com/office/drawing/2014/main" id="{66E2F624-832D-7997-8994-FD1CD250DF32}"/>
              </a:ext>
            </a:extLst>
          </p:cNvPr>
          <p:cNvSpPr/>
          <p:nvPr/>
        </p:nvSpPr>
        <p:spPr bwMode="auto">
          <a:xfrm>
            <a:off x="3325422" y="4708518"/>
            <a:ext cx="121099" cy="164021"/>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32" name="그룹 31">
            <a:extLst>
              <a:ext uri="{FF2B5EF4-FFF2-40B4-BE49-F238E27FC236}">
                <a16:creationId xmlns:a16="http://schemas.microsoft.com/office/drawing/2014/main" id="{45B08976-EE5A-05C8-B684-26880F295168}"/>
              </a:ext>
            </a:extLst>
          </p:cNvPr>
          <p:cNvGrpSpPr/>
          <p:nvPr/>
        </p:nvGrpSpPr>
        <p:grpSpPr>
          <a:xfrm>
            <a:off x="7015539" y="4829671"/>
            <a:ext cx="4709574" cy="656083"/>
            <a:chOff x="7630736" y="3109674"/>
            <a:chExt cx="3297718" cy="656083"/>
          </a:xfrm>
        </p:grpSpPr>
        <p:cxnSp>
          <p:nvCxnSpPr>
            <p:cNvPr id="19" name="직선 연결선 18">
              <a:extLst>
                <a:ext uri="{FF2B5EF4-FFF2-40B4-BE49-F238E27FC236}">
                  <a16:creationId xmlns:a16="http://schemas.microsoft.com/office/drawing/2014/main" id="{FDA3E78B-9493-BBC7-D14F-9A1EEA83FCC5}"/>
                </a:ext>
              </a:extLst>
            </p:cNvPr>
            <p:cNvCxnSpPr/>
            <p:nvPr/>
          </p:nvCxnSpPr>
          <p:spPr bwMode="auto">
            <a:xfrm>
              <a:off x="7630736" y="3109674"/>
              <a:ext cx="329771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직선 연결선 19">
              <a:extLst>
                <a:ext uri="{FF2B5EF4-FFF2-40B4-BE49-F238E27FC236}">
                  <a16:creationId xmlns:a16="http://schemas.microsoft.com/office/drawing/2014/main" id="{9CB1B485-362D-B5A6-72F3-6D2DCEF4F519}"/>
                </a:ext>
              </a:extLst>
            </p:cNvPr>
            <p:cNvCxnSpPr/>
            <p:nvPr/>
          </p:nvCxnSpPr>
          <p:spPr bwMode="auto">
            <a:xfrm>
              <a:off x="7630736" y="3765757"/>
              <a:ext cx="3297718"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21" name="직사각형 20">
            <a:extLst>
              <a:ext uri="{FF2B5EF4-FFF2-40B4-BE49-F238E27FC236}">
                <a16:creationId xmlns:a16="http://schemas.microsoft.com/office/drawing/2014/main" id="{75ABCB85-D5A5-F399-2A5F-7863F0D5774F}"/>
              </a:ext>
            </a:extLst>
          </p:cNvPr>
          <p:cNvSpPr/>
          <p:nvPr/>
        </p:nvSpPr>
        <p:spPr bwMode="auto">
          <a:xfrm>
            <a:off x="7375579" y="4485076"/>
            <a:ext cx="720080" cy="34458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 Invite</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22" name="TextBox 21">
            <a:extLst>
              <a:ext uri="{FF2B5EF4-FFF2-40B4-BE49-F238E27FC236}">
                <a16:creationId xmlns:a16="http://schemas.microsoft.com/office/drawing/2014/main" id="{E342D1A4-EA4D-0977-79AD-0344A85BC115}"/>
              </a:ext>
            </a:extLst>
          </p:cNvPr>
          <p:cNvSpPr txBox="1"/>
          <p:nvPr/>
        </p:nvSpPr>
        <p:spPr>
          <a:xfrm>
            <a:off x="5720658" y="4668714"/>
            <a:ext cx="1294719" cy="330769"/>
          </a:xfrm>
          <a:prstGeom prst="rect">
            <a:avLst/>
          </a:prstGeom>
          <a:noFill/>
        </p:spPr>
        <p:txBody>
          <a:bodyPr wrap="square" rtlCol="0">
            <a:spAutoFit/>
          </a:bodyPr>
          <a:lstStyle/>
          <a:p>
            <a:pPr algn="ctr"/>
            <a:r>
              <a:rPr lang="en-US" altLang="ko-KR" sz="1200" b="1" dirty="0">
                <a:solidFill>
                  <a:schemeClr val="tx1"/>
                </a:solidFill>
              </a:rPr>
              <a:t>Coordinating</a:t>
            </a:r>
            <a:r>
              <a:rPr lang="ko-KR" altLang="en-US" sz="1200" b="1" dirty="0">
                <a:solidFill>
                  <a:schemeClr val="tx1"/>
                </a:solidFill>
              </a:rPr>
              <a:t> </a:t>
            </a:r>
            <a:r>
              <a:rPr lang="en-US" altLang="ko-KR" sz="1200" b="1" dirty="0">
                <a:solidFill>
                  <a:schemeClr val="tx1"/>
                </a:solidFill>
              </a:rPr>
              <a:t>AP</a:t>
            </a:r>
          </a:p>
        </p:txBody>
      </p:sp>
      <p:sp>
        <p:nvSpPr>
          <p:cNvPr id="23" name="TextBox 22">
            <a:extLst>
              <a:ext uri="{FF2B5EF4-FFF2-40B4-BE49-F238E27FC236}">
                <a16:creationId xmlns:a16="http://schemas.microsoft.com/office/drawing/2014/main" id="{7DCB0C1D-DCFD-3644-3256-025CE81047CA}"/>
              </a:ext>
            </a:extLst>
          </p:cNvPr>
          <p:cNvSpPr txBox="1"/>
          <p:nvPr/>
        </p:nvSpPr>
        <p:spPr>
          <a:xfrm>
            <a:off x="5724166" y="5324805"/>
            <a:ext cx="1294719" cy="330769"/>
          </a:xfrm>
          <a:prstGeom prst="rect">
            <a:avLst/>
          </a:prstGeom>
          <a:noFill/>
        </p:spPr>
        <p:txBody>
          <a:bodyPr wrap="square" rtlCol="0">
            <a:spAutoFit/>
          </a:bodyPr>
          <a:lstStyle/>
          <a:p>
            <a:pPr algn="ctr"/>
            <a:r>
              <a:rPr lang="en-US" altLang="ko-KR" sz="1200" b="1" dirty="0">
                <a:solidFill>
                  <a:schemeClr val="tx1"/>
                </a:solidFill>
              </a:rPr>
              <a:t>Coordinated</a:t>
            </a:r>
            <a:r>
              <a:rPr lang="ko-KR" altLang="en-US" sz="1200" b="1" dirty="0">
                <a:solidFill>
                  <a:schemeClr val="tx1"/>
                </a:solidFill>
              </a:rPr>
              <a:t> </a:t>
            </a:r>
            <a:r>
              <a:rPr lang="en-US" altLang="ko-KR" sz="1200" b="1" dirty="0">
                <a:solidFill>
                  <a:schemeClr val="tx1"/>
                </a:solidFill>
              </a:rPr>
              <a:t>AP</a:t>
            </a:r>
          </a:p>
        </p:txBody>
      </p:sp>
      <p:sp>
        <p:nvSpPr>
          <p:cNvPr id="24" name="평행 사변형 23">
            <a:extLst>
              <a:ext uri="{FF2B5EF4-FFF2-40B4-BE49-F238E27FC236}">
                <a16:creationId xmlns:a16="http://schemas.microsoft.com/office/drawing/2014/main" id="{56FDCF83-125D-94B2-AD2F-2E7A8B829331}"/>
              </a:ext>
            </a:extLst>
          </p:cNvPr>
          <p:cNvSpPr/>
          <p:nvPr/>
        </p:nvSpPr>
        <p:spPr bwMode="auto">
          <a:xfrm>
            <a:off x="7254483" y="4657370"/>
            <a:ext cx="121099" cy="164021"/>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직사각형 25">
            <a:extLst>
              <a:ext uri="{FF2B5EF4-FFF2-40B4-BE49-F238E27FC236}">
                <a16:creationId xmlns:a16="http://schemas.microsoft.com/office/drawing/2014/main" id="{AF3E34E4-E7E0-E67C-AE15-F9EA343D3304}"/>
              </a:ext>
            </a:extLst>
          </p:cNvPr>
          <p:cNvSpPr/>
          <p:nvPr/>
        </p:nvSpPr>
        <p:spPr bwMode="auto">
          <a:xfrm>
            <a:off x="9153211" y="4485076"/>
            <a:ext cx="648072" cy="34458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dirty="0">
                <a:solidFill>
                  <a:schemeClr val="tx1"/>
                </a:solidFill>
              </a:rPr>
              <a:t>ICF</a:t>
            </a:r>
          </a:p>
        </p:txBody>
      </p:sp>
      <p:sp>
        <p:nvSpPr>
          <p:cNvPr id="28" name="직사각형 27">
            <a:extLst>
              <a:ext uri="{FF2B5EF4-FFF2-40B4-BE49-F238E27FC236}">
                <a16:creationId xmlns:a16="http://schemas.microsoft.com/office/drawing/2014/main" id="{6F72C2B8-9854-05A2-7863-ABD482810AA0}"/>
              </a:ext>
            </a:extLst>
          </p:cNvPr>
          <p:cNvSpPr/>
          <p:nvPr/>
        </p:nvSpPr>
        <p:spPr bwMode="auto">
          <a:xfrm>
            <a:off x="8286661" y="5141293"/>
            <a:ext cx="720080" cy="34458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 Response</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29" name="TextBox 28">
            <a:extLst>
              <a:ext uri="{FF2B5EF4-FFF2-40B4-BE49-F238E27FC236}">
                <a16:creationId xmlns:a16="http://schemas.microsoft.com/office/drawing/2014/main" id="{13E2359A-001C-33E9-0130-82EEAE64ED6D}"/>
              </a:ext>
            </a:extLst>
          </p:cNvPr>
          <p:cNvSpPr txBox="1"/>
          <p:nvPr/>
        </p:nvSpPr>
        <p:spPr>
          <a:xfrm>
            <a:off x="8004213" y="5518389"/>
            <a:ext cx="1294719" cy="461665"/>
          </a:xfrm>
          <a:prstGeom prst="rect">
            <a:avLst/>
          </a:prstGeom>
          <a:noFill/>
        </p:spPr>
        <p:txBody>
          <a:bodyPr wrap="square" rtlCol="0">
            <a:spAutoFit/>
          </a:bodyPr>
          <a:lstStyle/>
          <a:p>
            <a:pPr algn="ctr"/>
            <a:r>
              <a:rPr lang="en-US" altLang="ko-KR" sz="1200" dirty="0">
                <a:solidFill>
                  <a:schemeClr val="tx1"/>
                </a:solidFill>
              </a:rPr>
              <a:t>Reject </a:t>
            </a:r>
            <a:r>
              <a:rPr lang="en-US" altLang="ko-KR" sz="1200" dirty="0" err="1">
                <a:solidFill>
                  <a:schemeClr val="tx1"/>
                </a:solidFill>
              </a:rPr>
              <a:t>CoBF</a:t>
            </a:r>
            <a:r>
              <a:rPr lang="en-US" altLang="ko-KR" sz="1200" dirty="0">
                <a:solidFill>
                  <a:schemeClr val="tx1"/>
                </a:solidFill>
              </a:rPr>
              <a:t> invitation</a:t>
            </a:r>
          </a:p>
        </p:txBody>
      </p:sp>
      <p:sp>
        <p:nvSpPr>
          <p:cNvPr id="30" name="직사각형 29">
            <a:extLst>
              <a:ext uri="{FF2B5EF4-FFF2-40B4-BE49-F238E27FC236}">
                <a16:creationId xmlns:a16="http://schemas.microsoft.com/office/drawing/2014/main" id="{AF6D2D7D-1DBD-5D58-50EB-05610D604C0D}"/>
              </a:ext>
            </a:extLst>
          </p:cNvPr>
          <p:cNvSpPr/>
          <p:nvPr/>
        </p:nvSpPr>
        <p:spPr bwMode="auto">
          <a:xfrm>
            <a:off x="9928792" y="4829090"/>
            <a:ext cx="648072" cy="34458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dirty="0">
                <a:solidFill>
                  <a:schemeClr val="tx1"/>
                </a:solidFill>
              </a:rPr>
              <a:t>ICR</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31" name="직사각형 30">
            <a:extLst>
              <a:ext uri="{FF2B5EF4-FFF2-40B4-BE49-F238E27FC236}">
                <a16:creationId xmlns:a16="http://schemas.microsoft.com/office/drawing/2014/main" id="{306A78AD-A45D-036B-BE96-FF94D08CF260}"/>
              </a:ext>
            </a:extLst>
          </p:cNvPr>
          <p:cNvSpPr/>
          <p:nvPr/>
        </p:nvSpPr>
        <p:spPr bwMode="auto">
          <a:xfrm>
            <a:off x="10699802" y="4636625"/>
            <a:ext cx="949853" cy="34458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dirty="0">
                <a:solidFill>
                  <a:schemeClr val="tx1"/>
                </a:solidFill>
              </a:rPr>
              <a:t>In-BSS frame exchanges</a:t>
            </a:r>
          </a:p>
        </p:txBody>
      </p:sp>
      <p:sp>
        <p:nvSpPr>
          <p:cNvPr id="33" name="TextBox 32">
            <a:extLst>
              <a:ext uri="{FF2B5EF4-FFF2-40B4-BE49-F238E27FC236}">
                <a16:creationId xmlns:a16="http://schemas.microsoft.com/office/drawing/2014/main" id="{9F4AAACD-A7EB-37CE-80D1-F3D9B173E991}"/>
              </a:ext>
            </a:extLst>
          </p:cNvPr>
          <p:cNvSpPr txBox="1"/>
          <p:nvPr/>
        </p:nvSpPr>
        <p:spPr>
          <a:xfrm>
            <a:off x="1965630" y="6053226"/>
            <a:ext cx="1752681" cy="400110"/>
          </a:xfrm>
          <a:prstGeom prst="rect">
            <a:avLst/>
          </a:prstGeom>
          <a:noFill/>
        </p:spPr>
        <p:txBody>
          <a:bodyPr wrap="square" rtlCol="0">
            <a:spAutoFit/>
          </a:bodyPr>
          <a:lstStyle/>
          <a:p>
            <a:pPr algn="ctr"/>
            <a:r>
              <a:rPr lang="en-US" altLang="ko-KR" sz="2000" b="1" dirty="0">
                <a:solidFill>
                  <a:schemeClr val="tx1"/>
                </a:solidFill>
              </a:rPr>
              <a:t>Condition 1</a:t>
            </a:r>
          </a:p>
        </p:txBody>
      </p:sp>
      <p:sp>
        <p:nvSpPr>
          <p:cNvPr id="34" name="TextBox 33">
            <a:extLst>
              <a:ext uri="{FF2B5EF4-FFF2-40B4-BE49-F238E27FC236}">
                <a16:creationId xmlns:a16="http://schemas.microsoft.com/office/drawing/2014/main" id="{3AC8AC54-8116-6F41-7B36-F2CEB790DDBE}"/>
              </a:ext>
            </a:extLst>
          </p:cNvPr>
          <p:cNvSpPr txBox="1"/>
          <p:nvPr/>
        </p:nvSpPr>
        <p:spPr>
          <a:xfrm>
            <a:off x="7752185" y="6048170"/>
            <a:ext cx="1584176" cy="400110"/>
          </a:xfrm>
          <a:prstGeom prst="rect">
            <a:avLst/>
          </a:prstGeom>
          <a:noFill/>
        </p:spPr>
        <p:txBody>
          <a:bodyPr wrap="square" rtlCol="0">
            <a:spAutoFit/>
          </a:bodyPr>
          <a:lstStyle/>
          <a:p>
            <a:pPr algn="ctr"/>
            <a:r>
              <a:rPr lang="en-US" altLang="ko-KR" sz="2000" b="1" dirty="0">
                <a:solidFill>
                  <a:schemeClr val="tx1"/>
                </a:solidFill>
              </a:rPr>
              <a:t>Condition 2</a:t>
            </a:r>
          </a:p>
        </p:txBody>
      </p:sp>
      <p:sp>
        <p:nvSpPr>
          <p:cNvPr id="35" name="사각형: 둥근 모서리 34">
            <a:extLst>
              <a:ext uri="{FF2B5EF4-FFF2-40B4-BE49-F238E27FC236}">
                <a16:creationId xmlns:a16="http://schemas.microsoft.com/office/drawing/2014/main" id="{2BCB40D1-1B84-9DD0-45FD-04763D685835}"/>
              </a:ext>
            </a:extLst>
          </p:cNvPr>
          <p:cNvSpPr/>
          <p:nvPr/>
        </p:nvSpPr>
        <p:spPr bwMode="auto">
          <a:xfrm>
            <a:off x="571705" y="4225573"/>
            <a:ext cx="4824536" cy="1827367"/>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6" name="사각형: 둥근 모서리 35">
            <a:extLst>
              <a:ext uri="{FF2B5EF4-FFF2-40B4-BE49-F238E27FC236}">
                <a16:creationId xmlns:a16="http://schemas.microsoft.com/office/drawing/2014/main" id="{F88E85EC-A6C7-D699-8F5B-AD2EA6140175}"/>
              </a:ext>
            </a:extLst>
          </p:cNvPr>
          <p:cNvSpPr/>
          <p:nvPr/>
        </p:nvSpPr>
        <p:spPr bwMode="auto">
          <a:xfrm>
            <a:off x="5591944" y="4220802"/>
            <a:ext cx="6179469" cy="1827367"/>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7" name="TextBox 36">
            <a:extLst>
              <a:ext uri="{FF2B5EF4-FFF2-40B4-BE49-F238E27FC236}">
                <a16:creationId xmlns:a16="http://schemas.microsoft.com/office/drawing/2014/main" id="{854E35B9-33DB-52F2-7E04-C1CECA95F865}"/>
              </a:ext>
            </a:extLst>
          </p:cNvPr>
          <p:cNvSpPr txBox="1"/>
          <p:nvPr/>
        </p:nvSpPr>
        <p:spPr>
          <a:xfrm>
            <a:off x="2506079" y="5685909"/>
            <a:ext cx="1294719" cy="276999"/>
          </a:xfrm>
          <a:prstGeom prst="rect">
            <a:avLst/>
          </a:prstGeom>
          <a:noFill/>
        </p:spPr>
        <p:txBody>
          <a:bodyPr wrap="square" rtlCol="0">
            <a:spAutoFit/>
          </a:bodyPr>
          <a:lstStyle/>
          <a:p>
            <a:pPr algn="ctr"/>
            <a:r>
              <a:rPr lang="en-US" altLang="ko-KR" sz="1200" dirty="0">
                <a:solidFill>
                  <a:schemeClr val="tx1"/>
                </a:solidFill>
              </a:rPr>
              <a:t>No response</a:t>
            </a:r>
          </a:p>
        </p:txBody>
      </p:sp>
    </p:spTree>
    <p:extLst>
      <p:ext uri="{BB962C8B-B14F-4D97-AF65-F5344CB8AC3E}">
        <p14:creationId xmlns:p14="http://schemas.microsoft.com/office/powerpoint/2010/main" val="762906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B267D8-8B8D-E4A6-F5DA-AE2EFF613364}"/>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D6F0C781-B97F-C416-4F30-9F0F7CC9C37C}"/>
              </a:ext>
            </a:extLst>
          </p:cNvPr>
          <p:cNvSpPr>
            <a:spLocks noGrp="1"/>
          </p:cNvSpPr>
          <p:nvPr>
            <p:ph type="title"/>
          </p:nvPr>
        </p:nvSpPr>
        <p:spPr/>
        <p:txBody>
          <a:bodyPr/>
          <a:lstStyle/>
          <a:p>
            <a:r>
              <a:rPr lang="en-US" altLang="ko-KR" dirty="0"/>
              <a:t>NAV problem of the terminated </a:t>
            </a:r>
            <a:r>
              <a:rPr lang="en-US" altLang="ko-KR" dirty="0" err="1"/>
              <a:t>CoBF</a:t>
            </a:r>
            <a:r>
              <a:rPr lang="en-US" altLang="ko-KR" dirty="0"/>
              <a:t> sequence </a:t>
            </a:r>
            <a:endParaRPr lang="ko-KR" altLang="en-US" dirty="0"/>
          </a:p>
        </p:txBody>
      </p:sp>
      <p:sp>
        <p:nvSpPr>
          <p:cNvPr id="3" name="슬라이드 번호 개체 틀 2">
            <a:extLst>
              <a:ext uri="{FF2B5EF4-FFF2-40B4-BE49-F238E27FC236}">
                <a16:creationId xmlns:a16="http://schemas.microsoft.com/office/drawing/2014/main" id="{FAE039A2-9D87-FFD0-A21F-1F0848E3EAF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4" name="바닥글 개체 틀 3">
            <a:extLst>
              <a:ext uri="{FF2B5EF4-FFF2-40B4-BE49-F238E27FC236}">
                <a16:creationId xmlns:a16="http://schemas.microsoft.com/office/drawing/2014/main" id="{829C8D5A-D799-47ED-D46B-BB9D6ED1C00D}"/>
              </a:ext>
            </a:extLst>
          </p:cNvPr>
          <p:cNvSpPr>
            <a:spLocks noGrp="1"/>
          </p:cNvSpPr>
          <p:nvPr>
            <p:ph type="ftr" idx="14"/>
          </p:nvPr>
        </p:nvSpPr>
        <p:spPr/>
        <p:txBody>
          <a:bodyPr/>
          <a:lstStyle/>
          <a:p>
            <a:pPr eaLnBrk="0" latinLnBrk="0" hangingPunct="0"/>
            <a:r>
              <a:rPr lang="en-GB" altLang="ko-KR" b="0" kern="0" dirty="0"/>
              <a:t>Sanghyun Kim (WILUS), et al.</a:t>
            </a:r>
          </a:p>
        </p:txBody>
      </p:sp>
      <p:sp>
        <p:nvSpPr>
          <p:cNvPr id="5" name="날짜 개체 틀 4">
            <a:extLst>
              <a:ext uri="{FF2B5EF4-FFF2-40B4-BE49-F238E27FC236}">
                <a16:creationId xmlns:a16="http://schemas.microsoft.com/office/drawing/2014/main" id="{85C32219-11AA-99A3-BA1D-6FA2AB9CF248}"/>
              </a:ext>
            </a:extLst>
          </p:cNvPr>
          <p:cNvSpPr>
            <a:spLocks noGrp="1"/>
          </p:cNvSpPr>
          <p:nvPr>
            <p:ph type="dt" idx="15"/>
          </p:nvPr>
        </p:nvSpPr>
        <p:spPr/>
        <p:txBody>
          <a:bodyPr/>
          <a:lstStyle/>
          <a:p>
            <a:r>
              <a:rPr lang="en-US" altLang="ko-KR" kern="0" dirty="0"/>
              <a:t>July 2025</a:t>
            </a:r>
            <a:endParaRPr lang="en-GB" altLang="ko-KR" kern="0" dirty="0"/>
          </a:p>
        </p:txBody>
      </p:sp>
      <p:sp>
        <p:nvSpPr>
          <p:cNvPr id="10" name="내용 개체 틀 5">
            <a:extLst>
              <a:ext uri="{FF2B5EF4-FFF2-40B4-BE49-F238E27FC236}">
                <a16:creationId xmlns:a16="http://schemas.microsoft.com/office/drawing/2014/main" id="{24CA09FC-4552-07A1-F8DB-435AB9001FB5}"/>
              </a:ext>
            </a:extLst>
          </p:cNvPr>
          <p:cNvSpPr>
            <a:spLocks noGrp="1"/>
          </p:cNvSpPr>
          <p:nvPr>
            <p:ph idx="1"/>
          </p:nvPr>
        </p:nvSpPr>
        <p:spPr>
          <a:xfrm>
            <a:off x="914401" y="1751014"/>
            <a:ext cx="10361084" cy="4364360"/>
          </a:xfrm>
        </p:spPr>
        <p:txBody>
          <a:bodyPr/>
          <a:lstStyle/>
          <a:p>
            <a:r>
              <a:rPr lang="en-US" altLang="ko-KR" sz="1800" dirty="0"/>
              <a:t>Unnecessarily maintained NAV</a:t>
            </a:r>
          </a:p>
          <a:p>
            <a:pPr lvl="1"/>
            <a:r>
              <a:rPr lang="en-US" altLang="ko-KR" sz="1600" dirty="0"/>
              <a:t>When the </a:t>
            </a:r>
            <a:r>
              <a:rPr lang="en-US" altLang="ko-KR" sz="1600" dirty="0" err="1"/>
              <a:t>CoBF</a:t>
            </a:r>
            <a:r>
              <a:rPr lang="en-US" altLang="ko-KR" sz="1600" dirty="0"/>
              <a:t> Response frame is not received:</a:t>
            </a:r>
          </a:p>
          <a:p>
            <a:pPr lvl="2"/>
            <a:r>
              <a:rPr lang="en-US" altLang="ko-KR" sz="1400" dirty="0"/>
              <a:t>Although the TXOP initiation by the AP that transmitted the </a:t>
            </a:r>
            <a:r>
              <a:rPr lang="en-US" altLang="ko-KR" sz="1400" dirty="0" err="1"/>
              <a:t>CoBF</a:t>
            </a:r>
            <a:r>
              <a:rPr lang="en-US" altLang="ko-KR" sz="1400" dirty="0"/>
              <a:t> Invite frame failed, the STAs that received the frame maintain their NAVs based on its Duration/ID field value</a:t>
            </a:r>
          </a:p>
          <a:p>
            <a:pPr lvl="1"/>
            <a:r>
              <a:rPr lang="en-US" altLang="ko-KR" sz="1600" dirty="0"/>
              <a:t>When the </a:t>
            </a:r>
            <a:r>
              <a:rPr lang="en-US" altLang="ko-KR" sz="1600" dirty="0" err="1"/>
              <a:t>CoBF</a:t>
            </a:r>
            <a:r>
              <a:rPr lang="en-US" altLang="ko-KR" sz="1600" dirty="0"/>
              <a:t> invitation is rejected:</a:t>
            </a:r>
          </a:p>
          <a:p>
            <a:pPr lvl="2"/>
            <a:r>
              <a:rPr lang="en-US" altLang="ko-KR" sz="1400" dirty="0"/>
              <a:t>The STAs associated with the responding AP set their Intra-BSS NAV based on the </a:t>
            </a:r>
            <a:r>
              <a:rPr lang="en-US" altLang="ko-KR" sz="1400" dirty="0" err="1"/>
              <a:t>CoBF</a:t>
            </a:r>
            <a:r>
              <a:rPr lang="en-US" altLang="ko-KR" sz="1400" dirty="0"/>
              <a:t> Response frame</a:t>
            </a:r>
          </a:p>
          <a:p>
            <a:pPr lvl="2"/>
            <a:r>
              <a:rPr lang="en-US" altLang="ko-KR" sz="1400" dirty="0"/>
              <a:t>An OBSS STA that has received the </a:t>
            </a:r>
            <a:r>
              <a:rPr lang="en-US" altLang="ko-KR" sz="1400" dirty="0" err="1"/>
              <a:t>CoBF</a:t>
            </a:r>
            <a:r>
              <a:rPr lang="en-US" altLang="ko-KR" sz="1400" dirty="0"/>
              <a:t> Response frame set their Basic NAV even the STA is hidden from the AP transmitting the </a:t>
            </a:r>
            <a:r>
              <a:rPr lang="en-US" altLang="ko-KR" sz="1400" dirty="0" err="1"/>
              <a:t>CoBF</a:t>
            </a:r>
            <a:r>
              <a:rPr lang="en-US" altLang="ko-KR" sz="1400" dirty="0"/>
              <a:t> Invite frame</a:t>
            </a:r>
          </a:p>
        </p:txBody>
      </p:sp>
      <p:grpSp>
        <p:nvGrpSpPr>
          <p:cNvPr id="7" name="그룹 6">
            <a:extLst>
              <a:ext uri="{FF2B5EF4-FFF2-40B4-BE49-F238E27FC236}">
                <a16:creationId xmlns:a16="http://schemas.microsoft.com/office/drawing/2014/main" id="{B1BB811A-6E14-C786-E41C-D202C3C5B81A}"/>
              </a:ext>
            </a:extLst>
          </p:cNvPr>
          <p:cNvGrpSpPr/>
          <p:nvPr/>
        </p:nvGrpSpPr>
        <p:grpSpPr>
          <a:xfrm>
            <a:off x="839416" y="3981822"/>
            <a:ext cx="11156143" cy="2446531"/>
            <a:chOff x="839416" y="3819402"/>
            <a:chExt cx="11156143" cy="2704201"/>
          </a:xfrm>
        </p:grpSpPr>
        <p:cxnSp>
          <p:nvCxnSpPr>
            <p:cNvPr id="6" name="직선 연결선 5">
              <a:extLst>
                <a:ext uri="{FF2B5EF4-FFF2-40B4-BE49-F238E27FC236}">
                  <a16:creationId xmlns:a16="http://schemas.microsoft.com/office/drawing/2014/main" id="{5CFFDB78-FCDF-AF5C-7300-D826F9A41970}"/>
                </a:ext>
              </a:extLst>
            </p:cNvPr>
            <p:cNvCxnSpPr/>
            <p:nvPr/>
          </p:nvCxnSpPr>
          <p:spPr bwMode="auto">
            <a:xfrm>
              <a:off x="2132049" y="4925723"/>
              <a:ext cx="329771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 name="직선 연결선 7">
              <a:extLst>
                <a:ext uri="{FF2B5EF4-FFF2-40B4-BE49-F238E27FC236}">
                  <a16:creationId xmlns:a16="http://schemas.microsoft.com/office/drawing/2014/main" id="{B644CB93-9E12-16A8-2B44-85368FA58BC7}"/>
                </a:ext>
              </a:extLst>
            </p:cNvPr>
            <p:cNvCxnSpPr/>
            <p:nvPr/>
          </p:nvCxnSpPr>
          <p:spPr bwMode="auto">
            <a:xfrm>
              <a:off x="2132049" y="5581806"/>
              <a:ext cx="329771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3" name="직사각형 12">
              <a:extLst>
                <a:ext uri="{FF2B5EF4-FFF2-40B4-BE49-F238E27FC236}">
                  <a16:creationId xmlns:a16="http://schemas.microsoft.com/office/drawing/2014/main" id="{707F38DE-1989-A41B-9FFC-EDFA9D90EB4B}"/>
                </a:ext>
              </a:extLst>
            </p:cNvPr>
            <p:cNvSpPr/>
            <p:nvPr/>
          </p:nvSpPr>
          <p:spPr bwMode="auto">
            <a:xfrm>
              <a:off x="2492089" y="4581128"/>
              <a:ext cx="720080" cy="34458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 Invite</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14" name="TextBox 13">
              <a:extLst>
                <a:ext uri="{FF2B5EF4-FFF2-40B4-BE49-F238E27FC236}">
                  <a16:creationId xmlns:a16="http://schemas.microsoft.com/office/drawing/2014/main" id="{3F36909E-B821-24E8-3C58-3D37810FAD8F}"/>
                </a:ext>
              </a:extLst>
            </p:cNvPr>
            <p:cNvSpPr txBox="1"/>
            <p:nvPr/>
          </p:nvSpPr>
          <p:spPr>
            <a:xfrm>
              <a:off x="839416" y="4768361"/>
              <a:ext cx="1294719" cy="330769"/>
            </a:xfrm>
            <a:prstGeom prst="rect">
              <a:avLst/>
            </a:prstGeom>
            <a:noFill/>
          </p:spPr>
          <p:txBody>
            <a:bodyPr wrap="square" rtlCol="0">
              <a:spAutoFit/>
            </a:bodyPr>
            <a:lstStyle/>
            <a:p>
              <a:pPr algn="ctr"/>
              <a:r>
                <a:rPr lang="en-US" altLang="ko-KR" sz="1200" b="1" dirty="0">
                  <a:solidFill>
                    <a:schemeClr val="tx1"/>
                  </a:solidFill>
                </a:rPr>
                <a:t>Coordinating</a:t>
              </a:r>
              <a:r>
                <a:rPr lang="ko-KR" altLang="en-US" sz="1200" b="1" dirty="0">
                  <a:solidFill>
                    <a:schemeClr val="tx1"/>
                  </a:solidFill>
                </a:rPr>
                <a:t> </a:t>
              </a:r>
              <a:r>
                <a:rPr lang="en-US" altLang="ko-KR" sz="1200" b="1" dirty="0">
                  <a:solidFill>
                    <a:schemeClr val="tx1"/>
                  </a:solidFill>
                </a:rPr>
                <a:t>AP</a:t>
              </a:r>
            </a:p>
          </p:txBody>
        </p:sp>
        <p:sp>
          <p:nvSpPr>
            <p:cNvPr id="15" name="TextBox 14">
              <a:extLst>
                <a:ext uri="{FF2B5EF4-FFF2-40B4-BE49-F238E27FC236}">
                  <a16:creationId xmlns:a16="http://schemas.microsoft.com/office/drawing/2014/main" id="{B880CCA6-BBDC-F115-B2D8-09C94F7A5F95}"/>
                </a:ext>
              </a:extLst>
            </p:cNvPr>
            <p:cNvSpPr txBox="1"/>
            <p:nvPr/>
          </p:nvSpPr>
          <p:spPr>
            <a:xfrm>
              <a:off x="842924" y="5424452"/>
              <a:ext cx="1294719" cy="330769"/>
            </a:xfrm>
            <a:prstGeom prst="rect">
              <a:avLst/>
            </a:prstGeom>
            <a:noFill/>
          </p:spPr>
          <p:txBody>
            <a:bodyPr wrap="square" rtlCol="0">
              <a:spAutoFit/>
            </a:bodyPr>
            <a:lstStyle/>
            <a:p>
              <a:pPr algn="ctr"/>
              <a:r>
                <a:rPr lang="en-US" altLang="ko-KR" sz="1200" b="1" dirty="0">
                  <a:solidFill>
                    <a:schemeClr val="tx1"/>
                  </a:solidFill>
                </a:rPr>
                <a:t>Coordinated</a:t>
              </a:r>
              <a:r>
                <a:rPr lang="ko-KR" altLang="en-US" sz="1200" b="1" dirty="0">
                  <a:solidFill>
                    <a:schemeClr val="tx1"/>
                  </a:solidFill>
                </a:rPr>
                <a:t> </a:t>
              </a:r>
              <a:r>
                <a:rPr lang="en-US" altLang="ko-KR" sz="1200" b="1" dirty="0">
                  <a:solidFill>
                    <a:schemeClr val="tx1"/>
                  </a:solidFill>
                </a:rPr>
                <a:t>AP</a:t>
              </a:r>
            </a:p>
          </p:txBody>
        </p:sp>
        <p:sp>
          <p:nvSpPr>
            <p:cNvPr id="16" name="평행 사변형 15">
              <a:extLst>
                <a:ext uri="{FF2B5EF4-FFF2-40B4-BE49-F238E27FC236}">
                  <a16:creationId xmlns:a16="http://schemas.microsoft.com/office/drawing/2014/main" id="{D1A85225-39BA-ED24-B3AA-4C0D759100EE}"/>
                </a:ext>
              </a:extLst>
            </p:cNvPr>
            <p:cNvSpPr/>
            <p:nvPr/>
          </p:nvSpPr>
          <p:spPr bwMode="auto">
            <a:xfrm>
              <a:off x="2370993" y="4753422"/>
              <a:ext cx="121099" cy="164021"/>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직사각형 16">
              <a:extLst>
                <a:ext uri="{FF2B5EF4-FFF2-40B4-BE49-F238E27FC236}">
                  <a16:creationId xmlns:a16="http://schemas.microsoft.com/office/drawing/2014/main" id="{57D11418-72F0-B30E-5FB2-8DE471382363}"/>
                </a:ext>
              </a:extLst>
            </p:cNvPr>
            <p:cNvSpPr/>
            <p:nvPr/>
          </p:nvSpPr>
          <p:spPr bwMode="auto">
            <a:xfrm>
              <a:off x="2216306" y="5439702"/>
              <a:ext cx="2219999" cy="240706"/>
            </a:xfrm>
            <a:prstGeom prst="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100" i="1" dirty="0">
                  <a:solidFill>
                    <a:schemeClr val="tx1"/>
                  </a:solidFill>
                </a:rPr>
                <a:t>Busy medium</a:t>
              </a:r>
              <a:endParaRPr kumimoji="0" lang="ko-KR" altLang="en-US" sz="1100" b="0" i="1" u="none" strike="noStrike" cap="none" normalizeH="0" baseline="0" dirty="0">
                <a:ln>
                  <a:noFill/>
                </a:ln>
                <a:solidFill>
                  <a:schemeClr val="tx1"/>
                </a:solidFill>
                <a:effectLst/>
                <a:latin typeface="Times New Roman" pitchFamily="16" charset="0"/>
                <a:ea typeface="MS Gothic" charset="-128"/>
              </a:endParaRPr>
            </a:p>
          </p:txBody>
        </p:sp>
        <p:sp>
          <p:nvSpPr>
            <p:cNvPr id="18" name="직사각형 17">
              <a:extLst>
                <a:ext uri="{FF2B5EF4-FFF2-40B4-BE49-F238E27FC236}">
                  <a16:creationId xmlns:a16="http://schemas.microsoft.com/office/drawing/2014/main" id="{DA3F1406-F90D-E77E-67B1-3661023A16AA}"/>
                </a:ext>
              </a:extLst>
            </p:cNvPr>
            <p:cNvSpPr/>
            <p:nvPr/>
          </p:nvSpPr>
          <p:spPr bwMode="auto">
            <a:xfrm>
              <a:off x="3612937" y="4581128"/>
              <a:ext cx="720080" cy="34458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dirty="0">
                  <a:solidFill>
                    <a:schemeClr val="tx1"/>
                  </a:solidFill>
                </a:rPr>
                <a:t>In-BSS PPDU</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20" name="평행 사변형 19">
              <a:extLst>
                <a:ext uri="{FF2B5EF4-FFF2-40B4-BE49-F238E27FC236}">
                  <a16:creationId xmlns:a16="http://schemas.microsoft.com/office/drawing/2014/main" id="{7D679076-90CD-5D1C-8D17-2AA12A24E506}"/>
                </a:ext>
              </a:extLst>
            </p:cNvPr>
            <p:cNvSpPr/>
            <p:nvPr/>
          </p:nvSpPr>
          <p:spPr bwMode="auto">
            <a:xfrm>
              <a:off x="3491841" y="4753422"/>
              <a:ext cx="121099" cy="164021"/>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TextBox 21">
              <a:extLst>
                <a:ext uri="{FF2B5EF4-FFF2-40B4-BE49-F238E27FC236}">
                  <a16:creationId xmlns:a16="http://schemas.microsoft.com/office/drawing/2014/main" id="{7FBB0317-9792-2A3C-0889-8F716F79E9AD}"/>
                </a:ext>
              </a:extLst>
            </p:cNvPr>
            <p:cNvSpPr txBox="1"/>
            <p:nvPr/>
          </p:nvSpPr>
          <p:spPr>
            <a:xfrm>
              <a:off x="2672498" y="5677594"/>
              <a:ext cx="1294719" cy="276999"/>
            </a:xfrm>
            <a:prstGeom prst="rect">
              <a:avLst/>
            </a:prstGeom>
            <a:noFill/>
          </p:spPr>
          <p:txBody>
            <a:bodyPr wrap="square" rtlCol="0">
              <a:spAutoFit/>
            </a:bodyPr>
            <a:lstStyle/>
            <a:p>
              <a:pPr algn="ctr"/>
              <a:r>
                <a:rPr lang="en-US" altLang="ko-KR" sz="1200" dirty="0">
                  <a:solidFill>
                    <a:schemeClr val="tx1"/>
                  </a:solidFill>
                </a:rPr>
                <a:t>No response</a:t>
              </a:r>
            </a:p>
          </p:txBody>
        </p:sp>
        <p:cxnSp>
          <p:nvCxnSpPr>
            <p:cNvPr id="24" name="직선 연결선 23">
              <a:extLst>
                <a:ext uri="{FF2B5EF4-FFF2-40B4-BE49-F238E27FC236}">
                  <a16:creationId xmlns:a16="http://schemas.microsoft.com/office/drawing/2014/main" id="{B7ABF8EC-0C12-48AD-F463-1636333AA9D7}"/>
                </a:ext>
              </a:extLst>
            </p:cNvPr>
            <p:cNvCxnSpPr/>
            <p:nvPr/>
          </p:nvCxnSpPr>
          <p:spPr bwMode="auto">
            <a:xfrm>
              <a:off x="2138312" y="6309320"/>
              <a:ext cx="329771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5" name="TextBox 24">
              <a:extLst>
                <a:ext uri="{FF2B5EF4-FFF2-40B4-BE49-F238E27FC236}">
                  <a16:creationId xmlns:a16="http://schemas.microsoft.com/office/drawing/2014/main" id="{7CCD4778-9B29-683D-8B4E-BEFF83F83F65}"/>
                </a:ext>
              </a:extLst>
            </p:cNvPr>
            <p:cNvSpPr txBox="1"/>
            <p:nvPr/>
          </p:nvSpPr>
          <p:spPr>
            <a:xfrm>
              <a:off x="839416" y="6113606"/>
              <a:ext cx="1294719" cy="276999"/>
            </a:xfrm>
            <a:prstGeom prst="rect">
              <a:avLst/>
            </a:prstGeom>
            <a:noFill/>
          </p:spPr>
          <p:txBody>
            <a:bodyPr wrap="square" rtlCol="0">
              <a:spAutoFit/>
            </a:bodyPr>
            <a:lstStyle/>
            <a:p>
              <a:pPr algn="ctr"/>
              <a:r>
                <a:rPr lang="en-US" altLang="ko-KR" sz="1200" b="1" dirty="0">
                  <a:solidFill>
                    <a:schemeClr val="tx1"/>
                  </a:solidFill>
                </a:rPr>
                <a:t>3</a:t>
              </a:r>
              <a:r>
                <a:rPr lang="en-US" altLang="ko-KR" sz="1200" b="1" baseline="30000" dirty="0">
                  <a:solidFill>
                    <a:schemeClr val="tx1"/>
                  </a:solidFill>
                </a:rPr>
                <a:t>rd</a:t>
              </a:r>
              <a:r>
                <a:rPr lang="en-US" altLang="ko-KR" sz="1200" b="1" dirty="0">
                  <a:solidFill>
                    <a:schemeClr val="tx1"/>
                  </a:solidFill>
                </a:rPr>
                <a:t> STA</a:t>
              </a:r>
            </a:p>
          </p:txBody>
        </p:sp>
        <p:cxnSp>
          <p:nvCxnSpPr>
            <p:cNvPr id="30" name="직선 연결선 29">
              <a:extLst>
                <a:ext uri="{FF2B5EF4-FFF2-40B4-BE49-F238E27FC236}">
                  <a16:creationId xmlns:a16="http://schemas.microsoft.com/office/drawing/2014/main" id="{9071E26A-C395-F456-879A-6A65AD1D3637}"/>
                </a:ext>
              </a:extLst>
            </p:cNvPr>
            <p:cNvCxnSpPr>
              <a:cxnSpLocks/>
            </p:cNvCxnSpPr>
            <p:nvPr/>
          </p:nvCxnSpPr>
          <p:spPr bwMode="auto">
            <a:xfrm>
              <a:off x="3212169" y="4500552"/>
              <a:ext cx="0" cy="1918495"/>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1" name="직사각형 30">
              <a:extLst>
                <a:ext uri="{FF2B5EF4-FFF2-40B4-BE49-F238E27FC236}">
                  <a16:creationId xmlns:a16="http://schemas.microsoft.com/office/drawing/2014/main" id="{AF27394F-168A-B302-929D-35FE7EF52DB4}"/>
                </a:ext>
              </a:extLst>
            </p:cNvPr>
            <p:cNvSpPr/>
            <p:nvPr/>
          </p:nvSpPr>
          <p:spPr bwMode="auto">
            <a:xfrm>
              <a:off x="3220694" y="6047560"/>
              <a:ext cx="2177629" cy="214433"/>
            </a:xfrm>
            <a:prstGeom prst="rect">
              <a:avLst/>
            </a:prstGeom>
            <a:solidFill>
              <a:schemeClr val="bg1">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100" i="1" dirty="0">
                  <a:solidFill>
                    <a:schemeClr val="tx1"/>
                  </a:solidFill>
                </a:rPr>
                <a:t>Non-zero NAV</a:t>
              </a:r>
            </a:p>
          </p:txBody>
        </p:sp>
        <p:cxnSp>
          <p:nvCxnSpPr>
            <p:cNvPr id="34" name="직선 화살표 연결선 33">
              <a:extLst>
                <a:ext uri="{FF2B5EF4-FFF2-40B4-BE49-F238E27FC236}">
                  <a16:creationId xmlns:a16="http://schemas.microsoft.com/office/drawing/2014/main" id="{CC9431FC-D40B-0CA8-491C-7BA390487073}"/>
                </a:ext>
              </a:extLst>
            </p:cNvPr>
            <p:cNvCxnSpPr>
              <a:cxnSpLocks/>
            </p:cNvCxnSpPr>
            <p:nvPr/>
          </p:nvCxnSpPr>
          <p:spPr bwMode="auto">
            <a:xfrm>
              <a:off x="3213535" y="6047561"/>
              <a:ext cx="218478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nvGrpSpPr>
            <p:cNvPr id="39" name="그룹 38">
              <a:extLst>
                <a:ext uri="{FF2B5EF4-FFF2-40B4-BE49-F238E27FC236}">
                  <a16:creationId xmlns:a16="http://schemas.microsoft.com/office/drawing/2014/main" id="{36564F96-0A46-4888-9583-C3E68616A40E}"/>
                </a:ext>
              </a:extLst>
            </p:cNvPr>
            <p:cNvGrpSpPr/>
            <p:nvPr/>
          </p:nvGrpSpPr>
          <p:grpSpPr>
            <a:xfrm>
              <a:off x="7015538" y="4277651"/>
              <a:ext cx="4980021" cy="656083"/>
              <a:chOff x="7630736" y="3109674"/>
              <a:chExt cx="3297718" cy="656083"/>
            </a:xfrm>
          </p:grpSpPr>
          <p:cxnSp>
            <p:nvCxnSpPr>
              <p:cNvPr id="40" name="직선 연결선 39">
                <a:extLst>
                  <a:ext uri="{FF2B5EF4-FFF2-40B4-BE49-F238E27FC236}">
                    <a16:creationId xmlns:a16="http://schemas.microsoft.com/office/drawing/2014/main" id="{6C84FF8B-C018-9706-3D49-6FD17C78E58C}"/>
                  </a:ext>
                </a:extLst>
              </p:cNvPr>
              <p:cNvCxnSpPr/>
              <p:nvPr/>
            </p:nvCxnSpPr>
            <p:spPr bwMode="auto">
              <a:xfrm>
                <a:off x="7630736" y="3109674"/>
                <a:ext cx="329771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1" name="직선 연결선 40">
                <a:extLst>
                  <a:ext uri="{FF2B5EF4-FFF2-40B4-BE49-F238E27FC236}">
                    <a16:creationId xmlns:a16="http://schemas.microsoft.com/office/drawing/2014/main" id="{1F6A8E9A-08B0-2972-6AAB-4DB7F26DC0AA}"/>
                  </a:ext>
                </a:extLst>
              </p:cNvPr>
              <p:cNvCxnSpPr/>
              <p:nvPr/>
            </p:nvCxnSpPr>
            <p:spPr bwMode="auto">
              <a:xfrm>
                <a:off x="7630736" y="3765757"/>
                <a:ext cx="3297718"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43" name="직사각형 42">
              <a:extLst>
                <a:ext uri="{FF2B5EF4-FFF2-40B4-BE49-F238E27FC236}">
                  <a16:creationId xmlns:a16="http://schemas.microsoft.com/office/drawing/2014/main" id="{BC3190DB-E5F1-3D06-92DA-11FDB0D272B6}"/>
                </a:ext>
              </a:extLst>
            </p:cNvPr>
            <p:cNvSpPr/>
            <p:nvPr/>
          </p:nvSpPr>
          <p:spPr bwMode="auto">
            <a:xfrm>
              <a:off x="7375579" y="3933056"/>
              <a:ext cx="720080" cy="34458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 Invite</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45" name="TextBox 44">
              <a:extLst>
                <a:ext uri="{FF2B5EF4-FFF2-40B4-BE49-F238E27FC236}">
                  <a16:creationId xmlns:a16="http://schemas.microsoft.com/office/drawing/2014/main" id="{36D4655D-BDAA-5D18-CEAF-7F878AAE70B0}"/>
                </a:ext>
              </a:extLst>
            </p:cNvPr>
            <p:cNvSpPr txBox="1"/>
            <p:nvPr/>
          </p:nvSpPr>
          <p:spPr>
            <a:xfrm>
              <a:off x="5720658" y="4116694"/>
              <a:ext cx="1294719" cy="461665"/>
            </a:xfrm>
            <a:prstGeom prst="rect">
              <a:avLst/>
            </a:prstGeom>
            <a:noFill/>
          </p:spPr>
          <p:txBody>
            <a:bodyPr wrap="square" rtlCol="0">
              <a:spAutoFit/>
            </a:bodyPr>
            <a:lstStyle/>
            <a:p>
              <a:pPr algn="ctr"/>
              <a:r>
                <a:rPr lang="en-US" altLang="ko-KR" sz="1200" b="1" dirty="0">
                  <a:solidFill>
                    <a:schemeClr val="tx1"/>
                  </a:solidFill>
                </a:rPr>
                <a:t>Coordinating</a:t>
              </a:r>
              <a:r>
                <a:rPr lang="ko-KR" altLang="en-US" sz="1200" b="1" dirty="0">
                  <a:solidFill>
                    <a:schemeClr val="tx1"/>
                  </a:solidFill>
                </a:rPr>
                <a:t> </a:t>
              </a:r>
              <a:r>
                <a:rPr lang="en-US" altLang="ko-KR" sz="1200" b="1" dirty="0">
                  <a:solidFill>
                    <a:schemeClr val="tx1"/>
                  </a:solidFill>
                </a:rPr>
                <a:t>AP</a:t>
              </a:r>
            </a:p>
            <a:p>
              <a:pPr algn="ctr"/>
              <a:r>
                <a:rPr lang="en-US" altLang="ko-KR" sz="1200" b="1" dirty="0">
                  <a:solidFill>
                    <a:schemeClr val="tx1"/>
                  </a:solidFill>
                </a:rPr>
                <a:t>(BSS1)</a:t>
              </a:r>
            </a:p>
          </p:txBody>
        </p:sp>
        <p:sp>
          <p:nvSpPr>
            <p:cNvPr id="47" name="TextBox 46">
              <a:extLst>
                <a:ext uri="{FF2B5EF4-FFF2-40B4-BE49-F238E27FC236}">
                  <a16:creationId xmlns:a16="http://schemas.microsoft.com/office/drawing/2014/main" id="{66604A58-9F27-430E-EF29-FEDFB4FDF796}"/>
                </a:ext>
              </a:extLst>
            </p:cNvPr>
            <p:cNvSpPr txBox="1"/>
            <p:nvPr/>
          </p:nvSpPr>
          <p:spPr>
            <a:xfrm>
              <a:off x="5724166" y="4772785"/>
              <a:ext cx="1294719" cy="461665"/>
            </a:xfrm>
            <a:prstGeom prst="rect">
              <a:avLst/>
            </a:prstGeom>
            <a:noFill/>
          </p:spPr>
          <p:txBody>
            <a:bodyPr wrap="square" rtlCol="0">
              <a:spAutoFit/>
            </a:bodyPr>
            <a:lstStyle/>
            <a:p>
              <a:pPr algn="ctr"/>
              <a:r>
                <a:rPr lang="en-US" altLang="ko-KR" sz="1200" b="1" dirty="0">
                  <a:solidFill>
                    <a:schemeClr val="tx1"/>
                  </a:solidFill>
                </a:rPr>
                <a:t>Coordinated</a:t>
              </a:r>
              <a:r>
                <a:rPr lang="ko-KR" altLang="en-US" sz="1200" b="1" dirty="0">
                  <a:solidFill>
                    <a:schemeClr val="tx1"/>
                  </a:solidFill>
                </a:rPr>
                <a:t> </a:t>
              </a:r>
              <a:r>
                <a:rPr lang="en-US" altLang="ko-KR" sz="1200" b="1" dirty="0">
                  <a:solidFill>
                    <a:schemeClr val="tx1"/>
                  </a:solidFill>
                </a:rPr>
                <a:t>AP</a:t>
              </a:r>
            </a:p>
            <a:p>
              <a:pPr algn="ctr"/>
              <a:r>
                <a:rPr lang="en-US" altLang="ko-KR" sz="1200" b="1" dirty="0">
                  <a:solidFill>
                    <a:schemeClr val="tx1"/>
                  </a:solidFill>
                </a:rPr>
                <a:t>(BSS2)</a:t>
              </a:r>
            </a:p>
          </p:txBody>
        </p:sp>
        <p:sp>
          <p:nvSpPr>
            <p:cNvPr id="49" name="평행 사변형 48">
              <a:extLst>
                <a:ext uri="{FF2B5EF4-FFF2-40B4-BE49-F238E27FC236}">
                  <a16:creationId xmlns:a16="http://schemas.microsoft.com/office/drawing/2014/main" id="{E0FDF389-F5B7-41A1-F24C-561F6EF75337}"/>
                </a:ext>
              </a:extLst>
            </p:cNvPr>
            <p:cNvSpPr/>
            <p:nvPr/>
          </p:nvSpPr>
          <p:spPr bwMode="auto">
            <a:xfrm>
              <a:off x="7254483" y="4105350"/>
              <a:ext cx="121099" cy="164021"/>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2" name="직사각형 51">
              <a:extLst>
                <a:ext uri="{FF2B5EF4-FFF2-40B4-BE49-F238E27FC236}">
                  <a16:creationId xmlns:a16="http://schemas.microsoft.com/office/drawing/2014/main" id="{80B55A73-C38E-635C-8A59-BBED79C31C80}"/>
                </a:ext>
              </a:extLst>
            </p:cNvPr>
            <p:cNvSpPr/>
            <p:nvPr/>
          </p:nvSpPr>
          <p:spPr bwMode="auto">
            <a:xfrm>
              <a:off x="9153211" y="3933056"/>
              <a:ext cx="648072" cy="34458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dirty="0">
                  <a:solidFill>
                    <a:schemeClr val="tx1"/>
                  </a:solidFill>
                </a:rPr>
                <a:t>ICF1</a:t>
              </a:r>
            </a:p>
          </p:txBody>
        </p:sp>
        <p:sp>
          <p:nvSpPr>
            <p:cNvPr id="53" name="직사각형 52">
              <a:extLst>
                <a:ext uri="{FF2B5EF4-FFF2-40B4-BE49-F238E27FC236}">
                  <a16:creationId xmlns:a16="http://schemas.microsoft.com/office/drawing/2014/main" id="{FC23AF03-4201-011A-D8BE-5AAA9FACD9EF}"/>
                </a:ext>
              </a:extLst>
            </p:cNvPr>
            <p:cNvSpPr/>
            <p:nvPr/>
          </p:nvSpPr>
          <p:spPr bwMode="auto">
            <a:xfrm>
              <a:off x="8304358" y="4589273"/>
              <a:ext cx="720080" cy="34458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 Response</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54" name="TextBox 53">
              <a:extLst>
                <a:ext uri="{FF2B5EF4-FFF2-40B4-BE49-F238E27FC236}">
                  <a16:creationId xmlns:a16="http://schemas.microsoft.com/office/drawing/2014/main" id="{9D111E90-7CBF-4B5D-87FA-703E07AC61EC}"/>
                </a:ext>
              </a:extLst>
            </p:cNvPr>
            <p:cNvSpPr txBox="1"/>
            <p:nvPr/>
          </p:nvSpPr>
          <p:spPr>
            <a:xfrm>
              <a:off x="7972898" y="4891064"/>
              <a:ext cx="1294719" cy="276999"/>
            </a:xfrm>
            <a:prstGeom prst="rect">
              <a:avLst/>
            </a:prstGeom>
            <a:noFill/>
          </p:spPr>
          <p:txBody>
            <a:bodyPr wrap="square" rtlCol="0">
              <a:spAutoFit/>
            </a:bodyPr>
            <a:lstStyle/>
            <a:p>
              <a:pPr algn="ctr"/>
              <a:r>
                <a:rPr lang="en-US" altLang="ko-KR" sz="1200" dirty="0">
                  <a:solidFill>
                    <a:schemeClr val="tx1"/>
                  </a:solidFill>
                </a:rPr>
                <a:t>Reject</a:t>
              </a:r>
            </a:p>
          </p:txBody>
        </p:sp>
        <p:sp>
          <p:nvSpPr>
            <p:cNvPr id="55" name="직사각형 54">
              <a:extLst>
                <a:ext uri="{FF2B5EF4-FFF2-40B4-BE49-F238E27FC236}">
                  <a16:creationId xmlns:a16="http://schemas.microsoft.com/office/drawing/2014/main" id="{DD10B85E-0D1A-CA0B-A84D-E7655AA91B6C}"/>
                </a:ext>
              </a:extLst>
            </p:cNvPr>
            <p:cNvSpPr/>
            <p:nvPr/>
          </p:nvSpPr>
          <p:spPr bwMode="auto">
            <a:xfrm>
              <a:off x="9928792" y="4277070"/>
              <a:ext cx="648072" cy="34458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dirty="0">
                  <a:solidFill>
                    <a:schemeClr val="tx1"/>
                  </a:solidFill>
                </a:rPr>
                <a:t>ICR1</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56" name="직사각형 55">
              <a:extLst>
                <a:ext uri="{FF2B5EF4-FFF2-40B4-BE49-F238E27FC236}">
                  <a16:creationId xmlns:a16="http://schemas.microsoft.com/office/drawing/2014/main" id="{38A09893-CFF4-3C54-24D9-8C587FF638BF}"/>
                </a:ext>
              </a:extLst>
            </p:cNvPr>
            <p:cNvSpPr/>
            <p:nvPr/>
          </p:nvSpPr>
          <p:spPr bwMode="auto">
            <a:xfrm>
              <a:off x="10699802" y="4084605"/>
              <a:ext cx="1093297" cy="34458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dirty="0">
                  <a:solidFill>
                    <a:schemeClr val="tx1"/>
                  </a:solidFill>
                </a:rPr>
                <a:t>In-BSS frame exchanges</a:t>
              </a:r>
            </a:p>
          </p:txBody>
        </p:sp>
        <p:grpSp>
          <p:nvGrpSpPr>
            <p:cNvPr id="57" name="그룹 56">
              <a:extLst>
                <a:ext uri="{FF2B5EF4-FFF2-40B4-BE49-F238E27FC236}">
                  <a16:creationId xmlns:a16="http://schemas.microsoft.com/office/drawing/2014/main" id="{EEAD4072-0477-4CDA-33F5-6304A92FD764}"/>
                </a:ext>
              </a:extLst>
            </p:cNvPr>
            <p:cNvGrpSpPr/>
            <p:nvPr/>
          </p:nvGrpSpPr>
          <p:grpSpPr>
            <a:xfrm>
              <a:off x="7013249" y="5572065"/>
              <a:ext cx="4980021" cy="656083"/>
              <a:chOff x="7630736" y="3109674"/>
              <a:chExt cx="3297718" cy="656083"/>
            </a:xfrm>
          </p:grpSpPr>
          <p:cxnSp>
            <p:nvCxnSpPr>
              <p:cNvPr id="58" name="직선 연결선 57">
                <a:extLst>
                  <a:ext uri="{FF2B5EF4-FFF2-40B4-BE49-F238E27FC236}">
                    <a16:creationId xmlns:a16="http://schemas.microsoft.com/office/drawing/2014/main" id="{9F1DAFB8-DF39-EDBB-869C-0BB6C8559037}"/>
                  </a:ext>
                </a:extLst>
              </p:cNvPr>
              <p:cNvCxnSpPr/>
              <p:nvPr/>
            </p:nvCxnSpPr>
            <p:spPr bwMode="auto">
              <a:xfrm>
                <a:off x="7630736" y="3109674"/>
                <a:ext cx="329771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0" name="직선 연결선 59">
                <a:extLst>
                  <a:ext uri="{FF2B5EF4-FFF2-40B4-BE49-F238E27FC236}">
                    <a16:creationId xmlns:a16="http://schemas.microsoft.com/office/drawing/2014/main" id="{96ED2254-9EC1-D6BE-4EEE-0CB598A013E5}"/>
                  </a:ext>
                </a:extLst>
              </p:cNvPr>
              <p:cNvCxnSpPr/>
              <p:nvPr/>
            </p:nvCxnSpPr>
            <p:spPr bwMode="auto">
              <a:xfrm>
                <a:off x="7630736" y="3765757"/>
                <a:ext cx="3297718"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62" name="TextBox 61">
              <a:extLst>
                <a:ext uri="{FF2B5EF4-FFF2-40B4-BE49-F238E27FC236}">
                  <a16:creationId xmlns:a16="http://schemas.microsoft.com/office/drawing/2014/main" id="{15646251-7EF8-1052-13F6-C64DC985DA83}"/>
                </a:ext>
              </a:extLst>
            </p:cNvPr>
            <p:cNvSpPr txBox="1"/>
            <p:nvPr/>
          </p:nvSpPr>
          <p:spPr>
            <a:xfrm>
              <a:off x="5728311" y="5343599"/>
              <a:ext cx="1294719" cy="461665"/>
            </a:xfrm>
            <a:prstGeom prst="rect">
              <a:avLst/>
            </a:prstGeom>
            <a:noFill/>
          </p:spPr>
          <p:txBody>
            <a:bodyPr wrap="square" rtlCol="0">
              <a:spAutoFit/>
            </a:bodyPr>
            <a:lstStyle/>
            <a:p>
              <a:pPr algn="ctr"/>
              <a:r>
                <a:rPr lang="en-US" altLang="ko-KR" sz="1200" b="1" dirty="0">
                  <a:solidFill>
                    <a:schemeClr val="tx1"/>
                  </a:solidFill>
                </a:rPr>
                <a:t>Non-AP STA (BSS2)</a:t>
              </a:r>
            </a:p>
          </p:txBody>
        </p:sp>
        <p:cxnSp>
          <p:nvCxnSpPr>
            <p:cNvPr id="63" name="직선 연결선 62">
              <a:extLst>
                <a:ext uri="{FF2B5EF4-FFF2-40B4-BE49-F238E27FC236}">
                  <a16:creationId xmlns:a16="http://schemas.microsoft.com/office/drawing/2014/main" id="{994E34BA-8EAF-5B51-450F-F2972B91002B}"/>
                </a:ext>
              </a:extLst>
            </p:cNvPr>
            <p:cNvCxnSpPr>
              <a:cxnSpLocks/>
            </p:cNvCxnSpPr>
            <p:nvPr/>
          </p:nvCxnSpPr>
          <p:spPr bwMode="auto">
            <a:xfrm>
              <a:off x="8095659" y="3819402"/>
              <a:ext cx="0" cy="185819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65" name="직선 연결선 64">
              <a:extLst>
                <a:ext uri="{FF2B5EF4-FFF2-40B4-BE49-F238E27FC236}">
                  <a16:creationId xmlns:a16="http://schemas.microsoft.com/office/drawing/2014/main" id="{FD5CD585-1ADB-2E66-5B99-08D476BC8831}"/>
                </a:ext>
              </a:extLst>
            </p:cNvPr>
            <p:cNvCxnSpPr>
              <a:cxnSpLocks/>
            </p:cNvCxnSpPr>
            <p:nvPr/>
          </p:nvCxnSpPr>
          <p:spPr bwMode="auto">
            <a:xfrm>
              <a:off x="9024438" y="4603737"/>
              <a:ext cx="0" cy="170558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0" name="직선 화살표 연결선 69">
              <a:extLst>
                <a:ext uri="{FF2B5EF4-FFF2-40B4-BE49-F238E27FC236}">
                  <a16:creationId xmlns:a16="http://schemas.microsoft.com/office/drawing/2014/main" id="{9610D878-E303-D88E-294F-DDA6DAE274B7}"/>
                </a:ext>
              </a:extLst>
            </p:cNvPr>
            <p:cNvCxnSpPr>
              <a:cxnSpLocks/>
            </p:cNvCxnSpPr>
            <p:nvPr/>
          </p:nvCxnSpPr>
          <p:spPr bwMode="auto">
            <a:xfrm flipV="1">
              <a:off x="9020205" y="5168063"/>
              <a:ext cx="276019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4" name="직사각형 73">
              <a:extLst>
                <a:ext uri="{FF2B5EF4-FFF2-40B4-BE49-F238E27FC236}">
                  <a16:creationId xmlns:a16="http://schemas.microsoft.com/office/drawing/2014/main" id="{380F111B-B522-2708-674F-066990BE6541}"/>
                </a:ext>
              </a:extLst>
            </p:cNvPr>
            <p:cNvSpPr/>
            <p:nvPr/>
          </p:nvSpPr>
          <p:spPr bwMode="auto">
            <a:xfrm>
              <a:off x="8102590" y="5349755"/>
              <a:ext cx="3690509" cy="214433"/>
            </a:xfrm>
            <a:prstGeom prst="rect">
              <a:avLst/>
            </a:prstGeom>
            <a:solidFill>
              <a:schemeClr val="bg1">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100" i="1" dirty="0">
                  <a:solidFill>
                    <a:schemeClr val="tx1"/>
                  </a:solidFill>
                </a:rPr>
                <a:t>Non-zero intra-BSS NAV</a:t>
              </a:r>
            </a:p>
          </p:txBody>
        </p:sp>
        <p:cxnSp>
          <p:nvCxnSpPr>
            <p:cNvPr id="75" name="직선 화살표 연결선 74">
              <a:extLst>
                <a:ext uri="{FF2B5EF4-FFF2-40B4-BE49-F238E27FC236}">
                  <a16:creationId xmlns:a16="http://schemas.microsoft.com/office/drawing/2014/main" id="{9C0B3D7D-CDEA-85C2-57DF-8C52296ADD90}"/>
                </a:ext>
              </a:extLst>
            </p:cNvPr>
            <p:cNvCxnSpPr>
              <a:cxnSpLocks/>
            </p:cNvCxnSpPr>
            <p:nvPr/>
          </p:nvCxnSpPr>
          <p:spPr bwMode="auto">
            <a:xfrm>
              <a:off x="8094123" y="5282419"/>
              <a:ext cx="3690509"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6" name="TextBox 75">
              <a:extLst>
                <a:ext uri="{FF2B5EF4-FFF2-40B4-BE49-F238E27FC236}">
                  <a16:creationId xmlns:a16="http://schemas.microsoft.com/office/drawing/2014/main" id="{C663D0BC-EB61-CF46-4B38-9261B8A3ED14}"/>
                </a:ext>
              </a:extLst>
            </p:cNvPr>
            <p:cNvSpPr txBox="1"/>
            <p:nvPr/>
          </p:nvSpPr>
          <p:spPr>
            <a:xfrm>
              <a:off x="5591944" y="5877272"/>
              <a:ext cx="1406371" cy="646331"/>
            </a:xfrm>
            <a:prstGeom prst="rect">
              <a:avLst/>
            </a:prstGeom>
            <a:noFill/>
          </p:spPr>
          <p:txBody>
            <a:bodyPr wrap="square" rtlCol="0">
              <a:spAutoFit/>
            </a:bodyPr>
            <a:lstStyle/>
            <a:p>
              <a:pPr algn="ctr"/>
              <a:r>
                <a:rPr lang="en-US" altLang="ko-KR" sz="1200" b="1" dirty="0">
                  <a:solidFill>
                    <a:schemeClr val="tx1"/>
                  </a:solidFill>
                </a:rPr>
                <a:t>3</a:t>
              </a:r>
              <a:r>
                <a:rPr lang="en-US" altLang="ko-KR" sz="1200" b="1" baseline="30000" dirty="0">
                  <a:solidFill>
                    <a:schemeClr val="tx1"/>
                  </a:solidFill>
                </a:rPr>
                <a:t>rd</a:t>
              </a:r>
              <a:r>
                <a:rPr lang="en-US" altLang="ko-KR" sz="1200" b="1" dirty="0">
                  <a:solidFill>
                    <a:schemeClr val="tx1"/>
                  </a:solidFill>
                </a:rPr>
                <a:t> STA</a:t>
              </a:r>
            </a:p>
            <a:p>
              <a:pPr algn="ctr"/>
              <a:r>
                <a:rPr lang="en-US" altLang="ko-KR" sz="1200" b="1" dirty="0">
                  <a:solidFill>
                    <a:schemeClr val="tx1"/>
                  </a:solidFill>
                </a:rPr>
                <a:t>(hidden STA of Coordinating AP)</a:t>
              </a:r>
            </a:p>
          </p:txBody>
        </p:sp>
        <p:cxnSp>
          <p:nvCxnSpPr>
            <p:cNvPr id="78" name="직선 화살표 연결선 77">
              <a:extLst>
                <a:ext uri="{FF2B5EF4-FFF2-40B4-BE49-F238E27FC236}">
                  <a16:creationId xmlns:a16="http://schemas.microsoft.com/office/drawing/2014/main" id="{A2EB9D05-1032-9B85-94EF-F476EA595EC9}"/>
                </a:ext>
              </a:extLst>
            </p:cNvPr>
            <p:cNvCxnSpPr>
              <a:cxnSpLocks/>
            </p:cNvCxnSpPr>
            <p:nvPr/>
          </p:nvCxnSpPr>
          <p:spPr bwMode="auto">
            <a:xfrm flipV="1">
              <a:off x="9020205" y="5877999"/>
              <a:ext cx="276019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9" name="직사각형 78">
              <a:extLst>
                <a:ext uri="{FF2B5EF4-FFF2-40B4-BE49-F238E27FC236}">
                  <a16:creationId xmlns:a16="http://schemas.microsoft.com/office/drawing/2014/main" id="{640D6820-EE0C-650D-D06E-F0561E9E7C4C}"/>
                </a:ext>
              </a:extLst>
            </p:cNvPr>
            <p:cNvSpPr/>
            <p:nvPr/>
          </p:nvSpPr>
          <p:spPr bwMode="auto">
            <a:xfrm>
              <a:off x="9017508" y="6006389"/>
              <a:ext cx="2775591" cy="214433"/>
            </a:xfrm>
            <a:prstGeom prst="rect">
              <a:avLst/>
            </a:prstGeom>
            <a:solidFill>
              <a:schemeClr val="bg1">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100" i="1" dirty="0">
                  <a:solidFill>
                    <a:schemeClr val="tx1"/>
                  </a:solidFill>
                </a:rPr>
                <a:t>Non-zero Basic NAV</a:t>
              </a:r>
            </a:p>
          </p:txBody>
        </p:sp>
      </p:grpSp>
    </p:spTree>
    <p:extLst>
      <p:ext uri="{BB962C8B-B14F-4D97-AF65-F5344CB8AC3E}">
        <p14:creationId xmlns:p14="http://schemas.microsoft.com/office/powerpoint/2010/main" val="4082825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BC858F-6454-92A7-4513-86F4E935A391}"/>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557B3DE5-46CD-A53C-10E6-DDDBDD7FB74A}"/>
              </a:ext>
            </a:extLst>
          </p:cNvPr>
          <p:cNvSpPr>
            <a:spLocks noGrp="1"/>
          </p:cNvSpPr>
          <p:nvPr>
            <p:ph type="title"/>
          </p:nvPr>
        </p:nvSpPr>
        <p:spPr/>
        <p:txBody>
          <a:bodyPr/>
          <a:lstStyle/>
          <a:p>
            <a:r>
              <a:rPr lang="en-US" altLang="ko-KR" dirty="0"/>
              <a:t>Considerations</a:t>
            </a:r>
            <a:endParaRPr lang="ko-KR" altLang="en-US" dirty="0"/>
          </a:p>
        </p:txBody>
      </p:sp>
      <p:sp>
        <p:nvSpPr>
          <p:cNvPr id="3" name="슬라이드 번호 개체 틀 2">
            <a:extLst>
              <a:ext uri="{FF2B5EF4-FFF2-40B4-BE49-F238E27FC236}">
                <a16:creationId xmlns:a16="http://schemas.microsoft.com/office/drawing/2014/main" id="{CD1EFB60-42E2-165B-A316-BCCD89F368F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4" name="바닥글 개체 틀 3">
            <a:extLst>
              <a:ext uri="{FF2B5EF4-FFF2-40B4-BE49-F238E27FC236}">
                <a16:creationId xmlns:a16="http://schemas.microsoft.com/office/drawing/2014/main" id="{01721855-A3C6-8A9C-4DEE-0462670C1EB3}"/>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67DBCE95-DBDD-6486-2F1A-76ADF573B5B4}"/>
              </a:ext>
            </a:extLst>
          </p:cNvPr>
          <p:cNvSpPr>
            <a:spLocks noGrp="1"/>
          </p:cNvSpPr>
          <p:nvPr>
            <p:ph type="dt" idx="15"/>
          </p:nvPr>
        </p:nvSpPr>
        <p:spPr/>
        <p:txBody>
          <a:bodyPr/>
          <a:lstStyle/>
          <a:p>
            <a:r>
              <a:rPr lang="en-US" altLang="ko-KR" kern="0" dirty="0"/>
              <a:t>July 2025</a:t>
            </a:r>
            <a:endParaRPr lang="en-GB" altLang="ko-KR" kern="0" dirty="0"/>
          </a:p>
        </p:txBody>
      </p:sp>
      <p:sp>
        <p:nvSpPr>
          <p:cNvPr id="10" name="내용 개체 틀 5">
            <a:extLst>
              <a:ext uri="{FF2B5EF4-FFF2-40B4-BE49-F238E27FC236}">
                <a16:creationId xmlns:a16="http://schemas.microsoft.com/office/drawing/2014/main" id="{A6F96CDE-8A11-F464-C8A9-1560AF4E4BE7}"/>
              </a:ext>
            </a:extLst>
          </p:cNvPr>
          <p:cNvSpPr>
            <a:spLocks noGrp="1"/>
          </p:cNvSpPr>
          <p:nvPr>
            <p:ph idx="1"/>
          </p:nvPr>
        </p:nvSpPr>
        <p:spPr>
          <a:xfrm>
            <a:off x="776855" y="1751014"/>
            <a:ext cx="10638291" cy="4724400"/>
          </a:xfrm>
        </p:spPr>
        <p:txBody>
          <a:bodyPr/>
          <a:lstStyle/>
          <a:p>
            <a:r>
              <a:rPr lang="en-US" altLang="ko-KR" sz="1800" dirty="0">
                <a:solidFill>
                  <a:schemeClr val="tx1"/>
                </a:solidFill>
              </a:rPr>
              <a:t>To avoid prolonged maintenance of unnecessary NAVs, it is desirable to set the Duration/ID field of the </a:t>
            </a:r>
            <a:r>
              <a:rPr lang="en-US" altLang="ko-KR" sz="1800" dirty="0" err="1">
                <a:solidFill>
                  <a:schemeClr val="tx1"/>
                </a:solidFill>
              </a:rPr>
              <a:t>CoBF</a:t>
            </a:r>
            <a:r>
              <a:rPr lang="en-US" altLang="ko-KR" sz="1800" dirty="0">
                <a:solidFill>
                  <a:schemeClr val="tx1"/>
                </a:solidFill>
              </a:rPr>
              <a:t> Invite frame to a minimal value</a:t>
            </a:r>
          </a:p>
          <a:p>
            <a:pPr lvl="1"/>
            <a:r>
              <a:rPr lang="en-US" altLang="ko-KR" sz="1400" dirty="0">
                <a:solidFill>
                  <a:schemeClr val="tx1"/>
                </a:solidFill>
              </a:rPr>
              <a:t>However, if the value is set too small (e.g., only to protect the </a:t>
            </a:r>
            <a:r>
              <a:rPr lang="en-US" altLang="ko-KR" sz="1400" dirty="0" err="1">
                <a:solidFill>
                  <a:schemeClr val="tx1"/>
                </a:solidFill>
              </a:rPr>
              <a:t>CoBF</a:t>
            </a:r>
            <a:r>
              <a:rPr lang="en-US" altLang="ko-KR" sz="1400" dirty="0">
                <a:solidFill>
                  <a:schemeClr val="tx1"/>
                </a:solidFill>
              </a:rPr>
              <a:t> Response frame), it may result in other STAs occupying the medium during the In-BSS ICF/ICR exchange</a:t>
            </a:r>
          </a:p>
          <a:p>
            <a:pPr lvl="1"/>
            <a:endParaRPr lang="en-US" altLang="ko-KR" sz="1400" dirty="0">
              <a:solidFill>
                <a:schemeClr val="tx1"/>
              </a:solidFill>
            </a:endParaRPr>
          </a:p>
          <a:p>
            <a:pPr lvl="1"/>
            <a:endParaRPr lang="en-US" altLang="ko-KR" sz="1400" dirty="0">
              <a:solidFill>
                <a:schemeClr val="tx1"/>
              </a:solidFill>
            </a:endParaRPr>
          </a:p>
          <a:p>
            <a:pPr lvl="1"/>
            <a:endParaRPr lang="en-US" altLang="ko-KR" sz="1400" dirty="0">
              <a:solidFill>
                <a:schemeClr val="tx1"/>
              </a:solidFill>
            </a:endParaRPr>
          </a:p>
          <a:p>
            <a:pPr lvl="1"/>
            <a:endParaRPr lang="en-US" altLang="ko-KR" sz="1400" dirty="0">
              <a:solidFill>
                <a:schemeClr val="tx1"/>
              </a:solidFill>
            </a:endParaRPr>
          </a:p>
          <a:p>
            <a:pPr lvl="1"/>
            <a:endParaRPr lang="en-US" altLang="ko-KR" sz="1400" dirty="0">
              <a:solidFill>
                <a:schemeClr val="tx1"/>
              </a:solidFill>
            </a:endParaRPr>
          </a:p>
          <a:p>
            <a:pPr lvl="1"/>
            <a:endParaRPr lang="en-US" altLang="ko-KR" sz="1400" dirty="0">
              <a:solidFill>
                <a:schemeClr val="tx1"/>
              </a:solidFill>
            </a:endParaRPr>
          </a:p>
          <a:p>
            <a:pPr lvl="1"/>
            <a:endParaRPr lang="en-US" altLang="ko-KR" sz="1400" dirty="0">
              <a:solidFill>
                <a:schemeClr val="tx1"/>
              </a:solidFill>
            </a:endParaRPr>
          </a:p>
          <a:p>
            <a:pPr lvl="1"/>
            <a:endParaRPr lang="en-US" altLang="ko-KR" sz="1400" dirty="0">
              <a:solidFill>
                <a:schemeClr val="tx1"/>
              </a:solidFill>
            </a:endParaRPr>
          </a:p>
          <a:p>
            <a:r>
              <a:rPr lang="en-US" altLang="ko-KR" sz="1800" dirty="0">
                <a:solidFill>
                  <a:schemeClr val="tx1"/>
                </a:solidFill>
              </a:rPr>
              <a:t>Basic Requirements</a:t>
            </a:r>
          </a:p>
          <a:p>
            <a:pPr lvl="1"/>
            <a:r>
              <a:rPr lang="en-US" altLang="ko-KR" sz="1400" dirty="0">
                <a:solidFill>
                  <a:schemeClr val="tx1"/>
                </a:solidFill>
              </a:rPr>
              <a:t>The medium should be protected by the NAV at least until each AP transmits its 2</a:t>
            </a:r>
            <a:r>
              <a:rPr lang="en-US" altLang="ko-KR" sz="1400" baseline="30000" dirty="0">
                <a:solidFill>
                  <a:schemeClr val="tx1"/>
                </a:solidFill>
              </a:rPr>
              <a:t>nd</a:t>
            </a:r>
            <a:r>
              <a:rPr lang="en-US" altLang="ko-KR" sz="1400" dirty="0">
                <a:solidFill>
                  <a:schemeClr val="tx1"/>
                </a:solidFill>
              </a:rPr>
              <a:t> PPDU</a:t>
            </a:r>
          </a:p>
          <a:p>
            <a:pPr lvl="2"/>
            <a:r>
              <a:rPr lang="en-US" altLang="ko-KR" sz="1200" dirty="0">
                <a:solidFill>
                  <a:schemeClr val="tx1"/>
                </a:solidFill>
              </a:rPr>
              <a:t>When an AP transmits its 2</a:t>
            </a:r>
            <a:r>
              <a:rPr lang="en-US" altLang="ko-KR" sz="1200" baseline="30000" dirty="0">
                <a:solidFill>
                  <a:schemeClr val="tx1"/>
                </a:solidFill>
              </a:rPr>
              <a:t>nd</a:t>
            </a:r>
            <a:r>
              <a:rPr lang="en-US" altLang="ko-KR" sz="1200" dirty="0">
                <a:solidFill>
                  <a:schemeClr val="tx1"/>
                </a:solidFill>
              </a:rPr>
              <a:t> PPDU, it implies that the AP is utilizing the TXOP to send a DL PPDU</a:t>
            </a:r>
          </a:p>
          <a:p>
            <a:pPr lvl="3"/>
            <a:r>
              <a:rPr lang="en-US" altLang="ko-KR" sz="1100" dirty="0">
                <a:solidFill>
                  <a:schemeClr val="tx1"/>
                </a:solidFill>
              </a:rPr>
              <a:t>If the AP that has transmitted the </a:t>
            </a:r>
            <a:r>
              <a:rPr lang="en-US" altLang="ko-KR" sz="1100" dirty="0" err="1">
                <a:solidFill>
                  <a:schemeClr val="tx1"/>
                </a:solidFill>
              </a:rPr>
              <a:t>CoBF</a:t>
            </a:r>
            <a:r>
              <a:rPr lang="en-US" altLang="ko-KR" sz="1100" dirty="0">
                <a:solidFill>
                  <a:schemeClr val="tx1"/>
                </a:solidFill>
              </a:rPr>
              <a:t> Invite frame transmits a 2</a:t>
            </a:r>
            <a:r>
              <a:rPr lang="en-US" altLang="ko-KR" sz="1100" baseline="30000" dirty="0">
                <a:solidFill>
                  <a:schemeClr val="tx1"/>
                </a:solidFill>
              </a:rPr>
              <a:t>nd</a:t>
            </a:r>
            <a:r>
              <a:rPr lang="en-US" altLang="ko-KR" sz="1100" dirty="0">
                <a:solidFill>
                  <a:schemeClr val="tx1"/>
                </a:solidFill>
              </a:rPr>
              <a:t> PPDU, it implies that the AP has successfully obtained its TXOP</a:t>
            </a:r>
          </a:p>
          <a:p>
            <a:pPr lvl="3"/>
            <a:r>
              <a:rPr lang="en-US" altLang="ko-KR" sz="1100" dirty="0">
                <a:solidFill>
                  <a:schemeClr val="tx1"/>
                </a:solidFill>
              </a:rPr>
              <a:t>If the AP that has sent the </a:t>
            </a:r>
            <a:r>
              <a:rPr lang="en-US" altLang="ko-KR" sz="1100" dirty="0" err="1">
                <a:solidFill>
                  <a:schemeClr val="tx1"/>
                </a:solidFill>
              </a:rPr>
              <a:t>CoBF</a:t>
            </a:r>
            <a:r>
              <a:rPr lang="en-US" altLang="ko-KR" sz="1100" dirty="0">
                <a:solidFill>
                  <a:schemeClr val="tx1"/>
                </a:solidFill>
              </a:rPr>
              <a:t> Response frame transmits a 2</a:t>
            </a:r>
            <a:r>
              <a:rPr lang="en-US" altLang="ko-KR" sz="1100" baseline="30000" dirty="0">
                <a:solidFill>
                  <a:schemeClr val="tx1"/>
                </a:solidFill>
              </a:rPr>
              <a:t>nd</a:t>
            </a:r>
            <a:r>
              <a:rPr lang="en-US" altLang="ko-KR" sz="1100" dirty="0">
                <a:solidFill>
                  <a:schemeClr val="tx1"/>
                </a:solidFill>
              </a:rPr>
              <a:t> PPDU, it implies that the AP will participating in the </a:t>
            </a:r>
            <a:r>
              <a:rPr lang="en-US" altLang="ko-KR" sz="1100" dirty="0" err="1">
                <a:solidFill>
                  <a:schemeClr val="tx1"/>
                </a:solidFill>
              </a:rPr>
              <a:t>CoBF</a:t>
            </a:r>
            <a:r>
              <a:rPr lang="en-US" altLang="ko-KR" sz="1100" dirty="0">
                <a:solidFill>
                  <a:schemeClr val="tx1"/>
                </a:solidFill>
              </a:rPr>
              <a:t>/</a:t>
            </a:r>
            <a:r>
              <a:rPr lang="en-US" altLang="ko-KR" sz="1100" dirty="0" err="1">
                <a:solidFill>
                  <a:schemeClr val="tx1"/>
                </a:solidFill>
              </a:rPr>
              <a:t>CoSR</a:t>
            </a:r>
            <a:r>
              <a:rPr lang="en-US" altLang="ko-KR" sz="1100" dirty="0">
                <a:solidFill>
                  <a:schemeClr val="tx1"/>
                </a:solidFill>
              </a:rPr>
              <a:t> procedure</a:t>
            </a:r>
            <a:endParaRPr lang="ko-KR" altLang="en-US" sz="1100" dirty="0">
              <a:solidFill>
                <a:schemeClr val="tx1"/>
              </a:solidFill>
            </a:endParaRPr>
          </a:p>
        </p:txBody>
      </p:sp>
      <p:grpSp>
        <p:nvGrpSpPr>
          <p:cNvPr id="6" name="그룹 5">
            <a:extLst>
              <a:ext uri="{FF2B5EF4-FFF2-40B4-BE49-F238E27FC236}">
                <a16:creationId xmlns:a16="http://schemas.microsoft.com/office/drawing/2014/main" id="{B1575B60-A7D9-61AA-589D-E99F3DEA2659}"/>
              </a:ext>
            </a:extLst>
          </p:cNvPr>
          <p:cNvGrpSpPr/>
          <p:nvPr/>
        </p:nvGrpSpPr>
        <p:grpSpPr>
          <a:xfrm>
            <a:off x="1242739" y="2774196"/>
            <a:ext cx="9666307" cy="2325846"/>
            <a:chOff x="1242739" y="2831351"/>
            <a:chExt cx="9666307" cy="2325841"/>
          </a:xfrm>
        </p:grpSpPr>
        <p:cxnSp>
          <p:nvCxnSpPr>
            <p:cNvPr id="8" name="직선 연결선 7">
              <a:extLst>
                <a:ext uri="{FF2B5EF4-FFF2-40B4-BE49-F238E27FC236}">
                  <a16:creationId xmlns:a16="http://schemas.microsoft.com/office/drawing/2014/main" id="{78A22C07-E6EB-871F-398C-3965E192961F}"/>
                </a:ext>
              </a:extLst>
            </p:cNvPr>
            <p:cNvCxnSpPr>
              <a:cxnSpLocks/>
            </p:cNvCxnSpPr>
            <p:nvPr/>
          </p:nvCxnSpPr>
          <p:spPr bwMode="auto">
            <a:xfrm>
              <a:off x="3780253" y="3068960"/>
              <a:ext cx="0" cy="206450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9" name="직선 연결선 8">
              <a:extLst>
                <a:ext uri="{FF2B5EF4-FFF2-40B4-BE49-F238E27FC236}">
                  <a16:creationId xmlns:a16="http://schemas.microsoft.com/office/drawing/2014/main" id="{6718A4C5-14A2-D47F-2A39-74FE9A8C27A2}"/>
                </a:ext>
              </a:extLst>
            </p:cNvPr>
            <p:cNvCxnSpPr>
              <a:cxnSpLocks/>
            </p:cNvCxnSpPr>
            <p:nvPr/>
          </p:nvCxnSpPr>
          <p:spPr bwMode="auto">
            <a:xfrm>
              <a:off x="5041280" y="3092691"/>
              <a:ext cx="0" cy="206450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1" name="직선 연결선 10">
              <a:extLst>
                <a:ext uri="{FF2B5EF4-FFF2-40B4-BE49-F238E27FC236}">
                  <a16:creationId xmlns:a16="http://schemas.microsoft.com/office/drawing/2014/main" id="{15EC1D78-AC4A-DF5F-AD4D-E40185A331E8}"/>
                </a:ext>
              </a:extLst>
            </p:cNvPr>
            <p:cNvCxnSpPr/>
            <p:nvPr/>
          </p:nvCxnSpPr>
          <p:spPr bwMode="auto">
            <a:xfrm>
              <a:off x="2700134" y="3525836"/>
              <a:ext cx="8208912"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직선 연결선 11">
              <a:extLst>
                <a:ext uri="{FF2B5EF4-FFF2-40B4-BE49-F238E27FC236}">
                  <a16:creationId xmlns:a16="http://schemas.microsoft.com/office/drawing/2014/main" id="{F021F2DD-1B0D-8D99-B35C-D6C83EE1EBB4}"/>
                </a:ext>
              </a:extLst>
            </p:cNvPr>
            <p:cNvCxnSpPr/>
            <p:nvPr/>
          </p:nvCxnSpPr>
          <p:spPr bwMode="auto">
            <a:xfrm>
              <a:off x="2700134" y="4041327"/>
              <a:ext cx="820891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3" name="직사각형 12">
              <a:extLst>
                <a:ext uri="{FF2B5EF4-FFF2-40B4-BE49-F238E27FC236}">
                  <a16:creationId xmlns:a16="http://schemas.microsoft.com/office/drawing/2014/main" id="{7A6CC123-FF24-641A-7B53-37D89CF24AB7}"/>
                </a:ext>
              </a:extLst>
            </p:cNvPr>
            <p:cNvSpPr/>
            <p:nvPr/>
          </p:nvSpPr>
          <p:spPr bwMode="auto">
            <a:xfrm>
              <a:off x="3060174" y="3255084"/>
              <a:ext cx="720080" cy="27074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 Invite</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14" name="직사각형 13">
              <a:extLst>
                <a:ext uri="{FF2B5EF4-FFF2-40B4-BE49-F238E27FC236}">
                  <a16:creationId xmlns:a16="http://schemas.microsoft.com/office/drawing/2014/main" id="{66A05489-4F7A-EB64-58AA-F993EDBD48C2}"/>
                </a:ext>
              </a:extLst>
            </p:cNvPr>
            <p:cNvSpPr/>
            <p:nvPr/>
          </p:nvSpPr>
          <p:spPr bwMode="auto">
            <a:xfrm>
              <a:off x="4068286" y="3770580"/>
              <a:ext cx="720080" cy="27074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 Resp</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15" name="직사각형 14">
              <a:extLst>
                <a:ext uri="{FF2B5EF4-FFF2-40B4-BE49-F238E27FC236}">
                  <a16:creationId xmlns:a16="http://schemas.microsoft.com/office/drawing/2014/main" id="{84807107-6D87-7721-9C28-0E86C90C6377}"/>
                </a:ext>
              </a:extLst>
            </p:cNvPr>
            <p:cNvSpPr/>
            <p:nvPr/>
          </p:nvSpPr>
          <p:spPr bwMode="auto">
            <a:xfrm>
              <a:off x="5046976" y="3770580"/>
              <a:ext cx="720080" cy="27074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ICF2</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16" name="직사각형 15">
              <a:extLst>
                <a:ext uri="{FF2B5EF4-FFF2-40B4-BE49-F238E27FC236}">
                  <a16:creationId xmlns:a16="http://schemas.microsoft.com/office/drawing/2014/main" id="{45620C26-1EAE-0189-7906-BE2BF6BBFA62}"/>
                </a:ext>
              </a:extLst>
            </p:cNvPr>
            <p:cNvSpPr/>
            <p:nvPr/>
          </p:nvSpPr>
          <p:spPr bwMode="auto">
            <a:xfrm>
              <a:off x="5979984" y="4041327"/>
              <a:ext cx="720080" cy="27074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ICR2</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cxnSp>
          <p:nvCxnSpPr>
            <p:cNvPr id="17" name="직선 연결선 16">
              <a:extLst>
                <a:ext uri="{FF2B5EF4-FFF2-40B4-BE49-F238E27FC236}">
                  <a16:creationId xmlns:a16="http://schemas.microsoft.com/office/drawing/2014/main" id="{277346E5-5527-83BC-C7BC-9DC468DEAB7E}"/>
                </a:ext>
              </a:extLst>
            </p:cNvPr>
            <p:cNvCxnSpPr/>
            <p:nvPr/>
          </p:nvCxnSpPr>
          <p:spPr bwMode="auto">
            <a:xfrm>
              <a:off x="2696655" y="4624350"/>
              <a:ext cx="820891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8" name="TextBox 17">
              <a:extLst>
                <a:ext uri="{FF2B5EF4-FFF2-40B4-BE49-F238E27FC236}">
                  <a16:creationId xmlns:a16="http://schemas.microsoft.com/office/drawing/2014/main" id="{ABC12F64-E4E1-A04C-9C42-4FE65FB2770D}"/>
                </a:ext>
              </a:extLst>
            </p:cNvPr>
            <p:cNvSpPr txBox="1"/>
            <p:nvPr/>
          </p:nvSpPr>
          <p:spPr>
            <a:xfrm>
              <a:off x="1285888" y="3450092"/>
              <a:ext cx="1294719" cy="259888"/>
            </a:xfrm>
            <a:prstGeom prst="rect">
              <a:avLst/>
            </a:prstGeom>
            <a:noFill/>
          </p:spPr>
          <p:txBody>
            <a:bodyPr wrap="square" rtlCol="0">
              <a:spAutoFit/>
            </a:bodyPr>
            <a:lstStyle/>
            <a:p>
              <a:pPr algn="ctr"/>
              <a:r>
                <a:rPr lang="en-US" altLang="ko-KR" sz="1200" b="1" dirty="0">
                  <a:solidFill>
                    <a:schemeClr val="tx1"/>
                  </a:solidFill>
                </a:rPr>
                <a:t>Coordinating</a:t>
              </a:r>
              <a:r>
                <a:rPr lang="ko-KR" altLang="en-US" sz="1200" b="1" dirty="0">
                  <a:solidFill>
                    <a:schemeClr val="tx1"/>
                  </a:solidFill>
                </a:rPr>
                <a:t> </a:t>
              </a:r>
              <a:r>
                <a:rPr lang="en-US" altLang="ko-KR" sz="1200" b="1" dirty="0">
                  <a:solidFill>
                    <a:schemeClr val="tx1"/>
                  </a:solidFill>
                </a:rPr>
                <a:t>AP</a:t>
              </a:r>
            </a:p>
          </p:txBody>
        </p:sp>
        <p:sp>
          <p:nvSpPr>
            <p:cNvPr id="19" name="TextBox 18">
              <a:extLst>
                <a:ext uri="{FF2B5EF4-FFF2-40B4-BE49-F238E27FC236}">
                  <a16:creationId xmlns:a16="http://schemas.microsoft.com/office/drawing/2014/main" id="{8ED4D8AA-0AB5-4E84-FC07-0BDB3483C451}"/>
                </a:ext>
              </a:extLst>
            </p:cNvPr>
            <p:cNvSpPr txBox="1"/>
            <p:nvPr/>
          </p:nvSpPr>
          <p:spPr>
            <a:xfrm>
              <a:off x="1289396" y="3965589"/>
              <a:ext cx="1294719" cy="259888"/>
            </a:xfrm>
            <a:prstGeom prst="rect">
              <a:avLst/>
            </a:prstGeom>
            <a:noFill/>
          </p:spPr>
          <p:txBody>
            <a:bodyPr wrap="square" rtlCol="0">
              <a:spAutoFit/>
            </a:bodyPr>
            <a:lstStyle/>
            <a:p>
              <a:pPr algn="ctr"/>
              <a:r>
                <a:rPr lang="en-US" altLang="ko-KR" sz="1200" b="1" dirty="0">
                  <a:solidFill>
                    <a:schemeClr val="tx1"/>
                  </a:solidFill>
                </a:rPr>
                <a:t>Coordinated</a:t>
              </a:r>
              <a:r>
                <a:rPr lang="ko-KR" altLang="en-US" sz="1200" b="1" dirty="0">
                  <a:solidFill>
                    <a:schemeClr val="tx1"/>
                  </a:solidFill>
                </a:rPr>
                <a:t> </a:t>
              </a:r>
              <a:r>
                <a:rPr lang="en-US" altLang="ko-KR" sz="1200" b="1" dirty="0">
                  <a:solidFill>
                    <a:schemeClr val="tx1"/>
                  </a:solidFill>
                </a:rPr>
                <a:t>AP</a:t>
              </a:r>
            </a:p>
          </p:txBody>
        </p:sp>
        <p:sp>
          <p:nvSpPr>
            <p:cNvPr id="20" name="TextBox 19">
              <a:extLst>
                <a:ext uri="{FF2B5EF4-FFF2-40B4-BE49-F238E27FC236}">
                  <a16:creationId xmlns:a16="http://schemas.microsoft.com/office/drawing/2014/main" id="{DA6BB049-BF00-4BD6-73E9-111DC78E44D8}"/>
                </a:ext>
              </a:extLst>
            </p:cNvPr>
            <p:cNvSpPr txBox="1"/>
            <p:nvPr/>
          </p:nvSpPr>
          <p:spPr>
            <a:xfrm>
              <a:off x="1242739" y="4531327"/>
              <a:ext cx="1415815" cy="514934"/>
            </a:xfrm>
            <a:prstGeom prst="rect">
              <a:avLst/>
            </a:prstGeom>
            <a:noFill/>
          </p:spPr>
          <p:txBody>
            <a:bodyPr wrap="square" rtlCol="0">
              <a:spAutoFit/>
            </a:bodyPr>
            <a:lstStyle/>
            <a:p>
              <a:pPr algn="ctr"/>
              <a:r>
                <a:rPr lang="en-US" altLang="ko-KR" sz="1200" b="1" dirty="0">
                  <a:solidFill>
                    <a:schemeClr val="tx1"/>
                  </a:solidFill>
                </a:rPr>
                <a:t>Hidden STA of the Coordinated AP</a:t>
              </a:r>
            </a:p>
          </p:txBody>
        </p:sp>
        <p:sp>
          <p:nvSpPr>
            <p:cNvPr id="21" name="직사각형 20">
              <a:extLst>
                <a:ext uri="{FF2B5EF4-FFF2-40B4-BE49-F238E27FC236}">
                  <a16:creationId xmlns:a16="http://schemas.microsoft.com/office/drawing/2014/main" id="{B5F29E89-7F44-A748-C2BF-8AC0EF9B4200}"/>
                </a:ext>
              </a:extLst>
            </p:cNvPr>
            <p:cNvSpPr/>
            <p:nvPr/>
          </p:nvSpPr>
          <p:spPr bwMode="auto">
            <a:xfrm>
              <a:off x="3780254" y="4628018"/>
              <a:ext cx="1261026" cy="151475"/>
            </a:xfrm>
            <a:prstGeom prst="rect">
              <a:avLst/>
            </a:prstGeom>
            <a:gradFill flip="none" rotWithShape="1">
              <a:gsLst>
                <a:gs pos="0">
                  <a:schemeClr val="bg1">
                    <a:lumMod val="50000"/>
                  </a:schemeClr>
                </a:gs>
                <a:gs pos="100000">
                  <a:schemeClr val="bg1">
                    <a:lumMod val="50000"/>
                  </a:schemeClr>
                </a:gs>
              </a:gsLst>
              <a:lin ang="0" scaled="1"/>
              <a:tileRect/>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a:solidFill>
                    <a:schemeClr val="tx1"/>
                  </a:solidFill>
                </a:rPr>
                <a:t>NAV</a:t>
              </a:r>
              <a:endParaRPr kumimoji="0" lang="ko-KR" alt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23" name="평행 사변형 22">
              <a:extLst>
                <a:ext uri="{FF2B5EF4-FFF2-40B4-BE49-F238E27FC236}">
                  <a16:creationId xmlns:a16="http://schemas.microsoft.com/office/drawing/2014/main" id="{549E3913-231F-45CA-6F8D-C1BF5E8D5372}"/>
                </a:ext>
              </a:extLst>
            </p:cNvPr>
            <p:cNvSpPr/>
            <p:nvPr/>
          </p:nvSpPr>
          <p:spPr bwMode="auto">
            <a:xfrm>
              <a:off x="5083040" y="4495477"/>
              <a:ext cx="121099" cy="128873"/>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평행 사변형 23">
              <a:extLst>
                <a:ext uri="{FF2B5EF4-FFF2-40B4-BE49-F238E27FC236}">
                  <a16:creationId xmlns:a16="http://schemas.microsoft.com/office/drawing/2014/main" id="{4AC9758D-3F22-047B-467F-94B97AF3EA0B}"/>
                </a:ext>
              </a:extLst>
            </p:cNvPr>
            <p:cNvSpPr/>
            <p:nvPr/>
          </p:nvSpPr>
          <p:spPr bwMode="auto">
            <a:xfrm>
              <a:off x="2939078" y="3390457"/>
              <a:ext cx="121099" cy="128873"/>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직사각형 24">
              <a:extLst>
                <a:ext uri="{FF2B5EF4-FFF2-40B4-BE49-F238E27FC236}">
                  <a16:creationId xmlns:a16="http://schemas.microsoft.com/office/drawing/2014/main" id="{C0E011E2-BA49-984C-8137-91BEC05F8BC0}"/>
                </a:ext>
              </a:extLst>
            </p:cNvPr>
            <p:cNvSpPr/>
            <p:nvPr/>
          </p:nvSpPr>
          <p:spPr bwMode="auto">
            <a:xfrm>
              <a:off x="5204139" y="4409562"/>
              <a:ext cx="3695327" cy="2147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100" i="1" dirty="0">
                  <a:solidFill>
                    <a:schemeClr val="tx1"/>
                  </a:solidFill>
                </a:rPr>
                <a:t>Frame exchanges</a:t>
              </a:r>
              <a:endParaRPr kumimoji="0" lang="ko-KR" altLang="en-US" sz="1100" b="0" i="1" u="none" strike="noStrike" cap="none" normalizeH="0" baseline="0" dirty="0">
                <a:ln>
                  <a:noFill/>
                </a:ln>
                <a:solidFill>
                  <a:schemeClr val="tx1"/>
                </a:solidFill>
                <a:effectLst/>
                <a:latin typeface="Times New Roman" pitchFamily="16" charset="0"/>
                <a:ea typeface="MS Gothic" charset="-128"/>
              </a:endParaRPr>
            </a:p>
          </p:txBody>
        </p:sp>
        <p:sp>
          <p:nvSpPr>
            <p:cNvPr id="26" name="직사각형 25">
              <a:extLst>
                <a:ext uri="{FF2B5EF4-FFF2-40B4-BE49-F238E27FC236}">
                  <a16:creationId xmlns:a16="http://schemas.microsoft.com/office/drawing/2014/main" id="{EDDA0EB7-7623-82D7-FEA1-BA188DB31611}"/>
                </a:ext>
              </a:extLst>
            </p:cNvPr>
            <p:cNvSpPr/>
            <p:nvPr/>
          </p:nvSpPr>
          <p:spPr bwMode="auto">
            <a:xfrm>
              <a:off x="5204138" y="3415705"/>
              <a:ext cx="3695327" cy="189125"/>
            </a:xfrm>
            <a:prstGeom prst="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100" i="1" dirty="0">
                  <a:solidFill>
                    <a:schemeClr val="tx1"/>
                  </a:solidFill>
                </a:rPr>
                <a:t>Busy medium</a:t>
              </a:r>
              <a:endParaRPr kumimoji="0" lang="ko-KR" altLang="en-US" sz="1100" b="0" i="1" u="none" strike="noStrike" cap="none" normalizeH="0" baseline="0" dirty="0">
                <a:ln>
                  <a:noFill/>
                </a:ln>
                <a:solidFill>
                  <a:schemeClr val="tx1"/>
                </a:solidFill>
                <a:effectLst/>
                <a:latin typeface="Times New Roman" pitchFamily="16" charset="0"/>
                <a:ea typeface="MS Gothic" charset="-128"/>
              </a:endParaRPr>
            </a:p>
          </p:txBody>
        </p:sp>
        <p:cxnSp>
          <p:nvCxnSpPr>
            <p:cNvPr id="31" name="직선 화살표 연결선 30">
              <a:extLst>
                <a:ext uri="{FF2B5EF4-FFF2-40B4-BE49-F238E27FC236}">
                  <a16:creationId xmlns:a16="http://schemas.microsoft.com/office/drawing/2014/main" id="{FBEDF7CA-61F0-6A27-204C-C90B58C764C7}"/>
                </a:ext>
              </a:extLst>
            </p:cNvPr>
            <p:cNvCxnSpPr/>
            <p:nvPr/>
          </p:nvCxnSpPr>
          <p:spPr bwMode="auto">
            <a:xfrm>
              <a:off x="3780253" y="3212976"/>
              <a:ext cx="126102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2" name="TextBox 31">
              <a:extLst>
                <a:ext uri="{FF2B5EF4-FFF2-40B4-BE49-F238E27FC236}">
                  <a16:creationId xmlns:a16="http://schemas.microsoft.com/office/drawing/2014/main" id="{ED9A2E0C-82FE-E449-0E5B-3C3AEC83DCB5}"/>
                </a:ext>
              </a:extLst>
            </p:cNvPr>
            <p:cNvSpPr txBox="1"/>
            <p:nvPr/>
          </p:nvSpPr>
          <p:spPr>
            <a:xfrm>
              <a:off x="3785412" y="2831351"/>
              <a:ext cx="1190980" cy="415499"/>
            </a:xfrm>
            <a:prstGeom prst="rect">
              <a:avLst/>
            </a:prstGeom>
            <a:noFill/>
          </p:spPr>
          <p:txBody>
            <a:bodyPr wrap="square" rtlCol="0">
              <a:spAutoFit/>
            </a:bodyPr>
            <a:lstStyle/>
            <a:p>
              <a:pPr algn="ctr"/>
              <a:r>
                <a:rPr lang="en-US" altLang="ko-KR" sz="1050" b="1" dirty="0">
                  <a:solidFill>
                    <a:schemeClr val="tx1"/>
                  </a:solidFill>
                </a:rPr>
                <a:t>Duration/ID</a:t>
              </a:r>
            </a:p>
            <a:p>
              <a:pPr algn="ctr"/>
              <a:r>
                <a:rPr lang="en-US" altLang="ko-KR" sz="1050" b="1" dirty="0">
                  <a:solidFill>
                    <a:schemeClr val="tx1"/>
                  </a:solidFill>
                </a:rPr>
                <a:t>(too small)</a:t>
              </a:r>
            </a:p>
          </p:txBody>
        </p:sp>
      </p:grpSp>
    </p:spTree>
    <p:extLst>
      <p:ext uri="{BB962C8B-B14F-4D97-AF65-F5344CB8AC3E}">
        <p14:creationId xmlns:p14="http://schemas.microsoft.com/office/powerpoint/2010/main" val="4081864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4B5453-2EF6-6205-2542-867C6D7BB6F8}"/>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18D06173-A3E0-43A3-E352-76A9EA05B35C}"/>
              </a:ext>
            </a:extLst>
          </p:cNvPr>
          <p:cNvSpPr>
            <a:spLocks noGrp="1"/>
          </p:cNvSpPr>
          <p:nvPr>
            <p:ph type="title"/>
          </p:nvPr>
        </p:nvSpPr>
        <p:spPr/>
        <p:txBody>
          <a:bodyPr/>
          <a:lstStyle/>
          <a:p>
            <a:r>
              <a:rPr lang="en-US" altLang="ko-KR" dirty="0"/>
              <a:t>AP’s 2</a:t>
            </a:r>
            <a:r>
              <a:rPr lang="en-US" altLang="ko-KR" baseline="30000" dirty="0"/>
              <a:t>nd</a:t>
            </a:r>
            <a:r>
              <a:rPr lang="en-US" altLang="ko-KR" dirty="0"/>
              <a:t> PPDU in </a:t>
            </a:r>
            <a:r>
              <a:rPr lang="en-US" altLang="ko-KR" dirty="0" err="1"/>
              <a:t>CoBF</a:t>
            </a:r>
            <a:r>
              <a:rPr lang="en-US" altLang="ko-KR" dirty="0"/>
              <a:t>/</a:t>
            </a:r>
            <a:r>
              <a:rPr lang="en-US" altLang="ko-KR" dirty="0" err="1"/>
              <a:t>CoSR</a:t>
            </a:r>
            <a:r>
              <a:rPr lang="en-US" altLang="ko-KR" dirty="0"/>
              <a:t> sequence</a:t>
            </a:r>
            <a:endParaRPr lang="ko-KR" altLang="en-US" dirty="0"/>
          </a:p>
        </p:txBody>
      </p:sp>
      <p:sp>
        <p:nvSpPr>
          <p:cNvPr id="3" name="슬라이드 번호 개체 틀 2">
            <a:extLst>
              <a:ext uri="{FF2B5EF4-FFF2-40B4-BE49-F238E27FC236}">
                <a16:creationId xmlns:a16="http://schemas.microsoft.com/office/drawing/2014/main" id="{8E4A10F9-A6B1-3A13-49C7-56FD918FE5A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4" name="바닥글 개체 틀 3">
            <a:extLst>
              <a:ext uri="{FF2B5EF4-FFF2-40B4-BE49-F238E27FC236}">
                <a16:creationId xmlns:a16="http://schemas.microsoft.com/office/drawing/2014/main" id="{CC1B97F0-F37C-D4F3-ACB4-A4965D9BEC4E}"/>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80CF098F-3D7F-954B-3273-1977B2B8846B}"/>
              </a:ext>
            </a:extLst>
          </p:cNvPr>
          <p:cNvSpPr>
            <a:spLocks noGrp="1"/>
          </p:cNvSpPr>
          <p:nvPr>
            <p:ph type="dt" idx="15"/>
          </p:nvPr>
        </p:nvSpPr>
        <p:spPr/>
        <p:txBody>
          <a:bodyPr/>
          <a:lstStyle/>
          <a:p>
            <a:r>
              <a:rPr lang="en-US" altLang="ko-KR" kern="0" dirty="0"/>
              <a:t>July 2025</a:t>
            </a:r>
            <a:endParaRPr lang="en-GB" altLang="ko-KR" kern="0" dirty="0"/>
          </a:p>
        </p:txBody>
      </p:sp>
      <p:sp>
        <p:nvSpPr>
          <p:cNvPr id="10" name="내용 개체 틀 5">
            <a:extLst>
              <a:ext uri="{FF2B5EF4-FFF2-40B4-BE49-F238E27FC236}">
                <a16:creationId xmlns:a16="http://schemas.microsoft.com/office/drawing/2014/main" id="{CF2C3793-BA4B-43AE-5B7F-31966FED5D9A}"/>
              </a:ext>
            </a:extLst>
          </p:cNvPr>
          <p:cNvSpPr>
            <a:spLocks noGrp="1"/>
          </p:cNvSpPr>
          <p:nvPr>
            <p:ph idx="1"/>
          </p:nvPr>
        </p:nvSpPr>
        <p:spPr>
          <a:xfrm>
            <a:off x="914401" y="1751014"/>
            <a:ext cx="10361084" cy="4724400"/>
          </a:xfrm>
        </p:spPr>
        <p:txBody>
          <a:bodyPr/>
          <a:lstStyle/>
          <a:p>
            <a:r>
              <a:rPr lang="en-US" altLang="ko-KR" sz="2000" dirty="0">
                <a:solidFill>
                  <a:schemeClr val="tx1"/>
                </a:solidFill>
                <a:highlight>
                  <a:srgbClr val="FFFF00"/>
                </a:highlight>
              </a:rPr>
              <a:t>Coordinating AP</a:t>
            </a:r>
            <a:r>
              <a:rPr lang="en-US" altLang="ko-KR" sz="2000" dirty="0">
                <a:solidFill>
                  <a:schemeClr val="tx1"/>
                </a:solidFill>
              </a:rPr>
              <a:t> and </a:t>
            </a:r>
            <a:r>
              <a:rPr lang="en-US" altLang="ko-KR" sz="2000" dirty="0">
                <a:solidFill>
                  <a:schemeClr val="tx1"/>
                </a:solidFill>
                <a:highlight>
                  <a:srgbClr val="00FF00"/>
                </a:highlight>
              </a:rPr>
              <a:t>Coordinated AP</a:t>
            </a:r>
            <a:endParaRPr lang="en-US" altLang="ko-KR" sz="2000" dirty="0">
              <a:solidFill>
                <a:schemeClr val="tx1"/>
              </a:solidFill>
            </a:endParaRPr>
          </a:p>
        </p:txBody>
      </p:sp>
      <p:sp>
        <p:nvSpPr>
          <p:cNvPr id="6" name="직사각형 5">
            <a:extLst>
              <a:ext uri="{FF2B5EF4-FFF2-40B4-BE49-F238E27FC236}">
                <a16:creationId xmlns:a16="http://schemas.microsoft.com/office/drawing/2014/main" id="{936EF3DA-B209-902D-B574-28357D1EF76E}"/>
              </a:ext>
            </a:extLst>
          </p:cNvPr>
          <p:cNvSpPr/>
          <p:nvPr/>
        </p:nvSpPr>
        <p:spPr bwMode="auto">
          <a:xfrm>
            <a:off x="4020272" y="2624904"/>
            <a:ext cx="720080"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-I</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7" name="직사각형 6">
            <a:extLst>
              <a:ext uri="{FF2B5EF4-FFF2-40B4-BE49-F238E27FC236}">
                <a16:creationId xmlns:a16="http://schemas.microsoft.com/office/drawing/2014/main" id="{F8218C14-3F0B-645B-9390-594A82984B28}"/>
              </a:ext>
            </a:extLst>
          </p:cNvPr>
          <p:cNvSpPr/>
          <p:nvPr/>
        </p:nvSpPr>
        <p:spPr bwMode="auto">
          <a:xfrm>
            <a:off x="4995094" y="2824859"/>
            <a:ext cx="720080"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-R</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11" name="TextBox 10">
            <a:extLst>
              <a:ext uri="{FF2B5EF4-FFF2-40B4-BE49-F238E27FC236}">
                <a16:creationId xmlns:a16="http://schemas.microsoft.com/office/drawing/2014/main" id="{B7014806-0738-50F9-0D4D-8ACCBA9E11AD}"/>
              </a:ext>
            </a:extLst>
          </p:cNvPr>
          <p:cNvSpPr txBox="1"/>
          <p:nvPr/>
        </p:nvSpPr>
        <p:spPr>
          <a:xfrm>
            <a:off x="1934564" y="2529042"/>
            <a:ext cx="1656941" cy="276999"/>
          </a:xfrm>
          <a:prstGeom prst="rect">
            <a:avLst/>
          </a:prstGeom>
          <a:noFill/>
        </p:spPr>
        <p:txBody>
          <a:bodyPr wrap="square" rtlCol="0" anchor="ctr">
            <a:spAutoFit/>
          </a:bodyPr>
          <a:lstStyle/>
          <a:p>
            <a:pPr algn="ctr"/>
            <a:r>
              <a:rPr lang="en-US" altLang="ko-KR" sz="1200" b="1" dirty="0">
                <a:solidFill>
                  <a:schemeClr val="tx1"/>
                </a:solidFill>
              </a:rPr>
              <a:t>Coordinating</a:t>
            </a:r>
            <a:r>
              <a:rPr lang="ko-KR" altLang="en-US" sz="1200" b="1" dirty="0">
                <a:solidFill>
                  <a:schemeClr val="tx1"/>
                </a:solidFill>
              </a:rPr>
              <a:t> </a:t>
            </a:r>
            <a:r>
              <a:rPr lang="en-US" altLang="ko-KR" sz="1200" b="1" dirty="0">
                <a:solidFill>
                  <a:schemeClr val="tx1"/>
                </a:solidFill>
              </a:rPr>
              <a:t>AP</a:t>
            </a:r>
          </a:p>
        </p:txBody>
      </p:sp>
      <p:sp>
        <p:nvSpPr>
          <p:cNvPr id="12" name="TextBox 11">
            <a:extLst>
              <a:ext uri="{FF2B5EF4-FFF2-40B4-BE49-F238E27FC236}">
                <a16:creationId xmlns:a16="http://schemas.microsoft.com/office/drawing/2014/main" id="{9AC3B440-4785-6CF3-570B-AE2EA79C6972}"/>
              </a:ext>
            </a:extLst>
          </p:cNvPr>
          <p:cNvSpPr txBox="1"/>
          <p:nvPr/>
        </p:nvSpPr>
        <p:spPr>
          <a:xfrm>
            <a:off x="1938072" y="2779763"/>
            <a:ext cx="1656941" cy="276999"/>
          </a:xfrm>
          <a:prstGeom prst="rect">
            <a:avLst/>
          </a:prstGeom>
          <a:noFill/>
        </p:spPr>
        <p:txBody>
          <a:bodyPr wrap="square" rtlCol="0" anchor="ctr">
            <a:spAutoFit/>
          </a:bodyPr>
          <a:lstStyle/>
          <a:p>
            <a:pPr algn="ctr"/>
            <a:r>
              <a:rPr lang="en-US" altLang="ko-KR" sz="1200" b="1" dirty="0">
                <a:solidFill>
                  <a:schemeClr val="tx1"/>
                </a:solidFill>
              </a:rPr>
              <a:t>Coordinated</a:t>
            </a:r>
            <a:r>
              <a:rPr lang="ko-KR" altLang="en-US" sz="1200" b="1" dirty="0">
                <a:solidFill>
                  <a:schemeClr val="tx1"/>
                </a:solidFill>
              </a:rPr>
              <a:t> </a:t>
            </a:r>
            <a:r>
              <a:rPr lang="en-US" altLang="ko-KR" sz="1200" b="1" dirty="0">
                <a:solidFill>
                  <a:schemeClr val="tx1"/>
                </a:solidFill>
              </a:rPr>
              <a:t>AP</a:t>
            </a:r>
          </a:p>
        </p:txBody>
      </p:sp>
      <p:sp>
        <p:nvSpPr>
          <p:cNvPr id="13" name="평행 사변형 12">
            <a:extLst>
              <a:ext uri="{FF2B5EF4-FFF2-40B4-BE49-F238E27FC236}">
                <a16:creationId xmlns:a16="http://schemas.microsoft.com/office/drawing/2014/main" id="{D31A9661-6431-8D21-5D6A-E09916DAC8ED}"/>
              </a:ext>
            </a:extLst>
          </p:cNvPr>
          <p:cNvSpPr/>
          <p:nvPr/>
        </p:nvSpPr>
        <p:spPr bwMode="auto">
          <a:xfrm>
            <a:off x="3899176" y="2677405"/>
            <a:ext cx="121099" cy="49980"/>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800" b="0" i="0" u="none" strike="noStrike" cap="none" normalizeH="0" baseline="0">
              <a:ln>
                <a:noFill/>
              </a:ln>
              <a:solidFill>
                <a:schemeClr val="bg1"/>
              </a:solidFill>
              <a:effectLst/>
              <a:latin typeface="Times New Roman" pitchFamily="16" charset="0"/>
              <a:ea typeface="MS Gothic" charset="-128"/>
            </a:endParaRPr>
          </a:p>
        </p:txBody>
      </p:sp>
      <p:sp>
        <p:nvSpPr>
          <p:cNvPr id="14" name="직사각형 13">
            <a:extLst>
              <a:ext uri="{FF2B5EF4-FFF2-40B4-BE49-F238E27FC236}">
                <a16:creationId xmlns:a16="http://schemas.microsoft.com/office/drawing/2014/main" id="{BB87E21F-DA9B-A38C-676F-1543DA6F0B67}"/>
              </a:ext>
            </a:extLst>
          </p:cNvPr>
          <p:cNvSpPr/>
          <p:nvPr/>
        </p:nvSpPr>
        <p:spPr bwMode="auto">
          <a:xfrm>
            <a:off x="5925144" y="2624769"/>
            <a:ext cx="720080" cy="10500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 TF</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15" name="직사각형 14">
            <a:extLst>
              <a:ext uri="{FF2B5EF4-FFF2-40B4-BE49-F238E27FC236}">
                <a16:creationId xmlns:a16="http://schemas.microsoft.com/office/drawing/2014/main" id="{DEDC44AA-2624-31C6-E67F-76B224A5A272}"/>
              </a:ext>
            </a:extLst>
          </p:cNvPr>
          <p:cNvSpPr/>
          <p:nvPr/>
        </p:nvSpPr>
        <p:spPr bwMode="auto">
          <a:xfrm>
            <a:off x="6858018" y="2633047"/>
            <a:ext cx="1233286"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DL PPDU1</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grpSp>
        <p:nvGrpSpPr>
          <p:cNvPr id="21" name="그룹 20">
            <a:extLst>
              <a:ext uri="{FF2B5EF4-FFF2-40B4-BE49-F238E27FC236}">
                <a16:creationId xmlns:a16="http://schemas.microsoft.com/office/drawing/2014/main" id="{5C3950C4-0ACE-B934-6781-65850E6A895A}"/>
              </a:ext>
            </a:extLst>
          </p:cNvPr>
          <p:cNvGrpSpPr/>
          <p:nvPr/>
        </p:nvGrpSpPr>
        <p:grpSpPr>
          <a:xfrm>
            <a:off x="3660548" y="2729908"/>
            <a:ext cx="5085856" cy="199919"/>
            <a:chOff x="2306288" y="-770706"/>
            <a:chExt cx="8955108" cy="569253"/>
          </a:xfrm>
        </p:grpSpPr>
        <p:cxnSp>
          <p:nvCxnSpPr>
            <p:cNvPr id="16" name="직선 연결선 15">
              <a:extLst>
                <a:ext uri="{FF2B5EF4-FFF2-40B4-BE49-F238E27FC236}">
                  <a16:creationId xmlns:a16="http://schemas.microsoft.com/office/drawing/2014/main" id="{9786FCC6-C11D-D051-61ED-F614B04C277E}"/>
                </a:ext>
              </a:extLst>
            </p:cNvPr>
            <p:cNvCxnSpPr/>
            <p:nvPr/>
          </p:nvCxnSpPr>
          <p:spPr bwMode="auto">
            <a:xfrm>
              <a:off x="2306288" y="-770706"/>
              <a:ext cx="895510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직선 연결선 16">
              <a:extLst>
                <a:ext uri="{FF2B5EF4-FFF2-40B4-BE49-F238E27FC236}">
                  <a16:creationId xmlns:a16="http://schemas.microsoft.com/office/drawing/2014/main" id="{B3CDAD46-6D15-47B2-D572-8A4230AA976F}"/>
                </a:ext>
              </a:extLst>
            </p:cNvPr>
            <p:cNvCxnSpPr/>
            <p:nvPr/>
          </p:nvCxnSpPr>
          <p:spPr bwMode="auto">
            <a:xfrm>
              <a:off x="2306288" y="-201453"/>
              <a:ext cx="8955108"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20" name="직사각형 19">
            <a:extLst>
              <a:ext uri="{FF2B5EF4-FFF2-40B4-BE49-F238E27FC236}">
                <a16:creationId xmlns:a16="http://schemas.microsoft.com/office/drawing/2014/main" id="{49D5E7F7-A860-DF49-35ED-F3A155A7BB28}"/>
              </a:ext>
            </a:extLst>
          </p:cNvPr>
          <p:cNvSpPr/>
          <p:nvPr/>
        </p:nvSpPr>
        <p:spPr bwMode="auto">
          <a:xfrm>
            <a:off x="6858018" y="2823354"/>
            <a:ext cx="1233286" cy="105002"/>
          </a:xfrm>
          <a:prstGeom prst="rect">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DL PPDU2</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36" name="직사각형 35">
            <a:extLst>
              <a:ext uri="{FF2B5EF4-FFF2-40B4-BE49-F238E27FC236}">
                <a16:creationId xmlns:a16="http://schemas.microsoft.com/office/drawing/2014/main" id="{BE8F6537-F4E7-699B-81B4-3113D2219440}"/>
              </a:ext>
            </a:extLst>
          </p:cNvPr>
          <p:cNvSpPr/>
          <p:nvPr/>
        </p:nvSpPr>
        <p:spPr bwMode="auto">
          <a:xfrm>
            <a:off x="4022707" y="5464575"/>
            <a:ext cx="720080"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-I</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37" name="직사각형 36">
            <a:extLst>
              <a:ext uri="{FF2B5EF4-FFF2-40B4-BE49-F238E27FC236}">
                <a16:creationId xmlns:a16="http://schemas.microsoft.com/office/drawing/2014/main" id="{3F96D1AC-1324-2802-CB63-20EAB69E34F4}"/>
              </a:ext>
            </a:extLst>
          </p:cNvPr>
          <p:cNvSpPr/>
          <p:nvPr/>
        </p:nvSpPr>
        <p:spPr bwMode="auto">
          <a:xfrm>
            <a:off x="4997529" y="5664496"/>
            <a:ext cx="720080"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-R</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38" name="TextBox 37">
            <a:extLst>
              <a:ext uri="{FF2B5EF4-FFF2-40B4-BE49-F238E27FC236}">
                <a16:creationId xmlns:a16="http://schemas.microsoft.com/office/drawing/2014/main" id="{28A7E31A-667D-6D73-6C4E-38320DF9F41B}"/>
              </a:ext>
            </a:extLst>
          </p:cNvPr>
          <p:cNvSpPr txBox="1"/>
          <p:nvPr/>
        </p:nvSpPr>
        <p:spPr>
          <a:xfrm>
            <a:off x="1936999" y="5368713"/>
            <a:ext cx="1656941" cy="276999"/>
          </a:xfrm>
          <a:prstGeom prst="rect">
            <a:avLst/>
          </a:prstGeom>
          <a:noFill/>
        </p:spPr>
        <p:txBody>
          <a:bodyPr wrap="square" rtlCol="0" anchor="ctr">
            <a:spAutoFit/>
          </a:bodyPr>
          <a:lstStyle/>
          <a:p>
            <a:pPr algn="ctr"/>
            <a:r>
              <a:rPr lang="en-US" altLang="ko-KR" sz="1200" b="1" dirty="0">
                <a:solidFill>
                  <a:schemeClr val="tx1"/>
                </a:solidFill>
              </a:rPr>
              <a:t>Coordinating</a:t>
            </a:r>
            <a:r>
              <a:rPr lang="ko-KR" altLang="en-US" sz="1200" b="1" dirty="0">
                <a:solidFill>
                  <a:schemeClr val="tx1"/>
                </a:solidFill>
              </a:rPr>
              <a:t> </a:t>
            </a:r>
            <a:r>
              <a:rPr lang="en-US" altLang="ko-KR" sz="1200" b="1" dirty="0">
                <a:solidFill>
                  <a:schemeClr val="tx1"/>
                </a:solidFill>
              </a:rPr>
              <a:t>AP</a:t>
            </a:r>
          </a:p>
        </p:txBody>
      </p:sp>
      <p:sp>
        <p:nvSpPr>
          <p:cNvPr id="39" name="TextBox 38">
            <a:extLst>
              <a:ext uri="{FF2B5EF4-FFF2-40B4-BE49-F238E27FC236}">
                <a16:creationId xmlns:a16="http://schemas.microsoft.com/office/drawing/2014/main" id="{D26D152D-2D49-230B-EBA8-BD74CAA94C07}"/>
              </a:ext>
            </a:extLst>
          </p:cNvPr>
          <p:cNvSpPr txBox="1"/>
          <p:nvPr/>
        </p:nvSpPr>
        <p:spPr>
          <a:xfrm>
            <a:off x="1940507" y="5619434"/>
            <a:ext cx="1656941" cy="276999"/>
          </a:xfrm>
          <a:prstGeom prst="rect">
            <a:avLst/>
          </a:prstGeom>
          <a:noFill/>
        </p:spPr>
        <p:txBody>
          <a:bodyPr wrap="square" rtlCol="0" anchor="ctr">
            <a:spAutoFit/>
          </a:bodyPr>
          <a:lstStyle/>
          <a:p>
            <a:pPr algn="ctr"/>
            <a:r>
              <a:rPr lang="en-US" altLang="ko-KR" sz="1200" b="1" dirty="0">
                <a:solidFill>
                  <a:schemeClr val="tx1"/>
                </a:solidFill>
              </a:rPr>
              <a:t>Coordinated</a:t>
            </a:r>
            <a:r>
              <a:rPr lang="ko-KR" altLang="en-US" sz="1200" b="1" dirty="0">
                <a:solidFill>
                  <a:schemeClr val="tx1"/>
                </a:solidFill>
              </a:rPr>
              <a:t> </a:t>
            </a:r>
            <a:r>
              <a:rPr lang="en-US" altLang="ko-KR" sz="1200" b="1" dirty="0">
                <a:solidFill>
                  <a:schemeClr val="tx1"/>
                </a:solidFill>
              </a:rPr>
              <a:t>AP</a:t>
            </a:r>
          </a:p>
        </p:txBody>
      </p:sp>
      <p:sp>
        <p:nvSpPr>
          <p:cNvPr id="40" name="평행 사변형 39">
            <a:extLst>
              <a:ext uri="{FF2B5EF4-FFF2-40B4-BE49-F238E27FC236}">
                <a16:creationId xmlns:a16="http://schemas.microsoft.com/office/drawing/2014/main" id="{49C7EB0E-3F1C-4749-75BC-F939C51C9A53}"/>
              </a:ext>
            </a:extLst>
          </p:cNvPr>
          <p:cNvSpPr/>
          <p:nvPr/>
        </p:nvSpPr>
        <p:spPr bwMode="auto">
          <a:xfrm>
            <a:off x="3901611" y="5517076"/>
            <a:ext cx="121099" cy="49980"/>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800" b="0" i="0" u="none" strike="noStrike" cap="none" normalizeH="0" baseline="0">
              <a:ln>
                <a:noFill/>
              </a:ln>
              <a:solidFill>
                <a:schemeClr val="bg1"/>
              </a:solidFill>
              <a:effectLst/>
              <a:latin typeface="Times New Roman" pitchFamily="16" charset="0"/>
              <a:ea typeface="MS Gothic" charset="-128"/>
            </a:endParaRPr>
          </a:p>
        </p:txBody>
      </p:sp>
      <p:sp>
        <p:nvSpPr>
          <p:cNvPr id="41" name="직사각형 40">
            <a:extLst>
              <a:ext uri="{FF2B5EF4-FFF2-40B4-BE49-F238E27FC236}">
                <a16:creationId xmlns:a16="http://schemas.microsoft.com/office/drawing/2014/main" id="{2DE248F8-F203-80B7-6DD0-374344A9AE2A}"/>
              </a:ext>
            </a:extLst>
          </p:cNvPr>
          <p:cNvSpPr/>
          <p:nvPr/>
        </p:nvSpPr>
        <p:spPr bwMode="auto">
          <a:xfrm>
            <a:off x="9512482" y="5464323"/>
            <a:ext cx="720080" cy="10500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 TF</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42" name="직사각형 41">
            <a:extLst>
              <a:ext uri="{FF2B5EF4-FFF2-40B4-BE49-F238E27FC236}">
                <a16:creationId xmlns:a16="http://schemas.microsoft.com/office/drawing/2014/main" id="{BAE6BDB7-8B6D-2188-BE34-5FA32372C5AE}"/>
              </a:ext>
            </a:extLst>
          </p:cNvPr>
          <p:cNvSpPr/>
          <p:nvPr/>
        </p:nvSpPr>
        <p:spPr bwMode="auto">
          <a:xfrm>
            <a:off x="10445490" y="5466049"/>
            <a:ext cx="1233286"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DL PPDU1</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grpSp>
        <p:nvGrpSpPr>
          <p:cNvPr id="43" name="그룹 42">
            <a:extLst>
              <a:ext uri="{FF2B5EF4-FFF2-40B4-BE49-F238E27FC236}">
                <a16:creationId xmlns:a16="http://schemas.microsoft.com/office/drawing/2014/main" id="{90979667-0FE3-11DA-E063-2E03A7AC50D6}"/>
              </a:ext>
            </a:extLst>
          </p:cNvPr>
          <p:cNvGrpSpPr/>
          <p:nvPr/>
        </p:nvGrpSpPr>
        <p:grpSpPr>
          <a:xfrm>
            <a:off x="3662982" y="5569579"/>
            <a:ext cx="7799770" cy="199919"/>
            <a:chOff x="2306288" y="-770706"/>
            <a:chExt cx="8955108" cy="569253"/>
          </a:xfrm>
        </p:grpSpPr>
        <p:cxnSp>
          <p:nvCxnSpPr>
            <p:cNvPr id="45" name="직선 연결선 44">
              <a:extLst>
                <a:ext uri="{FF2B5EF4-FFF2-40B4-BE49-F238E27FC236}">
                  <a16:creationId xmlns:a16="http://schemas.microsoft.com/office/drawing/2014/main" id="{200BA8D0-A060-0086-4BFE-24076465CD71}"/>
                </a:ext>
              </a:extLst>
            </p:cNvPr>
            <p:cNvCxnSpPr/>
            <p:nvPr/>
          </p:nvCxnSpPr>
          <p:spPr bwMode="auto">
            <a:xfrm>
              <a:off x="2306288" y="-770706"/>
              <a:ext cx="895510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6" name="직선 연결선 45">
              <a:extLst>
                <a:ext uri="{FF2B5EF4-FFF2-40B4-BE49-F238E27FC236}">
                  <a16:creationId xmlns:a16="http://schemas.microsoft.com/office/drawing/2014/main" id="{B5AD0A85-09D6-8468-915A-85ACDBD1CA6D}"/>
                </a:ext>
              </a:extLst>
            </p:cNvPr>
            <p:cNvCxnSpPr/>
            <p:nvPr/>
          </p:nvCxnSpPr>
          <p:spPr bwMode="auto">
            <a:xfrm>
              <a:off x="2306288" y="-201453"/>
              <a:ext cx="8955108"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44" name="직사각형 43">
            <a:extLst>
              <a:ext uri="{FF2B5EF4-FFF2-40B4-BE49-F238E27FC236}">
                <a16:creationId xmlns:a16="http://schemas.microsoft.com/office/drawing/2014/main" id="{5E6D10F6-0D5C-56BB-5F4C-5DE0A7684FE2}"/>
              </a:ext>
            </a:extLst>
          </p:cNvPr>
          <p:cNvSpPr/>
          <p:nvPr/>
        </p:nvSpPr>
        <p:spPr bwMode="auto">
          <a:xfrm>
            <a:off x="10445490" y="5663135"/>
            <a:ext cx="1233286"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DL PPDU2</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47" name="직사각형 46">
            <a:extLst>
              <a:ext uri="{FF2B5EF4-FFF2-40B4-BE49-F238E27FC236}">
                <a16:creationId xmlns:a16="http://schemas.microsoft.com/office/drawing/2014/main" id="{9BC4D936-72FD-78E4-4623-E25DE535CFFC}"/>
              </a:ext>
            </a:extLst>
          </p:cNvPr>
          <p:cNvSpPr/>
          <p:nvPr/>
        </p:nvSpPr>
        <p:spPr bwMode="auto">
          <a:xfrm>
            <a:off x="5927579" y="5457674"/>
            <a:ext cx="720080" cy="10500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ICF1</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48" name="직사각형 47">
            <a:extLst>
              <a:ext uri="{FF2B5EF4-FFF2-40B4-BE49-F238E27FC236}">
                <a16:creationId xmlns:a16="http://schemas.microsoft.com/office/drawing/2014/main" id="{EAB88B69-18BB-A2B9-8549-E3A60013A802}"/>
              </a:ext>
            </a:extLst>
          </p:cNvPr>
          <p:cNvSpPr/>
          <p:nvPr/>
        </p:nvSpPr>
        <p:spPr bwMode="auto">
          <a:xfrm>
            <a:off x="6860587" y="5571037"/>
            <a:ext cx="720080"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ICR1</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49" name="직사각형 48">
            <a:extLst>
              <a:ext uri="{FF2B5EF4-FFF2-40B4-BE49-F238E27FC236}">
                <a16:creationId xmlns:a16="http://schemas.microsoft.com/office/drawing/2014/main" id="{6F890798-12C3-1B88-7D8B-9E6E76033D10}"/>
              </a:ext>
            </a:extLst>
          </p:cNvPr>
          <p:cNvSpPr/>
          <p:nvPr/>
        </p:nvSpPr>
        <p:spPr bwMode="auto">
          <a:xfrm>
            <a:off x="4024748" y="3556718"/>
            <a:ext cx="720080"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-I</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50" name="직사각형 49">
            <a:extLst>
              <a:ext uri="{FF2B5EF4-FFF2-40B4-BE49-F238E27FC236}">
                <a16:creationId xmlns:a16="http://schemas.microsoft.com/office/drawing/2014/main" id="{7BBDB10A-FFB0-69F5-2533-22A0F8F3DAEE}"/>
              </a:ext>
            </a:extLst>
          </p:cNvPr>
          <p:cNvSpPr/>
          <p:nvPr/>
        </p:nvSpPr>
        <p:spPr bwMode="auto">
          <a:xfrm>
            <a:off x="4999570" y="3756639"/>
            <a:ext cx="720080"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-R</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51" name="TextBox 50">
            <a:extLst>
              <a:ext uri="{FF2B5EF4-FFF2-40B4-BE49-F238E27FC236}">
                <a16:creationId xmlns:a16="http://schemas.microsoft.com/office/drawing/2014/main" id="{2CC6917D-201F-4954-93C6-770F627E2EFA}"/>
              </a:ext>
            </a:extLst>
          </p:cNvPr>
          <p:cNvSpPr txBox="1"/>
          <p:nvPr/>
        </p:nvSpPr>
        <p:spPr>
          <a:xfrm>
            <a:off x="1939040" y="3460856"/>
            <a:ext cx="1656941" cy="276999"/>
          </a:xfrm>
          <a:prstGeom prst="rect">
            <a:avLst/>
          </a:prstGeom>
          <a:noFill/>
        </p:spPr>
        <p:txBody>
          <a:bodyPr wrap="square" rtlCol="0" anchor="ctr">
            <a:spAutoFit/>
          </a:bodyPr>
          <a:lstStyle/>
          <a:p>
            <a:pPr algn="ctr"/>
            <a:r>
              <a:rPr lang="en-US" altLang="ko-KR" sz="1200" b="1" dirty="0">
                <a:solidFill>
                  <a:schemeClr val="tx1"/>
                </a:solidFill>
              </a:rPr>
              <a:t>Coordinating</a:t>
            </a:r>
            <a:r>
              <a:rPr lang="ko-KR" altLang="en-US" sz="1200" b="1" dirty="0">
                <a:solidFill>
                  <a:schemeClr val="tx1"/>
                </a:solidFill>
              </a:rPr>
              <a:t> </a:t>
            </a:r>
            <a:r>
              <a:rPr lang="en-US" altLang="ko-KR" sz="1200" b="1" dirty="0">
                <a:solidFill>
                  <a:schemeClr val="tx1"/>
                </a:solidFill>
              </a:rPr>
              <a:t>AP</a:t>
            </a:r>
          </a:p>
        </p:txBody>
      </p:sp>
      <p:sp>
        <p:nvSpPr>
          <p:cNvPr id="52" name="TextBox 51">
            <a:extLst>
              <a:ext uri="{FF2B5EF4-FFF2-40B4-BE49-F238E27FC236}">
                <a16:creationId xmlns:a16="http://schemas.microsoft.com/office/drawing/2014/main" id="{FE1A5588-AE64-7E19-0CAE-23B5A07C3664}"/>
              </a:ext>
            </a:extLst>
          </p:cNvPr>
          <p:cNvSpPr txBox="1"/>
          <p:nvPr/>
        </p:nvSpPr>
        <p:spPr>
          <a:xfrm>
            <a:off x="1942548" y="3711577"/>
            <a:ext cx="1656941" cy="276999"/>
          </a:xfrm>
          <a:prstGeom prst="rect">
            <a:avLst/>
          </a:prstGeom>
          <a:noFill/>
        </p:spPr>
        <p:txBody>
          <a:bodyPr wrap="square" rtlCol="0" anchor="ctr">
            <a:spAutoFit/>
          </a:bodyPr>
          <a:lstStyle/>
          <a:p>
            <a:pPr algn="ctr"/>
            <a:r>
              <a:rPr lang="en-US" altLang="ko-KR" sz="1200" b="1" dirty="0">
                <a:solidFill>
                  <a:schemeClr val="tx1"/>
                </a:solidFill>
              </a:rPr>
              <a:t>Coordinated</a:t>
            </a:r>
            <a:r>
              <a:rPr lang="ko-KR" altLang="en-US" sz="1200" b="1" dirty="0">
                <a:solidFill>
                  <a:schemeClr val="tx1"/>
                </a:solidFill>
              </a:rPr>
              <a:t> </a:t>
            </a:r>
            <a:r>
              <a:rPr lang="en-US" altLang="ko-KR" sz="1200" b="1" dirty="0">
                <a:solidFill>
                  <a:schemeClr val="tx1"/>
                </a:solidFill>
              </a:rPr>
              <a:t>AP</a:t>
            </a:r>
          </a:p>
        </p:txBody>
      </p:sp>
      <p:sp>
        <p:nvSpPr>
          <p:cNvPr id="53" name="평행 사변형 52">
            <a:extLst>
              <a:ext uri="{FF2B5EF4-FFF2-40B4-BE49-F238E27FC236}">
                <a16:creationId xmlns:a16="http://schemas.microsoft.com/office/drawing/2014/main" id="{00D4E896-EC90-CEBF-643C-3E42605D3EA9}"/>
              </a:ext>
            </a:extLst>
          </p:cNvPr>
          <p:cNvSpPr/>
          <p:nvPr/>
        </p:nvSpPr>
        <p:spPr bwMode="auto">
          <a:xfrm>
            <a:off x="3903652" y="3609219"/>
            <a:ext cx="121099" cy="49980"/>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800" b="0" i="0" u="none" strike="noStrike" cap="none" normalizeH="0" baseline="0">
              <a:ln>
                <a:noFill/>
              </a:ln>
              <a:solidFill>
                <a:schemeClr val="bg1"/>
              </a:solidFill>
              <a:effectLst/>
              <a:latin typeface="Times New Roman" pitchFamily="16" charset="0"/>
              <a:ea typeface="MS Gothic" charset="-128"/>
            </a:endParaRPr>
          </a:p>
        </p:txBody>
      </p:sp>
      <p:sp>
        <p:nvSpPr>
          <p:cNvPr id="54" name="직사각형 53">
            <a:extLst>
              <a:ext uri="{FF2B5EF4-FFF2-40B4-BE49-F238E27FC236}">
                <a16:creationId xmlns:a16="http://schemas.microsoft.com/office/drawing/2014/main" id="{30303935-4AF3-D971-638A-518FFAC386DE}"/>
              </a:ext>
            </a:extLst>
          </p:cNvPr>
          <p:cNvSpPr/>
          <p:nvPr/>
        </p:nvSpPr>
        <p:spPr bwMode="auto">
          <a:xfrm>
            <a:off x="7801828" y="3556466"/>
            <a:ext cx="720080"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 TF</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55" name="직사각형 54">
            <a:extLst>
              <a:ext uri="{FF2B5EF4-FFF2-40B4-BE49-F238E27FC236}">
                <a16:creationId xmlns:a16="http://schemas.microsoft.com/office/drawing/2014/main" id="{AE1E5995-001F-98C6-5FD8-2E63F07345F9}"/>
              </a:ext>
            </a:extLst>
          </p:cNvPr>
          <p:cNvSpPr/>
          <p:nvPr/>
        </p:nvSpPr>
        <p:spPr bwMode="auto">
          <a:xfrm>
            <a:off x="8734836" y="3558192"/>
            <a:ext cx="1233286"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DL PPDU1</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grpSp>
        <p:nvGrpSpPr>
          <p:cNvPr id="56" name="그룹 55">
            <a:extLst>
              <a:ext uri="{FF2B5EF4-FFF2-40B4-BE49-F238E27FC236}">
                <a16:creationId xmlns:a16="http://schemas.microsoft.com/office/drawing/2014/main" id="{8C1966F1-C189-239D-9366-E280D7A4B598}"/>
              </a:ext>
            </a:extLst>
          </p:cNvPr>
          <p:cNvGrpSpPr/>
          <p:nvPr/>
        </p:nvGrpSpPr>
        <p:grpSpPr>
          <a:xfrm>
            <a:off x="3665024" y="3661722"/>
            <a:ext cx="6231090" cy="199919"/>
            <a:chOff x="2306288" y="-770706"/>
            <a:chExt cx="8955108" cy="569253"/>
          </a:xfrm>
        </p:grpSpPr>
        <p:cxnSp>
          <p:nvCxnSpPr>
            <p:cNvPr id="57" name="직선 연결선 56">
              <a:extLst>
                <a:ext uri="{FF2B5EF4-FFF2-40B4-BE49-F238E27FC236}">
                  <a16:creationId xmlns:a16="http://schemas.microsoft.com/office/drawing/2014/main" id="{6960ED26-2861-4DD8-D364-BE6FD43B5886}"/>
                </a:ext>
              </a:extLst>
            </p:cNvPr>
            <p:cNvCxnSpPr/>
            <p:nvPr/>
          </p:nvCxnSpPr>
          <p:spPr bwMode="auto">
            <a:xfrm>
              <a:off x="2306288" y="-770706"/>
              <a:ext cx="895510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8" name="직선 연결선 57">
              <a:extLst>
                <a:ext uri="{FF2B5EF4-FFF2-40B4-BE49-F238E27FC236}">
                  <a16:creationId xmlns:a16="http://schemas.microsoft.com/office/drawing/2014/main" id="{F7AEEDC3-F228-BA14-183F-266A32031F5C}"/>
                </a:ext>
              </a:extLst>
            </p:cNvPr>
            <p:cNvCxnSpPr/>
            <p:nvPr/>
          </p:nvCxnSpPr>
          <p:spPr bwMode="auto">
            <a:xfrm>
              <a:off x="2306288" y="-201453"/>
              <a:ext cx="8955108"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59" name="직사각형 58">
            <a:extLst>
              <a:ext uri="{FF2B5EF4-FFF2-40B4-BE49-F238E27FC236}">
                <a16:creationId xmlns:a16="http://schemas.microsoft.com/office/drawing/2014/main" id="{5E8FECEB-6AD5-FC3F-DAAE-5982C1B3D189}"/>
              </a:ext>
            </a:extLst>
          </p:cNvPr>
          <p:cNvSpPr/>
          <p:nvPr/>
        </p:nvSpPr>
        <p:spPr bwMode="auto">
          <a:xfrm>
            <a:off x="8734836" y="3755278"/>
            <a:ext cx="1233286" cy="105002"/>
          </a:xfrm>
          <a:prstGeom prst="rect">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dirty="0">
                <a:ln>
                  <a:noFill/>
                </a:ln>
                <a:solidFill>
                  <a:schemeClr val="tx1"/>
                </a:solidFill>
                <a:effectLst/>
                <a:latin typeface="Times New Roman" pitchFamily="16" charset="0"/>
                <a:ea typeface="MS Gothic" charset="-128"/>
              </a:rPr>
              <a:t>DL PPDU2</a:t>
            </a:r>
            <a:endParaRPr kumimoji="0" lang="ko-KR" altLang="en-US" sz="1050" i="0" u="none" strike="noStrike" cap="none" normalizeH="0" baseline="0" dirty="0">
              <a:ln>
                <a:noFill/>
              </a:ln>
              <a:solidFill>
                <a:schemeClr val="tx1"/>
              </a:solidFill>
              <a:effectLst/>
              <a:latin typeface="Times New Roman" pitchFamily="16" charset="0"/>
              <a:ea typeface="MS Gothic" charset="-128"/>
            </a:endParaRPr>
          </a:p>
        </p:txBody>
      </p:sp>
      <p:sp>
        <p:nvSpPr>
          <p:cNvPr id="60" name="직사각형 59">
            <a:extLst>
              <a:ext uri="{FF2B5EF4-FFF2-40B4-BE49-F238E27FC236}">
                <a16:creationId xmlns:a16="http://schemas.microsoft.com/office/drawing/2014/main" id="{9AE48EF1-3DD3-063D-3AF8-530D57A5F7E0}"/>
              </a:ext>
            </a:extLst>
          </p:cNvPr>
          <p:cNvSpPr/>
          <p:nvPr/>
        </p:nvSpPr>
        <p:spPr bwMode="auto">
          <a:xfrm>
            <a:off x="5929620" y="3551087"/>
            <a:ext cx="720080" cy="10500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ICF1</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61" name="직사각형 60">
            <a:extLst>
              <a:ext uri="{FF2B5EF4-FFF2-40B4-BE49-F238E27FC236}">
                <a16:creationId xmlns:a16="http://schemas.microsoft.com/office/drawing/2014/main" id="{1FE2F8B8-6B91-6F00-E78A-C6294BBD448B}"/>
              </a:ext>
            </a:extLst>
          </p:cNvPr>
          <p:cNvSpPr/>
          <p:nvPr/>
        </p:nvSpPr>
        <p:spPr bwMode="auto">
          <a:xfrm>
            <a:off x="6862628" y="3664450"/>
            <a:ext cx="720080"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ICR1</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62" name="직사각형 61">
            <a:extLst>
              <a:ext uri="{FF2B5EF4-FFF2-40B4-BE49-F238E27FC236}">
                <a16:creationId xmlns:a16="http://schemas.microsoft.com/office/drawing/2014/main" id="{DCD74761-195A-A77A-BF5D-2D565E9D8405}"/>
              </a:ext>
            </a:extLst>
          </p:cNvPr>
          <p:cNvSpPr/>
          <p:nvPr/>
        </p:nvSpPr>
        <p:spPr bwMode="auto">
          <a:xfrm>
            <a:off x="4024748" y="4518542"/>
            <a:ext cx="720080"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-I</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63" name="직사각형 62">
            <a:extLst>
              <a:ext uri="{FF2B5EF4-FFF2-40B4-BE49-F238E27FC236}">
                <a16:creationId xmlns:a16="http://schemas.microsoft.com/office/drawing/2014/main" id="{F263C7CE-23A6-9AB7-55CA-CE6AB7F8836B}"/>
              </a:ext>
            </a:extLst>
          </p:cNvPr>
          <p:cNvSpPr/>
          <p:nvPr/>
        </p:nvSpPr>
        <p:spPr bwMode="auto">
          <a:xfrm>
            <a:off x="4999570" y="4718463"/>
            <a:ext cx="720080"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-R</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64" name="TextBox 63">
            <a:extLst>
              <a:ext uri="{FF2B5EF4-FFF2-40B4-BE49-F238E27FC236}">
                <a16:creationId xmlns:a16="http://schemas.microsoft.com/office/drawing/2014/main" id="{D38A9A1A-1105-156D-9479-F3C161BCDCFE}"/>
              </a:ext>
            </a:extLst>
          </p:cNvPr>
          <p:cNvSpPr txBox="1"/>
          <p:nvPr/>
        </p:nvSpPr>
        <p:spPr>
          <a:xfrm>
            <a:off x="1939040" y="4422680"/>
            <a:ext cx="1656941" cy="276999"/>
          </a:xfrm>
          <a:prstGeom prst="rect">
            <a:avLst/>
          </a:prstGeom>
          <a:noFill/>
        </p:spPr>
        <p:txBody>
          <a:bodyPr wrap="square" rtlCol="0" anchor="ctr">
            <a:spAutoFit/>
          </a:bodyPr>
          <a:lstStyle/>
          <a:p>
            <a:pPr algn="ctr"/>
            <a:r>
              <a:rPr lang="en-US" altLang="ko-KR" sz="1200" b="1" dirty="0">
                <a:solidFill>
                  <a:schemeClr val="tx1"/>
                </a:solidFill>
              </a:rPr>
              <a:t>Coordinating</a:t>
            </a:r>
            <a:r>
              <a:rPr lang="ko-KR" altLang="en-US" sz="1200" b="1" dirty="0">
                <a:solidFill>
                  <a:schemeClr val="tx1"/>
                </a:solidFill>
              </a:rPr>
              <a:t> </a:t>
            </a:r>
            <a:r>
              <a:rPr lang="en-US" altLang="ko-KR" sz="1200" b="1" dirty="0">
                <a:solidFill>
                  <a:schemeClr val="tx1"/>
                </a:solidFill>
              </a:rPr>
              <a:t>AP</a:t>
            </a:r>
          </a:p>
        </p:txBody>
      </p:sp>
      <p:sp>
        <p:nvSpPr>
          <p:cNvPr id="65" name="TextBox 64">
            <a:extLst>
              <a:ext uri="{FF2B5EF4-FFF2-40B4-BE49-F238E27FC236}">
                <a16:creationId xmlns:a16="http://schemas.microsoft.com/office/drawing/2014/main" id="{6C54438A-083E-E7F6-B353-5B39E7164077}"/>
              </a:ext>
            </a:extLst>
          </p:cNvPr>
          <p:cNvSpPr txBox="1"/>
          <p:nvPr/>
        </p:nvSpPr>
        <p:spPr>
          <a:xfrm>
            <a:off x="1942548" y="4673401"/>
            <a:ext cx="1656941" cy="276999"/>
          </a:xfrm>
          <a:prstGeom prst="rect">
            <a:avLst/>
          </a:prstGeom>
          <a:noFill/>
        </p:spPr>
        <p:txBody>
          <a:bodyPr wrap="square" rtlCol="0" anchor="ctr">
            <a:spAutoFit/>
          </a:bodyPr>
          <a:lstStyle/>
          <a:p>
            <a:pPr algn="ctr"/>
            <a:r>
              <a:rPr lang="en-US" altLang="ko-KR" sz="1200" b="1" dirty="0">
                <a:solidFill>
                  <a:schemeClr val="tx1"/>
                </a:solidFill>
              </a:rPr>
              <a:t>Coordinated</a:t>
            </a:r>
            <a:r>
              <a:rPr lang="ko-KR" altLang="en-US" sz="1200" b="1" dirty="0">
                <a:solidFill>
                  <a:schemeClr val="tx1"/>
                </a:solidFill>
              </a:rPr>
              <a:t> </a:t>
            </a:r>
            <a:r>
              <a:rPr lang="en-US" altLang="ko-KR" sz="1200" b="1" dirty="0">
                <a:solidFill>
                  <a:schemeClr val="tx1"/>
                </a:solidFill>
              </a:rPr>
              <a:t>AP</a:t>
            </a:r>
          </a:p>
        </p:txBody>
      </p:sp>
      <p:sp>
        <p:nvSpPr>
          <p:cNvPr id="66" name="평행 사변형 65">
            <a:extLst>
              <a:ext uri="{FF2B5EF4-FFF2-40B4-BE49-F238E27FC236}">
                <a16:creationId xmlns:a16="http://schemas.microsoft.com/office/drawing/2014/main" id="{351571FA-3AC0-61E8-783E-E1FE0FF6F9CE}"/>
              </a:ext>
            </a:extLst>
          </p:cNvPr>
          <p:cNvSpPr/>
          <p:nvPr/>
        </p:nvSpPr>
        <p:spPr bwMode="auto">
          <a:xfrm>
            <a:off x="3903652" y="4571043"/>
            <a:ext cx="121099" cy="49980"/>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800" b="0" i="0" u="none" strike="noStrike" cap="none" normalizeH="0" baseline="0">
              <a:ln>
                <a:noFill/>
              </a:ln>
              <a:solidFill>
                <a:schemeClr val="bg1"/>
              </a:solidFill>
              <a:effectLst/>
              <a:latin typeface="Times New Roman" pitchFamily="16" charset="0"/>
              <a:ea typeface="MS Gothic" charset="-128"/>
            </a:endParaRPr>
          </a:p>
        </p:txBody>
      </p:sp>
      <p:sp>
        <p:nvSpPr>
          <p:cNvPr id="67" name="직사각형 66">
            <a:extLst>
              <a:ext uri="{FF2B5EF4-FFF2-40B4-BE49-F238E27FC236}">
                <a16:creationId xmlns:a16="http://schemas.microsoft.com/office/drawing/2014/main" id="{887EA6F7-85B1-0A22-3589-54FC0D0D488D}"/>
              </a:ext>
            </a:extLst>
          </p:cNvPr>
          <p:cNvSpPr/>
          <p:nvPr/>
        </p:nvSpPr>
        <p:spPr bwMode="auto">
          <a:xfrm>
            <a:off x="7801828" y="4518290"/>
            <a:ext cx="720080" cy="10500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err="1">
                <a:ln>
                  <a:noFill/>
                </a:ln>
                <a:solidFill>
                  <a:schemeClr val="tx1"/>
                </a:solidFill>
                <a:effectLst/>
                <a:latin typeface="Times New Roman" pitchFamily="16" charset="0"/>
                <a:ea typeface="MS Gothic" charset="-128"/>
              </a:rPr>
              <a:t>CoBF</a:t>
            </a:r>
            <a:r>
              <a:rPr kumimoji="0" lang="en-US" altLang="ko-KR" sz="1050" b="0" i="0" u="none" strike="noStrike" cap="none" normalizeH="0" baseline="0" dirty="0">
                <a:ln>
                  <a:noFill/>
                </a:ln>
                <a:solidFill>
                  <a:schemeClr val="tx1"/>
                </a:solidFill>
                <a:effectLst/>
                <a:latin typeface="Times New Roman" pitchFamily="16" charset="0"/>
                <a:ea typeface="MS Gothic" charset="-128"/>
              </a:rPr>
              <a:t> TF</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68" name="직사각형 67">
            <a:extLst>
              <a:ext uri="{FF2B5EF4-FFF2-40B4-BE49-F238E27FC236}">
                <a16:creationId xmlns:a16="http://schemas.microsoft.com/office/drawing/2014/main" id="{60558092-F611-0A75-2293-20FA822C34DC}"/>
              </a:ext>
            </a:extLst>
          </p:cNvPr>
          <p:cNvSpPr/>
          <p:nvPr/>
        </p:nvSpPr>
        <p:spPr bwMode="auto">
          <a:xfrm>
            <a:off x="8734836" y="4520016"/>
            <a:ext cx="1233286"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DL PPDU1</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grpSp>
        <p:nvGrpSpPr>
          <p:cNvPr id="69" name="그룹 68">
            <a:extLst>
              <a:ext uri="{FF2B5EF4-FFF2-40B4-BE49-F238E27FC236}">
                <a16:creationId xmlns:a16="http://schemas.microsoft.com/office/drawing/2014/main" id="{D451B3F9-CE16-40BA-06F9-6310DD796237}"/>
              </a:ext>
            </a:extLst>
          </p:cNvPr>
          <p:cNvGrpSpPr/>
          <p:nvPr/>
        </p:nvGrpSpPr>
        <p:grpSpPr>
          <a:xfrm>
            <a:off x="3665024" y="4623546"/>
            <a:ext cx="6231090" cy="199919"/>
            <a:chOff x="2306288" y="-770706"/>
            <a:chExt cx="8955108" cy="569253"/>
          </a:xfrm>
        </p:grpSpPr>
        <p:cxnSp>
          <p:nvCxnSpPr>
            <p:cNvPr id="70" name="직선 연결선 69">
              <a:extLst>
                <a:ext uri="{FF2B5EF4-FFF2-40B4-BE49-F238E27FC236}">
                  <a16:creationId xmlns:a16="http://schemas.microsoft.com/office/drawing/2014/main" id="{0A759AFF-4292-83C5-A7F1-4B6A7A1EAFF3}"/>
                </a:ext>
              </a:extLst>
            </p:cNvPr>
            <p:cNvCxnSpPr/>
            <p:nvPr/>
          </p:nvCxnSpPr>
          <p:spPr bwMode="auto">
            <a:xfrm>
              <a:off x="2306288" y="-770706"/>
              <a:ext cx="895510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1" name="직선 연결선 70">
              <a:extLst>
                <a:ext uri="{FF2B5EF4-FFF2-40B4-BE49-F238E27FC236}">
                  <a16:creationId xmlns:a16="http://schemas.microsoft.com/office/drawing/2014/main" id="{6B53185B-EB30-D11A-6F3D-F6E6E172CD98}"/>
                </a:ext>
              </a:extLst>
            </p:cNvPr>
            <p:cNvCxnSpPr/>
            <p:nvPr/>
          </p:nvCxnSpPr>
          <p:spPr bwMode="auto">
            <a:xfrm>
              <a:off x="2306288" y="-201453"/>
              <a:ext cx="8955108"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72" name="직사각형 71">
            <a:extLst>
              <a:ext uri="{FF2B5EF4-FFF2-40B4-BE49-F238E27FC236}">
                <a16:creationId xmlns:a16="http://schemas.microsoft.com/office/drawing/2014/main" id="{28B4F34F-F6DD-39D0-D5D0-BE1DA784C0DB}"/>
              </a:ext>
            </a:extLst>
          </p:cNvPr>
          <p:cNvSpPr/>
          <p:nvPr/>
        </p:nvSpPr>
        <p:spPr bwMode="auto">
          <a:xfrm>
            <a:off x="8734836" y="4717102"/>
            <a:ext cx="1233286"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DL PPDU2</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73" name="직사각형 72">
            <a:extLst>
              <a:ext uri="{FF2B5EF4-FFF2-40B4-BE49-F238E27FC236}">
                <a16:creationId xmlns:a16="http://schemas.microsoft.com/office/drawing/2014/main" id="{66333A0B-B8C3-42E7-DF85-20DA192E063D}"/>
              </a:ext>
            </a:extLst>
          </p:cNvPr>
          <p:cNvSpPr/>
          <p:nvPr/>
        </p:nvSpPr>
        <p:spPr bwMode="auto">
          <a:xfrm>
            <a:off x="5929620" y="4709761"/>
            <a:ext cx="720080" cy="105002"/>
          </a:xfrm>
          <a:prstGeom prst="rect">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ICF2</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74" name="직사각형 73">
            <a:extLst>
              <a:ext uri="{FF2B5EF4-FFF2-40B4-BE49-F238E27FC236}">
                <a16:creationId xmlns:a16="http://schemas.microsoft.com/office/drawing/2014/main" id="{C0551AC9-8FB6-9287-C8B5-1C04907EE1DC}"/>
              </a:ext>
            </a:extLst>
          </p:cNvPr>
          <p:cNvSpPr/>
          <p:nvPr/>
        </p:nvSpPr>
        <p:spPr bwMode="auto">
          <a:xfrm>
            <a:off x="6862628" y="4823124"/>
            <a:ext cx="720080"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ICR2</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75" name="직사각형 74">
            <a:extLst>
              <a:ext uri="{FF2B5EF4-FFF2-40B4-BE49-F238E27FC236}">
                <a16:creationId xmlns:a16="http://schemas.microsoft.com/office/drawing/2014/main" id="{17E39E1C-6EC4-54E3-CBEF-00F15A7FB787}"/>
              </a:ext>
            </a:extLst>
          </p:cNvPr>
          <p:cNvSpPr/>
          <p:nvPr/>
        </p:nvSpPr>
        <p:spPr bwMode="auto">
          <a:xfrm>
            <a:off x="7767152" y="5657727"/>
            <a:ext cx="720080" cy="105002"/>
          </a:xfrm>
          <a:prstGeom prst="rect">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ICF2</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76" name="직사각형 75">
            <a:extLst>
              <a:ext uri="{FF2B5EF4-FFF2-40B4-BE49-F238E27FC236}">
                <a16:creationId xmlns:a16="http://schemas.microsoft.com/office/drawing/2014/main" id="{5805144D-77EE-6B46-5718-97D12675E962}"/>
              </a:ext>
            </a:extLst>
          </p:cNvPr>
          <p:cNvSpPr/>
          <p:nvPr/>
        </p:nvSpPr>
        <p:spPr bwMode="auto">
          <a:xfrm>
            <a:off x="8700160" y="5771090"/>
            <a:ext cx="720080" cy="1050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ICR2</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77" name="TextBox 76">
            <a:extLst>
              <a:ext uri="{FF2B5EF4-FFF2-40B4-BE49-F238E27FC236}">
                <a16:creationId xmlns:a16="http://schemas.microsoft.com/office/drawing/2014/main" id="{8457D475-EF5D-7CDE-33AD-DA94D2688F42}"/>
              </a:ext>
            </a:extLst>
          </p:cNvPr>
          <p:cNvSpPr txBox="1"/>
          <p:nvPr/>
        </p:nvSpPr>
        <p:spPr>
          <a:xfrm>
            <a:off x="10408197" y="3120200"/>
            <a:ext cx="1372452" cy="430887"/>
          </a:xfrm>
          <a:prstGeom prst="rect">
            <a:avLst/>
          </a:prstGeom>
          <a:noFill/>
        </p:spPr>
        <p:txBody>
          <a:bodyPr wrap="square" rtlCol="0">
            <a:spAutoFit/>
          </a:bodyPr>
          <a:lstStyle/>
          <a:p>
            <a:r>
              <a:rPr lang="en-US" altLang="ko-KR" sz="1100" dirty="0">
                <a:solidFill>
                  <a:srgbClr val="FF0000"/>
                </a:solidFill>
              </a:rPr>
              <a:t>Coordinated AP’s latest Tx timing</a:t>
            </a:r>
            <a:endParaRPr lang="ko-KR" altLang="en-US" sz="1100" dirty="0">
              <a:solidFill>
                <a:srgbClr val="FF0000"/>
              </a:solidFill>
            </a:endParaRPr>
          </a:p>
        </p:txBody>
      </p:sp>
      <p:sp>
        <p:nvSpPr>
          <p:cNvPr id="78" name="TextBox 77">
            <a:extLst>
              <a:ext uri="{FF2B5EF4-FFF2-40B4-BE49-F238E27FC236}">
                <a16:creationId xmlns:a16="http://schemas.microsoft.com/office/drawing/2014/main" id="{014875B0-7008-D4E8-BED5-A1E3487E1F1E}"/>
              </a:ext>
            </a:extLst>
          </p:cNvPr>
          <p:cNvSpPr txBox="1"/>
          <p:nvPr/>
        </p:nvSpPr>
        <p:spPr>
          <a:xfrm>
            <a:off x="10408197" y="4056927"/>
            <a:ext cx="1475015" cy="430887"/>
          </a:xfrm>
          <a:prstGeom prst="rect">
            <a:avLst/>
          </a:prstGeom>
          <a:noFill/>
        </p:spPr>
        <p:txBody>
          <a:bodyPr wrap="square" rtlCol="0">
            <a:spAutoFit/>
          </a:bodyPr>
          <a:lstStyle/>
          <a:p>
            <a:r>
              <a:rPr lang="en-US" altLang="ko-KR" sz="1100" dirty="0">
                <a:solidFill>
                  <a:srgbClr val="FF0000"/>
                </a:solidFill>
              </a:rPr>
              <a:t>Coordinating AP’s latest Tx timing</a:t>
            </a:r>
            <a:endParaRPr lang="ko-KR" altLang="en-US" sz="1100" dirty="0">
              <a:solidFill>
                <a:srgbClr val="FF0000"/>
              </a:solidFill>
            </a:endParaRPr>
          </a:p>
        </p:txBody>
      </p:sp>
      <p:cxnSp>
        <p:nvCxnSpPr>
          <p:cNvPr id="80" name="직선 화살표 연결선 79">
            <a:extLst>
              <a:ext uri="{FF2B5EF4-FFF2-40B4-BE49-F238E27FC236}">
                <a16:creationId xmlns:a16="http://schemas.microsoft.com/office/drawing/2014/main" id="{ED5C01B5-722C-4627-9625-9363AE077B5D}"/>
              </a:ext>
            </a:extLst>
          </p:cNvPr>
          <p:cNvCxnSpPr>
            <a:cxnSpLocks/>
            <a:stCxn id="78" idx="1"/>
            <a:endCxn id="67" idx="1"/>
          </p:cNvCxnSpPr>
          <p:nvPr/>
        </p:nvCxnSpPr>
        <p:spPr bwMode="auto">
          <a:xfrm flipH="1">
            <a:off x="7801828" y="4272371"/>
            <a:ext cx="2606369" cy="298420"/>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cxnSp>
        <p:nvCxnSpPr>
          <p:cNvPr id="82" name="직선 화살표 연결선 81">
            <a:extLst>
              <a:ext uri="{FF2B5EF4-FFF2-40B4-BE49-F238E27FC236}">
                <a16:creationId xmlns:a16="http://schemas.microsoft.com/office/drawing/2014/main" id="{EC8EA69F-5D4F-76A9-D71C-9D5FCEB9827E}"/>
              </a:ext>
            </a:extLst>
          </p:cNvPr>
          <p:cNvCxnSpPr>
            <a:cxnSpLocks/>
            <a:stCxn id="77" idx="1"/>
            <a:endCxn id="59" idx="1"/>
          </p:cNvCxnSpPr>
          <p:nvPr/>
        </p:nvCxnSpPr>
        <p:spPr bwMode="auto">
          <a:xfrm flipH="1">
            <a:off x="8734836" y="3335644"/>
            <a:ext cx="1673361" cy="472135"/>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
        <p:nvSpPr>
          <p:cNvPr id="9" name="TextBox 8">
            <a:extLst>
              <a:ext uri="{FF2B5EF4-FFF2-40B4-BE49-F238E27FC236}">
                <a16:creationId xmlns:a16="http://schemas.microsoft.com/office/drawing/2014/main" id="{228ED3EB-6985-7FAD-0CAE-F0658F968093}"/>
              </a:ext>
            </a:extLst>
          </p:cNvPr>
          <p:cNvSpPr txBox="1"/>
          <p:nvPr/>
        </p:nvSpPr>
        <p:spPr>
          <a:xfrm>
            <a:off x="773172" y="2448446"/>
            <a:ext cx="1358405" cy="677108"/>
          </a:xfrm>
          <a:prstGeom prst="rect">
            <a:avLst/>
          </a:prstGeom>
          <a:noFill/>
        </p:spPr>
        <p:txBody>
          <a:bodyPr wrap="square">
            <a:spAutoFit/>
          </a:bodyPr>
          <a:lstStyle/>
          <a:p>
            <a:r>
              <a:rPr lang="en-US" altLang="ko-KR" sz="1400" b="1" dirty="0">
                <a:solidFill>
                  <a:schemeClr val="tx1"/>
                </a:solidFill>
              </a:rPr>
              <a:t>(Case 1)</a:t>
            </a:r>
          </a:p>
          <a:p>
            <a:r>
              <a:rPr lang="en-US" altLang="ko-KR" sz="1200" dirty="0">
                <a:solidFill>
                  <a:schemeClr val="tx1"/>
                </a:solidFill>
              </a:rPr>
              <a:t>ICF1/ICR1_X</a:t>
            </a:r>
          </a:p>
          <a:p>
            <a:r>
              <a:rPr lang="en-US" altLang="ko-KR" sz="1200" dirty="0">
                <a:solidFill>
                  <a:schemeClr val="tx1"/>
                </a:solidFill>
              </a:rPr>
              <a:t>ICF2/ICR2_X</a:t>
            </a:r>
            <a:endParaRPr lang="ko-KR" altLang="en-US" sz="1200" dirty="0"/>
          </a:p>
        </p:txBody>
      </p:sp>
      <p:sp>
        <p:nvSpPr>
          <p:cNvPr id="18" name="사각형: 둥근 모서리 17">
            <a:extLst>
              <a:ext uri="{FF2B5EF4-FFF2-40B4-BE49-F238E27FC236}">
                <a16:creationId xmlns:a16="http://schemas.microsoft.com/office/drawing/2014/main" id="{04A1D52B-3A10-6CE2-2461-F3116DA7EC58}"/>
              </a:ext>
            </a:extLst>
          </p:cNvPr>
          <p:cNvSpPr/>
          <p:nvPr/>
        </p:nvSpPr>
        <p:spPr bwMode="auto">
          <a:xfrm>
            <a:off x="796940" y="2516555"/>
            <a:ext cx="8127157" cy="573968"/>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FC7F5D88-80EA-4E1E-7DFF-59094827D8E6}"/>
              </a:ext>
            </a:extLst>
          </p:cNvPr>
          <p:cNvSpPr txBox="1"/>
          <p:nvPr/>
        </p:nvSpPr>
        <p:spPr>
          <a:xfrm>
            <a:off x="767408" y="3389369"/>
            <a:ext cx="1358405" cy="677108"/>
          </a:xfrm>
          <a:prstGeom prst="rect">
            <a:avLst/>
          </a:prstGeom>
          <a:noFill/>
        </p:spPr>
        <p:txBody>
          <a:bodyPr wrap="square">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ko-KR" sz="1400" b="1"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(Case 2)</a:t>
            </a: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ko-KR"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ICF1/ICR1_O</a:t>
            </a: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ko-KR"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ICF2/ICR2_X</a:t>
            </a:r>
            <a:endParaRPr kumimoji="0" lang="ko-KR" altLang="en-US" sz="1200" b="0" i="0" u="none" strike="noStrike" kern="1200" cap="none" spc="0" normalizeH="0" baseline="0" noProof="0" dirty="0">
              <a:ln>
                <a:noFill/>
              </a:ln>
              <a:solidFill>
                <a:srgbClr val="FFFFFF"/>
              </a:solidFill>
              <a:effectLst/>
              <a:uLnTx/>
              <a:uFillTx/>
              <a:latin typeface="Times New Roman" pitchFamily="16" charset="0"/>
              <a:cs typeface="+mn-cs"/>
            </a:endParaRPr>
          </a:p>
        </p:txBody>
      </p:sp>
      <p:sp>
        <p:nvSpPr>
          <p:cNvPr id="23" name="사각형: 둥근 모서리 22">
            <a:extLst>
              <a:ext uri="{FF2B5EF4-FFF2-40B4-BE49-F238E27FC236}">
                <a16:creationId xmlns:a16="http://schemas.microsoft.com/office/drawing/2014/main" id="{C3C6CDC2-C167-672D-74FD-ED7344B23CF5}"/>
              </a:ext>
            </a:extLst>
          </p:cNvPr>
          <p:cNvSpPr/>
          <p:nvPr/>
        </p:nvSpPr>
        <p:spPr bwMode="auto">
          <a:xfrm>
            <a:off x="791176" y="3458295"/>
            <a:ext cx="9486461" cy="573968"/>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TextBox 24">
            <a:extLst>
              <a:ext uri="{FF2B5EF4-FFF2-40B4-BE49-F238E27FC236}">
                <a16:creationId xmlns:a16="http://schemas.microsoft.com/office/drawing/2014/main" id="{6AC58920-733F-8C5B-0897-E37BC9EE17AA}"/>
              </a:ext>
            </a:extLst>
          </p:cNvPr>
          <p:cNvSpPr txBox="1"/>
          <p:nvPr/>
        </p:nvSpPr>
        <p:spPr>
          <a:xfrm>
            <a:off x="774147" y="4335334"/>
            <a:ext cx="1358405" cy="677108"/>
          </a:xfrm>
          <a:prstGeom prst="rect">
            <a:avLst/>
          </a:prstGeom>
          <a:noFill/>
        </p:spPr>
        <p:txBody>
          <a:bodyPr wrap="square">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ko-KR" sz="1400" b="1"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(Case 3)</a:t>
            </a: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ko-KR"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ICF1/ICR1_X</a:t>
            </a: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ko-KR"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ICF2/ICR2_O</a:t>
            </a:r>
            <a:endParaRPr kumimoji="0" lang="ko-KR" altLang="en-US" sz="1200" b="0" i="0" u="none" strike="noStrike" kern="1200" cap="none" spc="0" normalizeH="0" baseline="0" noProof="0" dirty="0">
              <a:ln>
                <a:noFill/>
              </a:ln>
              <a:solidFill>
                <a:srgbClr val="FFFFFF"/>
              </a:solidFill>
              <a:effectLst/>
              <a:uLnTx/>
              <a:uFillTx/>
              <a:latin typeface="Times New Roman" pitchFamily="16" charset="0"/>
              <a:cs typeface="+mn-cs"/>
            </a:endParaRPr>
          </a:p>
        </p:txBody>
      </p:sp>
      <p:sp>
        <p:nvSpPr>
          <p:cNvPr id="26" name="사각형: 둥근 모서리 25">
            <a:extLst>
              <a:ext uri="{FF2B5EF4-FFF2-40B4-BE49-F238E27FC236}">
                <a16:creationId xmlns:a16="http://schemas.microsoft.com/office/drawing/2014/main" id="{3C839174-A9FE-D197-FEFF-9DB699D8630B}"/>
              </a:ext>
            </a:extLst>
          </p:cNvPr>
          <p:cNvSpPr/>
          <p:nvPr/>
        </p:nvSpPr>
        <p:spPr bwMode="auto">
          <a:xfrm>
            <a:off x="797915" y="4405530"/>
            <a:ext cx="9486461" cy="573968"/>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TextBox 27">
            <a:extLst>
              <a:ext uri="{FF2B5EF4-FFF2-40B4-BE49-F238E27FC236}">
                <a16:creationId xmlns:a16="http://schemas.microsoft.com/office/drawing/2014/main" id="{D83543EE-767B-D989-140D-2E6A51D4844F}"/>
              </a:ext>
            </a:extLst>
          </p:cNvPr>
          <p:cNvSpPr txBox="1"/>
          <p:nvPr/>
        </p:nvSpPr>
        <p:spPr>
          <a:xfrm>
            <a:off x="767408" y="5284233"/>
            <a:ext cx="1358405" cy="677108"/>
          </a:xfrm>
          <a:prstGeom prst="rect">
            <a:avLst/>
          </a:prstGeom>
          <a:noFill/>
        </p:spPr>
        <p:txBody>
          <a:bodyPr wrap="square">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ko-KR" sz="1400" b="1"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(Case 4)</a:t>
            </a: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ko-KR"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ICF1/ICR1_O</a:t>
            </a: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ko-KR"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ICF2/ICR2_O</a:t>
            </a:r>
            <a:endParaRPr kumimoji="0" lang="ko-KR" altLang="en-US" sz="1200" b="0" i="0" u="none" strike="noStrike" kern="1200" cap="none" spc="0" normalizeH="0" baseline="0" noProof="0" dirty="0">
              <a:ln>
                <a:noFill/>
              </a:ln>
              <a:solidFill>
                <a:srgbClr val="FFFFFF"/>
              </a:solidFill>
              <a:effectLst/>
              <a:uLnTx/>
              <a:uFillTx/>
              <a:latin typeface="Times New Roman" pitchFamily="16" charset="0"/>
              <a:cs typeface="+mn-cs"/>
            </a:endParaRPr>
          </a:p>
        </p:txBody>
      </p:sp>
      <p:sp>
        <p:nvSpPr>
          <p:cNvPr id="29" name="사각형: 둥근 모서리 28">
            <a:extLst>
              <a:ext uri="{FF2B5EF4-FFF2-40B4-BE49-F238E27FC236}">
                <a16:creationId xmlns:a16="http://schemas.microsoft.com/office/drawing/2014/main" id="{8D11596F-CC42-F4EE-DE3F-F1287B8570A9}"/>
              </a:ext>
            </a:extLst>
          </p:cNvPr>
          <p:cNvSpPr/>
          <p:nvPr/>
        </p:nvSpPr>
        <p:spPr bwMode="auto">
          <a:xfrm>
            <a:off x="791176" y="5348079"/>
            <a:ext cx="10913482" cy="573968"/>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681684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E60984-4C0A-53CD-D44C-E8A2A43E53F6}"/>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4C67777C-1D34-A822-3489-436B52D574E8}"/>
              </a:ext>
            </a:extLst>
          </p:cNvPr>
          <p:cNvSpPr>
            <a:spLocks noGrp="1"/>
          </p:cNvSpPr>
          <p:nvPr>
            <p:ph type="title"/>
          </p:nvPr>
        </p:nvSpPr>
        <p:spPr/>
        <p:txBody>
          <a:bodyPr/>
          <a:lstStyle/>
          <a:p>
            <a:r>
              <a:rPr lang="en-US" altLang="ko-KR" dirty="0"/>
              <a:t>Duration/ID field of the Co-BF Invite frame</a:t>
            </a:r>
            <a:endParaRPr lang="ko-KR" altLang="en-US" dirty="0"/>
          </a:p>
        </p:txBody>
      </p:sp>
      <p:sp>
        <p:nvSpPr>
          <p:cNvPr id="3" name="슬라이드 번호 개체 틀 2">
            <a:extLst>
              <a:ext uri="{FF2B5EF4-FFF2-40B4-BE49-F238E27FC236}">
                <a16:creationId xmlns:a16="http://schemas.microsoft.com/office/drawing/2014/main" id="{BC657BC9-B7B2-C72D-E858-304201EEBB5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4" name="바닥글 개체 틀 3">
            <a:extLst>
              <a:ext uri="{FF2B5EF4-FFF2-40B4-BE49-F238E27FC236}">
                <a16:creationId xmlns:a16="http://schemas.microsoft.com/office/drawing/2014/main" id="{CB398A5F-53ED-CDF0-E276-34436E4E0FD4}"/>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F468BF40-5B3F-C7F3-4C59-3EF64627C5B3}"/>
              </a:ext>
            </a:extLst>
          </p:cNvPr>
          <p:cNvSpPr>
            <a:spLocks noGrp="1"/>
          </p:cNvSpPr>
          <p:nvPr>
            <p:ph type="dt" idx="15"/>
          </p:nvPr>
        </p:nvSpPr>
        <p:spPr/>
        <p:txBody>
          <a:bodyPr/>
          <a:lstStyle/>
          <a:p>
            <a:r>
              <a:rPr lang="en-US" altLang="ko-KR" kern="0" dirty="0"/>
              <a:t>July 2025</a:t>
            </a:r>
            <a:endParaRPr lang="en-GB" altLang="ko-KR" kern="0" dirty="0"/>
          </a:p>
        </p:txBody>
      </p:sp>
      <p:sp>
        <p:nvSpPr>
          <p:cNvPr id="10" name="내용 개체 틀 5">
            <a:extLst>
              <a:ext uri="{FF2B5EF4-FFF2-40B4-BE49-F238E27FC236}">
                <a16:creationId xmlns:a16="http://schemas.microsoft.com/office/drawing/2014/main" id="{92F5BD52-1671-091B-1D43-6A7771A70118}"/>
              </a:ext>
            </a:extLst>
          </p:cNvPr>
          <p:cNvSpPr>
            <a:spLocks noGrp="1"/>
          </p:cNvSpPr>
          <p:nvPr>
            <p:ph idx="1"/>
          </p:nvPr>
        </p:nvSpPr>
        <p:spPr>
          <a:xfrm>
            <a:off x="732148" y="1751014"/>
            <a:ext cx="10727704" cy="4724400"/>
          </a:xfrm>
        </p:spPr>
        <p:txBody>
          <a:bodyPr/>
          <a:lstStyle/>
          <a:p>
            <a:r>
              <a:rPr lang="en-US" altLang="ko-KR" sz="2000" dirty="0"/>
              <a:t>Optimal Duration/ID field value (to fit the basic requirements)</a:t>
            </a:r>
          </a:p>
          <a:p>
            <a:pPr lvl="1"/>
            <a:r>
              <a:rPr lang="en-US" altLang="ko-KR" sz="1600" dirty="0"/>
              <a:t>The Coordinating AP uses (#2) if it intends to perform In-BSS ICF/ICR, and uses (#1) if it does not, to calculate the shortest Duration/ID field value</a:t>
            </a:r>
            <a:endParaRPr lang="en-US" altLang="ko-KR" sz="1600" dirty="0">
              <a:solidFill>
                <a:schemeClr val="tx1"/>
              </a:solidFill>
            </a:endParaRPr>
          </a:p>
          <a:p>
            <a:pPr lvl="1"/>
            <a:r>
              <a:rPr lang="en-US" altLang="ko-KR" sz="1600" dirty="0">
                <a:solidFill>
                  <a:schemeClr val="tx1"/>
                </a:solidFill>
              </a:rPr>
              <a:t>Optimal value (#1): SIFS + </a:t>
            </a:r>
            <a:r>
              <a:rPr lang="en-US" altLang="ko-KR" sz="1600" dirty="0" err="1">
                <a:solidFill>
                  <a:schemeClr val="tx1"/>
                </a:solidFill>
              </a:rPr>
              <a:t>CoBF</a:t>
            </a:r>
            <a:r>
              <a:rPr lang="en-US" altLang="ko-KR" sz="1600" dirty="0">
                <a:solidFill>
                  <a:schemeClr val="tx1"/>
                </a:solidFill>
              </a:rPr>
              <a:t> Response + SIFS + ICF2/ICR2 (unknown) + SIFS</a:t>
            </a:r>
          </a:p>
          <a:p>
            <a:pPr lvl="2"/>
            <a:r>
              <a:rPr lang="en-US" altLang="ko-KR" sz="1400" dirty="0"/>
              <a:t>Since the length of the ICF2/ICR2 is variable, the Coordinating AP should consider the maximum length of the ICF2/ICR2</a:t>
            </a:r>
          </a:p>
          <a:p>
            <a:pPr lvl="2"/>
            <a:r>
              <a:rPr lang="en-US" altLang="ko-KR" sz="1400" dirty="0"/>
              <a:t>This value could be used when the Coordinating AP does not exchange In-BSS ICF/ICR(ICF1/ICR1)</a:t>
            </a:r>
          </a:p>
          <a:p>
            <a:pPr lvl="3"/>
            <a:r>
              <a:rPr lang="en-US" altLang="ko-KR" sz="1300" dirty="0">
                <a:solidFill>
                  <a:schemeClr val="tx1"/>
                </a:solidFill>
              </a:rPr>
              <a:t>This value takes into account the</a:t>
            </a:r>
            <a:r>
              <a:rPr lang="en-US" altLang="ko-KR" sz="1300" dirty="0"/>
              <a:t> situation where the Coordinating AP transmits the 2</a:t>
            </a:r>
            <a:r>
              <a:rPr lang="en-US" altLang="ko-KR" sz="1300" baseline="30000" dirty="0"/>
              <a:t>nd</a:t>
            </a:r>
            <a:r>
              <a:rPr lang="en-US" altLang="ko-KR" sz="1300" dirty="0"/>
              <a:t> PPDU the latest (Case 3)</a:t>
            </a:r>
            <a:endParaRPr lang="en-US" altLang="ko-KR" sz="1300" dirty="0">
              <a:solidFill>
                <a:schemeClr val="tx1"/>
              </a:solidFill>
              <a:highlight>
                <a:srgbClr val="FFFF00"/>
              </a:highlight>
            </a:endParaRPr>
          </a:p>
          <a:p>
            <a:pPr lvl="1"/>
            <a:r>
              <a:rPr lang="en-US" altLang="ko-KR" sz="1600" dirty="0">
                <a:solidFill>
                  <a:schemeClr val="tx1"/>
                </a:solidFill>
              </a:rPr>
              <a:t>Optimal value (#2): SIFS + </a:t>
            </a:r>
            <a:r>
              <a:rPr lang="en-US" altLang="ko-KR" sz="1600" dirty="0" err="1">
                <a:solidFill>
                  <a:schemeClr val="tx1"/>
                </a:solidFill>
              </a:rPr>
              <a:t>CoBF</a:t>
            </a:r>
            <a:r>
              <a:rPr lang="en-US" altLang="ko-KR" sz="1600" dirty="0">
                <a:solidFill>
                  <a:schemeClr val="tx1"/>
                </a:solidFill>
              </a:rPr>
              <a:t> Response + SIFS + ICF1/ICR1 (Intended length) + SIFS + </a:t>
            </a:r>
            <a:r>
              <a:rPr lang="en-US" altLang="ko-KR" sz="1600" dirty="0" err="1">
                <a:solidFill>
                  <a:schemeClr val="tx1"/>
                </a:solidFill>
              </a:rPr>
              <a:t>CoBF</a:t>
            </a:r>
            <a:r>
              <a:rPr lang="en-US" altLang="ko-KR" sz="1600" dirty="0">
                <a:solidFill>
                  <a:schemeClr val="tx1"/>
                </a:solidFill>
              </a:rPr>
              <a:t> TF + SIFS</a:t>
            </a:r>
          </a:p>
          <a:p>
            <a:pPr lvl="2"/>
            <a:r>
              <a:rPr lang="en-US" altLang="ko-KR" sz="1400" dirty="0">
                <a:solidFill>
                  <a:schemeClr val="tx1"/>
                </a:solidFill>
              </a:rPr>
              <a:t>This value could be used when the Coordinating AP exchanges In-BSS ICF/ICR</a:t>
            </a:r>
          </a:p>
          <a:p>
            <a:pPr lvl="3"/>
            <a:r>
              <a:rPr lang="en-US" altLang="ko-KR" sz="1300" dirty="0">
                <a:solidFill>
                  <a:schemeClr val="tx1"/>
                </a:solidFill>
              </a:rPr>
              <a:t>This value takes into account the situation where the Coordinated AP transmits the 2</a:t>
            </a:r>
            <a:r>
              <a:rPr lang="en-US" altLang="ko-KR" sz="1300" baseline="30000" dirty="0">
                <a:solidFill>
                  <a:schemeClr val="tx1"/>
                </a:solidFill>
              </a:rPr>
              <a:t>nd</a:t>
            </a:r>
            <a:r>
              <a:rPr lang="en-US" altLang="ko-KR" sz="1300" dirty="0">
                <a:solidFill>
                  <a:schemeClr val="tx1"/>
                </a:solidFill>
              </a:rPr>
              <a:t> PPDU the latest (Case 2)</a:t>
            </a:r>
          </a:p>
          <a:p>
            <a:pPr lvl="3"/>
            <a:endParaRPr lang="en-US" altLang="ko-KR" sz="1200" b="0" dirty="0">
              <a:solidFill>
                <a:schemeClr val="tx1"/>
              </a:solidFill>
            </a:endParaRPr>
          </a:p>
          <a:p>
            <a:r>
              <a:rPr lang="en-US" altLang="ko-KR" sz="2000" dirty="0">
                <a:solidFill>
                  <a:schemeClr val="tx1"/>
                </a:solidFill>
              </a:rPr>
              <a:t>Using a simplified value instead of the optimal values could also be considered</a:t>
            </a:r>
            <a:endParaRPr lang="en-US" altLang="ko-KR" sz="1600" dirty="0">
              <a:solidFill>
                <a:schemeClr val="tx1"/>
              </a:solidFill>
            </a:endParaRPr>
          </a:p>
          <a:p>
            <a:pPr lvl="1"/>
            <a:r>
              <a:rPr lang="en-US" altLang="ko-KR" sz="1600" dirty="0"/>
              <a:t>The simplified Duration/ID value is a static value that is equal to or greater than the maximum of the optimal values</a:t>
            </a:r>
            <a:endParaRPr lang="en-US" altLang="ko-KR" sz="1600" dirty="0">
              <a:solidFill>
                <a:schemeClr val="tx1"/>
              </a:solidFill>
            </a:endParaRPr>
          </a:p>
          <a:p>
            <a:pPr lvl="2"/>
            <a:r>
              <a:rPr lang="en-US" altLang="ko-KR" sz="1400" dirty="0">
                <a:solidFill>
                  <a:schemeClr val="tx1"/>
                </a:solidFill>
              </a:rPr>
              <a:t>SIFS + </a:t>
            </a:r>
            <a:r>
              <a:rPr lang="en-US" altLang="ko-KR" sz="1400" dirty="0" err="1">
                <a:solidFill>
                  <a:schemeClr val="tx1"/>
                </a:solidFill>
              </a:rPr>
              <a:t>CoBF</a:t>
            </a:r>
            <a:r>
              <a:rPr lang="en-US" altLang="ko-KR" sz="1400" dirty="0">
                <a:solidFill>
                  <a:schemeClr val="tx1"/>
                </a:solidFill>
              </a:rPr>
              <a:t> Response (</a:t>
            </a:r>
            <a:r>
              <a:rPr lang="en-US" altLang="ko-KR" sz="1400" dirty="0" err="1">
                <a:solidFill>
                  <a:schemeClr val="tx1"/>
                </a:solidFill>
              </a:rPr>
              <a:t>Max_Length</a:t>
            </a:r>
            <a:r>
              <a:rPr lang="en-US" altLang="ko-KR" sz="1400" dirty="0">
                <a:solidFill>
                  <a:schemeClr val="tx1"/>
                </a:solidFill>
              </a:rPr>
              <a:t>) + SIFS + ICF/ICR(</a:t>
            </a:r>
            <a:r>
              <a:rPr lang="en-US" altLang="ko-KR" sz="1400" dirty="0" err="1">
                <a:solidFill>
                  <a:schemeClr val="tx1"/>
                </a:solidFill>
              </a:rPr>
              <a:t>Max_Length</a:t>
            </a:r>
            <a:r>
              <a:rPr lang="en-US" altLang="ko-KR" sz="1400" dirty="0">
                <a:solidFill>
                  <a:schemeClr val="tx1"/>
                </a:solidFill>
              </a:rPr>
              <a:t>) + SIFS + </a:t>
            </a:r>
            <a:r>
              <a:rPr lang="en-US" altLang="ko-KR" sz="1400" dirty="0" err="1">
                <a:solidFill>
                  <a:schemeClr val="tx1"/>
                </a:solidFill>
              </a:rPr>
              <a:t>CoBF</a:t>
            </a:r>
            <a:r>
              <a:rPr lang="en-US" altLang="ko-KR" sz="1400" dirty="0">
                <a:solidFill>
                  <a:schemeClr val="tx1"/>
                </a:solidFill>
              </a:rPr>
              <a:t> TF(</a:t>
            </a:r>
            <a:r>
              <a:rPr lang="en-US" altLang="ko-KR" sz="1400" dirty="0" err="1">
                <a:solidFill>
                  <a:schemeClr val="tx1"/>
                </a:solidFill>
              </a:rPr>
              <a:t>Max_Length</a:t>
            </a:r>
            <a:r>
              <a:rPr lang="en-US" altLang="ko-KR" sz="1400" dirty="0">
                <a:solidFill>
                  <a:schemeClr val="tx1"/>
                </a:solidFill>
              </a:rPr>
              <a:t>) + SIFS</a:t>
            </a:r>
          </a:p>
          <a:p>
            <a:pPr lvl="3"/>
            <a:r>
              <a:rPr lang="en-US" altLang="ko-KR" sz="1300" dirty="0"/>
              <a:t>The Coordinating AP may use this fixed maximum value regardless of: The length of the </a:t>
            </a:r>
            <a:r>
              <a:rPr lang="en-US" altLang="ko-KR" sz="1300" dirty="0" err="1"/>
              <a:t>CoBF</a:t>
            </a:r>
            <a:r>
              <a:rPr lang="en-US" altLang="ko-KR" sz="1300" dirty="0"/>
              <a:t> Response frame it requests, ICF1/ICR1, ICF2/ICR2 and the </a:t>
            </a:r>
            <a:r>
              <a:rPr lang="en-US" altLang="ko-KR" sz="1300" dirty="0" err="1"/>
              <a:t>CoBF</a:t>
            </a:r>
            <a:r>
              <a:rPr lang="en-US" altLang="ko-KR" sz="1300" dirty="0"/>
              <a:t> Trigger frame it plans to transmit</a:t>
            </a:r>
            <a:endParaRPr lang="en-US" altLang="ko-KR" sz="1300" dirty="0">
              <a:solidFill>
                <a:schemeClr val="tx1"/>
              </a:solidFill>
            </a:endParaRPr>
          </a:p>
          <a:p>
            <a:pPr lvl="1"/>
            <a:endParaRPr lang="en-US" altLang="ko-KR" sz="1600" dirty="0">
              <a:solidFill>
                <a:schemeClr val="tx1"/>
              </a:solidFill>
            </a:endParaRPr>
          </a:p>
          <a:p>
            <a:pPr lvl="2"/>
            <a:endParaRPr lang="en-US" altLang="ko-KR" sz="1400" dirty="0">
              <a:solidFill>
                <a:schemeClr val="tx1"/>
              </a:solidFill>
            </a:endParaRPr>
          </a:p>
          <a:p>
            <a:pPr lvl="2"/>
            <a:endParaRPr lang="en-US" altLang="ko-KR" dirty="0">
              <a:solidFill>
                <a:schemeClr val="tx1"/>
              </a:solidFill>
            </a:endParaRPr>
          </a:p>
        </p:txBody>
      </p:sp>
    </p:spTree>
    <p:extLst>
      <p:ext uri="{BB962C8B-B14F-4D97-AF65-F5344CB8AC3E}">
        <p14:creationId xmlns:p14="http://schemas.microsoft.com/office/powerpoint/2010/main" val="2096091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AB1EF1-DFE7-755E-7F6F-F205C748B08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5AA2110A-55F7-31F3-8A4B-274A7AEEDC8D}"/>
              </a:ext>
            </a:extLst>
          </p:cNvPr>
          <p:cNvSpPr>
            <a:spLocks noGrp="1"/>
          </p:cNvSpPr>
          <p:nvPr>
            <p:ph type="title"/>
          </p:nvPr>
        </p:nvSpPr>
        <p:spPr/>
        <p:txBody>
          <a:bodyPr/>
          <a:lstStyle/>
          <a:p>
            <a:r>
              <a:rPr lang="en-US" altLang="ko-KR" dirty="0"/>
              <a:t>Recap:</a:t>
            </a:r>
            <a:r>
              <a:rPr lang="ko-KR" altLang="en-US" dirty="0"/>
              <a:t> </a:t>
            </a:r>
            <a:r>
              <a:rPr lang="en-US" altLang="ko-KR" dirty="0" err="1"/>
              <a:t>BSRPNAVTimeout</a:t>
            </a:r>
            <a:endParaRPr lang="ko-KR" altLang="en-US" dirty="0"/>
          </a:p>
        </p:txBody>
      </p:sp>
      <p:sp>
        <p:nvSpPr>
          <p:cNvPr id="3" name="슬라이드 번호 개체 틀 2">
            <a:extLst>
              <a:ext uri="{FF2B5EF4-FFF2-40B4-BE49-F238E27FC236}">
                <a16:creationId xmlns:a16="http://schemas.microsoft.com/office/drawing/2014/main" id="{416E9556-40AF-A76F-F792-FF563713E8F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바닥글 개체 틀 3">
            <a:extLst>
              <a:ext uri="{FF2B5EF4-FFF2-40B4-BE49-F238E27FC236}">
                <a16:creationId xmlns:a16="http://schemas.microsoft.com/office/drawing/2014/main" id="{E9BC588F-4393-C6EB-EA00-63141716472A}"/>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1313F82B-4945-731F-5B11-F10B5DAD7628}"/>
              </a:ext>
            </a:extLst>
          </p:cNvPr>
          <p:cNvSpPr>
            <a:spLocks noGrp="1"/>
          </p:cNvSpPr>
          <p:nvPr>
            <p:ph type="dt" idx="15"/>
          </p:nvPr>
        </p:nvSpPr>
        <p:spPr/>
        <p:txBody>
          <a:bodyPr/>
          <a:lstStyle/>
          <a:p>
            <a:r>
              <a:rPr lang="en-US" altLang="ko-KR" kern="0" dirty="0"/>
              <a:t>July 2025</a:t>
            </a:r>
            <a:endParaRPr lang="en-GB" altLang="ko-KR" kern="0" dirty="0"/>
          </a:p>
        </p:txBody>
      </p:sp>
      <p:sp>
        <p:nvSpPr>
          <p:cNvPr id="10" name="내용 개체 틀 5">
            <a:extLst>
              <a:ext uri="{FF2B5EF4-FFF2-40B4-BE49-F238E27FC236}">
                <a16:creationId xmlns:a16="http://schemas.microsoft.com/office/drawing/2014/main" id="{64AC13A7-2FC9-4B01-8286-61FBAB80B9FB}"/>
              </a:ext>
            </a:extLst>
          </p:cNvPr>
          <p:cNvSpPr>
            <a:spLocks noGrp="1"/>
          </p:cNvSpPr>
          <p:nvPr>
            <p:ph idx="1"/>
          </p:nvPr>
        </p:nvSpPr>
        <p:spPr>
          <a:xfrm>
            <a:off x="914401" y="1700808"/>
            <a:ext cx="10361084" cy="4680520"/>
          </a:xfrm>
        </p:spPr>
        <p:txBody>
          <a:bodyPr/>
          <a:lstStyle/>
          <a:p>
            <a:r>
              <a:rPr lang="en-US" altLang="ko-KR" sz="2000" dirty="0" err="1"/>
              <a:t>BSRPNAVTimeout</a:t>
            </a:r>
            <a:r>
              <a:rPr lang="en-US" altLang="ko-KR" sz="2000" dirty="0"/>
              <a:t> (11-25/0437r18)</a:t>
            </a:r>
          </a:p>
          <a:p>
            <a:pPr marL="457200" lvl="1" indent="0">
              <a:buNone/>
            </a:pPr>
            <a:r>
              <a:rPr lang="en-US" altLang="ko-KR" sz="1600" dirty="0"/>
              <a:t>A UHR STA shall follow the rules defined in 10.3.2.4 (Setting and resetting the NAV), and the additional following rules, unless otherwise specified:</a:t>
            </a:r>
          </a:p>
          <a:p>
            <a:pPr marL="857250" lvl="2" indent="0">
              <a:buNone/>
            </a:pPr>
            <a:r>
              <a:rPr lang="en-US" altLang="ko-KR" sz="1600" dirty="0"/>
              <a:t>- A STA that used information from an BSRP Trigger frame or a BSRP NTB Trigger frame as the most recent basis to update its NAV setting is permitted to reset its NAV if no (#3038)PHY-RXEARLYSIG.indication or </a:t>
            </a:r>
            <a:r>
              <a:rPr lang="en-US" altLang="ko-KR" sz="1600" dirty="0" err="1"/>
              <a:t>PHYRXSTART.indication</a:t>
            </a:r>
            <a:r>
              <a:rPr lang="en-US" altLang="ko-KR" sz="1600" dirty="0"/>
              <a:t> primitive is received from the PHY during a </a:t>
            </a:r>
            <a:r>
              <a:rPr lang="en-US" altLang="ko-KR" sz="1600" b="1" dirty="0" err="1">
                <a:solidFill>
                  <a:srgbClr val="FF0000"/>
                </a:solidFill>
              </a:rPr>
              <a:t>BSRPNAVTimeout</a:t>
            </a:r>
            <a:r>
              <a:rPr lang="en-US" altLang="ko-KR" sz="1600" dirty="0"/>
              <a:t> period starting when the MAC receives a PHY-</a:t>
            </a:r>
            <a:r>
              <a:rPr lang="en-US" altLang="ko-KR" sz="1600" dirty="0" err="1"/>
              <a:t>RXEND.indication</a:t>
            </a:r>
            <a:r>
              <a:rPr lang="en-US" altLang="ko-KR" sz="1600" dirty="0"/>
              <a:t> primitive corresponding to the detection of the BSRP Trigger frame or BSRP NTB Trigger frame. The</a:t>
            </a:r>
            <a:r>
              <a:rPr lang="en-US" altLang="ko-KR" sz="1600" dirty="0">
                <a:solidFill>
                  <a:schemeClr val="tx1"/>
                </a:solidFill>
              </a:rPr>
              <a:t> </a:t>
            </a:r>
            <a:r>
              <a:rPr lang="en-US" altLang="ko-KR" sz="1600" dirty="0" err="1">
                <a:solidFill>
                  <a:schemeClr val="tx1"/>
                </a:solidFill>
              </a:rPr>
              <a:t>BSRPNAVTimeout</a:t>
            </a:r>
            <a:r>
              <a:rPr lang="en-US" altLang="ko-KR" sz="1600" dirty="0">
                <a:solidFill>
                  <a:schemeClr val="tx1"/>
                </a:solidFill>
              </a:rPr>
              <a:t> </a:t>
            </a:r>
            <a:r>
              <a:rPr lang="en-US" altLang="ko-KR" sz="1600" dirty="0"/>
              <a:t>period is equal to (2 × aSIFSTime) + </a:t>
            </a:r>
            <a:r>
              <a:rPr lang="en-US" altLang="ko-KR" sz="1600" dirty="0" err="1"/>
              <a:t>ICR_Time</a:t>
            </a:r>
            <a:r>
              <a:rPr lang="en-US" altLang="ko-KR" sz="1600" dirty="0"/>
              <a:t> + </a:t>
            </a:r>
            <a:r>
              <a:rPr lang="en-US" altLang="ko-KR" sz="1600" dirty="0" err="1"/>
              <a:t>aRxPHYStartDelay</a:t>
            </a:r>
            <a:r>
              <a:rPr lang="en-US" altLang="ko-KR" sz="1600" dirty="0"/>
              <a:t> +  (2 × aSlotTime). </a:t>
            </a:r>
          </a:p>
          <a:p>
            <a:pPr marL="457200" lvl="1" indent="0">
              <a:buNone/>
            </a:pPr>
            <a:r>
              <a:rPr lang="en-US" altLang="ko-KR" sz="1600" dirty="0"/>
              <a:t>NOTE – The </a:t>
            </a:r>
            <a:r>
              <a:rPr lang="en-US" altLang="ko-KR" sz="1600" dirty="0" err="1"/>
              <a:t>ICR_Time</a:t>
            </a:r>
            <a:r>
              <a:rPr lang="en-US" altLang="ko-KR" sz="1600" dirty="0"/>
              <a:t> is calculated based on the UL Length field of the received BSRP Trigger frame or BSRP NTB Trigger frame.</a:t>
            </a:r>
          </a:p>
          <a:p>
            <a:pPr lvl="1"/>
            <a:endParaRPr lang="en-US" altLang="ko-KR" sz="800" dirty="0"/>
          </a:p>
        </p:txBody>
      </p:sp>
    </p:spTree>
    <p:extLst>
      <p:ext uri="{BB962C8B-B14F-4D97-AF65-F5344CB8AC3E}">
        <p14:creationId xmlns:p14="http://schemas.microsoft.com/office/powerpoint/2010/main" val="3618790226"/>
      </p:ext>
    </p:extLst>
  </p:cSld>
  <p:clrMapOvr>
    <a:masterClrMapping/>
  </p:clrMapOvr>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(1)</Template>
  <TotalTime>61279</TotalTime>
  <Words>1936</Words>
  <Application>Microsoft Office PowerPoint</Application>
  <PresentationFormat>와이드스크린</PresentationFormat>
  <Paragraphs>293</Paragraphs>
  <Slides>13</Slides>
  <Notes>13</Notes>
  <HiddenSlides>0</HiddenSlides>
  <MMClips>0</MMClips>
  <ScaleCrop>false</ScaleCrop>
  <HeadingPairs>
    <vt:vector size="8" baseType="variant">
      <vt:variant>
        <vt:lpstr>사용한 글꼴</vt:lpstr>
      </vt:variant>
      <vt:variant>
        <vt:i4>3</vt:i4>
      </vt:variant>
      <vt:variant>
        <vt:lpstr>테마</vt:lpstr>
      </vt:variant>
      <vt:variant>
        <vt:i4>1</vt:i4>
      </vt:variant>
      <vt:variant>
        <vt:lpstr>포함된 OLE 서버</vt:lpstr>
      </vt:variant>
      <vt:variant>
        <vt:i4>1</vt:i4>
      </vt:variant>
      <vt:variant>
        <vt:lpstr>슬라이드 제목</vt:lpstr>
      </vt:variant>
      <vt:variant>
        <vt:i4>13</vt:i4>
      </vt:variant>
    </vt:vector>
  </HeadingPairs>
  <TitlesOfParts>
    <vt:vector size="18" baseType="lpstr">
      <vt:lpstr>Arial Unicode MS</vt:lpstr>
      <vt:lpstr>Arial</vt:lpstr>
      <vt:lpstr>Times New Roman</vt:lpstr>
      <vt:lpstr>Office 테마</vt:lpstr>
      <vt:lpstr>Document</vt:lpstr>
      <vt:lpstr>NAV setting for CoBF</vt:lpstr>
      <vt:lpstr>Introduction</vt:lpstr>
      <vt:lpstr>Recap: CoBF sequence [1]</vt:lpstr>
      <vt:lpstr>Premature termination of the CoBF sequence</vt:lpstr>
      <vt:lpstr>NAV problem of the terminated CoBF sequence </vt:lpstr>
      <vt:lpstr>Considerations</vt:lpstr>
      <vt:lpstr>AP’s 2nd PPDU in CoBF/CoSR sequence</vt:lpstr>
      <vt:lpstr>Duration/ID field of the Co-BF Invite frame</vt:lpstr>
      <vt:lpstr>Recap: BSRPNAVTimeout</vt:lpstr>
      <vt:lpstr>NAV Reset Rule for CoBF Sequence</vt:lpstr>
      <vt:lpstr>Summary</vt:lpstr>
      <vt:lpstr>References</vt:lpstr>
      <vt:lpstr>SP 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Different view problems of NPCA</dc:title>
  <dc:creator>Shawn</dc:creator>
  <cp:keywords/>
  <cp:lastModifiedBy>Shawn</cp:lastModifiedBy>
  <cp:revision>220</cp:revision>
  <cp:lastPrinted>1601-01-01T00:00:00Z</cp:lastPrinted>
  <dcterms:created xsi:type="dcterms:W3CDTF">2024-04-26T06:15:57Z</dcterms:created>
  <dcterms:modified xsi:type="dcterms:W3CDTF">2025-07-30T08:20:48Z</dcterms:modified>
  <cp:category>Name, Affiliation</cp:category>
</cp:coreProperties>
</file>