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5" r:id="rId4"/>
    <p:sldId id="278" r:id="rId5"/>
    <p:sldId id="279" r:id="rId6"/>
    <p:sldId id="281" r:id="rId7"/>
    <p:sldId id="266" r:id="rId8"/>
    <p:sldId id="270" r:id="rId9"/>
    <p:sldId id="267" r:id="rId10"/>
    <p:sldId id="282" r:id="rId11"/>
    <p:sldId id="277" r:id="rId12"/>
    <p:sldId id="273" r:id="rId13"/>
    <p:sldId id="274" r:id="rId14"/>
    <p:sldId id="275" r:id="rId15"/>
    <p:sldId id="276" r:id="rId16"/>
    <p:sldId id="268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38" autoAdjust="0"/>
    <p:restoredTop sz="94660"/>
  </p:normalViewPr>
  <p:slideViewPr>
    <p:cSldViewPr>
      <p:cViewPr varScale="1">
        <p:scale>
          <a:sx n="127" d="100"/>
          <a:sy n="127" d="100"/>
        </p:scale>
        <p:origin x="696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nvlpubs.nist.gov/nistpubs/FIPS/NIST.FIPS.203.pdf" TargetMode="External"/><Relationship Id="rId7" Type="http://schemas.openxmlformats.org/officeDocument/2006/relationships/hyperlink" Target="https://www.iacr.org/cryptodb/archive/2003/CRYPTO/1495/1495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html/draft-vos-cfrg-pqpake-00" TargetMode="External"/><Relationship Id="rId5" Type="http://schemas.openxmlformats.org/officeDocument/2006/relationships/hyperlink" Target="https://datatracker.ietf.org/doc/html/draft-veitch-kemeleon-00" TargetMode="External"/><Relationship Id="rId4" Type="http://schemas.openxmlformats.org/officeDocument/2006/relationships/hyperlink" Target="https://nvlpubs.nist.gov/nistpubs/FIPS/NIST.FIPS.20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Overview of PQC Exchanges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41935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D5DAACA1-A953-FC45-BDFE-44A694180B68}"/>
              </a:ext>
            </a:extLst>
          </p:cNvPr>
          <p:cNvSpPr/>
          <p:nvPr/>
        </p:nvSpPr>
        <p:spPr bwMode="auto">
          <a:xfrm>
            <a:off x="-794" y="1676400"/>
            <a:ext cx="9144000" cy="1154041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27725-A7C2-654C-BD6A-4710918D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 wo/PFS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3FFE-2FB2-354A-AB9B-D101552FF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05AF5-4331-A649-84A2-69C95A45E3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7874B0-D3A7-064D-B0E4-04AD7B990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F00BA-EB0A-2B45-8235-F8DFD75724D1}"/>
              </a:ext>
            </a:extLst>
          </p:cNvPr>
          <p:cNvSpPr txBox="1"/>
          <p:nvPr/>
        </p:nvSpPr>
        <p:spPr>
          <a:xfrm>
            <a:off x="7391400" y="1295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AP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6A901-7194-5E4E-8E53-139467E10DC2}"/>
              </a:ext>
            </a:extLst>
          </p:cNvPr>
          <p:cNvSpPr txBox="1"/>
          <p:nvPr/>
        </p:nvSpPr>
        <p:spPr>
          <a:xfrm>
            <a:off x="739304" y="1295400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3594C-93BE-AD42-8E8E-ED10FEED5126}"/>
              </a:ext>
            </a:extLst>
          </p:cNvPr>
          <p:cNvCxnSpPr>
            <a:cxnSpLocks/>
          </p:cNvCxnSpPr>
          <p:nvPr/>
        </p:nvCxnSpPr>
        <p:spPr bwMode="auto">
          <a:xfrm>
            <a:off x="2323306" y="4385711"/>
            <a:ext cx="4306094" cy="1629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BA0FD7-37AC-8E44-A2D8-D74672569C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6680" y="4857197"/>
            <a:ext cx="4306094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A65117C-1D3D-9748-8C5A-B1E7B3CB4AF6}"/>
              </a:ext>
            </a:extLst>
          </p:cNvPr>
          <p:cNvSpPr txBox="1"/>
          <p:nvPr/>
        </p:nvSpPr>
        <p:spPr>
          <a:xfrm rot="256072">
            <a:off x="3146738" y="4081667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c1, {H(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)}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632B80-D737-394E-8AF0-49A9756A7F49}"/>
              </a:ext>
            </a:extLst>
          </p:cNvPr>
          <p:cNvSpPr txBox="1"/>
          <p:nvPr/>
        </p:nvSpPr>
        <p:spPr>
          <a:xfrm rot="21252458">
            <a:off x="4357151" y="4682618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{c2}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D92CD9-3027-164F-B07D-05CDACB85DCD}"/>
              </a:ext>
            </a:extLst>
          </p:cNvPr>
          <p:cNvSpPr txBox="1"/>
          <p:nvPr/>
        </p:nvSpPr>
        <p:spPr>
          <a:xfrm>
            <a:off x="35082" y="3733800"/>
            <a:ext cx="228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c1, K1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KDF(K1, “enc key”)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F6D1BE-DE9A-EE4E-8E7E-D8A993825DCE}"/>
              </a:ext>
            </a:extLst>
          </p:cNvPr>
          <p:cNvSpPr txBox="1"/>
          <p:nvPr/>
        </p:nvSpPr>
        <p:spPr>
          <a:xfrm>
            <a:off x="32447" y="1749623"/>
            <a:ext cx="238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sksta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5651D2-F6CC-764E-BC6A-DCED30E0C704}"/>
              </a:ext>
            </a:extLst>
          </p:cNvPr>
          <p:cNvSpPr txBox="1"/>
          <p:nvPr/>
        </p:nvSpPr>
        <p:spPr>
          <a:xfrm>
            <a:off x="6504433" y="1749623"/>
            <a:ext cx="23948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skap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868D14-973B-C64B-B398-C064FD60EDF2}"/>
              </a:ext>
            </a:extLst>
          </p:cNvPr>
          <p:cNvCxnSpPr>
            <a:cxnSpLocks/>
          </p:cNvCxnSpPr>
          <p:nvPr/>
        </p:nvCxnSpPr>
        <p:spPr bwMode="auto">
          <a:xfrm>
            <a:off x="2029966" y="2380859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0514ECF-4927-704C-B43C-36A1BDAF7235}"/>
              </a:ext>
            </a:extLst>
          </p:cNvPr>
          <p:cNvCxnSpPr>
            <a:cxnSpLocks/>
          </p:cNvCxnSpPr>
          <p:nvPr/>
        </p:nvCxnSpPr>
        <p:spPr bwMode="auto">
          <a:xfrm flipH="1">
            <a:off x="2029966" y="2685659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972FD76-F12D-324E-A9A9-31D34F18D452}"/>
              </a:ext>
            </a:extLst>
          </p:cNvPr>
          <p:cNvSpPr txBox="1"/>
          <p:nvPr/>
        </p:nvSpPr>
        <p:spPr>
          <a:xfrm>
            <a:off x="3699923" y="2077345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pksta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C8891B-9F29-9E47-8A85-BE90A7E222D0}"/>
              </a:ext>
            </a:extLst>
          </p:cNvPr>
          <p:cNvSpPr txBox="1"/>
          <p:nvPr/>
        </p:nvSpPr>
        <p:spPr>
          <a:xfrm>
            <a:off x="3685733" y="2377882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pkap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C8083F-D21A-F344-B8FF-D1242456BCC7}"/>
              </a:ext>
            </a:extLst>
          </p:cNvPr>
          <p:cNvSpPr txBox="1"/>
          <p:nvPr/>
        </p:nvSpPr>
        <p:spPr>
          <a:xfrm rot="20615106">
            <a:off x="269008" y="2289824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F65E88-981B-F14C-908E-DD7626BBF2D0}"/>
              </a:ext>
            </a:extLst>
          </p:cNvPr>
          <p:cNvSpPr txBox="1"/>
          <p:nvPr/>
        </p:nvSpPr>
        <p:spPr>
          <a:xfrm>
            <a:off x="6725941" y="4343400"/>
            <a:ext cx="23829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K1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skap</a:t>
            </a:r>
            <a:r>
              <a:rPr lang="en-US" sz="1400" dirty="0">
                <a:solidFill>
                  <a:schemeClr val="tx1"/>
                </a:solidFill>
              </a:rPr>
              <a:t>, c1)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KDF(K1, “enc key”) </a:t>
            </a:r>
          </a:p>
          <a:p>
            <a:r>
              <a:rPr lang="en-US" sz="1400" dirty="0">
                <a:solidFill>
                  <a:schemeClr val="tx1"/>
                </a:solidFill>
              </a:rPr>
              <a:t>c2, K2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1416AEE-0AD3-0341-A975-082CA86F3831}"/>
              </a:ext>
            </a:extLst>
          </p:cNvPr>
          <p:cNvSpPr txBox="1"/>
          <p:nvPr/>
        </p:nvSpPr>
        <p:spPr>
          <a:xfrm>
            <a:off x="32448" y="5027815"/>
            <a:ext cx="238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K2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sksta</a:t>
            </a:r>
            <a:r>
              <a:rPr lang="en-US" sz="1400" dirty="0">
                <a:solidFill>
                  <a:schemeClr val="tx1"/>
                </a:solidFill>
              </a:rPr>
              <a:t>, c2)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DE33A1-565C-7E40-A374-A3B89CA9F651}"/>
              </a:ext>
            </a:extLst>
          </p:cNvPr>
          <p:cNvSpPr txBox="1"/>
          <p:nvPr/>
        </p:nvSpPr>
        <p:spPr>
          <a:xfrm>
            <a:off x="2379519" y="5788223"/>
            <a:ext cx="403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HKDF(c1 | c2 , K1 | K2 | 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, “string”)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1CEC171-94BE-2442-B4C2-5B5832EEF01F}"/>
              </a:ext>
            </a:extLst>
          </p:cNvPr>
          <p:cNvCxnSpPr>
            <a:cxnSpLocks/>
          </p:cNvCxnSpPr>
          <p:nvPr/>
        </p:nvCxnSpPr>
        <p:spPr bwMode="auto">
          <a:xfrm flipH="1">
            <a:off x="2133600" y="33528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E28C179-EBB6-0641-8824-B40C4A5836BB}"/>
              </a:ext>
            </a:extLst>
          </p:cNvPr>
          <p:cNvSpPr txBox="1"/>
          <p:nvPr/>
        </p:nvSpPr>
        <p:spPr>
          <a:xfrm>
            <a:off x="4127648" y="3045023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H(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28989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D5DAACA1-A953-FC45-BDFE-44A694180B68}"/>
              </a:ext>
            </a:extLst>
          </p:cNvPr>
          <p:cNvSpPr/>
          <p:nvPr/>
        </p:nvSpPr>
        <p:spPr bwMode="auto">
          <a:xfrm>
            <a:off x="-794" y="1530647"/>
            <a:ext cx="9144000" cy="1154041"/>
          </a:xfrm>
          <a:prstGeom prst="roundRect">
            <a:avLst/>
          </a:prstGeom>
          <a:pattFill prst="pct20">
            <a:fgClr>
              <a:schemeClr val="accent2">
                <a:lumMod val="75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27725-A7C2-654C-BD6A-4710918D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Authentication Without Signatures w/PFS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3FFE-2FB2-354A-AB9B-D101552FF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05AF5-4331-A649-84A2-69C95A45E3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7874B0-D3A7-064D-B0E4-04AD7B990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B0CED-CC55-C644-BC9C-14364D303F0A}"/>
              </a:ext>
            </a:extLst>
          </p:cNvPr>
          <p:cNvSpPr txBox="1"/>
          <p:nvPr/>
        </p:nvSpPr>
        <p:spPr>
          <a:xfrm>
            <a:off x="-924" y="3349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F00BA-EB0A-2B45-8235-F8DFD75724D1}"/>
              </a:ext>
            </a:extLst>
          </p:cNvPr>
          <p:cNvSpPr txBox="1"/>
          <p:nvPr/>
        </p:nvSpPr>
        <p:spPr>
          <a:xfrm>
            <a:off x="7391400" y="11613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AP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6A901-7194-5E4E-8E53-139467E10DC2}"/>
              </a:ext>
            </a:extLst>
          </p:cNvPr>
          <p:cNvSpPr txBox="1"/>
          <p:nvPr/>
        </p:nvSpPr>
        <p:spPr>
          <a:xfrm>
            <a:off x="739304" y="112434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190441-F58D-5F47-9FF9-FF90A70A5272}"/>
              </a:ext>
            </a:extLst>
          </p:cNvPr>
          <p:cNvCxnSpPr>
            <a:cxnSpLocks/>
          </p:cNvCxnSpPr>
          <p:nvPr/>
        </p:nvCxnSpPr>
        <p:spPr bwMode="auto">
          <a:xfrm>
            <a:off x="2286000" y="3570847"/>
            <a:ext cx="4191000" cy="1629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C204332-9B54-324F-83B8-53FE6059C871}"/>
              </a:ext>
            </a:extLst>
          </p:cNvPr>
          <p:cNvSpPr txBox="1"/>
          <p:nvPr/>
        </p:nvSpPr>
        <p:spPr>
          <a:xfrm>
            <a:off x="6781800" y="3528536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, “enc key”)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98960B-505B-D24C-99E1-4E5FF847EE7C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3992488"/>
            <a:ext cx="4218433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A73F6E4-CCAD-3B42-AD3D-B8D3FF997DF7}"/>
              </a:ext>
            </a:extLst>
          </p:cNvPr>
          <p:cNvSpPr txBox="1"/>
          <p:nvPr/>
        </p:nvSpPr>
        <p:spPr>
          <a:xfrm rot="301435">
            <a:off x="3495582" y="332948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epk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1101AF-8953-464F-8768-E1C2E7526ECC}"/>
              </a:ext>
            </a:extLst>
          </p:cNvPr>
          <p:cNvSpPr txBox="1"/>
          <p:nvPr/>
        </p:nvSpPr>
        <p:spPr>
          <a:xfrm rot="21252458">
            <a:off x="4805877" y="3816444"/>
            <a:ext cx="987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{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3594C-93BE-AD42-8E8E-ED10FEED5126}"/>
              </a:ext>
            </a:extLst>
          </p:cNvPr>
          <p:cNvCxnSpPr>
            <a:cxnSpLocks/>
          </p:cNvCxnSpPr>
          <p:nvPr/>
        </p:nvCxnSpPr>
        <p:spPr bwMode="auto">
          <a:xfrm>
            <a:off x="2323306" y="4790047"/>
            <a:ext cx="4306094" cy="1629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BA0FD7-37AC-8E44-A2D8-D74672569C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6680" y="5261533"/>
            <a:ext cx="4306094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A65117C-1D3D-9748-8C5A-B1E7B3CB4AF6}"/>
              </a:ext>
            </a:extLst>
          </p:cNvPr>
          <p:cNvSpPr txBox="1"/>
          <p:nvPr/>
        </p:nvSpPr>
        <p:spPr>
          <a:xfrm rot="256072">
            <a:off x="3146738" y="4486003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{c1, H(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)}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632B80-D737-394E-8AF0-49A9756A7F49}"/>
              </a:ext>
            </a:extLst>
          </p:cNvPr>
          <p:cNvSpPr txBox="1"/>
          <p:nvPr/>
        </p:nvSpPr>
        <p:spPr>
          <a:xfrm rot="21252458">
            <a:off x="4950948" y="5063618"/>
            <a:ext cx="6976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{c2}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D92CD9-3027-164F-B07D-05CDACB85DCD}"/>
              </a:ext>
            </a:extLst>
          </p:cNvPr>
          <p:cNvSpPr txBox="1"/>
          <p:nvPr/>
        </p:nvSpPr>
        <p:spPr>
          <a:xfrm>
            <a:off x="35082" y="4138136"/>
            <a:ext cx="2288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c1, K1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F6D1BE-DE9A-EE4E-8E7E-D8A993825DCE}"/>
              </a:ext>
            </a:extLst>
          </p:cNvPr>
          <p:cNvSpPr txBox="1"/>
          <p:nvPr/>
        </p:nvSpPr>
        <p:spPr>
          <a:xfrm>
            <a:off x="32447" y="1631023"/>
            <a:ext cx="238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sksta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95651D2-F6CC-764E-BC6A-DCED30E0C704}"/>
              </a:ext>
            </a:extLst>
          </p:cNvPr>
          <p:cNvSpPr txBox="1"/>
          <p:nvPr/>
        </p:nvSpPr>
        <p:spPr>
          <a:xfrm>
            <a:off x="6504433" y="1631074"/>
            <a:ext cx="2382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skap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868D14-973B-C64B-B398-C064FD60EDF2}"/>
              </a:ext>
            </a:extLst>
          </p:cNvPr>
          <p:cNvCxnSpPr>
            <a:cxnSpLocks/>
          </p:cNvCxnSpPr>
          <p:nvPr/>
        </p:nvCxnSpPr>
        <p:spPr bwMode="auto">
          <a:xfrm>
            <a:off x="2029966" y="20574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0514ECF-4927-704C-B43C-36A1BDAF7235}"/>
              </a:ext>
            </a:extLst>
          </p:cNvPr>
          <p:cNvCxnSpPr>
            <a:cxnSpLocks/>
          </p:cNvCxnSpPr>
          <p:nvPr/>
        </p:nvCxnSpPr>
        <p:spPr bwMode="auto">
          <a:xfrm flipH="1">
            <a:off x="2029966" y="23622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9972FD76-F12D-324E-A9A9-31D34F18D452}"/>
              </a:ext>
            </a:extLst>
          </p:cNvPr>
          <p:cNvSpPr txBox="1"/>
          <p:nvPr/>
        </p:nvSpPr>
        <p:spPr>
          <a:xfrm>
            <a:off x="3699923" y="1753886"/>
            <a:ext cx="564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pksta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C8891B-9F29-9E47-8A85-BE90A7E222D0}"/>
              </a:ext>
            </a:extLst>
          </p:cNvPr>
          <p:cNvSpPr txBox="1"/>
          <p:nvPr/>
        </p:nvSpPr>
        <p:spPr>
          <a:xfrm>
            <a:off x="3685733" y="2054423"/>
            <a:ext cx="534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pkap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C8083F-D21A-F344-B8FF-D1242456BCC7}"/>
              </a:ext>
            </a:extLst>
          </p:cNvPr>
          <p:cNvSpPr txBox="1"/>
          <p:nvPr/>
        </p:nvSpPr>
        <p:spPr>
          <a:xfrm rot="20615106">
            <a:off x="269008" y="2213624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>
                <a:solidFill>
                  <a:schemeClr val="tx1"/>
                </a:solidFill>
              </a:rPr>
              <a:t>out of band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F65E88-981B-F14C-908E-DD7626BBF2D0}"/>
              </a:ext>
            </a:extLst>
          </p:cNvPr>
          <p:cNvSpPr txBox="1"/>
          <p:nvPr/>
        </p:nvSpPr>
        <p:spPr>
          <a:xfrm>
            <a:off x="6725941" y="4886980"/>
            <a:ext cx="2382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K1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skap</a:t>
            </a:r>
            <a:r>
              <a:rPr lang="en-US" sz="1400" dirty="0">
                <a:solidFill>
                  <a:schemeClr val="tx1"/>
                </a:solidFill>
              </a:rPr>
              <a:t>, c1)</a:t>
            </a:r>
          </a:p>
          <a:p>
            <a:r>
              <a:rPr lang="en-US" sz="1400" dirty="0">
                <a:solidFill>
                  <a:schemeClr val="tx1"/>
                </a:solidFill>
              </a:rPr>
              <a:t>c2, K2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1416AEE-0AD3-0341-A975-082CA86F3831}"/>
              </a:ext>
            </a:extLst>
          </p:cNvPr>
          <p:cNvSpPr txBox="1"/>
          <p:nvPr/>
        </p:nvSpPr>
        <p:spPr>
          <a:xfrm>
            <a:off x="32448" y="5432151"/>
            <a:ext cx="2382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K2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sksta</a:t>
            </a:r>
            <a:r>
              <a:rPr lang="en-US" sz="1400" dirty="0">
                <a:solidFill>
                  <a:schemeClr val="tx1"/>
                </a:solidFill>
              </a:rPr>
              <a:t>, c2)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DE33A1-565C-7E40-A374-A3B89CA9F651}"/>
              </a:ext>
            </a:extLst>
          </p:cNvPr>
          <p:cNvSpPr txBox="1"/>
          <p:nvPr/>
        </p:nvSpPr>
        <p:spPr>
          <a:xfrm>
            <a:off x="2228904" y="5877580"/>
            <a:ext cx="4334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HKDF(c1 | c2 | </a:t>
            </a:r>
            <a:r>
              <a:rPr lang="en-US" sz="1400" dirty="0" err="1">
                <a:solidFill>
                  <a:schemeClr val="tx1"/>
                </a:solidFill>
              </a:rPr>
              <a:t>ce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K1 | K2 | 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pksta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, “string”)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1CEC171-94BE-2442-B4C2-5B5832EEF01F}"/>
              </a:ext>
            </a:extLst>
          </p:cNvPr>
          <p:cNvCxnSpPr>
            <a:cxnSpLocks/>
          </p:cNvCxnSpPr>
          <p:nvPr/>
        </p:nvCxnSpPr>
        <p:spPr bwMode="auto">
          <a:xfrm flipH="1">
            <a:off x="2133600" y="3124200"/>
            <a:ext cx="444703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E28C179-EBB6-0641-8824-B40C4A5836BB}"/>
              </a:ext>
            </a:extLst>
          </p:cNvPr>
          <p:cNvSpPr txBox="1"/>
          <p:nvPr/>
        </p:nvSpPr>
        <p:spPr>
          <a:xfrm>
            <a:off x="4127648" y="2816423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H(</a:t>
            </a:r>
            <a:r>
              <a:rPr lang="en-US" sz="1400" dirty="0" err="1">
                <a:solidFill>
                  <a:schemeClr val="tx1"/>
                </a:solidFill>
              </a:rPr>
              <a:t>pkap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661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BD703-E92D-EF44-8DDE-BDD6FB3A2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8787"/>
            <a:ext cx="7770813" cy="1065213"/>
          </a:xfrm>
        </p:spPr>
        <p:txBody>
          <a:bodyPr/>
          <a:lstStyle/>
          <a:p>
            <a:r>
              <a:rPr lang="en-US" dirty="0"/>
              <a:t>Password Authenticated: OQUAKE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04945-8A94-5D45-89BD-7B465BD24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Simple two message exchange of </a:t>
            </a:r>
            <a:r>
              <a:rPr lang="en-US" sz="2800" dirty="0" err="1"/>
              <a:t>NoIC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Does implicit rejection (same as ML-KEM!)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Security proof assumes uniform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But the ML-KEM pk has too much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Need to randomize pk before passing to 2 round </a:t>
            </a:r>
            <a:r>
              <a:rPr lang="en-US" sz="2400" dirty="0" err="1"/>
              <a:t>feistel</a:t>
            </a:r>
            <a:r>
              <a:rPr lang="en-US" sz="2400" dirty="0"/>
              <a:t> network (2RF) for encryption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draft-veitch-kemeleon-00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Defines several encodings to randomize ML-KEM public keys and ciphertexts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One such encoding is “non-rejecting”-– i.e. no looping needed!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Uses two hash functions </a:t>
            </a:r>
            <a:r>
              <a:rPr lang="en-US" dirty="0" err="1"/>
              <a:t>H</a:t>
            </a:r>
            <a:r>
              <a:rPr lang="en-US" baseline="-25000" dirty="0" err="1"/>
              <a:t>tag</a:t>
            </a:r>
            <a:r>
              <a:rPr lang="en-US" dirty="0"/>
              <a:t>() and </a:t>
            </a:r>
            <a:r>
              <a:rPr lang="en-US" dirty="0" err="1"/>
              <a:t>H</a:t>
            </a:r>
            <a:r>
              <a:rPr lang="en-US" baseline="-25000" dirty="0" err="1"/>
              <a:t>key</a:t>
            </a:r>
            <a:r>
              <a:rPr lang="en-US" dirty="0"/>
              <a:t>()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23E6E-5169-C241-ABEF-107075F881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3EF62-BC12-A142-93A1-A167007CA3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197007-D96F-AC4C-B1FB-74CC84B657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21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DDCE-6C21-A247-89DA-1F1BD34FB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 Authenticated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D4FA3-4618-414C-A3E5-F11C1225A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0AE7F-E537-F844-AFD0-FA661C0877F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248FE6-2FB0-E043-8654-B92E428209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0480DC-820B-3D4B-A224-FAF43C4F5109}"/>
              </a:ext>
            </a:extLst>
          </p:cNvPr>
          <p:cNvSpPr txBox="1"/>
          <p:nvPr/>
        </p:nvSpPr>
        <p:spPr>
          <a:xfrm>
            <a:off x="1524000" y="1447800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F5A171-B0CC-8040-AA3E-FCBF7A66C0F1}"/>
              </a:ext>
            </a:extLst>
          </p:cNvPr>
          <p:cNvSpPr txBox="1"/>
          <p:nvPr/>
        </p:nvSpPr>
        <p:spPr>
          <a:xfrm>
            <a:off x="6878527" y="14478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763233-F020-FC47-AF26-91214885A2C3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807932"/>
            <a:ext cx="4038600" cy="3378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57CFBE3-9AE1-1643-9876-4B454D5FE659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3551024"/>
            <a:ext cx="4038600" cy="554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6C3C73A-D1E0-CF42-8B93-238C751D4B9E}"/>
              </a:ext>
            </a:extLst>
          </p:cNvPr>
          <p:cNvSpPr txBox="1"/>
          <p:nvPr/>
        </p:nvSpPr>
        <p:spPr>
          <a:xfrm rot="486251">
            <a:off x="3166422" y="249452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{id}</a:t>
            </a:r>
            <a:r>
              <a:rPr lang="en-US" sz="1800" dirty="0" err="1">
                <a:solidFill>
                  <a:schemeClr val="tx1"/>
                </a:solidFill>
              </a:rPr>
              <a:t>ke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98EFDF3-DE15-9D41-84A3-3090BBB43853}"/>
              </a:ext>
            </a:extLst>
          </p:cNvPr>
          <p:cNvCxnSpPr>
            <a:cxnSpLocks/>
          </p:cNvCxnSpPr>
          <p:nvPr/>
        </p:nvCxnSpPr>
        <p:spPr bwMode="auto">
          <a:xfrm>
            <a:off x="2315126" y="4620766"/>
            <a:ext cx="4009474" cy="39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0000D84-8300-6846-9A28-18ABF5649F02}"/>
              </a:ext>
            </a:extLst>
          </p:cNvPr>
          <p:cNvCxnSpPr>
            <a:cxnSpLocks/>
          </p:cNvCxnSpPr>
          <p:nvPr/>
        </p:nvCxnSpPr>
        <p:spPr bwMode="auto">
          <a:xfrm flipV="1">
            <a:off x="2315126" y="5623638"/>
            <a:ext cx="4009474" cy="4625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E8B6C1-159A-A341-A818-D31057979F0F}"/>
              </a:ext>
            </a:extLst>
          </p:cNvPr>
          <p:cNvSpPr txBox="1"/>
          <p:nvPr/>
        </p:nvSpPr>
        <p:spPr>
          <a:xfrm rot="486251">
            <a:off x="3518543" y="4420782"/>
            <a:ext cx="526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s, 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6740BF-6E80-CB45-A024-6A965737447E}"/>
              </a:ext>
            </a:extLst>
          </p:cNvPr>
          <p:cNvSpPr txBox="1"/>
          <p:nvPr/>
        </p:nvSpPr>
        <p:spPr>
          <a:xfrm rot="21216495">
            <a:off x="4536733" y="3314369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{</a:t>
            </a:r>
            <a:r>
              <a:rPr lang="en-US" sz="1800" dirty="0" err="1">
                <a:solidFill>
                  <a:schemeClr val="tx1"/>
                </a:solidFill>
              </a:rPr>
              <a:t>sid</a:t>
            </a:r>
            <a:r>
              <a:rPr lang="en-US" sz="1800" dirty="0">
                <a:solidFill>
                  <a:schemeClr val="tx1"/>
                </a:solidFill>
              </a:rPr>
              <a:t>}</a:t>
            </a:r>
            <a:r>
              <a:rPr lang="en-US" sz="1800" dirty="0" err="1">
                <a:solidFill>
                  <a:schemeClr val="tx1"/>
                </a:solidFill>
              </a:rPr>
              <a:t>ke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5F474B-8876-3845-8BEB-94426C3BFE4C}"/>
              </a:ext>
            </a:extLst>
          </p:cNvPr>
          <p:cNvSpPr txBox="1"/>
          <p:nvPr/>
        </p:nvSpPr>
        <p:spPr>
          <a:xfrm rot="21216495">
            <a:off x="4529251" y="546375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c, tag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7D2860B-7CB7-C84D-A6CE-334FD67942DD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088171"/>
            <a:ext cx="4107151" cy="8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8B7C6E7-FF32-D647-8B27-E43805D307E4}"/>
              </a:ext>
            </a:extLst>
          </p:cNvPr>
          <p:cNvSpPr txBox="1"/>
          <p:nvPr/>
        </p:nvSpPr>
        <p:spPr>
          <a:xfrm>
            <a:off x="4068693" y="17526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H(pk)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9B83C4-F77C-4C4C-85C6-0A04322274EC}"/>
              </a:ext>
            </a:extLst>
          </p:cNvPr>
          <p:cNvSpPr txBox="1"/>
          <p:nvPr/>
        </p:nvSpPr>
        <p:spPr>
          <a:xfrm>
            <a:off x="111177" y="2438400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(pk)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“string”)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2F1617-D44D-3549-8341-AD2CE3720539}"/>
              </a:ext>
            </a:extLst>
          </p:cNvPr>
          <p:cNvSpPr txBox="1"/>
          <p:nvPr/>
        </p:nvSpPr>
        <p:spPr>
          <a:xfrm>
            <a:off x="6705600" y="2971800"/>
            <a:ext cx="19287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(c, 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“string”)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fsid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| id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E4C214-BA2D-8442-A2DA-A5165C4F1AC5}"/>
              </a:ext>
            </a:extLst>
          </p:cNvPr>
          <p:cNvSpPr/>
          <p:nvPr/>
        </p:nvSpPr>
        <p:spPr>
          <a:xfrm>
            <a:off x="0" y="4505980"/>
            <a:ext cx="23322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Z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kemeleon_encode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(s, T) = 2RF(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r, Z)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0D42BDB-64A6-3E43-BC9B-0FD32A617C7A}"/>
              </a:ext>
            </a:extLst>
          </p:cNvPr>
          <p:cNvSpPr/>
          <p:nvPr/>
        </p:nvSpPr>
        <p:spPr>
          <a:xfrm>
            <a:off x="6421327" y="4879554"/>
            <a:ext cx="27226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(r, Z) = 2RF</a:t>
            </a:r>
            <a:r>
              <a:rPr lang="en-US" sz="1400" baseline="30000" dirty="0">
                <a:solidFill>
                  <a:schemeClr val="tx1"/>
                </a:solidFill>
                <a:sym typeface="Wingdings" pitchFamily="2" charset="2"/>
              </a:rPr>
              <a:t>-1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s, T)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kemeleon_decode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(Z)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(c, K) 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KEM.Encaps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(pk)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tag 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tag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61315A-0D46-FC41-AB17-A656375412A6}"/>
              </a:ext>
            </a:extLst>
          </p:cNvPr>
          <p:cNvSpPr/>
          <p:nvPr/>
        </p:nvSpPr>
        <p:spPr>
          <a:xfrm>
            <a:off x="19342" y="3886200"/>
            <a:ext cx="2224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fsid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| id</a:t>
            </a:r>
          </a:p>
          <a:p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pk) 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KEM.KeyGen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()</a:t>
            </a:r>
          </a:p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r  random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0A29F76-FAB6-0449-8919-0632E9F6FCD3}"/>
              </a:ext>
            </a:extLst>
          </p:cNvPr>
          <p:cNvSpPr/>
          <p:nvPr/>
        </p:nvSpPr>
        <p:spPr>
          <a:xfrm>
            <a:off x="0" y="6172200"/>
            <a:ext cx="28546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6E544CD-2811-3440-88A4-34BBEA7239AB}"/>
              </a:ext>
            </a:extLst>
          </p:cNvPr>
          <p:cNvSpPr/>
          <p:nvPr/>
        </p:nvSpPr>
        <p:spPr>
          <a:xfrm>
            <a:off x="6324600" y="6096000"/>
            <a:ext cx="28546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sz="1400" baseline="-25000" dirty="0" err="1">
                <a:solidFill>
                  <a:schemeClr val="tx1"/>
                </a:solidFill>
                <a:sym typeface="Wingdings" pitchFamily="2" charset="2"/>
              </a:rPr>
              <a:t>key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(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fsid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</a:t>
            </a:r>
            <a:r>
              <a:rPr lang="en-US" sz="1400" dirty="0" err="1">
                <a:solidFill>
                  <a:schemeClr val="tx1"/>
                </a:solidFill>
                <a:sym typeface="Wingdings" pitchFamily="2" charset="2"/>
              </a:rPr>
              <a:t>pwd</a:t>
            </a:r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, pk, s, T, c, K)</a:t>
            </a:r>
          </a:p>
        </p:txBody>
      </p:sp>
    </p:spTree>
    <p:extLst>
      <p:ext uri="{BB962C8B-B14F-4D97-AF65-F5344CB8AC3E}">
        <p14:creationId xmlns:p14="http://schemas.microsoft.com/office/powerpoint/2010/main" val="108508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BA8C3-AA8A-9848-B0A0-1F9D7A1EC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Unauthenticated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21799-AC45-AD40-8F1C-D863ACC6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OWE has been (re)defined in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Unauthenticated Diffie-Hellman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use cases as “Open” authentication but provides resistance to passive attack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Useful to provide a PQC version of OWE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as a drop-in replacement for Diffie-Hellman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generates keypair, sends public key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</a:t>
            </a:r>
            <a:r>
              <a:rPr lang="en-US" dirty="0" err="1"/>
              <a:t>encaps</a:t>
            </a:r>
            <a:r>
              <a:rPr lang="en-US" dirty="0"/>
              <a:t> the public key and sends the ciphertext back to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</a:t>
            </a:r>
            <a:r>
              <a:rPr lang="en-US" dirty="0" err="1"/>
              <a:t>decaps</a:t>
            </a:r>
            <a:r>
              <a:rPr lang="en-US" dirty="0"/>
              <a:t> the ciphertext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Both sides derive a shared secret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381A9-4A56-F34C-A483-F6FE8B7E15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6D68F-771A-8245-BB66-C0D3C1F0BC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49CF33-1CD7-8840-9352-E8E0510C95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57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AE909-BE59-3247-8478-41992CEB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ML-OWE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ADBDD5-4F8B-FC4F-AE9F-8AA47D4DCD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3BD45-3873-E749-8B30-60212F8254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553B7B-5206-8C42-AE82-D764E014DD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EF806-C93B-404E-A557-20648806DB90}"/>
              </a:ext>
            </a:extLst>
          </p:cNvPr>
          <p:cNvSpPr txBox="1"/>
          <p:nvPr/>
        </p:nvSpPr>
        <p:spPr>
          <a:xfrm>
            <a:off x="6878527" y="144780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AP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A5DF19-78B8-7D46-9F54-7527ECFBBFBC}"/>
              </a:ext>
            </a:extLst>
          </p:cNvPr>
          <p:cNvCxnSpPr>
            <a:cxnSpLocks/>
          </p:cNvCxnSpPr>
          <p:nvPr/>
        </p:nvCxnSpPr>
        <p:spPr bwMode="auto">
          <a:xfrm>
            <a:off x="2286000" y="2633979"/>
            <a:ext cx="4038600" cy="3378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0721C72-5708-2949-A7D9-0C5DAAE8B2E6}"/>
              </a:ext>
            </a:extLst>
          </p:cNvPr>
          <p:cNvCxnSpPr>
            <a:cxnSpLocks/>
          </p:cNvCxnSpPr>
          <p:nvPr/>
        </p:nvCxnSpPr>
        <p:spPr bwMode="auto">
          <a:xfrm flipV="1">
            <a:off x="2286000" y="3551024"/>
            <a:ext cx="4038600" cy="554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0C60D3-0CB1-8149-A101-D163629198A8}"/>
              </a:ext>
            </a:extLst>
          </p:cNvPr>
          <p:cNvSpPr txBox="1"/>
          <p:nvPr/>
        </p:nvSpPr>
        <p:spPr>
          <a:xfrm rot="486251">
            <a:off x="3469389" y="2320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114BE3-380C-4C4B-A184-149CC6DC8F56}"/>
              </a:ext>
            </a:extLst>
          </p:cNvPr>
          <p:cNvSpPr txBox="1"/>
          <p:nvPr/>
        </p:nvSpPr>
        <p:spPr>
          <a:xfrm rot="21216495">
            <a:off x="4839700" y="3314369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4A2AF9-DC40-C44A-887A-87D576631750}"/>
              </a:ext>
            </a:extLst>
          </p:cNvPr>
          <p:cNvSpPr txBox="1"/>
          <p:nvPr/>
        </p:nvSpPr>
        <p:spPr>
          <a:xfrm>
            <a:off x="1524000" y="1447800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3BF4643-1079-F746-A810-165CB085A8A8}"/>
              </a:ext>
            </a:extLst>
          </p:cNvPr>
          <p:cNvSpPr txBox="1"/>
          <p:nvPr/>
        </p:nvSpPr>
        <p:spPr>
          <a:xfrm>
            <a:off x="6605589" y="2996577"/>
            <a:ext cx="1936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(pk)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BDFA48-40C2-7746-B0CA-8F5CBCD9583F}"/>
              </a:ext>
            </a:extLst>
          </p:cNvPr>
          <p:cNvSpPr txBox="1"/>
          <p:nvPr/>
        </p:nvSpPr>
        <p:spPr>
          <a:xfrm>
            <a:off x="228600" y="2283023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pk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DE2A71-76EF-E046-B925-28FC39ED69F1}"/>
              </a:ext>
            </a:extLst>
          </p:cNvPr>
          <p:cNvSpPr txBox="1"/>
          <p:nvPr/>
        </p:nvSpPr>
        <p:spPr>
          <a:xfrm>
            <a:off x="114300" y="4113312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BD46C7-875C-2541-9965-D32CFB16FE33}"/>
              </a:ext>
            </a:extLst>
          </p:cNvPr>
          <p:cNvSpPr/>
          <p:nvPr/>
        </p:nvSpPr>
        <p:spPr>
          <a:xfrm>
            <a:off x="193308" y="4953000"/>
            <a:ext cx="26741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HKDF(c, K | pk, “string” 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F2754A-861D-FF44-8B5D-EF570FFFEF97}"/>
              </a:ext>
            </a:extLst>
          </p:cNvPr>
          <p:cNvSpPr/>
          <p:nvPr/>
        </p:nvSpPr>
        <p:spPr>
          <a:xfrm>
            <a:off x="6019800" y="4953000"/>
            <a:ext cx="26741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sym typeface="Wingdings" pitchFamily="2" charset="2"/>
              </a:rPr>
              <a:t>PMK = HKDF(c, K | pk, “string” )</a:t>
            </a:r>
          </a:p>
        </p:txBody>
      </p:sp>
    </p:spTree>
    <p:extLst>
      <p:ext uri="{BB962C8B-B14F-4D97-AF65-F5344CB8AC3E}">
        <p14:creationId xmlns:p14="http://schemas.microsoft.com/office/powerpoint/2010/main" val="2165500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CC085-C4B2-F347-AC09-6B94A6CE3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8E80-B1CC-D341-80FC-757E47F2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79248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 to do hybrid KEMs?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care about the PFS threat in the no-sig variant?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an attacker to record exchange and break </a:t>
            </a:r>
            <a:r>
              <a:rPr lang="en-US" b="1" dirty="0"/>
              <a:t>both</a:t>
            </a:r>
            <a:r>
              <a:rPr lang="en-US" dirty="0"/>
              <a:t> private keys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about 802.1X/EAP-TLSv1.3-CNSA2.0?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4-way Handshake post association as today?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</a:t>
            </a:r>
            <a:r>
              <a:rPr lang="en-US" dirty="0" err="1"/>
              <a:t>TGbi’s</a:t>
            </a:r>
            <a:r>
              <a:rPr lang="en-US" dirty="0"/>
              <a:t> 802.1X over authentication frames?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Harmonize the PQC key derivation with </a:t>
            </a:r>
            <a:r>
              <a:rPr lang="en-US" dirty="0" err="1"/>
              <a:t>TGbi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Get </a:t>
            </a:r>
            <a:r>
              <a:rPr lang="en-US" dirty="0" err="1"/>
              <a:t>TGbi</a:t>
            </a:r>
            <a:r>
              <a:rPr lang="en-US" dirty="0"/>
              <a:t> to adopt </a:t>
            </a:r>
            <a:r>
              <a:rPr lang="en-US" dirty="0" err="1"/>
              <a:t>TGbt</a:t>
            </a:r>
            <a:r>
              <a:rPr lang="en-US" dirty="0"/>
              <a:t> way and include a transcript of the exchange to bind at key derivation time; or,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 that non-PQC exchanges do it </a:t>
            </a:r>
            <a:r>
              <a:rPr lang="en-US" dirty="0" err="1"/>
              <a:t>TGbi</a:t>
            </a:r>
            <a:r>
              <a:rPr lang="en-US" dirty="0"/>
              <a:t> way and PQC exchanges do it </a:t>
            </a:r>
            <a:r>
              <a:rPr lang="en-US" dirty="0" err="1"/>
              <a:t>TGbt</a:t>
            </a:r>
            <a:r>
              <a:rPr lang="en-US" dirty="0"/>
              <a:t> way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stuff I forgot about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7B55A-941A-9F44-B7F7-DC497445F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785D-67DE-7848-A6C3-0AB0DA2D4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FC443D-CE5F-AE4E-B6CA-BFC290362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773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/>
              <a:t>FIPS 203 </a:t>
            </a:r>
            <a:r>
              <a:rPr lang="en-US" sz="1800" u="sng" dirty="0">
                <a:hlinkClick r:id="rId3"/>
              </a:rPr>
              <a:t>https://nvlpubs.nist.gov/nistpubs/FIPS/NIST.FIPS.203.pdf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FIPS 204 </a:t>
            </a:r>
            <a:r>
              <a:rPr lang="en-US" sz="1800" u="sng" dirty="0">
                <a:hlinkClick r:id="rId4"/>
              </a:rPr>
              <a:t>https://nvlpubs.nist.gov/nistpubs/FIPS/NIST.FIPS.204.pdf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 err="1"/>
              <a:t>Kemeleon</a:t>
            </a:r>
            <a:r>
              <a:rPr lang="en-US" sz="1800" dirty="0"/>
              <a:t> </a:t>
            </a:r>
            <a:r>
              <a:rPr lang="en-US" sz="1800" u="sng" dirty="0">
                <a:hlinkClick r:id="rId5"/>
              </a:rPr>
              <a:t>https://datatracker.ietf.org/doc/html/draft-veitch-kemeleon-00</a:t>
            </a:r>
            <a:endParaRPr lang="en-US" sz="1800" dirty="0"/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OQUAKE </a:t>
            </a:r>
            <a:r>
              <a:rPr lang="en-US" sz="1800" dirty="0">
                <a:hlinkClick r:id="rId6"/>
              </a:rPr>
              <a:t>https://datatracker.ietf.org/doc/html/draft-vos-cfrg-pqpake-00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SIGMA: </a:t>
            </a:r>
            <a:r>
              <a:rPr lang="en-US" sz="1800" u="sng" dirty="0">
                <a:hlinkClick r:id="rId7"/>
              </a:rPr>
              <a:t>https://www.iacr.org/cryptodb/archive/2003/CRYPTO/1495/1495.pdf</a:t>
            </a:r>
            <a:endParaRPr lang="en-US" sz="1800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an overview of the protocol definitions in 11-25/1108r1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31E2-9F09-804A-853F-4C665CA2B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New Exchanges + Handshaking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D68A4-129F-854A-96C2-2DA04CD6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PQC key exchanges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Digital signature-based*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without signatures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Password authentication*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Unauthenticated*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Handshaking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Instead of each protocol defining its own KDF in an ad hoc manner to use with the 4-way Handshake post-association…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PQC exchange will generate a hash of the entire transcript of the exchange (minus any fragmentation acks)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Association will use this transcript digest and the PMK that resulted from successful completion to derive PTK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D8CDE-C804-044F-A9ED-822D1183C8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D089-1E97-C042-9992-21115E01DE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FC3763-57B2-0F49-855E-4C7E8B07E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99459-4E3A-6146-A25D-9895B76A191D}"/>
              </a:ext>
            </a:extLst>
          </p:cNvPr>
          <p:cNvSpPr txBox="1"/>
          <p:nvPr/>
        </p:nvSpPr>
        <p:spPr>
          <a:xfrm>
            <a:off x="609600" y="6093023"/>
            <a:ext cx="480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 Exchanges using classical cryptography exists in 802.11 today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6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88A8F-1867-CF44-AF93-03192F59F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PQC Handshaking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E8E5-A519-A642-86E1-48C28734B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78470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provide proper binding of keys it is necessary to include a transcript of the messages that created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PQC exchange creates a digest of all messages sent and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Exchange does key generation, handshaking binds and derives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Best practice by other protocols using KEMs (TLS, IKE,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Fragments are included in digest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body of each fragment is added to the running digest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ACKs to the fragments are not included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digest is used during association to provide proof of possession of the PMK and proper derivation of PTK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unified PTK derivation is more easy to analyze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Less opportunity for subtle mis-binding bugs resulting in attack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69045-F5EA-EA40-B6AE-CB0A0D9EE2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309FC-B2D3-BC47-ADCE-27D2706794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F6C112-763B-E84F-BDCA-760058C66B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9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0EE4F6-C3E1-A747-BD63-FCBC9C69A5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B1D16-EE98-AC4D-BFE1-89BAA2899D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0CCBE-950C-504E-9247-2E9645EB7C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CA6CD5-A68A-804E-A8BB-2866AD83F97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8787" y="685800"/>
            <a:ext cx="7770813" cy="1065213"/>
          </a:xfrm>
        </p:spPr>
        <p:txBody>
          <a:bodyPr/>
          <a:lstStyle/>
          <a:p>
            <a:r>
              <a:rPr lang="en-US" dirty="0"/>
              <a:t>What Does This Look Like?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16096D-7721-E348-9204-00663B69CA3A}"/>
              </a:ext>
            </a:extLst>
          </p:cNvPr>
          <p:cNvCxnSpPr>
            <a:cxnSpLocks/>
          </p:cNvCxnSpPr>
          <p:nvPr/>
        </p:nvCxnSpPr>
        <p:spPr bwMode="auto">
          <a:xfrm>
            <a:off x="292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E5E082-2603-FF48-A8BF-56B78A70C5C1}"/>
              </a:ext>
            </a:extLst>
          </p:cNvPr>
          <p:cNvCxnSpPr>
            <a:cxnSpLocks/>
          </p:cNvCxnSpPr>
          <p:nvPr/>
        </p:nvCxnSpPr>
        <p:spPr bwMode="auto">
          <a:xfrm>
            <a:off x="6736884" y="1715435"/>
            <a:ext cx="0" cy="453296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484AC6-C304-B34F-87D3-34D75F3303EE}"/>
              </a:ext>
            </a:extLst>
          </p:cNvPr>
          <p:cNvCxnSpPr/>
          <p:nvPr/>
        </p:nvCxnSpPr>
        <p:spPr bwMode="auto">
          <a:xfrm>
            <a:off x="2926884" y="19440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8F038C-2A82-9A4E-A4BC-5005548159A5}"/>
              </a:ext>
            </a:extLst>
          </p:cNvPr>
          <p:cNvCxnSpPr/>
          <p:nvPr/>
        </p:nvCxnSpPr>
        <p:spPr bwMode="auto">
          <a:xfrm flipH="1">
            <a:off x="2926884" y="2248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38CC14-8EEB-9645-B943-123F39AE7CBC}"/>
              </a:ext>
            </a:extLst>
          </p:cNvPr>
          <p:cNvCxnSpPr/>
          <p:nvPr/>
        </p:nvCxnSpPr>
        <p:spPr bwMode="auto">
          <a:xfrm>
            <a:off x="2926884" y="30108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51C8451-9894-434C-A3C2-632F3BB89BD9}"/>
              </a:ext>
            </a:extLst>
          </p:cNvPr>
          <p:cNvCxnSpPr/>
          <p:nvPr/>
        </p:nvCxnSpPr>
        <p:spPr bwMode="auto">
          <a:xfrm flipH="1">
            <a:off x="2926884" y="3315635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2AE0E3B-F59C-D547-9263-4DC56B3CD8AA}"/>
              </a:ext>
            </a:extLst>
          </p:cNvPr>
          <p:cNvSpPr/>
          <p:nvPr/>
        </p:nvSpPr>
        <p:spPr bwMode="auto">
          <a:xfrm>
            <a:off x="4755684" y="2401235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C416362-37DB-1E41-99E7-CD6E3E6F2109}"/>
              </a:ext>
            </a:extLst>
          </p:cNvPr>
          <p:cNvSpPr/>
          <p:nvPr/>
        </p:nvSpPr>
        <p:spPr bwMode="auto">
          <a:xfrm>
            <a:off x="4755020" y="2576826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EB7FA8-EB1B-574E-8486-839AE3A41868}"/>
              </a:ext>
            </a:extLst>
          </p:cNvPr>
          <p:cNvSpPr/>
          <p:nvPr/>
        </p:nvSpPr>
        <p:spPr bwMode="auto">
          <a:xfrm>
            <a:off x="4755019" y="2755730"/>
            <a:ext cx="45719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EC538A6-7DC0-2D4E-92A7-1D0CAF49AD66}"/>
              </a:ext>
            </a:extLst>
          </p:cNvPr>
          <p:cNvCxnSpPr/>
          <p:nvPr/>
        </p:nvCxnSpPr>
        <p:spPr bwMode="auto">
          <a:xfrm>
            <a:off x="2926884" y="5344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F1FB43D-7E8E-EC41-A798-AFFBF165B5AC}"/>
              </a:ext>
            </a:extLst>
          </p:cNvPr>
          <p:cNvCxnSpPr/>
          <p:nvPr/>
        </p:nvCxnSpPr>
        <p:spPr bwMode="auto">
          <a:xfrm flipH="1">
            <a:off x="2926884" y="6106644"/>
            <a:ext cx="3810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Left Brace 21">
            <a:extLst>
              <a:ext uri="{FF2B5EF4-FFF2-40B4-BE49-F238E27FC236}">
                <a16:creationId xmlns:a16="http://schemas.microsoft.com/office/drawing/2014/main" id="{E1F4BB3E-80C0-AE4A-9047-2604DEF357FC}"/>
              </a:ext>
            </a:extLst>
          </p:cNvPr>
          <p:cNvSpPr/>
          <p:nvPr/>
        </p:nvSpPr>
        <p:spPr bwMode="auto">
          <a:xfrm rot="10800000">
            <a:off x="6965484" y="1867835"/>
            <a:ext cx="304800" cy="14478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9E8289-6A1A-EB40-9C11-640C54FEB4E8}"/>
              </a:ext>
            </a:extLst>
          </p:cNvPr>
          <p:cNvSpPr txBox="1"/>
          <p:nvPr/>
        </p:nvSpPr>
        <p:spPr>
          <a:xfrm>
            <a:off x="7346484" y="2286000"/>
            <a:ext cx="1492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authentication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frames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54F436-9EF3-BB41-B9FB-B45C6630E89D}"/>
              </a:ext>
            </a:extLst>
          </p:cNvPr>
          <p:cNvSpPr txBox="1"/>
          <p:nvPr/>
        </p:nvSpPr>
        <p:spPr>
          <a:xfrm>
            <a:off x="1720619" y="1795979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681F953-5E0A-7943-BADF-82496046D1FB}"/>
              </a:ext>
            </a:extLst>
          </p:cNvPr>
          <p:cNvSpPr txBox="1"/>
          <p:nvPr/>
        </p:nvSpPr>
        <p:spPr>
          <a:xfrm>
            <a:off x="1718298" y="2103756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4C457C-FE27-2346-B945-2A4DE69B190E}"/>
              </a:ext>
            </a:extLst>
          </p:cNvPr>
          <p:cNvSpPr txBox="1"/>
          <p:nvPr/>
        </p:nvSpPr>
        <p:spPr>
          <a:xfrm>
            <a:off x="1729224" y="2856946"/>
            <a:ext cx="12410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n-1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430E27-D7BA-574B-915C-591AA004E4BF}"/>
              </a:ext>
            </a:extLst>
          </p:cNvPr>
          <p:cNvSpPr txBox="1"/>
          <p:nvPr/>
        </p:nvSpPr>
        <p:spPr>
          <a:xfrm>
            <a:off x="1726903" y="3164723"/>
            <a:ext cx="1091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auth frame 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87052CF-59DC-6143-BB0D-5DDCC8626039}"/>
              </a:ext>
            </a:extLst>
          </p:cNvPr>
          <p:cNvSpPr txBox="1"/>
          <p:nvPr/>
        </p:nvSpPr>
        <p:spPr>
          <a:xfrm>
            <a:off x="3223102" y="3375974"/>
            <a:ext cx="3164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PQC Algorithm generates a PMK, a PMKID,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               and a hash of its transcript, 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142A33B-DAC9-D74E-B0F6-7C549A7D15CA}"/>
              </a:ext>
            </a:extLst>
          </p:cNvPr>
          <p:cNvSpPr txBox="1"/>
          <p:nvPr/>
        </p:nvSpPr>
        <p:spPr>
          <a:xfrm>
            <a:off x="4070596" y="1600200"/>
            <a:ext cx="13708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chemeClr val="tx1"/>
                </a:solidFill>
              </a:rPr>
              <a:t>PQC protocol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B90EDD-D682-3146-A0BD-10E5B92230FA}"/>
              </a:ext>
            </a:extLst>
          </p:cNvPr>
          <p:cNvSpPr txBox="1"/>
          <p:nvPr/>
        </p:nvSpPr>
        <p:spPr>
          <a:xfrm>
            <a:off x="2973582" y="5649444"/>
            <a:ext cx="36728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OCI], GTK(N) [, IGTK(M, IPN)]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    [, BIGTK(Q, BIPN)] [, WIGTK(R, WIPN)] [,SSID]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DDE0A3-77CE-1B43-BB58-0BC33D9EDB7D}"/>
              </a:ext>
            </a:extLst>
          </p:cNvPr>
          <p:cNvSpPr txBox="1"/>
          <p:nvPr/>
        </p:nvSpPr>
        <p:spPr>
          <a:xfrm>
            <a:off x="3741899" y="5105400"/>
            <a:ext cx="19720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MIC, {RSNE [, RSNXE] [, OCI]</a:t>
            </a:r>
          </a:p>
        </p:txBody>
      </p:sp>
      <p:sp>
        <p:nvSpPr>
          <p:cNvPr id="32" name="Left Brace 31">
            <a:extLst>
              <a:ext uri="{FF2B5EF4-FFF2-40B4-BE49-F238E27FC236}">
                <a16:creationId xmlns:a16="http://schemas.microsoft.com/office/drawing/2014/main" id="{38156F7D-284F-D24F-B24D-CF3C0525DCC9}"/>
              </a:ext>
            </a:extLst>
          </p:cNvPr>
          <p:cNvSpPr/>
          <p:nvPr/>
        </p:nvSpPr>
        <p:spPr bwMode="auto">
          <a:xfrm rot="10800000">
            <a:off x="6965485" y="5334000"/>
            <a:ext cx="304800" cy="7619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882917-A892-7543-A0C7-1237536CC44A}"/>
              </a:ext>
            </a:extLst>
          </p:cNvPr>
          <p:cNvSpPr txBox="1"/>
          <p:nvPr/>
        </p:nvSpPr>
        <p:spPr>
          <a:xfrm>
            <a:off x="7479808" y="5373469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association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frames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741B40-6FBA-D84E-95A9-C05C0388CA75}"/>
              </a:ext>
            </a:extLst>
          </p:cNvPr>
          <p:cNvSpPr txBox="1"/>
          <p:nvPr/>
        </p:nvSpPr>
        <p:spPr>
          <a:xfrm>
            <a:off x="631752" y="3620435"/>
            <a:ext cx="1806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compute a hash of</a:t>
            </a:r>
          </a:p>
          <a:p>
            <a:r>
              <a:rPr lang="en-US" sz="1400" i="1" dirty="0">
                <a:solidFill>
                  <a:schemeClr val="tx1"/>
                </a:solidFill>
              </a:rPr>
              <a:t>the protocol transcript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DA8B25BA-1608-884E-981C-C03EC7FB2429}"/>
              </a:ext>
            </a:extLst>
          </p:cNvPr>
          <p:cNvSpPr/>
          <p:nvPr/>
        </p:nvSpPr>
        <p:spPr bwMode="auto">
          <a:xfrm>
            <a:off x="1137841" y="1984629"/>
            <a:ext cx="596347" cy="1712006"/>
          </a:xfrm>
          <a:custGeom>
            <a:avLst/>
            <a:gdLst>
              <a:gd name="connsiteX0" fmla="*/ 596347 w 596347"/>
              <a:gd name="connsiteY0" fmla="*/ 0 h 1712006"/>
              <a:gd name="connsiteX1" fmla="*/ 526773 w 596347"/>
              <a:gd name="connsiteY1" fmla="*/ 9939 h 1712006"/>
              <a:gd name="connsiteX2" fmla="*/ 496956 w 596347"/>
              <a:gd name="connsiteY2" fmla="*/ 19878 h 1712006"/>
              <a:gd name="connsiteX3" fmla="*/ 457200 w 596347"/>
              <a:gd name="connsiteY3" fmla="*/ 29817 h 1712006"/>
              <a:gd name="connsiteX4" fmla="*/ 427382 w 596347"/>
              <a:gd name="connsiteY4" fmla="*/ 49695 h 1712006"/>
              <a:gd name="connsiteX5" fmla="*/ 397565 w 596347"/>
              <a:gd name="connsiteY5" fmla="*/ 59634 h 1712006"/>
              <a:gd name="connsiteX6" fmla="*/ 337930 w 596347"/>
              <a:gd name="connsiteY6" fmla="*/ 99391 h 1712006"/>
              <a:gd name="connsiteX7" fmla="*/ 308113 w 596347"/>
              <a:gd name="connsiteY7" fmla="*/ 119269 h 1712006"/>
              <a:gd name="connsiteX8" fmla="*/ 278295 w 596347"/>
              <a:gd name="connsiteY8" fmla="*/ 139147 h 1712006"/>
              <a:gd name="connsiteX9" fmla="*/ 248478 w 596347"/>
              <a:gd name="connsiteY9" fmla="*/ 149087 h 1712006"/>
              <a:gd name="connsiteX10" fmla="*/ 188843 w 596347"/>
              <a:gd name="connsiteY10" fmla="*/ 208721 h 1712006"/>
              <a:gd name="connsiteX11" fmla="*/ 149086 w 596347"/>
              <a:gd name="connsiteY11" fmla="*/ 268356 h 1712006"/>
              <a:gd name="connsiteX12" fmla="*/ 119269 w 596347"/>
              <a:gd name="connsiteY12" fmla="*/ 357808 h 1712006"/>
              <a:gd name="connsiteX13" fmla="*/ 109330 w 596347"/>
              <a:gd name="connsiteY13" fmla="*/ 387626 h 1712006"/>
              <a:gd name="connsiteX14" fmla="*/ 99391 w 596347"/>
              <a:gd name="connsiteY14" fmla="*/ 417443 h 1712006"/>
              <a:gd name="connsiteX15" fmla="*/ 79513 w 596347"/>
              <a:gd name="connsiteY15" fmla="*/ 506895 h 1712006"/>
              <a:gd name="connsiteX16" fmla="*/ 69573 w 596347"/>
              <a:gd name="connsiteY16" fmla="*/ 685800 h 1712006"/>
              <a:gd name="connsiteX17" fmla="*/ 49695 w 596347"/>
              <a:gd name="connsiteY17" fmla="*/ 755374 h 1712006"/>
              <a:gd name="connsiteX18" fmla="*/ 39756 w 596347"/>
              <a:gd name="connsiteY18" fmla="*/ 805069 h 1712006"/>
              <a:gd name="connsiteX19" fmla="*/ 29817 w 596347"/>
              <a:gd name="connsiteY19" fmla="*/ 844826 h 1712006"/>
              <a:gd name="connsiteX20" fmla="*/ 9939 w 596347"/>
              <a:gd name="connsiteY20" fmla="*/ 1013791 h 1712006"/>
              <a:gd name="connsiteX21" fmla="*/ 0 w 596347"/>
              <a:gd name="connsiteY21" fmla="*/ 1252330 h 1712006"/>
              <a:gd name="connsiteX22" fmla="*/ 9939 w 596347"/>
              <a:gd name="connsiteY22" fmla="*/ 1600200 h 1712006"/>
              <a:gd name="connsiteX23" fmla="*/ 19878 w 596347"/>
              <a:gd name="connsiteY23" fmla="*/ 1649895 h 171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6347" h="1712006">
                <a:moveTo>
                  <a:pt x="596347" y="0"/>
                </a:moveTo>
                <a:cubicBezTo>
                  <a:pt x="573156" y="3313"/>
                  <a:pt x="549745" y="5345"/>
                  <a:pt x="526773" y="9939"/>
                </a:cubicBezTo>
                <a:cubicBezTo>
                  <a:pt x="516500" y="11994"/>
                  <a:pt x="507030" y="17000"/>
                  <a:pt x="496956" y="19878"/>
                </a:cubicBezTo>
                <a:cubicBezTo>
                  <a:pt x="483822" y="23631"/>
                  <a:pt x="470452" y="26504"/>
                  <a:pt x="457200" y="29817"/>
                </a:cubicBezTo>
                <a:cubicBezTo>
                  <a:pt x="447261" y="36443"/>
                  <a:pt x="438066" y="44353"/>
                  <a:pt x="427382" y="49695"/>
                </a:cubicBezTo>
                <a:cubicBezTo>
                  <a:pt x="418011" y="54380"/>
                  <a:pt x="406723" y="54546"/>
                  <a:pt x="397565" y="59634"/>
                </a:cubicBezTo>
                <a:cubicBezTo>
                  <a:pt x="376681" y="71236"/>
                  <a:pt x="357808" y="86139"/>
                  <a:pt x="337930" y="99391"/>
                </a:cubicBezTo>
                <a:lnTo>
                  <a:pt x="308113" y="119269"/>
                </a:lnTo>
                <a:cubicBezTo>
                  <a:pt x="298174" y="125895"/>
                  <a:pt x="289627" y="135369"/>
                  <a:pt x="278295" y="139147"/>
                </a:cubicBezTo>
                <a:lnTo>
                  <a:pt x="248478" y="149087"/>
                </a:lnTo>
                <a:cubicBezTo>
                  <a:pt x="228600" y="168965"/>
                  <a:pt x="197733" y="182052"/>
                  <a:pt x="188843" y="208721"/>
                </a:cubicBezTo>
                <a:cubicBezTo>
                  <a:pt x="174459" y="251874"/>
                  <a:pt x="186312" y="231131"/>
                  <a:pt x="149086" y="268356"/>
                </a:cubicBezTo>
                <a:lnTo>
                  <a:pt x="119269" y="357808"/>
                </a:lnTo>
                <a:lnTo>
                  <a:pt x="109330" y="387626"/>
                </a:lnTo>
                <a:cubicBezTo>
                  <a:pt x="106017" y="397565"/>
                  <a:pt x="101446" y="407170"/>
                  <a:pt x="99391" y="417443"/>
                </a:cubicBezTo>
                <a:cubicBezTo>
                  <a:pt x="86773" y="480534"/>
                  <a:pt x="93549" y="450750"/>
                  <a:pt x="79513" y="506895"/>
                </a:cubicBezTo>
                <a:cubicBezTo>
                  <a:pt x="76200" y="566530"/>
                  <a:pt x="74981" y="626318"/>
                  <a:pt x="69573" y="685800"/>
                </a:cubicBezTo>
                <a:cubicBezTo>
                  <a:pt x="66917" y="715012"/>
                  <a:pt x="56418" y="728480"/>
                  <a:pt x="49695" y="755374"/>
                </a:cubicBezTo>
                <a:cubicBezTo>
                  <a:pt x="45598" y="771763"/>
                  <a:pt x="43421" y="788578"/>
                  <a:pt x="39756" y="805069"/>
                </a:cubicBezTo>
                <a:cubicBezTo>
                  <a:pt x="36793" y="818404"/>
                  <a:pt x="32496" y="831431"/>
                  <a:pt x="29817" y="844826"/>
                </a:cubicBezTo>
                <a:cubicBezTo>
                  <a:pt x="16521" y="911307"/>
                  <a:pt x="16874" y="937504"/>
                  <a:pt x="9939" y="1013791"/>
                </a:cubicBezTo>
                <a:cubicBezTo>
                  <a:pt x="6626" y="1093304"/>
                  <a:pt x="0" y="1172748"/>
                  <a:pt x="0" y="1252330"/>
                </a:cubicBezTo>
                <a:cubicBezTo>
                  <a:pt x="0" y="1368334"/>
                  <a:pt x="4287" y="1484334"/>
                  <a:pt x="9939" y="1600200"/>
                </a:cubicBezTo>
                <a:cubicBezTo>
                  <a:pt x="20423" y="1815118"/>
                  <a:pt x="19878" y="1654995"/>
                  <a:pt x="19878" y="164989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4BA22A13-6C52-EF43-A54C-A0984CE5A0D0}"/>
              </a:ext>
            </a:extLst>
          </p:cNvPr>
          <p:cNvSpPr/>
          <p:nvPr/>
        </p:nvSpPr>
        <p:spPr bwMode="auto">
          <a:xfrm>
            <a:off x="1286350" y="2278652"/>
            <a:ext cx="437899" cy="1343927"/>
          </a:xfrm>
          <a:custGeom>
            <a:avLst/>
            <a:gdLst>
              <a:gd name="connsiteX0" fmla="*/ 437899 w 437899"/>
              <a:gd name="connsiteY0" fmla="*/ 0 h 1343927"/>
              <a:gd name="connsiteX1" fmla="*/ 368325 w 437899"/>
              <a:gd name="connsiteY1" fmla="*/ 29818 h 1343927"/>
              <a:gd name="connsiteX2" fmla="*/ 338508 w 437899"/>
              <a:gd name="connsiteY2" fmla="*/ 49696 h 1343927"/>
              <a:gd name="connsiteX3" fmla="*/ 268934 w 437899"/>
              <a:gd name="connsiteY3" fmla="*/ 79513 h 1343927"/>
              <a:gd name="connsiteX4" fmla="*/ 209299 w 437899"/>
              <a:gd name="connsiteY4" fmla="*/ 119270 h 1343927"/>
              <a:gd name="connsiteX5" fmla="*/ 179482 w 437899"/>
              <a:gd name="connsiteY5" fmla="*/ 129209 h 1343927"/>
              <a:gd name="connsiteX6" fmla="*/ 129786 w 437899"/>
              <a:gd name="connsiteY6" fmla="*/ 168966 h 1343927"/>
              <a:gd name="connsiteX7" fmla="*/ 119847 w 437899"/>
              <a:gd name="connsiteY7" fmla="*/ 198783 h 1343927"/>
              <a:gd name="connsiteX8" fmla="*/ 99969 w 437899"/>
              <a:gd name="connsiteY8" fmla="*/ 278296 h 1343927"/>
              <a:gd name="connsiteX9" fmla="*/ 60212 w 437899"/>
              <a:gd name="connsiteY9" fmla="*/ 347870 h 1343927"/>
              <a:gd name="connsiteX10" fmla="*/ 40334 w 437899"/>
              <a:gd name="connsiteY10" fmla="*/ 407505 h 1343927"/>
              <a:gd name="connsiteX11" fmla="*/ 20456 w 437899"/>
              <a:gd name="connsiteY11" fmla="*/ 467140 h 1343927"/>
              <a:gd name="connsiteX12" fmla="*/ 577 w 437899"/>
              <a:gd name="connsiteY12" fmla="*/ 596348 h 1343927"/>
              <a:gd name="connsiteX13" fmla="*/ 10517 w 437899"/>
              <a:gd name="connsiteY13" fmla="*/ 934279 h 1343927"/>
              <a:gd name="connsiteX14" fmla="*/ 577 w 437899"/>
              <a:gd name="connsiteY14" fmla="*/ 1341783 h 1343927"/>
              <a:gd name="connsiteX15" fmla="*/ 20456 w 437899"/>
              <a:gd name="connsiteY15" fmla="*/ 1321905 h 1343927"/>
              <a:gd name="connsiteX16" fmla="*/ 30395 w 437899"/>
              <a:gd name="connsiteY16" fmla="*/ 1321905 h 1343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7899" h="1343927">
                <a:moveTo>
                  <a:pt x="437899" y="0"/>
                </a:moveTo>
                <a:cubicBezTo>
                  <a:pt x="414708" y="9939"/>
                  <a:pt x="390893" y="18534"/>
                  <a:pt x="368325" y="29818"/>
                </a:cubicBezTo>
                <a:cubicBezTo>
                  <a:pt x="357641" y="35160"/>
                  <a:pt x="348879" y="43770"/>
                  <a:pt x="338508" y="49696"/>
                </a:cubicBezTo>
                <a:cubicBezTo>
                  <a:pt x="304120" y="69346"/>
                  <a:pt x="302385" y="68363"/>
                  <a:pt x="268934" y="79513"/>
                </a:cubicBezTo>
                <a:cubicBezTo>
                  <a:pt x="249056" y="92765"/>
                  <a:pt x="231964" y="111715"/>
                  <a:pt x="209299" y="119270"/>
                </a:cubicBezTo>
                <a:cubicBezTo>
                  <a:pt x="199360" y="122583"/>
                  <a:pt x="188853" y="124524"/>
                  <a:pt x="179482" y="129209"/>
                </a:cubicBezTo>
                <a:cubicBezTo>
                  <a:pt x="154403" y="141748"/>
                  <a:pt x="148277" y="150474"/>
                  <a:pt x="129786" y="168966"/>
                </a:cubicBezTo>
                <a:cubicBezTo>
                  <a:pt x="126473" y="178905"/>
                  <a:pt x="122604" y="188676"/>
                  <a:pt x="119847" y="198783"/>
                </a:cubicBezTo>
                <a:cubicBezTo>
                  <a:pt x="112659" y="225140"/>
                  <a:pt x="115123" y="255564"/>
                  <a:pt x="99969" y="278296"/>
                </a:cubicBezTo>
                <a:cubicBezTo>
                  <a:pt x="82040" y="305190"/>
                  <a:pt x="72821" y="316346"/>
                  <a:pt x="60212" y="347870"/>
                </a:cubicBezTo>
                <a:cubicBezTo>
                  <a:pt x="52430" y="367325"/>
                  <a:pt x="46960" y="387627"/>
                  <a:pt x="40334" y="407505"/>
                </a:cubicBezTo>
                <a:cubicBezTo>
                  <a:pt x="40333" y="407509"/>
                  <a:pt x="20457" y="467137"/>
                  <a:pt x="20456" y="467140"/>
                </a:cubicBezTo>
                <a:cubicBezTo>
                  <a:pt x="5279" y="543027"/>
                  <a:pt x="12613" y="500072"/>
                  <a:pt x="577" y="596348"/>
                </a:cubicBezTo>
                <a:cubicBezTo>
                  <a:pt x="3890" y="708992"/>
                  <a:pt x="10517" y="821587"/>
                  <a:pt x="10517" y="934279"/>
                </a:cubicBezTo>
                <a:cubicBezTo>
                  <a:pt x="10517" y="1070154"/>
                  <a:pt x="-2906" y="1205953"/>
                  <a:pt x="577" y="1341783"/>
                </a:cubicBezTo>
                <a:cubicBezTo>
                  <a:pt x="817" y="1351151"/>
                  <a:pt x="12659" y="1327103"/>
                  <a:pt x="20456" y="1321905"/>
                </a:cubicBezTo>
                <a:cubicBezTo>
                  <a:pt x="23213" y="1320067"/>
                  <a:pt x="27082" y="1321905"/>
                  <a:pt x="30395" y="132190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ABA14C5F-7B41-4448-9AB9-2FD68A025245}"/>
              </a:ext>
            </a:extLst>
          </p:cNvPr>
          <p:cNvSpPr/>
          <p:nvPr/>
        </p:nvSpPr>
        <p:spPr bwMode="auto">
          <a:xfrm>
            <a:off x="1415281" y="3024087"/>
            <a:ext cx="378542" cy="600004"/>
          </a:xfrm>
          <a:custGeom>
            <a:avLst/>
            <a:gdLst>
              <a:gd name="connsiteX0" fmla="*/ 378542 w 378542"/>
              <a:gd name="connsiteY0" fmla="*/ 0 h 600004"/>
              <a:gd name="connsiteX1" fmla="*/ 249333 w 378542"/>
              <a:gd name="connsiteY1" fmla="*/ 39757 h 600004"/>
              <a:gd name="connsiteX2" fmla="*/ 219516 w 378542"/>
              <a:gd name="connsiteY2" fmla="*/ 49696 h 600004"/>
              <a:gd name="connsiteX3" fmla="*/ 189699 w 378542"/>
              <a:gd name="connsiteY3" fmla="*/ 69574 h 600004"/>
              <a:gd name="connsiteX4" fmla="*/ 159881 w 378542"/>
              <a:gd name="connsiteY4" fmla="*/ 129209 h 600004"/>
              <a:gd name="connsiteX5" fmla="*/ 149942 w 378542"/>
              <a:gd name="connsiteY5" fmla="*/ 159026 h 600004"/>
              <a:gd name="connsiteX6" fmla="*/ 130064 w 378542"/>
              <a:gd name="connsiteY6" fmla="*/ 178905 h 600004"/>
              <a:gd name="connsiteX7" fmla="*/ 90307 w 378542"/>
              <a:gd name="connsiteY7" fmla="*/ 238539 h 600004"/>
              <a:gd name="connsiteX8" fmla="*/ 70429 w 378542"/>
              <a:gd name="connsiteY8" fmla="*/ 268357 h 600004"/>
              <a:gd name="connsiteX9" fmla="*/ 40612 w 378542"/>
              <a:gd name="connsiteY9" fmla="*/ 337931 h 600004"/>
              <a:gd name="connsiteX10" fmla="*/ 20733 w 378542"/>
              <a:gd name="connsiteY10" fmla="*/ 397565 h 600004"/>
              <a:gd name="connsiteX11" fmla="*/ 855 w 378542"/>
              <a:gd name="connsiteY11" fmla="*/ 516835 h 600004"/>
              <a:gd name="connsiteX12" fmla="*/ 20733 w 378542"/>
              <a:gd name="connsiteY12" fmla="*/ 586409 h 600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78542" h="600004">
                <a:moveTo>
                  <a:pt x="378542" y="0"/>
                </a:moveTo>
                <a:cubicBezTo>
                  <a:pt x="288813" y="25636"/>
                  <a:pt x="331856" y="12249"/>
                  <a:pt x="249333" y="39757"/>
                </a:cubicBezTo>
                <a:cubicBezTo>
                  <a:pt x="239394" y="43070"/>
                  <a:pt x="228233" y="43885"/>
                  <a:pt x="219516" y="49696"/>
                </a:cubicBezTo>
                <a:lnTo>
                  <a:pt x="189699" y="69574"/>
                </a:lnTo>
                <a:cubicBezTo>
                  <a:pt x="164717" y="144519"/>
                  <a:pt x="198416" y="52140"/>
                  <a:pt x="159881" y="129209"/>
                </a:cubicBezTo>
                <a:cubicBezTo>
                  <a:pt x="155196" y="138580"/>
                  <a:pt x="155332" y="150042"/>
                  <a:pt x="149942" y="159026"/>
                </a:cubicBezTo>
                <a:cubicBezTo>
                  <a:pt x="145121" y="167061"/>
                  <a:pt x="135687" y="171408"/>
                  <a:pt x="130064" y="178905"/>
                </a:cubicBezTo>
                <a:cubicBezTo>
                  <a:pt x="115730" y="198017"/>
                  <a:pt x="103559" y="218661"/>
                  <a:pt x="90307" y="238539"/>
                </a:cubicBezTo>
                <a:lnTo>
                  <a:pt x="70429" y="268357"/>
                </a:lnTo>
                <a:cubicBezTo>
                  <a:pt x="44139" y="373515"/>
                  <a:pt x="79832" y="249688"/>
                  <a:pt x="40612" y="337931"/>
                </a:cubicBezTo>
                <a:cubicBezTo>
                  <a:pt x="32102" y="357078"/>
                  <a:pt x="20733" y="397565"/>
                  <a:pt x="20733" y="397565"/>
                </a:cubicBezTo>
                <a:cubicBezTo>
                  <a:pt x="14107" y="437322"/>
                  <a:pt x="-4144" y="476841"/>
                  <a:pt x="855" y="516835"/>
                </a:cubicBezTo>
                <a:cubicBezTo>
                  <a:pt x="11375" y="600997"/>
                  <a:pt x="-8093" y="615235"/>
                  <a:pt x="20733" y="5864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743CEAFA-ACCE-894D-B4B5-4D7B70D1A88B}"/>
              </a:ext>
            </a:extLst>
          </p:cNvPr>
          <p:cNvSpPr/>
          <p:nvPr/>
        </p:nvSpPr>
        <p:spPr bwMode="auto">
          <a:xfrm>
            <a:off x="1553537" y="3362018"/>
            <a:ext cx="200530" cy="288234"/>
          </a:xfrm>
          <a:custGeom>
            <a:avLst/>
            <a:gdLst>
              <a:gd name="connsiteX0" fmla="*/ 200530 w 200530"/>
              <a:gd name="connsiteY0" fmla="*/ 0 h 288234"/>
              <a:gd name="connsiteX1" fmla="*/ 71321 w 200530"/>
              <a:gd name="connsiteY1" fmla="*/ 79513 h 288234"/>
              <a:gd name="connsiteX2" fmla="*/ 41504 w 200530"/>
              <a:gd name="connsiteY2" fmla="*/ 99391 h 288234"/>
              <a:gd name="connsiteX3" fmla="*/ 21625 w 200530"/>
              <a:gd name="connsiteY3" fmla="*/ 129208 h 288234"/>
              <a:gd name="connsiteX4" fmla="*/ 1747 w 200530"/>
              <a:gd name="connsiteY4" fmla="*/ 288234 h 28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530" h="288234">
                <a:moveTo>
                  <a:pt x="200530" y="0"/>
                </a:moveTo>
                <a:cubicBezTo>
                  <a:pt x="110211" y="51610"/>
                  <a:pt x="153182" y="24939"/>
                  <a:pt x="71321" y="79513"/>
                </a:cubicBezTo>
                <a:lnTo>
                  <a:pt x="41504" y="99391"/>
                </a:lnTo>
                <a:cubicBezTo>
                  <a:pt x="34878" y="109330"/>
                  <a:pt x="26477" y="118292"/>
                  <a:pt x="21625" y="129208"/>
                </a:cubicBezTo>
                <a:cubicBezTo>
                  <a:pt x="-8730" y="197505"/>
                  <a:pt x="1747" y="203889"/>
                  <a:pt x="1747" y="28823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A1D7627-B62D-AF45-9959-1B4C0699B21C}"/>
              </a:ext>
            </a:extLst>
          </p:cNvPr>
          <p:cNvSpPr txBox="1"/>
          <p:nvPr/>
        </p:nvSpPr>
        <p:spPr>
          <a:xfrm>
            <a:off x="3051453" y="4338935"/>
            <a:ext cx="3360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PTK = HKDF-expand(HKDF-extract(T, PMK),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                          “PTK derivation”, </a:t>
            </a:r>
            <a:r>
              <a:rPr lang="en-US" sz="1200" dirty="0" err="1">
                <a:solidFill>
                  <a:schemeClr val="tx1"/>
                </a:solidFill>
              </a:rPr>
              <a:t>PTKLen</a:t>
            </a:r>
            <a:r>
              <a:rPr lang="en-US" sz="1200" dirty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0A5FAE83-61D4-C743-8CE2-B6EDB3F1668D}"/>
              </a:ext>
            </a:extLst>
          </p:cNvPr>
          <p:cNvSpPr/>
          <p:nvPr/>
        </p:nvSpPr>
        <p:spPr bwMode="auto">
          <a:xfrm>
            <a:off x="1520687" y="4104861"/>
            <a:ext cx="3957243" cy="279439"/>
          </a:xfrm>
          <a:custGeom>
            <a:avLst/>
            <a:gdLst>
              <a:gd name="connsiteX0" fmla="*/ 0 w 3957243"/>
              <a:gd name="connsiteY0" fmla="*/ 59635 h 279439"/>
              <a:gd name="connsiteX1" fmla="*/ 69574 w 3957243"/>
              <a:gd name="connsiteY1" fmla="*/ 119269 h 279439"/>
              <a:gd name="connsiteX2" fmla="*/ 89452 w 3957243"/>
              <a:gd name="connsiteY2" fmla="*/ 139148 h 279439"/>
              <a:gd name="connsiteX3" fmla="*/ 149087 w 3957243"/>
              <a:gd name="connsiteY3" fmla="*/ 159026 h 279439"/>
              <a:gd name="connsiteX4" fmla="*/ 178904 w 3957243"/>
              <a:gd name="connsiteY4" fmla="*/ 178904 h 279439"/>
              <a:gd name="connsiteX5" fmla="*/ 238539 w 3957243"/>
              <a:gd name="connsiteY5" fmla="*/ 198782 h 279439"/>
              <a:gd name="connsiteX6" fmla="*/ 268356 w 3957243"/>
              <a:gd name="connsiteY6" fmla="*/ 208722 h 279439"/>
              <a:gd name="connsiteX7" fmla="*/ 318052 w 3957243"/>
              <a:gd name="connsiteY7" fmla="*/ 218661 h 279439"/>
              <a:gd name="connsiteX8" fmla="*/ 357809 w 3957243"/>
              <a:gd name="connsiteY8" fmla="*/ 228600 h 279439"/>
              <a:gd name="connsiteX9" fmla="*/ 526774 w 3957243"/>
              <a:gd name="connsiteY9" fmla="*/ 248478 h 279439"/>
              <a:gd name="connsiteX10" fmla="*/ 725556 w 3957243"/>
              <a:gd name="connsiteY10" fmla="*/ 238539 h 279439"/>
              <a:gd name="connsiteX11" fmla="*/ 775252 w 3957243"/>
              <a:gd name="connsiteY11" fmla="*/ 228600 h 279439"/>
              <a:gd name="connsiteX12" fmla="*/ 884583 w 3957243"/>
              <a:gd name="connsiteY12" fmla="*/ 208722 h 279439"/>
              <a:gd name="connsiteX13" fmla="*/ 964096 w 3957243"/>
              <a:gd name="connsiteY13" fmla="*/ 188843 h 279439"/>
              <a:gd name="connsiteX14" fmla="*/ 1023730 w 3957243"/>
              <a:gd name="connsiteY14" fmla="*/ 168965 h 279439"/>
              <a:gd name="connsiteX15" fmla="*/ 1063487 w 3957243"/>
              <a:gd name="connsiteY15" fmla="*/ 159026 h 279439"/>
              <a:gd name="connsiteX16" fmla="*/ 1093304 w 3957243"/>
              <a:gd name="connsiteY16" fmla="*/ 149087 h 279439"/>
              <a:gd name="connsiteX17" fmla="*/ 1202635 w 3957243"/>
              <a:gd name="connsiteY17" fmla="*/ 129209 h 279439"/>
              <a:gd name="connsiteX18" fmla="*/ 1361661 w 3957243"/>
              <a:gd name="connsiteY18" fmla="*/ 109330 h 279439"/>
              <a:gd name="connsiteX19" fmla="*/ 1411356 w 3957243"/>
              <a:gd name="connsiteY19" fmla="*/ 99391 h 279439"/>
              <a:gd name="connsiteX20" fmla="*/ 1620078 w 3957243"/>
              <a:gd name="connsiteY20" fmla="*/ 79513 h 279439"/>
              <a:gd name="connsiteX21" fmla="*/ 1729409 w 3957243"/>
              <a:gd name="connsiteY21" fmla="*/ 69574 h 279439"/>
              <a:gd name="connsiteX22" fmla="*/ 1798983 w 3957243"/>
              <a:gd name="connsiteY22" fmla="*/ 59635 h 279439"/>
              <a:gd name="connsiteX23" fmla="*/ 1918252 w 3957243"/>
              <a:gd name="connsiteY23" fmla="*/ 39756 h 279439"/>
              <a:gd name="connsiteX24" fmla="*/ 2017643 w 3957243"/>
              <a:gd name="connsiteY24" fmla="*/ 29817 h 279439"/>
              <a:gd name="connsiteX25" fmla="*/ 2246243 w 3957243"/>
              <a:gd name="connsiteY25" fmla="*/ 9939 h 279439"/>
              <a:gd name="connsiteX26" fmla="*/ 2315817 w 3957243"/>
              <a:gd name="connsiteY26" fmla="*/ 0 h 279439"/>
              <a:gd name="connsiteX27" fmla="*/ 3081130 w 3957243"/>
              <a:gd name="connsiteY27" fmla="*/ 9939 h 279439"/>
              <a:gd name="connsiteX28" fmla="*/ 3160643 w 3957243"/>
              <a:gd name="connsiteY28" fmla="*/ 29817 h 279439"/>
              <a:gd name="connsiteX29" fmla="*/ 3220278 w 3957243"/>
              <a:gd name="connsiteY29" fmla="*/ 39756 h 279439"/>
              <a:gd name="connsiteX30" fmla="*/ 3260035 w 3957243"/>
              <a:gd name="connsiteY30" fmla="*/ 49696 h 279439"/>
              <a:gd name="connsiteX31" fmla="*/ 3419061 w 3957243"/>
              <a:gd name="connsiteY31" fmla="*/ 69574 h 279439"/>
              <a:gd name="connsiteX32" fmla="*/ 3458817 w 3957243"/>
              <a:gd name="connsiteY32" fmla="*/ 79513 h 279439"/>
              <a:gd name="connsiteX33" fmla="*/ 3578087 w 3957243"/>
              <a:gd name="connsiteY33" fmla="*/ 99391 h 279439"/>
              <a:gd name="connsiteX34" fmla="*/ 3697356 w 3957243"/>
              <a:gd name="connsiteY34" fmla="*/ 139148 h 279439"/>
              <a:gd name="connsiteX35" fmla="*/ 3727174 w 3957243"/>
              <a:gd name="connsiteY35" fmla="*/ 149087 h 279439"/>
              <a:gd name="connsiteX36" fmla="*/ 3756991 w 3957243"/>
              <a:gd name="connsiteY36" fmla="*/ 159026 h 279439"/>
              <a:gd name="connsiteX37" fmla="*/ 3796748 w 3957243"/>
              <a:gd name="connsiteY37" fmla="*/ 168965 h 279439"/>
              <a:gd name="connsiteX38" fmla="*/ 3856383 w 3957243"/>
              <a:gd name="connsiteY38" fmla="*/ 188843 h 279439"/>
              <a:gd name="connsiteX39" fmla="*/ 3906078 w 3957243"/>
              <a:gd name="connsiteY39" fmla="*/ 228600 h 279439"/>
              <a:gd name="connsiteX40" fmla="*/ 3955774 w 3957243"/>
              <a:gd name="connsiteY40" fmla="*/ 278296 h 279439"/>
              <a:gd name="connsiteX41" fmla="*/ 3935896 w 3957243"/>
              <a:gd name="connsiteY41" fmla="*/ 258417 h 279439"/>
              <a:gd name="connsiteX42" fmla="*/ 3896139 w 3957243"/>
              <a:gd name="connsiteY42" fmla="*/ 248478 h 279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957243" h="279439">
                <a:moveTo>
                  <a:pt x="0" y="59635"/>
                </a:moveTo>
                <a:cubicBezTo>
                  <a:pt x="23191" y="79513"/>
                  <a:pt x="46745" y="98976"/>
                  <a:pt x="69574" y="119269"/>
                </a:cubicBezTo>
                <a:cubicBezTo>
                  <a:pt x="76578" y="125495"/>
                  <a:pt x="81071" y="134957"/>
                  <a:pt x="89452" y="139148"/>
                </a:cubicBezTo>
                <a:cubicBezTo>
                  <a:pt x="108193" y="148519"/>
                  <a:pt x="131653" y="147403"/>
                  <a:pt x="149087" y="159026"/>
                </a:cubicBezTo>
                <a:cubicBezTo>
                  <a:pt x="159026" y="165652"/>
                  <a:pt x="167988" y="174053"/>
                  <a:pt x="178904" y="178904"/>
                </a:cubicBezTo>
                <a:cubicBezTo>
                  <a:pt x="198052" y="187414"/>
                  <a:pt x="218661" y="192156"/>
                  <a:pt x="238539" y="198782"/>
                </a:cubicBezTo>
                <a:cubicBezTo>
                  <a:pt x="248478" y="202095"/>
                  <a:pt x="258083" y="206667"/>
                  <a:pt x="268356" y="208722"/>
                </a:cubicBezTo>
                <a:cubicBezTo>
                  <a:pt x="284921" y="212035"/>
                  <a:pt x="301561" y="214996"/>
                  <a:pt x="318052" y="218661"/>
                </a:cubicBezTo>
                <a:cubicBezTo>
                  <a:pt x="331387" y="221624"/>
                  <a:pt x="344369" y="226156"/>
                  <a:pt x="357809" y="228600"/>
                </a:cubicBezTo>
                <a:cubicBezTo>
                  <a:pt x="411518" y="238365"/>
                  <a:pt x="473467" y="243147"/>
                  <a:pt x="526774" y="248478"/>
                </a:cubicBezTo>
                <a:cubicBezTo>
                  <a:pt x="593035" y="245165"/>
                  <a:pt x="659424" y="243830"/>
                  <a:pt x="725556" y="238539"/>
                </a:cubicBezTo>
                <a:cubicBezTo>
                  <a:pt x="742396" y="237192"/>
                  <a:pt x="758631" y="231622"/>
                  <a:pt x="775252" y="228600"/>
                </a:cubicBezTo>
                <a:cubicBezTo>
                  <a:pt x="823075" y="219905"/>
                  <a:pt x="838996" y="219242"/>
                  <a:pt x="884583" y="208722"/>
                </a:cubicBezTo>
                <a:cubicBezTo>
                  <a:pt x="911203" y="202579"/>
                  <a:pt x="938178" y="197482"/>
                  <a:pt x="964096" y="188843"/>
                </a:cubicBezTo>
                <a:cubicBezTo>
                  <a:pt x="983974" y="182217"/>
                  <a:pt x="1003402" y="174047"/>
                  <a:pt x="1023730" y="168965"/>
                </a:cubicBezTo>
                <a:cubicBezTo>
                  <a:pt x="1036982" y="165652"/>
                  <a:pt x="1050352" y="162779"/>
                  <a:pt x="1063487" y="159026"/>
                </a:cubicBezTo>
                <a:cubicBezTo>
                  <a:pt x="1073561" y="156148"/>
                  <a:pt x="1083140" y="151628"/>
                  <a:pt x="1093304" y="149087"/>
                </a:cubicBezTo>
                <a:cubicBezTo>
                  <a:pt x="1114720" y="143733"/>
                  <a:pt x="1183646" y="131741"/>
                  <a:pt x="1202635" y="129209"/>
                </a:cubicBezTo>
                <a:cubicBezTo>
                  <a:pt x="1299697" y="116267"/>
                  <a:pt x="1274627" y="123836"/>
                  <a:pt x="1361661" y="109330"/>
                </a:cubicBezTo>
                <a:cubicBezTo>
                  <a:pt x="1378324" y="106553"/>
                  <a:pt x="1394574" y="101327"/>
                  <a:pt x="1411356" y="99391"/>
                </a:cubicBezTo>
                <a:cubicBezTo>
                  <a:pt x="1480784" y="91380"/>
                  <a:pt x="1550494" y="86036"/>
                  <a:pt x="1620078" y="79513"/>
                </a:cubicBezTo>
                <a:cubicBezTo>
                  <a:pt x="1656512" y="76097"/>
                  <a:pt x="1693183" y="74749"/>
                  <a:pt x="1729409" y="69574"/>
                </a:cubicBezTo>
                <a:lnTo>
                  <a:pt x="1798983" y="59635"/>
                </a:lnTo>
                <a:cubicBezTo>
                  <a:pt x="1838795" y="53349"/>
                  <a:pt x="1878147" y="43766"/>
                  <a:pt x="1918252" y="39756"/>
                </a:cubicBezTo>
                <a:lnTo>
                  <a:pt x="2017643" y="29817"/>
                </a:lnTo>
                <a:cubicBezTo>
                  <a:pt x="2093816" y="22892"/>
                  <a:pt x="2170524" y="20756"/>
                  <a:pt x="2246243" y="9939"/>
                </a:cubicBezTo>
                <a:lnTo>
                  <a:pt x="2315817" y="0"/>
                </a:lnTo>
                <a:lnTo>
                  <a:pt x="3081130" y="9939"/>
                </a:lnTo>
                <a:cubicBezTo>
                  <a:pt x="3129386" y="11116"/>
                  <a:pt x="3122064" y="21244"/>
                  <a:pt x="3160643" y="29817"/>
                </a:cubicBezTo>
                <a:cubicBezTo>
                  <a:pt x="3180316" y="34189"/>
                  <a:pt x="3200517" y="35804"/>
                  <a:pt x="3220278" y="39756"/>
                </a:cubicBezTo>
                <a:cubicBezTo>
                  <a:pt x="3233673" y="42435"/>
                  <a:pt x="3246526" y="47670"/>
                  <a:pt x="3260035" y="49696"/>
                </a:cubicBezTo>
                <a:cubicBezTo>
                  <a:pt x="3312865" y="57621"/>
                  <a:pt x="3419061" y="69574"/>
                  <a:pt x="3419061" y="69574"/>
                </a:cubicBezTo>
                <a:cubicBezTo>
                  <a:pt x="3432313" y="72887"/>
                  <a:pt x="3445391" y="76996"/>
                  <a:pt x="3458817" y="79513"/>
                </a:cubicBezTo>
                <a:cubicBezTo>
                  <a:pt x="3498432" y="86941"/>
                  <a:pt x="3578087" y="99391"/>
                  <a:pt x="3578087" y="99391"/>
                </a:cubicBezTo>
                <a:lnTo>
                  <a:pt x="3697356" y="139148"/>
                </a:lnTo>
                <a:lnTo>
                  <a:pt x="3727174" y="149087"/>
                </a:lnTo>
                <a:cubicBezTo>
                  <a:pt x="3737113" y="152400"/>
                  <a:pt x="3746827" y="156485"/>
                  <a:pt x="3756991" y="159026"/>
                </a:cubicBezTo>
                <a:cubicBezTo>
                  <a:pt x="3770243" y="162339"/>
                  <a:pt x="3783664" y="165040"/>
                  <a:pt x="3796748" y="168965"/>
                </a:cubicBezTo>
                <a:cubicBezTo>
                  <a:pt x="3816818" y="174986"/>
                  <a:pt x="3856383" y="188843"/>
                  <a:pt x="3856383" y="188843"/>
                </a:cubicBezTo>
                <a:cubicBezTo>
                  <a:pt x="3933868" y="266332"/>
                  <a:pt x="3805798" y="140855"/>
                  <a:pt x="3906078" y="228600"/>
                </a:cubicBezTo>
                <a:cubicBezTo>
                  <a:pt x="3923709" y="244027"/>
                  <a:pt x="3939208" y="261731"/>
                  <a:pt x="3955774" y="278296"/>
                </a:cubicBezTo>
                <a:cubicBezTo>
                  <a:pt x="3962400" y="284922"/>
                  <a:pt x="3944987" y="260690"/>
                  <a:pt x="3935896" y="258417"/>
                </a:cubicBezTo>
                <a:lnTo>
                  <a:pt x="3896139" y="248478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E8F81E83-92CF-8A42-9149-887309665815}"/>
              </a:ext>
            </a:extLst>
          </p:cNvPr>
          <p:cNvSpPr/>
          <p:nvPr/>
        </p:nvSpPr>
        <p:spPr bwMode="auto">
          <a:xfrm>
            <a:off x="3458817" y="4641574"/>
            <a:ext cx="606313" cy="437322"/>
          </a:xfrm>
          <a:custGeom>
            <a:avLst/>
            <a:gdLst>
              <a:gd name="connsiteX0" fmla="*/ 0 w 606313"/>
              <a:gd name="connsiteY0" fmla="*/ 0 h 437322"/>
              <a:gd name="connsiteX1" fmla="*/ 69574 w 606313"/>
              <a:gd name="connsiteY1" fmla="*/ 29817 h 437322"/>
              <a:gd name="connsiteX2" fmla="*/ 159026 w 606313"/>
              <a:gd name="connsiteY2" fmla="*/ 49696 h 437322"/>
              <a:gd name="connsiteX3" fmla="*/ 188844 w 606313"/>
              <a:gd name="connsiteY3" fmla="*/ 59635 h 437322"/>
              <a:gd name="connsiteX4" fmla="*/ 268357 w 606313"/>
              <a:gd name="connsiteY4" fmla="*/ 79513 h 437322"/>
              <a:gd name="connsiteX5" fmla="*/ 327992 w 606313"/>
              <a:gd name="connsiteY5" fmla="*/ 119269 h 437322"/>
              <a:gd name="connsiteX6" fmla="*/ 357809 w 606313"/>
              <a:gd name="connsiteY6" fmla="*/ 139148 h 437322"/>
              <a:gd name="connsiteX7" fmla="*/ 387626 w 606313"/>
              <a:gd name="connsiteY7" fmla="*/ 159026 h 437322"/>
              <a:gd name="connsiteX8" fmla="*/ 427383 w 606313"/>
              <a:gd name="connsiteY8" fmla="*/ 198783 h 437322"/>
              <a:gd name="connsiteX9" fmla="*/ 477079 w 606313"/>
              <a:gd name="connsiteY9" fmla="*/ 238539 h 437322"/>
              <a:gd name="connsiteX10" fmla="*/ 496957 w 606313"/>
              <a:gd name="connsiteY10" fmla="*/ 268356 h 437322"/>
              <a:gd name="connsiteX11" fmla="*/ 516835 w 606313"/>
              <a:gd name="connsiteY11" fmla="*/ 288235 h 437322"/>
              <a:gd name="connsiteX12" fmla="*/ 536713 w 606313"/>
              <a:gd name="connsiteY12" fmla="*/ 318052 h 437322"/>
              <a:gd name="connsiteX13" fmla="*/ 556592 w 606313"/>
              <a:gd name="connsiteY13" fmla="*/ 337930 h 437322"/>
              <a:gd name="connsiteX14" fmla="*/ 596348 w 606313"/>
              <a:gd name="connsiteY14" fmla="*/ 397565 h 437322"/>
              <a:gd name="connsiteX15" fmla="*/ 606287 w 606313"/>
              <a:gd name="connsiteY15" fmla="*/ 437322 h 43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6313" h="437322">
                <a:moveTo>
                  <a:pt x="0" y="0"/>
                </a:moveTo>
                <a:cubicBezTo>
                  <a:pt x="23191" y="9939"/>
                  <a:pt x="45862" y="21194"/>
                  <a:pt x="69574" y="29817"/>
                </a:cubicBezTo>
                <a:cubicBezTo>
                  <a:pt x="92012" y="37976"/>
                  <a:pt x="137622" y="44345"/>
                  <a:pt x="159026" y="49696"/>
                </a:cubicBezTo>
                <a:cubicBezTo>
                  <a:pt x="169190" y="52237"/>
                  <a:pt x="178680" y="57094"/>
                  <a:pt x="188844" y="59635"/>
                </a:cubicBezTo>
                <a:cubicBezTo>
                  <a:pt x="204866" y="63640"/>
                  <a:pt x="249768" y="69186"/>
                  <a:pt x="268357" y="79513"/>
                </a:cubicBezTo>
                <a:cubicBezTo>
                  <a:pt x="289241" y="91115"/>
                  <a:pt x="308114" y="106017"/>
                  <a:pt x="327992" y="119269"/>
                </a:cubicBezTo>
                <a:lnTo>
                  <a:pt x="357809" y="139148"/>
                </a:lnTo>
                <a:cubicBezTo>
                  <a:pt x="367748" y="145774"/>
                  <a:pt x="379179" y="150579"/>
                  <a:pt x="387626" y="159026"/>
                </a:cubicBezTo>
                <a:cubicBezTo>
                  <a:pt x="400878" y="172278"/>
                  <a:pt x="411789" y="188387"/>
                  <a:pt x="427383" y="198783"/>
                </a:cubicBezTo>
                <a:cubicBezTo>
                  <a:pt x="449520" y="213541"/>
                  <a:pt x="460894" y="218309"/>
                  <a:pt x="477079" y="238539"/>
                </a:cubicBezTo>
                <a:cubicBezTo>
                  <a:pt x="484541" y="247867"/>
                  <a:pt x="489495" y="259028"/>
                  <a:pt x="496957" y="268356"/>
                </a:cubicBezTo>
                <a:cubicBezTo>
                  <a:pt x="502811" y="275673"/>
                  <a:pt x="510981" y="280918"/>
                  <a:pt x="516835" y="288235"/>
                </a:cubicBezTo>
                <a:cubicBezTo>
                  <a:pt x="524297" y="297563"/>
                  <a:pt x="529251" y="308724"/>
                  <a:pt x="536713" y="318052"/>
                </a:cubicBezTo>
                <a:cubicBezTo>
                  <a:pt x="542567" y="325369"/>
                  <a:pt x="550969" y="330433"/>
                  <a:pt x="556592" y="337930"/>
                </a:cubicBezTo>
                <a:cubicBezTo>
                  <a:pt x="570926" y="357042"/>
                  <a:pt x="596348" y="397565"/>
                  <a:pt x="596348" y="397565"/>
                </a:cubicBezTo>
                <a:cubicBezTo>
                  <a:pt x="607335" y="430526"/>
                  <a:pt x="606287" y="416906"/>
                  <a:pt x="606287" y="43732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5C288EE5-7924-1843-94F4-1E99EAA26BE1}"/>
              </a:ext>
            </a:extLst>
          </p:cNvPr>
          <p:cNvSpPr/>
          <p:nvPr/>
        </p:nvSpPr>
        <p:spPr bwMode="auto">
          <a:xfrm>
            <a:off x="3190203" y="4701209"/>
            <a:ext cx="79771" cy="894521"/>
          </a:xfrm>
          <a:custGeom>
            <a:avLst/>
            <a:gdLst>
              <a:gd name="connsiteX0" fmla="*/ 79771 w 79771"/>
              <a:gd name="connsiteY0" fmla="*/ 0 h 894521"/>
              <a:gd name="connsiteX1" fmla="*/ 69832 w 79771"/>
              <a:gd name="connsiteY1" fmla="*/ 69574 h 894521"/>
              <a:gd name="connsiteX2" fmla="*/ 49954 w 79771"/>
              <a:gd name="connsiteY2" fmla="*/ 149087 h 894521"/>
              <a:gd name="connsiteX3" fmla="*/ 40014 w 79771"/>
              <a:gd name="connsiteY3" fmla="*/ 188843 h 894521"/>
              <a:gd name="connsiteX4" fmla="*/ 30075 w 79771"/>
              <a:gd name="connsiteY4" fmla="*/ 248478 h 894521"/>
              <a:gd name="connsiteX5" fmla="*/ 20136 w 79771"/>
              <a:gd name="connsiteY5" fmla="*/ 278295 h 894521"/>
              <a:gd name="connsiteX6" fmla="*/ 10197 w 79771"/>
              <a:gd name="connsiteY6" fmla="*/ 327991 h 894521"/>
              <a:gd name="connsiteX7" fmla="*/ 10197 w 79771"/>
              <a:gd name="connsiteY7" fmla="*/ 765313 h 894521"/>
              <a:gd name="connsiteX8" fmla="*/ 20136 w 79771"/>
              <a:gd name="connsiteY8" fmla="*/ 805069 h 894521"/>
              <a:gd name="connsiteX9" fmla="*/ 40014 w 79771"/>
              <a:gd name="connsiteY9" fmla="*/ 894521 h 894521"/>
              <a:gd name="connsiteX10" fmla="*/ 49954 w 79771"/>
              <a:gd name="connsiteY10" fmla="*/ 864704 h 89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771" h="894521">
                <a:moveTo>
                  <a:pt x="79771" y="0"/>
                </a:moveTo>
                <a:cubicBezTo>
                  <a:pt x="76458" y="23191"/>
                  <a:pt x="74426" y="46602"/>
                  <a:pt x="69832" y="69574"/>
                </a:cubicBezTo>
                <a:cubicBezTo>
                  <a:pt x="64474" y="96363"/>
                  <a:pt x="56580" y="122583"/>
                  <a:pt x="49954" y="149087"/>
                </a:cubicBezTo>
                <a:cubicBezTo>
                  <a:pt x="46641" y="162339"/>
                  <a:pt x="42260" y="175369"/>
                  <a:pt x="40014" y="188843"/>
                </a:cubicBezTo>
                <a:cubicBezTo>
                  <a:pt x="36701" y="208721"/>
                  <a:pt x="34447" y="228805"/>
                  <a:pt x="30075" y="248478"/>
                </a:cubicBezTo>
                <a:cubicBezTo>
                  <a:pt x="27802" y="258705"/>
                  <a:pt x="22677" y="268131"/>
                  <a:pt x="20136" y="278295"/>
                </a:cubicBezTo>
                <a:cubicBezTo>
                  <a:pt x="16039" y="294684"/>
                  <a:pt x="13510" y="311426"/>
                  <a:pt x="10197" y="327991"/>
                </a:cubicBezTo>
                <a:cubicBezTo>
                  <a:pt x="-110" y="544435"/>
                  <a:pt x="-6337" y="542096"/>
                  <a:pt x="10197" y="765313"/>
                </a:cubicBezTo>
                <a:cubicBezTo>
                  <a:pt x="11206" y="778936"/>
                  <a:pt x="17457" y="791674"/>
                  <a:pt x="20136" y="805069"/>
                </a:cubicBezTo>
                <a:cubicBezTo>
                  <a:pt x="37628" y="892531"/>
                  <a:pt x="20671" y="836492"/>
                  <a:pt x="40014" y="894521"/>
                </a:cubicBezTo>
                <a:lnTo>
                  <a:pt x="49954" y="864704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528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73600-F663-6245-9633-0FCCE76E4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2133600"/>
            <a:ext cx="7772400" cy="1500187"/>
          </a:xfrm>
        </p:spPr>
        <p:txBody>
          <a:bodyPr/>
          <a:lstStyle/>
          <a:p>
            <a:r>
              <a:rPr lang="en-US" sz="6000" dirty="0"/>
              <a:t>PQC Key Exchanges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BFE51-66A5-654D-8F3F-E96421316F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8659C-4D7B-FE44-B245-A4798E8A53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Dan Harkins, HPE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2C735-FB24-7C42-979D-2B0B321403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23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65BC-90E1-F54F-8B78-291F85C8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48B10-B707-9447-AB7F-D98416444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SIGMA– Sign and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of the (ML-KEM) key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Binding of the identities with the shared secret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identity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Six messages, could be collapsed but fragmentation will result in more messages anyway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exchange establishes shared secret and </a:t>
            </a:r>
            <a:r>
              <a:rPr lang="en-US" dirty="0" err="1"/>
              <a:t>sid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Protected exchange of certificates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Signature 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some crypto agility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ML-KEM is defined but there is room for others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ML-DSA is defined but there is room for others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675D30-8F24-DA44-A06E-1FBC4F4A85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FCC24-B9B4-F245-BD91-7D7FE9CF43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BA7995-AAE0-F045-BB9B-9C1FF028A7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23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27725-A7C2-654C-BD6A-4710918D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Digital Signature Exchange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3FFE-2FB2-354A-AB9B-D101552FF8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05AF5-4331-A649-84A2-69C95A45E3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7874B0-D3A7-064D-B0E4-04AD7B990D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B0CED-CC55-C644-BC9C-14364D303F0A}"/>
              </a:ext>
            </a:extLst>
          </p:cNvPr>
          <p:cNvSpPr txBox="1"/>
          <p:nvPr/>
        </p:nvSpPr>
        <p:spPr>
          <a:xfrm>
            <a:off x="76200" y="1514398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= </a:t>
            </a:r>
            <a:r>
              <a:rPr lang="en-US" sz="1400" dirty="0" err="1">
                <a:solidFill>
                  <a:schemeClr val="tx1"/>
                </a:solidFill>
              </a:rPr>
              <a:t>KEM.KeyGen</a:t>
            </a:r>
            <a:r>
              <a:rPr lang="en-US" sz="1400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5F00BA-EB0A-2B45-8235-F8DFD75724D1}"/>
              </a:ext>
            </a:extLst>
          </p:cNvPr>
          <p:cNvSpPr txBox="1"/>
          <p:nvPr/>
        </p:nvSpPr>
        <p:spPr>
          <a:xfrm>
            <a:off x="7391400" y="1161315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AP</a:t>
            </a:r>
            <a:endParaRPr lang="en-US" sz="1400" u="sng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6A901-7194-5E4E-8E53-139467E10DC2}"/>
              </a:ext>
            </a:extLst>
          </p:cNvPr>
          <p:cNvSpPr txBox="1"/>
          <p:nvPr/>
        </p:nvSpPr>
        <p:spPr>
          <a:xfrm>
            <a:off x="739304" y="1124341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u="sng" dirty="0">
                <a:solidFill>
                  <a:schemeClr val="tx1"/>
                </a:solidFill>
              </a:rPr>
              <a:t>STA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190441-F58D-5F47-9FF9-FF90A70A5272}"/>
              </a:ext>
            </a:extLst>
          </p:cNvPr>
          <p:cNvCxnSpPr>
            <a:cxnSpLocks/>
          </p:cNvCxnSpPr>
          <p:nvPr/>
        </p:nvCxnSpPr>
        <p:spPr bwMode="auto">
          <a:xfrm>
            <a:off x="2286000" y="1820566"/>
            <a:ext cx="4495800" cy="1606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C204332-9B54-324F-83B8-53FE6059C871}"/>
              </a:ext>
            </a:extLst>
          </p:cNvPr>
          <p:cNvSpPr txBox="1"/>
          <p:nvPr/>
        </p:nvSpPr>
        <p:spPr>
          <a:xfrm>
            <a:off x="6781800" y="1828800"/>
            <a:ext cx="21335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K = </a:t>
            </a:r>
            <a:r>
              <a:rPr lang="en-US" sz="1400" dirty="0" err="1">
                <a:solidFill>
                  <a:schemeClr val="tx1"/>
                </a:solidFill>
              </a:rPr>
              <a:t>KEM.Encaps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 = rand()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km = KDF(K, “mac key”)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298960B-505B-D24C-99E1-4E5FF847EE7C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2590800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A73F6E4-CCAD-3B42-AD3D-B8D3FF997DF7}"/>
              </a:ext>
            </a:extLst>
          </p:cNvPr>
          <p:cNvSpPr txBox="1"/>
          <p:nvPr/>
        </p:nvSpPr>
        <p:spPr>
          <a:xfrm rot="301435">
            <a:off x="3495582" y="1579200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epk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1101AF-8953-464F-8768-E1C2E7526ECC}"/>
              </a:ext>
            </a:extLst>
          </p:cNvPr>
          <p:cNvSpPr txBox="1"/>
          <p:nvPr/>
        </p:nvSpPr>
        <p:spPr>
          <a:xfrm rot="21252458">
            <a:off x="4845952" y="2414756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c, {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3594C-93BE-AD42-8E8E-ED10FEED5126}"/>
              </a:ext>
            </a:extLst>
          </p:cNvPr>
          <p:cNvCxnSpPr>
            <a:cxnSpLocks/>
          </p:cNvCxnSpPr>
          <p:nvPr/>
        </p:nvCxnSpPr>
        <p:spPr bwMode="auto">
          <a:xfrm>
            <a:off x="2323306" y="3390937"/>
            <a:ext cx="4495800" cy="1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CBA0FD7-37AC-8E44-A2D8-D74672569CBF}"/>
              </a:ext>
            </a:extLst>
          </p:cNvPr>
          <p:cNvCxnSpPr>
            <a:cxnSpLocks/>
          </p:cNvCxnSpPr>
          <p:nvPr/>
        </p:nvCxnSpPr>
        <p:spPr bwMode="auto">
          <a:xfrm flipH="1">
            <a:off x="2316680" y="4041178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C0F7069-4E31-D14D-B56B-755379A08807}"/>
              </a:ext>
            </a:extLst>
          </p:cNvPr>
          <p:cNvCxnSpPr>
            <a:cxnSpLocks/>
          </p:cNvCxnSpPr>
          <p:nvPr/>
        </p:nvCxnSpPr>
        <p:spPr bwMode="auto">
          <a:xfrm>
            <a:off x="2292626" y="4866247"/>
            <a:ext cx="4495800" cy="1320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175DDDC-AA4C-3042-B7E3-32B5627C3CF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86000" y="5516488"/>
            <a:ext cx="4495800" cy="3509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A65117C-1D3D-9748-8C5A-B1E7B3CB4AF6}"/>
              </a:ext>
            </a:extLst>
          </p:cNvPr>
          <p:cNvSpPr txBox="1"/>
          <p:nvPr/>
        </p:nvSpPr>
        <p:spPr>
          <a:xfrm rot="256072">
            <a:off x="3186551" y="3086893"/>
            <a:ext cx="1056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{cert-</a:t>
            </a:r>
            <a:r>
              <a:rPr lang="en-US" sz="1400" dirty="0" err="1">
                <a:solidFill>
                  <a:schemeClr val="tx1"/>
                </a:solidFill>
              </a:rPr>
              <a:t>sta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632B80-D737-394E-8AF0-49A9756A7F49}"/>
              </a:ext>
            </a:extLst>
          </p:cNvPr>
          <p:cNvSpPr txBox="1"/>
          <p:nvPr/>
        </p:nvSpPr>
        <p:spPr>
          <a:xfrm rot="21252458">
            <a:off x="4786640" y="384326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{cert-ap}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D92CD9-3027-164F-B07D-05CDACB85DCD}"/>
              </a:ext>
            </a:extLst>
          </p:cNvPr>
          <p:cNvSpPr txBox="1"/>
          <p:nvPr/>
        </p:nvSpPr>
        <p:spPr>
          <a:xfrm>
            <a:off x="35083" y="2946612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K = </a:t>
            </a:r>
            <a:r>
              <a:rPr lang="en-US" sz="1400" dirty="0" err="1">
                <a:solidFill>
                  <a:schemeClr val="tx1"/>
                </a:solidFill>
              </a:rPr>
              <a:t>KEM.Decaps</a:t>
            </a:r>
            <a:r>
              <a:rPr lang="en-US" sz="1400" dirty="0">
                <a:solidFill>
                  <a:schemeClr val="tx1"/>
                </a:solidFill>
              </a:rPr>
              <a:t>(</a:t>
            </a:r>
            <a:r>
              <a:rPr lang="en-US" sz="1400" dirty="0" err="1">
                <a:solidFill>
                  <a:schemeClr val="tx1"/>
                </a:solidFill>
              </a:rPr>
              <a:t>esk</a:t>
            </a:r>
            <a:r>
              <a:rPr lang="en-US" sz="1400" dirty="0">
                <a:solidFill>
                  <a:schemeClr val="tx1"/>
                </a:solidFill>
              </a:rPr>
              <a:t>, c)</a:t>
            </a:r>
          </a:p>
          <a:p>
            <a:r>
              <a:rPr lang="en-US" sz="1400" dirty="0" err="1">
                <a:solidFill>
                  <a:schemeClr val="tx1"/>
                </a:solidFill>
              </a:rPr>
              <a:t>ke</a:t>
            </a:r>
            <a:r>
              <a:rPr lang="en-US" sz="1400" dirty="0">
                <a:solidFill>
                  <a:schemeClr val="tx1"/>
                </a:solidFill>
              </a:rPr>
              <a:t> = KDF(K, “enc key”)</a:t>
            </a:r>
          </a:p>
          <a:p>
            <a:r>
              <a:rPr lang="en-US" sz="1400" dirty="0">
                <a:solidFill>
                  <a:schemeClr val="tx1"/>
                </a:solidFill>
              </a:rPr>
              <a:t>km = KDF(K, “mac key”)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396A6C-171F-B64B-8C49-7F0BC18CFDD4}"/>
              </a:ext>
            </a:extLst>
          </p:cNvPr>
          <p:cNvSpPr txBox="1"/>
          <p:nvPr/>
        </p:nvSpPr>
        <p:spPr>
          <a:xfrm>
            <a:off x="113506" y="4434486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msta</a:t>
            </a:r>
            <a:r>
              <a:rPr lang="en-US" sz="1400" dirty="0">
                <a:solidFill>
                  <a:schemeClr val="tx1"/>
                </a:solidFill>
              </a:rPr>
              <a:t> = HMAC(km, cert-</a:t>
            </a:r>
            <a:r>
              <a:rPr lang="en-US" sz="1400" dirty="0" err="1">
                <a:solidFill>
                  <a:schemeClr val="tx1"/>
                </a:solidFill>
              </a:rPr>
              <a:t>sta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54BD74-F7A0-D649-A8D9-6FE15B1657C3}"/>
              </a:ext>
            </a:extLst>
          </p:cNvPr>
          <p:cNvSpPr txBox="1"/>
          <p:nvPr/>
        </p:nvSpPr>
        <p:spPr>
          <a:xfrm rot="228466">
            <a:off x="2384901" y="4573405"/>
            <a:ext cx="2085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{sig(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c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), </a:t>
            </a:r>
            <a:r>
              <a:rPr lang="en-US" sz="1400" dirty="0" err="1">
                <a:solidFill>
                  <a:schemeClr val="tx1"/>
                </a:solidFill>
              </a:rPr>
              <a:t>msta</a:t>
            </a:r>
            <a:r>
              <a:rPr lang="en-US" sz="1400" dirty="0">
                <a:solidFill>
                  <a:schemeClr val="tx1"/>
                </a:solidFill>
              </a:rPr>
              <a:t>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B22EA09-CCF4-F44E-9E2B-23B22D8BB675}"/>
              </a:ext>
            </a:extLst>
          </p:cNvPr>
          <p:cNvSpPr txBox="1"/>
          <p:nvPr/>
        </p:nvSpPr>
        <p:spPr>
          <a:xfrm>
            <a:off x="6843290" y="506103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map = HMAC(km, cert-ap)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B17726-4C77-394D-A94C-76B30AABA55F}"/>
              </a:ext>
            </a:extLst>
          </p:cNvPr>
          <p:cNvSpPr txBox="1"/>
          <p:nvPr/>
        </p:nvSpPr>
        <p:spPr>
          <a:xfrm rot="21252458">
            <a:off x="3885184" y="5329278"/>
            <a:ext cx="2055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{sig(c | </a:t>
            </a:r>
            <a:r>
              <a:rPr lang="en-US" sz="1400" dirty="0" err="1">
                <a:solidFill>
                  <a:schemeClr val="tx1"/>
                </a:solidFill>
              </a:rPr>
              <a:t>epk</a:t>
            </a:r>
            <a:r>
              <a:rPr lang="en-US" sz="1400" dirty="0">
                <a:solidFill>
                  <a:schemeClr val="tx1"/>
                </a:solidFill>
              </a:rPr>
              <a:t> | </a:t>
            </a:r>
            <a:r>
              <a:rPr lang="en-US" sz="1400" dirty="0" err="1">
                <a:solidFill>
                  <a:schemeClr val="tx1"/>
                </a:solidFill>
              </a:rPr>
              <a:t>sid</a:t>
            </a:r>
            <a:r>
              <a:rPr lang="en-US" sz="1400" dirty="0">
                <a:solidFill>
                  <a:schemeClr val="tx1"/>
                </a:solidFill>
              </a:rPr>
              <a:t>), map}</a:t>
            </a:r>
            <a:r>
              <a:rPr lang="en-US" sz="1400" dirty="0" err="1">
                <a:solidFill>
                  <a:schemeClr val="tx1"/>
                </a:solidFill>
              </a:rPr>
              <a:t>ke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5BB03B-2DF3-0947-8C10-D43D653FBBE3}"/>
              </a:ext>
            </a:extLst>
          </p:cNvPr>
          <p:cNvSpPr txBox="1"/>
          <p:nvPr/>
        </p:nvSpPr>
        <p:spPr>
          <a:xfrm>
            <a:off x="6625" y="6029078"/>
            <a:ext cx="2370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PMK = KDF(K, …“sig auth”)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C89144-F9FF-1E43-98A8-2498EA0B490F}"/>
              </a:ext>
            </a:extLst>
          </p:cNvPr>
          <p:cNvSpPr txBox="1"/>
          <p:nvPr/>
        </p:nvSpPr>
        <p:spPr>
          <a:xfrm>
            <a:off x="6324600" y="6029079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PMK = KDF(K,… “sig auth”)</a:t>
            </a:r>
          </a:p>
        </p:txBody>
      </p:sp>
    </p:spTree>
    <p:extLst>
      <p:ext uri="{BB962C8B-B14F-4D97-AF65-F5344CB8AC3E}">
        <p14:creationId xmlns:p14="http://schemas.microsoft.com/office/powerpoint/2010/main" val="3778903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EEF65-462F-7447-BB52-8A11175F3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Signature-less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0B249-A2A4-294E-A340-6B47FA03C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Simple two or four message exchange to authenticate both STA and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Optionally, first two messages provide </a:t>
            </a:r>
            <a:r>
              <a:rPr lang="en-US" i="1" dirty="0"/>
              <a:t>perfect forward secrecy</a:t>
            </a:r>
            <a:r>
              <a:rPr lang="en-US" dirty="0"/>
              <a:t> (PFS) in the event of compromise of long-term keying material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Must treat intermediate secrets as ephemeral, and delete to get PFS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Second (or only) two messages authenticate and establish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Assumes possession of trusted public keys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Keys need not be from same parameter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Trust is gained in an out-of-band manner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Mitigates issue with large PQC signatures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is through proof of possession of private analog of trusted public key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BF17B-73C1-994C-9691-263CAA7C5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5CE05-1B1B-794F-B7F3-89AE4B405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3F2111-4EF5-0841-8FBB-BA171EA4ED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328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5835</TotalTime>
  <Words>1761</Words>
  <Application>Microsoft Macintosh PowerPoint</Application>
  <PresentationFormat>On-screen Show (4:3)</PresentationFormat>
  <Paragraphs>275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Overview of PQC Exchanges</vt:lpstr>
      <vt:lpstr>Abstract</vt:lpstr>
      <vt:lpstr>Four New Exchanges + Handshaking</vt:lpstr>
      <vt:lpstr>PQC Handshaking</vt:lpstr>
      <vt:lpstr>What Does This Look Like?</vt:lpstr>
      <vt:lpstr>PowerPoint Presentation</vt:lpstr>
      <vt:lpstr>Digital Signature Exchange</vt:lpstr>
      <vt:lpstr>Digital Signature Exchange</vt:lpstr>
      <vt:lpstr>Signature-less Exchange</vt:lpstr>
      <vt:lpstr>Authentication Without Signatures wo/PFS</vt:lpstr>
      <vt:lpstr>Authentication Without Signatures w/PFS</vt:lpstr>
      <vt:lpstr>Password Authenticated: OQUAKE</vt:lpstr>
      <vt:lpstr>Password Authenticated Exchange</vt:lpstr>
      <vt:lpstr>Unauthenticated Exchange</vt:lpstr>
      <vt:lpstr>ML-OWE</vt:lpstr>
      <vt:lpstr>Questions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PQC Protocol Descriptions</dc:title>
  <dc:subject/>
  <dc:creator>Harkins, Dan</dc:creator>
  <cp:keywords/>
  <dc:description/>
  <cp:lastModifiedBy>Harkins, Dan</cp:lastModifiedBy>
  <cp:revision>37</cp:revision>
  <cp:lastPrinted>1601-01-01T00:00:00Z</cp:lastPrinted>
  <dcterms:created xsi:type="dcterms:W3CDTF">2025-07-21T07:06:56Z</dcterms:created>
  <dcterms:modified xsi:type="dcterms:W3CDTF">2025-07-29T10:26:01Z</dcterms:modified>
  <cp:category/>
</cp:coreProperties>
</file>