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56" r:id="rId5"/>
    <p:sldId id="1468126850" r:id="rId6"/>
    <p:sldId id="1468126876" r:id="rId7"/>
    <p:sldId id="1468126884" r:id="rId8"/>
    <p:sldId id="1468126879" r:id="rId9"/>
    <p:sldId id="1468126811" r:id="rId10"/>
    <p:sldId id="1468126812" r:id="rId11"/>
    <p:sldId id="1468126858"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18242476-BG" initials="1" lastIdx="17" clrIdx="0">
    <p:extLst>
      <p:ext uri="{19B8F6BF-5375-455C-9EA6-DF929625EA0E}">
        <p15:presenceInfo xmlns:p15="http://schemas.microsoft.com/office/powerpoint/2012/main" userId="18242476-B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99"/>
    <a:srgbClr val="00FF00"/>
    <a:srgbClr val="FF9900"/>
    <a:srgbClr val="FFFFCC"/>
    <a:srgbClr val="CCFFCC"/>
    <a:srgbClr val="A4FD03"/>
    <a:srgbClr val="FFCC99"/>
    <a:srgbClr val="FFCCFF"/>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C748AA-4B3A-4B71-897B-0826DC279187}" v="107" dt="2024-09-09T06:42:20.453"/>
  </p1510:revLst>
</p1510:revInfo>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0" autoAdjust="0"/>
    <p:restoredTop sz="80405" autoAdjust="0"/>
  </p:normalViewPr>
  <p:slideViewPr>
    <p:cSldViewPr>
      <p:cViewPr varScale="1">
        <p:scale>
          <a:sx n="90" d="100"/>
          <a:sy n="90" d="100"/>
        </p:scale>
        <p:origin x="2076" y="78"/>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8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en-US" altLang="zh-CN"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250150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FA865B-4A75-2B51-2A9E-A66EACC4D83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3452B4D-EA61-8A1E-AA69-1EB652044777}"/>
              </a:ext>
            </a:extLst>
          </p:cNvPr>
          <p:cNvSpPr>
            <a:spLocks noGrp="1" noRot="1" noChangeAspect="1"/>
          </p:cNvSpPr>
          <p:nvPr>
            <p:ph type="sldImg"/>
          </p:nvPr>
        </p:nvSpPr>
        <p:spPr>
          <a:xfrm>
            <a:off x="1154113" y="701675"/>
            <a:ext cx="4624387" cy="3467100"/>
          </a:xfrm>
        </p:spPr>
      </p:sp>
      <p:sp>
        <p:nvSpPr>
          <p:cNvPr id="3" name="备注占位符 2">
            <a:extLst>
              <a:ext uri="{FF2B5EF4-FFF2-40B4-BE49-F238E27FC236}">
                <a16:creationId xmlns:a16="http://schemas.microsoft.com/office/drawing/2014/main" id="{EDA5AD35-C1E6-7F26-8A94-D9D4FF4CB9C2}"/>
              </a:ext>
            </a:extLst>
          </p:cNvPr>
          <p:cNvSpPr>
            <a:spLocks noGrp="1"/>
          </p:cNvSpPr>
          <p:nvPr>
            <p:ph type="body" idx="1"/>
          </p:nvPr>
        </p:nvSpPr>
        <p:spPr/>
        <p:txBody>
          <a:bodyPr/>
          <a:lstStyle/>
          <a:p>
            <a:endParaRPr lang="zh-CN" altLang="en-US" dirty="0"/>
          </a:p>
        </p:txBody>
      </p:sp>
      <p:sp>
        <p:nvSpPr>
          <p:cNvPr id="4" name="页眉占位符 3">
            <a:extLst>
              <a:ext uri="{FF2B5EF4-FFF2-40B4-BE49-F238E27FC236}">
                <a16:creationId xmlns:a16="http://schemas.microsoft.com/office/drawing/2014/main" id="{792C82A5-029D-C3E3-20D8-0F5761E60729}"/>
              </a:ext>
            </a:extLst>
          </p:cNvPr>
          <p:cNvSpPr>
            <a:spLocks noGrp="1"/>
          </p:cNvSpPr>
          <p:nvPr>
            <p:ph type="hdr"/>
          </p:nvPr>
        </p:nvSpPr>
        <p:spPr/>
        <p:txBody>
          <a:bodyPr/>
          <a:lstStyle/>
          <a:p>
            <a:r>
              <a:rPr lang="en-US"/>
              <a:t>doc.: IEEE 802.11-yy/xxxxr0</a:t>
            </a:r>
          </a:p>
        </p:txBody>
      </p:sp>
      <p:sp>
        <p:nvSpPr>
          <p:cNvPr id="5" name="日期占位符 4">
            <a:extLst>
              <a:ext uri="{FF2B5EF4-FFF2-40B4-BE49-F238E27FC236}">
                <a16:creationId xmlns:a16="http://schemas.microsoft.com/office/drawing/2014/main" id="{F6B5248C-EBF8-4E8E-6A39-C79C2B457287}"/>
              </a:ext>
            </a:extLst>
          </p:cNvPr>
          <p:cNvSpPr>
            <a:spLocks noGrp="1"/>
          </p:cNvSpPr>
          <p:nvPr>
            <p:ph type="dt"/>
          </p:nvPr>
        </p:nvSpPr>
        <p:spPr/>
        <p:txBody>
          <a:bodyPr/>
          <a:lstStyle/>
          <a:p>
            <a:r>
              <a:rPr lang="en-US"/>
              <a:t>Month Year</a:t>
            </a:r>
          </a:p>
        </p:txBody>
      </p:sp>
      <p:sp>
        <p:nvSpPr>
          <p:cNvPr id="6" name="页脚占位符 5">
            <a:extLst>
              <a:ext uri="{FF2B5EF4-FFF2-40B4-BE49-F238E27FC236}">
                <a16:creationId xmlns:a16="http://schemas.microsoft.com/office/drawing/2014/main" id="{EF9A0989-443D-C7A3-3A14-D0B655681809}"/>
              </a:ext>
            </a:extLst>
          </p:cNvPr>
          <p:cNvSpPr>
            <a:spLocks noGrp="1"/>
          </p:cNvSpPr>
          <p:nvPr>
            <p:ph type="ftr"/>
          </p:nvPr>
        </p:nvSpPr>
        <p:spPr/>
        <p:txBody>
          <a:bodyPr/>
          <a:lstStyle/>
          <a:p>
            <a:r>
              <a:rPr lang="en-US"/>
              <a:t>John Doe, Some Company</a:t>
            </a:r>
          </a:p>
        </p:txBody>
      </p:sp>
      <p:sp>
        <p:nvSpPr>
          <p:cNvPr id="7" name="灯片编号占位符 6">
            <a:extLst>
              <a:ext uri="{FF2B5EF4-FFF2-40B4-BE49-F238E27FC236}">
                <a16:creationId xmlns:a16="http://schemas.microsoft.com/office/drawing/2014/main" id="{23565CF4-6578-5B4B-760D-D40BC68DE6CC}"/>
              </a:ext>
            </a:extLst>
          </p:cNvPr>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779978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00066E-746B-418F-AF3F-63C83A3E31D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248BC12-BE4B-416B-3840-3BD2896126D4}"/>
              </a:ext>
            </a:extLst>
          </p:cNvPr>
          <p:cNvSpPr>
            <a:spLocks noGrp="1" noRot="1" noChangeAspect="1"/>
          </p:cNvSpPr>
          <p:nvPr>
            <p:ph type="sldImg"/>
          </p:nvPr>
        </p:nvSpPr>
        <p:spPr>
          <a:xfrm>
            <a:off x="1154113" y="701675"/>
            <a:ext cx="4624387" cy="3467100"/>
          </a:xfrm>
        </p:spPr>
      </p:sp>
      <p:sp>
        <p:nvSpPr>
          <p:cNvPr id="3" name="备注占位符 2">
            <a:extLst>
              <a:ext uri="{FF2B5EF4-FFF2-40B4-BE49-F238E27FC236}">
                <a16:creationId xmlns:a16="http://schemas.microsoft.com/office/drawing/2014/main" id="{D5505AE7-3F60-F2DF-BE6B-8F040ED7F45B}"/>
              </a:ext>
            </a:extLst>
          </p:cNvPr>
          <p:cNvSpPr>
            <a:spLocks noGrp="1"/>
          </p:cNvSpPr>
          <p:nvPr>
            <p:ph type="body" idx="1"/>
          </p:nvPr>
        </p:nvSpPr>
        <p:spPr/>
        <p:txBody>
          <a:bodyPr/>
          <a:lstStyle/>
          <a:p>
            <a:endParaRPr lang="zh-CN" altLang="en-US" dirty="0"/>
          </a:p>
        </p:txBody>
      </p:sp>
      <p:sp>
        <p:nvSpPr>
          <p:cNvPr id="4" name="页眉占位符 3">
            <a:extLst>
              <a:ext uri="{FF2B5EF4-FFF2-40B4-BE49-F238E27FC236}">
                <a16:creationId xmlns:a16="http://schemas.microsoft.com/office/drawing/2014/main" id="{B866D754-9E9A-B736-E874-AF370F77BE6D}"/>
              </a:ext>
            </a:extLst>
          </p:cNvPr>
          <p:cNvSpPr>
            <a:spLocks noGrp="1"/>
          </p:cNvSpPr>
          <p:nvPr>
            <p:ph type="hdr"/>
          </p:nvPr>
        </p:nvSpPr>
        <p:spPr/>
        <p:txBody>
          <a:bodyPr/>
          <a:lstStyle/>
          <a:p>
            <a:r>
              <a:rPr lang="en-US"/>
              <a:t>doc.: IEEE 802.11-yy/xxxxr0</a:t>
            </a:r>
          </a:p>
        </p:txBody>
      </p:sp>
      <p:sp>
        <p:nvSpPr>
          <p:cNvPr id="5" name="日期占位符 4">
            <a:extLst>
              <a:ext uri="{FF2B5EF4-FFF2-40B4-BE49-F238E27FC236}">
                <a16:creationId xmlns:a16="http://schemas.microsoft.com/office/drawing/2014/main" id="{94A10262-856C-CA3E-67CB-2AE037E18378}"/>
              </a:ext>
            </a:extLst>
          </p:cNvPr>
          <p:cNvSpPr>
            <a:spLocks noGrp="1"/>
          </p:cNvSpPr>
          <p:nvPr>
            <p:ph type="dt"/>
          </p:nvPr>
        </p:nvSpPr>
        <p:spPr/>
        <p:txBody>
          <a:bodyPr/>
          <a:lstStyle/>
          <a:p>
            <a:r>
              <a:rPr lang="en-US"/>
              <a:t>Month Year</a:t>
            </a:r>
          </a:p>
        </p:txBody>
      </p:sp>
      <p:sp>
        <p:nvSpPr>
          <p:cNvPr id="6" name="页脚占位符 5">
            <a:extLst>
              <a:ext uri="{FF2B5EF4-FFF2-40B4-BE49-F238E27FC236}">
                <a16:creationId xmlns:a16="http://schemas.microsoft.com/office/drawing/2014/main" id="{EBD6D249-391B-6C7A-3B19-B08C6FF9FCE6}"/>
              </a:ext>
            </a:extLst>
          </p:cNvPr>
          <p:cNvSpPr>
            <a:spLocks noGrp="1"/>
          </p:cNvSpPr>
          <p:nvPr>
            <p:ph type="ftr"/>
          </p:nvPr>
        </p:nvSpPr>
        <p:spPr/>
        <p:txBody>
          <a:bodyPr/>
          <a:lstStyle/>
          <a:p>
            <a:r>
              <a:rPr lang="en-US"/>
              <a:t>John Doe, Some Company</a:t>
            </a:r>
          </a:p>
        </p:txBody>
      </p:sp>
      <p:sp>
        <p:nvSpPr>
          <p:cNvPr id="7" name="灯片编号占位符 6">
            <a:extLst>
              <a:ext uri="{FF2B5EF4-FFF2-40B4-BE49-F238E27FC236}">
                <a16:creationId xmlns:a16="http://schemas.microsoft.com/office/drawing/2014/main" id="{B4349E48-BE23-15D0-6689-0A7E73C27A01}"/>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211089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43BAE0-47AF-53A1-7AB3-7C45496EAD3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8FD6575-DC4F-20DA-8DA7-3828AB66A62A}"/>
              </a:ext>
            </a:extLst>
          </p:cNvPr>
          <p:cNvSpPr>
            <a:spLocks noGrp="1" noRot="1" noChangeAspect="1"/>
          </p:cNvSpPr>
          <p:nvPr>
            <p:ph type="sldImg"/>
          </p:nvPr>
        </p:nvSpPr>
        <p:spPr>
          <a:xfrm>
            <a:off x="1154113" y="701675"/>
            <a:ext cx="4624387" cy="3467100"/>
          </a:xfrm>
        </p:spPr>
      </p:sp>
      <p:sp>
        <p:nvSpPr>
          <p:cNvPr id="3" name="备注占位符 2">
            <a:extLst>
              <a:ext uri="{FF2B5EF4-FFF2-40B4-BE49-F238E27FC236}">
                <a16:creationId xmlns:a16="http://schemas.microsoft.com/office/drawing/2014/main" id="{DAFC59E7-CFDD-98A5-95C7-F4EDA1F7F2DD}"/>
              </a:ext>
            </a:extLst>
          </p:cNvPr>
          <p:cNvSpPr>
            <a:spLocks noGrp="1"/>
          </p:cNvSpPr>
          <p:nvPr>
            <p:ph type="body" idx="1"/>
          </p:nvPr>
        </p:nvSpPr>
        <p:spPr/>
        <p:txBody>
          <a:bodyPr/>
          <a:lstStyle/>
          <a:p>
            <a:endParaRPr lang="zh-CN" altLang="en-US" dirty="0"/>
          </a:p>
        </p:txBody>
      </p:sp>
      <p:sp>
        <p:nvSpPr>
          <p:cNvPr id="4" name="页眉占位符 3">
            <a:extLst>
              <a:ext uri="{FF2B5EF4-FFF2-40B4-BE49-F238E27FC236}">
                <a16:creationId xmlns:a16="http://schemas.microsoft.com/office/drawing/2014/main" id="{ECA37418-DDE5-F8A3-5638-66411EE633E2}"/>
              </a:ext>
            </a:extLst>
          </p:cNvPr>
          <p:cNvSpPr>
            <a:spLocks noGrp="1"/>
          </p:cNvSpPr>
          <p:nvPr>
            <p:ph type="hdr"/>
          </p:nvPr>
        </p:nvSpPr>
        <p:spPr/>
        <p:txBody>
          <a:bodyPr/>
          <a:lstStyle/>
          <a:p>
            <a:r>
              <a:rPr lang="en-US"/>
              <a:t>doc.: IEEE 802.11-yy/xxxxr0</a:t>
            </a:r>
          </a:p>
        </p:txBody>
      </p:sp>
      <p:sp>
        <p:nvSpPr>
          <p:cNvPr id="5" name="日期占位符 4">
            <a:extLst>
              <a:ext uri="{FF2B5EF4-FFF2-40B4-BE49-F238E27FC236}">
                <a16:creationId xmlns:a16="http://schemas.microsoft.com/office/drawing/2014/main" id="{17F4584E-E6E2-663D-31CF-C7717C7E2CE5}"/>
              </a:ext>
            </a:extLst>
          </p:cNvPr>
          <p:cNvSpPr>
            <a:spLocks noGrp="1"/>
          </p:cNvSpPr>
          <p:nvPr>
            <p:ph type="dt"/>
          </p:nvPr>
        </p:nvSpPr>
        <p:spPr/>
        <p:txBody>
          <a:bodyPr/>
          <a:lstStyle/>
          <a:p>
            <a:r>
              <a:rPr lang="en-US"/>
              <a:t>Month Year</a:t>
            </a:r>
          </a:p>
        </p:txBody>
      </p:sp>
      <p:sp>
        <p:nvSpPr>
          <p:cNvPr id="6" name="页脚占位符 5">
            <a:extLst>
              <a:ext uri="{FF2B5EF4-FFF2-40B4-BE49-F238E27FC236}">
                <a16:creationId xmlns:a16="http://schemas.microsoft.com/office/drawing/2014/main" id="{52508E88-D7E9-BCBD-B96A-D98F4B46AC1D}"/>
              </a:ext>
            </a:extLst>
          </p:cNvPr>
          <p:cNvSpPr>
            <a:spLocks noGrp="1"/>
          </p:cNvSpPr>
          <p:nvPr>
            <p:ph type="ftr"/>
          </p:nvPr>
        </p:nvSpPr>
        <p:spPr/>
        <p:txBody>
          <a:bodyPr/>
          <a:lstStyle/>
          <a:p>
            <a:r>
              <a:rPr lang="en-US"/>
              <a:t>John Doe, Some Company</a:t>
            </a:r>
          </a:p>
        </p:txBody>
      </p:sp>
      <p:sp>
        <p:nvSpPr>
          <p:cNvPr id="7" name="灯片编号占位符 6">
            <a:extLst>
              <a:ext uri="{FF2B5EF4-FFF2-40B4-BE49-F238E27FC236}">
                <a16:creationId xmlns:a16="http://schemas.microsoft.com/office/drawing/2014/main" id="{61F27DCC-BA9D-BBD8-819E-35AD86B60E11}"/>
              </a:ext>
            </a:extLst>
          </p:cNvPr>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528299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679674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63893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Yuxiao Hou et al. (TP-Link Systems Inc.)</a:t>
            </a:r>
            <a:endParaRPr lang="en-GB" dirty="0"/>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Yuxiao Hou et al. (TP-Link Systems Inc.)</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ltLang="zh-CN"/>
              <a:t>July 2025</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Yuxiao Hou et al. (TP-Link Systems Inc.)</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ltLang="zh-CN"/>
              <a:t>July 2025</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Yuxiao Hou et al. (TP-Link Systems Inc.)</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Yuxiao Hou et al. (TP-Link Systems Inc.)</a:t>
            </a:r>
            <a:endParaRPr lang="en-GB" dirty="0"/>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2025</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Rui Cao,</a:t>
            </a:r>
            <a:r>
              <a:rPr lang="en-GB" baseline="0" dirty="0"/>
              <a:t> Marvell</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2025</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Yuxiao Hou et al. (TP-Link Systems Inc.)</a:t>
            </a:r>
            <a:endParaRPr lang="en-GB" dirty="0"/>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2025</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ltLang="zh-CN"/>
              <a:t>July 2025</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Yuxiao Hou et al. (TP-Link Systems Inc.)</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ltLang="zh-CN"/>
              <a:t>July 2025</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Yuxiao Hou et al. (TP-Link Systems Inc.)</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Yuxiao Hou et al. (TP-Link Systems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802.11-25/1039r0</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2025</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0" y="685800"/>
            <a:ext cx="9144000"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Calibri" panose="020F0502020204030204" pitchFamily="34" charset="0"/>
                <a:ea typeface="Calibri" panose="020F0502020204030204" pitchFamily="34" charset="0"/>
                <a:cs typeface="Calibri" panose="020F0502020204030204" pitchFamily="34" charset="0"/>
              </a:rPr>
              <a:t>Discussion on OFDMA Multiple Access Mechanism</a:t>
            </a:r>
            <a:endParaRPr lang="en-GB" dirty="0">
              <a:latin typeface="Calibri" panose="020F0502020204030204" pitchFamily="34" charset="0"/>
              <a:ea typeface="Calibri" panose="020F0502020204030204" pitchFamily="34" charset="0"/>
              <a:cs typeface="Calibri" panose="020F0502020204030204" pitchFamily="34"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2025-07-24</a:t>
            </a:r>
          </a:p>
        </p:txBody>
      </p:sp>
      <p:sp>
        <p:nvSpPr>
          <p:cNvPr id="2" name="Slide Number Placeholder 1">
            <a:extLst>
              <a:ext uri="{FF2B5EF4-FFF2-40B4-BE49-F238E27FC236}">
                <a16:creationId xmlns:a16="http://schemas.microsoft.com/office/drawing/2014/main" id="{8068D365-2A0F-47EC-94D1-612E6EFAC292}"/>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3076" name="Rectangle 4"/>
          <p:cNvSpPr>
            <a:spLocks noChangeArrowheads="1"/>
          </p:cNvSpPr>
          <p:nvPr/>
        </p:nvSpPr>
        <p:spPr bwMode="auto">
          <a:xfrm>
            <a:off x="601183" y="3048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2" name="Object 3">
            <a:extLst>
              <a:ext uri="{FF2B5EF4-FFF2-40B4-BE49-F238E27FC236}">
                <a16:creationId xmlns:a16="http://schemas.microsoft.com/office/drawing/2014/main" id="{A0BF2BB6-050F-41A6-8CE1-16F15AE65574}"/>
              </a:ext>
            </a:extLst>
          </p:cNvPr>
          <p:cNvGraphicFramePr>
            <a:graphicFrameLocks noChangeAspect="1"/>
          </p:cNvGraphicFramePr>
          <p:nvPr>
            <p:extLst>
              <p:ext uri="{D42A27DB-BD31-4B8C-83A1-F6EECF244321}">
                <p14:modId xmlns:p14="http://schemas.microsoft.com/office/powerpoint/2010/main" val="3315459193"/>
              </p:ext>
            </p:extLst>
          </p:nvPr>
        </p:nvGraphicFramePr>
        <p:xfrm>
          <a:off x="1071563" y="3578225"/>
          <a:ext cx="7016750" cy="2760663"/>
        </p:xfrm>
        <a:graphic>
          <a:graphicData uri="http://schemas.openxmlformats.org/presentationml/2006/ole">
            <mc:AlternateContent xmlns:mc="http://schemas.openxmlformats.org/markup-compatibility/2006">
              <mc:Choice xmlns:v="urn:schemas-microsoft-com:vml" Requires="v">
                <p:oleObj name="Document" r:id="rId3" imgW="8166655" imgH="3213780" progId="Word.Document.8">
                  <p:embed/>
                </p:oleObj>
              </mc:Choice>
              <mc:Fallback>
                <p:oleObj name="Document" r:id="rId3" imgW="8166655" imgH="3213780" progId="Word.Document.8">
                  <p:embed/>
                  <p:pic>
                    <p:nvPicPr>
                      <p:cNvPr id="12" name="Object 3">
                        <a:extLst>
                          <a:ext uri="{FF2B5EF4-FFF2-40B4-BE49-F238E27FC236}">
                            <a16:creationId xmlns:a16="http://schemas.microsoft.com/office/drawing/2014/main" id="{A0BF2BB6-050F-41A6-8CE1-16F15AE65574}"/>
                          </a:ext>
                        </a:extLst>
                      </p:cNvPr>
                      <p:cNvPicPr>
                        <a:picLocks noChangeAspect="1" noChangeArrowheads="1"/>
                      </p:cNvPicPr>
                      <p:nvPr/>
                    </p:nvPicPr>
                    <p:blipFill>
                      <a:blip r:embed="rId4"/>
                      <a:srcRect/>
                      <a:stretch>
                        <a:fillRect/>
                      </a:stretch>
                    </p:blipFill>
                    <p:spPr bwMode="auto">
                      <a:xfrm>
                        <a:off x="1071563" y="3578225"/>
                        <a:ext cx="7016750" cy="2760663"/>
                      </a:xfrm>
                      <a:prstGeom prst="rect">
                        <a:avLst/>
                      </a:prstGeom>
                      <a:noFill/>
                    </p:spPr>
                  </p:pic>
                </p:oleObj>
              </mc:Fallback>
            </mc:AlternateContent>
          </a:graphicData>
        </a:graphic>
      </p:graphicFrame>
      <p:sp>
        <p:nvSpPr>
          <p:cNvPr id="6" name="Date Placeholder 5">
            <a:extLst>
              <a:ext uri="{FF2B5EF4-FFF2-40B4-BE49-F238E27FC236}">
                <a16:creationId xmlns:a16="http://schemas.microsoft.com/office/drawing/2014/main" id="{5DA31C68-EF4B-4D0A-B31C-4D2B4D9EAD23}"/>
              </a:ext>
            </a:extLst>
          </p:cNvPr>
          <p:cNvSpPr>
            <a:spLocks noGrp="1"/>
          </p:cNvSpPr>
          <p:nvPr>
            <p:ph type="dt" idx="2"/>
          </p:nvPr>
        </p:nvSpPr>
        <p:spPr/>
        <p:txBody>
          <a:bodyPr/>
          <a:lstStyle/>
          <a:p>
            <a:r>
              <a:rPr lang="en-US" altLang="zh-CN"/>
              <a:t>July 2025</a:t>
            </a:r>
            <a:endParaRPr lang="en-GB" dirty="0"/>
          </a:p>
        </p:txBody>
      </p:sp>
      <p:sp>
        <p:nvSpPr>
          <p:cNvPr id="3" name="Footer Placeholder 2">
            <a:extLst>
              <a:ext uri="{FF2B5EF4-FFF2-40B4-BE49-F238E27FC236}">
                <a16:creationId xmlns:a16="http://schemas.microsoft.com/office/drawing/2014/main" id="{5104B8AA-C3D6-48C6-BD7B-12D26FB38148}"/>
              </a:ext>
            </a:extLst>
          </p:cNvPr>
          <p:cNvSpPr>
            <a:spLocks noGrp="1"/>
          </p:cNvSpPr>
          <p:nvPr>
            <p:ph type="ftr" idx="13"/>
          </p:nvPr>
        </p:nvSpPr>
        <p:spPr/>
        <p:txBody>
          <a:bodyPr/>
          <a:lstStyle/>
          <a:p>
            <a:r>
              <a:rPr lang="en-GB" dirty="0"/>
              <a:t>Yuxiao Hou et al. (TP-Link Systems Inc.)</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106" y="1905000"/>
            <a:ext cx="8534400" cy="4191000"/>
          </a:xfrm>
        </p:spPr>
        <p:txBody>
          <a:bodyPr/>
          <a:lstStyle/>
          <a:p>
            <a:pPr>
              <a:lnSpc>
                <a:spcPct val="125000"/>
              </a:lnSpc>
              <a:buFont typeface="Arial" panose="020B0604020202020204" pitchFamily="34" charset="0"/>
              <a:buChar char="•"/>
            </a:pPr>
            <a:r>
              <a:rPr lang="en-US" altLang="zh-CN" sz="2200" b="0" dirty="0">
                <a:latin typeface="Calibri" panose="020F0502020204030204" pitchFamily="34" charset="0"/>
                <a:ea typeface="Calibri" panose="020F0502020204030204" pitchFamily="34" charset="0"/>
                <a:cs typeface="Calibri" panose="020F0502020204030204" pitchFamily="34" charset="0"/>
              </a:rPr>
              <a:t>Current UL backscatter mainly adopt single-carrier modulation in which the transmitting tag exclusively occupies the spectrum.</a:t>
            </a:r>
          </a:p>
          <a:p>
            <a:pPr>
              <a:lnSpc>
                <a:spcPct val="125000"/>
              </a:lnSpc>
              <a:buFont typeface="Arial" panose="020B0604020202020204" pitchFamily="34" charset="0"/>
              <a:buChar char="•"/>
            </a:pPr>
            <a:r>
              <a:rPr lang="en-US" altLang="zh-CN" sz="2200" b="0" dirty="0">
                <a:latin typeface="Calibri" panose="020F0502020204030204" pitchFamily="34" charset="0"/>
                <a:ea typeface="Calibri" panose="020F0502020204030204" pitchFamily="34" charset="0"/>
                <a:cs typeface="Calibri" panose="020F0502020204030204" pitchFamily="34" charset="0"/>
              </a:rPr>
              <a:t>With the rapid rise of connectivity needs from pervasive IoT applications, 11bp tends to support large number of IoT devices with short bursts of data.</a:t>
            </a:r>
          </a:p>
          <a:p>
            <a:pPr>
              <a:lnSpc>
                <a:spcPct val="125000"/>
              </a:lnSpc>
              <a:buFont typeface="Arial" panose="020B0604020202020204" pitchFamily="34" charset="0"/>
              <a:buChar char="•"/>
            </a:pPr>
            <a:r>
              <a:rPr lang="en-US" altLang="zh-CN" sz="2200" b="0" dirty="0">
                <a:latin typeface="Calibri" panose="020F0502020204030204" pitchFamily="34" charset="0"/>
                <a:ea typeface="Calibri" panose="020F0502020204030204" pitchFamily="34" charset="0"/>
                <a:cs typeface="Calibri" panose="020F0502020204030204" pitchFamily="34" charset="0"/>
              </a:rPr>
              <a:t>Classic multiple access mechanisms, including TDMA, FDMA, CDMA, has been discussed in recent proposals[1, 2, 3].</a:t>
            </a:r>
          </a:p>
          <a:p>
            <a:pPr>
              <a:lnSpc>
                <a:spcPct val="125000"/>
              </a:lnSpc>
              <a:buFont typeface="Arial" panose="020B0604020202020204" pitchFamily="34" charset="0"/>
              <a:buChar char="•"/>
            </a:pPr>
            <a:r>
              <a:rPr lang="en-US" altLang="zh-CN" sz="2200" b="0" dirty="0">
                <a:latin typeface="Calibri" panose="020F0502020204030204" pitchFamily="34" charset="0"/>
                <a:ea typeface="Calibri" panose="020F0502020204030204" pitchFamily="34" charset="0"/>
                <a:cs typeface="Calibri" panose="020F0502020204030204" pitchFamily="34" charset="0"/>
              </a:rPr>
              <a:t>We raise a discussion to explore the feasibility of OFDMA mechanism as an option for multiple access for AMP STAs.</a:t>
            </a:r>
          </a:p>
        </p:txBody>
      </p:sp>
      <p:sp>
        <p:nvSpPr>
          <p:cNvPr id="2" name="Title 1"/>
          <p:cNvSpPr>
            <a:spLocks noGrp="1"/>
          </p:cNvSpPr>
          <p:nvPr>
            <p:ph type="title"/>
          </p:nvPr>
        </p:nvSpPr>
        <p:spPr>
          <a:xfrm>
            <a:off x="685800" y="611187"/>
            <a:ext cx="7770813" cy="1065213"/>
          </a:xfrm>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Introduction</a:t>
            </a:r>
          </a:p>
        </p:txBody>
      </p:sp>
      <p:sp>
        <p:nvSpPr>
          <p:cNvPr id="4" name="Slide Number Placeholder 3">
            <a:extLst>
              <a:ext uri="{FF2B5EF4-FFF2-40B4-BE49-F238E27FC236}">
                <a16:creationId xmlns:a16="http://schemas.microsoft.com/office/drawing/2014/main" id="{4DBBCCC7-9774-45DD-BD15-2F1E596C41C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Date Placeholder 4">
            <a:extLst>
              <a:ext uri="{FF2B5EF4-FFF2-40B4-BE49-F238E27FC236}">
                <a16:creationId xmlns:a16="http://schemas.microsoft.com/office/drawing/2014/main" id="{9392984D-81B4-49EA-8A8D-182B33B6313F}"/>
              </a:ext>
            </a:extLst>
          </p:cNvPr>
          <p:cNvSpPr>
            <a:spLocks noGrp="1"/>
          </p:cNvSpPr>
          <p:nvPr>
            <p:ph type="dt" idx="2"/>
          </p:nvPr>
        </p:nvSpPr>
        <p:spPr/>
        <p:txBody>
          <a:bodyPr/>
          <a:lstStyle/>
          <a:p>
            <a:r>
              <a:rPr lang="en-US" altLang="zh-CN"/>
              <a:t>July 2025</a:t>
            </a:r>
            <a:endParaRPr lang="en-GB" dirty="0"/>
          </a:p>
        </p:txBody>
      </p:sp>
      <p:sp>
        <p:nvSpPr>
          <p:cNvPr id="7" name="Footer Placeholder 6">
            <a:extLst>
              <a:ext uri="{FF2B5EF4-FFF2-40B4-BE49-F238E27FC236}">
                <a16:creationId xmlns:a16="http://schemas.microsoft.com/office/drawing/2014/main" id="{3252C546-A479-4FD0-814F-C124B55ECA1F}"/>
              </a:ext>
            </a:extLst>
          </p:cNvPr>
          <p:cNvSpPr>
            <a:spLocks noGrp="1"/>
          </p:cNvSpPr>
          <p:nvPr>
            <p:ph type="ftr" idx="13"/>
          </p:nvPr>
        </p:nvSpPr>
        <p:spPr>
          <a:xfrm>
            <a:off x="5357818" y="6475413"/>
            <a:ext cx="3184520" cy="153987"/>
          </a:xfrm>
        </p:spPr>
        <p:txBody>
          <a:bodyPr/>
          <a:lstStyle/>
          <a:p>
            <a:r>
              <a:rPr lang="en-GB" dirty="0"/>
              <a:t>Yuxiao Hou et al. (TP-Link </a:t>
            </a:r>
            <a:r>
              <a:rPr lang="en-GB" altLang="zh-CN" dirty="0"/>
              <a:t>Systems Inc.</a:t>
            </a:r>
            <a:r>
              <a:rPr lang="en-GB" dirty="0"/>
              <a:t>)</a:t>
            </a:r>
          </a:p>
        </p:txBody>
      </p:sp>
    </p:spTree>
    <p:extLst>
      <p:ext uri="{BB962C8B-B14F-4D97-AF65-F5344CB8AC3E}">
        <p14:creationId xmlns:p14="http://schemas.microsoft.com/office/powerpoint/2010/main" val="1787276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26BC23-CC7A-CDFF-28E0-A496319003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EA85DF-39F8-830D-F1D3-247CAB079482}"/>
              </a:ext>
            </a:extLst>
          </p:cNvPr>
          <p:cNvSpPr>
            <a:spLocks noGrp="1"/>
          </p:cNvSpPr>
          <p:nvPr>
            <p:ph type="title"/>
          </p:nvPr>
        </p:nvSpPr>
        <p:spPr/>
        <p:txBody>
          <a:bodyPr/>
          <a:lstStyle/>
          <a:p>
            <a:r>
              <a:rPr lang="en-US" altLang="zh-CN" dirty="0">
                <a:latin typeface="Calibri" panose="020F0502020204030204" pitchFamily="34" charset="0"/>
                <a:ea typeface="Calibri" panose="020F0502020204030204" pitchFamily="34" charset="0"/>
                <a:cs typeface="Calibri" panose="020F0502020204030204" pitchFamily="34" charset="0"/>
              </a:rPr>
              <a:t>OFDMA: Fundamentals &amp; Feasibility</a:t>
            </a:r>
            <a:endParaRPr lang="zh-CN" altLang="en-US" dirty="0">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15EC93-767C-EBB4-A000-F88C7DA4B668}"/>
                  </a:ext>
                </a:extLst>
              </p:cNvPr>
              <p:cNvSpPr>
                <a:spLocks noGrp="1"/>
              </p:cNvSpPr>
              <p:nvPr>
                <p:ph idx="1"/>
              </p:nvPr>
            </p:nvSpPr>
            <p:spPr>
              <a:xfrm>
                <a:off x="685800" y="1752600"/>
                <a:ext cx="7770813" cy="3354388"/>
              </a:xfrm>
            </p:spPr>
            <p:txBody>
              <a:bodyPr/>
              <a:lstStyle/>
              <a:p>
                <a:pPr>
                  <a:lnSpc>
                    <a:spcPct val="125000"/>
                  </a:lnSpc>
                  <a:buFont typeface="Arial" panose="020B0604020202020204" pitchFamily="34" charset="0"/>
                  <a:buChar char="•"/>
                </a:pPr>
                <a:r>
                  <a:rPr lang="en-US" altLang="zh-CN" sz="2000" b="0" dirty="0">
                    <a:latin typeface="Calibri" panose="020F0502020204030204" pitchFamily="34" charset="0"/>
                    <a:ea typeface="Calibri" panose="020F0502020204030204" pitchFamily="34" charset="0"/>
                    <a:cs typeface="Calibri" panose="020F0502020204030204" pitchFamily="34" charset="0"/>
                  </a:rPr>
                  <a:t>OFDMA is a multi-carrier modulation mechanism where frequency bands can partially overlap and thus has higher spectrum efficiency than FDMA, but constrained by strict orthogonality within subcarriers.</a:t>
                </a:r>
              </a:p>
              <a:p>
                <a:pPr>
                  <a:lnSpc>
                    <a:spcPct val="125000"/>
                  </a:lnSpc>
                  <a:buFont typeface="Arial" panose="020B0604020202020204" pitchFamily="34" charset="0"/>
                  <a:buChar char="•"/>
                </a:pPr>
                <a:r>
                  <a:rPr lang="en-US" altLang="zh-CN" sz="2000" b="0" dirty="0">
                    <a:latin typeface="Calibri" panose="020F0502020204030204" pitchFamily="34" charset="0"/>
                    <a:ea typeface="Calibri" panose="020F0502020204030204" pitchFamily="34" charset="0"/>
                    <a:cs typeface="Calibri" panose="020F0502020204030204" pitchFamily="34" charset="0"/>
                  </a:rPr>
                  <a:t>To apply OFDMA in AMP scenario,</a:t>
                </a:r>
                <a:r>
                  <a:rPr lang="zh-CN" altLang="en-US" sz="2000" b="0" dirty="0">
                    <a:latin typeface="Calibri" panose="020F0502020204030204" pitchFamily="34" charset="0"/>
                    <a:ea typeface="Calibri" panose="020F0502020204030204" pitchFamily="34" charset="0"/>
                    <a:cs typeface="Calibri" panose="020F0502020204030204" pitchFamily="34" charset="0"/>
                  </a:rPr>
                  <a:t> </a:t>
                </a:r>
                <a:r>
                  <a:rPr lang="en-US" altLang="zh-CN" sz="2000" b="0" dirty="0">
                    <a:latin typeface="Calibri" panose="020F0502020204030204" pitchFamily="34" charset="0"/>
                    <a:ea typeface="Calibri" panose="020F0502020204030204" pitchFamily="34" charset="0"/>
                    <a:cs typeface="Calibri" panose="020F0502020204030204" pitchFamily="34" charset="0"/>
                  </a:rPr>
                  <a:t>different OFDM subcarriers should be assigned to different AMP STAs at the same time, by letting AMP AP coordinate frequency shift of individual AMP STAs.</a:t>
                </a:r>
              </a:p>
              <a:p>
                <a:pPr>
                  <a:lnSpc>
                    <a:spcPct val="125000"/>
                  </a:lnSpc>
                  <a:buFont typeface="Arial" panose="020B0604020202020204" pitchFamily="34" charset="0"/>
                  <a:buChar char="•"/>
                </a:pPr>
                <a:r>
                  <a:rPr lang="en-US" altLang="zh-CN" sz="2000" b="0" dirty="0">
                    <a:latin typeface="Calibri" panose="020F0502020204030204" pitchFamily="34" charset="0"/>
                    <a:ea typeface="Calibri" panose="020F0502020204030204" pitchFamily="34" charset="0"/>
                    <a:cs typeface="Calibri" panose="020F0502020204030204" pitchFamily="34" charset="0"/>
                  </a:rPr>
                  <a:t>From [4], enabling OFDMA at backscattering AMP STAs only incurs tens of </a:t>
                </a:r>
                <a14:m>
                  <m:oMath xmlns:m="http://schemas.openxmlformats.org/officeDocument/2006/math">
                    <m:r>
                      <a:rPr lang="zh-CN" altLang="en-US" sz="2000" b="0">
                        <a:latin typeface="Cambria Math" panose="02040503050406030204" pitchFamily="18" charset="0"/>
                      </a:rPr>
                      <m:t>𝝁</m:t>
                    </m:r>
                    <m:r>
                      <a:rPr lang="en-US" altLang="zh-CN" sz="2000" b="0">
                        <a:latin typeface="Cambria Math" panose="02040503050406030204" pitchFamily="18" charset="0"/>
                      </a:rPr>
                      <m:t>𝑾</m:t>
                    </m:r>
                  </m:oMath>
                </a14:m>
                <a:r>
                  <a:rPr lang="en-US" altLang="zh-CN" sz="2000" b="0" dirty="0">
                    <a:latin typeface="Calibri" panose="020F0502020204030204" pitchFamily="34" charset="0"/>
                    <a:ea typeface="Calibri" panose="020F0502020204030204" pitchFamily="34" charset="0"/>
                    <a:cs typeface="Calibri" panose="020F0502020204030204" pitchFamily="34" charset="0"/>
                  </a:rPr>
                  <a:t> level power consumption. Besides, tight synchronization can be achieved within OFDM CP duration of 0.8</a:t>
                </a:r>
                <a14:m>
                  <m:oMath xmlns:m="http://schemas.openxmlformats.org/officeDocument/2006/math">
                    <m:r>
                      <a:rPr lang="zh-CN" altLang="en-US" sz="2000" b="0" i="1" smtClean="0">
                        <a:latin typeface="Cambria Math" panose="02040503050406030204" pitchFamily="18" charset="0"/>
                        <a:ea typeface="Calibri" panose="020F0502020204030204" pitchFamily="34" charset="0"/>
                        <a:cs typeface="Calibri" panose="020F0502020204030204" pitchFamily="34" charset="0"/>
                      </a:rPr>
                      <m:t>𝜇</m:t>
                    </m:r>
                    <m:r>
                      <a:rPr lang="en-US" altLang="zh-CN" sz="2000" b="0" i="1" smtClean="0">
                        <a:latin typeface="Cambria Math" panose="02040503050406030204" pitchFamily="18" charset="0"/>
                        <a:ea typeface="Calibri" panose="020F0502020204030204" pitchFamily="34" charset="0"/>
                        <a:cs typeface="Calibri" panose="020F0502020204030204" pitchFamily="34" charset="0"/>
                      </a:rPr>
                      <m:t>𝑠</m:t>
                    </m:r>
                  </m:oMath>
                </a14:m>
                <a:r>
                  <a:rPr lang="en-US" altLang="zh-CN" sz="2000" b="0" dirty="0">
                    <a:latin typeface="Calibri" panose="020F0502020204030204" pitchFamily="34" charset="0"/>
                    <a:ea typeface="Calibri" panose="020F0502020204030204" pitchFamily="34" charset="0"/>
                    <a:cs typeface="Calibri" panose="020F0502020204030204" pitchFamily="34" charset="0"/>
                  </a:rPr>
                  <a:t>, validating feasibility of OFDMA for AMP.</a:t>
                </a:r>
              </a:p>
            </p:txBody>
          </p:sp>
        </mc:Choice>
        <mc:Fallback xmlns="">
          <p:sp>
            <p:nvSpPr>
              <p:cNvPr id="3" name="Content Placeholder 2">
                <a:extLst>
                  <a:ext uri="{FF2B5EF4-FFF2-40B4-BE49-F238E27FC236}">
                    <a16:creationId xmlns:a16="http://schemas.microsoft.com/office/drawing/2014/main" id="{7E15EC93-767C-EBB4-A000-F88C7DA4B668}"/>
                  </a:ext>
                </a:extLst>
              </p:cNvPr>
              <p:cNvSpPr>
                <a:spLocks noGrp="1" noRot="1" noChangeAspect="1" noMove="1" noResize="1" noEditPoints="1" noAdjustHandles="1" noChangeArrowheads="1" noChangeShapeType="1" noTextEdit="1"/>
              </p:cNvSpPr>
              <p:nvPr>
                <p:ph idx="1"/>
              </p:nvPr>
            </p:nvSpPr>
            <p:spPr>
              <a:xfrm>
                <a:off x="685800" y="1752600"/>
                <a:ext cx="7770813" cy="3354388"/>
              </a:xfrm>
              <a:blipFill>
                <a:blip r:embed="rId3"/>
                <a:stretch>
                  <a:fillRect l="-706" r="-863" b="-23273"/>
                </a:stretch>
              </a:blipFill>
            </p:spPr>
            <p:txBody>
              <a:bodyPr/>
              <a:lstStyle/>
              <a:p>
                <a:r>
                  <a:rPr lang="zh-CN" altLang="en-US">
                    <a:noFill/>
                  </a:rPr>
                  <a:t> </a:t>
                </a:r>
              </a:p>
            </p:txBody>
          </p:sp>
        </mc:Fallback>
      </mc:AlternateContent>
      <p:sp>
        <p:nvSpPr>
          <p:cNvPr id="4" name="Slide Number Placeholder 3">
            <a:extLst>
              <a:ext uri="{FF2B5EF4-FFF2-40B4-BE49-F238E27FC236}">
                <a16:creationId xmlns:a16="http://schemas.microsoft.com/office/drawing/2014/main" id="{E71A9CEC-C77E-A90C-F8EB-7873F04FC0C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0495979-0E57-D1E5-EDEE-D81D3921E600}"/>
              </a:ext>
            </a:extLst>
          </p:cNvPr>
          <p:cNvSpPr>
            <a:spLocks noGrp="1"/>
          </p:cNvSpPr>
          <p:nvPr>
            <p:ph type="ftr" idx="13"/>
          </p:nvPr>
        </p:nvSpPr>
        <p:spPr/>
        <p:txBody>
          <a:bodyPr/>
          <a:lstStyle/>
          <a:p>
            <a:r>
              <a:rPr lang="en-GB"/>
              <a:t>Yuxiao Hou et al. (TP-Link Systems Inc.)</a:t>
            </a:r>
            <a:endParaRPr lang="en-GB" dirty="0"/>
          </a:p>
        </p:txBody>
      </p:sp>
      <p:sp>
        <p:nvSpPr>
          <p:cNvPr id="6" name="Date Placeholder 5">
            <a:extLst>
              <a:ext uri="{FF2B5EF4-FFF2-40B4-BE49-F238E27FC236}">
                <a16:creationId xmlns:a16="http://schemas.microsoft.com/office/drawing/2014/main" id="{3F6AE062-D6AD-DA82-41EC-E105C4706AA9}"/>
              </a:ext>
            </a:extLst>
          </p:cNvPr>
          <p:cNvSpPr>
            <a:spLocks noGrp="1"/>
          </p:cNvSpPr>
          <p:nvPr>
            <p:ph type="dt" idx="2"/>
          </p:nvPr>
        </p:nvSpPr>
        <p:spPr/>
        <p:txBody>
          <a:bodyPr/>
          <a:lstStyle/>
          <a:p>
            <a:r>
              <a:rPr lang="en-US" altLang="zh-CN"/>
              <a:t>July 2025</a:t>
            </a:r>
            <a:endParaRPr lang="en-GB" dirty="0"/>
          </a:p>
        </p:txBody>
      </p:sp>
    </p:spTree>
    <p:extLst>
      <p:ext uri="{BB962C8B-B14F-4D97-AF65-F5344CB8AC3E}">
        <p14:creationId xmlns:p14="http://schemas.microsoft.com/office/powerpoint/2010/main" val="3854738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4F100-A6A7-2AFF-236E-2AD11A9A30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AFCA07-DD77-8F58-009B-22661E21BC52}"/>
              </a:ext>
            </a:extLst>
          </p:cNvPr>
          <p:cNvSpPr>
            <a:spLocks noGrp="1"/>
          </p:cNvSpPr>
          <p:nvPr>
            <p:ph type="title"/>
          </p:nvPr>
        </p:nvSpPr>
        <p:spPr/>
        <p:txBody>
          <a:bodyPr/>
          <a:lstStyle/>
          <a:p>
            <a:r>
              <a:rPr lang="en-US" altLang="zh-CN" dirty="0">
                <a:latin typeface="Calibri" panose="020F0502020204030204" pitchFamily="34" charset="0"/>
                <a:ea typeface="Calibri" panose="020F0502020204030204" pitchFamily="34" charset="0"/>
                <a:cs typeface="Calibri" panose="020F0502020204030204" pitchFamily="34" charset="0"/>
              </a:rPr>
              <a:t>Potential Challenges</a:t>
            </a:r>
            <a:endParaRPr lang="zh-CN" altLang="en-US"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4D632B48-CB05-E62A-F700-4A476043B915}"/>
              </a:ext>
            </a:extLst>
          </p:cNvPr>
          <p:cNvSpPr>
            <a:spLocks noGrp="1"/>
          </p:cNvSpPr>
          <p:nvPr>
            <p:ph idx="1"/>
          </p:nvPr>
        </p:nvSpPr>
        <p:spPr>
          <a:xfrm>
            <a:off x="685800" y="1752600"/>
            <a:ext cx="7770813" cy="3354388"/>
          </a:xfrm>
        </p:spPr>
        <p:txBody>
          <a:bodyPr/>
          <a:lstStyle/>
          <a:p>
            <a:pPr>
              <a:lnSpc>
                <a:spcPct val="125000"/>
              </a:lnSpc>
              <a:buFont typeface="Arial" panose="020B0604020202020204" pitchFamily="34" charset="0"/>
              <a:buChar char="•"/>
            </a:pPr>
            <a:r>
              <a:rPr lang="en-US" altLang="zh-CN" sz="2000" b="0" dirty="0">
                <a:latin typeface="Calibri" panose="020F0502020204030204" pitchFamily="34" charset="0"/>
                <a:ea typeface="Calibri" panose="020F0502020204030204" pitchFamily="34" charset="0"/>
                <a:cs typeface="Calibri" panose="020F0502020204030204" pitchFamily="34" charset="0"/>
              </a:rPr>
              <a:t>OFDMA requires tight synchronizations between AMP AP and multiple AMP STAs, to ensure orthogonality of analog OFDM symbols synthesized by multiple AMP STAs.</a:t>
            </a:r>
          </a:p>
          <a:p>
            <a:pPr>
              <a:lnSpc>
                <a:spcPct val="125000"/>
              </a:lnSpc>
              <a:buFont typeface="Arial" panose="020B0604020202020204" pitchFamily="34" charset="0"/>
              <a:buChar char="•"/>
            </a:pPr>
            <a:r>
              <a:rPr lang="en-US" altLang="zh-CN" sz="2000" b="0" dirty="0">
                <a:latin typeface="Calibri" panose="020F0502020204030204" pitchFamily="34" charset="0"/>
                <a:ea typeface="Calibri" panose="020F0502020204030204" pitchFamily="34" charset="0"/>
                <a:cs typeface="Calibri" panose="020F0502020204030204" pitchFamily="34" charset="0"/>
              </a:rPr>
              <a:t>There are many factors impacting synchronization, including clock offset diversity, frequency offset diversity caused by shifting operation, different types of phase offsets, unstable signal strength between downlink preamble and backscatter symbols [4].</a:t>
            </a:r>
          </a:p>
        </p:txBody>
      </p:sp>
      <p:sp>
        <p:nvSpPr>
          <p:cNvPr id="4" name="Slide Number Placeholder 3">
            <a:extLst>
              <a:ext uri="{FF2B5EF4-FFF2-40B4-BE49-F238E27FC236}">
                <a16:creationId xmlns:a16="http://schemas.microsoft.com/office/drawing/2014/main" id="{C94A6EAF-10C4-992E-F392-517F9763278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75D4333-F6DF-72A4-8661-5DA7444AE3D9}"/>
              </a:ext>
            </a:extLst>
          </p:cNvPr>
          <p:cNvSpPr>
            <a:spLocks noGrp="1"/>
          </p:cNvSpPr>
          <p:nvPr>
            <p:ph type="ftr" idx="13"/>
          </p:nvPr>
        </p:nvSpPr>
        <p:spPr/>
        <p:txBody>
          <a:bodyPr/>
          <a:lstStyle/>
          <a:p>
            <a:r>
              <a:rPr lang="en-GB"/>
              <a:t>Yuxiao Hou et al. (TP-Link Systems Inc.)</a:t>
            </a:r>
            <a:endParaRPr lang="en-GB" dirty="0"/>
          </a:p>
        </p:txBody>
      </p:sp>
      <p:sp>
        <p:nvSpPr>
          <p:cNvPr id="6" name="Date Placeholder 5">
            <a:extLst>
              <a:ext uri="{FF2B5EF4-FFF2-40B4-BE49-F238E27FC236}">
                <a16:creationId xmlns:a16="http://schemas.microsoft.com/office/drawing/2014/main" id="{E6D42264-D784-334B-7D45-4B7AC9C01DB4}"/>
              </a:ext>
            </a:extLst>
          </p:cNvPr>
          <p:cNvSpPr>
            <a:spLocks noGrp="1"/>
          </p:cNvSpPr>
          <p:nvPr>
            <p:ph type="dt" idx="2"/>
          </p:nvPr>
        </p:nvSpPr>
        <p:spPr/>
        <p:txBody>
          <a:bodyPr/>
          <a:lstStyle/>
          <a:p>
            <a:r>
              <a:rPr lang="en-US" altLang="zh-CN"/>
              <a:t>July 2025</a:t>
            </a:r>
            <a:endParaRPr lang="en-GB" dirty="0"/>
          </a:p>
        </p:txBody>
      </p:sp>
      <p:pic>
        <p:nvPicPr>
          <p:cNvPr id="7" name="图片 6">
            <a:extLst>
              <a:ext uri="{FF2B5EF4-FFF2-40B4-BE49-F238E27FC236}">
                <a16:creationId xmlns:a16="http://schemas.microsoft.com/office/drawing/2014/main" id="{63DE5618-8508-916A-76B8-217838DBBF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3018" y="4938294"/>
            <a:ext cx="3043049" cy="1233906"/>
          </a:xfrm>
          <a:prstGeom prst="rect">
            <a:avLst/>
          </a:prstGeom>
        </p:spPr>
      </p:pic>
      <p:pic>
        <p:nvPicPr>
          <p:cNvPr id="8" name="图片 7">
            <a:extLst>
              <a:ext uri="{FF2B5EF4-FFF2-40B4-BE49-F238E27FC236}">
                <a16:creationId xmlns:a16="http://schemas.microsoft.com/office/drawing/2014/main" id="{DAB8B087-7E50-F88D-700E-7225B1A8DD65}"/>
              </a:ext>
            </a:extLst>
          </p:cNvPr>
          <p:cNvPicPr>
            <a:picLocks noChangeAspect="1"/>
          </p:cNvPicPr>
          <p:nvPr/>
        </p:nvPicPr>
        <p:blipFill>
          <a:blip r:embed="rId4"/>
          <a:stretch>
            <a:fillRect/>
          </a:stretch>
        </p:blipFill>
        <p:spPr>
          <a:xfrm>
            <a:off x="717933" y="4938294"/>
            <a:ext cx="3962248" cy="1233906"/>
          </a:xfrm>
          <a:prstGeom prst="rect">
            <a:avLst/>
          </a:prstGeom>
        </p:spPr>
      </p:pic>
    </p:spTree>
    <p:extLst>
      <p:ext uri="{BB962C8B-B14F-4D97-AF65-F5344CB8AC3E}">
        <p14:creationId xmlns:p14="http://schemas.microsoft.com/office/powerpoint/2010/main" val="4210318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652378-70FA-7BD6-A814-EE9917513E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001F3E-6F95-215A-EDA4-4B4F64212E51}"/>
              </a:ext>
            </a:extLst>
          </p:cNvPr>
          <p:cNvSpPr>
            <a:spLocks noGrp="1"/>
          </p:cNvSpPr>
          <p:nvPr>
            <p:ph type="title"/>
          </p:nvPr>
        </p:nvSpPr>
        <p:spPr>
          <a:xfrm>
            <a:off x="0" y="685800"/>
            <a:ext cx="9144000" cy="1065213"/>
          </a:xfrm>
        </p:spPr>
        <p:txBody>
          <a:bodyPr/>
          <a:lstStyle/>
          <a:p>
            <a:r>
              <a:rPr lang="en-US" altLang="zh-CN" dirty="0">
                <a:latin typeface="Calibri" panose="020F0502020204030204" pitchFamily="34" charset="0"/>
                <a:ea typeface="Calibri" panose="020F0502020204030204" pitchFamily="34" charset="0"/>
                <a:cs typeface="Calibri" panose="020F0502020204030204" pitchFamily="34" charset="0"/>
              </a:rPr>
              <a:t>Conceived OFDMA General Signaling Interaction</a:t>
            </a:r>
            <a:endParaRPr lang="zh-CN" altLang="en-US"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C77F956B-54C6-860A-C106-469D58D090F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640E35C-01AC-5119-F8CB-C785A0140908}"/>
              </a:ext>
            </a:extLst>
          </p:cNvPr>
          <p:cNvSpPr>
            <a:spLocks noGrp="1"/>
          </p:cNvSpPr>
          <p:nvPr>
            <p:ph type="ftr" idx="13"/>
          </p:nvPr>
        </p:nvSpPr>
        <p:spPr/>
        <p:txBody>
          <a:bodyPr/>
          <a:lstStyle/>
          <a:p>
            <a:r>
              <a:rPr lang="en-GB"/>
              <a:t>Yuxiao Hou et al. (TP-Link Systems Inc.)</a:t>
            </a:r>
            <a:endParaRPr lang="en-GB" dirty="0"/>
          </a:p>
        </p:txBody>
      </p:sp>
      <p:sp>
        <p:nvSpPr>
          <p:cNvPr id="6" name="Date Placeholder 5">
            <a:extLst>
              <a:ext uri="{FF2B5EF4-FFF2-40B4-BE49-F238E27FC236}">
                <a16:creationId xmlns:a16="http://schemas.microsoft.com/office/drawing/2014/main" id="{FE47ED68-CEE5-E3E6-7C88-993957FC3318}"/>
              </a:ext>
            </a:extLst>
          </p:cNvPr>
          <p:cNvSpPr>
            <a:spLocks noGrp="1"/>
          </p:cNvSpPr>
          <p:nvPr>
            <p:ph type="dt" idx="2"/>
          </p:nvPr>
        </p:nvSpPr>
        <p:spPr/>
        <p:txBody>
          <a:bodyPr/>
          <a:lstStyle/>
          <a:p>
            <a:r>
              <a:rPr lang="en-US" altLang="zh-CN"/>
              <a:t>July 2025</a:t>
            </a:r>
            <a:endParaRPr lang="en-GB" dirty="0"/>
          </a:p>
        </p:txBody>
      </p:sp>
      <p:grpSp>
        <p:nvGrpSpPr>
          <p:cNvPr id="7" name="组合 6">
            <a:extLst>
              <a:ext uri="{FF2B5EF4-FFF2-40B4-BE49-F238E27FC236}">
                <a16:creationId xmlns:a16="http://schemas.microsoft.com/office/drawing/2014/main" id="{ED14B98B-A044-4115-98DA-78486E3F403A}"/>
              </a:ext>
            </a:extLst>
          </p:cNvPr>
          <p:cNvGrpSpPr/>
          <p:nvPr/>
        </p:nvGrpSpPr>
        <p:grpSpPr>
          <a:xfrm>
            <a:off x="2724028" y="1600200"/>
            <a:ext cx="4299193" cy="4879974"/>
            <a:chOff x="2724028" y="1600200"/>
            <a:chExt cx="4299193" cy="4879974"/>
          </a:xfrm>
        </p:grpSpPr>
        <p:pic>
          <p:nvPicPr>
            <p:cNvPr id="8" name="图片 7">
              <a:extLst>
                <a:ext uri="{FF2B5EF4-FFF2-40B4-BE49-F238E27FC236}">
                  <a16:creationId xmlns:a16="http://schemas.microsoft.com/office/drawing/2014/main" id="{A9CDB802-6101-8E02-166A-5D5959BD10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4028" y="1600200"/>
              <a:ext cx="4299193" cy="4879974"/>
            </a:xfrm>
            <a:prstGeom prst="rect">
              <a:avLst/>
            </a:prstGeom>
          </p:spPr>
        </p:pic>
        <p:sp>
          <p:nvSpPr>
            <p:cNvPr id="3" name="矩形 2">
              <a:extLst>
                <a:ext uri="{FF2B5EF4-FFF2-40B4-BE49-F238E27FC236}">
                  <a16:creationId xmlns:a16="http://schemas.microsoft.com/office/drawing/2014/main" id="{9ECE29AE-AF9E-17BA-3F27-A479A35C70EF}"/>
                </a:ext>
              </a:extLst>
            </p:cNvPr>
            <p:cNvSpPr/>
            <p:nvPr/>
          </p:nvSpPr>
          <p:spPr bwMode="auto">
            <a:xfrm flipV="1">
              <a:off x="5638800" y="6299198"/>
              <a:ext cx="1384421" cy="17621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769209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1187"/>
            <a:ext cx="7770813" cy="1065213"/>
          </a:xfrm>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Summary</a:t>
            </a:r>
          </a:p>
        </p:txBody>
      </p:sp>
      <p:sp>
        <p:nvSpPr>
          <p:cNvPr id="3" name="Content Placeholder 2"/>
          <p:cNvSpPr>
            <a:spLocks noGrp="1"/>
          </p:cNvSpPr>
          <p:nvPr>
            <p:ph idx="1"/>
          </p:nvPr>
        </p:nvSpPr>
        <p:spPr>
          <a:xfrm>
            <a:off x="456406" y="1600200"/>
            <a:ext cx="8458994" cy="4618038"/>
          </a:xfrm>
        </p:spPr>
        <p:txBody>
          <a:bodyPr/>
          <a:lstStyle/>
          <a:p>
            <a:pPr>
              <a:lnSpc>
                <a:spcPct val="125000"/>
              </a:lnSpc>
              <a:buFont typeface="Arial" panose="020B0604020202020204" pitchFamily="34" charset="0"/>
              <a:buChar char="•"/>
            </a:pPr>
            <a:r>
              <a:rPr lang="en-US" altLang="zh-CN" b="0" dirty="0">
                <a:latin typeface="Calibri" panose="020F0502020204030204" pitchFamily="34" charset="0"/>
                <a:ea typeface="Calibri" panose="020F0502020204030204" pitchFamily="34" charset="0"/>
                <a:cs typeface="Calibri" panose="020F0502020204030204" pitchFamily="34" charset="0"/>
              </a:rPr>
              <a:t>We discuss the feasibility of OFDMA based multiple access scheme for AMP backscatter communication system.</a:t>
            </a:r>
          </a:p>
          <a:p>
            <a:pPr>
              <a:lnSpc>
                <a:spcPct val="125000"/>
              </a:lnSpc>
              <a:buFont typeface="Arial" panose="020B0604020202020204" pitchFamily="34" charset="0"/>
              <a:buChar char="•"/>
            </a:pPr>
            <a:r>
              <a:rPr lang="en-US" altLang="zh-CN" b="0" dirty="0">
                <a:latin typeface="Calibri" panose="020F0502020204030204" pitchFamily="34" charset="0"/>
                <a:ea typeface="Calibri" panose="020F0502020204030204" pitchFamily="34" charset="0"/>
                <a:cs typeface="Calibri" panose="020F0502020204030204" pitchFamily="34" charset="0"/>
              </a:rPr>
              <a:t>AMP AP must coordinate all AMP STAs to achieve tight synchronizations by transmitting DL preambles.</a:t>
            </a:r>
          </a:p>
          <a:p>
            <a:pPr>
              <a:lnSpc>
                <a:spcPct val="125000"/>
              </a:lnSpc>
              <a:buFont typeface="Arial" panose="020B0604020202020204" pitchFamily="34" charset="0"/>
              <a:buChar char="•"/>
            </a:pPr>
            <a:r>
              <a:rPr lang="en-US" altLang="zh-CN" b="0" dirty="0">
                <a:latin typeface="Calibri" panose="020F0502020204030204" pitchFamily="34" charset="0"/>
                <a:ea typeface="Calibri" panose="020F0502020204030204" pitchFamily="34" charset="0"/>
                <a:cs typeface="Calibri" panose="020F0502020204030204" pitchFamily="34" charset="0"/>
              </a:rPr>
              <a:t>Specific AMP STAs perform frequency shifted backscatter to locate on given subcarriers and modulate its UL data as if single-carrier modulation were performed. Multiple AMP STAs backscatter on different subcarriers to form analog OFDM symbols at AMP receiver.</a:t>
            </a:r>
          </a:p>
        </p:txBody>
      </p:sp>
      <p:sp>
        <p:nvSpPr>
          <p:cNvPr id="4" name="Slide Number Placeholder 3">
            <a:extLst>
              <a:ext uri="{FF2B5EF4-FFF2-40B4-BE49-F238E27FC236}">
                <a16:creationId xmlns:a16="http://schemas.microsoft.com/office/drawing/2014/main" id="{4DBBCCC7-9774-45DD-BD15-2F1E596C41C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Date Placeholder 4">
            <a:extLst>
              <a:ext uri="{FF2B5EF4-FFF2-40B4-BE49-F238E27FC236}">
                <a16:creationId xmlns:a16="http://schemas.microsoft.com/office/drawing/2014/main" id="{9392984D-81B4-49EA-8A8D-182B33B6313F}"/>
              </a:ext>
            </a:extLst>
          </p:cNvPr>
          <p:cNvSpPr>
            <a:spLocks noGrp="1"/>
          </p:cNvSpPr>
          <p:nvPr>
            <p:ph type="dt" idx="2"/>
          </p:nvPr>
        </p:nvSpPr>
        <p:spPr/>
        <p:txBody>
          <a:bodyPr/>
          <a:lstStyle/>
          <a:p>
            <a:r>
              <a:rPr lang="en-US" altLang="zh-CN"/>
              <a:t>July 2025</a:t>
            </a:r>
            <a:endParaRPr lang="en-GB" dirty="0"/>
          </a:p>
        </p:txBody>
      </p:sp>
      <p:sp>
        <p:nvSpPr>
          <p:cNvPr id="7" name="Footer Placeholder 6">
            <a:extLst>
              <a:ext uri="{FF2B5EF4-FFF2-40B4-BE49-F238E27FC236}">
                <a16:creationId xmlns:a16="http://schemas.microsoft.com/office/drawing/2014/main" id="{3252C546-A479-4FD0-814F-C124B55ECA1F}"/>
              </a:ext>
            </a:extLst>
          </p:cNvPr>
          <p:cNvSpPr>
            <a:spLocks noGrp="1"/>
          </p:cNvSpPr>
          <p:nvPr>
            <p:ph type="ftr" idx="13"/>
          </p:nvPr>
        </p:nvSpPr>
        <p:spPr/>
        <p:txBody>
          <a:bodyPr/>
          <a:lstStyle/>
          <a:p>
            <a:r>
              <a:rPr lang="en-GB"/>
              <a:t>Yuxiao Hou et al. (TP-Link Systems Inc.)</a:t>
            </a:r>
            <a:endParaRPr lang="en-GB" dirty="0"/>
          </a:p>
        </p:txBody>
      </p:sp>
    </p:spTree>
    <p:extLst>
      <p:ext uri="{BB962C8B-B14F-4D97-AF65-F5344CB8AC3E}">
        <p14:creationId xmlns:p14="http://schemas.microsoft.com/office/powerpoint/2010/main" val="2430567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1EBE4-1324-ECAA-1BA4-A407283B9815}"/>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D160B4DE-2F2D-6F6E-A1C8-B940CA99A6AE}"/>
              </a:ext>
            </a:extLst>
          </p:cNvPr>
          <p:cNvSpPr>
            <a:spLocks noGrp="1"/>
          </p:cNvSpPr>
          <p:nvPr>
            <p:ph idx="1"/>
          </p:nvPr>
        </p:nvSpPr>
        <p:spPr>
          <a:xfrm>
            <a:off x="533400" y="1847321"/>
            <a:ext cx="8458200" cy="4113213"/>
          </a:xfrm>
        </p:spPr>
        <p:txBody>
          <a:bodyPr/>
          <a:lstStyle/>
          <a:p>
            <a:pPr>
              <a:lnSpc>
                <a:spcPct val="125000"/>
              </a:lnSpc>
            </a:pPr>
            <a:r>
              <a:rPr lang="en-US" sz="2200" b="0" dirty="0">
                <a:latin typeface="Calibri" panose="020F0502020204030204" pitchFamily="34" charset="0"/>
                <a:ea typeface="Calibri" panose="020F0502020204030204" pitchFamily="34" charset="0"/>
                <a:cs typeface="Calibri" panose="020F0502020204030204" pitchFamily="34" charset="0"/>
              </a:rPr>
              <a:t>[1] Xu et al. Multiple Access for AMP IoT. 11-24/1501r0, 2024.</a:t>
            </a:r>
          </a:p>
          <a:p>
            <a:pPr>
              <a:lnSpc>
                <a:spcPct val="125000"/>
              </a:lnSpc>
            </a:pPr>
            <a:r>
              <a:rPr lang="en-US" sz="2200" b="0" dirty="0">
                <a:latin typeface="Calibri" panose="020F0502020204030204" pitchFamily="34" charset="0"/>
                <a:ea typeface="Calibri" panose="020F0502020204030204" pitchFamily="34" charset="0"/>
                <a:cs typeface="Calibri" panose="020F0502020204030204" pitchFamily="34" charset="0"/>
              </a:rPr>
              <a:t>[2] He et al. Multiple access mechanisms for AMP. 11-24/1776r1, 2024.</a:t>
            </a:r>
          </a:p>
          <a:p>
            <a:pPr>
              <a:lnSpc>
                <a:spcPct val="125000"/>
              </a:lnSpc>
            </a:pPr>
            <a:r>
              <a:rPr lang="en-US" sz="2200" b="0" dirty="0">
                <a:latin typeface="Calibri" panose="020F0502020204030204" pitchFamily="34" charset="0"/>
                <a:ea typeface="Calibri" panose="020F0502020204030204" pitchFamily="34" charset="0"/>
                <a:cs typeface="Calibri" panose="020F0502020204030204" pitchFamily="34" charset="0"/>
              </a:rPr>
              <a:t>[3] </a:t>
            </a:r>
            <a:r>
              <a:rPr lang="en-US" altLang="zh-CN" sz="2200" b="0" dirty="0">
                <a:latin typeface="Calibri" panose="020F0502020204030204" pitchFamily="34" charset="0"/>
                <a:ea typeface="Calibri" panose="020F0502020204030204" pitchFamily="34" charset="0"/>
                <a:cs typeface="Calibri" panose="020F0502020204030204" pitchFamily="34" charset="0"/>
              </a:rPr>
              <a:t>He et al. Trigger based multiple access for AMP.</a:t>
            </a:r>
            <a:r>
              <a:rPr lang="zh-CN" altLang="en-US" sz="2200" b="0" dirty="0">
                <a:latin typeface="Calibri" panose="020F0502020204030204" pitchFamily="34" charset="0"/>
                <a:cs typeface="Calibri" panose="020F0502020204030204" pitchFamily="34" charset="0"/>
              </a:rPr>
              <a:t> </a:t>
            </a:r>
            <a:r>
              <a:rPr lang="en-US" altLang="zh-CN" sz="2200" b="0" dirty="0">
                <a:latin typeface="Calibri" panose="020F0502020204030204" pitchFamily="34" charset="0"/>
                <a:ea typeface="Calibri" panose="020F0502020204030204" pitchFamily="34" charset="0"/>
                <a:cs typeface="Calibri" panose="020F0502020204030204" pitchFamily="34" charset="0"/>
              </a:rPr>
              <a:t>11-25/0031r1.</a:t>
            </a:r>
            <a:endParaRPr lang="en-US" sz="2200" b="0" dirty="0">
              <a:latin typeface="Calibri" panose="020F0502020204030204" pitchFamily="34" charset="0"/>
              <a:ea typeface="Calibri" panose="020F0502020204030204" pitchFamily="34" charset="0"/>
              <a:cs typeface="Calibri" panose="020F0502020204030204" pitchFamily="34" charset="0"/>
            </a:endParaRPr>
          </a:p>
          <a:p>
            <a:pPr>
              <a:lnSpc>
                <a:spcPct val="125000"/>
              </a:lnSpc>
            </a:pPr>
            <a:r>
              <a:rPr lang="en-US" sz="2200" b="0" dirty="0">
                <a:latin typeface="Calibri" panose="020F0502020204030204" pitchFamily="34" charset="0"/>
                <a:ea typeface="Calibri" panose="020F0502020204030204" pitchFamily="34" charset="0"/>
                <a:cs typeface="Calibri" panose="020F0502020204030204" pitchFamily="34" charset="0"/>
              </a:rPr>
              <a:t>[4] </a:t>
            </a:r>
            <a:r>
              <a:rPr lang="en-US" altLang="zh-CN" sz="2200" b="0" dirty="0">
                <a:latin typeface="Calibri" panose="020F0502020204030204" pitchFamily="34" charset="0"/>
                <a:ea typeface="Calibri" panose="020F0502020204030204" pitchFamily="34" charset="0"/>
                <a:cs typeface="Calibri" panose="020F0502020204030204" pitchFamily="34" charset="0"/>
              </a:rPr>
              <a:t>Zhao </a:t>
            </a:r>
            <a:r>
              <a:rPr lang="en-GB" altLang="zh-CN" sz="2200" b="0" dirty="0">
                <a:latin typeface="Calibri" panose="020F0502020204030204" pitchFamily="34" charset="0"/>
                <a:ea typeface="Calibri" panose="020F0502020204030204" pitchFamily="34" charset="0"/>
                <a:cs typeface="Calibri" panose="020F0502020204030204" pitchFamily="34" charset="0"/>
              </a:rPr>
              <a:t>et al. </a:t>
            </a:r>
            <a:r>
              <a:rPr lang="en-US" altLang="zh-CN" sz="2200" b="0" dirty="0">
                <a:latin typeface="Calibri" panose="020F0502020204030204" pitchFamily="34" charset="0"/>
                <a:ea typeface="Calibri" panose="020F0502020204030204" pitchFamily="34" charset="0"/>
                <a:cs typeface="Calibri" panose="020F0502020204030204" pitchFamily="34" charset="0"/>
              </a:rPr>
              <a:t>Enabling OFDMA-Enabled Wi-Fi Backscatter. In ACM </a:t>
            </a:r>
            <a:r>
              <a:rPr lang="en-US" altLang="zh-CN" sz="2200" b="0" dirty="0" err="1">
                <a:latin typeface="Calibri" panose="020F0502020204030204" pitchFamily="34" charset="0"/>
                <a:ea typeface="Calibri" panose="020F0502020204030204" pitchFamily="34" charset="0"/>
                <a:cs typeface="Calibri" panose="020F0502020204030204" pitchFamily="34" charset="0"/>
              </a:rPr>
              <a:t>MobiCom</a:t>
            </a:r>
            <a:r>
              <a:rPr lang="en-US" altLang="zh-CN" sz="2200" b="0" dirty="0">
                <a:latin typeface="Calibri" panose="020F0502020204030204" pitchFamily="34" charset="0"/>
                <a:ea typeface="Calibri" panose="020F0502020204030204" pitchFamily="34" charset="0"/>
                <a:cs typeface="Calibri" panose="020F0502020204030204" pitchFamily="34" charset="0"/>
              </a:rPr>
              <a:t>, 2019.</a:t>
            </a:r>
          </a:p>
        </p:txBody>
      </p:sp>
      <p:sp>
        <p:nvSpPr>
          <p:cNvPr id="4" name="Slide Number Placeholder 3">
            <a:extLst>
              <a:ext uri="{FF2B5EF4-FFF2-40B4-BE49-F238E27FC236}">
                <a16:creationId xmlns:a16="http://schemas.microsoft.com/office/drawing/2014/main" id="{E0E24862-E7CE-219A-BA13-86400622B339}"/>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512EEEF-809E-B007-8CD4-BBE985785E6A}"/>
              </a:ext>
            </a:extLst>
          </p:cNvPr>
          <p:cNvSpPr>
            <a:spLocks noGrp="1"/>
          </p:cNvSpPr>
          <p:nvPr>
            <p:ph type="ftr" idx="13"/>
          </p:nvPr>
        </p:nvSpPr>
        <p:spPr/>
        <p:txBody>
          <a:bodyPr/>
          <a:lstStyle/>
          <a:p>
            <a:r>
              <a:rPr lang="en-GB" dirty="0"/>
              <a:t>Yuxiao Hou et al. (TP-Link </a:t>
            </a:r>
            <a:r>
              <a:rPr lang="en-GB" altLang="zh-CN" dirty="0"/>
              <a:t>Systems Inc.</a:t>
            </a:r>
            <a:r>
              <a:rPr lang="en-GB" dirty="0"/>
              <a:t>)</a:t>
            </a:r>
          </a:p>
        </p:txBody>
      </p:sp>
      <p:sp>
        <p:nvSpPr>
          <p:cNvPr id="6" name="Date Placeholder 5">
            <a:extLst>
              <a:ext uri="{FF2B5EF4-FFF2-40B4-BE49-F238E27FC236}">
                <a16:creationId xmlns:a16="http://schemas.microsoft.com/office/drawing/2014/main" id="{BCD8F56C-5A12-03C8-6BD5-8E458C83F35D}"/>
              </a:ext>
            </a:extLst>
          </p:cNvPr>
          <p:cNvSpPr>
            <a:spLocks noGrp="1"/>
          </p:cNvSpPr>
          <p:nvPr>
            <p:ph type="dt" idx="2"/>
          </p:nvPr>
        </p:nvSpPr>
        <p:spPr/>
        <p:txBody>
          <a:bodyPr/>
          <a:lstStyle/>
          <a:p>
            <a:r>
              <a:rPr lang="en-US" altLang="zh-CN"/>
              <a:t>July 2025</a:t>
            </a:r>
            <a:endParaRPr lang="en-GB" dirty="0"/>
          </a:p>
        </p:txBody>
      </p:sp>
    </p:spTree>
    <p:extLst>
      <p:ext uri="{BB962C8B-B14F-4D97-AF65-F5344CB8AC3E}">
        <p14:creationId xmlns:p14="http://schemas.microsoft.com/office/powerpoint/2010/main" val="2275401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50965F-21E6-650E-3E5C-663B273416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DD1C40-1852-7D15-9F52-19865970A871}"/>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SP</a:t>
            </a:r>
          </a:p>
        </p:txBody>
      </p:sp>
      <p:sp>
        <p:nvSpPr>
          <p:cNvPr id="3" name="Content Placeholder 2">
            <a:extLst>
              <a:ext uri="{FF2B5EF4-FFF2-40B4-BE49-F238E27FC236}">
                <a16:creationId xmlns:a16="http://schemas.microsoft.com/office/drawing/2014/main" id="{A5519B85-5434-1D6F-3537-FDF7DAE0A43A}"/>
              </a:ext>
            </a:extLst>
          </p:cNvPr>
          <p:cNvSpPr>
            <a:spLocks noGrp="1"/>
          </p:cNvSpPr>
          <p:nvPr>
            <p:ph idx="1"/>
          </p:nvPr>
        </p:nvSpPr>
        <p:spPr>
          <a:xfrm>
            <a:off x="685800" y="1981200"/>
            <a:ext cx="8001000" cy="4113213"/>
          </a:xfrm>
        </p:spPr>
        <p:txBody>
          <a:bodyPr/>
          <a:lstStyle/>
          <a:p>
            <a:pPr>
              <a:lnSpc>
                <a:spcPct val="125000"/>
              </a:lnSpc>
            </a:pPr>
            <a:r>
              <a:rPr lang="en-US" sz="2200" b="0" dirty="0">
                <a:latin typeface="Calibri" panose="020F0502020204030204" pitchFamily="34" charset="0"/>
                <a:ea typeface="Calibri" panose="020F0502020204030204" pitchFamily="34" charset="0"/>
                <a:cs typeface="Calibri" panose="020F0502020204030204" pitchFamily="34" charset="0"/>
              </a:rPr>
              <a:t>    Do you agree that 11</a:t>
            </a:r>
            <a:r>
              <a:rPr lang="en-US" altLang="zh-CN" sz="2200" b="0" dirty="0">
                <a:latin typeface="Calibri" panose="020F0502020204030204" pitchFamily="34" charset="0"/>
                <a:ea typeface="Calibri" panose="020F0502020204030204" pitchFamily="34" charset="0"/>
                <a:cs typeface="Calibri" panose="020F0502020204030204" pitchFamily="34" charset="0"/>
              </a:rPr>
              <a:t>bp should define OFDMA as an option for multiple access mechanism for frequency shifted backscatter AMP STAs?</a:t>
            </a:r>
          </a:p>
        </p:txBody>
      </p:sp>
      <p:sp>
        <p:nvSpPr>
          <p:cNvPr id="4" name="Slide Number Placeholder 3">
            <a:extLst>
              <a:ext uri="{FF2B5EF4-FFF2-40B4-BE49-F238E27FC236}">
                <a16:creationId xmlns:a16="http://schemas.microsoft.com/office/drawing/2014/main" id="{54F154C6-C533-6239-0180-EFCA159A35F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5F89DE6-F232-B4E2-C4F7-0F060ACDA777}"/>
              </a:ext>
            </a:extLst>
          </p:cNvPr>
          <p:cNvSpPr>
            <a:spLocks noGrp="1"/>
          </p:cNvSpPr>
          <p:nvPr>
            <p:ph type="ftr" idx="13"/>
          </p:nvPr>
        </p:nvSpPr>
        <p:spPr/>
        <p:txBody>
          <a:bodyPr/>
          <a:lstStyle/>
          <a:p>
            <a:r>
              <a:rPr lang="en-GB" dirty="0"/>
              <a:t>Yuxiao Hou et al. (TP-Link </a:t>
            </a:r>
            <a:r>
              <a:rPr lang="en-GB" altLang="zh-CN" dirty="0"/>
              <a:t>Systems Inc.</a:t>
            </a:r>
            <a:r>
              <a:rPr lang="en-GB" dirty="0"/>
              <a:t>)</a:t>
            </a:r>
          </a:p>
        </p:txBody>
      </p:sp>
      <p:sp>
        <p:nvSpPr>
          <p:cNvPr id="6" name="Date Placeholder 5">
            <a:extLst>
              <a:ext uri="{FF2B5EF4-FFF2-40B4-BE49-F238E27FC236}">
                <a16:creationId xmlns:a16="http://schemas.microsoft.com/office/drawing/2014/main" id="{DE8D0494-4C69-5C1B-9D17-3EABC3CE60A8}"/>
              </a:ext>
            </a:extLst>
          </p:cNvPr>
          <p:cNvSpPr>
            <a:spLocks noGrp="1"/>
          </p:cNvSpPr>
          <p:nvPr>
            <p:ph type="dt" idx="2"/>
          </p:nvPr>
        </p:nvSpPr>
        <p:spPr/>
        <p:txBody>
          <a:bodyPr/>
          <a:lstStyle/>
          <a:p>
            <a:r>
              <a:rPr lang="en-US" altLang="zh-CN"/>
              <a:t>July 2025</a:t>
            </a:r>
            <a:endParaRPr lang="en-GB" dirty="0"/>
          </a:p>
        </p:txBody>
      </p:sp>
    </p:spTree>
    <p:extLst>
      <p:ext uri="{BB962C8B-B14F-4D97-AF65-F5344CB8AC3E}">
        <p14:creationId xmlns:p14="http://schemas.microsoft.com/office/powerpoint/2010/main" val="4762937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11E70BAE7FE54A95B363CB25ACBB06" ma:contentTypeVersion="18" ma:contentTypeDescription="Create a new document." ma:contentTypeScope="" ma:versionID="51439e07a6fe904fd31d4a3fad00806f">
  <xsd:schema xmlns:xsd="http://www.w3.org/2001/XMLSchema" xmlns:xs="http://www.w3.org/2001/XMLSchema" xmlns:p="http://schemas.microsoft.com/office/2006/metadata/properties" xmlns:ns3="e58053ba-c818-4db6-bb11-374128f31020" xmlns:ns4="1363f016-912c-4f92-b029-a14e17a248b6" targetNamespace="http://schemas.microsoft.com/office/2006/metadata/properties" ma:root="true" ma:fieldsID="0af67d16a663275be10d5d9a35bd09e7" ns3:_="" ns4:_="">
    <xsd:import namespace="e58053ba-c818-4db6-bb11-374128f31020"/>
    <xsd:import namespace="1363f016-912c-4f92-b029-a14e17a248b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MediaServiceAutoKeyPoints" minOccurs="0"/>
                <xsd:element ref="ns4:MediaServiceKeyPoint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8053ba-c818-4db6-bb11-374128f3102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63f016-912c-4f92-b029-a14e17a248b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363f016-912c-4f92-b029-a14e17a248b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20CFE6-96B7-4444-92AC-62F8758D6C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8053ba-c818-4db6-bb11-374128f31020"/>
    <ds:schemaRef ds:uri="1363f016-912c-4f92-b029-a14e17a248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7D0C3C-E009-4A26-AE6C-3A93607131C0}">
  <ds:schemaRefs>
    <ds:schemaRef ds:uri="e58053ba-c818-4db6-bb11-374128f31020"/>
    <ds:schemaRef ds:uri="http://schemas.microsoft.com/office/2006/documentManagement/types"/>
    <ds:schemaRef ds:uri="http://schemas.microsoft.com/office/infopath/2007/PartnerControls"/>
    <ds:schemaRef ds:uri="http://purl.org/dc/dcmitype/"/>
    <ds:schemaRef ds:uri="http://schemas.microsoft.com/office/2006/metadata/properties"/>
    <ds:schemaRef ds:uri="http://purl.org/dc/elements/1.1/"/>
    <ds:schemaRef ds:uri="1363f016-912c-4f92-b029-a14e17a248b6"/>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4FD7CC2B-31BD-4EFC-9B24-1625B7051A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 (2)</Template>
  <TotalTime>9247</TotalTime>
  <Words>664</Words>
  <Application>Microsoft Office PowerPoint</Application>
  <PresentationFormat>On-screen Show (4:3)</PresentationFormat>
  <Paragraphs>79</Paragraphs>
  <Slides>8</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 Unicode MS</vt:lpstr>
      <vt:lpstr>Arial</vt:lpstr>
      <vt:lpstr>Calibri</vt:lpstr>
      <vt:lpstr>Cambria Math</vt:lpstr>
      <vt:lpstr>Times New Roman</vt:lpstr>
      <vt:lpstr>Office Theme</vt:lpstr>
      <vt:lpstr>Document</vt:lpstr>
      <vt:lpstr>Discussion on OFDMA Multiple Access Mechanism</vt:lpstr>
      <vt:lpstr>Introduction</vt:lpstr>
      <vt:lpstr>OFDMA: Fundamentals &amp; Feasibility</vt:lpstr>
      <vt:lpstr>Potential Challenges</vt:lpstr>
      <vt:lpstr>Conceived OFDMA General Signaling Interaction</vt:lpstr>
      <vt:lpstr>Summary</vt:lpstr>
      <vt:lpstr>References</vt:lpstr>
      <vt:lpstr>SP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OFDMA Multiple Access Mechanism</dc:title>
  <dc:creator>houyuxiao@tp-link.com.hk;cuiyaoshen@tp-link.com.hk;zhuyu@tp-link.com.hk</dc:creator>
  <cp:lastModifiedBy>Yaoshen Cui</cp:lastModifiedBy>
  <cp:revision>3562</cp:revision>
  <cp:lastPrinted>1601-01-01T00:00:00Z</cp:lastPrinted>
  <dcterms:created xsi:type="dcterms:W3CDTF">2015-10-31T00:33:08Z</dcterms:created>
  <dcterms:modified xsi:type="dcterms:W3CDTF">2025-07-24T09:59:44Z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0x010100E011E70BAE7FE54A95B363CB25ACBB06</vt:lpwstr>
  </property>
</Properties>
</file>