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4"/>
  </p:notesMasterIdLst>
  <p:handoutMasterIdLst>
    <p:handoutMasterId r:id="rId15"/>
  </p:handoutMasterIdLst>
  <p:sldIdLst>
    <p:sldId id="256" r:id="rId5"/>
    <p:sldId id="1468126902" r:id="rId6"/>
    <p:sldId id="1468126920" r:id="rId7"/>
    <p:sldId id="1468126921" r:id="rId8"/>
    <p:sldId id="1468126922" r:id="rId9"/>
    <p:sldId id="1468126916" r:id="rId10"/>
    <p:sldId id="1468126811" r:id="rId11"/>
    <p:sldId id="1468126812" r:id="rId12"/>
    <p:sldId id="1468126830" r:id="rId13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18242476-BG" initials="1" lastIdx="17" clrIdx="0">
    <p:extLst>
      <p:ext uri="{19B8F6BF-5375-455C-9EA6-DF929625EA0E}">
        <p15:presenceInfo xmlns:p15="http://schemas.microsoft.com/office/powerpoint/2012/main" userId="18242476-BG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  <a:srgbClr val="FF9900"/>
    <a:srgbClr val="FFFFCC"/>
    <a:srgbClr val="CCFFCC"/>
    <a:srgbClr val="A4FD03"/>
    <a:srgbClr val="FFCC99"/>
    <a:srgbClr val="FFCCFF"/>
    <a:srgbClr val="FFFFFF"/>
    <a:srgbClr val="FF0000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BC748AA-4B3A-4B71-897B-0826DC279187}" v="107" dt="2024-09-09T06:42:20.453"/>
  </p1510:revLst>
</p1510:revInfo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10" autoAdjust="0"/>
    <p:restoredTop sz="83314" autoAdjust="0"/>
  </p:normalViewPr>
  <p:slideViewPr>
    <p:cSldViewPr>
      <p:cViewPr varScale="1">
        <p:scale>
          <a:sx n="93" d="100"/>
          <a:sy n="93" d="100"/>
        </p:scale>
        <p:origin x="1986" y="8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-397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3834" y="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7/24/2025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4F6B08E-A1CC-B29E-4920-A3D31ED8AD2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>
            <a:extLst>
              <a:ext uri="{FF2B5EF4-FFF2-40B4-BE49-F238E27FC236}">
                <a16:creationId xmlns:a16="http://schemas.microsoft.com/office/drawing/2014/main" id="{EF345AD5-94F8-3B48-DD3C-D123AE03613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备注占位符 2">
            <a:extLst>
              <a:ext uri="{FF2B5EF4-FFF2-40B4-BE49-F238E27FC236}">
                <a16:creationId xmlns:a16="http://schemas.microsoft.com/office/drawing/2014/main" id="{CDE7018E-49E0-9BD0-9FA5-F34DA5AE78D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4" name="页眉占位符 3">
            <a:extLst>
              <a:ext uri="{FF2B5EF4-FFF2-40B4-BE49-F238E27FC236}">
                <a16:creationId xmlns:a16="http://schemas.microsoft.com/office/drawing/2014/main" id="{AA58C8C4-1E4A-F2E5-33DD-B997A019C1F7}"/>
              </a:ext>
            </a:extLst>
          </p:cNvPr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2693F989-0EED-EDBB-9040-B9B63CBC0250}"/>
              </a:ext>
            </a:extLst>
          </p:cNvPr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8AB2973E-FA41-F42C-4DC8-EDB8F146B8B2}"/>
              </a:ext>
            </a:extLst>
          </p:cNvPr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788A2DCE-287D-7C16-BD17-324D2FF830A0}"/>
              </a:ext>
            </a:extLst>
          </p:cNvPr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9114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1362A0E-79C7-DEB4-AB39-F22B032B0E1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>
            <a:extLst>
              <a:ext uri="{FF2B5EF4-FFF2-40B4-BE49-F238E27FC236}">
                <a16:creationId xmlns:a16="http://schemas.microsoft.com/office/drawing/2014/main" id="{E1E5BAE5-AC8B-6246-CBB4-E24293EC2D0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备注占位符 2">
            <a:extLst>
              <a:ext uri="{FF2B5EF4-FFF2-40B4-BE49-F238E27FC236}">
                <a16:creationId xmlns:a16="http://schemas.microsoft.com/office/drawing/2014/main" id="{7EDF522F-A399-583B-C177-AC83E1D67A0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4" name="页眉占位符 3">
            <a:extLst>
              <a:ext uri="{FF2B5EF4-FFF2-40B4-BE49-F238E27FC236}">
                <a16:creationId xmlns:a16="http://schemas.microsoft.com/office/drawing/2014/main" id="{FE56CEAB-922C-9772-C437-B90938ABF7CF}"/>
              </a:ext>
            </a:extLst>
          </p:cNvPr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891FFF30-862D-0E70-5BD6-8678F7E23E08}"/>
              </a:ext>
            </a:extLst>
          </p:cNvPr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DC58B80F-1CE5-4388-3367-E80AFFFBD95F}"/>
              </a:ext>
            </a:extLst>
          </p:cNvPr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8A3DB9FF-BAF0-1153-81FD-0AB82739AD5A}"/>
              </a:ext>
            </a:extLst>
          </p:cNvPr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2303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29EE217-3790-6F91-A8A1-DC854EF7BF5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>
            <a:extLst>
              <a:ext uri="{FF2B5EF4-FFF2-40B4-BE49-F238E27FC236}">
                <a16:creationId xmlns:a16="http://schemas.microsoft.com/office/drawing/2014/main" id="{AFB3FA0C-19AF-28C1-A99B-0ED5AD013C6D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备注占位符 2">
            <a:extLst>
              <a:ext uri="{FF2B5EF4-FFF2-40B4-BE49-F238E27FC236}">
                <a16:creationId xmlns:a16="http://schemas.microsoft.com/office/drawing/2014/main" id="{9038516E-6449-D1FE-C390-F5507964637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4" name="页眉占位符 3">
            <a:extLst>
              <a:ext uri="{FF2B5EF4-FFF2-40B4-BE49-F238E27FC236}">
                <a16:creationId xmlns:a16="http://schemas.microsoft.com/office/drawing/2014/main" id="{4E8D60B4-7CB6-FD65-7A97-C6173D0DCD87}"/>
              </a:ext>
            </a:extLst>
          </p:cNvPr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683D6C51-B0F6-1C07-C45F-26648FEB3566}"/>
              </a:ext>
            </a:extLst>
          </p:cNvPr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2047F3D8-27A3-1885-7EA4-51797890050D}"/>
              </a:ext>
            </a:extLst>
          </p:cNvPr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BFCB89B7-97C6-7DC1-20E8-CDF414928318}"/>
              </a:ext>
            </a:extLst>
          </p:cNvPr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9982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7F9C259-C350-9306-D43B-2D6B6F59B47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>
            <a:extLst>
              <a:ext uri="{FF2B5EF4-FFF2-40B4-BE49-F238E27FC236}">
                <a16:creationId xmlns:a16="http://schemas.microsoft.com/office/drawing/2014/main" id="{1FEB4C51-3441-678B-C4FC-18A31E565F1D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备注占位符 2">
            <a:extLst>
              <a:ext uri="{FF2B5EF4-FFF2-40B4-BE49-F238E27FC236}">
                <a16:creationId xmlns:a16="http://schemas.microsoft.com/office/drawing/2014/main" id="{2FA8D413-6394-4CF0-7F96-4E2F8FA1271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4" name="页眉占位符 3">
            <a:extLst>
              <a:ext uri="{FF2B5EF4-FFF2-40B4-BE49-F238E27FC236}">
                <a16:creationId xmlns:a16="http://schemas.microsoft.com/office/drawing/2014/main" id="{9BE39EFE-2DA3-2F77-324F-7AF09C71E1D3}"/>
              </a:ext>
            </a:extLst>
          </p:cNvPr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D0BDF263-4A31-82FA-3E4F-083FF64CD224}"/>
              </a:ext>
            </a:extLst>
          </p:cNvPr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FB24F72F-D8C0-5464-7A1E-636AFEDDB3AA}"/>
              </a:ext>
            </a:extLst>
          </p:cNvPr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FD5A59D9-D7BC-BEA8-0C3F-B98FE3EC3FCF}"/>
              </a:ext>
            </a:extLst>
          </p:cNvPr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6832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1A1B942-6864-0278-C862-0D031568A70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>
            <a:extLst>
              <a:ext uri="{FF2B5EF4-FFF2-40B4-BE49-F238E27FC236}">
                <a16:creationId xmlns:a16="http://schemas.microsoft.com/office/drawing/2014/main" id="{D0914368-A866-3AF9-B98B-2DC2E2713F1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备注占位符 2">
            <a:extLst>
              <a:ext uri="{FF2B5EF4-FFF2-40B4-BE49-F238E27FC236}">
                <a16:creationId xmlns:a16="http://schemas.microsoft.com/office/drawing/2014/main" id="{A6C98452-A4E0-2988-01CB-AF226D6A115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4" name="页眉占位符 3">
            <a:extLst>
              <a:ext uri="{FF2B5EF4-FFF2-40B4-BE49-F238E27FC236}">
                <a16:creationId xmlns:a16="http://schemas.microsoft.com/office/drawing/2014/main" id="{04DA9650-B634-41AE-8DD3-5DD80CC755FB}"/>
              </a:ext>
            </a:extLst>
          </p:cNvPr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D9110728-B708-CA51-432B-430729FD5ECC}"/>
              </a:ext>
            </a:extLst>
          </p:cNvPr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B41A6673-6B4B-958C-6399-357581DA98BB}"/>
              </a:ext>
            </a:extLst>
          </p:cNvPr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27A3B640-2FEB-F86C-57B0-082C3634D89C}"/>
              </a:ext>
            </a:extLst>
          </p:cNvPr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52755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/>
              <a:t>Motion 16, </a:t>
            </a:r>
            <a:endParaRPr lang="zh-CN" alt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灯片编号占位符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3006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Yuxiao Hou et al. (TP-Link)</a:t>
            </a:r>
            <a:endParaRPr lang="en-GB" dirty="0"/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/>
              <a:t>July 2025</a:t>
            </a:r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Yuxiao Hou et al. (TP-Link)</a:t>
            </a:r>
            <a:endParaRPr lang="en-GB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/>
              <a:t>July 2025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zh-CN"/>
              <a:t>July 2025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Yuxiao Hou et al. (TP-Link)</a:t>
            </a:r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8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zh-CN"/>
              <a:t>July 2025</a:t>
            </a:r>
            <a:endParaRPr lang="en-GB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Yuxiao Hou et al. (TP-Link)</a:t>
            </a:r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Yuxiao Hou et al. (TP-Link)</a:t>
            </a:r>
            <a:endParaRPr lang="en-GB" dirty="0"/>
          </a:p>
        </p:txBody>
      </p:sp>
      <p:sp>
        <p:nvSpPr>
          <p:cNvPr id="11" name="Rectangle 3"/>
          <p:cNvSpPr>
            <a:spLocks noGrp="1" noChangeArrowheads="1"/>
          </p:cNvSpPr>
          <p:nvPr>
            <p:ph type="dt" idx="14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/>
              <a:t>July 2025</a:t>
            </a:r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Rectangle 4"/>
          <p:cNvSpPr txBox="1">
            <a:spLocks noChangeArrowheads="1"/>
          </p:cNvSpPr>
          <p:nvPr userDrawn="1"/>
        </p:nvSpPr>
        <p:spPr bwMode="auto">
          <a:xfrm>
            <a:off x="5410200" y="64736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dirty="0"/>
              <a:t>Rui Cao,</a:t>
            </a:r>
            <a:r>
              <a:rPr lang="en-GB" baseline="0" dirty="0"/>
              <a:t> Marvell</a:t>
            </a:r>
            <a:endParaRPr lang="en-GB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/>
              <a:t>July 2025</a:t>
            </a:r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Yuxiao Hou et al. (TP-Link)</a:t>
            </a:r>
            <a:endParaRPr lang="en-GB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/>
              <a:t>July 2025</a:t>
            </a:r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zh-CN"/>
              <a:t>July 2025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Yuxiao Hou et al. (TP-Link)</a:t>
            </a:r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zh-CN"/>
              <a:t>July 2025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Yuxiao Hou et al. (TP-Link)</a:t>
            </a:r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Yuxiao Hou et al. (TP-Link)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802.11-25/1038r0</a:t>
            </a:r>
          </a:p>
        </p:txBody>
      </p:sp>
      <p:sp>
        <p:nvSpPr>
          <p:cNvPr id="13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/>
              <a:t>July 2025</a:t>
            </a:r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0" y="685800"/>
            <a:ext cx="9144000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Discussion on OFDM Sample-level Modulation</a:t>
            </a:r>
            <a:br>
              <a:rPr lang="en-US" altLang="zh-CN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US" altLang="zh-CN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for Uplink Backscatter AMP STAs</a:t>
            </a:r>
            <a:endParaRPr lang="en-GB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074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2025-07-24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068D365-2A0F-47EC-94D1-612E6EFAC29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601183" y="30480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12" name="Object 3">
            <a:extLst>
              <a:ext uri="{FF2B5EF4-FFF2-40B4-BE49-F238E27FC236}">
                <a16:creationId xmlns:a16="http://schemas.microsoft.com/office/drawing/2014/main" id="{A0BF2BB6-050F-41A6-8CE1-16F15AE6557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27137280"/>
              </p:ext>
            </p:extLst>
          </p:nvPr>
        </p:nvGraphicFramePr>
        <p:xfrm>
          <a:off x="1069975" y="3579813"/>
          <a:ext cx="7188200" cy="2803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166655" imgH="3202612" progId="Word.Document.8">
                  <p:embed/>
                </p:oleObj>
              </mc:Choice>
              <mc:Fallback>
                <p:oleObj name="Document" r:id="rId3" imgW="8166655" imgH="3202612" progId="Word.Document.8">
                  <p:embed/>
                  <p:pic>
                    <p:nvPicPr>
                      <p:cNvPr id="12" name="Object 3">
                        <a:extLst>
                          <a:ext uri="{FF2B5EF4-FFF2-40B4-BE49-F238E27FC236}">
                            <a16:creationId xmlns:a16="http://schemas.microsoft.com/office/drawing/2014/main" id="{A0BF2BB6-050F-41A6-8CE1-16F15AE6557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9975" y="3579813"/>
                        <a:ext cx="7188200" cy="28035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DA31C68-EF4B-4D0A-B31C-4D2B4D9EAD23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altLang="zh-CN"/>
              <a:t>July 2025</a:t>
            </a:r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104B8AA-C3D6-48C6-BD7B-12D26FB38148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dirty="0"/>
              <a:t>Yuxiao Hou et al. (TP-Link)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BFF45AA-45A1-3D57-4F71-7C1A047CFDD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22660B-A04E-53CD-E39E-2DCCD2F8E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11187"/>
            <a:ext cx="7770813" cy="1065213"/>
          </a:xfrm>
        </p:spPr>
        <p:txBody>
          <a:bodyPr/>
          <a:lstStyle/>
          <a:p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Introduction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2C47D02-F44E-D185-C1F6-CDAB8E69CB8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09600" y="1828801"/>
                <a:ext cx="8305800" cy="4646612"/>
              </a:xfrm>
            </p:spPr>
            <p:txBody>
              <a:bodyPr/>
              <a:lstStyle/>
              <a:p>
                <a:pPr>
                  <a:lnSpc>
                    <a:spcPct val="125000"/>
                  </a:lnSpc>
                  <a:buFont typeface="Arial" panose="020B0604020202020204" pitchFamily="34" charset="0"/>
                  <a:buChar char="•"/>
                </a:pPr>
                <a:r>
                  <a:rPr lang="en-US" altLang="zh-CN" sz="2000" b="0" dirty="0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250kbps has been defined as one standard option for uplink transmission rate in 11bp [1, 2].</a:t>
                </a:r>
              </a:p>
              <a:p>
                <a:pPr>
                  <a:lnSpc>
                    <a:spcPct val="125000"/>
                  </a:lnSpc>
                  <a:buFont typeface="Arial" panose="020B0604020202020204" pitchFamily="34" charset="0"/>
                  <a:buChar char="•"/>
                </a:pPr>
                <a:r>
                  <a:rPr lang="en-US" altLang="zh-CN" sz="2000" b="0" dirty="0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On the other hand, regular Wi-Fi OFDM signal is widely used for source of ambient backscatter. </a:t>
                </a:r>
              </a:p>
              <a:p>
                <a:pPr>
                  <a:lnSpc>
                    <a:spcPct val="125000"/>
                  </a:lnSpc>
                  <a:buFont typeface="Arial" panose="020B0604020202020204" pitchFamily="34" charset="0"/>
                  <a:buChar char="•"/>
                </a:pPr>
                <a:r>
                  <a:rPr lang="en-US" altLang="zh-CN" sz="2000" b="0" dirty="0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As the duration of one OFDM symbol is typically </a:t>
                </a:r>
                <a14:m>
                  <m:oMath xmlns:m="http://schemas.openxmlformats.org/officeDocument/2006/math">
                    <m:r>
                      <a:rPr lang="en-US" altLang="zh-CN" sz="2000" b="0" i="0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4</m:t>
                    </m:r>
                    <m:r>
                      <a:rPr lang="zh-CN" altLang="en-US" sz="2000" b="0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𝜇</m:t>
                    </m:r>
                    <m:r>
                      <a:rPr lang="en-US" altLang="zh-CN" sz="2000" b="0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𝑠</m:t>
                    </m:r>
                  </m:oMath>
                </a14:m>
                <a:r>
                  <a:rPr lang="en-US" altLang="zh-CN" sz="2000" b="0" dirty="0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, 250kbps maps to one bit per OFDM symbol for uplink backscatter, i.e., symbol-level modulation.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2C47D02-F44E-D185-C1F6-CDAB8E69CB8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09600" y="1828801"/>
                <a:ext cx="8305800" cy="4646612"/>
              </a:xfrm>
              <a:blipFill>
                <a:blip r:embed="rId3"/>
                <a:stretch>
                  <a:fillRect l="-660" r="-110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89C6C2-E417-705D-C0A9-CB1B16B17D1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FB4AC86-AF2D-58FC-73BF-AD9C2E991675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altLang="zh-CN"/>
              <a:t>July 2025</a:t>
            </a:r>
            <a:endParaRPr lang="en-GB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5547D021-4CCB-5224-FB85-60D549A12995}"/>
              </a:ext>
            </a:extLst>
          </p:cNvPr>
          <p:cNvSpPr>
            <a:spLocks noGrp="1"/>
          </p:cNvSpPr>
          <p:nvPr>
            <p:ph type="ftr" idx="13"/>
          </p:nvPr>
        </p:nvSpPr>
        <p:spPr>
          <a:xfrm>
            <a:off x="5357818" y="6475413"/>
            <a:ext cx="3184520" cy="153987"/>
          </a:xfrm>
        </p:spPr>
        <p:txBody>
          <a:bodyPr/>
          <a:lstStyle/>
          <a:p>
            <a:r>
              <a:rPr lang="en-GB" dirty="0"/>
              <a:t>Yuxiao Hou et al. (TP-Link)</a:t>
            </a:r>
          </a:p>
        </p:txBody>
      </p:sp>
      <p:pic>
        <p:nvPicPr>
          <p:cNvPr id="14" name="图片 13">
            <a:extLst>
              <a:ext uri="{FF2B5EF4-FFF2-40B4-BE49-F238E27FC236}">
                <a16:creationId xmlns:a16="http://schemas.microsoft.com/office/drawing/2014/main" id="{65562A5C-5819-9E68-EF28-CD3C0FC69F0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3681" y="4762617"/>
            <a:ext cx="4071307" cy="1328803"/>
          </a:xfrm>
          <a:prstGeom prst="rect">
            <a:avLst/>
          </a:prstGeom>
        </p:spPr>
      </p:pic>
      <p:pic>
        <p:nvPicPr>
          <p:cNvPr id="6" name="图片 5">
            <a:extLst>
              <a:ext uri="{FF2B5EF4-FFF2-40B4-BE49-F238E27FC236}">
                <a16:creationId xmlns:a16="http://schemas.microsoft.com/office/drawing/2014/main" id="{B117A387-C281-B030-F76A-EFBC6C615D3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01388" y="4495801"/>
            <a:ext cx="4314012" cy="1862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57787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B137EF2-AA3D-8A20-8412-C35C631974F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87C9A2-B6CC-65ED-FF88-E433355DF4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11187"/>
            <a:ext cx="7770813" cy="1065213"/>
          </a:xfrm>
        </p:spPr>
        <p:txBody>
          <a:bodyPr/>
          <a:lstStyle/>
          <a:p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Symbol-level to sample-level modulation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E9155EE-2E89-1622-DBA1-5D8E8EAB2B7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09600" y="1524000"/>
                <a:ext cx="8305800" cy="3352799"/>
              </a:xfrm>
            </p:spPr>
            <p:txBody>
              <a:bodyPr/>
              <a:lstStyle/>
              <a:p>
                <a:pPr>
                  <a:lnSpc>
                    <a:spcPct val="125000"/>
                  </a:lnSpc>
                  <a:buFont typeface="Arial" panose="020B0604020202020204" pitchFamily="34" charset="0"/>
                  <a:buChar char="•"/>
                </a:pPr>
                <a:r>
                  <a:rPr lang="en-US" altLang="zh-CN" sz="1800" b="0" dirty="0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One OFDM symbol contains 80 samples, the duration of each sample is </a:t>
                </a:r>
                <a14:m>
                  <m:oMath xmlns:m="http://schemas.openxmlformats.org/officeDocument/2006/math">
                    <m:f>
                      <m:fPr>
                        <m:type m:val="lin"/>
                        <m:ctrlPr>
                          <a:rPr lang="en-US" altLang="zh-CN" sz="1800" b="0" i="1" smtClean="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</m:ctrlPr>
                      </m:fPr>
                      <m:num>
                        <m:r>
                          <a:rPr lang="en-US" altLang="zh-CN" sz="1800" b="0" i="1" smtClean="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4</m:t>
                        </m:r>
                        <m:r>
                          <a:rPr lang="zh-CN" altLang="en-US" sz="1800" b="0" i="1" smtClean="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𝜇</m:t>
                        </m:r>
                        <m:r>
                          <a:rPr lang="en-US" altLang="zh-CN" sz="1800" b="0" i="1" smtClean="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𝑠</m:t>
                        </m:r>
                      </m:num>
                      <m:den>
                        <m:r>
                          <a:rPr lang="en-US" altLang="zh-CN" sz="1800" b="0" i="1" smtClean="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80=0.05</m:t>
                        </m:r>
                        <m:r>
                          <a:rPr lang="zh-CN" altLang="en-US" sz="1800" b="0" i="1" smtClean="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𝜇</m:t>
                        </m:r>
                        <m:r>
                          <a:rPr lang="en-US" altLang="zh-CN" sz="1800" b="0" i="1" smtClean="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𝑠</m:t>
                        </m:r>
                      </m:den>
                    </m:f>
                  </m:oMath>
                </a14:m>
                <a:r>
                  <a:rPr lang="en-US" altLang="zh-CN" sz="1800" b="0" dirty="0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, mapping to frequency of 20MHz.</a:t>
                </a:r>
              </a:p>
              <a:p>
                <a:pPr>
                  <a:lnSpc>
                    <a:spcPct val="125000"/>
                  </a:lnSpc>
                  <a:buFont typeface="Arial" panose="020B0604020202020204" pitchFamily="34" charset="0"/>
                  <a:buChar char="•"/>
                </a:pPr>
                <a:r>
                  <a:rPr lang="en-US" altLang="zh-CN" sz="1800" b="0" dirty="0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If we can enable OFDM sample-level modulation granularity for uplink backscatter, we can achieve a theoretical 80x throughput gain compared with OFDM symbol-level modulation.</a:t>
                </a:r>
              </a:p>
              <a:p>
                <a:pPr>
                  <a:lnSpc>
                    <a:spcPct val="125000"/>
                  </a:lnSpc>
                  <a:buFont typeface="Arial" panose="020B0604020202020204" pitchFamily="34" charset="0"/>
                  <a:buChar char="•"/>
                </a:pPr>
                <a:r>
                  <a:rPr lang="en-US" altLang="zh-CN" sz="1800" b="0" dirty="0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Issue 1: to enable OFDM sample-level modulation, 20MHz low-power local oscillator is needed, which may consume some power.</a:t>
                </a:r>
              </a:p>
              <a:p>
                <a:pPr>
                  <a:lnSpc>
                    <a:spcPct val="125000"/>
                  </a:lnSpc>
                  <a:buFont typeface="Arial" panose="020B0604020202020204" pitchFamily="34" charset="0"/>
                  <a:buChar char="•"/>
                </a:pPr>
                <a:r>
                  <a:rPr lang="en-US" altLang="zh-CN" sz="1800" b="0" dirty="0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Issue 2: low-power backscatter AMP STAs could not support a synchronization resolution of 20MHz.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E9155EE-2E89-1622-DBA1-5D8E8EAB2B7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09600" y="1524000"/>
                <a:ext cx="8305800" cy="3352799"/>
              </a:xfrm>
              <a:blipFill>
                <a:blip r:embed="rId3"/>
                <a:stretch>
                  <a:fillRect l="-440" t="-1455" r="-367" b="-381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9687ABD-E067-C46D-C4EB-B2BCD5E6F0C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EFABC62-3D9D-A0DD-F442-915A808CC12C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altLang="zh-CN"/>
              <a:t>July 2025</a:t>
            </a:r>
            <a:endParaRPr lang="en-GB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99F18CBF-DDDE-40A0-9D9A-B33398645A8B}"/>
              </a:ext>
            </a:extLst>
          </p:cNvPr>
          <p:cNvSpPr>
            <a:spLocks noGrp="1"/>
          </p:cNvSpPr>
          <p:nvPr>
            <p:ph type="ftr" idx="13"/>
          </p:nvPr>
        </p:nvSpPr>
        <p:spPr>
          <a:xfrm>
            <a:off x="5357818" y="6475413"/>
            <a:ext cx="3184520" cy="153987"/>
          </a:xfrm>
        </p:spPr>
        <p:txBody>
          <a:bodyPr/>
          <a:lstStyle/>
          <a:p>
            <a:r>
              <a:rPr lang="en-GB" dirty="0"/>
              <a:t>Yuxiao Hou et al. (TP-Link)</a:t>
            </a:r>
          </a:p>
        </p:txBody>
      </p:sp>
      <p:pic>
        <p:nvPicPr>
          <p:cNvPr id="6" name="图片 5">
            <a:extLst>
              <a:ext uri="{FF2B5EF4-FFF2-40B4-BE49-F238E27FC236}">
                <a16:creationId xmlns:a16="http://schemas.microsoft.com/office/drawing/2014/main" id="{7AE8AF7D-DA95-D99A-D60D-C709100E133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31547" y="4967174"/>
            <a:ext cx="4479318" cy="14178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5418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935E991-9E81-7B61-7759-437070D8479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9BA790-69D9-66B8-30C6-67AA398A67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611187"/>
            <a:ext cx="9144000" cy="1065213"/>
          </a:xfrm>
        </p:spPr>
        <p:txBody>
          <a:bodyPr/>
          <a:lstStyle/>
          <a:p>
            <a:r>
              <a:rPr lang="en-US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Power consumption of 20MHz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local oscillator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5DB5AF4-5DCC-5271-ECE4-D396D1019BA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09600" y="1676400"/>
                <a:ext cx="8305800" cy="4400797"/>
              </a:xfrm>
            </p:spPr>
            <p:txBody>
              <a:bodyPr/>
              <a:lstStyle/>
              <a:p>
                <a:pPr>
                  <a:lnSpc>
                    <a:spcPct val="125000"/>
                  </a:lnSpc>
                  <a:buFont typeface="Arial" panose="020B0604020202020204" pitchFamily="34" charset="0"/>
                  <a:buChar char="•"/>
                </a:pPr>
                <a:r>
                  <a:rPr lang="en-US" altLang="zh-CN" sz="2200" b="0" dirty="0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20MHz Low-power local oscillator can be achieved at passive backscatter AMP STA by using a typical ring oscillator.</a:t>
                </a:r>
              </a:p>
              <a:p>
                <a:pPr>
                  <a:lnSpc>
                    <a:spcPct val="125000"/>
                  </a:lnSpc>
                  <a:buFont typeface="Arial" panose="020B0604020202020204" pitchFamily="34" charset="0"/>
                  <a:buChar char="•"/>
                </a:pPr>
                <a:r>
                  <a:rPr lang="en-US" altLang="zh-CN" sz="2200" b="0" dirty="0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In </a:t>
                </a:r>
                <a:r>
                  <a:rPr lang="en-US" altLang="zh-CN" sz="2200" b="0" dirty="0" err="1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HitchHike</a:t>
                </a:r>
                <a:r>
                  <a:rPr lang="en-US" altLang="zh-CN" sz="2200" b="0" dirty="0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 [4], the clock source is a ring oscillator, which comprises odd number of inverters and could provide a 30MHz clock, consuming only </a:t>
                </a:r>
                <a14:m>
                  <m:oMath xmlns:m="http://schemas.openxmlformats.org/officeDocument/2006/math">
                    <m:r>
                      <a:rPr lang="en-US" altLang="zh-CN" sz="2200" b="0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4</m:t>
                    </m:r>
                    <m:r>
                      <a:rPr lang="zh-CN" altLang="en-US" sz="2200" b="0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𝜇</m:t>
                    </m:r>
                    <m:r>
                      <a:rPr lang="en-US" altLang="zh-CN" sz="2200" b="0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𝑊</m:t>
                    </m:r>
                  </m:oMath>
                </a14:m>
                <a:r>
                  <a:rPr lang="en-US" altLang="zh-CN" sz="2200" b="0" dirty="0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.</a:t>
                </a:r>
              </a:p>
              <a:p>
                <a:pPr>
                  <a:lnSpc>
                    <a:spcPct val="125000"/>
                  </a:lnSpc>
                  <a:buFont typeface="Arial" panose="020B0604020202020204" pitchFamily="34" charset="0"/>
                  <a:buChar char="•"/>
                </a:pPr>
                <a:r>
                  <a:rPr lang="en-US" altLang="zh-CN" sz="2200" b="0" dirty="0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Inter-Technology Backscatter [5] uses an integer N charge pump and ring oscillator based PLL for 35.75MHz clock generation, the power consumption of which is at scale of </a:t>
                </a:r>
                <a14:m>
                  <m:oMath xmlns:m="http://schemas.openxmlformats.org/officeDocument/2006/math">
                    <m:r>
                      <a:rPr lang="en-US" altLang="zh-CN" sz="2200" b="0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10</m:t>
                    </m:r>
                    <m:r>
                      <a:rPr lang="zh-CN" altLang="en-US" sz="2200" b="0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𝜇</m:t>
                    </m:r>
                    <m:r>
                      <a:rPr lang="en-US" altLang="zh-CN" sz="2200" b="0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𝑊</m:t>
                    </m:r>
                  </m:oMath>
                </a14:m>
                <a:r>
                  <a:rPr lang="en-US" altLang="zh-CN" sz="2200" b="0" dirty="0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.</a:t>
                </a:r>
              </a:p>
              <a:p>
                <a:pPr>
                  <a:lnSpc>
                    <a:spcPct val="125000"/>
                  </a:lnSpc>
                  <a:buFont typeface="Arial" panose="020B0604020202020204" pitchFamily="34" charset="0"/>
                  <a:buChar char="•"/>
                </a:pPr>
                <a:r>
                  <a:rPr lang="en-US" altLang="zh-CN" sz="2200" b="0" dirty="0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Referring to [4, 5], local clock can pass through an RF splitter for sample-level modulation with little extra power incurred.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5DB5AF4-5DCC-5271-ECE4-D396D1019BA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09600" y="1676400"/>
                <a:ext cx="8305800" cy="4400797"/>
              </a:xfrm>
              <a:blipFill>
                <a:blip r:embed="rId3"/>
                <a:stretch>
                  <a:fillRect l="-807" r="-1467" b="-4709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3359D2-585E-14C2-71BB-94E9288CF16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81ACE18-9065-CBA4-A2AC-9344BE335390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altLang="zh-CN"/>
              <a:t>July 2025</a:t>
            </a:r>
            <a:endParaRPr lang="en-GB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DB7DEE3F-EFCD-BBBB-A282-80B3329EC9A9}"/>
              </a:ext>
            </a:extLst>
          </p:cNvPr>
          <p:cNvSpPr>
            <a:spLocks noGrp="1"/>
          </p:cNvSpPr>
          <p:nvPr>
            <p:ph type="ftr" idx="13"/>
          </p:nvPr>
        </p:nvSpPr>
        <p:spPr>
          <a:xfrm>
            <a:off x="5357818" y="6475413"/>
            <a:ext cx="3184520" cy="153987"/>
          </a:xfrm>
        </p:spPr>
        <p:txBody>
          <a:bodyPr/>
          <a:lstStyle/>
          <a:p>
            <a:r>
              <a:rPr lang="en-GB" dirty="0"/>
              <a:t>Yuxiao Hou et al. (TP-Link)</a:t>
            </a:r>
          </a:p>
        </p:txBody>
      </p:sp>
    </p:spTree>
    <p:extLst>
      <p:ext uri="{BB962C8B-B14F-4D97-AF65-F5344CB8AC3E}">
        <p14:creationId xmlns:p14="http://schemas.microsoft.com/office/powerpoint/2010/main" val="36948206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4289AC7-4D2D-53C7-3DDA-99965EEE6C4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AD99FE-903B-A992-F47B-125BA6ADAA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611187"/>
            <a:ext cx="9144000" cy="1065213"/>
          </a:xfrm>
        </p:spPr>
        <p:txBody>
          <a:bodyPr/>
          <a:lstStyle/>
          <a:p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Lack of sample-level synchronization resolution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1561BA-227D-0481-05C0-85ACB2DF7E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76400"/>
            <a:ext cx="8305800" cy="4400797"/>
          </a:xfrm>
        </p:spPr>
        <p:txBody>
          <a:bodyPr/>
          <a:lstStyle/>
          <a:p>
            <a:pPr>
              <a:lnSpc>
                <a:spcPct val="125000"/>
              </a:lnSpc>
              <a:buFont typeface="Arial" panose="020B0604020202020204" pitchFamily="34" charset="0"/>
              <a:buChar char="•"/>
            </a:pPr>
            <a:r>
              <a:rPr lang="en-US" altLang="zh-CN" sz="2000" b="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For passive backscatter AMP STAs, it is hard for them to achieve OFDM sample-level synchronization, to cooperate with sample-level modulation. </a:t>
            </a:r>
          </a:p>
          <a:p>
            <a:pPr>
              <a:lnSpc>
                <a:spcPct val="125000"/>
              </a:lnSpc>
              <a:buFont typeface="Arial" panose="020B0604020202020204" pitchFamily="34" charset="0"/>
              <a:buChar char="•"/>
            </a:pPr>
            <a:r>
              <a:rPr lang="en-US" altLang="zh-CN" sz="2000" b="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synchronization circuit must meet the low-power constraints of passive AMP STAs. A typical circuit is shown below, which consists of impedance matching, envelope detection, comparator, </a:t>
            </a:r>
            <a:r>
              <a:rPr lang="en-US" altLang="zh-CN" sz="2000" b="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etc</a:t>
            </a:r>
            <a:r>
              <a:rPr lang="en-US" altLang="zh-CN" sz="2000" b="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[6].</a:t>
            </a:r>
          </a:p>
          <a:p>
            <a:pPr>
              <a:lnSpc>
                <a:spcPct val="125000"/>
              </a:lnSpc>
              <a:buFont typeface="Arial" panose="020B0604020202020204" pitchFamily="34" charset="0"/>
              <a:buChar char="•"/>
            </a:pPr>
            <a:r>
              <a:rPr lang="en-US" altLang="zh-CN" sz="2000" b="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Hence, even if passive backscatter AMP STAs could achieve OFDM sample-level modulation locally, it cannot achieve sample-level synchronization with downlink Wi-Fi OFDM packets.</a:t>
            </a:r>
            <a:endParaRPr lang="en-US" altLang="zh-CN" sz="2200" b="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25000"/>
              </a:lnSpc>
              <a:buFont typeface="Arial" panose="020B0604020202020204" pitchFamily="34" charset="0"/>
              <a:buChar char="•"/>
            </a:pPr>
            <a:endParaRPr lang="en-US" altLang="zh-CN" sz="2200" b="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0C4D2C0-9E6A-DC58-E2B4-D611B17FEAA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703F04-9BDB-B9A0-BF29-9BEF238C0999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altLang="zh-CN"/>
              <a:t>July 2025</a:t>
            </a:r>
            <a:endParaRPr lang="en-GB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4A64FBF3-72BF-F3B1-0F60-5C5EC1F3CC7F}"/>
              </a:ext>
            </a:extLst>
          </p:cNvPr>
          <p:cNvSpPr>
            <a:spLocks noGrp="1"/>
          </p:cNvSpPr>
          <p:nvPr>
            <p:ph type="ftr" idx="13"/>
          </p:nvPr>
        </p:nvSpPr>
        <p:spPr>
          <a:xfrm>
            <a:off x="5357818" y="6475413"/>
            <a:ext cx="3184520" cy="153987"/>
          </a:xfrm>
        </p:spPr>
        <p:txBody>
          <a:bodyPr/>
          <a:lstStyle/>
          <a:p>
            <a:r>
              <a:rPr lang="en-GB" dirty="0"/>
              <a:t>Yuxiao Hou et al. (TP-Link)</a:t>
            </a:r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C91AD67E-E335-D26F-75C5-4BA577C0F2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6948" y="4996230"/>
            <a:ext cx="4151103" cy="128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755722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C412625-8A24-E7CF-15A5-314B9B0300C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0A1A63-46C7-3A68-482D-DBB3A55775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11187"/>
            <a:ext cx="7770813" cy="1065213"/>
          </a:xfrm>
        </p:spPr>
        <p:txBody>
          <a:bodyPr/>
          <a:lstStyle/>
          <a:p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Potential solution from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TScatter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[3]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826ABA-66A8-70C4-160C-8211422A30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828800"/>
            <a:ext cx="8305800" cy="4400797"/>
          </a:xfrm>
        </p:spPr>
        <p:txBody>
          <a:bodyPr/>
          <a:lstStyle/>
          <a:p>
            <a:pPr>
              <a:lnSpc>
                <a:spcPct val="125000"/>
              </a:lnSpc>
              <a:buFont typeface="Arial" panose="020B0604020202020204" pitchFamily="34" charset="0"/>
              <a:buChar char="•"/>
            </a:pPr>
            <a:r>
              <a:rPr lang="en-US" altLang="zh-CN" sz="2000" b="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CP would be removed in regular Wi-Fi receiver, hence valid backscatter data should not be embedded in CP part.</a:t>
            </a:r>
          </a:p>
          <a:p>
            <a:pPr>
              <a:lnSpc>
                <a:spcPct val="125000"/>
              </a:lnSpc>
              <a:buFont typeface="Arial" panose="020B0604020202020204" pitchFamily="34" charset="0"/>
              <a:buChar char="•"/>
            </a:pPr>
            <a:r>
              <a:rPr lang="en-US" altLang="zh-CN" sz="2000" b="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Backscatter AMP STA embeds only 40 bits twice in 80 samples, creating sufficient redundancy to counter against synchronization errors between uplink sample-level modulation and downlink Wi-Fi OFDM signals.</a:t>
            </a:r>
          </a:p>
          <a:p>
            <a:pPr>
              <a:lnSpc>
                <a:spcPct val="125000"/>
              </a:lnSpc>
              <a:buFont typeface="Arial" panose="020B0604020202020204" pitchFamily="34" charset="0"/>
              <a:buChar char="•"/>
            </a:pPr>
            <a:r>
              <a:rPr lang="en-US" altLang="zh-CN" sz="2000" b="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More redundancy is added through coding-based method: use longer orthogonal PN sequence to represent backscatter data.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17E1884-89C5-256C-F297-34C8873BA7A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FD5BCE2-AE50-F901-0155-570A38CDAED0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altLang="zh-CN"/>
              <a:t>July 2025</a:t>
            </a:r>
            <a:endParaRPr lang="en-GB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9A18D701-B2EA-882F-ED51-337424926C2E}"/>
              </a:ext>
            </a:extLst>
          </p:cNvPr>
          <p:cNvSpPr>
            <a:spLocks noGrp="1"/>
          </p:cNvSpPr>
          <p:nvPr>
            <p:ph type="ftr" idx="13"/>
          </p:nvPr>
        </p:nvSpPr>
        <p:spPr>
          <a:xfrm>
            <a:off x="5357818" y="6475413"/>
            <a:ext cx="3184520" cy="153987"/>
          </a:xfrm>
        </p:spPr>
        <p:txBody>
          <a:bodyPr/>
          <a:lstStyle/>
          <a:p>
            <a:r>
              <a:rPr lang="en-GB" dirty="0"/>
              <a:t>Yuxiao Hou et al. (TP-Link)</a:t>
            </a:r>
          </a:p>
        </p:txBody>
      </p:sp>
      <p:pic>
        <p:nvPicPr>
          <p:cNvPr id="8" name="图片 7">
            <a:extLst>
              <a:ext uri="{FF2B5EF4-FFF2-40B4-BE49-F238E27FC236}">
                <a16:creationId xmlns:a16="http://schemas.microsoft.com/office/drawing/2014/main" id="{65C6085D-D273-DDB9-691A-F10512E1165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9146" y="4887597"/>
            <a:ext cx="4299054" cy="1360803"/>
          </a:xfrm>
          <a:prstGeom prst="rect">
            <a:avLst/>
          </a:prstGeom>
        </p:spPr>
      </p:pic>
      <p:pic>
        <p:nvPicPr>
          <p:cNvPr id="10" name="图片 9">
            <a:extLst>
              <a:ext uri="{FF2B5EF4-FFF2-40B4-BE49-F238E27FC236}">
                <a16:creationId xmlns:a16="http://schemas.microsoft.com/office/drawing/2014/main" id="{1B54ECAC-6B15-8354-817C-CDFC5C5FEB7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29200" y="4811491"/>
            <a:ext cx="3792547" cy="15131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58503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11187"/>
            <a:ext cx="7770813" cy="1065213"/>
          </a:xfrm>
        </p:spPr>
        <p:txBody>
          <a:bodyPr/>
          <a:lstStyle/>
          <a:p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76400"/>
            <a:ext cx="8763000" cy="4400797"/>
          </a:xfrm>
        </p:spPr>
        <p:txBody>
          <a:bodyPr/>
          <a:lstStyle/>
          <a:p>
            <a:pPr>
              <a:lnSpc>
                <a:spcPct val="125000"/>
              </a:lnSpc>
              <a:buFont typeface="Arial" panose="020B0604020202020204" pitchFamily="34" charset="0"/>
              <a:buChar char="•"/>
            </a:pPr>
            <a:r>
              <a:rPr lang="en-US" altLang="zh-CN" sz="2000" b="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Compared with OFDM symbol-level modulation, OFDM sample-level modulation can achieve a theoretical 80x throughput gain under perfect sync.</a:t>
            </a:r>
          </a:p>
          <a:p>
            <a:pPr>
              <a:lnSpc>
                <a:spcPct val="125000"/>
              </a:lnSpc>
              <a:buFont typeface="Arial" panose="020B0604020202020204" pitchFamily="34" charset="0"/>
              <a:buChar char="•"/>
            </a:pPr>
            <a:r>
              <a:rPr lang="en-US" altLang="zh-CN" sz="2000" b="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Power consumption with 20MHz clock is at acceptable scale in passive backscatter AMP STAs.</a:t>
            </a:r>
          </a:p>
          <a:p>
            <a:pPr>
              <a:lnSpc>
                <a:spcPct val="125000"/>
              </a:lnSpc>
              <a:buFont typeface="Arial" panose="020B0604020202020204" pitchFamily="34" charset="0"/>
              <a:buChar char="•"/>
            </a:pPr>
            <a:r>
              <a:rPr lang="en-US" altLang="zh-CN" sz="2000" b="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We can think for complete solutions, including robust coding, synchronization, decoding algorithms, </a:t>
            </a:r>
            <a:r>
              <a:rPr lang="en-US" altLang="zh-CN" sz="2000" b="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etc</a:t>
            </a:r>
            <a:r>
              <a:rPr lang="en-US" altLang="zh-CN" sz="2000" b="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 with the premise of OFDM sample-level modulation for uplink backscatter, under which framework the uplink transmission rate can be significantly increased.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DBBCCC7-9774-45DD-BD15-2F1E596C41C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92984D-81B4-49EA-8A8D-182B33B6313F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altLang="zh-CN"/>
              <a:t>July 2025</a:t>
            </a:r>
            <a:endParaRPr lang="en-GB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3252C546-A479-4FD0-814F-C124B55ECA1F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Yuxiao Hou et al. (TP-Link)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467062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81EBE4-1324-ECAA-1BA4-A407283B98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60B4DE-2F2D-6F6E-A1C8-B940CA99A6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544108"/>
            <a:ext cx="8458200" cy="4628092"/>
          </a:xfrm>
        </p:spPr>
        <p:txBody>
          <a:bodyPr/>
          <a:lstStyle/>
          <a:p>
            <a:pPr>
              <a:lnSpc>
                <a:spcPct val="125000"/>
              </a:lnSpc>
            </a:pPr>
            <a:r>
              <a:rPr lang="en-US" sz="2000" b="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[1] 11-25-0027r1. AMP PPDU Design.</a:t>
            </a:r>
          </a:p>
          <a:p>
            <a:pPr>
              <a:lnSpc>
                <a:spcPct val="125000"/>
              </a:lnSpc>
            </a:pPr>
            <a:r>
              <a:rPr lang="en-US" sz="2000" b="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[2] 11-25-0033r1. UL Data rates for AMP.</a:t>
            </a:r>
          </a:p>
          <a:p>
            <a:pPr>
              <a:lnSpc>
                <a:spcPct val="125000"/>
              </a:lnSpc>
            </a:pPr>
            <a:r>
              <a:rPr lang="en-US" sz="2000" b="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[3] Liu et al. Verification and Redesign of OFDM Backscatter. In USENIX NSDI, 2021.</a:t>
            </a:r>
          </a:p>
          <a:p>
            <a:pPr>
              <a:lnSpc>
                <a:spcPct val="125000"/>
              </a:lnSpc>
            </a:pPr>
            <a:r>
              <a:rPr lang="en-US" sz="2000" b="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[4] Zhang et al. </a:t>
            </a:r>
            <a:r>
              <a:rPr lang="en-US" sz="2000" b="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HitchHike</a:t>
            </a:r>
            <a:r>
              <a:rPr lang="en-US" sz="2000" b="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Practical Backscatter Using Commodity </a:t>
            </a:r>
            <a:r>
              <a:rPr lang="en-US" sz="2000" b="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WiFi</a:t>
            </a:r>
            <a:r>
              <a:rPr lang="en-US" sz="2000" b="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In ACM </a:t>
            </a:r>
            <a:r>
              <a:rPr lang="en-US" sz="2000" b="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Sensys</a:t>
            </a:r>
            <a:r>
              <a:rPr lang="en-US" sz="2000" b="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2016.</a:t>
            </a:r>
          </a:p>
          <a:p>
            <a:pPr>
              <a:lnSpc>
                <a:spcPct val="125000"/>
              </a:lnSpc>
            </a:pPr>
            <a:r>
              <a:rPr lang="en-US" sz="2000" b="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[5] Iyer et al. Inter-Technology Backscatter. Towards Internet Connectivity for Implanted Devices. In ACM SIGCOMM, 2016. </a:t>
            </a:r>
          </a:p>
          <a:p>
            <a:pPr>
              <a:lnSpc>
                <a:spcPct val="125000"/>
              </a:lnSpc>
            </a:pPr>
            <a:r>
              <a:rPr lang="en-US" sz="2000" b="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[6] Na et al. Leggiero: Analog </a:t>
            </a:r>
            <a:r>
              <a:rPr lang="en-US" sz="2000" b="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WiFi</a:t>
            </a:r>
            <a:r>
              <a:rPr lang="en-US" sz="2000" b="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Backscatter with Payload Transparency. In ACM </a:t>
            </a:r>
            <a:r>
              <a:rPr lang="en-US" sz="2000" b="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MobiSys</a:t>
            </a:r>
            <a:r>
              <a:rPr lang="en-US" sz="2000" b="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2023.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E24862-E7CE-219A-BA13-86400622B33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12EEEF-809E-B007-8CD4-BBE985785E6A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dirty="0"/>
              <a:t>Yuxiao Hou et al. (TP-Link)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CD8F56C-5A12-03C8-6BD5-8E458C83F35D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altLang="zh-CN"/>
              <a:t>July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081978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08ABF8-C14C-ABCE-CED1-AD1B6C0F11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C94F37-6112-C7A0-A9A5-FCEDDF9707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25000"/>
              </a:lnSpc>
            </a:pPr>
            <a:r>
              <a:rPr lang="en-US" sz="2200" b="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Do you agree that 11bp should define an extra modulation option that enables OFDM sample-level modulation, besides current OFDM symbol-level modulation, in uplink backscatter scenario</a:t>
            </a:r>
            <a:r>
              <a:rPr lang="en-US" altLang="zh-CN" sz="2200" b="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?</a:t>
            </a:r>
            <a:endParaRPr lang="en-US" sz="2200" b="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EBA641-7428-A197-371D-BD7AA2DF3F2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E769F6-9DCB-B7C2-176F-78B7BFE783C9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Yuxiao Hou et al. (TP-Link)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CB89A6C-F8E5-FE8A-67FE-55A0B7173367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altLang="zh-CN"/>
              <a:t>July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178999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011E70BAE7FE54A95B363CB25ACBB06" ma:contentTypeVersion="18" ma:contentTypeDescription="Create a new document." ma:contentTypeScope="" ma:versionID="51439e07a6fe904fd31d4a3fad00806f">
  <xsd:schema xmlns:xsd="http://www.w3.org/2001/XMLSchema" xmlns:xs="http://www.w3.org/2001/XMLSchema" xmlns:p="http://schemas.microsoft.com/office/2006/metadata/properties" xmlns:ns3="e58053ba-c818-4db6-bb11-374128f31020" xmlns:ns4="1363f016-912c-4f92-b029-a14e17a248b6" targetNamespace="http://schemas.microsoft.com/office/2006/metadata/properties" ma:root="true" ma:fieldsID="0af67d16a663275be10d5d9a35bd09e7" ns3:_="" ns4:_="">
    <xsd:import namespace="e58053ba-c818-4db6-bb11-374128f31020"/>
    <xsd:import namespace="1363f016-912c-4f92-b029-a14e17a248b6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LengthInSeconds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Location" minOccurs="0"/>
                <xsd:element ref="ns4:MediaServiceAutoKeyPoints" minOccurs="0"/>
                <xsd:element ref="ns4:MediaServiceKeyPoints" minOccurs="0"/>
                <xsd:element ref="ns4:_activity" minOccurs="0"/>
                <xsd:element ref="ns4:MediaServiceObjectDetectorVersions" minOccurs="0"/>
                <xsd:element ref="ns4:MediaServiceSystemTags" minOccurs="0"/>
                <xsd:element ref="ns4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58053ba-c818-4db6-bb11-374128f31020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363f016-912c-4f92-b029-a14e17a248b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4" nillable="true" ma:displayName="Length (seconds)" ma:internalName="MediaLengthInSeconds" ma:readOnly="true">
      <xsd:simpleType>
        <xsd:restriction base="dms:Unknown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ServiceAutoKeyPoints" ma:index="2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_activity" ma:index="22" nillable="true" ma:displayName="_activity" ma:hidden="true" ma:internalName="_activity">
      <xsd:simpleType>
        <xsd:restriction base="dms:Note"/>
      </xsd:simpleType>
    </xsd:element>
    <xsd:element name="MediaServiceObjectDetectorVersions" ma:index="23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ystemTags" ma:index="24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1363f016-912c-4f92-b029-a14e17a248b6" xsi:nil="true"/>
  </documentManagement>
</p:properties>
</file>

<file path=customXml/itemProps1.xml><?xml version="1.0" encoding="utf-8"?>
<ds:datastoreItem xmlns:ds="http://schemas.openxmlformats.org/officeDocument/2006/customXml" ds:itemID="{A220CFE6-96B7-4444-92AC-62F8758D6C4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58053ba-c818-4db6-bb11-374128f31020"/>
    <ds:schemaRef ds:uri="1363f016-912c-4f92-b029-a14e17a248b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FD7CC2B-31BD-4EFC-9B24-1625B7051A9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07D0C3C-E009-4A26-AE6C-3A93607131C0}">
  <ds:schemaRefs>
    <ds:schemaRef ds:uri="1363f016-912c-4f92-b029-a14e17a248b6"/>
    <ds:schemaRef ds:uri="http://schemas.microsoft.com/office/infopath/2007/PartnerControls"/>
    <ds:schemaRef ds:uri="http://schemas.microsoft.com/office/2006/metadata/properties"/>
    <ds:schemaRef ds:uri="http://schemas.microsoft.com/office/2006/documentManagement/types"/>
    <ds:schemaRef ds:uri="http://purl.org/dc/terms/"/>
    <ds:schemaRef ds:uri="http://purl.org/dc/elements/1.1/"/>
    <ds:schemaRef ds:uri="http://schemas.openxmlformats.org/package/2006/metadata/core-properties"/>
    <ds:schemaRef ds:uri="e58053ba-c818-4db6-bb11-374128f31020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 (2)</Template>
  <TotalTime>29535</TotalTime>
  <Words>882</Words>
  <Application>Microsoft Office PowerPoint</Application>
  <PresentationFormat>On-screen Show (4:3)</PresentationFormat>
  <Paragraphs>94</Paragraphs>
  <Slides>9</Slides>
  <Notes>7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 Unicode MS</vt:lpstr>
      <vt:lpstr>Arial</vt:lpstr>
      <vt:lpstr>Calibri</vt:lpstr>
      <vt:lpstr>Cambria Math</vt:lpstr>
      <vt:lpstr>Times New Roman</vt:lpstr>
      <vt:lpstr>Office Theme</vt:lpstr>
      <vt:lpstr>Document</vt:lpstr>
      <vt:lpstr>Discussion on OFDM Sample-level Modulation  for Uplink Backscatter AMP STAs</vt:lpstr>
      <vt:lpstr>Introduction</vt:lpstr>
      <vt:lpstr>Symbol-level to sample-level modulation</vt:lpstr>
      <vt:lpstr>Power consumption of 20MHz local oscillator</vt:lpstr>
      <vt:lpstr>Lack of sample-level synchronization resolution</vt:lpstr>
      <vt:lpstr>Potential solution from TScatter [3]</vt:lpstr>
      <vt:lpstr>Summary</vt:lpstr>
      <vt:lpstr>References</vt:lpstr>
      <vt:lpstr>SP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Discussion on OFDM Sample-level Modulation</dc:title>
  <dc:creator>Yuxiao Hou</dc:creator>
  <cp:lastModifiedBy>Yaoshen Cui</cp:lastModifiedBy>
  <cp:revision>4353</cp:revision>
  <cp:lastPrinted>1601-01-01T00:00:00Z</cp:lastPrinted>
  <dcterms:created xsi:type="dcterms:W3CDTF">2015-10-31T00:33:08Z</dcterms:created>
  <dcterms:modified xsi:type="dcterms:W3CDTF">2025-07-24T10:02:48Z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0x010100E011E70BAE7FE54A95B363CB25ACBB06</vt:lpwstr>
  </property>
</Properties>
</file>